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29464000" cy="41744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stine" initials="J" lastIdx="1" clrIdx="0">
    <p:extLst>
      <p:ext uri="{19B8F6BF-5375-455C-9EA6-DF929625EA0E}">
        <p15:presenceInfo xmlns:p15="http://schemas.microsoft.com/office/powerpoint/2012/main" userId="0ac6576bc33dfe5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B476"/>
    <a:srgbClr val="FB4749"/>
    <a:srgbClr val="F7A471"/>
    <a:srgbClr val="FCE4D4"/>
    <a:srgbClr val="DCF5E8"/>
    <a:srgbClr val="FFFFFF"/>
    <a:srgbClr val="F9FDFB"/>
    <a:srgbClr val="3FBF7F"/>
    <a:srgbClr val="ED7D31"/>
    <a:srgbClr val="FBE0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758" autoAdjust="0"/>
    <p:restoredTop sz="94660"/>
  </p:normalViewPr>
  <p:slideViewPr>
    <p:cSldViewPr snapToGrid="0">
      <p:cViewPr>
        <p:scale>
          <a:sx n="25" d="100"/>
          <a:sy n="25" d="100"/>
        </p:scale>
        <p:origin x="1280" y="-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4AE0-5AC5-4227-9248-649B47D3A585}" type="datetimeFigureOut">
              <a:rPr lang="en-BE" smtClean="0"/>
              <a:t>23/03/2022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4CF9-D448-4643-A2EB-6180F1C3601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9492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4AE0-5AC5-4227-9248-649B47D3A585}" type="datetimeFigureOut">
              <a:rPr lang="en-BE" smtClean="0"/>
              <a:t>23/03/2022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4CF9-D448-4643-A2EB-6180F1C3601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7371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4AE0-5AC5-4227-9248-649B47D3A585}" type="datetimeFigureOut">
              <a:rPr lang="en-BE" smtClean="0"/>
              <a:t>23/03/2022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4CF9-D448-4643-A2EB-6180F1C3601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12676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4AE0-5AC5-4227-9248-649B47D3A585}" type="datetimeFigureOut">
              <a:rPr lang="en-BE" smtClean="0"/>
              <a:t>23/03/2022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4CF9-D448-4643-A2EB-6180F1C3601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7569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4AE0-5AC5-4227-9248-649B47D3A585}" type="datetimeFigureOut">
              <a:rPr lang="en-BE" smtClean="0"/>
              <a:t>23/03/2022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4CF9-D448-4643-A2EB-6180F1C3601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13877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4AE0-5AC5-4227-9248-649B47D3A585}" type="datetimeFigureOut">
              <a:rPr lang="en-BE" smtClean="0"/>
              <a:t>23/03/2022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4CF9-D448-4643-A2EB-6180F1C3601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507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4AE0-5AC5-4227-9248-649B47D3A585}" type="datetimeFigureOut">
              <a:rPr lang="en-BE" smtClean="0"/>
              <a:t>23/03/2022</a:t>
            </a:fld>
            <a:endParaRPr lang="en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4CF9-D448-4643-A2EB-6180F1C3601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2004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4AE0-5AC5-4227-9248-649B47D3A585}" type="datetimeFigureOut">
              <a:rPr lang="en-BE" smtClean="0"/>
              <a:t>23/03/2022</a:t>
            </a:fld>
            <a:endParaRPr lang="en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4CF9-D448-4643-A2EB-6180F1C3601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5850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4AE0-5AC5-4227-9248-649B47D3A585}" type="datetimeFigureOut">
              <a:rPr lang="en-BE" smtClean="0"/>
              <a:t>23/03/2022</a:t>
            </a:fld>
            <a:endParaRPr lang="en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4CF9-D448-4643-A2EB-6180F1C3601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88258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4AE0-5AC5-4227-9248-649B47D3A585}" type="datetimeFigureOut">
              <a:rPr lang="en-BE" smtClean="0"/>
              <a:t>23/03/2022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4CF9-D448-4643-A2EB-6180F1C3601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0931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4AE0-5AC5-4227-9248-649B47D3A585}" type="datetimeFigureOut">
              <a:rPr lang="en-BE" smtClean="0"/>
              <a:t>23/03/2022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4CF9-D448-4643-A2EB-6180F1C3601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0830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14AE0-5AC5-4227-9248-649B47D3A585}" type="datetimeFigureOut">
              <a:rPr lang="en-BE" smtClean="0"/>
              <a:t>23/03/2022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44CF9-D448-4643-A2EB-6180F1C3601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5082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21" Type="http://schemas.openxmlformats.org/officeDocument/2006/relationships/image" Target="../media/image19.png"/><Relationship Id="rId34" Type="http://schemas.openxmlformats.org/officeDocument/2006/relationships/image" Target="../media/image32.jp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50" Type="http://schemas.openxmlformats.org/officeDocument/2006/relationships/image" Target="../media/image48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7" Type="http://schemas.openxmlformats.org/officeDocument/2006/relationships/image" Target="../media/image6.png"/><Relationship Id="rId71" Type="http://schemas.openxmlformats.org/officeDocument/2006/relationships/image" Target="../media/image6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jpg"/><Relationship Id="rId45" Type="http://schemas.openxmlformats.org/officeDocument/2006/relationships/image" Target="../media/image43.png"/><Relationship Id="rId58" Type="http://schemas.openxmlformats.org/officeDocument/2006/relationships/image" Target="../media/image56.png"/><Relationship Id="rId66" Type="http://schemas.openxmlformats.org/officeDocument/2006/relationships/image" Target="../media/image60.png"/><Relationship Id="rId5" Type="http://schemas.openxmlformats.org/officeDocument/2006/relationships/image" Target="../media/image4.png"/><Relationship Id="rId61" Type="http://schemas.openxmlformats.org/officeDocument/2006/relationships/image" Target="../media/image53.png"/><Relationship Id="rId19" Type="http://schemas.openxmlformats.org/officeDocument/2006/relationships/image" Target="../media/image17.png"/><Relationship Id="rId14" Type="http://schemas.openxmlformats.org/officeDocument/2006/relationships/image" Target="../media/image12.jp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jpg"/><Relationship Id="rId35" Type="http://schemas.openxmlformats.org/officeDocument/2006/relationships/image" Target="../media/image33.jp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64" Type="http://schemas.openxmlformats.org/officeDocument/2006/relationships/image" Target="../media/image58.jpg"/><Relationship Id="rId69" Type="http://schemas.openxmlformats.org/officeDocument/2006/relationships/image" Target="../media/image63.png"/><Relationship Id="rId8" Type="http://schemas.openxmlformats.org/officeDocument/2006/relationships/image" Target="../media/image7.png"/><Relationship Id="rId51" Type="http://schemas.openxmlformats.org/officeDocument/2006/relationships/image" Target="../media/image49.png"/><Relationship Id="rId3" Type="http://schemas.openxmlformats.org/officeDocument/2006/relationships/image" Target="../media/image2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59" Type="http://schemas.openxmlformats.org/officeDocument/2006/relationships/image" Target="../media/image51.png"/><Relationship Id="rId67" Type="http://schemas.openxmlformats.org/officeDocument/2006/relationships/image" Target="../media/image61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62" Type="http://schemas.openxmlformats.org/officeDocument/2006/relationships/image" Target="../media/image54.png"/><Relationship Id="rId70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10" Type="http://schemas.openxmlformats.org/officeDocument/2006/relationships/image" Target="../media/image8.png"/><Relationship Id="rId31" Type="http://schemas.openxmlformats.org/officeDocument/2006/relationships/image" Target="../media/image29.jp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60" Type="http://schemas.openxmlformats.org/officeDocument/2006/relationships/image" Target="../media/image52.png"/><Relationship Id="rId65" Type="http://schemas.openxmlformats.org/officeDocument/2006/relationships/image" Target="../media/image59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A5929E6-8599-484F-8FDF-A01E127F4008}"/>
              </a:ext>
            </a:extLst>
          </p:cNvPr>
          <p:cNvSpPr/>
          <p:nvPr/>
        </p:nvSpPr>
        <p:spPr>
          <a:xfrm>
            <a:off x="19886559" y="5954989"/>
            <a:ext cx="10077393" cy="21818822"/>
          </a:xfrm>
          <a:prstGeom prst="roundRect">
            <a:avLst>
              <a:gd name="adj" fmla="val 14828"/>
            </a:avLst>
          </a:prstGeom>
          <a:solidFill>
            <a:srgbClr val="FCE4D4"/>
          </a:solidFill>
          <a:ln w="1079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F180D881-6C01-4814-BF13-7B3E81DE62F2}"/>
              </a:ext>
            </a:extLst>
          </p:cNvPr>
          <p:cNvSpPr/>
          <p:nvPr/>
        </p:nvSpPr>
        <p:spPr>
          <a:xfrm>
            <a:off x="22876676" y="18446262"/>
            <a:ext cx="6602421" cy="8430892"/>
          </a:xfrm>
          <a:prstGeom prst="rect">
            <a:avLst/>
          </a:prstGeom>
          <a:gradFill flip="none" rotWithShape="1">
            <a:gsLst>
              <a:gs pos="46000">
                <a:schemeClr val="bg1">
                  <a:lumMod val="100000"/>
                </a:schemeClr>
              </a:gs>
              <a:gs pos="86000">
                <a:srgbClr val="FCE4D4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en-BE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F54176-8CD0-43DE-BCBF-DF4E9A2CD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1861" y="19052226"/>
            <a:ext cx="5992447" cy="3649393"/>
          </a:xfrm>
          <a:prstGeom prst="rect">
            <a:avLst/>
          </a:prstGeom>
        </p:spPr>
      </p:pic>
      <p:cxnSp>
        <p:nvCxnSpPr>
          <p:cNvPr id="489" name="Straight Connector 488">
            <a:extLst>
              <a:ext uri="{FF2B5EF4-FFF2-40B4-BE49-F238E27FC236}">
                <a16:creationId xmlns:a16="http://schemas.microsoft.com/office/drawing/2014/main" id="{EA2C3606-668A-4143-8180-BF7BA6ED7D9A}"/>
              </a:ext>
            </a:extLst>
          </p:cNvPr>
          <p:cNvCxnSpPr>
            <a:cxnSpLocks/>
          </p:cNvCxnSpPr>
          <p:nvPr/>
        </p:nvCxnSpPr>
        <p:spPr>
          <a:xfrm>
            <a:off x="22138640" y="16992615"/>
            <a:ext cx="1285240" cy="0"/>
          </a:xfrm>
          <a:prstGeom prst="line">
            <a:avLst/>
          </a:prstGeom>
          <a:ln w="539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3" name="Rectangle 372">
            <a:extLst>
              <a:ext uri="{FF2B5EF4-FFF2-40B4-BE49-F238E27FC236}">
                <a16:creationId xmlns:a16="http://schemas.microsoft.com/office/drawing/2014/main" id="{C1E86F3E-E97A-4C5D-B796-5D080FB14AA3}"/>
              </a:ext>
            </a:extLst>
          </p:cNvPr>
          <p:cNvSpPr/>
          <p:nvPr/>
        </p:nvSpPr>
        <p:spPr>
          <a:xfrm>
            <a:off x="20498771" y="13792237"/>
            <a:ext cx="8970919" cy="1336591"/>
          </a:xfrm>
          <a:prstGeom prst="rect">
            <a:avLst/>
          </a:prstGeom>
          <a:solidFill>
            <a:srgbClr val="FFFFFF">
              <a:alpha val="20000"/>
            </a:srgbClr>
          </a:solidFill>
          <a:ln w="444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D68A33F-4198-4724-A3DF-3B9A1E013143}"/>
              </a:ext>
            </a:extLst>
          </p:cNvPr>
          <p:cNvSpPr/>
          <p:nvPr/>
        </p:nvSpPr>
        <p:spPr>
          <a:xfrm>
            <a:off x="265727" y="17177186"/>
            <a:ext cx="18990865" cy="22982987"/>
          </a:xfrm>
          <a:prstGeom prst="roundRect">
            <a:avLst>
              <a:gd name="adj" fmla="val 7783"/>
            </a:avLst>
          </a:prstGeom>
          <a:solidFill>
            <a:srgbClr val="D4F2E3"/>
          </a:solidFill>
          <a:ln w="107950">
            <a:solidFill>
              <a:srgbClr val="3FB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pic>
        <p:nvPicPr>
          <p:cNvPr id="1033" name="Picture 1032">
            <a:extLst>
              <a:ext uri="{FF2B5EF4-FFF2-40B4-BE49-F238E27FC236}">
                <a16:creationId xmlns:a16="http://schemas.microsoft.com/office/drawing/2014/main" id="{96A2437B-53CA-4BF0-A1E7-445BD01CC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250" y="9443290"/>
            <a:ext cx="2170976" cy="1952887"/>
          </a:xfrm>
          <a:prstGeom prst="rect">
            <a:avLst/>
          </a:prstGeom>
        </p:spPr>
      </p:pic>
      <p:pic>
        <p:nvPicPr>
          <p:cNvPr id="259" name="Picture 258">
            <a:extLst>
              <a:ext uri="{FF2B5EF4-FFF2-40B4-BE49-F238E27FC236}">
                <a16:creationId xmlns:a16="http://schemas.microsoft.com/office/drawing/2014/main" id="{C5F2AF23-779F-4E62-9959-ECC50D5026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661" y="38765257"/>
            <a:ext cx="1147763" cy="712945"/>
          </a:xfrm>
          <a:prstGeom prst="rect">
            <a:avLst/>
          </a:prstGeom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A85AE5AB-6F49-49A5-8A21-05742BB748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58" y="38414065"/>
            <a:ext cx="1371050" cy="830464"/>
          </a:xfrm>
          <a:prstGeom prst="rect">
            <a:avLst/>
          </a:prstGeom>
        </p:spPr>
      </p:pic>
      <p:pic>
        <p:nvPicPr>
          <p:cNvPr id="261" name="Picture 260">
            <a:extLst>
              <a:ext uri="{FF2B5EF4-FFF2-40B4-BE49-F238E27FC236}">
                <a16:creationId xmlns:a16="http://schemas.microsoft.com/office/drawing/2014/main" id="{C8620908-4F47-4979-9F15-0682E75FD8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65" y="39021192"/>
            <a:ext cx="1472898" cy="748201"/>
          </a:xfrm>
          <a:prstGeom prst="rect">
            <a:avLst/>
          </a:prstGeom>
        </p:spPr>
      </p:pic>
      <p:sp>
        <p:nvSpPr>
          <p:cNvPr id="250" name="Rectangle 249">
            <a:extLst>
              <a:ext uri="{FF2B5EF4-FFF2-40B4-BE49-F238E27FC236}">
                <a16:creationId xmlns:a16="http://schemas.microsoft.com/office/drawing/2014/main" id="{B3CF2C72-D639-4131-9798-DA5008E78DCA}"/>
              </a:ext>
            </a:extLst>
          </p:cNvPr>
          <p:cNvSpPr/>
          <p:nvPr/>
        </p:nvSpPr>
        <p:spPr>
          <a:xfrm>
            <a:off x="10229947" y="21355433"/>
            <a:ext cx="8942164" cy="7558177"/>
          </a:xfrm>
          <a:prstGeom prst="rect">
            <a:avLst/>
          </a:prstGeom>
          <a:gradFill flip="none" rotWithShape="1">
            <a:gsLst>
              <a:gs pos="41000">
                <a:srgbClr val="F9FDFB">
                  <a:alpha val="64706"/>
                </a:srgbClr>
              </a:gs>
              <a:gs pos="86000">
                <a:srgbClr val="D4F2E3">
                  <a:lumMod val="100000"/>
                </a:srgb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E38B170-C039-46CD-A6C3-39803C6E0680}"/>
              </a:ext>
            </a:extLst>
          </p:cNvPr>
          <p:cNvSpPr/>
          <p:nvPr/>
        </p:nvSpPr>
        <p:spPr>
          <a:xfrm>
            <a:off x="828576" y="26238659"/>
            <a:ext cx="8942164" cy="7558177"/>
          </a:xfrm>
          <a:prstGeom prst="rect">
            <a:avLst/>
          </a:prstGeom>
          <a:gradFill flip="none" rotWithShape="1">
            <a:gsLst>
              <a:gs pos="41000">
                <a:srgbClr val="F9FDFB"/>
              </a:gs>
              <a:gs pos="79000">
                <a:srgbClr val="D4F2E3">
                  <a:lumMod val="100000"/>
                </a:srgb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BB9917F-9066-46E5-903F-1BD0F33C9C16}"/>
              </a:ext>
            </a:extLst>
          </p:cNvPr>
          <p:cNvSpPr/>
          <p:nvPr/>
        </p:nvSpPr>
        <p:spPr>
          <a:xfrm>
            <a:off x="263022" y="5954988"/>
            <a:ext cx="18990865" cy="9956738"/>
          </a:xfrm>
          <a:prstGeom prst="roundRect">
            <a:avLst>
              <a:gd name="adj" fmla="val 15290"/>
            </a:avLst>
          </a:prstGeom>
          <a:solidFill>
            <a:srgbClr val="FAC4C7"/>
          </a:solidFill>
          <a:ln w="107950">
            <a:solidFill>
              <a:srgbClr val="ED3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AE1F6D2-125A-401C-A4C2-FD8B4DA7726A}"/>
              </a:ext>
            </a:extLst>
          </p:cNvPr>
          <p:cNvSpPr/>
          <p:nvPr/>
        </p:nvSpPr>
        <p:spPr>
          <a:xfrm>
            <a:off x="16977201" y="8166025"/>
            <a:ext cx="2105245" cy="2875907"/>
          </a:xfrm>
          <a:prstGeom prst="rect">
            <a:avLst/>
          </a:prstGeom>
          <a:solidFill>
            <a:srgbClr val="FFFFFF">
              <a:alpha val="20000"/>
            </a:srgbClr>
          </a:solidFill>
          <a:ln w="444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9E6B9E8-3D66-4A22-BED0-578D0736A54D}"/>
              </a:ext>
            </a:extLst>
          </p:cNvPr>
          <p:cNvCxnSpPr>
            <a:cxnSpLocks/>
          </p:cNvCxnSpPr>
          <p:nvPr/>
        </p:nvCxnSpPr>
        <p:spPr>
          <a:xfrm flipV="1">
            <a:off x="233669" y="15188288"/>
            <a:ext cx="18990865" cy="30127"/>
          </a:xfrm>
          <a:prstGeom prst="line">
            <a:avLst/>
          </a:prstGeom>
          <a:ln w="107950">
            <a:solidFill>
              <a:srgbClr val="ED3C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E66E449-CD9C-48A6-AD6B-E7A6B55F0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4" y="12008565"/>
            <a:ext cx="3700019" cy="3273645"/>
          </a:xfrm>
          <a:prstGeom prst="rect">
            <a:avLst/>
          </a:prstGeom>
        </p:spPr>
      </p:pic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27EB7CFF-315E-434E-984F-A6FC1CFC005E}"/>
              </a:ext>
            </a:extLst>
          </p:cNvPr>
          <p:cNvSpPr/>
          <p:nvPr/>
        </p:nvSpPr>
        <p:spPr>
          <a:xfrm>
            <a:off x="12501556" y="13070077"/>
            <a:ext cx="3195332" cy="2614863"/>
          </a:xfrm>
          <a:custGeom>
            <a:avLst/>
            <a:gdLst>
              <a:gd name="connsiteX0" fmla="*/ 1703344 w 3195332"/>
              <a:gd name="connsiteY0" fmla="*/ 0 h 2614863"/>
              <a:gd name="connsiteX1" fmla="*/ 1703344 w 3195332"/>
              <a:gd name="connsiteY1" fmla="*/ 0 h 2614863"/>
              <a:gd name="connsiteX2" fmla="*/ 1398544 w 3195332"/>
              <a:gd name="connsiteY2" fmla="*/ 64168 h 2614863"/>
              <a:gd name="connsiteX3" fmla="*/ 885197 w 3195332"/>
              <a:gd name="connsiteY3" fmla="*/ 96253 h 2614863"/>
              <a:gd name="connsiteX4" fmla="*/ 788944 w 3195332"/>
              <a:gd name="connsiteY4" fmla="*/ 128337 h 2614863"/>
              <a:gd name="connsiteX5" fmla="*/ 724776 w 3195332"/>
              <a:gd name="connsiteY5" fmla="*/ 144379 h 2614863"/>
              <a:gd name="connsiteX6" fmla="*/ 484144 w 3195332"/>
              <a:gd name="connsiteY6" fmla="*/ 272716 h 2614863"/>
              <a:gd name="connsiteX7" fmla="*/ 355807 w 3195332"/>
              <a:gd name="connsiteY7" fmla="*/ 368968 h 2614863"/>
              <a:gd name="connsiteX8" fmla="*/ 227470 w 3195332"/>
              <a:gd name="connsiteY8" fmla="*/ 593558 h 2614863"/>
              <a:gd name="connsiteX9" fmla="*/ 51007 w 3195332"/>
              <a:gd name="connsiteY9" fmla="*/ 1106905 h 2614863"/>
              <a:gd name="connsiteX10" fmla="*/ 18923 w 3195332"/>
              <a:gd name="connsiteY10" fmla="*/ 1876926 h 2614863"/>
              <a:gd name="connsiteX11" fmla="*/ 51007 w 3195332"/>
              <a:gd name="connsiteY11" fmla="*/ 2069432 h 2614863"/>
              <a:gd name="connsiteX12" fmla="*/ 243513 w 3195332"/>
              <a:gd name="connsiteY12" fmla="*/ 2294021 h 2614863"/>
              <a:gd name="connsiteX13" fmla="*/ 403934 w 3195332"/>
              <a:gd name="connsiteY13" fmla="*/ 2374232 h 2614863"/>
              <a:gd name="connsiteX14" fmla="*/ 869155 w 3195332"/>
              <a:gd name="connsiteY14" fmla="*/ 2454442 h 2614863"/>
              <a:gd name="connsiteX15" fmla="*/ 1302292 w 3195332"/>
              <a:gd name="connsiteY15" fmla="*/ 2566737 h 2614863"/>
              <a:gd name="connsiteX16" fmla="*/ 1767513 w 3195332"/>
              <a:gd name="connsiteY16" fmla="*/ 2614863 h 2614863"/>
              <a:gd name="connsiteX17" fmla="*/ 2248776 w 3195332"/>
              <a:gd name="connsiteY17" fmla="*/ 2566737 h 2614863"/>
              <a:gd name="connsiteX18" fmla="*/ 2778165 w 3195332"/>
              <a:gd name="connsiteY18" fmla="*/ 2326105 h 2614863"/>
              <a:gd name="connsiteX19" fmla="*/ 2954628 w 3195332"/>
              <a:gd name="connsiteY19" fmla="*/ 2277979 h 2614863"/>
              <a:gd name="connsiteX20" fmla="*/ 3099007 w 3195332"/>
              <a:gd name="connsiteY20" fmla="*/ 2117558 h 2614863"/>
              <a:gd name="connsiteX21" fmla="*/ 3195260 w 3195332"/>
              <a:gd name="connsiteY21" fmla="*/ 1716505 h 2614863"/>
              <a:gd name="connsiteX22" fmla="*/ 3115049 w 3195332"/>
              <a:gd name="connsiteY22" fmla="*/ 1459832 h 2614863"/>
              <a:gd name="connsiteX23" fmla="*/ 2842334 w 3195332"/>
              <a:gd name="connsiteY23" fmla="*/ 1010653 h 2614863"/>
              <a:gd name="connsiteX24" fmla="*/ 2697955 w 3195332"/>
              <a:gd name="connsiteY24" fmla="*/ 850232 h 2614863"/>
              <a:gd name="connsiteX25" fmla="*/ 2553576 w 3195332"/>
              <a:gd name="connsiteY25" fmla="*/ 593558 h 2614863"/>
              <a:gd name="connsiteX26" fmla="*/ 2473365 w 3195332"/>
              <a:gd name="connsiteY26" fmla="*/ 465221 h 2614863"/>
              <a:gd name="connsiteX27" fmla="*/ 2345028 w 3195332"/>
              <a:gd name="connsiteY27" fmla="*/ 288758 h 2614863"/>
              <a:gd name="connsiteX28" fmla="*/ 2280860 w 3195332"/>
              <a:gd name="connsiteY28" fmla="*/ 224589 h 2614863"/>
              <a:gd name="connsiteX29" fmla="*/ 2216692 w 3195332"/>
              <a:gd name="connsiteY29" fmla="*/ 192505 h 2614863"/>
              <a:gd name="connsiteX30" fmla="*/ 2168565 w 3195332"/>
              <a:gd name="connsiteY30" fmla="*/ 144379 h 2614863"/>
              <a:gd name="connsiteX31" fmla="*/ 2072313 w 3195332"/>
              <a:gd name="connsiteY31" fmla="*/ 128337 h 2614863"/>
              <a:gd name="connsiteX32" fmla="*/ 1831681 w 3195332"/>
              <a:gd name="connsiteY32" fmla="*/ 80210 h 261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195332" h="2614863">
                <a:moveTo>
                  <a:pt x="1703344" y="0"/>
                </a:moveTo>
                <a:lnTo>
                  <a:pt x="1703344" y="0"/>
                </a:lnTo>
                <a:cubicBezTo>
                  <a:pt x="1601744" y="21389"/>
                  <a:pt x="1501126" y="48140"/>
                  <a:pt x="1398544" y="64168"/>
                </a:cubicBezTo>
                <a:cubicBezTo>
                  <a:pt x="1325880" y="75522"/>
                  <a:pt x="913306" y="94774"/>
                  <a:pt x="885197" y="96253"/>
                </a:cubicBezTo>
                <a:cubicBezTo>
                  <a:pt x="853113" y="106948"/>
                  <a:pt x="821338" y="118619"/>
                  <a:pt x="788944" y="128337"/>
                </a:cubicBezTo>
                <a:cubicBezTo>
                  <a:pt x="767826" y="134672"/>
                  <a:pt x="745128" y="135899"/>
                  <a:pt x="724776" y="144379"/>
                </a:cubicBezTo>
                <a:cubicBezTo>
                  <a:pt x="678515" y="163654"/>
                  <a:pt x="529225" y="242662"/>
                  <a:pt x="484144" y="272716"/>
                </a:cubicBezTo>
                <a:cubicBezTo>
                  <a:pt x="439651" y="302378"/>
                  <a:pt x="398586" y="336884"/>
                  <a:pt x="355807" y="368968"/>
                </a:cubicBezTo>
                <a:cubicBezTo>
                  <a:pt x="313028" y="443831"/>
                  <a:pt x="260387" y="513865"/>
                  <a:pt x="227470" y="593558"/>
                </a:cubicBezTo>
                <a:cubicBezTo>
                  <a:pt x="158393" y="760797"/>
                  <a:pt x="51007" y="1106905"/>
                  <a:pt x="51007" y="1106905"/>
                </a:cubicBezTo>
                <a:cubicBezTo>
                  <a:pt x="-2094" y="1514015"/>
                  <a:pt x="-15376" y="1453905"/>
                  <a:pt x="18923" y="1876926"/>
                </a:cubicBezTo>
                <a:cubicBezTo>
                  <a:pt x="24180" y="1941767"/>
                  <a:pt x="25068" y="2009773"/>
                  <a:pt x="51007" y="2069432"/>
                </a:cubicBezTo>
                <a:cubicBezTo>
                  <a:pt x="83596" y="2144387"/>
                  <a:pt x="162137" y="2247520"/>
                  <a:pt x="243513" y="2294021"/>
                </a:cubicBezTo>
                <a:cubicBezTo>
                  <a:pt x="295421" y="2323683"/>
                  <a:pt x="346792" y="2356650"/>
                  <a:pt x="403934" y="2374232"/>
                </a:cubicBezTo>
                <a:cubicBezTo>
                  <a:pt x="563249" y="2423252"/>
                  <a:pt x="709090" y="2418872"/>
                  <a:pt x="869155" y="2454442"/>
                </a:cubicBezTo>
                <a:cubicBezTo>
                  <a:pt x="1570280" y="2610246"/>
                  <a:pt x="644080" y="2435094"/>
                  <a:pt x="1302292" y="2566737"/>
                </a:cubicBezTo>
                <a:cubicBezTo>
                  <a:pt x="1517957" y="2609870"/>
                  <a:pt x="1523173" y="2600490"/>
                  <a:pt x="1767513" y="2614863"/>
                </a:cubicBezTo>
                <a:cubicBezTo>
                  <a:pt x="1927934" y="2598821"/>
                  <a:pt x="2090555" y="2597693"/>
                  <a:pt x="2248776" y="2566737"/>
                </a:cubicBezTo>
                <a:cubicBezTo>
                  <a:pt x="2465907" y="2524255"/>
                  <a:pt x="2577616" y="2412055"/>
                  <a:pt x="2778165" y="2326105"/>
                </a:cubicBezTo>
                <a:cubicBezTo>
                  <a:pt x="2834205" y="2302088"/>
                  <a:pt x="2895807" y="2294021"/>
                  <a:pt x="2954628" y="2277979"/>
                </a:cubicBezTo>
                <a:cubicBezTo>
                  <a:pt x="3002754" y="2224505"/>
                  <a:pt x="3070668" y="2183683"/>
                  <a:pt x="3099007" y="2117558"/>
                </a:cubicBezTo>
                <a:cubicBezTo>
                  <a:pt x="3153163" y="1991193"/>
                  <a:pt x="3191908" y="1853945"/>
                  <a:pt x="3195260" y="1716505"/>
                </a:cubicBezTo>
                <a:cubicBezTo>
                  <a:pt x="3197446" y="1626894"/>
                  <a:pt x="3149714" y="1542496"/>
                  <a:pt x="3115049" y="1459832"/>
                </a:cubicBezTo>
                <a:cubicBezTo>
                  <a:pt x="3056083" y="1319221"/>
                  <a:pt x="2936932" y="1131528"/>
                  <a:pt x="2842334" y="1010653"/>
                </a:cubicBezTo>
                <a:cubicBezTo>
                  <a:pt x="2797996" y="953999"/>
                  <a:pt x="2738905" y="909382"/>
                  <a:pt x="2697955" y="850232"/>
                </a:cubicBezTo>
                <a:cubicBezTo>
                  <a:pt x="2642079" y="769522"/>
                  <a:pt x="2603038" y="678351"/>
                  <a:pt x="2553576" y="593558"/>
                </a:cubicBezTo>
                <a:cubicBezTo>
                  <a:pt x="2528157" y="549983"/>
                  <a:pt x="2500645" y="507656"/>
                  <a:pt x="2473365" y="465221"/>
                </a:cubicBezTo>
                <a:cubicBezTo>
                  <a:pt x="2429784" y="397428"/>
                  <a:pt x="2398141" y="348510"/>
                  <a:pt x="2345028" y="288758"/>
                </a:cubicBezTo>
                <a:cubicBezTo>
                  <a:pt x="2324931" y="266149"/>
                  <a:pt x="2305059" y="242739"/>
                  <a:pt x="2280860" y="224589"/>
                </a:cubicBezTo>
                <a:cubicBezTo>
                  <a:pt x="2261729" y="210241"/>
                  <a:pt x="2236152" y="206405"/>
                  <a:pt x="2216692" y="192505"/>
                </a:cubicBezTo>
                <a:cubicBezTo>
                  <a:pt x="2198231" y="179318"/>
                  <a:pt x="2188263" y="155635"/>
                  <a:pt x="2168565" y="144379"/>
                </a:cubicBezTo>
                <a:cubicBezTo>
                  <a:pt x="2135952" y="125743"/>
                  <a:pt x="2106105" y="128337"/>
                  <a:pt x="2072313" y="128337"/>
                </a:cubicBezTo>
                <a:lnTo>
                  <a:pt x="1831681" y="80210"/>
                </a:lnTo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3FC98BE-56C8-4217-B481-2CE77F88DCB2}"/>
              </a:ext>
            </a:extLst>
          </p:cNvPr>
          <p:cNvSpPr/>
          <p:nvPr/>
        </p:nvSpPr>
        <p:spPr>
          <a:xfrm>
            <a:off x="19886559" y="30662086"/>
            <a:ext cx="10077393" cy="10642937"/>
          </a:xfrm>
          <a:prstGeom prst="roundRect">
            <a:avLst>
              <a:gd name="adj" fmla="val 13050"/>
            </a:avLst>
          </a:prstGeom>
          <a:solidFill>
            <a:srgbClr val="FAC4C7"/>
          </a:solidFill>
          <a:ln w="107950">
            <a:solidFill>
              <a:srgbClr val="ED3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AC4C7"/>
                </a:solidFill>
              </a:rPr>
              <a:t>h</a:t>
            </a:r>
            <a:endParaRPr lang="en-BE" dirty="0">
              <a:solidFill>
                <a:srgbClr val="FAC4C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522655-2AAC-4989-9E87-9AF2E4AF9161}"/>
              </a:ext>
            </a:extLst>
          </p:cNvPr>
          <p:cNvSpPr txBox="1"/>
          <p:nvPr/>
        </p:nvSpPr>
        <p:spPr>
          <a:xfrm>
            <a:off x="3605550" y="1412737"/>
            <a:ext cx="23064107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BE" sz="9600" b="1" dirty="0">
                <a:ln w="0"/>
                <a:latin typeface="OPTIVenus-Light" panose="02000603050000020004" pitchFamily="50" charset="2"/>
              </a:rPr>
              <a:t>mixing, thickness variations and </a:t>
            </a:r>
            <a:r>
              <a:rPr lang="en-US" sz="9600" b="1" dirty="0">
                <a:ln w="0"/>
                <a:latin typeface="OPTIVenus-Light" panose="02000603050000020004" pitchFamily="50" charset="2"/>
              </a:rPr>
              <a:t>ejections</a:t>
            </a:r>
            <a:endParaRPr lang="en-BE" sz="9600" b="1" dirty="0">
              <a:ln w="0"/>
              <a:latin typeface="OPTIVenus-Light" panose="02000603050000020004" pitchFamily="50" charset="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B4C685-EAFC-40DF-B473-B9CACA287F0A}"/>
              </a:ext>
            </a:extLst>
          </p:cNvPr>
          <p:cNvSpPr txBox="1"/>
          <p:nvPr/>
        </p:nvSpPr>
        <p:spPr>
          <a:xfrm>
            <a:off x="7344412" y="4636194"/>
            <a:ext cx="47660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>
                <a:solidFill>
                  <a:srgbClr val="ED3C47"/>
                </a:solidFill>
                <a:latin typeface="OPTIVenus-Light" panose="02000603050000020004" pitchFamily="50" charset="2"/>
              </a:rPr>
              <a:t>Introduction</a:t>
            </a:r>
            <a:endParaRPr lang="en-BE" sz="7500" b="1" dirty="0">
              <a:solidFill>
                <a:srgbClr val="ED3C47"/>
              </a:solidFill>
              <a:latin typeface="OPTIVenus-Light" panose="02000603050000020004" pitchFamily="50" charset="2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F09F378-0944-4848-A0C7-386460336C29}"/>
              </a:ext>
            </a:extLst>
          </p:cNvPr>
          <p:cNvSpPr txBox="1"/>
          <p:nvPr/>
        </p:nvSpPr>
        <p:spPr>
          <a:xfrm>
            <a:off x="22540218" y="4657196"/>
            <a:ext cx="47660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dirty="0">
                <a:solidFill>
                  <a:srgbClr val="ED7D31"/>
                </a:solidFill>
                <a:latin typeface="OPTIVenus-Light" panose="02000603050000020004" pitchFamily="50" charset="2"/>
              </a:rPr>
              <a:t>Methods</a:t>
            </a:r>
            <a:endParaRPr lang="en-BE" sz="7500" b="1" dirty="0">
              <a:solidFill>
                <a:srgbClr val="ED7D31"/>
              </a:solidFill>
              <a:latin typeface="OPTIVenus-Light" panose="02000603050000020004" pitchFamily="50" charset="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7F60289-4AC0-43AC-9021-9B5E5735D8D3}"/>
              </a:ext>
            </a:extLst>
          </p:cNvPr>
          <p:cNvSpPr txBox="1"/>
          <p:nvPr/>
        </p:nvSpPr>
        <p:spPr>
          <a:xfrm>
            <a:off x="21527225" y="28487796"/>
            <a:ext cx="681883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dirty="0">
                <a:solidFill>
                  <a:srgbClr val="ED3C47"/>
                </a:solidFill>
                <a:latin typeface="OPTIVenus-Light" panose="02000603050000020004" pitchFamily="50" charset="2"/>
              </a:rPr>
              <a:t>Conclusions and</a:t>
            </a:r>
            <a:endParaRPr lang="en-BE" sz="7500" b="1" dirty="0">
              <a:solidFill>
                <a:srgbClr val="ED3C47"/>
              </a:solidFill>
              <a:latin typeface="OPTIVenus-Light" panose="02000603050000020004" pitchFamily="50" charset="2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C58983D-43E4-483F-B0E6-CA44DB5B4094}"/>
              </a:ext>
            </a:extLst>
          </p:cNvPr>
          <p:cNvSpPr/>
          <p:nvPr/>
        </p:nvSpPr>
        <p:spPr>
          <a:xfrm>
            <a:off x="19821245" y="40287874"/>
            <a:ext cx="10303630" cy="110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0906830-2374-4C8A-AAD5-9AFF494547C0}"/>
              </a:ext>
            </a:extLst>
          </p:cNvPr>
          <p:cNvSpPr txBox="1"/>
          <p:nvPr/>
        </p:nvSpPr>
        <p:spPr>
          <a:xfrm>
            <a:off x="2003014" y="6991807"/>
            <a:ext cx="100069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OPTIVenus-Light" panose="02000603050000020004" pitchFamily="50" charset="2"/>
              </a:rPr>
              <a:t>Stalagmite shape </a:t>
            </a:r>
            <a:r>
              <a:rPr lang="en-US" sz="4000" b="1" dirty="0">
                <a:latin typeface="OPTIVenus-Light" panose="02000603050000020004" pitchFamily="50" charset="2"/>
              </a:rPr>
              <a:t>varies</a:t>
            </a:r>
            <a:r>
              <a:rPr lang="en-US" sz="4000" dirty="0">
                <a:latin typeface="OPTIVenus-Light" panose="02000603050000020004" pitchFamily="50" charset="2"/>
              </a:rPr>
              <a:t> in response to several competing processes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4000" dirty="0">
              <a:latin typeface="OPTIVenus-Light" panose="02000603050000020004" pitchFamily="50" charset="2"/>
            </a:endParaRPr>
          </a:p>
          <a:p>
            <a:r>
              <a:rPr lang="en-US" sz="4000" dirty="0">
                <a:latin typeface="OPTIVenus-Light" panose="02000603050000020004" pitchFamily="50" charset="2"/>
              </a:rPr>
              <a:t>Such variations could help understand past incoming water flows and paleoclimatic history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4000" dirty="0">
              <a:latin typeface="OPTIVenus-Light" panose="02000603050000020004" pitchFamily="50" charset="2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4000" dirty="0">
              <a:latin typeface="OPTIVenus-Light" panose="02000603050000020004" pitchFamily="50" charset="2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BE" sz="4000" dirty="0">
              <a:latin typeface="OPTIVenus-Light" panose="02000603050000020004" pitchFamily="50" charset="2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7A7DE28-13CE-4570-9668-A2B8FBA77243}"/>
              </a:ext>
            </a:extLst>
          </p:cNvPr>
          <p:cNvSpPr txBox="1"/>
          <p:nvPr/>
        </p:nvSpPr>
        <p:spPr>
          <a:xfrm>
            <a:off x="12928058" y="7054221"/>
            <a:ext cx="3216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OPTIVenus-Light" panose="02000603050000020004" pitchFamily="50" charset="2"/>
              </a:rPr>
              <a:t>Dripping and falling of drops from the cave ceiling</a:t>
            </a:r>
            <a:endParaRPr lang="en-BE" sz="3200" dirty="0">
              <a:latin typeface="OPTIVenus-Light" panose="02000603050000020004" pitchFamily="50" charset="2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660E0F1-53CF-47B3-9AF6-D508FA08B0C5}"/>
              </a:ext>
            </a:extLst>
          </p:cNvPr>
          <p:cNvSpPr txBox="1"/>
          <p:nvPr/>
        </p:nvSpPr>
        <p:spPr>
          <a:xfrm>
            <a:off x="11109528" y="10522421"/>
            <a:ext cx="4365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OPTIVenus-Light" panose="02000603050000020004" pitchFamily="50" charset="2"/>
              </a:rPr>
              <a:t>     Gravity-driven drainage     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C773A61-153B-47EF-A2C2-18C99FCB5342}"/>
              </a:ext>
            </a:extLst>
          </p:cNvPr>
          <p:cNvSpPr txBox="1"/>
          <p:nvPr/>
        </p:nvSpPr>
        <p:spPr>
          <a:xfrm>
            <a:off x="15725108" y="6383922"/>
            <a:ext cx="495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OPTIVenusBold-Condensed" pitchFamily="50" charset="0"/>
              </a:rPr>
              <a:t>1</a:t>
            </a:r>
            <a:endParaRPr lang="en-BE" sz="4000" dirty="0">
              <a:latin typeface="OPTIVenusBold-Condensed" pitchFamily="50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56121CB-48BE-4D6C-84ED-3100F7BACA9F}"/>
              </a:ext>
            </a:extLst>
          </p:cNvPr>
          <p:cNvSpPr txBox="1"/>
          <p:nvPr/>
        </p:nvSpPr>
        <p:spPr>
          <a:xfrm>
            <a:off x="18369546" y="10217915"/>
            <a:ext cx="495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OPTIVenusBold-Condensed" pitchFamily="50" charset="0"/>
              </a:rPr>
              <a:t>2</a:t>
            </a:r>
            <a:endParaRPr lang="en-BE" sz="4000" dirty="0">
              <a:latin typeface="OPTIVenusBold-Condensed" pitchFamily="50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0D9D0DC3-3BEB-4C36-BD07-3BB78DD5A6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"/>
                    </a14:imgEffect>
                    <a14:imgEffect>
                      <a14:brightnessContrast bright="5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027" y="6008597"/>
            <a:ext cx="995880" cy="3304969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47A8EB8D-1826-4BCC-8FA6-CE8A408CB1B3}"/>
              </a:ext>
            </a:extLst>
          </p:cNvPr>
          <p:cNvSpPr txBox="1"/>
          <p:nvPr/>
        </p:nvSpPr>
        <p:spPr>
          <a:xfrm>
            <a:off x="3737604" y="11085639"/>
            <a:ext cx="59702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TIVenus-Light" panose="02000603050000020004" pitchFamily="50" charset="2"/>
              </a:rPr>
              <a:t>How do </a:t>
            </a:r>
            <a:r>
              <a:rPr lang="en-US" sz="4000" b="1" dirty="0">
                <a:latin typeface="OPTIVenus-Light" panose="02000603050000020004" pitchFamily="50" charset="2"/>
              </a:rPr>
              <a:t>splash</a:t>
            </a:r>
            <a:r>
              <a:rPr lang="en-US" sz="4000" dirty="0">
                <a:latin typeface="OPTIVenus-Light" panose="02000603050000020004" pitchFamily="50" charset="2"/>
              </a:rPr>
              <a:t> and </a:t>
            </a:r>
            <a:r>
              <a:rPr lang="en-US" sz="4000" b="1" dirty="0">
                <a:latin typeface="OPTIVenus-Light" panose="02000603050000020004" pitchFamily="50" charset="2"/>
              </a:rPr>
              <a:t>mixing</a:t>
            </a:r>
            <a:r>
              <a:rPr lang="en-US" sz="4000" dirty="0">
                <a:latin typeface="OPTIVenus-Light" panose="02000603050000020004" pitchFamily="50" charset="2"/>
              </a:rPr>
              <a:t> affect the ion distribution? And potentially stalagmite growth?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E3744EE-DB82-4E11-9F84-6493E75CD127}"/>
              </a:ext>
            </a:extLst>
          </p:cNvPr>
          <p:cNvSpPr txBox="1"/>
          <p:nvPr/>
        </p:nvSpPr>
        <p:spPr>
          <a:xfrm>
            <a:off x="17072418" y="8323150"/>
            <a:ext cx="1926765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latin typeface="OPTIVenus-Light" panose="02000603050000020004" pitchFamily="50" charset="2"/>
              </a:rPr>
              <a:t>Impact: </a:t>
            </a:r>
            <a:r>
              <a:rPr lang="en-US" sz="3200" b="1" dirty="0">
                <a:latin typeface="OPTIVenus-Light" panose="02000603050000020004" pitchFamily="50" charset="2"/>
              </a:rPr>
              <a:t>mixing</a:t>
            </a:r>
            <a:r>
              <a:rPr lang="en-US" sz="3200" dirty="0">
                <a:latin typeface="OPTIVenus-Light" panose="02000603050000020004" pitchFamily="50" charset="2"/>
              </a:rPr>
              <a:t> and distribution of ions</a:t>
            </a:r>
            <a:endParaRPr lang="en-BE" sz="3200" dirty="0">
              <a:latin typeface="OPTIVenus-Light" panose="02000603050000020004" pitchFamily="50" charset="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22A145-94A1-4274-B9F9-7F59C4FF7F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962" y="11718285"/>
            <a:ext cx="4904037" cy="3741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73591F-0101-4F4C-82BA-392480E1F9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054" y="11116170"/>
            <a:ext cx="5196435" cy="435377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F627DA3-E704-428F-9BAB-8F4D1E21587A}"/>
              </a:ext>
            </a:extLst>
          </p:cNvPr>
          <p:cNvSpPr/>
          <p:nvPr/>
        </p:nvSpPr>
        <p:spPr>
          <a:xfrm>
            <a:off x="205271" y="15260640"/>
            <a:ext cx="19197272" cy="878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1351F7D-CFD6-4470-9FC1-65706D0BED51}"/>
              </a:ext>
            </a:extLst>
          </p:cNvPr>
          <p:cNvCxnSpPr>
            <a:cxnSpLocks/>
          </p:cNvCxnSpPr>
          <p:nvPr/>
        </p:nvCxnSpPr>
        <p:spPr>
          <a:xfrm>
            <a:off x="16687325" y="8993094"/>
            <a:ext cx="0" cy="589194"/>
          </a:xfrm>
          <a:prstGeom prst="straightConnector1">
            <a:avLst/>
          </a:prstGeom>
          <a:ln w="53975">
            <a:solidFill>
              <a:srgbClr val="ED3C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EB99DA3B-A563-4853-9724-82EF5ED4DCD5}"/>
              </a:ext>
            </a:extLst>
          </p:cNvPr>
          <p:cNvCxnSpPr>
            <a:cxnSpLocks/>
          </p:cNvCxnSpPr>
          <p:nvPr/>
        </p:nvCxnSpPr>
        <p:spPr>
          <a:xfrm flipH="1">
            <a:off x="15475417" y="11549979"/>
            <a:ext cx="512918" cy="460123"/>
          </a:xfrm>
          <a:prstGeom prst="straightConnector1">
            <a:avLst/>
          </a:prstGeom>
          <a:ln w="53975">
            <a:solidFill>
              <a:srgbClr val="ED3C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BAD3DF4-8DA8-4D7F-98AC-AC3A1C71A7DD}"/>
              </a:ext>
            </a:extLst>
          </p:cNvPr>
          <p:cNvCxnSpPr>
            <a:cxnSpLocks/>
          </p:cNvCxnSpPr>
          <p:nvPr/>
        </p:nvCxnSpPr>
        <p:spPr>
          <a:xfrm flipH="1">
            <a:off x="15876291" y="11718285"/>
            <a:ext cx="321809" cy="570262"/>
          </a:xfrm>
          <a:prstGeom prst="straightConnector1">
            <a:avLst/>
          </a:prstGeom>
          <a:ln w="53975">
            <a:solidFill>
              <a:srgbClr val="ED3C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E59A67F-086A-4A34-8918-078A1138EC4D}"/>
              </a:ext>
            </a:extLst>
          </p:cNvPr>
          <p:cNvCxnSpPr>
            <a:cxnSpLocks/>
          </p:cNvCxnSpPr>
          <p:nvPr/>
        </p:nvCxnSpPr>
        <p:spPr>
          <a:xfrm flipH="1">
            <a:off x="16461521" y="11808526"/>
            <a:ext cx="77415" cy="631619"/>
          </a:xfrm>
          <a:prstGeom prst="straightConnector1">
            <a:avLst/>
          </a:prstGeom>
          <a:ln w="53975">
            <a:solidFill>
              <a:srgbClr val="ED3C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91584288-5685-4D0E-82EF-1FF11BA792DE}"/>
              </a:ext>
            </a:extLst>
          </p:cNvPr>
          <p:cNvSpPr txBox="1"/>
          <p:nvPr/>
        </p:nvSpPr>
        <p:spPr>
          <a:xfrm>
            <a:off x="11155223" y="10534433"/>
            <a:ext cx="502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OPTIVenusBold-Condensed" pitchFamily="50" charset="0"/>
              </a:rPr>
              <a:t>3</a:t>
            </a:r>
            <a:endParaRPr lang="en-BE" sz="4000" dirty="0">
              <a:latin typeface="OPTIVenusBold-Condensed" pitchFamily="50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C229779-463B-4475-8FC9-4A6CACFDD707}"/>
              </a:ext>
            </a:extLst>
          </p:cNvPr>
          <p:cNvSpPr/>
          <p:nvPr/>
        </p:nvSpPr>
        <p:spPr>
          <a:xfrm>
            <a:off x="0" y="40217989"/>
            <a:ext cx="30275213" cy="258577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9E2FD699-2D3B-410C-878D-9947A47328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35" y="40693345"/>
            <a:ext cx="4686825" cy="2031552"/>
          </a:xfrm>
          <a:prstGeom prst="rect">
            <a:avLst/>
          </a:prstGeom>
          <a:effectLst/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F944B03C-CD5A-4F95-B098-019326209A7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27770"/>
          <a:stretch/>
        </p:blipFill>
        <p:spPr>
          <a:xfrm>
            <a:off x="23389046" y="40794556"/>
            <a:ext cx="4392000" cy="203155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D200ABD-E1E2-4A63-87F0-F4C6B5215EA3}"/>
              </a:ext>
            </a:extLst>
          </p:cNvPr>
          <p:cNvSpPr txBox="1"/>
          <p:nvPr/>
        </p:nvSpPr>
        <p:spPr>
          <a:xfrm>
            <a:off x="7458695" y="15861230"/>
            <a:ext cx="47660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dirty="0">
                <a:solidFill>
                  <a:srgbClr val="3FBF7F"/>
                </a:solidFill>
                <a:latin typeface="OPTIVenus-Light" panose="02000603050000020004" pitchFamily="50" charset="2"/>
              </a:rPr>
              <a:t>Results</a:t>
            </a:r>
            <a:endParaRPr lang="en-BE" sz="7500" b="1" dirty="0">
              <a:solidFill>
                <a:srgbClr val="3FBF7F"/>
              </a:solidFill>
              <a:latin typeface="OPTIVenus-Light" panose="02000603050000020004" pitchFamily="50" charset="2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48F77E2-F7FC-4B40-B300-08C9AE74F868}"/>
              </a:ext>
            </a:extLst>
          </p:cNvPr>
          <p:cNvSpPr txBox="1"/>
          <p:nvPr/>
        </p:nvSpPr>
        <p:spPr>
          <a:xfrm>
            <a:off x="21423290" y="6869748"/>
            <a:ext cx="64793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OPTIVenus-Light" panose="02000603050000020004" pitchFamily="50" charset="2"/>
              </a:rPr>
              <a:t>High-speed movies of </a:t>
            </a:r>
          </a:p>
          <a:p>
            <a:r>
              <a:rPr lang="en-US" sz="4000" dirty="0">
                <a:latin typeface="OPTIVenus-Light" panose="02000603050000020004" pitchFamily="50" charset="2"/>
              </a:rPr>
              <a:t>red drops impacting </a:t>
            </a:r>
          </a:p>
          <a:p>
            <a:r>
              <a:rPr lang="en-US" sz="4000" dirty="0">
                <a:latin typeface="OPTIVenus-Light" panose="02000603050000020004" pitchFamily="50" charset="2"/>
              </a:rPr>
              <a:t>green thin films</a:t>
            </a:r>
          </a:p>
          <a:p>
            <a:endParaRPr lang="en-US" sz="4000" dirty="0">
              <a:latin typeface="OPTIVenus-Light" panose="02000603050000020004" pitchFamily="50" charset="2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4000" dirty="0">
              <a:latin typeface="OPTIVenus-Light" panose="02000603050000020004" pitchFamily="50" charset="2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4000" dirty="0">
              <a:latin typeface="OPTIVenus-Light" panose="02000603050000020004" pitchFamily="50" charset="2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BE" sz="4000" dirty="0">
              <a:latin typeface="OPTIVenus-Light" panose="02000603050000020004" pitchFamily="50" charset="2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DAD3299E-C047-4EBA-B9F5-3F177FFB72CD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54" t="1058" r="209" b="539"/>
          <a:stretch/>
        </p:blipFill>
        <p:spPr>
          <a:xfrm>
            <a:off x="19832709" y="36907788"/>
            <a:ext cx="10185114" cy="3319819"/>
          </a:xfrm>
          <a:prstGeom prst="rect">
            <a:avLst/>
          </a:prstGeom>
          <a:solidFill>
            <a:srgbClr val="254E9E"/>
          </a:solidFill>
          <a:ln>
            <a:noFill/>
          </a:ln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110D9DC9-F0FF-42B2-82BC-4AD74C0B1F9D}"/>
              </a:ext>
            </a:extLst>
          </p:cNvPr>
          <p:cNvSpPr txBox="1"/>
          <p:nvPr/>
        </p:nvSpPr>
        <p:spPr>
          <a:xfrm>
            <a:off x="8935491" y="3080828"/>
            <a:ext cx="13577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OPTIVenus-Light" panose="02000603050000020004" pitchFamily="50" charset="2"/>
              </a:rPr>
              <a:t>Justine Parmentier</a:t>
            </a:r>
            <a:r>
              <a:rPr lang="en-US" sz="4000" dirty="0">
                <a:latin typeface="OPTIVenus-Light" panose="02000603050000020004" pitchFamily="50" charset="2"/>
              </a:rPr>
              <a:t>, Vincent Terrapon, Tristan Gilet</a:t>
            </a:r>
          </a:p>
          <a:p>
            <a:pPr marL="1143000" indent="-1143000" algn="ctr">
              <a:buFont typeface="Arial" panose="020B0604020202020204" pitchFamily="34" charset="0"/>
              <a:buChar char="•"/>
            </a:pPr>
            <a:endParaRPr lang="en-US" sz="4000" dirty="0">
              <a:latin typeface="OPTIVenus-Light" panose="02000603050000020004" pitchFamily="50" charset="2"/>
            </a:endParaRPr>
          </a:p>
          <a:p>
            <a:pPr marL="1143000" indent="-1143000" algn="ctr">
              <a:buFont typeface="Arial" panose="020B0604020202020204" pitchFamily="34" charset="0"/>
              <a:buChar char="•"/>
            </a:pPr>
            <a:endParaRPr lang="en-BE" sz="4000" dirty="0">
              <a:latin typeface="OPTIVenus-Light" panose="02000603050000020004" pitchFamily="50" charset="2"/>
            </a:endParaRPr>
          </a:p>
        </p:txBody>
      </p:sp>
      <p:pic>
        <p:nvPicPr>
          <p:cNvPr id="134" name="Picture 133">
            <a:extLst>
              <a:ext uri="{FF2B5EF4-FFF2-40B4-BE49-F238E27FC236}">
                <a16:creationId xmlns:a16="http://schemas.microsoft.com/office/drawing/2014/main" id="{D6213101-3DE2-47FA-BF41-3ACB776230B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r="-6374"/>
          <a:stretch/>
        </p:blipFill>
        <p:spPr>
          <a:xfrm>
            <a:off x="1296503" y="26898368"/>
            <a:ext cx="8535402" cy="6695859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16A40955-AA3E-4926-9A7A-FA6D02282051}"/>
              </a:ext>
            </a:extLst>
          </p:cNvPr>
          <p:cNvSpPr txBox="1"/>
          <p:nvPr/>
        </p:nvSpPr>
        <p:spPr>
          <a:xfrm>
            <a:off x="425216" y="27941425"/>
            <a:ext cx="861774" cy="3935578"/>
          </a:xfrm>
          <a:prstGeom prst="rect">
            <a:avLst/>
          </a:prstGeom>
          <a:noFill/>
        </p:spPr>
        <p:txBody>
          <a:bodyPr vert="vert270" wrap="square" anchor="ctr"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US" sz="2200" u="sng" kern="1800" dirty="0">
                <a:latin typeface="OPTIVenus-Light" panose="02000603050000020004" pitchFamily="50" charset="2"/>
              </a:rPr>
              <a:t>Ejected volume</a:t>
            </a:r>
            <a:br>
              <a:rPr lang="en-US" sz="2200" dirty="0">
                <a:latin typeface="OPTIVenus-Light" panose="02000603050000020004" pitchFamily="50" charset="2"/>
              </a:rPr>
            </a:br>
            <a:r>
              <a:rPr lang="en-US" sz="2200" dirty="0">
                <a:latin typeface="OPTIVenus-Light" panose="02000603050000020004" pitchFamily="50" charset="2"/>
              </a:rPr>
              <a:t>Drop volume</a:t>
            </a:r>
            <a:endParaRPr lang="en-BE" sz="2200" dirty="0"/>
          </a:p>
        </p:txBody>
      </p:sp>
      <p:pic>
        <p:nvPicPr>
          <p:cNvPr id="150" name="Picture 149">
            <a:extLst>
              <a:ext uri="{FF2B5EF4-FFF2-40B4-BE49-F238E27FC236}">
                <a16:creationId xmlns:a16="http://schemas.microsoft.com/office/drawing/2014/main" id="{6259B267-3E0F-4FC7-B4B6-1146AC469ED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974" y="21799548"/>
            <a:ext cx="8646967" cy="6883811"/>
          </a:xfrm>
          <a:prstGeom prst="rect">
            <a:avLst/>
          </a:prstGeom>
        </p:spPr>
      </p:pic>
      <p:pic>
        <p:nvPicPr>
          <p:cNvPr id="155" name="drop d no dot" hidden="1">
            <a:extLst>
              <a:ext uri="{FF2B5EF4-FFF2-40B4-BE49-F238E27FC236}">
                <a16:creationId xmlns:a16="http://schemas.microsoft.com/office/drawing/2014/main" id="{7A4EF6C3-522B-46E9-AABA-09D264B3E52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284" y="33110648"/>
            <a:ext cx="1285186" cy="1256536"/>
          </a:xfrm>
          <a:prstGeom prst="rect">
            <a:avLst/>
          </a:prstGeom>
        </p:spPr>
      </p:pic>
      <p:pic>
        <p:nvPicPr>
          <p:cNvPr id="156" name="drop d + o" hidden="1">
            <a:extLst>
              <a:ext uri="{FF2B5EF4-FFF2-40B4-BE49-F238E27FC236}">
                <a16:creationId xmlns:a16="http://schemas.microsoft.com/office/drawing/2014/main" id="{41F9BA67-ADED-494F-B6AB-C0CB7E35A24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682" y="32871664"/>
            <a:ext cx="1704676" cy="1712931"/>
          </a:xfrm>
          <a:prstGeom prst="rect">
            <a:avLst/>
          </a:prstGeom>
        </p:spPr>
      </p:pic>
      <p:pic>
        <p:nvPicPr>
          <p:cNvPr id="159" name="drop d" hidden="1">
            <a:extLst>
              <a:ext uri="{FF2B5EF4-FFF2-40B4-BE49-F238E27FC236}">
                <a16:creationId xmlns:a16="http://schemas.microsoft.com/office/drawing/2014/main" id="{677D4FC6-694B-4A22-8721-CA74B143EF7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78" y="33918459"/>
            <a:ext cx="1704676" cy="1712931"/>
          </a:xfrm>
          <a:prstGeom prst="rect">
            <a:avLst/>
          </a:prstGeom>
        </p:spPr>
      </p:pic>
      <p:grpSp>
        <p:nvGrpSpPr>
          <p:cNvPr id="160" name="film f no dot" hidden="1">
            <a:extLst>
              <a:ext uri="{FF2B5EF4-FFF2-40B4-BE49-F238E27FC236}">
                <a16:creationId xmlns:a16="http://schemas.microsoft.com/office/drawing/2014/main" id="{0A103678-CB13-4524-B221-1DE63F2B770A}"/>
              </a:ext>
            </a:extLst>
          </p:cNvPr>
          <p:cNvGrpSpPr/>
          <p:nvPr/>
        </p:nvGrpSpPr>
        <p:grpSpPr>
          <a:xfrm>
            <a:off x="2817164" y="35369035"/>
            <a:ext cx="4415930" cy="493004"/>
            <a:chOff x="6300000" y="2962566"/>
            <a:chExt cx="6084000" cy="673434"/>
          </a:xfrm>
        </p:grpSpPr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88545627-C74F-4443-A779-CB0BC9E468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" t="61581" r="8195" b="1378"/>
            <a:stretch/>
          </p:blipFill>
          <p:spPr>
            <a:xfrm>
              <a:off x="6300000" y="2988000"/>
              <a:ext cx="6084000" cy="648000"/>
            </a:xfrm>
            <a:prstGeom prst="rect">
              <a:avLst/>
            </a:prstGeom>
          </p:spPr>
        </p:pic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D78E3878-6C5D-46DD-8E7A-3356A98E1ECF}"/>
                </a:ext>
              </a:extLst>
            </p:cNvPr>
            <p:cNvSpPr/>
            <p:nvPr/>
          </p:nvSpPr>
          <p:spPr>
            <a:xfrm>
              <a:off x="10403116" y="2962566"/>
              <a:ext cx="119743" cy="599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pic>
        <p:nvPicPr>
          <p:cNvPr id="163" name="film f" hidden="1">
            <a:extLst>
              <a:ext uri="{FF2B5EF4-FFF2-40B4-BE49-F238E27FC236}">
                <a16:creationId xmlns:a16="http://schemas.microsoft.com/office/drawing/2014/main" id="{8C80B0E4-2E10-4CF8-8B9D-EA88FE9D4E7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413" y="35569963"/>
            <a:ext cx="4684979" cy="745250"/>
          </a:xfrm>
          <a:prstGeom prst="rect">
            <a:avLst/>
          </a:prstGeom>
        </p:spPr>
      </p:pic>
      <p:pic>
        <p:nvPicPr>
          <p:cNvPr id="164" name="film f + b" hidden="1">
            <a:extLst>
              <a:ext uri="{FF2B5EF4-FFF2-40B4-BE49-F238E27FC236}">
                <a16:creationId xmlns:a16="http://schemas.microsoft.com/office/drawing/2014/main" id="{E8AB62B8-702D-48E7-85A4-3E1E916FF09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413" y="35163055"/>
            <a:ext cx="4684979" cy="745250"/>
          </a:xfrm>
          <a:prstGeom prst="rect">
            <a:avLst/>
          </a:prstGeom>
        </p:spPr>
      </p:pic>
      <p:pic>
        <p:nvPicPr>
          <p:cNvPr id="181" name="dp1" hidden="1">
            <a:extLst>
              <a:ext uri="{FF2B5EF4-FFF2-40B4-BE49-F238E27FC236}">
                <a16:creationId xmlns:a16="http://schemas.microsoft.com/office/drawing/2014/main" id="{753990CD-8A7C-464C-AFCD-CC4CF167284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803" y="38472891"/>
            <a:ext cx="1130742" cy="601154"/>
          </a:xfrm>
          <a:prstGeom prst="rect">
            <a:avLst/>
          </a:prstGeom>
        </p:spPr>
      </p:pic>
      <p:pic>
        <p:nvPicPr>
          <p:cNvPr id="182" name="dp1 + o" hidden="1">
            <a:extLst>
              <a:ext uri="{FF2B5EF4-FFF2-40B4-BE49-F238E27FC236}">
                <a16:creationId xmlns:a16="http://schemas.microsoft.com/office/drawing/2014/main" id="{61957B94-F021-4187-AD53-B0C95B30009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797" y="38470984"/>
            <a:ext cx="1130742" cy="601154"/>
          </a:xfrm>
          <a:prstGeom prst="rect">
            <a:avLst/>
          </a:prstGeom>
        </p:spPr>
      </p:pic>
      <p:pic>
        <p:nvPicPr>
          <p:cNvPr id="187" name="dp2" hidden="1">
            <a:extLst>
              <a:ext uri="{FF2B5EF4-FFF2-40B4-BE49-F238E27FC236}">
                <a16:creationId xmlns:a16="http://schemas.microsoft.com/office/drawing/2014/main" id="{30A643E2-6F63-4090-B252-7D016F0EC52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67" y="38154916"/>
            <a:ext cx="1191573" cy="665563"/>
          </a:xfrm>
          <a:prstGeom prst="rect">
            <a:avLst/>
          </a:prstGeom>
        </p:spPr>
      </p:pic>
      <p:pic>
        <p:nvPicPr>
          <p:cNvPr id="188" name="dp2 + o" hidden="1">
            <a:extLst>
              <a:ext uri="{FF2B5EF4-FFF2-40B4-BE49-F238E27FC236}">
                <a16:creationId xmlns:a16="http://schemas.microsoft.com/office/drawing/2014/main" id="{EABFEC95-F8D9-4719-840A-B0A9D3AFF77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68" y="38155341"/>
            <a:ext cx="1191573" cy="665563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AF3ECC49-13C2-4BC3-B23F-C32852F4E4FB}"/>
              </a:ext>
            </a:extLst>
          </p:cNvPr>
          <p:cNvSpPr txBox="1"/>
          <p:nvPr/>
        </p:nvSpPr>
        <p:spPr>
          <a:xfrm>
            <a:off x="1989815" y="17870164"/>
            <a:ext cx="80761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TIVenus-Light" panose="02000603050000020004" pitchFamily="50" charset="2"/>
              </a:rPr>
              <a:t>Different impact scenarios 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TIVenus-Light" panose="02000603050000020004" pitchFamily="50" charset="2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TIVenus-Light" panose="02000603050000020004" pitchFamily="50" charset="2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BE" sz="4000" dirty="0">
              <a:solidFill>
                <a:schemeClr val="tx1">
                  <a:lumMod val="85000"/>
                  <a:lumOff val="15000"/>
                </a:schemeClr>
              </a:solidFill>
              <a:latin typeface="OPTIVenus-Light" panose="02000603050000020004" pitchFamily="50" charset="2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6CEFF295-8F60-48B5-9E48-9D22C221A582}"/>
              </a:ext>
            </a:extLst>
          </p:cNvPr>
          <p:cNvSpPr txBox="1"/>
          <p:nvPr/>
        </p:nvSpPr>
        <p:spPr>
          <a:xfrm>
            <a:off x="952326" y="36010478"/>
            <a:ext cx="2849236" cy="430887"/>
          </a:xfrm>
          <a:prstGeom prst="rect">
            <a:avLst/>
          </a:prstGeom>
          <a:noFill/>
        </p:spPr>
        <p:txBody>
          <a:bodyPr vert="horz" wrap="square" anchor="ctr"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US" sz="2200" i="1" kern="1800" dirty="0">
                <a:latin typeface="OPTIVenus-Light" panose="02000603050000020004" pitchFamily="50" charset="2"/>
              </a:rPr>
              <a:t>Before impact</a:t>
            </a:r>
            <a:endParaRPr lang="en-BE" sz="2200" i="1" dirty="0"/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1382F00C-5B3F-4F8C-83C8-4D944A4384E3}"/>
              </a:ext>
            </a:extLst>
          </p:cNvPr>
          <p:cNvSpPr txBox="1"/>
          <p:nvPr/>
        </p:nvSpPr>
        <p:spPr>
          <a:xfrm>
            <a:off x="5671802" y="39290844"/>
            <a:ext cx="2849236" cy="430887"/>
          </a:xfrm>
          <a:prstGeom prst="rect">
            <a:avLst/>
          </a:prstGeom>
          <a:noFill/>
        </p:spPr>
        <p:txBody>
          <a:bodyPr vert="horz" wrap="square" anchor="ctr"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US" sz="2200" i="1" kern="1800" dirty="0">
                <a:latin typeface="OPTIVenus-Light" panose="02000603050000020004" pitchFamily="50" charset="2"/>
              </a:rPr>
              <a:t>After impact</a:t>
            </a:r>
            <a:endParaRPr lang="en-BE" sz="2200" i="1" dirty="0"/>
          </a:p>
        </p:txBody>
      </p:sp>
      <p:grpSp>
        <p:nvGrpSpPr>
          <p:cNvPr id="1048" name="flèche ejected vol" hidden="1">
            <a:extLst>
              <a:ext uri="{FF2B5EF4-FFF2-40B4-BE49-F238E27FC236}">
                <a16:creationId xmlns:a16="http://schemas.microsoft.com/office/drawing/2014/main" id="{1066D66A-D28B-40C4-BB04-AA81497571F5}"/>
              </a:ext>
            </a:extLst>
          </p:cNvPr>
          <p:cNvGrpSpPr/>
          <p:nvPr/>
        </p:nvGrpSpPr>
        <p:grpSpPr>
          <a:xfrm>
            <a:off x="767616" y="31138283"/>
            <a:ext cx="3325786" cy="7141633"/>
            <a:chOff x="767616" y="31138283"/>
            <a:chExt cx="3325786" cy="7141633"/>
          </a:xfrm>
        </p:grpSpPr>
        <p:cxnSp>
          <p:nvCxnSpPr>
            <p:cNvPr id="357" name="Straight Arrow Connector 356">
              <a:extLst>
                <a:ext uri="{FF2B5EF4-FFF2-40B4-BE49-F238E27FC236}">
                  <a16:creationId xmlns:a16="http://schemas.microsoft.com/office/drawing/2014/main" id="{AA2DCAF7-0D5A-44D2-BFBE-D3444515D1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7616" y="38235367"/>
              <a:ext cx="3325786" cy="15903"/>
            </a:xfrm>
            <a:prstGeom prst="straightConnector1">
              <a:avLst/>
            </a:prstGeom>
            <a:ln w="539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Arrow Connector 246">
              <a:extLst>
                <a:ext uri="{FF2B5EF4-FFF2-40B4-BE49-F238E27FC236}">
                  <a16:creationId xmlns:a16="http://schemas.microsoft.com/office/drawing/2014/main" id="{EE93F286-EED2-48BE-8BB5-CF42CFCFD2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9733" y="31138283"/>
              <a:ext cx="0" cy="7141633"/>
            </a:xfrm>
            <a:prstGeom prst="straightConnector1">
              <a:avLst/>
            </a:prstGeom>
            <a:ln w="539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3" name="Picture 262">
            <a:extLst>
              <a:ext uri="{FF2B5EF4-FFF2-40B4-BE49-F238E27FC236}">
                <a16:creationId xmlns:a16="http://schemas.microsoft.com/office/drawing/2014/main" id="{66D0DF77-5D76-450D-B20E-2A02AC91141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246" y="33845412"/>
            <a:ext cx="1672807" cy="1690891"/>
          </a:xfrm>
          <a:prstGeom prst="rect">
            <a:avLst/>
          </a:prstGeom>
        </p:spPr>
      </p:pic>
      <p:pic>
        <p:nvPicPr>
          <p:cNvPr id="265" name="Picture 264">
            <a:extLst>
              <a:ext uri="{FF2B5EF4-FFF2-40B4-BE49-F238E27FC236}">
                <a16:creationId xmlns:a16="http://schemas.microsoft.com/office/drawing/2014/main" id="{0EBB4A13-B7F6-4C9B-9B00-0B813888326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742" y="35629681"/>
            <a:ext cx="4534939" cy="917025"/>
          </a:xfrm>
          <a:prstGeom prst="rect">
            <a:avLst/>
          </a:prstGeom>
        </p:spPr>
      </p:pic>
      <p:pic>
        <p:nvPicPr>
          <p:cNvPr id="255" name="Picture 254">
            <a:extLst>
              <a:ext uri="{FF2B5EF4-FFF2-40B4-BE49-F238E27FC236}">
                <a16:creationId xmlns:a16="http://schemas.microsoft.com/office/drawing/2014/main" id="{3A06B47F-B766-47DE-BAE2-4FDED60840AC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356" y="37709334"/>
            <a:ext cx="4736242" cy="1044962"/>
          </a:xfrm>
          <a:prstGeom prst="rect">
            <a:avLst/>
          </a:prstGeom>
        </p:spPr>
      </p:pic>
      <p:sp>
        <p:nvSpPr>
          <p:cNvPr id="242" name="Multiplication Sign 241">
            <a:extLst>
              <a:ext uri="{FF2B5EF4-FFF2-40B4-BE49-F238E27FC236}">
                <a16:creationId xmlns:a16="http://schemas.microsoft.com/office/drawing/2014/main" id="{A0FFDD7B-E7DB-4B00-AB0F-4034A2D7C88A}"/>
              </a:ext>
            </a:extLst>
          </p:cNvPr>
          <p:cNvSpPr/>
          <p:nvPr/>
        </p:nvSpPr>
        <p:spPr>
          <a:xfrm>
            <a:off x="1640563" y="18087716"/>
            <a:ext cx="252323" cy="306640"/>
          </a:xfrm>
          <a:prstGeom prst="mathMultiply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980D0571-0739-40E1-B353-CADB9B939B28}"/>
              </a:ext>
            </a:extLst>
          </p:cNvPr>
          <p:cNvGrpSpPr/>
          <p:nvPr/>
        </p:nvGrpSpPr>
        <p:grpSpPr>
          <a:xfrm>
            <a:off x="370644" y="18235971"/>
            <a:ext cx="9257064" cy="7394179"/>
            <a:chOff x="438020" y="18460559"/>
            <a:chExt cx="9257064" cy="7394179"/>
          </a:xfrm>
        </p:grpSpPr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C25B683C-BE5B-4215-AC1F-6B9DAEA6396D}"/>
                </a:ext>
              </a:extLst>
            </p:cNvPr>
            <p:cNvGrpSpPr/>
            <p:nvPr/>
          </p:nvGrpSpPr>
          <p:grpSpPr>
            <a:xfrm>
              <a:off x="1874306" y="19618592"/>
              <a:ext cx="6628362" cy="2937123"/>
              <a:chOff x="3127000" y="20189257"/>
              <a:chExt cx="6628362" cy="2937123"/>
            </a:xfrm>
          </p:grpSpPr>
          <p:cxnSp>
            <p:nvCxnSpPr>
              <p:cNvPr id="277" name="Straight Arrow Connector 276">
                <a:extLst>
                  <a:ext uri="{FF2B5EF4-FFF2-40B4-BE49-F238E27FC236}">
                    <a16:creationId xmlns:a16="http://schemas.microsoft.com/office/drawing/2014/main" id="{8B1E6B07-D453-4E6C-A8C5-8209B22FB6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04936" y="20189257"/>
                <a:ext cx="3710" cy="2887145"/>
              </a:xfrm>
              <a:prstGeom prst="straightConnector1">
                <a:avLst/>
              </a:prstGeom>
              <a:ln w="539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Arrow Connector 280">
                <a:extLst>
                  <a:ext uri="{FF2B5EF4-FFF2-40B4-BE49-F238E27FC236}">
                    <a16:creationId xmlns:a16="http://schemas.microsoft.com/office/drawing/2014/main" id="{A53AE247-DDCD-4AFE-A931-460D5D1F50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27000" y="23082515"/>
                <a:ext cx="6628362" cy="43865"/>
              </a:xfrm>
              <a:prstGeom prst="straightConnector1">
                <a:avLst/>
              </a:prstGeom>
              <a:ln w="539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CAD0B650-A344-4033-878B-EB8771847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281" y="21770249"/>
              <a:ext cx="1897747" cy="1897747"/>
            </a:xfrm>
            <a:prstGeom prst="rect">
              <a:avLst/>
            </a:prstGeom>
            <a:ln w="57150"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85B767AE-C3A1-4327-A339-97A0D352F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098" y="23396008"/>
              <a:ext cx="1897747" cy="1897747"/>
            </a:xfrm>
            <a:prstGeom prst="rect">
              <a:avLst/>
            </a:prstGeom>
            <a:ln w="57150"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54152009-6690-4B99-9F68-C50417679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020" y="23499961"/>
              <a:ext cx="2069980" cy="1188701"/>
            </a:xfrm>
            <a:prstGeom prst="rect">
              <a:avLst/>
            </a:prstGeom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56DFACA9-0104-47DE-8F10-0B97092D9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519" y="23828196"/>
              <a:ext cx="2497160" cy="2026542"/>
            </a:xfrm>
            <a:prstGeom prst="rect">
              <a:avLst/>
            </a:prstGeom>
          </p:spPr>
        </p:pic>
        <p:pic>
          <p:nvPicPr>
            <p:cNvPr id="248" name="Picture 247">
              <a:extLst>
                <a:ext uri="{FF2B5EF4-FFF2-40B4-BE49-F238E27FC236}">
                  <a16:creationId xmlns:a16="http://schemas.microsoft.com/office/drawing/2014/main" id="{7C4DBC2A-0439-4EE5-8163-4D5A524D5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4851" y="20023188"/>
              <a:ext cx="1897748" cy="1897748"/>
            </a:xfrm>
            <a:prstGeom prst="rect">
              <a:avLst/>
            </a:prstGeom>
            <a:ln w="57150"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9" name="Picture 248">
              <a:extLst>
                <a:ext uri="{FF2B5EF4-FFF2-40B4-BE49-F238E27FC236}">
                  <a16:creationId xmlns:a16="http://schemas.microsoft.com/office/drawing/2014/main" id="{E0CACC1C-D724-4987-A7B1-63D9394BA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8685" y="21726257"/>
              <a:ext cx="1879255" cy="1879255"/>
            </a:xfrm>
            <a:prstGeom prst="rect">
              <a:avLst/>
            </a:prstGeom>
            <a:ln w="57150"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F81485CE-70B2-43E2-9EF1-783B4560C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2702" y="18460559"/>
              <a:ext cx="2112382" cy="2291396"/>
            </a:xfrm>
            <a:prstGeom prst="rect">
              <a:avLst/>
            </a:prstGeom>
          </p:spPr>
        </p:pic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BD4B4984-BFE6-4311-9CBA-66108BD1A0FA}"/>
                </a:ext>
              </a:extLst>
            </p:cNvPr>
            <p:cNvSpPr/>
            <p:nvPr/>
          </p:nvSpPr>
          <p:spPr>
            <a:xfrm>
              <a:off x="6360363" y="22880511"/>
              <a:ext cx="352875" cy="373433"/>
            </a:xfrm>
            <a:prstGeom prst="ellipse">
              <a:avLst/>
            </a:prstGeom>
            <a:solidFill>
              <a:srgbClr val="38B4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5DCF87E1-215B-4809-B72A-E73108058048}"/>
                </a:ext>
              </a:extLst>
            </p:cNvPr>
            <p:cNvSpPr/>
            <p:nvPr/>
          </p:nvSpPr>
          <p:spPr>
            <a:xfrm>
              <a:off x="962768" y="21234814"/>
              <a:ext cx="352875" cy="373433"/>
            </a:xfrm>
            <a:prstGeom prst="ellipse">
              <a:avLst/>
            </a:prstGeom>
            <a:solidFill>
              <a:srgbClr val="F7A4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371D596D-7F7C-4344-A17A-FB12E7288B1A}"/>
                </a:ext>
              </a:extLst>
            </p:cNvPr>
            <p:cNvSpPr/>
            <p:nvPr/>
          </p:nvSpPr>
          <p:spPr>
            <a:xfrm>
              <a:off x="3817447" y="21205181"/>
              <a:ext cx="352875" cy="373433"/>
            </a:xfrm>
            <a:prstGeom prst="ellipse">
              <a:avLst/>
            </a:prstGeom>
            <a:solidFill>
              <a:srgbClr val="FB4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5628945F-D9AE-495C-AE0C-623FFAC4B42B}"/>
                </a:ext>
              </a:extLst>
            </p:cNvPr>
            <p:cNvSpPr/>
            <p:nvPr/>
          </p:nvSpPr>
          <p:spPr>
            <a:xfrm>
              <a:off x="6360364" y="19509723"/>
              <a:ext cx="352875" cy="373433"/>
            </a:xfrm>
            <a:prstGeom prst="ellipse">
              <a:avLst/>
            </a:prstGeom>
            <a:solidFill>
              <a:srgbClr val="0D7F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09B235E5-1726-4C39-8A4B-999B8C887C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" r="-1916"/>
            <a:stretch/>
          </p:blipFill>
          <p:spPr>
            <a:xfrm>
              <a:off x="3029699" y="23032565"/>
              <a:ext cx="1879255" cy="1617997"/>
            </a:xfrm>
            <a:prstGeom prst="rect">
              <a:avLst/>
            </a:prstGeom>
          </p:spPr>
        </p:pic>
      </p:grpSp>
      <p:sp>
        <p:nvSpPr>
          <p:cNvPr id="316" name="Multiplication Sign 315">
            <a:extLst>
              <a:ext uri="{FF2B5EF4-FFF2-40B4-BE49-F238E27FC236}">
                <a16:creationId xmlns:a16="http://schemas.microsoft.com/office/drawing/2014/main" id="{4D0316C3-13C8-495A-882A-E36F661DEF83}"/>
              </a:ext>
            </a:extLst>
          </p:cNvPr>
          <p:cNvSpPr/>
          <p:nvPr/>
        </p:nvSpPr>
        <p:spPr>
          <a:xfrm>
            <a:off x="10909707" y="18077091"/>
            <a:ext cx="252323" cy="306640"/>
          </a:xfrm>
          <a:prstGeom prst="mathMultiply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D70893FB-7C53-4D16-B5FE-CB0777C83549}"/>
              </a:ext>
            </a:extLst>
          </p:cNvPr>
          <p:cNvSpPr txBox="1"/>
          <p:nvPr/>
        </p:nvSpPr>
        <p:spPr>
          <a:xfrm>
            <a:off x="11329748" y="17877332"/>
            <a:ext cx="80761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OPTIVenus-Light" panose="02000603050000020004" pitchFamily="50" charset="2"/>
              </a:rPr>
              <a:t>Equivalent radius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4000" dirty="0">
              <a:latin typeface="OPTIVenus-Light" panose="02000603050000020004" pitchFamily="50" charset="2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4000" dirty="0">
              <a:latin typeface="OPTIVenus-Light" panose="02000603050000020004" pitchFamily="50" charset="2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BE" sz="4000" dirty="0">
              <a:latin typeface="OPTIVenus-Light" panose="02000603050000020004" pitchFamily="50" charset="2"/>
            </a:endParaRP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59F52871-864B-49E7-A819-9A1B9CADD14E}"/>
              </a:ext>
            </a:extLst>
          </p:cNvPr>
          <p:cNvSpPr txBox="1"/>
          <p:nvPr/>
        </p:nvSpPr>
        <p:spPr>
          <a:xfrm>
            <a:off x="1981795" y="26011529"/>
            <a:ext cx="80761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OPTIVenus-Light" panose="02000603050000020004" pitchFamily="50" charset="2"/>
              </a:rPr>
              <a:t>Ejected proportion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TIVenus-Light" panose="02000603050000020004" pitchFamily="50" charset="2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PTIVenus-Light" panose="02000603050000020004" pitchFamily="50" charset="2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BE" sz="4000" dirty="0">
              <a:solidFill>
                <a:schemeClr val="tx1">
                  <a:lumMod val="85000"/>
                  <a:lumOff val="15000"/>
                </a:schemeClr>
              </a:solidFill>
              <a:latin typeface="OPTIVenus-Light" panose="02000603050000020004" pitchFamily="50" charset="2"/>
            </a:endParaRPr>
          </a:p>
        </p:txBody>
      </p:sp>
      <p:sp>
        <p:nvSpPr>
          <p:cNvPr id="322" name="Multiplication Sign 321">
            <a:extLst>
              <a:ext uri="{FF2B5EF4-FFF2-40B4-BE49-F238E27FC236}">
                <a16:creationId xmlns:a16="http://schemas.microsoft.com/office/drawing/2014/main" id="{D74B9EA4-EBBE-45CE-805E-96809ACF7F38}"/>
              </a:ext>
            </a:extLst>
          </p:cNvPr>
          <p:cNvSpPr/>
          <p:nvPr/>
        </p:nvSpPr>
        <p:spPr>
          <a:xfrm>
            <a:off x="1632543" y="26229081"/>
            <a:ext cx="252323" cy="306640"/>
          </a:xfrm>
          <a:prstGeom prst="mathMultiply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EDF1A05-3F36-48B7-893D-5DCBEB366E0F}"/>
              </a:ext>
            </a:extLst>
          </p:cNvPr>
          <p:cNvGrpSpPr/>
          <p:nvPr/>
        </p:nvGrpSpPr>
        <p:grpSpPr>
          <a:xfrm>
            <a:off x="9648422" y="31478065"/>
            <a:ext cx="9765492" cy="7732901"/>
            <a:chOff x="9648422" y="31536840"/>
            <a:chExt cx="9765492" cy="7732901"/>
          </a:xfrm>
        </p:grpSpPr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EA67DF4B-22AB-42E2-A707-E9290A50E1D0}"/>
                </a:ext>
              </a:extLst>
            </p:cNvPr>
            <p:cNvSpPr/>
            <p:nvPr/>
          </p:nvSpPr>
          <p:spPr>
            <a:xfrm>
              <a:off x="10091840" y="31701284"/>
              <a:ext cx="8942164" cy="7558177"/>
            </a:xfrm>
            <a:prstGeom prst="rect">
              <a:avLst/>
            </a:prstGeom>
            <a:gradFill flip="none" rotWithShape="1">
              <a:gsLst>
                <a:gs pos="41000">
                  <a:srgbClr val="F9FDFB"/>
                </a:gs>
                <a:gs pos="79000">
                  <a:srgbClr val="D4F2E3">
                    <a:lumMod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8B350EF9-2CE0-4548-BBAD-D6F18B0CB1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3" t="-2" r="-4563" b="238"/>
            <a:stretch/>
          </p:blipFill>
          <p:spPr>
            <a:xfrm>
              <a:off x="10589642" y="32589861"/>
              <a:ext cx="8410874" cy="6679880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F54BA6C3-89B2-45BF-A6CF-38C0302FF980}"/>
                </a:ext>
              </a:extLst>
            </p:cNvPr>
            <p:cNvSpPr txBox="1"/>
            <p:nvPr/>
          </p:nvSpPr>
          <p:spPr>
            <a:xfrm>
              <a:off x="9648422" y="33153911"/>
              <a:ext cx="861774" cy="4772418"/>
            </a:xfrm>
            <a:prstGeom prst="rect">
              <a:avLst/>
            </a:prstGeom>
            <a:noFill/>
          </p:spPr>
          <p:txBody>
            <a:bodyPr vert="vert270" wrap="square" anchor="ctr">
              <a:spAutoFit/>
            </a:bodyPr>
            <a:lstStyle/>
            <a:p>
              <a:pPr algn="ctr">
                <a:spcBef>
                  <a:spcPts val="2400"/>
                </a:spcBef>
              </a:pPr>
              <a:r>
                <a:rPr lang="en-US" sz="2200" u="sng" kern="1800" dirty="0">
                  <a:latin typeface="OPTIVenus-Light" panose="02000603050000020004" pitchFamily="50" charset="2"/>
                </a:rPr>
                <a:t>Drop volume left in the film</a:t>
              </a:r>
              <a:br>
                <a:rPr lang="en-US" sz="2200" dirty="0">
                  <a:latin typeface="OPTIVenus-Light" panose="02000603050000020004" pitchFamily="50" charset="2"/>
                </a:rPr>
              </a:br>
              <a:r>
                <a:rPr lang="en-US" sz="2200" dirty="0">
                  <a:latin typeface="OPTIVenus-Light" panose="02000603050000020004" pitchFamily="50" charset="2"/>
                </a:rPr>
                <a:t>Drop volume</a:t>
              </a:r>
              <a:endParaRPr lang="en-BE" sz="2200" dirty="0"/>
            </a:p>
          </p:txBody>
        </p:sp>
        <p:sp>
          <p:nvSpPr>
            <p:cNvPr id="323" name="Multiplication Sign 322">
              <a:extLst>
                <a:ext uri="{FF2B5EF4-FFF2-40B4-BE49-F238E27FC236}">
                  <a16:creationId xmlns:a16="http://schemas.microsoft.com/office/drawing/2014/main" id="{655B5088-3B46-4A1D-9652-ECA9DBC1C1DE}"/>
                </a:ext>
              </a:extLst>
            </p:cNvPr>
            <p:cNvSpPr/>
            <p:nvPr/>
          </p:nvSpPr>
          <p:spPr>
            <a:xfrm>
              <a:off x="10917729" y="31736599"/>
              <a:ext cx="252323" cy="306640"/>
            </a:xfrm>
            <a:prstGeom prst="mathMultiply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>
                <a:solidFill>
                  <a:schemeClr val="tx1"/>
                </a:solidFill>
              </a:endParaRPr>
            </a:p>
          </p:txBody>
        </p: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788CA90E-8BF0-410E-938F-AAC7EE035303}"/>
                </a:ext>
              </a:extLst>
            </p:cNvPr>
            <p:cNvSpPr txBox="1"/>
            <p:nvPr/>
          </p:nvSpPr>
          <p:spPr>
            <a:xfrm>
              <a:off x="11337770" y="31536840"/>
              <a:ext cx="807614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OPTIVenus-Light" panose="02000603050000020004" pitchFamily="50" charset="2"/>
                </a:rPr>
                <a:t>Drop proportion left in the film</a:t>
              </a:r>
            </a:p>
            <a:p>
              <a:pPr marL="1143000" indent="-1143000">
                <a:buFont typeface="Arial" panose="020B0604020202020204" pitchFamily="34" charset="0"/>
                <a:buChar char="•"/>
              </a:pPr>
              <a:endParaRPr lang="en-US" sz="4000" dirty="0">
                <a:latin typeface="OPTIVenus-Light" panose="02000603050000020004" pitchFamily="50" charset="2"/>
              </a:endParaRPr>
            </a:p>
            <a:p>
              <a:pPr marL="1143000" indent="-1143000">
                <a:buFont typeface="Arial" panose="020B0604020202020204" pitchFamily="34" charset="0"/>
                <a:buChar char="•"/>
              </a:pPr>
              <a:endParaRPr lang="en-US" sz="4000" dirty="0">
                <a:latin typeface="OPTIVenus-Light" panose="02000603050000020004" pitchFamily="50" charset="2"/>
              </a:endParaRPr>
            </a:p>
            <a:p>
              <a:pPr marL="1143000" indent="-1143000">
                <a:buFont typeface="Arial" panose="020B0604020202020204" pitchFamily="34" charset="0"/>
                <a:buChar char="•"/>
              </a:pPr>
              <a:endParaRPr lang="en-BE" sz="4000" dirty="0">
                <a:latin typeface="OPTIVenus-Light" panose="02000603050000020004" pitchFamily="50" charset="2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E2AA5A-A5B5-4AFB-BCB7-4C401E501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2915" y="19138124"/>
            <a:ext cx="469582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" name="Multiplication Sign 324">
            <a:extLst>
              <a:ext uri="{FF2B5EF4-FFF2-40B4-BE49-F238E27FC236}">
                <a16:creationId xmlns:a16="http://schemas.microsoft.com/office/drawing/2014/main" id="{2C22247D-0449-4E96-A1F5-AE95274CEE5A}"/>
              </a:ext>
            </a:extLst>
          </p:cNvPr>
          <p:cNvSpPr/>
          <p:nvPr/>
        </p:nvSpPr>
        <p:spPr>
          <a:xfrm>
            <a:off x="1626970" y="7199809"/>
            <a:ext cx="252323" cy="306640"/>
          </a:xfrm>
          <a:prstGeom prst="mathMultiply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326" name="Multiplication Sign 325">
            <a:extLst>
              <a:ext uri="{FF2B5EF4-FFF2-40B4-BE49-F238E27FC236}">
                <a16:creationId xmlns:a16="http://schemas.microsoft.com/office/drawing/2014/main" id="{AD079845-2CAF-40A8-8595-96A75E796A6C}"/>
              </a:ext>
            </a:extLst>
          </p:cNvPr>
          <p:cNvSpPr/>
          <p:nvPr/>
        </p:nvSpPr>
        <p:spPr>
          <a:xfrm>
            <a:off x="1633229" y="9015749"/>
            <a:ext cx="252323" cy="306640"/>
          </a:xfrm>
          <a:prstGeom prst="mathMultiply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>
              <a:solidFill>
                <a:schemeClr val="tx1"/>
              </a:solidFill>
            </a:endParaRPr>
          </a:p>
        </p:txBody>
      </p:sp>
      <p:sp>
        <p:nvSpPr>
          <p:cNvPr id="327" name="Multiplication Sign 326">
            <a:extLst>
              <a:ext uri="{FF2B5EF4-FFF2-40B4-BE49-F238E27FC236}">
                <a16:creationId xmlns:a16="http://schemas.microsoft.com/office/drawing/2014/main" id="{E5975E45-CD89-4846-A8D3-B00CEC62767B}"/>
              </a:ext>
            </a:extLst>
          </p:cNvPr>
          <p:cNvSpPr/>
          <p:nvPr/>
        </p:nvSpPr>
        <p:spPr>
          <a:xfrm>
            <a:off x="20872039" y="7076854"/>
            <a:ext cx="252323" cy="306640"/>
          </a:xfrm>
          <a:prstGeom prst="mathMultiply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328" name="Multiplication Sign 327">
            <a:extLst>
              <a:ext uri="{FF2B5EF4-FFF2-40B4-BE49-F238E27FC236}">
                <a16:creationId xmlns:a16="http://schemas.microsoft.com/office/drawing/2014/main" id="{C8BA47CA-9F32-4082-813A-88739ABEDE72}"/>
              </a:ext>
            </a:extLst>
          </p:cNvPr>
          <p:cNvSpPr/>
          <p:nvPr/>
        </p:nvSpPr>
        <p:spPr>
          <a:xfrm>
            <a:off x="20872039" y="13164136"/>
            <a:ext cx="252323" cy="306640"/>
          </a:xfrm>
          <a:prstGeom prst="mathMultiply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05A294-B320-43CA-8FEB-876BB876A7D7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9" t="6776" r="-404" b="950"/>
          <a:stretch/>
        </p:blipFill>
        <p:spPr>
          <a:xfrm>
            <a:off x="26711409" y="8100297"/>
            <a:ext cx="2910387" cy="2910387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9" name="TextBox 328">
            <a:extLst>
              <a:ext uri="{FF2B5EF4-FFF2-40B4-BE49-F238E27FC236}">
                <a16:creationId xmlns:a16="http://schemas.microsoft.com/office/drawing/2014/main" id="{E84D62A6-1741-4D56-BCA6-548FEEA1EE7C}"/>
              </a:ext>
            </a:extLst>
          </p:cNvPr>
          <p:cNvSpPr txBox="1"/>
          <p:nvPr/>
        </p:nvSpPr>
        <p:spPr>
          <a:xfrm>
            <a:off x="26943190" y="7536001"/>
            <a:ext cx="2725563" cy="461665"/>
          </a:xfrm>
          <a:prstGeom prst="rect">
            <a:avLst/>
          </a:prstGeom>
          <a:noFill/>
        </p:spPr>
        <p:txBody>
          <a:bodyPr vert="horz" wrap="square" anchor="ctr">
            <a:spAutoFit/>
          </a:bodyPr>
          <a:lstStyle/>
          <a:p>
            <a:pPr algn="r">
              <a:spcBef>
                <a:spcPts val="2400"/>
              </a:spcBef>
            </a:pPr>
            <a:r>
              <a:rPr lang="en-US" sz="2400" i="1" kern="1800" dirty="0">
                <a:latin typeface="OPTIVenus-Light" panose="02000603050000020004" pitchFamily="50" charset="2"/>
              </a:rPr>
              <a:t>Before impact</a:t>
            </a:r>
            <a:endParaRPr lang="en-BE" sz="2400" i="1" dirty="0"/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14B8C493-9E98-44A4-A4C8-D2B12C03B529}"/>
              </a:ext>
            </a:extLst>
          </p:cNvPr>
          <p:cNvSpPr txBox="1"/>
          <p:nvPr/>
        </p:nvSpPr>
        <p:spPr>
          <a:xfrm>
            <a:off x="28115372" y="11770110"/>
            <a:ext cx="2849236" cy="461665"/>
          </a:xfrm>
          <a:prstGeom prst="rect">
            <a:avLst/>
          </a:prstGeom>
          <a:noFill/>
        </p:spPr>
        <p:txBody>
          <a:bodyPr vert="horz" wrap="square" anchor="ctr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400" i="1" kern="1800" dirty="0">
                <a:latin typeface="OPTIVenus-Light" panose="02000603050000020004" pitchFamily="50" charset="2"/>
              </a:rPr>
              <a:t>After impact</a:t>
            </a:r>
            <a:endParaRPr lang="en-BE" sz="2400" i="1" dirty="0"/>
          </a:p>
        </p:txBody>
      </p:sp>
      <p:pic>
        <p:nvPicPr>
          <p:cNvPr id="1028" name="Picture 1027">
            <a:extLst>
              <a:ext uri="{FF2B5EF4-FFF2-40B4-BE49-F238E27FC236}">
                <a16:creationId xmlns:a16="http://schemas.microsoft.com/office/drawing/2014/main" id="{4F80BB63-1116-47F5-B177-3F713881D499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3157" y="11328934"/>
            <a:ext cx="4993636" cy="995770"/>
          </a:xfrm>
          <a:prstGeom prst="rect">
            <a:avLst/>
          </a:prstGeom>
        </p:spPr>
      </p:pic>
      <p:sp>
        <p:nvSpPr>
          <p:cNvPr id="339" name="TextBox 338">
            <a:extLst>
              <a:ext uri="{FF2B5EF4-FFF2-40B4-BE49-F238E27FC236}">
                <a16:creationId xmlns:a16="http://schemas.microsoft.com/office/drawing/2014/main" id="{391CE315-8492-4AAA-B878-B7EF299F9BFC}"/>
              </a:ext>
            </a:extLst>
          </p:cNvPr>
          <p:cNvSpPr txBox="1"/>
          <p:nvPr/>
        </p:nvSpPr>
        <p:spPr>
          <a:xfrm>
            <a:off x="29341370" y="18857941"/>
            <a:ext cx="523220" cy="3935578"/>
          </a:xfrm>
          <a:prstGeom prst="rect">
            <a:avLst/>
          </a:prstGeom>
          <a:noFill/>
        </p:spPr>
        <p:txBody>
          <a:bodyPr vert="vert" wrap="square" anchor="ctr"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US" sz="2200" kern="1800" dirty="0">
                <a:latin typeface="OPTIVenus-Light" panose="02000603050000020004" pitchFamily="50" charset="2"/>
              </a:rPr>
              <a:t>Red proportion </a:t>
            </a:r>
            <a:r>
              <a:rPr lang="en-US" sz="2200" i="1" kern="1800" dirty="0">
                <a:latin typeface="+mj-lt"/>
              </a:rPr>
              <a:t>p</a:t>
            </a:r>
            <a:r>
              <a:rPr lang="en-US" sz="2200" i="1" kern="1800" baseline="-25000" dirty="0">
                <a:latin typeface="+mj-lt"/>
              </a:rPr>
              <a:t>r </a:t>
            </a:r>
            <a:r>
              <a:rPr lang="en-US" sz="2200" kern="1800" dirty="0">
                <a:latin typeface="+mj-lt"/>
              </a:rPr>
              <a:t>/</a:t>
            </a:r>
            <a:r>
              <a:rPr lang="en-US" sz="2200" i="1" kern="1800" dirty="0" err="1">
                <a:latin typeface="+mj-lt"/>
              </a:rPr>
              <a:t>p</a:t>
            </a:r>
            <a:r>
              <a:rPr lang="en-US" sz="2200" i="1" kern="1800" baseline="-25000" dirty="0" err="1">
                <a:latin typeface="+mj-lt"/>
              </a:rPr>
              <a:t>r,d</a:t>
            </a:r>
            <a:endParaRPr lang="en-BE" sz="2200" i="1" baseline="-25000" dirty="0">
              <a:latin typeface="+mj-lt"/>
            </a:endParaRP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17155D82-3113-4A11-8F5C-FDB71532CCD2}"/>
              </a:ext>
            </a:extLst>
          </p:cNvPr>
          <p:cNvSpPr txBox="1"/>
          <p:nvPr/>
        </p:nvSpPr>
        <p:spPr>
          <a:xfrm>
            <a:off x="29301946" y="22445674"/>
            <a:ext cx="523220" cy="4140184"/>
          </a:xfrm>
          <a:prstGeom prst="rect">
            <a:avLst/>
          </a:prstGeom>
          <a:noFill/>
        </p:spPr>
        <p:txBody>
          <a:bodyPr vert="vert" wrap="square" anchor="ctr"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US" sz="2200" kern="1800" dirty="0">
                <a:latin typeface="OPTIVenus-Light" panose="02000603050000020004" pitchFamily="50" charset="2"/>
              </a:rPr>
              <a:t>Film thickness difference </a:t>
            </a:r>
            <a:r>
              <a:rPr lang="el-GR" sz="2200" kern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∆δ</a:t>
            </a:r>
            <a:r>
              <a:rPr lang="en-US" sz="2200" kern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l-GR" sz="2200" kern="1800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200" kern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m)</a:t>
            </a:r>
            <a:endParaRPr lang="en-BE" sz="2200" baseline="-25000" dirty="0"/>
          </a:p>
        </p:txBody>
      </p: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7133A194-8B7E-42A7-A025-69057F4794B3}"/>
              </a:ext>
            </a:extLst>
          </p:cNvPr>
          <p:cNvSpPr/>
          <p:nvPr/>
        </p:nvSpPr>
        <p:spPr>
          <a:xfrm rot="900624">
            <a:off x="10394527" y="24366795"/>
            <a:ext cx="448733" cy="511474"/>
          </a:xfrm>
          <a:prstGeom prst="rect">
            <a:avLst/>
          </a:prstGeom>
          <a:solidFill>
            <a:srgbClr val="D4F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pic>
        <p:nvPicPr>
          <p:cNvPr id="1051" name="Picture 1050">
            <a:extLst>
              <a:ext uri="{FF2B5EF4-FFF2-40B4-BE49-F238E27FC236}">
                <a16:creationId xmlns:a16="http://schemas.microsoft.com/office/drawing/2014/main" id="{7587A82C-6A12-4631-86BD-0F954FD1FFEE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54778">
            <a:off x="10351238" y="24433916"/>
            <a:ext cx="451409" cy="438132"/>
          </a:xfrm>
          <a:prstGeom prst="rect">
            <a:avLst/>
          </a:prstGeom>
        </p:spPr>
      </p:pic>
      <p:pic>
        <p:nvPicPr>
          <p:cNvPr id="368" name="Picture 14">
            <a:extLst>
              <a:ext uri="{FF2B5EF4-FFF2-40B4-BE49-F238E27FC236}">
                <a16:creationId xmlns:a16="http://schemas.microsoft.com/office/drawing/2014/main" id="{618A38E8-1A8C-4F52-BE3C-B7A6FFDD9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37948"/>
          <a:stretch/>
        </p:blipFill>
        <p:spPr bwMode="auto">
          <a:xfrm>
            <a:off x="26889698" y="14047232"/>
            <a:ext cx="19800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6">
            <a:extLst>
              <a:ext uri="{FF2B5EF4-FFF2-40B4-BE49-F238E27FC236}">
                <a16:creationId xmlns:a16="http://schemas.microsoft.com/office/drawing/2014/main" id="{756C9450-A8E6-4961-9FBD-1E18873C9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831" y="19024688"/>
            <a:ext cx="47625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8">
            <a:extLst>
              <a:ext uri="{FF2B5EF4-FFF2-40B4-BE49-F238E27FC236}">
                <a16:creationId xmlns:a16="http://schemas.microsoft.com/office/drawing/2014/main" id="{18F1C070-B792-48E7-ADC4-69F008E9A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496" y="22163636"/>
            <a:ext cx="28575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2" name="TextBox 371">
            <a:extLst>
              <a:ext uri="{FF2B5EF4-FFF2-40B4-BE49-F238E27FC236}">
                <a16:creationId xmlns:a16="http://schemas.microsoft.com/office/drawing/2014/main" id="{51568743-2B19-4FBE-9FC2-CF580A721E68}"/>
              </a:ext>
            </a:extLst>
          </p:cNvPr>
          <p:cNvSpPr txBox="1"/>
          <p:nvPr/>
        </p:nvSpPr>
        <p:spPr>
          <a:xfrm>
            <a:off x="21423290" y="12925072"/>
            <a:ext cx="886794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000" dirty="0">
                <a:latin typeface="OPTIVenus-Light" panose="02000603050000020004" pitchFamily="50" charset="2"/>
              </a:rPr>
              <a:t>Non-dimensional numbers</a:t>
            </a:r>
            <a:endParaRPr lang="en-BE" sz="4000" dirty="0">
              <a:latin typeface="OPTIVenus-Light" panose="02000603050000020004" pitchFamily="50" charset="2"/>
            </a:endParaRPr>
          </a:p>
        </p:txBody>
      </p:sp>
      <p:sp>
        <p:nvSpPr>
          <p:cNvPr id="374" name="Multiplication Sign 373">
            <a:extLst>
              <a:ext uri="{FF2B5EF4-FFF2-40B4-BE49-F238E27FC236}">
                <a16:creationId xmlns:a16="http://schemas.microsoft.com/office/drawing/2014/main" id="{089CCA76-079C-4E41-8538-1D3CF2AEF1EB}"/>
              </a:ext>
            </a:extLst>
          </p:cNvPr>
          <p:cNvSpPr/>
          <p:nvPr/>
        </p:nvSpPr>
        <p:spPr>
          <a:xfrm>
            <a:off x="20875584" y="15847677"/>
            <a:ext cx="252323" cy="306640"/>
          </a:xfrm>
          <a:prstGeom prst="mathMultiply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E66C2BAD-2BA2-42BB-B1E3-CEA7C6D250CF}"/>
              </a:ext>
            </a:extLst>
          </p:cNvPr>
          <p:cNvSpPr txBox="1"/>
          <p:nvPr/>
        </p:nvSpPr>
        <p:spPr>
          <a:xfrm>
            <a:off x="21426835" y="15608613"/>
            <a:ext cx="886794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000" dirty="0">
                <a:latin typeface="OPTIVenus-Light" panose="02000603050000020004" pitchFamily="50" charset="2"/>
              </a:rPr>
              <a:t>Colorimetry algorithm</a:t>
            </a:r>
            <a:endParaRPr lang="en-BE" sz="4000" dirty="0">
              <a:latin typeface="OPTIVenus-Light" panose="02000603050000020004" pitchFamily="50" charset="2"/>
            </a:endParaRPr>
          </a:p>
        </p:txBody>
      </p:sp>
      <p:sp>
        <p:nvSpPr>
          <p:cNvPr id="476" name="Rectangle 475">
            <a:extLst>
              <a:ext uri="{FF2B5EF4-FFF2-40B4-BE49-F238E27FC236}">
                <a16:creationId xmlns:a16="http://schemas.microsoft.com/office/drawing/2014/main" id="{712A9622-264C-42A6-935A-4FC481873536}"/>
              </a:ext>
            </a:extLst>
          </p:cNvPr>
          <p:cNvSpPr/>
          <p:nvPr/>
        </p:nvSpPr>
        <p:spPr>
          <a:xfrm>
            <a:off x="20517171" y="18143591"/>
            <a:ext cx="2408003" cy="8592908"/>
          </a:xfrm>
          <a:prstGeom prst="rect">
            <a:avLst/>
          </a:prstGeom>
          <a:solidFill>
            <a:srgbClr val="FFFFFF">
              <a:alpha val="20000"/>
            </a:srgbClr>
          </a:solidFill>
          <a:ln w="444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pic>
        <p:nvPicPr>
          <p:cNvPr id="1060" name="Picture 1059">
            <a:extLst>
              <a:ext uri="{FF2B5EF4-FFF2-40B4-BE49-F238E27FC236}">
                <a16:creationId xmlns:a16="http://schemas.microsoft.com/office/drawing/2014/main" id="{E7DF90B5-A41B-481A-8635-6B029FA780A9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1061">
            <a:off x="20699659" y="16982826"/>
            <a:ext cx="2033385" cy="2064193"/>
          </a:xfrm>
          <a:prstGeom prst="rect">
            <a:avLst/>
          </a:prstGeom>
          <a:ln w="571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75" name="Group 1074">
            <a:extLst>
              <a:ext uri="{FF2B5EF4-FFF2-40B4-BE49-F238E27FC236}">
                <a16:creationId xmlns:a16="http://schemas.microsoft.com/office/drawing/2014/main" id="{7D4356C8-F03C-476B-8F59-431D735D5A03}"/>
              </a:ext>
            </a:extLst>
          </p:cNvPr>
          <p:cNvGrpSpPr/>
          <p:nvPr/>
        </p:nvGrpSpPr>
        <p:grpSpPr>
          <a:xfrm>
            <a:off x="27403425" y="12117481"/>
            <a:ext cx="2278591" cy="4904439"/>
            <a:chOff x="27403425" y="11873641"/>
            <a:chExt cx="2278591" cy="4904439"/>
          </a:xfrm>
        </p:grpSpPr>
        <p:grpSp>
          <p:nvGrpSpPr>
            <p:cNvPr id="1070" name="Group 1069">
              <a:extLst>
                <a:ext uri="{FF2B5EF4-FFF2-40B4-BE49-F238E27FC236}">
                  <a16:creationId xmlns:a16="http://schemas.microsoft.com/office/drawing/2014/main" id="{0658A7D0-B567-4884-818F-5966C78A26EE}"/>
                </a:ext>
              </a:extLst>
            </p:cNvPr>
            <p:cNvGrpSpPr/>
            <p:nvPr/>
          </p:nvGrpSpPr>
          <p:grpSpPr>
            <a:xfrm>
              <a:off x="27403425" y="11873641"/>
              <a:ext cx="2278591" cy="4904439"/>
              <a:chOff x="27403425" y="11873641"/>
              <a:chExt cx="2278591" cy="4904439"/>
            </a:xfrm>
          </p:grpSpPr>
          <p:cxnSp>
            <p:nvCxnSpPr>
              <p:cNvPr id="1065" name="Straight Connector 1064">
                <a:extLst>
                  <a:ext uri="{FF2B5EF4-FFF2-40B4-BE49-F238E27FC236}">
                    <a16:creationId xmlns:a16="http://schemas.microsoft.com/office/drawing/2014/main" id="{3F8DE82B-2761-4DC1-AC64-362E95EF0CC3}"/>
                  </a:ext>
                </a:extLst>
              </p:cNvPr>
              <p:cNvCxnSpPr/>
              <p:nvPr/>
            </p:nvCxnSpPr>
            <p:spPr>
              <a:xfrm>
                <a:off x="27429628" y="11873641"/>
                <a:ext cx="0" cy="1204406"/>
              </a:xfrm>
              <a:prstGeom prst="line">
                <a:avLst/>
              </a:prstGeom>
              <a:ln w="53975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Straight Connector 482">
                <a:extLst>
                  <a:ext uri="{FF2B5EF4-FFF2-40B4-BE49-F238E27FC236}">
                    <a16:creationId xmlns:a16="http://schemas.microsoft.com/office/drawing/2014/main" id="{D5748742-922B-4EC6-81D1-8FF587665F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03425" y="13082806"/>
                <a:ext cx="2278591" cy="10894"/>
              </a:xfrm>
              <a:prstGeom prst="line">
                <a:avLst/>
              </a:prstGeom>
              <a:ln w="53975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>
                <a:extLst>
                  <a:ext uri="{FF2B5EF4-FFF2-40B4-BE49-F238E27FC236}">
                    <a16:creationId xmlns:a16="http://schemas.microsoft.com/office/drawing/2014/main" id="{CF580FF4-2E30-4B4C-AAEB-1DB1FBA937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634737" y="13078047"/>
                <a:ext cx="21316" cy="3700033"/>
              </a:xfrm>
              <a:prstGeom prst="line">
                <a:avLst/>
              </a:prstGeom>
              <a:ln w="53975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09698123-A090-4EAB-85F1-DF632B16FBF2}"/>
                </a:ext>
              </a:extLst>
            </p:cNvPr>
            <p:cNvCxnSpPr>
              <a:cxnSpLocks/>
            </p:cNvCxnSpPr>
            <p:nvPr/>
          </p:nvCxnSpPr>
          <p:spPr>
            <a:xfrm>
              <a:off x="28895040" y="16747403"/>
              <a:ext cx="724598" cy="0"/>
            </a:xfrm>
            <a:prstGeom prst="line">
              <a:avLst/>
            </a:prstGeom>
            <a:ln w="53975">
              <a:solidFill>
                <a:schemeClr val="bg2">
                  <a:lumMod val="2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8" name="Group 1077">
            <a:extLst>
              <a:ext uri="{FF2B5EF4-FFF2-40B4-BE49-F238E27FC236}">
                <a16:creationId xmlns:a16="http://schemas.microsoft.com/office/drawing/2014/main" id="{F300190A-F308-4FEC-A83C-B1994D0C1070}"/>
              </a:ext>
            </a:extLst>
          </p:cNvPr>
          <p:cNvGrpSpPr/>
          <p:nvPr/>
        </p:nvGrpSpPr>
        <p:grpSpPr>
          <a:xfrm>
            <a:off x="20353259" y="22809644"/>
            <a:ext cx="2802034" cy="1163341"/>
            <a:chOff x="20353259" y="22204453"/>
            <a:chExt cx="2802034" cy="1163341"/>
          </a:xfrm>
        </p:grpSpPr>
        <p:sp>
          <p:nvSpPr>
            <p:cNvPr id="500" name="Arrow: Right 499">
              <a:extLst>
                <a:ext uri="{FF2B5EF4-FFF2-40B4-BE49-F238E27FC236}">
                  <a16:creationId xmlns:a16="http://schemas.microsoft.com/office/drawing/2014/main" id="{05918270-933A-4E20-A823-CAC8F87B58BE}"/>
                </a:ext>
              </a:extLst>
            </p:cNvPr>
            <p:cNvSpPr/>
            <p:nvPr/>
          </p:nvSpPr>
          <p:spPr>
            <a:xfrm rot="5400000">
              <a:off x="21177756" y="21758177"/>
              <a:ext cx="1142634" cy="2076600"/>
            </a:xfrm>
            <a:prstGeom prst="rightArrow">
              <a:avLst>
                <a:gd name="adj1" fmla="val 61038"/>
                <a:gd name="adj2" fmla="val 100000"/>
              </a:avLst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endParaRPr lang="en-BE" sz="3200" dirty="0"/>
            </a:p>
          </p:txBody>
        </p:sp>
        <p:sp>
          <p:nvSpPr>
            <p:cNvPr id="501" name="TextBox 500">
              <a:extLst>
                <a:ext uri="{FF2B5EF4-FFF2-40B4-BE49-F238E27FC236}">
                  <a16:creationId xmlns:a16="http://schemas.microsoft.com/office/drawing/2014/main" id="{3C863033-0BDB-4C2E-B959-E636789BC014}"/>
                </a:ext>
              </a:extLst>
            </p:cNvPr>
            <p:cNvSpPr txBox="1"/>
            <p:nvPr/>
          </p:nvSpPr>
          <p:spPr>
            <a:xfrm>
              <a:off x="20353259" y="22204453"/>
              <a:ext cx="2802034" cy="10772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ED7D31"/>
                  </a:solidFill>
                  <a:latin typeface="OPTIVenus-Light" panose="02000603050000020004" pitchFamily="50" charset="2"/>
                </a:rPr>
                <a:t>Beer-Lambert </a:t>
              </a:r>
            </a:p>
            <a:p>
              <a:pPr algn="ctr"/>
              <a:r>
                <a:rPr lang="en-US" sz="3200" b="1" dirty="0">
                  <a:solidFill>
                    <a:srgbClr val="ED7D31"/>
                  </a:solidFill>
                  <a:latin typeface="OPTIVenus-Light" panose="02000603050000020004" pitchFamily="50" charset="2"/>
                </a:rPr>
                <a:t>law</a:t>
              </a:r>
              <a:endParaRPr lang="en-BE" sz="3200" b="1" dirty="0">
                <a:solidFill>
                  <a:srgbClr val="ED7D31"/>
                </a:solidFill>
                <a:latin typeface="OPTIVenus-Light" panose="02000603050000020004" pitchFamily="50" charset="2"/>
              </a:endParaRPr>
            </a:p>
          </p:txBody>
        </p:sp>
      </p:grpSp>
      <p:pic>
        <p:nvPicPr>
          <p:cNvPr id="1080" name="Picture 1079">
            <a:extLst>
              <a:ext uri="{FF2B5EF4-FFF2-40B4-BE49-F238E27FC236}">
                <a16:creationId xmlns:a16="http://schemas.microsoft.com/office/drawing/2014/main" id="{68B9A546-5D89-42AA-A345-3ABBA12D1B4D}"/>
              </a:ext>
            </a:extLst>
          </p:cNvPr>
          <p:cNvPicPr>
            <a:picLocks noChangeAspect="1"/>
          </p:cNvPicPr>
          <p:nvPr/>
        </p:nvPicPr>
        <p:blipFill rotWithShape="1"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17"/>
          <a:stretch/>
        </p:blipFill>
        <p:spPr>
          <a:xfrm>
            <a:off x="21753922" y="8989075"/>
            <a:ext cx="1260000" cy="17135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04" name="TextBox 503">
                <a:extLst>
                  <a:ext uri="{FF2B5EF4-FFF2-40B4-BE49-F238E27FC236}">
                    <a16:creationId xmlns:a16="http://schemas.microsoft.com/office/drawing/2014/main" id="{142ACDB0-FCBB-4D79-8686-7297E6C742C7}"/>
                  </a:ext>
                </a:extLst>
              </p:cNvPr>
              <p:cNvSpPr txBox="1"/>
              <p:nvPr/>
            </p:nvSpPr>
            <p:spPr>
              <a:xfrm>
                <a:off x="22944136" y="11277992"/>
                <a:ext cx="4365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1" dirty="0" smtClean="0">
                          <a:solidFill>
                            <a:srgbClr val="3FBF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2400" b="0" i="1" baseline="-25000" dirty="0" smtClean="0">
                          <a:solidFill>
                            <a:srgbClr val="3FBF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</m:oMath>
                  </m:oMathPara>
                </a14:m>
                <a:endParaRPr lang="en-BE" sz="2400" dirty="0"/>
              </a:p>
            </p:txBody>
          </p:sp>
        </mc:Choice>
        <mc:Fallback>
          <p:sp>
            <p:nvSpPr>
              <p:cNvPr id="504" name="TextBox 503">
                <a:extLst>
                  <a:ext uri="{FF2B5EF4-FFF2-40B4-BE49-F238E27FC236}">
                    <a16:creationId xmlns:a16="http://schemas.microsoft.com/office/drawing/2014/main" id="{142ACDB0-FCBB-4D79-8686-7297E6C74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4136" y="11277992"/>
                <a:ext cx="436530" cy="461665"/>
              </a:xfrm>
              <a:prstGeom prst="rect">
                <a:avLst/>
              </a:prstGeom>
              <a:blipFill>
                <a:blip r:embed="rId48"/>
                <a:stretch>
                  <a:fillRect l="-4225" b="-13158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1" name="Rectangle 510">
            <a:extLst>
              <a:ext uri="{FF2B5EF4-FFF2-40B4-BE49-F238E27FC236}">
                <a16:creationId xmlns:a16="http://schemas.microsoft.com/office/drawing/2014/main" id="{53D97278-BCA7-4925-BCA9-4D87A2583FF3}"/>
              </a:ext>
            </a:extLst>
          </p:cNvPr>
          <p:cNvSpPr/>
          <p:nvPr/>
        </p:nvSpPr>
        <p:spPr>
          <a:xfrm>
            <a:off x="23543818" y="16493849"/>
            <a:ext cx="5254416" cy="948631"/>
          </a:xfrm>
          <a:prstGeom prst="rect">
            <a:avLst/>
          </a:prstGeom>
          <a:solidFill>
            <a:srgbClr val="FFFFFF">
              <a:alpha val="20000"/>
            </a:srgbClr>
          </a:solidFill>
          <a:ln w="444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0" name="TextBox 509">
                <a:extLst>
                  <a:ext uri="{FF2B5EF4-FFF2-40B4-BE49-F238E27FC236}">
                    <a16:creationId xmlns:a16="http://schemas.microsoft.com/office/drawing/2014/main" id="{9DB988C6-64E0-4503-90B9-F5E6D5FB65B0}"/>
                  </a:ext>
                </a:extLst>
              </p:cNvPr>
              <p:cNvSpPr txBox="1"/>
              <p:nvPr/>
            </p:nvSpPr>
            <p:spPr>
              <a:xfrm>
                <a:off x="26386124" y="16654731"/>
                <a:ext cx="237013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l-GR" sz="3200" i="1" dirty="0">
                          <a:solidFill>
                            <a:srgbClr val="ED3C4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δ</m:t>
                      </m:r>
                      <m:r>
                        <m:rPr>
                          <m:nor/>
                        </m:rPr>
                        <a:rPr lang="en-US" sz="3200" i="1" baseline="-25000" dirty="0">
                          <a:solidFill>
                            <a:srgbClr val="ED3C4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sz="3200" i="1" baseline="-25000" dirty="0">
                          <a:solidFill>
                            <a:srgbClr val="ED3C4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rgbClr val="ED3C4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3200" i="1" dirty="0">
                          <a:solidFill>
                            <a:srgbClr val="3FBF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δ</m:t>
                      </m:r>
                      <m:r>
                        <m:rPr>
                          <m:nor/>
                        </m:rPr>
                        <a:rPr lang="en-US" sz="3200" i="1" baseline="-25000" dirty="0">
                          <a:solidFill>
                            <a:srgbClr val="3FBF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rgbClr val="ED3C4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)</m:t>
                      </m:r>
                      <m:r>
                        <a:rPr lang="en-US" sz="3200" b="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∀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𝑥</m:t>
                      </m:r>
                    </m:oMath>
                  </m:oMathPara>
                </a14:m>
                <a:endParaRPr lang="en-BE" sz="3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10" name="TextBox 509">
                <a:extLst>
                  <a:ext uri="{FF2B5EF4-FFF2-40B4-BE49-F238E27FC236}">
                    <a16:creationId xmlns:a16="http://schemas.microsoft.com/office/drawing/2014/main" id="{9DB988C6-64E0-4503-90B9-F5E6D5FB6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6124" y="16654731"/>
                <a:ext cx="2370130" cy="584775"/>
              </a:xfrm>
              <a:prstGeom prst="rect">
                <a:avLst/>
              </a:prstGeom>
              <a:blipFill>
                <a:blip r:embed="rId49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9" name="TextBox 508">
                <a:extLst>
                  <a:ext uri="{FF2B5EF4-FFF2-40B4-BE49-F238E27FC236}">
                    <a16:creationId xmlns:a16="http://schemas.microsoft.com/office/drawing/2014/main" id="{9B16DAD2-A1FD-43C6-9E91-089560C96812}"/>
                  </a:ext>
                </a:extLst>
              </p:cNvPr>
              <p:cNvSpPr txBox="1"/>
              <p:nvPr/>
            </p:nvSpPr>
            <p:spPr>
              <a:xfrm>
                <a:off x="23773990" y="16654731"/>
                <a:ext cx="203790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ED3C4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𝑅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3FBF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𝐺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)∀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OPTIVenus-Light" panose="02000603050000020004" pitchFamily="50" charset="2"/>
                  </a:rPr>
                  <a:t> </a:t>
                </a:r>
                <a:endParaRPr lang="en-BE" sz="3200" dirty="0"/>
              </a:p>
            </p:txBody>
          </p:sp>
        </mc:Choice>
        <mc:Fallback>
          <p:sp>
            <p:nvSpPr>
              <p:cNvPr id="509" name="TextBox 508">
                <a:extLst>
                  <a:ext uri="{FF2B5EF4-FFF2-40B4-BE49-F238E27FC236}">
                    <a16:creationId xmlns:a16="http://schemas.microsoft.com/office/drawing/2014/main" id="{9B16DAD2-A1FD-43C6-9E91-089560C96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3990" y="16654731"/>
                <a:ext cx="2037902" cy="584775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2" name="Straight Connector 511">
            <a:extLst>
              <a:ext uri="{FF2B5EF4-FFF2-40B4-BE49-F238E27FC236}">
                <a16:creationId xmlns:a16="http://schemas.microsoft.com/office/drawing/2014/main" id="{FBB8B724-FAC8-4DCC-8203-AC46BABDDA2B}"/>
              </a:ext>
            </a:extLst>
          </p:cNvPr>
          <p:cNvCxnSpPr>
            <a:cxnSpLocks/>
          </p:cNvCxnSpPr>
          <p:nvPr/>
        </p:nvCxnSpPr>
        <p:spPr>
          <a:xfrm>
            <a:off x="26079701" y="16985416"/>
            <a:ext cx="321613" cy="0"/>
          </a:xfrm>
          <a:prstGeom prst="line">
            <a:avLst/>
          </a:prstGeom>
          <a:ln w="539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5" name="TextBox 514">
                <a:extLst>
                  <a:ext uri="{FF2B5EF4-FFF2-40B4-BE49-F238E27FC236}">
                    <a16:creationId xmlns:a16="http://schemas.microsoft.com/office/drawing/2014/main" id="{9590904E-A806-4131-8E0C-C061B4CF9374}"/>
                  </a:ext>
                </a:extLst>
              </p:cNvPr>
              <p:cNvSpPr txBox="1"/>
              <p:nvPr/>
            </p:nvSpPr>
            <p:spPr>
              <a:xfrm>
                <a:off x="24052281" y="17633603"/>
                <a:ext cx="2059978" cy="1111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𝛿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sz="3200" i="1" dirty="0">
                              <a:solidFill>
                                <a:srgbClr val="3FBF7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δ</m:t>
                          </m:r>
                          <m:r>
                            <m:rPr>
                              <m:nor/>
                            </m:rPr>
                            <a:rPr lang="en-US" sz="3200" i="1" baseline="-25000" dirty="0">
                              <a:solidFill>
                                <a:srgbClr val="3FBF7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0" i="1" dirty="0" smtClean="0">
                              <a:solidFill>
                                <a:srgbClr val="3FBF7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3200" i="1" baseline="-25000" dirty="0">
                              <a:solidFill>
                                <a:srgbClr val="3FBF7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den>
                      </m:f>
                    </m:oMath>
                  </m:oMathPara>
                </a14:m>
                <a:endParaRPr lang="en-BE" sz="3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15" name="TextBox 514">
                <a:extLst>
                  <a:ext uri="{FF2B5EF4-FFF2-40B4-BE49-F238E27FC236}">
                    <a16:creationId xmlns:a16="http://schemas.microsoft.com/office/drawing/2014/main" id="{9590904E-A806-4131-8E0C-C061B4CF9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2281" y="17633603"/>
                <a:ext cx="2059978" cy="1111010"/>
              </a:xfrm>
              <a:prstGeom prst="rect">
                <a:avLst/>
              </a:prstGeom>
              <a:blipFill>
                <a:blip r:embed="rId51"/>
                <a:stretch>
                  <a:fillRect b="-1648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6" name="TextBox 515">
                <a:extLst>
                  <a:ext uri="{FF2B5EF4-FFF2-40B4-BE49-F238E27FC236}">
                    <a16:creationId xmlns:a16="http://schemas.microsoft.com/office/drawing/2014/main" id="{3A92120C-A52C-4410-91EA-FC0C1005F840}"/>
                  </a:ext>
                </a:extLst>
              </p:cNvPr>
              <p:cNvSpPr txBox="1"/>
              <p:nvPr/>
            </p:nvSpPr>
            <p:spPr>
              <a:xfrm>
                <a:off x="26465326" y="17633603"/>
                <a:ext cx="2059978" cy="10281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1" dirty="0" smtClean="0">
                          <a:solidFill>
                            <a:srgbClr val="ED3C4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3200" i="1" baseline="-25000" dirty="0" smtClean="0">
                          <a:solidFill>
                            <a:srgbClr val="ED3C4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sz="3200" i="1" dirty="0" smtClean="0">
                              <a:solidFill>
                                <a:srgbClr val="ED3C4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δ</m:t>
                          </m:r>
                          <m:r>
                            <m:rPr>
                              <m:nor/>
                            </m:rPr>
                            <a:rPr lang="en-US" sz="3200" i="1" baseline="-25000" dirty="0" smtClean="0">
                              <a:solidFill>
                                <a:srgbClr val="ED3C4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num>
                        <m:den>
                          <m:r>
                            <a:rPr lang="en-US" sz="3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𝛿</m:t>
                          </m:r>
                        </m:den>
                      </m:f>
                    </m:oMath>
                  </m:oMathPara>
                </a14:m>
                <a:endParaRPr lang="en-BE" sz="3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16" name="TextBox 515">
                <a:extLst>
                  <a:ext uri="{FF2B5EF4-FFF2-40B4-BE49-F238E27FC236}">
                    <a16:creationId xmlns:a16="http://schemas.microsoft.com/office/drawing/2014/main" id="{3A92120C-A52C-4410-91EA-FC0C1005F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5326" y="17633603"/>
                <a:ext cx="2059978" cy="1028102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3" name="Straight Connector 522">
            <a:extLst>
              <a:ext uri="{FF2B5EF4-FFF2-40B4-BE49-F238E27FC236}">
                <a16:creationId xmlns:a16="http://schemas.microsoft.com/office/drawing/2014/main" id="{28BBB665-C55E-4018-90BB-9898955C1B27}"/>
              </a:ext>
            </a:extLst>
          </p:cNvPr>
          <p:cNvCxnSpPr>
            <a:cxnSpLocks/>
          </p:cNvCxnSpPr>
          <p:nvPr/>
        </p:nvCxnSpPr>
        <p:spPr>
          <a:xfrm>
            <a:off x="24966749" y="17480166"/>
            <a:ext cx="0" cy="303644"/>
          </a:xfrm>
          <a:prstGeom prst="line">
            <a:avLst/>
          </a:prstGeom>
          <a:ln w="539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>
            <a:extLst>
              <a:ext uri="{FF2B5EF4-FFF2-40B4-BE49-F238E27FC236}">
                <a16:creationId xmlns:a16="http://schemas.microsoft.com/office/drawing/2014/main" id="{8FAFE988-93B6-430C-90A6-71CB8F53CF19}"/>
              </a:ext>
            </a:extLst>
          </p:cNvPr>
          <p:cNvCxnSpPr>
            <a:cxnSpLocks/>
          </p:cNvCxnSpPr>
          <p:nvPr/>
        </p:nvCxnSpPr>
        <p:spPr>
          <a:xfrm>
            <a:off x="27492653" y="17480166"/>
            <a:ext cx="0" cy="303644"/>
          </a:xfrm>
          <a:prstGeom prst="line">
            <a:avLst/>
          </a:prstGeom>
          <a:ln w="539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D2D84C5A-6D36-40F6-89C1-CB57FF65795C}"/>
              </a:ext>
            </a:extLst>
          </p:cNvPr>
          <p:cNvGrpSpPr/>
          <p:nvPr/>
        </p:nvGrpSpPr>
        <p:grpSpPr>
          <a:xfrm>
            <a:off x="20299480" y="20903669"/>
            <a:ext cx="2982864" cy="1235824"/>
            <a:chOff x="20325990" y="19834402"/>
            <a:chExt cx="2982864" cy="12358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7" name="TextBox 526">
                  <a:extLst>
                    <a:ext uri="{FF2B5EF4-FFF2-40B4-BE49-F238E27FC236}">
                      <a16:creationId xmlns:a16="http://schemas.microsoft.com/office/drawing/2014/main" id="{3815A606-15A4-49BB-91D2-D8D8C71D1718}"/>
                    </a:ext>
                  </a:extLst>
                </p:cNvPr>
                <p:cNvSpPr txBox="1"/>
                <p:nvPr/>
              </p:nvSpPr>
              <p:spPr>
                <a:xfrm>
                  <a:off x="20493426" y="19834402"/>
                  <a:ext cx="2605016" cy="107721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l-GR" sz="3200" i="1" dirty="0" smtClean="0">
                            <a:solidFill>
                              <a:srgbClr val="ED3C4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en-US" sz="3200" i="1" baseline="-25000" dirty="0" smtClean="0">
                            <a:solidFill>
                              <a:srgbClr val="ED3C4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≡</m:t>
                        </m:r>
                        <m:r>
                          <m:rPr>
                            <m:nor/>
                          </m:rPr>
                          <a:rPr lang="en-US" sz="3200" b="0" i="1" dirty="0" smtClean="0">
                            <a:solidFill>
                              <a:srgbClr val="ED3C4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3200" i="1" baseline="-25000" dirty="0" smtClean="0">
                            <a:solidFill>
                              <a:srgbClr val="ED3C4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a:rPr lang="en-US" sz="3200" b="0" i="1" baseline="-25000" dirty="0" smtClean="0">
                            <a:solidFill>
                              <a:srgbClr val="ED3C4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𝛿</m:t>
                        </m:r>
                      </m:oMath>
                    </m:oMathPara>
                  </a14:m>
                  <a:endParaRPr 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ctr"/>
                  <a:endParaRPr lang="en-BE" sz="320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27" name="TextBox 526">
                  <a:extLst>
                    <a:ext uri="{FF2B5EF4-FFF2-40B4-BE49-F238E27FC236}">
                      <a16:creationId xmlns:a16="http://schemas.microsoft.com/office/drawing/2014/main" id="{3815A606-15A4-49BB-91D2-D8D8C71D17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93426" y="19834402"/>
                  <a:ext cx="2605016" cy="1077218"/>
                </a:xfrm>
                <a:prstGeom prst="rect">
                  <a:avLst/>
                </a:prstGeom>
                <a:blipFill>
                  <a:blip r:embed="rId5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9" name="TextBox 528">
                  <a:extLst>
                    <a:ext uri="{FF2B5EF4-FFF2-40B4-BE49-F238E27FC236}">
                      <a16:creationId xmlns:a16="http://schemas.microsoft.com/office/drawing/2014/main" id="{F62C2D17-B71F-4E19-A986-6E803C3A38DC}"/>
                    </a:ext>
                  </a:extLst>
                </p:cNvPr>
                <p:cNvSpPr txBox="1"/>
                <p:nvPr/>
              </p:nvSpPr>
              <p:spPr>
                <a:xfrm>
                  <a:off x="20325990" y="20485451"/>
                  <a:ext cx="2982864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l-GR" sz="3200" i="1" dirty="0" smtClean="0">
                            <a:solidFill>
                              <a:srgbClr val="3FBF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en-US" sz="3200" b="0" i="1" baseline="-25000" dirty="0" smtClean="0">
                            <a:solidFill>
                              <a:srgbClr val="3FBF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≡</m:t>
                        </m:r>
                        <m:r>
                          <m:rPr>
                            <m:nor/>
                          </m:rPr>
                          <a:rPr lang="en-US" sz="3200" b="0" i="1" dirty="0" smtClean="0">
                            <a:solidFill>
                              <a:srgbClr val="3FBF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3200" b="0" i="1" baseline="-25000" dirty="0" smtClean="0">
                            <a:solidFill>
                              <a:srgbClr val="3FBF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  <m:r>
                          <a:rPr lang="en-US" sz="3200" b="0" i="1" baseline="-25000" dirty="0" smtClean="0">
                            <a:solidFill>
                              <a:srgbClr val="ED3C4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𝛿</m:t>
                        </m:r>
                      </m:oMath>
                    </m:oMathPara>
                  </a14:m>
                  <a:endParaRPr lang="en-BE" sz="320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29" name="TextBox 528">
                  <a:extLst>
                    <a:ext uri="{FF2B5EF4-FFF2-40B4-BE49-F238E27FC236}">
                      <a16:creationId xmlns:a16="http://schemas.microsoft.com/office/drawing/2014/main" id="{F62C2D17-B71F-4E19-A986-6E803C3A38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25990" y="20485451"/>
                  <a:ext cx="2982864" cy="584775"/>
                </a:xfrm>
                <a:prstGeom prst="rect">
                  <a:avLst/>
                </a:prstGeom>
                <a:blipFill>
                  <a:blip r:embed="rId58"/>
                  <a:stretch>
                    <a:fillRect b="-2083"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31" name="TextBox 530">
                <a:extLst>
                  <a:ext uri="{FF2B5EF4-FFF2-40B4-BE49-F238E27FC236}">
                    <a16:creationId xmlns:a16="http://schemas.microsoft.com/office/drawing/2014/main" id="{D92479D0-1D8B-4999-92EB-E35024A3900A}"/>
                  </a:ext>
                </a:extLst>
              </p:cNvPr>
              <p:cNvSpPr txBox="1"/>
              <p:nvPr/>
            </p:nvSpPr>
            <p:spPr>
              <a:xfrm>
                <a:off x="20460654" y="25532217"/>
                <a:ext cx="260357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ED3C4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𝑅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3FBF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𝐺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𝐵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)</m:t>
                      </m:r>
                    </m:oMath>
                  </m:oMathPara>
                </a14:m>
                <a:endParaRPr lang="en-BE" sz="3200" dirty="0"/>
              </a:p>
            </p:txBody>
          </p:sp>
        </mc:Choice>
        <mc:Fallback>
          <p:sp>
            <p:nvSpPr>
              <p:cNvPr id="531" name="TextBox 530">
                <a:extLst>
                  <a:ext uri="{FF2B5EF4-FFF2-40B4-BE49-F238E27FC236}">
                    <a16:creationId xmlns:a16="http://schemas.microsoft.com/office/drawing/2014/main" id="{D92479D0-1D8B-4999-92EB-E35024A39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0654" y="25532217"/>
                <a:ext cx="2603570" cy="584775"/>
              </a:xfrm>
              <a:prstGeom prst="rect">
                <a:avLst/>
              </a:prstGeom>
              <a:blipFill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2" name="TextBox 531">
            <a:extLst>
              <a:ext uri="{FF2B5EF4-FFF2-40B4-BE49-F238E27FC236}">
                <a16:creationId xmlns:a16="http://schemas.microsoft.com/office/drawing/2014/main" id="{DF0CA18D-72E9-48E2-87DA-26B325CD780D}"/>
              </a:ext>
            </a:extLst>
          </p:cNvPr>
          <p:cNvSpPr txBox="1"/>
          <p:nvPr/>
        </p:nvSpPr>
        <p:spPr>
          <a:xfrm>
            <a:off x="20140909" y="24435620"/>
            <a:ext cx="3216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OPTIVenus-Light" panose="02000603050000020004" pitchFamily="50" charset="2"/>
              </a:rPr>
              <a:t>On-screen</a:t>
            </a:r>
          </a:p>
          <a:p>
            <a:pPr algn="ctr"/>
            <a:r>
              <a:rPr lang="en-US" sz="3200" dirty="0">
                <a:latin typeface="OPTIVenus-Light" panose="02000603050000020004" pitchFamily="50" charset="2"/>
              </a:rPr>
              <a:t>variations</a:t>
            </a:r>
            <a:endParaRPr lang="en-BE" sz="3200" dirty="0">
              <a:latin typeface="OPTIVenus-Light" panose="02000603050000020004" pitchFamily="50" charset="2"/>
            </a:endParaRPr>
          </a:p>
        </p:txBody>
      </p:sp>
      <p:sp>
        <p:nvSpPr>
          <p:cNvPr id="533" name="TextBox 532">
            <a:extLst>
              <a:ext uri="{FF2B5EF4-FFF2-40B4-BE49-F238E27FC236}">
                <a16:creationId xmlns:a16="http://schemas.microsoft.com/office/drawing/2014/main" id="{9076ED5E-E910-4C13-A0F3-7D158952215F}"/>
              </a:ext>
            </a:extLst>
          </p:cNvPr>
          <p:cNvSpPr txBox="1"/>
          <p:nvPr/>
        </p:nvSpPr>
        <p:spPr>
          <a:xfrm>
            <a:off x="20114924" y="19804206"/>
            <a:ext cx="3216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OPTIVenus-Light" panose="02000603050000020004" pitchFamily="50" charset="2"/>
              </a:rPr>
              <a:t>Calibration</a:t>
            </a:r>
          </a:p>
          <a:p>
            <a:pPr algn="ctr"/>
            <a:r>
              <a:rPr lang="en-US" sz="3200" dirty="0">
                <a:latin typeface="OPTIVenus-Light" panose="02000603050000020004" pitchFamily="50" charset="2"/>
              </a:rPr>
              <a:t>pictures</a:t>
            </a:r>
            <a:endParaRPr lang="en-BE" sz="3200" dirty="0">
              <a:latin typeface="OPTIVenus-Light" panose="02000603050000020004" pitchFamily="50" charset="2"/>
            </a:endParaRPr>
          </a:p>
        </p:txBody>
      </p:sp>
      <p:sp>
        <p:nvSpPr>
          <p:cNvPr id="536" name="TextBox 535">
            <a:extLst>
              <a:ext uri="{FF2B5EF4-FFF2-40B4-BE49-F238E27FC236}">
                <a16:creationId xmlns:a16="http://schemas.microsoft.com/office/drawing/2014/main" id="{21D6294E-CE1C-4E40-A456-7167EE86AE7D}"/>
              </a:ext>
            </a:extLst>
          </p:cNvPr>
          <p:cNvSpPr txBox="1"/>
          <p:nvPr/>
        </p:nvSpPr>
        <p:spPr>
          <a:xfrm>
            <a:off x="22301603" y="29338218"/>
            <a:ext cx="5243278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500" b="1" dirty="0">
                <a:solidFill>
                  <a:srgbClr val="ED3C47"/>
                </a:solidFill>
                <a:latin typeface="OPTIVenus-Light" panose="02000603050000020004" pitchFamily="50" charset="2"/>
              </a:rPr>
              <a:t>perspectives</a:t>
            </a:r>
            <a:endParaRPr lang="en-BE" sz="7500" dirty="0"/>
          </a:p>
        </p:txBody>
      </p:sp>
      <p:sp>
        <p:nvSpPr>
          <p:cNvPr id="537" name="TextBox 536">
            <a:extLst>
              <a:ext uri="{FF2B5EF4-FFF2-40B4-BE49-F238E27FC236}">
                <a16:creationId xmlns:a16="http://schemas.microsoft.com/office/drawing/2014/main" id="{C78B9BC4-2783-4460-8C68-DCDA388B2223}"/>
              </a:ext>
            </a:extLst>
          </p:cNvPr>
          <p:cNvSpPr txBox="1"/>
          <p:nvPr/>
        </p:nvSpPr>
        <p:spPr>
          <a:xfrm>
            <a:off x="21420046" y="31472283"/>
            <a:ext cx="806618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OPTIVenus-Light" panose="02000603050000020004" pitchFamily="50" charset="2"/>
              </a:rPr>
              <a:t>Strong dependence of the impact outcome on</a:t>
            </a:r>
          </a:p>
          <a:p>
            <a:endParaRPr lang="en-US" sz="4000" dirty="0">
              <a:latin typeface="OPTIVenus-Light" panose="02000603050000020004" pitchFamily="50" charset="2"/>
            </a:endParaRPr>
          </a:p>
          <a:p>
            <a:r>
              <a:rPr lang="en-US" sz="4000" dirty="0">
                <a:latin typeface="OPTIVenus-Light" panose="02000603050000020004" pitchFamily="50" charset="2"/>
              </a:rPr>
              <a:t>Mixing at impact does not </a:t>
            </a:r>
            <a:r>
              <a:rPr lang="en-US" sz="4000" b="1" dirty="0">
                <a:latin typeface="OPTIVenus-Light" panose="02000603050000020004" pitchFamily="50" charset="2"/>
              </a:rPr>
              <a:t>solely </a:t>
            </a:r>
            <a:r>
              <a:rPr lang="en-US" sz="4000" dirty="0">
                <a:latin typeface="OPTIVenus-Light" panose="02000603050000020004" pitchFamily="50" charset="2"/>
              </a:rPr>
              <a:t>explain stalagmite shape variations observed.</a:t>
            </a:r>
          </a:p>
          <a:p>
            <a:r>
              <a:rPr lang="en-US" sz="4000" b="1" dirty="0">
                <a:latin typeface="OPTIVenus-Light" panose="02000603050000020004" pitchFamily="50" charset="2"/>
              </a:rPr>
              <a:t>Other phenomena</a:t>
            </a:r>
            <a:r>
              <a:rPr lang="en-US" sz="4000" dirty="0">
                <a:latin typeface="OPTIVenus-Light" panose="02000603050000020004" pitchFamily="50" charset="2"/>
              </a:rPr>
              <a:t> to take into account: impact point dispersal and film drainage</a:t>
            </a:r>
          </a:p>
          <a:p>
            <a:endParaRPr lang="en-US" sz="4000" dirty="0">
              <a:latin typeface="OPTIVenus-Light" panose="02000603050000020004" pitchFamily="50" charset="2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4000" dirty="0">
              <a:latin typeface="OPTIVenus-Light" panose="02000603050000020004" pitchFamily="50" charset="2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4000" dirty="0">
              <a:latin typeface="OPTIVenus-Light" panose="02000603050000020004" pitchFamily="50" charset="2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BE" sz="4000" dirty="0">
              <a:latin typeface="OPTIVenus-Light" panose="02000603050000020004" pitchFamily="50" charset="2"/>
            </a:endParaRPr>
          </a:p>
        </p:txBody>
      </p:sp>
      <p:sp>
        <p:nvSpPr>
          <p:cNvPr id="538" name="Multiplication Sign 537">
            <a:extLst>
              <a:ext uri="{FF2B5EF4-FFF2-40B4-BE49-F238E27FC236}">
                <a16:creationId xmlns:a16="http://schemas.microsoft.com/office/drawing/2014/main" id="{DF9BE483-3730-4086-B33A-4C557906C5FC}"/>
              </a:ext>
            </a:extLst>
          </p:cNvPr>
          <p:cNvSpPr/>
          <p:nvPr/>
        </p:nvSpPr>
        <p:spPr>
          <a:xfrm>
            <a:off x="20868796" y="31679389"/>
            <a:ext cx="301762" cy="306640"/>
          </a:xfrm>
          <a:prstGeom prst="mathMultiply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542" name="TextBox 541">
            <a:extLst>
              <a:ext uri="{FF2B5EF4-FFF2-40B4-BE49-F238E27FC236}">
                <a16:creationId xmlns:a16="http://schemas.microsoft.com/office/drawing/2014/main" id="{C3024D9D-DCA7-4963-827A-C7AAAF36943E}"/>
              </a:ext>
            </a:extLst>
          </p:cNvPr>
          <p:cNvSpPr txBox="1"/>
          <p:nvPr/>
        </p:nvSpPr>
        <p:spPr>
          <a:xfrm>
            <a:off x="10630404" y="41349571"/>
            <a:ext cx="79544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OPTIVenus-Light" panose="02000603050000020004" pitchFamily="50" charset="2"/>
              </a:rPr>
              <a:t>jparmentier@uliege.be</a:t>
            </a:r>
          </a:p>
        </p:txBody>
      </p:sp>
      <p:pic>
        <p:nvPicPr>
          <p:cNvPr id="543" name="Picture 8">
            <a:extLst>
              <a:ext uri="{FF2B5EF4-FFF2-40B4-BE49-F238E27FC236}">
                <a16:creationId xmlns:a16="http://schemas.microsoft.com/office/drawing/2014/main" id="{32639BED-C95D-42F5-B47F-44C39E676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3031" y="32263152"/>
            <a:ext cx="417064" cy="37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4" name="Multiplication Sign 543">
            <a:extLst>
              <a:ext uri="{FF2B5EF4-FFF2-40B4-BE49-F238E27FC236}">
                <a16:creationId xmlns:a16="http://schemas.microsoft.com/office/drawing/2014/main" id="{793DDAE8-5B87-4A14-B92C-29B2DBE5BB47}"/>
              </a:ext>
            </a:extLst>
          </p:cNvPr>
          <p:cNvSpPr/>
          <p:nvPr/>
        </p:nvSpPr>
        <p:spPr>
          <a:xfrm>
            <a:off x="20865959" y="33524934"/>
            <a:ext cx="301762" cy="306640"/>
          </a:xfrm>
          <a:prstGeom prst="mathMultiply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DD1A90CD-A43A-4109-9CD7-AA50AFE10BB5}"/>
              </a:ext>
            </a:extLst>
          </p:cNvPr>
          <p:cNvSpPr txBox="1"/>
          <p:nvPr/>
        </p:nvSpPr>
        <p:spPr>
          <a:xfrm>
            <a:off x="9787416" y="3720715"/>
            <a:ext cx="118130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OPTIVenus-Light" panose="02000603050000020004" pitchFamily="50" charset="2"/>
              </a:rPr>
              <a:t>Department of Aerospace and Mechanical Engineering, University of Liege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9504C73-523C-48AA-B379-79A469CA5D34}"/>
              </a:ext>
            </a:extLst>
          </p:cNvPr>
          <p:cNvSpPr txBox="1"/>
          <p:nvPr/>
        </p:nvSpPr>
        <p:spPr>
          <a:xfrm>
            <a:off x="13052122" y="11491165"/>
            <a:ext cx="2060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OPTIVenus-Light" panose="02000603050000020004" pitchFamily="50" charset="2"/>
              </a:rPr>
              <a:t>stalagmite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105708D-724A-4BFF-934C-9C5F7993F31E}"/>
              </a:ext>
            </a:extLst>
          </p:cNvPr>
          <p:cNvSpPr txBox="1"/>
          <p:nvPr/>
        </p:nvSpPr>
        <p:spPr>
          <a:xfrm>
            <a:off x="11500961" y="11008228"/>
            <a:ext cx="40626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OPTIVenus-Light" panose="02000603050000020004" pitchFamily="50" charset="2"/>
              </a:rPr>
              <a:t>of residual film 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B8C2F0-1C6F-4E26-8DD1-C3B7B3571F14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1822" y="22813244"/>
            <a:ext cx="5998455" cy="4211843"/>
          </a:xfrm>
          <a:prstGeom prst="rect">
            <a:avLst/>
          </a:prstGeom>
        </p:spPr>
      </p:pic>
      <p:sp>
        <p:nvSpPr>
          <p:cNvPr id="169" name="TextBox 168">
            <a:extLst>
              <a:ext uri="{FF2B5EF4-FFF2-40B4-BE49-F238E27FC236}">
                <a16:creationId xmlns:a16="http://schemas.microsoft.com/office/drawing/2014/main" id="{12EE4017-B2FD-4928-AFE1-F0889CE3789C}"/>
              </a:ext>
            </a:extLst>
          </p:cNvPr>
          <p:cNvSpPr txBox="1"/>
          <p:nvPr/>
        </p:nvSpPr>
        <p:spPr>
          <a:xfrm>
            <a:off x="24743942" y="14277339"/>
            <a:ext cx="3216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OPTIVenus-Light" panose="02000603050000020004" pitchFamily="50" charset="2"/>
              </a:rPr>
              <a:t>with</a:t>
            </a:r>
            <a:endParaRPr lang="en-BE" sz="2200" dirty="0">
              <a:latin typeface="OPTIVenus-Light" panose="02000603050000020004" pitchFamily="50" charset="2"/>
            </a:endParaRPr>
          </a:p>
        </p:txBody>
      </p:sp>
      <p:pic>
        <p:nvPicPr>
          <p:cNvPr id="1056" name="Picture 10">
            <a:extLst>
              <a:ext uri="{FF2B5EF4-FFF2-40B4-BE49-F238E27FC236}">
                <a16:creationId xmlns:a16="http://schemas.microsoft.com/office/drawing/2014/main" id="{86170FB4-757B-4884-9C3E-F50ADDE88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4818" y="14107976"/>
            <a:ext cx="15430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" name="TextBox 174">
            <a:extLst>
              <a:ext uri="{FF2B5EF4-FFF2-40B4-BE49-F238E27FC236}">
                <a16:creationId xmlns:a16="http://schemas.microsoft.com/office/drawing/2014/main" id="{D5C4CFB0-D2CE-4CFA-B039-67826732D7FC}"/>
              </a:ext>
            </a:extLst>
          </p:cNvPr>
          <p:cNvSpPr txBox="1"/>
          <p:nvPr/>
        </p:nvSpPr>
        <p:spPr>
          <a:xfrm>
            <a:off x="21618553" y="14180033"/>
            <a:ext cx="3216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OPTIVenus-Light" panose="02000603050000020004" pitchFamily="50" charset="2"/>
              </a:rPr>
              <a:t>,</a:t>
            </a:r>
            <a:endParaRPr lang="en-BE" sz="2400" dirty="0">
              <a:latin typeface="OPTIVenus-Light" panose="02000603050000020004" pitchFamily="50" charset="2"/>
            </a:endParaRPr>
          </a:p>
        </p:txBody>
      </p:sp>
      <p:pic>
        <p:nvPicPr>
          <p:cNvPr id="1053" name="Picture 4">
            <a:extLst>
              <a:ext uri="{FF2B5EF4-FFF2-40B4-BE49-F238E27FC236}">
                <a16:creationId xmlns:a16="http://schemas.microsoft.com/office/drawing/2014/main" id="{6AD3E9E3-E054-4178-9DA2-9FD87B819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3438" y="14088824"/>
            <a:ext cx="21717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A3F24F-C7AA-4F84-804A-734684C53BFD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6558">
            <a:off x="16983781" y="19982077"/>
            <a:ext cx="1917514" cy="190410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721647-1A84-465B-AC26-8F665D9C756A}"/>
              </a:ext>
            </a:extLst>
          </p:cNvPr>
          <p:cNvPicPr>
            <a:picLocks noChangeAspect="1"/>
          </p:cNvPicPr>
          <p:nvPr/>
        </p:nvPicPr>
        <p:blipFill rotWithShape="1"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9" t="6777" r="-404" b="950"/>
          <a:stretch/>
        </p:blipFill>
        <p:spPr>
          <a:xfrm>
            <a:off x="25125882" y="9196306"/>
            <a:ext cx="2921175" cy="292117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FFA072-E145-440A-866B-187049EA31F0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872" y="28508179"/>
            <a:ext cx="1904105" cy="190410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ight Triangle 8">
            <a:extLst>
              <a:ext uri="{FF2B5EF4-FFF2-40B4-BE49-F238E27FC236}">
                <a16:creationId xmlns:a16="http://schemas.microsoft.com/office/drawing/2014/main" id="{7F7D1F03-1A52-43F1-A040-A6541BF89D1F}"/>
              </a:ext>
            </a:extLst>
          </p:cNvPr>
          <p:cNvSpPr/>
          <p:nvPr/>
        </p:nvSpPr>
        <p:spPr>
          <a:xfrm flipH="1">
            <a:off x="16914813" y="27974926"/>
            <a:ext cx="77787" cy="119062"/>
          </a:xfrm>
          <a:prstGeom prst="rtTriangle">
            <a:avLst/>
          </a:prstGeom>
          <a:solidFill>
            <a:srgbClr val="DCF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43F3C8-A87B-488D-80C8-479B7AC0683D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511" y="28978689"/>
            <a:ext cx="1917514" cy="1917514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9" name="TextBox 188">
            <a:extLst>
              <a:ext uri="{FF2B5EF4-FFF2-40B4-BE49-F238E27FC236}">
                <a16:creationId xmlns:a16="http://schemas.microsoft.com/office/drawing/2014/main" id="{9B259C8A-DEF8-4DE3-BE4F-1CF0E3593A9D}"/>
              </a:ext>
            </a:extLst>
          </p:cNvPr>
          <p:cNvSpPr txBox="1"/>
          <p:nvPr/>
        </p:nvSpPr>
        <p:spPr>
          <a:xfrm>
            <a:off x="3593441" y="172400"/>
            <a:ext cx="23064107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BE" sz="9600" b="1" dirty="0">
                <a:ln w="0"/>
                <a:latin typeface="OPTIVenus-Light" panose="02000603050000020004" pitchFamily="50" charset="2"/>
              </a:rPr>
              <a:t>Drop impact on thin film: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B8E616-6CC1-4B4E-8FB3-F33EE4142810}"/>
              </a:ext>
            </a:extLst>
          </p:cNvPr>
          <p:cNvSpPr/>
          <p:nvPr/>
        </p:nvSpPr>
        <p:spPr>
          <a:xfrm>
            <a:off x="24780241" y="11788719"/>
            <a:ext cx="173808" cy="289825"/>
          </a:xfrm>
          <a:prstGeom prst="rect">
            <a:avLst/>
          </a:prstGeom>
          <a:solidFill>
            <a:srgbClr val="FC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91" name="Picture 10">
            <a:extLst>
              <a:ext uri="{FF2B5EF4-FFF2-40B4-BE49-F238E27FC236}">
                <a16:creationId xmlns:a16="http://schemas.microsoft.com/office/drawing/2014/main" id="{1E0D7896-F442-4207-AC17-76D17F01A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7" t="-10313" r="12673" b="57574"/>
          <a:stretch/>
        </p:blipFill>
        <p:spPr bwMode="auto">
          <a:xfrm>
            <a:off x="24660938" y="11721245"/>
            <a:ext cx="360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71EB0E02-95AD-4AA3-8A5D-0F1D5547B4B0}"/>
                  </a:ext>
                </a:extLst>
              </p:cNvPr>
              <p:cNvSpPr txBox="1"/>
              <p:nvPr/>
            </p:nvSpPr>
            <p:spPr>
              <a:xfrm>
                <a:off x="22944136" y="9129152"/>
                <a:ext cx="4365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1" dirty="0" smtClean="0">
                          <a:solidFill>
                            <a:srgbClr val="3FBF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2400" b="0" i="1" baseline="-25000" dirty="0" smtClean="0">
                          <a:solidFill>
                            <a:srgbClr val="3FBF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</m:oMath>
                  </m:oMathPara>
                </a14:m>
                <a:endParaRPr lang="en-BE" sz="2400" dirty="0"/>
              </a:p>
            </p:txBody>
          </p:sp>
        </mc:Choice>
        <mc:Fallback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71EB0E02-95AD-4AA3-8A5D-0F1D5547B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4136" y="9129152"/>
                <a:ext cx="436530" cy="461665"/>
              </a:xfrm>
              <a:prstGeom prst="rect">
                <a:avLst/>
              </a:prstGeom>
              <a:blipFill>
                <a:blip r:embed="rId67"/>
                <a:stretch>
                  <a:fillRect l="-4225" b="-1333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B7892D8B-0293-4AE6-90E3-DE05609C16AF}"/>
                  </a:ext>
                </a:extLst>
              </p:cNvPr>
              <p:cNvSpPr txBox="1"/>
              <p:nvPr/>
            </p:nvSpPr>
            <p:spPr>
              <a:xfrm>
                <a:off x="22952421" y="8828840"/>
                <a:ext cx="4365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1" dirty="0" smtClean="0">
                          <a:solidFill>
                            <a:srgbClr val="FB474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2400" b="0" i="1" baseline="-25000" dirty="0" smtClean="0">
                          <a:solidFill>
                            <a:srgbClr val="FB474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sz="2400" b="0" i="1" baseline="-25000" dirty="0" smtClean="0">
                          <a:solidFill>
                            <a:srgbClr val="FB474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400" b="0" i="1" baseline="-25000" dirty="0" smtClean="0">
                          <a:solidFill>
                            <a:srgbClr val="FB474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</m:oMath>
                  </m:oMathPara>
                </a14:m>
                <a:endParaRPr lang="en-BE" sz="2400" dirty="0">
                  <a:solidFill>
                    <a:srgbClr val="FB4749"/>
                  </a:solidFill>
                </a:endParaRPr>
              </a:p>
            </p:txBody>
          </p:sp>
        </mc:Choice>
        <mc:Fallback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B7892D8B-0293-4AE6-90E3-DE05609C1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2421" y="8828840"/>
                <a:ext cx="436530" cy="461665"/>
              </a:xfrm>
              <a:prstGeom prst="rect">
                <a:avLst/>
              </a:prstGeom>
              <a:blipFill>
                <a:blip r:embed="rId68"/>
                <a:stretch>
                  <a:fillRect l="-4167" r="-33333" b="-1184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6" name="Rectangle 195">
            <a:extLst>
              <a:ext uri="{FF2B5EF4-FFF2-40B4-BE49-F238E27FC236}">
                <a16:creationId xmlns:a16="http://schemas.microsoft.com/office/drawing/2014/main" id="{E89C57D1-F64A-4AC0-AA5B-E2CE6850AE0E}"/>
              </a:ext>
            </a:extLst>
          </p:cNvPr>
          <p:cNvSpPr/>
          <p:nvPr/>
        </p:nvSpPr>
        <p:spPr>
          <a:xfrm>
            <a:off x="21981642" y="11019027"/>
            <a:ext cx="278505" cy="328698"/>
          </a:xfrm>
          <a:prstGeom prst="rect">
            <a:avLst/>
          </a:prstGeom>
          <a:solidFill>
            <a:srgbClr val="FC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BBD51D0C-5AD2-444E-AA28-6F8F861D6122}"/>
              </a:ext>
            </a:extLst>
          </p:cNvPr>
          <p:cNvSpPr/>
          <p:nvPr/>
        </p:nvSpPr>
        <p:spPr>
          <a:xfrm>
            <a:off x="20884738" y="9938537"/>
            <a:ext cx="474574" cy="289825"/>
          </a:xfrm>
          <a:prstGeom prst="rect">
            <a:avLst/>
          </a:prstGeom>
          <a:solidFill>
            <a:srgbClr val="FC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1F86580-1563-4033-ADC6-AEFC3EB79B43}"/>
              </a:ext>
            </a:extLst>
          </p:cNvPr>
          <p:cNvGrpSpPr/>
          <p:nvPr/>
        </p:nvGrpSpPr>
        <p:grpSpPr>
          <a:xfrm>
            <a:off x="21882782" y="10955107"/>
            <a:ext cx="390312" cy="456427"/>
            <a:chOff x="21911291" y="10929607"/>
            <a:chExt cx="390312" cy="456427"/>
          </a:xfrm>
        </p:grpSpPr>
        <p:pic>
          <p:nvPicPr>
            <p:cNvPr id="194" name="Picture 4">
              <a:extLst>
                <a:ext uri="{FF2B5EF4-FFF2-40B4-BE49-F238E27FC236}">
                  <a16:creationId xmlns:a16="http://schemas.microsoft.com/office/drawing/2014/main" id="{DB7323E3-3212-40D0-BA35-B852A79D0F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70" t="-1" r="3855" b="47373"/>
            <a:stretch/>
          </p:blipFill>
          <p:spPr bwMode="auto">
            <a:xfrm>
              <a:off x="21911291" y="10990034"/>
              <a:ext cx="360000" cy="3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C37BD29A-ABC2-4C74-9276-2AEF48DB2A5B}"/>
                </a:ext>
              </a:extLst>
            </p:cNvPr>
            <p:cNvSpPr/>
            <p:nvPr/>
          </p:nvSpPr>
          <p:spPr>
            <a:xfrm>
              <a:off x="22194535" y="10929607"/>
              <a:ext cx="107068" cy="249307"/>
            </a:xfrm>
            <a:prstGeom prst="rect">
              <a:avLst/>
            </a:prstGeom>
            <a:solidFill>
              <a:srgbClr val="FCE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pic>
        <p:nvPicPr>
          <p:cNvPr id="201" name="Picture 200">
            <a:extLst>
              <a:ext uri="{FF2B5EF4-FFF2-40B4-BE49-F238E27FC236}">
                <a16:creationId xmlns:a16="http://schemas.microsoft.com/office/drawing/2014/main" id="{03BCAA25-A8AD-4ADB-84FB-30058B20DD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" t="21091" r="76516" b="58632"/>
          <a:stretch/>
        </p:blipFill>
        <p:spPr>
          <a:xfrm>
            <a:off x="20809131" y="9826500"/>
            <a:ext cx="586512" cy="46083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AC7EBEE-9E29-48C7-AA03-9656C3CD721C}"/>
              </a:ext>
            </a:extLst>
          </p:cNvPr>
          <p:cNvCxnSpPr/>
          <p:nvPr/>
        </p:nvCxnSpPr>
        <p:spPr>
          <a:xfrm>
            <a:off x="16851676" y="21711167"/>
            <a:ext cx="515575" cy="82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A40D7E67-4252-436A-819D-D3254196CEB1}"/>
              </a:ext>
            </a:extLst>
          </p:cNvPr>
          <p:cNvCxnSpPr>
            <a:cxnSpLocks/>
          </p:cNvCxnSpPr>
          <p:nvPr/>
        </p:nvCxnSpPr>
        <p:spPr>
          <a:xfrm>
            <a:off x="16343309" y="30396999"/>
            <a:ext cx="5159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4451DCC7-F2FB-4B15-BC18-027CFF0A891C}"/>
              </a:ext>
            </a:extLst>
          </p:cNvPr>
          <p:cNvCxnSpPr>
            <a:cxnSpLocks/>
          </p:cNvCxnSpPr>
          <p:nvPr/>
        </p:nvCxnSpPr>
        <p:spPr>
          <a:xfrm>
            <a:off x="14052523" y="30881196"/>
            <a:ext cx="52866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86891C1F-C4BC-473B-83D8-01B070B81F23}"/>
              </a:ext>
            </a:extLst>
          </p:cNvPr>
          <p:cNvCxnSpPr>
            <a:cxnSpLocks/>
          </p:cNvCxnSpPr>
          <p:nvPr/>
        </p:nvCxnSpPr>
        <p:spPr>
          <a:xfrm>
            <a:off x="6368335" y="25053793"/>
            <a:ext cx="5055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B1FCF2CC-BF30-4E93-BDD2-6150B14B654C}"/>
              </a:ext>
            </a:extLst>
          </p:cNvPr>
          <p:cNvCxnSpPr>
            <a:cxnSpLocks/>
          </p:cNvCxnSpPr>
          <p:nvPr/>
        </p:nvCxnSpPr>
        <p:spPr>
          <a:xfrm>
            <a:off x="6358803" y="21679809"/>
            <a:ext cx="515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007A4AC5-CF35-4757-930E-EEB340A270CA}"/>
              </a:ext>
            </a:extLst>
          </p:cNvPr>
          <p:cNvCxnSpPr>
            <a:cxnSpLocks/>
          </p:cNvCxnSpPr>
          <p:nvPr/>
        </p:nvCxnSpPr>
        <p:spPr>
          <a:xfrm>
            <a:off x="3791795" y="23364169"/>
            <a:ext cx="515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4E8DBB43-9220-4D8D-B5AA-46E06590F1C1}"/>
              </a:ext>
            </a:extLst>
          </p:cNvPr>
          <p:cNvCxnSpPr>
            <a:cxnSpLocks/>
          </p:cNvCxnSpPr>
          <p:nvPr/>
        </p:nvCxnSpPr>
        <p:spPr>
          <a:xfrm>
            <a:off x="912047" y="23427660"/>
            <a:ext cx="54210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8ACF3C02-A2DD-491B-AC13-3C07E0055E2F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879" y="25934431"/>
            <a:ext cx="2287189" cy="1378802"/>
          </a:xfrm>
          <a:prstGeom prst="rect">
            <a:avLst/>
          </a:prstGeom>
        </p:spPr>
      </p:pic>
      <p:sp>
        <p:nvSpPr>
          <p:cNvPr id="219" name="TextBox 218">
            <a:extLst>
              <a:ext uri="{FF2B5EF4-FFF2-40B4-BE49-F238E27FC236}">
                <a16:creationId xmlns:a16="http://schemas.microsoft.com/office/drawing/2014/main" id="{A05C1576-F4E4-4B38-9048-2E330A7FA11A}"/>
              </a:ext>
            </a:extLst>
          </p:cNvPr>
          <p:cNvSpPr txBox="1"/>
          <p:nvPr/>
        </p:nvSpPr>
        <p:spPr>
          <a:xfrm>
            <a:off x="16175554" y="25430584"/>
            <a:ext cx="1810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OPTIVenus-Light" panose="02000603050000020004" pitchFamily="50" charset="2"/>
              </a:rPr>
              <a:t>We range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2400" u="sng" dirty="0">
              <a:latin typeface="OPTIVenus-Light" panose="02000603050000020004" pitchFamily="50" charset="2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2400" u="sng" dirty="0">
              <a:latin typeface="OPTIVenus-Light" panose="02000603050000020004" pitchFamily="50" charset="2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BE" sz="2400" u="sng" dirty="0">
              <a:latin typeface="OPTIVenus-Light" panose="02000603050000020004" pitchFamily="50" charset="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219F7AD-D9DD-431F-AE21-DC0F3FB42CFC}"/>
              </a:ext>
            </a:extLst>
          </p:cNvPr>
          <p:cNvSpPr txBox="1"/>
          <p:nvPr/>
        </p:nvSpPr>
        <p:spPr>
          <a:xfrm>
            <a:off x="12681728" y="25171429"/>
            <a:ext cx="2632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B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A9E6BB9-651B-41D8-A11B-10149671FA56}"/>
              </a:ext>
            </a:extLst>
          </p:cNvPr>
          <p:cNvCxnSpPr>
            <a:cxnSpLocks/>
          </p:cNvCxnSpPr>
          <p:nvPr/>
        </p:nvCxnSpPr>
        <p:spPr>
          <a:xfrm>
            <a:off x="12454230" y="25432189"/>
            <a:ext cx="249073" cy="0"/>
          </a:xfrm>
          <a:prstGeom prst="line">
            <a:avLst/>
          </a:prstGeom>
          <a:ln w="28575">
            <a:solidFill>
              <a:srgbClr val="F7A4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8B50600C-0497-47B1-9F49-AF3C42963D5E}"/>
              </a:ext>
            </a:extLst>
          </p:cNvPr>
          <p:cNvCxnSpPr>
            <a:cxnSpLocks/>
          </p:cNvCxnSpPr>
          <p:nvPr/>
        </p:nvCxnSpPr>
        <p:spPr>
          <a:xfrm>
            <a:off x="12469352" y="25218501"/>
            <a:ext cx="0" cy="221084"/>
          </a:xfrm>
          <a:prstGeom prst="line">
            <a:avLst/>
          </a:prstGeom>
          <a:ln w="28575">
            <a:solidFill>
              <a:srgbClr val="F7A4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6575F349-0E3A-4F92-8BA0-8E9A4AD96222}"/>
              </a:ext>
            </a:extLst>
          </p:cNvPr>
          <p:cNvCxnSpPr>
            <a:cxnSpLocks/>
          </p:cNvCxnSpPr>
          <p:nvPr/>
        </p:nvCxnSpPr>
        <p:spPr>
          <a:xfrm>
            <a:off x="12819711" y="24552581"/>
            <a:ext cx="0" cy="277362"/>
          </a:xfrm>
          <a:prstGeom prst="line">
            <a:avLst/>
          </a:prstGeom>
          <a:ln w="28575">
            <a:solidFill>
              <a:srgbClr val="FB47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>
            <a:extLst>
              <a:ext uri="{FF2B5EF4-FFF2-40B4-BE49-F238E27FC236}">
                <a16:creationId xmlns:a16="http://schemas.microsoft.com/office/drawing/2014/main" id="{36C8EE26-0D67-4EA7-9C13-2CCB12FBE676}"/>
              </a:ext>
            </a:extLst>
          </p:cNvPr>
          <p:cNvSpPr txBox="1"/>
          <p:nvPr/>
        </p:nvSpPr>
        <p:spPr>
          <a:xfrm>
            <a:off x="12650488" y="24753462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B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10E21438-C763-4165-95D1-369665B553E7}"/>
              </a:ext>
            </a:extLst>
          </p:cNvPr>
          <p:cNvSpPr txBox="1"/>
          <p:nvPr/>
        </p:nvSpPr>
        <p:spPr>
          <a:xfrm>
            <a:off x="13771509" y="23803884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B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EBBF897A-2E26-450B-8637-ABCE8977D36F}"/>
              </a:ext>
            </a:extLst>
          </p:cNvPr>
          <p:cNvCxnSpPr>
            <a:cxnSpLocks/>
          </p:cNvCxnSpPr>
          <p:nvPr/>
        </p:nvCxnSpPr>
        <p:spPr>
          <a:xfrm>
            <a:off x="13781448" y="23733944"/>
            <a:ext cx="213183" cy="0"/>
          </a:xfrm>
          <a:prstGeom prst="line">
            <a:avLst/>
          </a:prstGeom>
          <a:ln w="28575">
            <a:solidFill>
              <a:srgbClr val="38B4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433B898A-9129-49C4-B569-80A2B59159CB}"/>
              </a:ext>
            </a:extLst>
          </p:cNvPr>
          <p:cNvCxnSpPr>
            <a:cxnSpLocks/>
          </p:cNvCxnSpPr>
          <p:nvPr/>
        </p:nvCxnSpPr>
        <p:spPr>
          <a:xfrm>
            <a:off x="13981663" y="23725124"/>
            <a:ext cx="0" cy="157660"/>
          </a:xfrm>
          <a:prstGeom prst="line">
            <a:avLst/>
          </a:prstGeom>
          <a:ln w="28575">
            <a:solidFill>
              <a:srgbClr val="38B4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TextBox 237">
            <a:extLst>
              <a:ext uri="{FF2B5EF4-FFF2-40B4-BE49-F238E27FC236}">
                <a16:creationId xmlns:a16="http://schemas.microsoft.com/office/drawing/2014/main" id="{B895BF4D-D028-4E83-A676-4169F698BE0E}"/>
              </a:ext>
            </a:extLst>
          </p:cNvPr>
          <p:cNvSpPr txBox="1"/>
          <p:nvPr/>
        </p:nvSpPr>
        <p:spPr>
          <a:xfrm>
            <a:off x="2938409" y="26923095"/>
            <a:ext cx="2632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B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225682E7-D271-43D3-B364-0C00DC629549}"/>
              </a:ext>
            </a:extLst>
          </p:cNvPr>
          <p:cNvCxnSpPr>
            <a:cxnSpLocks/>
          </p:cNvCxnSpPr>
          <p:nvPr/>
        </p:nvCxnSpPr>
        <p:spPr>
          <a:xfrm>
            <a:off x="3066787" y="27315535"/>
            <a:ext cx="0" cy="221084"/>
          </a:xfrm>
          <a:prstGeom prst="line">
            <a:avLst/>
          </a:prstGeom>
          <a:ln w="28575">
            <a:solidFill>
              <a:srgbClr val="F7A4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65433E99-39DC-45F8-B3F7-2433390166CA}"/>
              </a:ext>
            </a:extLst>
          </p:cNvPr>
          <p:cNvCxnSpPr>
            <a:cxnSpLocks/>
          </p:cNvCxnSpPr>
          <p:nvPr/>
        </p:nvCxnSpPr>
        <p:spPr>
          <a:xfrm>
            <a:off x="3567193" y="27315879"/>
            <a:ext cx="0" cy="277362"/>
          </a:xfrm>
          <a:prstGeom prst="line">
            <a:avLst/>
          </a:prstGeom>
          <a:ln w="28575">
            <a:solidFill>
              <a:srgbClr val="FB47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TextBox 244">
            <a:extLst>
              <a:ext uri="{FF2B5EF4-FFF2-40B4-BE49-F238E27FC236}">
                <a16:creationId xmlns:a16="http://schemas.microsoft.com/office/drawing/2014/main" id="{AA99A507-C116-49D4-BC04-515CA3522EF4}"/>
              </a:ext>
            </a:extLst>
          </p:cNvPr>
          <p:cNvSpPr txBox="1"/>
          <p:nvPr/>
        </p:nvSpPr>
        <p:spPr>
          <a:xfrm>
            <a:off x="3405629" y="26924933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B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7AFB3A8C-10CF-4F53-BDFD-733090FE6FBB}"/>
              </a:ext>
            </a:extLst>
          </p:cNvPr>
          <p:cNvSpPr txBox="1"/>
          <p:nvPr/>
        </p:nvSpPr>
        <p:spPr>
          <a:xfrm>
            <a:off x="3689983" y="29051502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B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C97754C3-D89F-4FD9-B45E-F9ACE6F81EA9}"/>
              </a:ext>
            </a:extLst>
          </p:cNvPr>
          <p:cNvCxnSpPr>
            <a:cxnSpLocks/>
          </p:cNvCxnSpPr>
          <p:nvPr/>
        </p:nvCxnSpPr>
        <p:spPr>
          <a:xfrm>
            <a:off x="4080009" y="29273288"/>
            <a:ext cx="213183" cy="0"/>
          </a:xfrm>
          <a:prstGeom prst="line">
            <a:avLst/>
          </a:prstGeom>
          <a:ln w="28575">
            <a:solidFill>
              <a:srgbClr val="38B4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TextBox 252">
            <a:extLst>
              <a:ext uri="{FF2B5EF4-FFF2-40B4-BE49-F238E27FC236}">
                <a16:creationId xmlns:a16="http://schemas.microsoft.com/office/drawing/2014/main" id="{7E4DBE2E-43DE-4096-B430-95023A076615}"/>
              </a:ext>
            </a:extLst>
          </p:cNvPr>
          <p:cNvSpPr txBox="1"/>
          <p:nvPr/>
        </p:nvSpPr>
        <p:spPr>
          <a:xfrm>
            <a:off x="12665965" y="37733024"/>
            <a:ext cx="2632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B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FDC761CE-961C-44D2-B193-5257B12CADAE}"/>
              </a:ext>
            </a:extLst>
          </p:cNvPr>
          <p:cNvCxnSpPr>
            <a:cxnSpLocks/>
          </p:cNvCxnSpPr>
          <p:nvPr/>
        </p:nvCxnSpPr>
        <p:spPr>
          <a:xfrm>
            <a:off x="12394247" y="37775691"/>
            <a:ext cx="0" cy="221084"/>
          </a:xfrm>
          <a:prstGeom prst="line">
            <a:avLst/>
          </a:prstGeom>
          <a:ln w="28575">
            <a:solidFill>
              <a:srgbClr val="F7A4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B8E7C44F-64BB-46F4-BC30-AEAD78A540B1}"/>
              </a:ext>
            </a:extLst>
          </p:cNvPr>
          <p:cNvCxnSpPr>
            <a:cxnSpLocks/>
          </p:cNvCxnSpPr>
          <p:nvPr/>
        </p:nvCxnSpPr>
        <p:spPr>
          <a:xfrm>
            <a:off x="12764162" y="36596320"/>
            <a:ext cx="0" cy="386647"/>
          </a:xfrm>
          <a:prstGeom prst="line">
            <a:avLst/>
          </a:prstGeom>
          <a:ln w="28575">
            <a:solidFill>
              <a:srgbClr val="FB47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TextBox 257">
            <a:extLst>
              <a:ext uri="{FF2B5EF4-FFF2-40B4-BE49-F238E27FC236}">
                <a16:creationId xmlns:a16="http://schemas.microsoft.com/office/drawing/2014/main" id="{E43E3951-674D-4304-8907-5EBE583EBC36}"/>
              </a:ext>
            </a:extLst>
          </p:cNvPr>
          <p:cNvSpPr txBox="1"/>
          <p:nvPr/>
        </p:nvSpPr>
        <p:spPr>
          <a:xfrm>
            <a:off x="12597518" y="36213059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B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656C9C8C-7F1F-47D1-AA8E-1F698E727852}"/>
              </a:ext>
            </a:extLst>
          </p:cNvPr>
          <p:cNvSpPr txBox="1"/>
          <p:nvPr/>
        </p:nvSpPr>
        <p:spPr>
          <a:xfrm>
            <a:off x="13716306" y="36724785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B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366153E8-7AB2-4DCC-A1D0-FFA5F22F6D59}"/>
              </a:ext>
            </a:extLst>
          </p:cNvPr>
          <p:cNvCxnSpPr>
            <a:cxnSpLocks/>
          </p:cNvCxnSpPr>
          <p:nvPr/>
        </p:nvCxnSpPr>
        <p:spPr>
          <a:xfrm>
            <a:off x="13702440" y="36498934"/>
            <a:ext cx="213183" cy="0"/>
          </a:xfrm>
          <a:prstGeom prst="line">
            <a:avLst/>
          </a:prstGeom>
          <a:ln w="28575">
            <a:solidFill>
              <a:srgbClr val="38B4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E9D30446-C2DD-4A10-A0EC-748BB5617B5E}"/>
              </a:ext>
            </a:extLst>
          </p:cNvPr>
          <p:cNvCxnSpPr>
            <a:cxnSpLocks/>
          </p:cNvCxnSpPr>
          <p:nvPr/>
        </p:nvCxnSpPr>
        <p:spPr>
          <a:xfrm>
            <a:off x="13926460" y="36484647"/>
            <a:ext cx="0" cy="302491"/>
          </a:xfrm>
          <a:prstGeom prst="line">
            <a:avLst/>
          </a:prstGeom>
          <a:ln w="28575">
            <a:solidFill>
              <a:srgbClr val="38B4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79280BCA-C832-4151-AE52-CDE43F72A6FF}"/>
              </a:ext>
            </a:extLst>
          </p:cNvPr>
          <p:cNvCxnSpPr>
            <a:cxnSpLocks/>
          </p:cNvCxnSpPr>
          <p:nvPr/>
        </p:nvCxnSpPr>
        <p:spPr>
          <a:xfrm>
            <a:off x="12389484" y="37984913"/>
            <a:ext cx="290656" cy="0"/>
          </a:xfrm>
          <a:prstGeom prst="line">
            <a:avLst/>
          </a:prstGeom>
          <a:ln w="28575">
            <a:solidFill>
              <a:srgbClr val="F7A4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1" name="Picture 450">
            <a:extLst>
              <a:ext uri="{FF2B5EF4-FFF2-40B4-BE49-F238E27FC236}">
                <a16:creationId xmlns:a16="http://schemas.microsoft.com/office/drawing/2014/main" id="{60FFC8B4-0915-4469-B9AD-77A069C10BD6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3631" y="40862036"/>
            <a:ext cx="1809750" cy="1714500"/>
          </a:xfrm>
          <a:prstGeom prst="rect">
            <a:avLst/>
          </a:prstGeom>
        </p:spPr>
      </p:pic>
      <p:pic>
        <p:nvPicPr>
          <p:cNvPr id="459" name="Picture 458">
            <a:extLst>
              <a:ext uri="{FF2B5EF4-FFF2-40B4-BE49-F238E27FC236}">
                <a16:creationId xmlns:a16="http://schemas.microsoft.com/office/drawing/2014/main" id="{791AAD2C-21ED-4D6F-921D-23B17B8B22D8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475">
            <a:off x="15786917" y="10052744"/>
            <a:ext cx="2339873" cy="168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8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2552</TotalTime>
  <Words>267</Words>
  <Application>Microsoft Office PowerPoint</Application>
  <PresentationFormat>Custom</PresentationFormat>
  <Paragraphs>83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OPTIVenusBold-Condensed</vt:lpstr>
      <vt:lpstr>OPTIVenus-Light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Justine</dc:creator>
  <cp:lastModifiedBy>Justine</cp:lastModifiedBy>
  <cp:revision>291</cp:revision>
  <cp:lastPrinted>2022-03-23T21:58:14Z</cp:lastPrinted>
  <dcterms:created xsi:type="dcterms:W3CDTF">2022-03-21T13:09:28Z</dcterms:created>
  <dcterms:modified xsi:type="dcterms:W3CDTF">2022-03-23T22:03:27Z</dcterms:modified>
</cp:coreProperties>
</file>