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sldIdLst>
    <p:sldId id="328" r:id="rId2"/>
    <p:sldId id="329" r:id="rId3"/>
    <p:sldId id="337" r:id="rId4"/>
    <p:sldId id="338" r:id="rId5"/>
    <p:sldId id="332" r:id="rId6"/>
    <p:sldId id="334" r:id="rId7"/>
    <p:sldId id="335" r:id="rId8"/>
    <p:sldId id="336" r:id="rId9"/>
    <p:sldId id="376" r:id="rId10"/>
    <p:sldId id="377" r:id="rId11"/>
    <p:sldId id="378" r:id="rId12"/>
    <p:sldId id="325" r:id="rId13"/>
    <p:sldId id="330" r:id="rId14"/>
    <p:sldId id="327" r:id="rId15"/>
    <p:sldId id="380" r:id="rId16"/>
    <p:sldId id="379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ha KHEFFI" initials="fK" lastIdx="2" clrIdx="0">
    <p:extLst>
      <p:ext uri="{19B8F6BF-5375-455C-9EA6-DF929625EA0E}">
        <p15:presenceInfo xmlns:p15="http://schemas.microsoft.com/office/powerpoint/2012/main" userId="28c8a5d6ccb5b1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CC99FF"/>
    <a:srgbClr val="CC3300"/>
    <a:srgbClr val="008000"/>
    <a:srgbClr val="9933FF"/>
    <a:srgbClr val="4BEB6D"/>
    <a:srgbClr val="F66F68"/>
    <a:srgbClr val="33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5159" autoAdjust="0"/>
  </p:normalViewPr>
  <p:slideViewPr>
    <p:cSldViewPr snapToGrid="0">
      <p:cViewPr varScale="1">
        <p:scale>
          <a:sx n="84" d="100"/>
          <a:sy n="8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F67E38C-0B14-4D73-A7FF-0DCF76887D48}" type="datetimeFigureOut">
              <a:rPr lang="fr-BE" smtClean="0"/>
              <a:t>07-07-22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604E20E-0C82-45AB-B8C8-1ABAF4D5ECE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57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41128" indent="-3235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4041" indent="-2588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11658" indent="-2588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9275" indent="-2588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46891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4508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2124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99742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/>
              <a:t>D. Leclercq (2010) ATOMES - Modèle de planification et évaluation d'un curriculum pédagogique. PROSE 25-3-2010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41128" indent="-3235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4041" indent="-2588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11658" indent="-2588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9275" indent="-2588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46891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4508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2124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99742" indent="-258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D256F-500D-43AF-99E6-FE0420710B62}" type="slidenum">
              <a:rPr lang="en-US" altLang="fr-FR"/>
              <a:pPr eaLnBrk="1" hangingPunct="1"/>
              <a:t>2</a:t>
            </a:fld>
            <a:endParaRPr lang="en-US" altLang="fr-FR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921" y="5264147"/>
            <a:ext cx="5719888" cy="4989011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358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31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16201" indent="-275462" defTabSz="89831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01847" indent="-220370" defTabSz="89831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42586" indent="-220370" defTabSz="89831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83325" indent="-220370" defTabSz="89831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424064" indent="-220370" defTabSz="89831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64803" indent="-220370" defTabSz="89831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305541" indent="-220370" defTabSz="89831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746281" indent="-220370" defTabSz="89831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6CAB32-D3EB-4FCC-AF8D-A7FDB6E6B52F}" type="slidenum">
              <a:rPr lang="fr-FR" altLang="fr-FR" smtClean="0"/>
              <a:pPr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/>
              <a:t>D. Leclercq (2016) Le modèle 4 x 4 de l'évaluation d'une intervention éducative. LEPS Bobigny Sorbonne Paris Cité</a:t>
            </a:r>
          </a:p>
        </p:txBody>
      </p:sp>
    </p:spTree>
    <p:extLst>
      <p:ext uri="{BB962C8B-B14F-4D97-AF65-F5344CB8AC3E}">
        <p14:creationId xmlns:p14="http://schemas.microsoft.com/office/powerpoint/2010/main" val="35218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6AF43-E4A8-D647-AB6F-3404A10B3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1285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D31176-7E5C-5C48-827A-81B211FC3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B4D7A1-5153-5547-B605-64C6CCF2D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6734" y="1"/>
            <a:ext cx="1105266" cy="51611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F2171CD-6BC1-9441-9181-6082B4F15105}"/>
              </a:ext>
            </a:extLst>
          </p:cNvPr>
          <p:cNvCxnSpPr>
            <a:cxnSpLocks/>
          </p:cNvCxnSpPr>
          <p:nvPr userDrawn="1"/>
        </p:nvCxnSpPr>
        <p:spPr>
          <a:xfrm>
            <a:off x="0" y="3525461"/>
            <a:ext cx="3006671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AC0D23-787F-B142-9749-4714638AE44A}"/>
              </a:ext>
            </a:extLst>
          </p:cNvPr>
          <p:cNvCxnSpPr>
            <a:cxnSpLocks/>
          </p:cNvCxnSpPr>
          <p:nvPr userDrawn="1"/>
        </p:nvCxnSpPr>
        <p:spPr>
          <a:xfrm>
            <a:off x="3006671" y="3525461"/>
            <a:ext cx="300667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D7A7138-BB79-0044-85A3-E73535C8578B}"/>
              </a:ext>
            </a:extLst>
          </p:cNvPr>
          <p:cNvCxnSpPr>
            <a:cxnSpLocks/>
          </p:cNvCxnSpPr>
          <p:nvPr userDrawn="1"/>
        </p:nvCxnSpPr>
        <p:spPr>
          <a:xfrm>
            <a:off x="6013342" y="3525461"/>
            <a:ext cx="3006671" cy="0"/>
          </a:xfrm>
          <a:prstGeom prst="line">
            <a:avLst/>
          </a:prstGeom>
          <a:ln w="5715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0E6B923-E3ED-F147-ADDC-4C6613E428C5}"/>
              </a:ext>
            </a:extLst>
          </p:cNvPr>
          <p:cNvCxnSpPr>
            <a:cxnSpLocks/>
          </p:cNvCxnSpPr>
          <p:nvPr userDrawn="1"/>
        </p:nvCxnSpPr>
        <p:spPr>
          <a:xfrm>
            <a:off x="9020013" y="3525461"/>
            <a:ext cx="3171987" cy="0"/>
          </a:xfrm>
          <a:prstGeom prst="line">
            <a:avLst/>
          </a:prstGeom>
          <a:ln w="57150">
            <a:solidFill>
              <a:srgbClr val="009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BF268-0924-854F-926D-8007747C0856}"/>
              </a:ext>
            </a:extLst>
          </p:cNvPr>
          <p:cNvSpPr/>
          <p:nvPr userDrawn="1"/>
        </p:nvSpPr>
        <p:spPr>
          <a:xfrm>
            <a:off x="0" y="6214819"/>
            <a:ext cx="2404997" cy="652853"/>
          </a:xfrm>
          <a:prstGeom prst="rect">
            <a:avLst/>
          </a:prstGeom>
          <a:solidFill>
            <a:srgbClr val="1F3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>
                <a:solidFill>
                  <a:srgbClr val="314994"/>
                </a:solidFill>
                <a:latin typeface="American Typewriter" panose="02090604020004020304" pitchFamily="18" charset="77"/>
                <a:cs typeface="Al Bayan Plain" pitchFamily="2" charset="-78"/>
              </a:rPr>
              <a:t>21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63141C-B0D5-CC4E-A1F1-0C1581396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73" y="6214820"/>
            <a:ext cx="1388282" cy="6625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D506690-1D22-924F-A5B8-0CD68BC8717A}"/>
              </a:ext>
            </a:extLst>
          </p:cNvPr>
          <p:cNvSpPr txBox="1"/>
          <p:nvPr userDrawn="1"/>
        </p:nvSpPr>
        <p:spPr>
          <a:xfrm>
            <a:off x="2654122" y="6310412"/>
            <a:ext cx="40359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8298D6"/>
                </a:solidFill>
              </a:rPr>
              <a:t>Congrès de la Société d’Education Thérapeutique Européenne</a:t>
            </a:r>
          </a:p>
          <a:p>
            <a:pPr algn="ctr"/>
            <a:r>
              <a:rPr lang="fr-FR" sz="1200" dirty="0">
                <a:solidFill>
                  <a:srgbClr val="8298D6"/>
                </a:solidFill>
              </a:rPr>
              <a:t>27 et 28 mai 2021</a:t>
            </a:r>
          </a:p>
        </p:txBody>
      </p:sp>
    </p:spTree>
    <p:extLst>
      <p:ext uri="{BB962C8B-B14F-4D97-AF65-F5344CB8AC3E}">
        <p14:creationId xmlns:p14="http://schemas.microsoft.com/office/powerpoint/2010/main" val="77300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7F52E-EC4D-8149-94F4-7936CD43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251" y="260054"/>
            <a:ext cx="9469463" cy="703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A60837-D83F-7241-9754-D9EB21C2B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1580827"/>
            <a:ext cx="11220772" cy="44974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Police système"/>
              <a:buChar char="v"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BF086-A3F4-4D45-B235-FC81E8F5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56C5D2-BC04-E54A-86E1-1CA4008099CB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A23EB-E3DE-0547-9DBD-5D864778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09E93C-636A-0149-A87D-F5D88A8E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13BB1-2713-CB40-A115-C07BF7AD94C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B00693-6508-8342-A157-C3114380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987"/>
            <a:ext cx="2057766" cy="96089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660742-6D47-6C44-9A13-0EE2F3ABA235}"/>
              </a:ext>
            </a:extLst>
          </p:cNvPr>
          <p:cNvCxnSpPr>
            <a:cxnSpLocks/>
          </p:cNvCxnSpPr>
          <p:nvPr userDrawn="1"/>
        </p:nvCxnSpPr>
        <p:spPr>
          <a:xfrm>
            <a:off x="0" y="1084882"/>
            <a:ext cx="3006671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945B1D6-E98F-9D43-9C62-8120990DD924}"/>
              </a:ext>
            </a:extLst>
          </p:cNvPr>
          <p:cNvCxnSpPr>
            <a:cxnSpLocks/>
          </p:cNvCxnSpPr>
          <p:nvPr userDrawn="1"/>
        </p:nvCxnSpPr>
        <p:spPr>
          <a:xfrm>
            <a:off x="3006671" y="1084882"/>
            <a:ext cx="300667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E134C85-7341-0446-B21E-6DC31E54D9D2}"/>
              </a:ext>
            </a:extLst>
          </p:cNvPr>
          <p:cNvCxnSpPr>
            <a:cxnSpLocks/>
          </p:cNvCxnSpPr>
          <p:nvPr userDrawn="1"/>
        </p:nvCxnSpPr>
        <p:spPr>
          <a:xfrm>
            <a:off x="6013342" y="1084882"/>
            <a:ext cx="3006671" cy="0"/>
          </a:xfrm>
          <a:prstGeom prst="line">
            <a:avLst/>
          </a:prstGeom>
          <a:ln w="5715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A9AC613-A0F9-4848-B4A0-F6B3EDFC1623}"/>
              </a:ext>
            </a:extLst>
          </p:cNvPr>
          <p:cNvCxnSpPr>
            <a:cxnSpLocks/>
          </p:cNvCxnSpPr>
          <p:nvPr userDrawn="1"/>
        </p:nvCxnSpPr>
        <p:spPr>
          <a:xfrm>
            <a:off x="9020013" y="1084882"/>
            <a:ext cx="3171987" cy="0"/>
          </a:xfrm>
          <a:prstGeom prst="line">
            <a:avLst/>
          </a:prstGeom>
          <a:ln w="57150">
            <a:solidFill>
              <a:srgbClr val="009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D9F0138-97E5-6E44-A3E9-67755D155C59}"/>
              </a:ext>
            </a:extLst>
          </p:cNvPr>
          <p:cNvSpPr/>
          <p:nvPr userDrawn="1"/>
        </p:nvSpPr>
        <p:spPr>
          <a:xfrm>
            <a:off x="0" y="6214820"/>
            <a:ext cx="12192000" cy="643180"/>
          </a:xfrm>
          <a:prstGeom prst="rect">
            <a:avLst/>
          </a:prstGeom>
          <a:solidFill>
            <a:srgbClr val="1F3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 err="1">
                <a:solidFill>
                  <a:srgbClr val="314994"/>
                </a:solidFill>
              </a:rPr>
              <a:t>www.socsete.org</a:t>
            </a:r>
            <a:endParaRPr lang="fr-FR" sz="5400" b="0" dirty="0">
              <a:solidFill>
                <a:srgbClr val="3149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F2454A-891D-3F49-94AF-DDB35E6EB860}"/>
              </a:ext>
            </a:extLst>
          </p:cNvPr>
          <p:cNvSpPr/>
          <p:nvPr userDrawn="1"/>
        </p:nvSpPr>
        <p:spPr>
          <a:xfrm>
            <a:off x="0" y="6214819"/>
            <a:ext cx="2404997" cy="652853"/>
          </a:xfrm>
          <a:prstGeom prst="rect">
            <a:avLst/>
          </a:prstGeom>
          <a:solidFill>
            <a:srgbClr val="1F3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>
                <a:solidFill>
                  <a:srgbClr val="314994"/>
                </a:solidFill>
                <a:latin typeface="American Typewriter" panose="02090604020004020304" pitchFamily="18" charset="77"/>
                <a:cs typeface="Al Bayan Plain" pitchFamily="2" charset="-78"/>
              </a:rPr>
              <a:t>21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369EC43-B3D9-BD41-95CA-CD2449D94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73" y="6214820"/>
            <a:ext cx="1388282" cy="66252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35FCD09-CDEB-884D-ABBD-0F42FC83D22D}"/>
              </a:ext>
            </a:extLst>
          </p:cNvPr>
          <p:cNvSpPr txBox="1"/>
          <p:nvPr userDrawn="1"/>
        </p:nvSpPr>
        <p:spPr>
          <a:xfrm>
            <a:off x="2654122" y="6310412"/>
            <a:ext cx="40359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8298D6"/>
                </a:solidFill>
              </a:rPr>
              <a:t>Congrès de la Société d’Education Thérapeutique Européenne</a:t>
            </a:r>
          </a:p>
          <a:p>
            <a:pPr algn="ctr"/>
            <a:r>
              <a:rPr lang="fr-FR" sz="1200" dirty="0">
                <a:solidFill>
                  <a:srgbClr val="8298D6"/>
                </a:solidFill>
              </a:rPr>
              <a:t>27 et 28 mai 2021</a:t>
            </a:r>
          </a:p>
        </p:txBody>
      </p:sp>
    </p:spTree>
    <p:extLst>
      <p:ext uri="{BB962C8B-B14F-4D97-AF65-F5344CB8AC3E}">
        <p14:creationId xmlns:p14="http://schemas.microsoft.com/office/powerpoint/2010/main" val="41125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F3AF88-D69D-B54F-B815-7FDF8867AF6C}"/>
              </a:ext>
            </a:extLst>
          </p:cNvPr>
          <p:cNvSpPr/>
          <p:nvPr userDrawn="1"/>
        </p:nvSpPr>
        <p:spPr>
          <a:xfrm>
            <a:off x="1365337" y="6214819"/>
            <a:ext cx="1039660" cy="652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>
                <a:solidFill>
                  <a:srgbClr val="314994"/>
                </a:solidFill>
                <a:latin typeface="American Typewriter" panose="02090604020004020304" pitchFamily="18" charset="77"/>
                <a:cs typeface="Al Bayan Plain" pitchFamily="2" charset="-78"/>
              </a:rPr>
              <a:t>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A199A-7A51-7B45-A1EE-06095DCD2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8353"/>
            <a:ext cx="5181600" cy="482861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Police système"/>
              <a:buChar char="v"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C9944D-6FA2-4B4E-91A9-BA7F83AA0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8353"/>
            <a:ext cx="5181600" cy="482861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50000"/>
              <a:buFont typeface="Police système"/>
              <a:buChar char="V"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14F69C5-BD9E-6343-B925-331E3C4A0CF9}"/>
              </a:ext>
            </a:extLst>
          </p:cNvPr>
          <p:cNvSpPr txBox="1">
            <a:spLocks/>
          </p:cNvSpPr>
          <p:nvPr userDrawn="1"/>
        </p:nvSpPr>
        <p:spPr>
          <a:xfrm>
            <a:off x="2278251" y="260054"/>
            <a:ext cx="9469463" cy="7038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C6475B-94FC-4F44-B112-2DFB0633E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987"/>
            <a:ext cx="2057766" cy="96089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690BCE0-5540-CE4D-9D09-08304ED99408}"/>
              </a:ext>
            </a:extLst>
          </p:cNvPr>
          <p:cNvCxnSpPr>
            <a:cxnSpLocks/>
          </p:cNvCxnSpPr>
          <p:nvPr userDrawn="1"/>
        </p:nvCxnSpPr>
        <p:spPr>
          <a:xfrm>
            <a:off x="0" y="1084882"/>
            <a:ext cx="3006671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A477F6B-4F82-1946-861F-A81F61E99658}"/>
              </a:ext>
            </a:extLst>
          </p:cNvPr>
          <p:cNvCxnSpPr>
            <a:cxnSpLocks/>
          </p:cNvCxnSpPr>
          <p:nvPr userDrawn="1"/>
        </p:nvCxnSpPr>
        <p:spPr>
          <a:xfrm>
            <a:off x="3006671" y="1084882"/>
            <a:ext cx="300667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270BC6A-BF92-014B-8FB2-49E6EB15DBE0}"/>
              </a:ext>
            </a:extLst>
          </p:cNvPr>
          <p:cNvCxnSpPr>
            <a:cxnSpLocks/>
          </p:cNvCxnSpPr>
          <p:nvPr userDrawn="1"/>
        </p:nvCxnSpPr>
        <p:spPr>
          <a:xfrm>
            <a:off x="6013342" y="1084882"/>
            <a:ext cx="3006671" cy="0"/>
          </a:xfrm>
          <a:prstGeom prst="line">
            <a:avLst/>
          </a:prstGeom>
          <a:ln w="5715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D1D9102-8869-B246-8345-A3391495D168}"/>
              </a:ext>
            </a:extLst>
          </p:cNvPr>
          <p:cNvCxnSpPr>
            <a:cxnSpLocks/>
          </p:cNvCxnSpPr>
          <p:nvPr userDrawn="1"/>
        </p:nvCxnSpPr>
        <p:spPr>
          <a:xfrm>
            <a:off x="9020013" y="1084882"/>
            <a:ext cx="3171987" cy="0"/>
          </a:xfrm>
          <a:prstGeom prst="line">
            <a:avLst/>
          </a:prstGeom>
          <a:ln w="57150">
            <a:solidFill>
              <a:srgbClr val="009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8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FEBA094-F898-E943-B4CE-45F3C0A3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251" y="260054"/>
            <a:ext cx="9469463" cy="703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483A4F-F65C-6748-833B-86D5340B4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987"/>
            <a:ext cx="2057766" cy="96089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78A02DD-BB72-E448-9790-2C19B59135E3}"/>
              </a:ext>
            </a:extLst>
          </p:cNvPr>
          <p:cNvCxnSpPr>
            <a:cxnSpLocks/>
          </p:cNvCxnSpPr>
          <p:nvPr userDrawn="1"/>
        </p:nvCxnSpPr>
        <p:spPr>
          <a:xfrm>
            <a:off x="0" y="1084882"/>
            <a:ext cx="3006671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D8FF3-061A-F945-82EC-BDC0A1385845}"/>
              </a:ext>
            </a:extLst>
          </p:cNvPr>
          <p:cNvSpPr/>
          <p:nvPr userDrawn="1"/>
        </p:nvSpPr>
        <p:spPr>
          <a:xfrm>
            <a:off x="1365337" y="6214819"/>
            <a:ext cx="1039660" cy="652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>
                <a:solidFill>
                  <a:srgbClr val="314994"/>
                </a:solidFill>
                <a:latin typeface="American Typewriter" panose="02090604020004020304" pitchFamily="18" charset="77"/>
                <a:cs typeface="Al Bayan Plain" pitchFamily="2" charset="-78"/>
              </a:rPr>
              <a:t>21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C44F825-6565-8945-9B34-4A38873E8B1B}"/>
              </a:ext>
            </a:extLst>
          </p:cNvPr>
          <p:cNvCxnSpPr>
            <a:cxnSpLocks/>
          </p:cNvCxnSpPr>
          <p:nvPr userDrawn="1"/>
        </p:nvCxnSpPr>
        <p:spPr>
          <a:xfrm>
            <a:off x="3006671" y="1084882"/>
            <a:ext cx="300667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03D2EEB-68CB-8546-B4EE-063ACF2FFCE5}"/>
              </a:ext>
            </a:extLst>
          </p:cNvPr>
          <p:cNvCxnSpPr>
            <a:cxnSpLocks/>
          </p:cNvCxnSpPr>
          <p:nvPr userDrawn="1"/>
        </p:nvCxnSpPr>
        <p:spPr>
          <a:xfrm>
            <a:off x="6013342" y="1084882"/>
            <a:ext cx="3006671" cy="0"/>
          </a:xfrm>
          <a:prstGeom prst="line">
            <a:avLst/>
          </a:prstGeom>
          <a:ln w="5715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92F9FD8-5BE4-DC48-A925-128CC23AA54B}"/>
              </a:ext>
            </a:extLst>
          </p:cNvPr>
          <p:cNvCxnSpPr>
            <a:cxnSpLocks/>
          </p:cNvCxnSpPr>
          <p:nvPr userDrawn="1"/>
        </p:nvCxnSpPr>
        <p:spPr>
          <a:xfrm>
            <a:off x="9020013" y="1084882"/>
            <a:ext cx="3171987" cy="0"/>
          </a:xfrm>
          <a:prstGeom prst="line">
            <a:avLst/>
          </a:prstGeom>
          <a:ln w="57150">
            <a:solidFill>
              <a:srgbClr val="009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9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636A8F-B0F5-2B46-9C06-F8064CD08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2331" y="1124097"/>
            <a:ext cx="3327335" cy="155373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F6CBE08-3D11-AE4B-B2B3-1E98B6C210DB}"/>
              </a:ext>
            </a:extLst>
          </p:cNvPr>
          <p:cNvCxnSpPr>
            <a:cxnSpLocks/>
          </p:cNvCxnSpPr>
          <p:nvPr userDrawn="1"/>
        </p:nvCxnSpPr>
        <p:spPr>
          <a:xfrm>
            <a:off x="-4986" y="2677830"/>
            <a:ext cx="3006671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C1CCB0B-11D1-8844-8D14-E5EB82B13BA6}"/>
              </a:ext>
            </a:extLst>
          </p:cNvPr>
          <p:cNvCxnSpPr>
            <a:cxnSpLocks/>
          </p:cNvCxnSpPr>
          <p:nvPr userDrawn="1"/>
        </p:nvCxnSpPr>
        <p:spPr>
          <a:xfrm>
            <a:off x="3001685" y="2677830"/>
            <a:ext cx="300667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F0A6099-D656-5240-97B3-59DC8E8702E4}"/>
              </a:ext>
            </a:extLst>
          </p:cNvPr>
          <p:cNvCxnSpPr>
            <a:cxnSpLocks/>
          </p:cNvCxnSpPr>
          <p:nvPr userDrawn="1"/>
        </p:nvCxnSpPr>
        <p:spPr>
          <a:xfrm>
            <a:off x="6008356" y="2677830"/>
            <a:ext cx="3006671" cy="0"/>
          </a:xfrm>
          <a:prstGeom prst="line">
            <a:avLst/>
          </a:prstGeom>
          <a:ln w="5715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BBD7BFB-E851-1843-8327-E4A313C9B7D6}"/>
              </a:ext>
            </a:extLst>
          </p:cNvPr>
          <p:cNvCxnSpPr>
            <a:cxnSpLocks/>
          </p:cNvCxnSpPr>
          <p:nvPr userDrawn="1"/>
        </p:nvCxnSpPr>
        <p:spPr>
          <a:xfrm>
            <a:off x="9015027" y="2677830"/>
            <a:ext cx="3171987" cy="0"/>
          </a:xfrm>
          <a:prstGeom prst="line">
            <a:avLst/>
          </a:prstGeom>
          <a:ln w="57150">
            <a:solidFill>
              <a:srgbClr val="009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6AB5425-F102-EF42-8A4A-4B91654BA2F3}"/>
              </a:ext>
            </a:extLst>
          </p:cNvPr>
          <p:cNvSpPr txBox="1"/>
          <p:nvPr userDrawn="1"/>
        </p:nvSpPr>
        <p:spPr>
          <a:xfrm>
            <a:off x="4477221" y="3533613"/>
            <a:ext cx="323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314994"/>
                </a:solidFill>
              </a:rPr>
              <a:t>Merci de votre attention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408E4-FA66-8347-841E-C7F9E02AF2F3}"/>
              </a:ext>
            </a:extLst>
          </p:cNvPr>
          <p:cNvSpPr/>
          <p:nvPr userDrawn="1"/>
        </p:nvSpPr>
        <p:spPr>
          <a:xfrm>
            <a:off x="0" y="6214819"/>
            <a:ext cx="2404997" cy="652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>
                <a:solidFill>
                  <a:srgbClr val="314994"/>
                </a:solidFill>
                <a:latin typeface="American Typewriter" panose="02090604020004020304" pitchFamily="18" charset="77"/>
                <a:cs typeface="Al Bayan Plain" pitchFamily="2" charset="-7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014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22971-19DB-489E-BD80-641E329C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139" y="6492875"/>
            <a:ext cx="9090735" cy="365125"/>
          </a:xfrm>
        </p:spPr>
        <p:txBody>
          <a:bodyPr/>
          <a:lstStyle/>
          <a:p>
            <a:r>
              <a:rPr lang="fr-FR" smtClean="0"/>
              <a:t>D. Leclercq et F. Guemazi-Kheffi  (2021) Le Modèle 5 sur 5 des Evaluations en ETP. LEPS Université Sorbonne Paris Nord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F8C44-66A4-4803-965A-C6802DCC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C747-1F1E-4510-863E-20154697E9F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665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7A21F8-4626-BC42-B60E-B90CC8ACC829}"/>
              </a:ext>
            </a:extLst>
          </p:cNvPr>
          <p:cNvSpPr/>
          <p:nvPr userDrawn="1"/>
        </p:nvSpPr>
        <p:spPr>
          <a:xfrm>
            <a:off x="0" y="6214820"/>
            <a:ext cx="12192000" cy="643180"/>
          </a:xfrm>
          <a:prstGeom prst="rect">
            <a:avLst/>
          </a:prstGeom>
          <a:solidFill>
            <a:srgbClr val="1F3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 err="1">
                <a:solidFill>
                  <a:srgbClr val="314994"/>
                </a:solidFill>
              </a:rPr>
              <a:t>www.socsete.org</a:t>
            </a:r>
            <a:endParaRPr lang="fr-FR" sz="5400" b="0" dirty="0">
              <a:solidFill>
                <a:srgbClr val="314994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91F9410-52F3-2649-B3F7-864B2D6198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573" y="6214820"/>
            <a:ext cx="1388282" cy="662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E2CCDF-5BEF-1D49-B6F8-99E263E5D794}"/>
              </a:ext>
            </a:extLst>
          </p:cNvPr>
          <p:cNvSpPr/>
          <p:nvPr userDrawn="1"/>
        </p:nvSpPr>
        <p:spPr>
          <a:xfrm>
            <a:off x="0" y="6214819"/>
            <a:ext cx="2404997" cy="652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400" b="0" dirty="0">
                <a:solidFill>
                  <a:srgbClr val="314994"/>
                </a:solidFill>
                <a:latin typeface="American Typewriter" panose="02090604020004020304" pitchFamily="18" charset="77"/>
                <a:cs typeface="Al Bayan Plain" pitchFamily="2" charset="-78"/>
              </a:rPr>
              <a:t>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14BA37-72C6-A443-9AC8-B4157553964A}"/>
              </a:ext>
            </a:extLst>
          </p:cNvPr>
          <p:cNvSpPr txBox="1"/>
          <p:nvPr userDrawn="1"/>
        </p:nvSpPr>
        <p:spPr>
          <a:xfrm>
            <a:off x="2654122" y="6310412"/>
            <a:ext cx="40359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8298D6"/>
                </a:solidFill>
              </a:rPr>
              <a:t>Congrès de la Société d’Education Thérapeutique Européenne</a:t>
            </a:r>
          </a:p>
          <a:p>
            <a:pPr algn="ctr"/>
            <a:r>
              <a:rPr lang="fr-FR" sz="1200" dirty="0">
                <a:solidFill>
                  <a:srgbClr val="8298D6"/>
                </a:solidFill>
              </a:rPr>
              <a:t>27 et 28 mai 2021</a:t>
            </a:r>
          </a:p>
        </p:txBody>
      </p:sp>
    </p:spTree>
    <p:extLst>
      <p:ext uri="{BB962C8B-B14F-4D97-AF65-F5344CB8AC3E}">
        <p14:creationId xmlns:p14="http://schemas.microsoft.com/office/powerpoint/2010/main" val="18948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128" y="2637429"/>
            <a:ext cx="2996931" cy="734897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+mn-lt"/>
              </a:rPr>
              <a:t>Rencontres Flash </a:t>
            </a:r>
            <a:br>
              <a:rPr lang="fr-FR" sz="2800" b="1" dirty="0" smtClean="0">
                <a:latin typeface="+mn-lt"/>
              </a:rPr>
            </a:br>
            <a:r>
              <a:rPr lang="fr-FR" sz="2800" b="1" dirty="0" smtClean="0">
                <a:latin typeface="+mn-lt"/>
              </a:rPr>
              <a:t>avec Experts</a:t>
            </a:r>
            <a:endParaRPr lang="fr-BE" sz="2800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0591" y="59918"/>
            <a:ext cx="4819999" cy="1136344"/>
          </a:xfrm>
          <a:ln w="1905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endParaRPr lang="fr-FR" sz="3600" b="1" dirty="0" smtClean="0"/>
          </a:p>
          <a:p>
            <a:r>
              <a:rPr lang="fr-FR" sz="3600" b="1" dirty="0" smtClean="0"/>
              <a:t>Un cadastre</a:t>
            </a:r>
            <a:r>
              <a:rPr lang="fr-FR" b="1" dirty="0" smtClean="0"/>
              <a:t> </a:t>
            </a:r>
            <a:r>
              <a:rPr lang="fr-FR" sz="3600" b="1" dirty="0" smtClean="0"/>
              <a:t>5 sur 5 </a:t>
            </a:r>
          </a:p>
          <a:p>
            <a:r>
              <a:rPr lang="fr-FR" sz="3600" b="1" dirty="0" smtClean="0"/>
              <a:t>des évaluations d’interventions éducatives en ETP </a:t>
            </a:r>
            <a:endParaRPr lang="fr-BE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028597" y="4102083"/>
            <a:ext cx="278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Dieudo LECLERCQ  </a:t>
            </a:r>
            <a:endParaRPr lang="fr-BE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470717" y="4030694"/>
            <a:ext cx="278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Fatiha GUEMAZI-KHEFFI </a:t>
            </a:r>
            <a:endParaRPr lang="fr-BE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1"/>
            <a:ext cx="2539672" cy="2624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4412" r="11309" b="57128"/>
          <a:stretch/>
        </p:blipFill>
        <p:spPr>
          <a:xfrm>
            <a:off x="4849905" y="1267651"/>
            <a:ext cx="4302351" cy="21383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16186" y="4587386"/>
            <a:ext cx="4261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Praticien hospitalier GHRMSA, </a:t>
            </a:r>
            <a:endParaRPr lang="fr-FR" dirty="0" smtClean="0"/>
          </a:p>
          <a:p>
            <a:pPr algn="ctr"/>
            <a:r>
              <a:rPr lang="fr-FR" dirty="0" smtClean="0"/>
              <a:t>Directrice </a:t>
            </a:r>
            <a:r>
              <a:rPr lang="fr-FR" dirty="0"/>
              <a:t>de l’Innovation et la </a:t>
            </a:r>
            <a:r>
              <a:rPr lang="fr-FR" dirty="0" smtClean="0"/>
              <a:t>Stratégie </a:t>
            </a:r>
          </a:p>
          <a:p>
            <a:pPr algn="ctr"/>
            <a:r>
              <a:rPr lang="fr-FR" dirty="0" smtClean="0"/>
              <a:t>du Réseau </a:t>
            </a:r>
            <a:r>
              <a:rPr lang="fr-FR" dirty="0"/>
              <a:t>ODE</a:t>
            </a:r>
            <a:r>
              <a:rPr lang="fr-FR" dirty="0" smtClean="0"/>
              <a:t>,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d</a:t>
            </a:r>
            <a:r>
              <a:rPr lang="fr-FR" dirty="0" smtClean="0">
                <a:solidFill>
                  <a:srgbClr val="0000CC"/>
                </a:solidFill>
              </a:rPr>
              <a:t>irection.med@reseauode.fr</a:t>
            </a:r>
            <a:r>
              <a:rPr lang="fr-FR" dirty="0" smtClean="0">
                <a:solidFill>
                  <a:srgbClr val="0000CC"/>
                </a:solidFill>
              </a:rPr>
              <a:t> </a:t>
            </a:r>
            <a:endParaRPr lang="fr-FR" dirty="0" smtClean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2615" y="4579513"/>
            <a:ext cx="5312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Professeur émérite en Education </a:t>
            </a:r>
            <a:endParaRPr lang="fr-FR" dirty="0" smtClean="0"/>
          </a:p>
          <a:p>
            <a:pPr algn="ctr"/>
            <a:r>
              <a:rPr lang="fr-FR" dirty="0" smtClean="0"/>
              <a:t>de </a:t>
            </a:r>
            <a:r>
              <a:rPr lang="fr-FR" dirty="0"/>
              <a:t>l’Université de Liège, </a:t>
            </a:r>
            <a:endParaRPr lang="fr-FR" dirty="0" smtClean="0"/>
          </a:p>
          <a:p>
            <a:pPr algn="ctr"/>
            <a:r>
              <a:rPr lang="fr-FR" dirty="0" smtClean="0"/>
              <a:t>coll. </a:t>
            </a:r>
            <a:r>
              <a:rPr lang="fr-FR" dirty="0" err="1" smtClean="0"/>
              <a:t>Dpt</a:t>
            </a:r>
            <a:r>
              <a:rPr lang="fr-FR" dirty="0" smtClean="0"/>
              <a:t> Sc. Santé Publique  </a:t>
            </a:r>
            <a:r>
              <a:rPr lang="fr-FR" dirty="0" err="1"/>
              <a:t>ULiège</a:t>
            </a:r>
            <a:r>
              <a:rPr lang="fr-FR" dirty="0"/>
              <a:t> </a:t>
            </a:r>
            <a:endParaRPr lang="fr-FR" dirty="0" smtClean="0"/>
          </a:p>
          <a:p>
            <a:pPr algn="ctr"/>
            <a:r>
              <a:rPr lang="fr-FR" dirty="0" smtClean="0"/>
              <a:t>et </a:t>
            </a:r>
            <a:r>
              <a:rPr lang="fr-FR" dirty="0"/>
              <a:t>c</a:t>
            </a:r>
            <a:r>
              <a:rPr lang="fr-FR" dirty="0" smtClean="0"/>
              <a:t>oll</a:t>
            </a:r>
            <a:r>
              <a:rPr lang="fr-FR" dirty="0" smtClean="0"/>
              <a:t>. Scient. LEPS </a:t>
            </a:r>
            <a:r>
              <a:rPr lang="fr-FR" dirty="0" smtClean="0"/>
              <a:t>Sorbonne </a:t>
            </a:r>
            <a:r>
              <a:rPr lang="fr-FR" dirty="0"/>
              <a:t>Paris Nord </a:t>
            </a:r>
            <a:endParaRPr lang="fr-FR" dirty="0" smtClean="0"/>
          </a:p>
          <a:p>
            <a:pPr algn="ctr"/>
            <a:r>
              <a:rPr lang="fr-FR" u="sng" dirty="0" smtClean="0">
                <a:solidFill>
                  <a:srgbClr val="0000CC"/>
                </a:solidFill>
              </a:rPr>
              <a:t>d.leclercq@uliege.be</a:t>
            </a:r>
            <a:endParaRPr lang="fr-FR" u="sng" dirty="0">
              <a:solidFill>
                <a:srgbClr val="0000CC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38485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2" descr="KIRKPATRIC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" y="-2294"/>
            <a:ext cx="1735336" cy="17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itre 1"/>
          <p:cNvSpPr>
            <a:spLocks noGrp="1"/>
          </p:cNvSpPr>
          <p:nvPr>
            <p:ph type="title" idx="4294967295"/>
          </p:nvPr>
        </p:nvSpPr>
        <p:spPr>
          <a:xfrm>
            <a:off x="1751035" y="12649"/>
            <a:ext cx="10515600" cy="1325563"/>
          </a:xfrm>
        </p:spPr>
        <p:txBody>
          <a:bodyPr>
            <a:normAutofit/>
          </a:bodyPr>
          <a:lstStyle/>
          <a:p>
            <a:r>
              <a:rPr lang="fr-BE" altLang="fr-FR" sz="2800" b="1" u="sng" dirty="0">
                <a:latin typeface="+mn-lt"/>
              </a:rPr>
              <a:t>Dimension 1</a:t>
            </a:r>
            <a:r>
              <a:rPr lang="fr-BE" altLang="fr-FR" sz="2800" b="1" dirty="0">
                <a:latin typeface="+mn-lt"/>
              </a:rPr>
              <a:t> : Les 4 niveaux de </a:t>
            </a:r>
            <a:r>
              <a:rPr lang="fr-BE" altLang="fr-FR" sz="2800" b="1" dirty="0" smtClean="0">
                <a:latin typeface="+mn-lt"/>
              </a:rPr>
              <a:t>profondeur </a:t>
            </a:r>
            <a:r>
              <a:rPr lang="fr-BE" altLang="fr-FR" sz="2200" b="1" dirty="0" smtClean="0">
                <a:latin typeface="+mn-lt"/>
              </a:rPr>
              <a:t>de </a:t>
            </a:r>
            <a:r>
              <a:rPr lang="fr-BE" altLang="fr-FR" sz="2200" b="1" dirty="0">
                <a:latin typeface="+mn-lt"/>
              </a:rPr>
              <a:t>l’évaluation d’une formation</a:t>
            </a:r>
            <a:br>
              <a:rPr lang="fr-BE" altLang="fr-FR" sz="2200" b="1" dirty="0">
                <a:latin typeface="+mn-lt"/>
              </a:rPr>
            </a:br>
            <a:r>
              <a:rPr lang="fr-BE" altLang="fr-FR" sz="2200" b="1" dirty="0">
                <a:latin typeface="+mn-lt"/>
              </a:rPr>
              <a:t>selon </a:t>
            </a:r>
            <a:r>
              <a:rPr lang="fr-BE" altLang="fr-FR" sz="2200" b="1" dirty="0" smtClean="0">
                <a:latin typeface="+mn-lt"/>
              </a:rPr>
              <a:t/>
            </a:r>
            <a:br>
              <a:rPr lang="fr-BE" altLang="fr-FR" sz="2200" b="1" dirty="0" smtClean="0">
                <a:latin typeface="+mn-lt"/>
              </a:rPr>
            </a:br>
            <a:r>
              <a:rPr lang="fr-BE" altLang="fr-FR" sz="2200" b="1" dirty="0" smtClean="0">
                <a:latin typeface="+mn-lt"/>
              </a:rPr>
              <a:t>Donald </a:t>
            </a:r>
            <a:r>
              <a:rPr lang="fr-BE" altLang="fr-FR" sz="2200" b="1" dirty="0" err="1" smtClean="0">
                <a:latin typeface="+mn-lt"/>
              </a:rPr>
              <a:t>Kirkpatrick</a:t>
            </a:r>
            <a:r>
              <a:rPr lang="fr-BE" altLang="fr-FR" sz="2200" b="1" dirty="0" smtClean="0">
                <a:latin typeface="+mn-lt"/>
              </a:rPr>
              <a:t> (1959)</a:t>
            </a:r>
            <a:endParaRPr lang="fr-BE" altLang="fr-FR" sz="2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CDFC-D854-4F7D-A3E9-73111999177A}" type="slidenum">
              <a:rPr lang="fr-BE" smtClean="0"/>
              <a:t>10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38143" y="1996813"/>
            <a:ext cx="2317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1. Satisfaction</a:t>
            </a:r>
          </a:p>
          <a:p>
            <a:r>
              <a:rPr lang="fr-BE" sz="2800" b="1" dirty="0" smtClean="0">
                <a:solidFill>
                  <a:srgbClr val="00B050"/>
                </a:solidFill>
              </a:rPr>
              <a:t>     </a:t>
            </a:r>
            <a:r>
              <a:rPr lang="fr-BE" sz="2800" b="1" dirty="0" smtClean="0"/>
              <a:t>Avis </a:t>
            </a:r>
            <a:r>
              <a:rPr lang="fr-BE" sz="1600" b="1" dirty="0" smtClean="0"/>
              <a:t>sur </a:t>
            </a:r>
          </a:p>
          <a:p>
            <a:r>
              <a:rPr lang="fr-BE" sz="1600" b="1" dirty="0"/>
              <a:t> </a:t>
            </a:r>
            <a:r>
              <a:rPr lang="fr-BE" sz="1600" b="1" dirty="0" smtClean="0"/>
              <a:t>                   l’intervention</a:t>
            </a:r>
            <a:endParaRPr lang="fr-BE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003598" y="1994915"/>
            <a:ext cx="1529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2</a:t>
            </a:r>
            <a:r>
              <a:rPr lang="fr-BE" sz="2800" b="1" dirty="0" smtClean="0"/>
              <a:t>. Acquis</a:t>
            </a:r>
          </a:p>
          <a:p>
            <a:r>
              <a:rPr lang="fr-BE" sz="2800" b="1" dirty="0" smtClean="0"/>
              <a:t>    Appris</a:t>
            </a:r>
            <a:endParaRPr lang="fr-BE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481294" y="1904618"/>
            <a:ext cx="222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Conduites </a:t>
            </a:r>
          </a:p>
          <a:p>
            <a:r>
              <a:rPr lang="fr-BE" sz="2800" b="1" dirty="0" smtClean="0"/>
              <a:t>sur </a:t>
            </a:r>
            <a:r>
              <a:rPr lang="fr-BE" sz="2800" b="1" dirty="0"/>
              <a:t>le </a:t>
            </a:r>
            <a:r>
              <a:rPr lang="fr-BE" sz="2800" b="1" dirty="0" smtClean="0"/>
              <a:t>terrain        </a:t>
            </a:r>
            <a:endParaRPr lang="fr-BE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778070" y="1950054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Conséquences</a:t>
            </a:r>
            <a:endParaRPr lang="fr-BE" sz="2400" b="1" dirty="0">
              <a:solidFill>
                <a:srgbClr val="00B050"/>
              </a:solidFill>
            </a:endParaRPr>
          </a:p>
        </p:txBody>
      </p:sp>
      <p:sp>
        <p:nvSpPr>
          <p:cNvPr id="13" name="Espace réservé du pied de page 11">
            <a:extLst>
              <a:ext uri="{FF2B5EF4-FFF2-40B4-BE49-F238E27FC236}">
                <a16:creationId xmlns:a16="http://schemas.microsoft.com/office/drawing/2014/main" id="{05EFE9FC-83C0-4138-8F75-431C72B3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668" y="6356350"/>
            <a:ext cx="7833902" cy="36512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D. Leclercq et F. </a:t>
            </a:r>
            <a:r>
              <a:rPr lang="fr-FR" dirty="0" err="1" smtClean="0">
                <a:solidFill>
                  <a:schemeClr val="tx1"/>
                </a:solidFill>
              </a:rPr>
              <a:t>Guemazi-Kheffi</a:t>
            </a:r>
            <a:r>
              <a:rPr lang="fr-FR" dirty="0" smtClean="0">
                <a:solidFill>
                  <a:schemeClr val="tx1"/>
                </a:solidFill>
              </a:rPr>
              <a:t>  (2021) Le Modèle 5 sur 5 des Evaluations en ETP. LEPS Université Sorbonne Paris Nord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90" y="3840480"/>
            <a:ext cx="1636936" cy="21736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69277" y="3987122"/>
            <a:ext cx="210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Dieudonné Leclercq </a:t>
            </a:r>
          </a:p>
          <a:p>
            <a:pPr algn="ctr"/>
            <a:r>
              <a:rPr lang="fr-FR" b="1" dirty="0" smtClean="0"/>
              <a:t>2020</a:t>
            </a:r>
            <a:endParaRPr lang="fr-BE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074115" y="1994282"/>
            <a:ext cx="193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Conduites              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en simulation</a:t>
            </a:r>
            <a:endParaRPr lang="fr-BE" sz="2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307" y="3098145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fr-BE" sz="2800" b="1" dirty="0">
                <a:solidFill>
                  <a:srgbClr val="00B050"/>
                </a:solidFill>
              </a:rPr>
              <a:t>1</a:t>
            </a:r>
            <a:endParaRPr lang="fr-BE" sz="2800" dirty="0"/>
          </a:p>
        </p:txBody>
      </p:sp>
      <p:sp>
        <p:nvSpPr>
          <p:cNvPr id="16" name="Rectangle 15"/>
          <p:cNvSpPr/>
          <p:nvPr/>
        </p:nvSpPr>
        <p:spPr>
          <a:xfrm>
            <a:off x="3548915" y="3064496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fr-FR" alt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BE" sz="2800" dirty="0"/>
          </a:p>
        </p:txBody>
      </p:sp>
      <p:sp>
        <p:nvSpPr>
          <p:cNvPr id="17" name="Rectangle 16"/>
          <p:cNvSpPr/>
          <p:nvPr/>
        </p:nvSpPr>
        <p:spPr>
          <a:xfrm>
            <a:off x="5703962" y="3064496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fr-FR" alt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BE" sz="2800" dirty="0"/>
          </a:p>
        </p:txBody>
      </p:sp>
      <p:sp>
        <p:nvSpPr>
          <p:cNvPr id="18" name="Rectangle 17"/>
          <p:cNvSpPr/>
          <p:nvPr/>
        </p:nvSpPr>
        <p:spPr>
          <a:xfrm>
            <a:off x="8000434" y="3031009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fr-FR" alt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BE" sz="2800" dirty="0"/>
          </a:p>
        </p:txBody>
      </p:sp>
      <p:sp>
        <p:nvSpPr>
          <p:cNvPr id="19" name="Rectangle 18"/>
          <p:cNvSpPr/>
          <p:nvPr/>
        </p:nvSpPr>
        <p:spPr>
          <a:xfrm>
            <a:off x="10457490" y="3061609"/>
            <a:ext cx="65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fr-FR" alt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fr-BE" sz="28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/>
          <a:srcRect t="82111"/>
          <a:stretch/>
        </p:blipFill>
        <p:spPr>
          <a:xfrm>
            <a:off x="0" y="6207129"/>
            <a:ext cx="12192000" cy="729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1565" y="3869510"/>
            <a:ext cx="4257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altLang="fr-FR" sz="1100" b="1" dirty="0">
                <a:solidFill>
                  <a:srgbClr val="00B050"/>
                </a:solidFill>
              </a:rPr>
              <a:t>t</a:t>
            </a:r>
            <a:r>
              <a:rPr lang="fr-BE" altLang="fr-FR" sz="1100" b="1" dirty="0" smtClean="0">
                <a:solidFill>
                  <a:srgbClr val="00B050"/>
                </a:solidFill>
              </a:rPr>
              <a:t>ransformé en </a:t>
            </a:r>
            <a:r>
              <a:rPr lang="fr-BE" altLang="fr-FR" sz="3200" b="1" dirty="0" smtClean="0">
                <a:solidFill>
                  <a:srgbClr val="00B050"/>
                </a:solidFill>
              </a:rPr>
              <a:t>les </a:t>
            </a:r>
            <a:r>
              <a:rPr lang="fr-BE" altLang="fr-FR" sz="3200" b="1" dirty="0">
                <a:solidFill>
                  <a:srgbClr val="00B050"/>
                </a:solidFill>
              </a:rPr>
              <a:t>5 </a:t>
            </a:r>
            <a:r>
              <a:rPr lang="fr-BE" altLang="fr-FR" sz="3200" b="1" dirty="0" smtClean="0">
                <a:solidFill>
                  <a:srgbClr val="00B050"/>
                </a:solidFill>
              </a:rPr>
              <a:t>niveaux  </a:t>
            </a:r>
            <a:r>
              <a:rPr lang="el-GR" alt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fr-BE" altLang="fr-F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</a:t>
            </a:r>
          </a:p>
          <a:p>
            <a:r>
              <a:rPr lang="el-GR" alt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alt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fr-BE" alt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profondeur</a:t>
            </a:r>
          </a:p>
          <a:p>
            <a:r>
              <a:rPr lang="fr-BE" alt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perspective</a:t>
            </a:r>
          </a:p>
          <a:p>
            <a:endParaRPr lang="fr-BE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7224086" y="194811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4.</a:t>
            </a:r>
            <a:endParaRPr lang="fr-BE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9500158" y="192029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5.</a:t>
            </a:r>
            <a:endParaRPr lang="fr-BE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06754" y="1748403"/>
            <a:ext cx="101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0000"/>
                </a:solidFill>
              </a:rPr>
              <a:t>Reaction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49780" y="175866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Learning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663575" y="1720720"/>
            <a:ext cx="103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0000"/>
                </a:solidFill>
              </a:rPr>
              <a:t>Behavior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011" y="1801268"/>
            <a:ext cx="2153861" cy="1721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2691461" y="1801267"/>
            <a:ext cx="2153861" cy="17069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/>
          <p:cNvSpPr/>
          <p:nvPr/>
        </p:nvSpPr>
        <p:spPr>
          <a:xfrm>
            <a:off x="4969571" y="1790315"/>
            <a:ext cx="2153861" cy="1717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 28"/>
          <p:cNvSpPr/>
          <p:nvPr/>
        </p:nvSpPr>
        <p:spPr>
          <a:xfrm>
            <a:off x="7266043" y="1776768"/>
            <a:ext cx="2153861" cy="17314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9562515" y="1797093"/>
            <a:ext cx="2153861" cy="17111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ZoneTexte 30"/>
          <p:cNvSpPr txBox="1"/>
          <p:nvPr/>
        </p:nvSpPr>
        <p:spPr>
          <a:xfrm>
            <a:off x="10229457" y="1748403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0000"/>
                </a:solidFill>
              </a:rPr>
              <a:t>Results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60541" y="171085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3. </a:t>
            </a:r>
            <a:endParaRPr lang="fr-BE" sz="28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791805" y="6681970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3286602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5" grpId="0"/>
      <p:bldP spid="6" grpId="0"/>
      <p:bldP spid="7" grpId="0"/>
      <p:bldP spid="16" grpId="0"/>
      <p:bldP spid="17" grpId="0"/>
      <p:bldP spid="18" grpId="0"/>
      <p:bldP spid="19" grpId="0"/>
      <p:bldP spid="8" grpId="0"/>
      <p:bldP spid="14" grpId="0"/>
      <p:bldP spid="24" grpId="0"/>
      <p:bldP spid="25" grpId="0"/>
      <p:bldP spid="15" grpId="0" animBg="1"/>
      <p:bldP spid="27" grpId="0" animBg="1"/>
      <p:bldP spid="28" grpId="0" animBg="1"/>
      <p:bldP spid="29" grpId="0" animBg="1"/>
      <p:bldP spid="30" grpId="0" animBg="1"/>
      <p:bldP spid="31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l="11259" t="16682" r="11795" b="20172"/>
          <a:stretch/>
        </p:blipFill>
        <p:spPr>
          <a:xfrm>
            <a:off x="106232" y="800774"/>
            <a:ext cx="12085767" cy="4735695"/>
          </a:xfrm>
          <a:prstGeom prst="rect">
            <a:avLst/>
          </a:prstGeom>
        </p:spPr>
      </p:pic>
      <p:sp>
        <p:nvSpPr>
          <p:cNvPr id="25" name="Triangle rectangle 24"/>
          <p:cNvSpPr/>
          <p:nvPr/>
        </p:nvSpPr>
        <p:spPr>
          <a:xfrm flipH="1">
            <a:off x="2255520" y="2656114"/>
            <a:ext cx="9849393" cy="32427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0" y="-48211"/>
            <a:ext cx="104567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fr-FR" sz="2400" b="1" u="sng" dirty="0" smtClean="0">
                <a:solidFill>
                  <a:srgbClr val="00B050"/>
                </a:solidFill>
                <a:latin typeface="Arial" panose="020B0604020202020204" pitchFamily="34" charset="0"/>
              </a:rPr>
              <a:t>Profondeurs</a:t>
            </a:r>
            <a:r>
              <a:rPr lang="fr-FR" sz="2400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el-GR" altLang="fr-FR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alt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fr-FR" sz="24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400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évaluation</a:t>
            </a:r>
            <a:r>
              <a:rPr lang="fr-FR" sz="3600" b="1" u="sng" dirty="0" smtClean="0">
                <a:solidFill>
                  <a:srgbClr val="000099"/>
                </a:solidFill>
                <a:latin typeface="Arial" panose="020B0604020202020204" pitchFamily="34" charset="0"/>
              </a:rPr>
              <a:t>s</a:t>
            </a:r>
            <a:r>
              <a:rPr lang="fr-FR" sz="2400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fr-FR" sz="2400" u="sng" dirty="0">
                <a:solidFill>
                  <a:srgbClr val="003366"/>
                </a:solidFill>
                <a:latin typeface="Arial" panose="020B0604020202020204" pitchFamily="34" charset="0"/>
              </a:rPr>
              <a:t>d’une intervention </a:t>
            </a:r>
            <a:r>
              <a:rPr lang="fr-FR" sz="2400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éducative </a:t>
            </a:r>
            <a:r>
              <a:rPr lang="fr-FR" sz="1600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(Leclercq, 2020), </a:t>
            </a:r>
            <a:r>
              <a:rPr lang="fr-FR" sz="1600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endParaRPr lang="fr-BE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713001" y="4655831"/>
            <a:ext cx="5493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</a:rPr>
              <a:t>i</a:t>
            </a:r>
            <a:r>
              <a:rPr lang="fr-BE" sz="2000" b="1" dirty="0" smtClean="0">
                <a:solidFill>
                  <a:srgbClr val="FF0000"/>
                </a:solidFill>
              </a:rPr>
              <a:t>n</a:t>
            </a:r>
            <a:r>
              <a:rPr lang="fr-BE" sz="2000" b="1" dirty="0" smtClean="0"/>
              <a:t> Leclercq (2020) Concevoir le cahier des charges </a:t>
            </a:r>
          </a:p>
          <a:p>
            <a:r>
              <a:rPr lang="fr-BE" sz="2000" b="1" dirty="0" smtClean="0"/>
              <a:t>                         d’une formation et leurs évaluations</a:t>
            </a:r>
          </a:p>
          <a:p>
            <a:r>
              <a:rPr lang="fr-BE" sz="2000" b="1" dirty="0"/>
              <a:t> </a:t>
            </a:r>
            <a:r>
              <a:rPr lang="fr-BE" sz="2000" b="1" dirty="0" smtClean="0"/>
              <a:t>                                                           </a:t>
            </a:r>
            <a:r>
              <a:rPr lang="fr-BE" sz="2000" b="1" dirty="0" smtClean="0">
                <a:solidFill>
                  <a:srgbClr val="FF0000"/>
                </a:solidFill>
              </a:rPr>
              <a:t>Revue </a:t>
            </a:r>
            <a:r>
              <a:rPr lang="fr-BE" sz="2000" b="1" dirty="0" err="1" smtClean="0">
                <a:solidFill>
                  <a:srgbClr val="FF0000"/>
                </a:solidFill>
              </a:rPr>
              <a:t>HygièneS</a:t>
            </a:r>
            <a:endParaRPr lang="fr-BE" sz="2000" b="1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931" y="487213"/>
            <a:ext cx="20451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B050"/>
                </a:solidFill>
              </a:rPr>
              <a:t>Perspectives</a:t>
            </a:r>
            <a:endParaRPr lang="fr-BE" sz="28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25349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3405" y="457163"/>
            <a:ext cx="4401670" cy="2017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85199" t="13876" b="59882"/>
          <a:stretch/>
        </p:blipFill>
        <p:spPr>
          <a:xfrm>
            <a:off x="9894721" y="457163"/>
            <a:ext cx="2175368" cy="21702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3062" t="13876" r="42421" b="59882"/>
          <a:stretch/>
        </p:blipFill>
        <p:spPr>
          <a:xfrm>
            <a:off x="3720639" y="457163"/>
            <a:ext cx="2133601" cy="21702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1090" t="13876" r="14078" b="59882"/>
          <a:stretch/>
        </p:blipFill>
        <p:spPr>
          <a:xfrm>
            <a:off x="7872273" y="457163"/>
            <a:ext cx="2179783" cy="21702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8773" t="13876" r="56498" b="59882"/>
          <a:stretch/>
        </p:blipFill>
        <p:spPr>
          <a:xfrm>
            <a:off x="152400" y="457163"/>
            <a:ext cx="3634509" cy="2170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7139" t="13876" r="28124" b="59882"/>
          <a:stretch/>
        </p:blipFill>
        <p:spPr>
          <a:xfrm>
            <a:off x="5804942" y="457163"/>
            <a:ext cx="2165927" cy="21702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89974" y="-79899"/>
            <a:ext cx="334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 cadastre 5 x 5 en ETP </a:t>
            </a:r>
            <a:endParaRPr lang="fr-B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317072" y="1722268"/>
            <a:ext cx="834501" cy="71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16188" y="3146612"/>
            <a:ext cx="4455459" cy="1201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20791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l="11259" t="23031" r="11795" b="20172"/>
          <a:stretch/>
        </p:blipFill>
        <p:spPr>
          <a:xfrm>
            <a:off x="5617" y="1100789"/>
            <a:ext cx="10256711" cy="425958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9716563" y="1255829"/>
            <a:ext cx="22967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 la </a:t>
            </a:r>
            <a:r>
              <a:rPr lang="fr-FR" sz="2000" b="1" dirty="0" smtClean="0"/>
              <a:t>Profondeur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(de 1 à 5) </a:t>
            </a:r>
          </a:p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l’évaluation</a:t>
            </a:r>
            <a:endParaRPr lang="fr-BE" b="1" dirty="0"/>
          </a:p>
        </p:txBody>
      </p:sp>
      <p:sp>
        <p:nvSpPr>
          <p:cNvPr id="25" name="Triangle rectangle 24"/>
          <p:cNvSpPr/>
          <p:nvPr/>
        </p:nvSpPr>
        <p:spPr>
          <a:xfrm flipH="1">
            <a:off x="699589" y="2640825"/>
            <a:ext cx="9914622" cy="31034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2098519" y="257253"/>
            <a:ext cx="946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fr-FR" sz="36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Cadastre</a:t>
            </a:r>
            <a:r>
              <a:rPr lang="fr-FR" sz="2400" dirty="0" smtClean="0">
                <a:solidFill>
                  <a:srgbClr val="003366"/>
                </a:solidFill>
                <a:latin typeface="Arial" panose="020B0604020202020204" pitchFamily="34" charset="0"/>
              </a:rPr>
              <a:t> des </a:t>
            </a:r>
            <a:r>
              <a:rPr lang="fr-FR" sz="3600" b="1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Evaluations </a:t>
            </a:r>
            <a:r>
              <a:rPr lang="fr-FR" sz="2400" u="sng" dirty="0">
                <a:solidFill>
                  <a:srgbClr val="003366"/>
                </a:solidFill>
                <a:latin typeface="Arial" panose="020B0604020202020204" pitchFamily="34" charset="0"/>
              </a:rPr>
              <a:t>d’une intervention </a:t>
            </a:r>
            <a:r>
              <a:rPr lang="fr-FR" sz="2400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éducative</a:t>
            </a:r>
            <a:endParaRPr lang="fr-BE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2626112" y="4833064"/>
            <a:ext cx="4707017" cy="1395555"/>
            <a:chOff x="7387011" y="4709452"/>
            <a:chExt cx="4707017" cy="1395555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2"/>
            <a:srcRect l="53116" t="63308" r="16743" b="24005"/>
            <a:stretch/>
          </p:blipFill>
          <p:spPr>
            <a:xfrm>
              <a:off x="7387011" y="4709452"/>
              <a:ext cx="4707017" cy="107529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7460736" y="5735675"/>
              <a:ext cx="30396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CC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fr-FR" b="1" dirty="0" smtClean="0">
                  <a:solidFill>
                    <a:srgbClr val="CC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fr-F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Institution (inter)nationale</a:t>
              </a:r>
              <a:endParaRPr lang="fr-BE" b="1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8113010" y="4762301"/>
            <a:ext cx="3347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4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 les Acteurs </a:t>
            </a:r>
            <a:r>
              <a:rPr lang="fr-FR" b="1" dirty="0" smtClean="0"/>
              <a:t>(de 1 à 5) </a:t>
            </a:r>
          </a:p>
          <a:p>
            <a:r>
              <a:rPr lang="fr-FR" b="1" dirty="0" smtClean="0"/>
              <a:t>             ciblés par l’évaluation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>
            <a:off x="7333129" y="4762300"/>
            <a:ext cx="502024" cy="1365929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 vers le bas 13"/>
          <p:cNvSpPr/>
          <p:nvPr/>
        </p:nvSpPr>
        <p:spPr>
          <a:xfrm>
            <a:off x="2236172" y="4792393"/>
            <a:ext cx="502024" cy="1365929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8748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1917577" y="416678"/>
            <a:ext cx="10185284" cy="6224656"/>
            <a:chOff x="1662544" y="295885"/>
            <a:chExt cx="10440317" cy="633573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/>
            <a:srcRect l="28965" t="13876" b="9512"/>
            <a:stretch/>
          </p:blipFill>
          <p:spPr>
            <a:xfrm>
              <a:off x="1662544" y="295885"/>
              <a:ext cx="10440317" cy="63357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19418" y="1571347"/>
              <a:ext cx="834501" cy="710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6957"/>
          <a:stretch/>
        </p:blipFill>
        <p:spPr>
          <a:xfrm>
            <a:off x="58537" y="1472218"/>
            <a:ext cx="1866715" cy="549971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Connecteur droit 6"/>
          <p:cNvCxnSpPr/>
          <p:nvPr/>
        </p:nvCxnSpPr>
        <p:spPr>
          <a:xfrm>
            <a:off x="133165" y="1482571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33165" y="2487228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33165" y="4523174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1265" y="3483007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9365" y="5518953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8537" y="47346"/>
            <a:ext cx="312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Cadastre 5 x 5 des </a:t>
            </a:r>
            <a:r>
              <a:rPr lang="fr-BE" b="1" dirty="0" smtClean="0"/>
              <a:t>Evaluations 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8532" y="0"/>
            <a:ext cx="2963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B050"/>
                </a:solidFill>
              </a:rPr>
              <a:t>Dimension Profondeur (</a:t>
            </a:r>
            <a:r>
              <a:rPr lang="en-US" sz="2000" b="1" dirty="0" smtClean="0">
                <a:solidFill>
                  <a:srgbClr val="00B050"/>
                </a:solidFill>
              </a:rPr>
              <a:t>π)</a:t>
            </a:r>
            <a:endParaRPr lang="fr-BE" sz="2000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772" y="400110"/>
            <a:ext cx="157286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/>
              <a:t>D. Leclercq &amp;</a:t>
            </a:r>
          </a:p>
          <a:p>
            <a:r>
              <a:rPr lang="fr-BE" sz="1400" b="1" dirty="0" smtClean="0"/>
              <a:t>F. </a:t>
            </a:r>
            <a:r>
              <a:rPr lang="fr-BE" sz="1400" b="1" dirty="0" err="1" smtClean="0"/>
              <a:t>Guemazi-Kheffi</a:t>
            </a:r>
            <a:endParaRPr lang="fr-BE" sz="1400" b="1" dirty="0" smtClean="0"/>
          </a:p>
          <a:p>
            <a:r>
              <a:rPr lang="fr-BE" sz="1100" b="1" dirty="0" smtClean="0"/>
              <a:t>SETE 2022  Montpellier </a:t>
            </a:r>
            <a:endParaRPr lang="fr-BE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85978" y="1535837"/>
            <a:ext cx="1788192" cy="899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85978" y="2541363"/>
            <a:ext cx="1788192" cy="899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100273" y="3616742"/>
            <a:ext cx="1788192" cy="899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107682" y="4612521"/>
            <a:ext cx="1788192" cy="899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58537" y="5592850"/>
            <a:ext cx="1788192" cy="1124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17857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1917577" y="416678"/>
            <a:ext cx="10185284" cy="6224656"/>
            <a:chOff x="1662544" y="295885"/>
            <a:chExt cx="10440317" cy="633573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/>
            <a:srcRect l="28965" t="13876" b="9512"/>
            <a:stretch/>
          </p:blipFill>
          <p:spPr>
            <a:xfrm>
              <a:off x="1662544" y="295885"/>
              <a:ext cx="10440317" cy="63357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19418" y="1571347"/>
              <a:ext cx="834501" cy="710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6957"/>
          <a:stretch/>
        </p:blipFill>
        <p:spPr>
          <a:xfrm>
            <a:off x="58537" y="1472218"/>
            <a:ext cx="1866715" cy="549971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Connecteur droit 6"/>
          <p:cNvCxnSpPr/>
          <p:nvPr/>
        </p:nvCxnSpPr>
        <p:spPr>
          <a:xfrm>
            <a:off x="133165" y="1482571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33165" y="2487228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33165" y="4523174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71265" y="3483007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9365" y="5518953"/>
            <a:ext cx="1784412" cy="17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8537" y="47346"/>
            <a:ext cx="312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Cadastre 5 x 5 des </a:t>
            </a:r>
            <a:r>
              <a:rPr lang="fr-BE" b="1" dirty="0" smtClean="0"/>
              <a:t>Evaluations 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8532" y="0"/>
            <a:ext cx="2963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B050"/>
                </a:solidFill>
              </a:rPr>
              <a:t>Dimension Profondeur (</a:t>
            </a:r>
            <a:r>
              <a:rPr lang="en-US" sz="2000" b="1" dirty="0" smtClean="0">
                <a:solidFill>
                  <a:srgbClr val="00B050"/>
                </a:solidFill>
              </a:rPr>
              <a:t>π)</a:t>
            </a:r>
            <a:endParaRPr lang="fr-BE" sz="2000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772" y="400110"/>
            <a:ext cx="157286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/>
              <a:t>D. Leclercq &amp;</a:t>
            </a:r>
          </a:p>
          <a:p>
            <a:r>
              <a:rPr lang="fr-BE" sz="1400" b="1" dirty="0" smtClean="0"/>
              <a:t>F. </a:t>
            </a:r>
            <a:r>
              <a:rPr lang="fr-BE" sz="1400" b="1" dirty="0" err="1" smtClean="0"/>
              <a:t>Guemazi-Kheffi</a:t>
            </a:r>
            <a:endParaRPr lang="fr-BE" sz="1400" b="1" dirty="0" smtClean="0"/>
          </a:p>
          <a:p>
            <a:r>
              <a:rPr lang="fr-BE" sz="1100" b="1" dirty="0" smtClean="0"/>
              <a:t>SETE 2022  Montpellier </a:t>
            </a:r>
            <a:endParaRPr lang="fr-BE" sz="11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635" y="3069978"/>
            <a:ext cx="3567684" cy="84381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437062" y="4059321"/>
            <a:ext cx="56008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b="1" dirty="0" smtClean="0"/>
              <a:t>Vos réponses avec un de ces 6 degrés de certitude (en %)</a:t>
            </a:r>
            <a:endParaRPr lang="fr-BE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8" r="941" b="20265"/>
          <a:stretch/>
        </p:blipFill>
        <p:spPr>
          <a:xfrm>
            <a:off x="1118447" y="6106988"/>
            <a:ext cx="527067" cy="3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rectangle 24"/>
          <p:cNvSpPr/>
          <p:nvPr/>
        </p:nvSpPr>
        <p:spPr>
          <a:xfrm flipH="1">
            <a:off x="3532089" y="1408307"/>
            <a:ext cx="5127813" cy="181002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2098519" y="257253"/>
            <a:ext cx="946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lang="fr-FR" sz="36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Cadastre</a:t>
            </a:r>
            <a:r>
              <a:rPr lang="fr-FR" sz="2400" dirty="0" smtClean="0">
                <a:solidFill>
                  <a:srgbClr val="003366"/>
                </a:solidFill>
                <a:latin typeface="Arial" panose="020B0604020202020204" pitchFamily="34" charset="0"/>
              </a:rPr>
              <a:t> des </a:t>
            </a:r>
            <a:r>
              <a:rPr lang="fr-FR" sz="3600" b="1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Evaluations </a:t>
            </a:r>
            <a:r>
              <a:rPr lang="fr-FR" sz="2400" u="sng" dirty="0">
                <a:solidFill>
                  <a:srgbClr val="003366"/>
                </a:solidFill>
                <a:latin typeface="Arial" panose="020B0604020202020204" pitchFamily="34" charset="0"/>
              </a:rPr>
              <a:t>d’une intervention </a:t>
            </a:r>
            <a:r>
              <a:rPr lang="fr-FR" sz="2400" u="sng" dirty="0" smtClean="0">
                <a:solidFill>
                  <a:srgbClr val="003366"/>
                </a:solidFill>
                <a:latin typeface="Arial" panose="020B0604020202020204" pitchFamily="34" charset="0"/>
              </a:rPr>
              <a:t>éducative</a:t>
            </a:r>
            <a:endParaRPr lang="fr-BE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147423" y="1726745"/>
            <a:ext cx="39340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Exemple d’utilisation collective du </a:t>
            </a:r>
          </a:p>
          <a:p>
            <a:pPr algn="ctr"/>
            <a:r>
              <a:rPr lang="fr-FR" sz="2000" b="1" dirty="0" smtClean="0"/>
              <a:t>cadastre (ou taxonomie)</a:t>
            </a:r>
          </a:p>
          <a:p>
            <a:pPr algn="ctr"/>
            <a:r>
              <a:rPr lang="fr-FR" sz="2000" b="1" dirty="0" smtClean="0"/>
              <a:t> sur 7 questions d’évaluation</a:t>
            </a:r>
          </a:p>
          <a:p>
            <a:pPr algn="ctr"/>
            <a:r>
              <a:rPr lang="fr-FR" sz="2000" b="1" dirty="0" smtClean="0"/>
              <a:t>se rapportant au séjour Sensations </a:t>
            </a:r>
            <a:endParaRPr lang="fr-BE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361183" y="3802540"/>
            <a:ext cx="382784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Quel </a:t>
            </a:r>
            <a:r>
              <a:rPr lang="fr-FR" sz="4000" b="1" dirty="0" smtClean="0"/>
              <a:t>a</a:t>
            </a:r>
            <a:r>
              <a:rPr lang="fr-FR" dirty="0" smtClean="0"/>
              <a:t>gent est visé par l’ évaluation ?</a:t>
            </a:r>
          </a:p>
          <a:p>
            <a:pPr algn="ctr"/>
            <a:r>
              <a:rPr lang="fr-FR" dirty="0" smtClean="0"/>
              <a:t>A quel niveau de </a:t>
            </a:r>
            <a:r>
              <a:rPr lang="fr-FR" sz="3600" b="1" dirty="0" smtClean="0"/>
              <a:t>p</a:t>
            </a:r>
            <a:r>
              <a:rPr lang="fr-FR" dirty="0" smtClean="0"/>
              <a:t>rofondeur ? 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2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37529" y="1138518"/>
            <a:ext cx="3361765" cy="135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160" y="2599110"/>
            <a:ext cx="6715998" cy="3778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105691" y="0"/>
            <a:ext cx="124820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5400" b="1" dirty="0" smtClean="0"/>
              <a:t>Dix jours après le </a:t>
            </a:r>
            <a:r>
              <a:rPr lang="fr-BE" sz="5400" b="1" u="sng" dirty="0" smtClean="0"/>
              <a:t>Séjour</a:t>
            </a:r>
            <a:r>
              <a:rPr lang="fr-BE" sz="5400" b="1" dirty="0" smtClean="0"/>
              <a:t>, par internet, </a:t>
            </a:r>
          </a:p>
          <a:p>
            <a:r>
              <a:rPr lang="fr-BE" sz="5400" b="1" dirty="0" smtClean="0"/>
              <a:t>l’ado donne </a:t>
            </a:r>
            <a:r>
              <a:rPr lang="fr-BE" sz="5400" b="1" dirty="0"/>
              <a:t>son avis sur </a:t>
            </a:r>
            <a:r>
              <a:rPr lang="fr-BE" sz="5400" b="1" dirty="0" smtClean="0"/>
              <a:t>le  </a:t>
            </a:r>
            <a:r>
              <a:rPr lang="fr-BE" sz="5400" b="1" dirty="0"/>
              <a:t>déroulement </a:t>
            </a:r>
            <a:r>
              <a:rPr lang="fr-BE" sz="4800" b="1" dirty="0"/>
              <a:t>(ambiance, </a:t>
            </a:r>
            <a:r>
              <a:rPr lang="fr-BE" sz="4800" b="1" dirty="0" smtClean="0"/>
              <a:t>durée</a:t>
            </a:r>
            <a:r>
              <a:rPr lang="fr-BE" sz="4800" b="1" dirty="0"/>
              <a:t>, </a:t>
            </a:r>
            <a:r>
              <a:rPr lang="fr-BE" sz="4800" b="1" dirty="0" smtClean="0"/>
              <a:t>coûts</a:t>
            </a:r>
            <a:r>
              <a:rPr lang="fr-BE" sz="4800" b="1" dirty="0"/>
              <a:t>, </a:t>
            </a:r>
            <a:r>
              <a:rPr lang="fr-BE" sz="4800" b="1" dirty="0" smtClean="0"/>
              <a:t>impressions d’ acquis)</a:t>
            </a:r>
            <a:endParaRPr lang="fr-BE" sz="4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772583" y="3316941"/>
            <a:ext cx="80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11</a:t>
            </a:r>
            <a:endParaRPr lang="fr-BE" sz="4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6942" y="2809109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B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fr-BE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54" y="2516181"/>
            <a:ext cx="6715998" cy="3778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990504" y="546052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 smtClean="0"/>
              <a:t>52</a:t>
            </a:r>
            <a:endParaRPr lang="fr-BE" sz="4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5680"/>
            <a:ext cx="12192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4800" b="1" dirty="0" smtClean="0"/>
              <a:t>En lisant le rapport sur le Séjour*, l’inspectrice du Ministère a mieux compris l’utilisation des activités sportives à des fins éducatives. </a:t>
            </a:r>
            <a:endParaRPr lang="fr-BE" sz="4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44189" y="2728426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B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fr-BE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00" y="2809109"/>
            <a:ext cx="6715998" cy="3778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77269" y="38822"/>
            <a:ext cx="1142006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5400" b="1" dirty="0" smtClean="0"/>
              <a:t>3 mois après, les réponses de l’ado aux 50 Questions (Vrai-Faux) de l’AJD se sont améliorées. </a:t>
            </a:r>
            <a:endParaRPr lang="fr-BE" sz="5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917727" y="346836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 smtClean="0"/>
              <a:t>12</a:t>
            </a:r>
            <a:endParaRPr lang="fr-BE" sz="4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6942" y="2809109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B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fr-BE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4380226C-577E-4686-84B0-E53E2323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426" y="248115"/>
            <a:ext cx="10515600" cy="598740"/>
          </a:xfrm>
        </p:spPr>
        <p:txBody>
          <a:bodyPr>
            <a:normAutofit/>
          </a:bodyPr>
          <a:lstStyle/>
          <a:p>
            <a:r>
              <a:rPr lang="fr-FR" b="1" dirty="0"/>
              <a:t>Les Trois piliers d’une intervention </a:t>
            </a:r>
            <a:r>
              <a:rPr lang="fr-FR" b="1" dirty="0" smtClean="0"/>
              <a:t>éducative </a:t>
            </a:r>
            <a:r>
              <a:rPr lang="fr-FR" sz="2200" b="1" dirty="0" smtClean="0"/>
              <a:t>(Leclercq (2020)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255957" y="2449565"/>
            <a:ext cx="1873179" cy="2803211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767100" y="2478614"/>
            <a:ext cx="1855123" cy="27741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260369" y="2478614"/>
            <a:ext cx="1951163" cy="277416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856964" y="2478615"/>
            <a:ext cx="183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Objectifs</a:t>
            </a:r>
            <a:endParaRPr lang="fr-BE" sz="3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4518" y="2488889"/>
            <a:ext cx="189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99"/>
                </a:solidFill>
              </a:rPr>
              <a:t>Méthodes</a:t>
            </a:r>
            <a:endParaRPr lang="fr-BE" sz="2800" b="1" dirty="0">
              <a:solidFill>
                <a:srgbClr val="000099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265407" y="1345788"/>
            <a:ext cx="6866900" cy="95363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2042294" y="1473738"/>
            <a:ext cx="3523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2000" b="1" dirty="0"/>
              <a:t>Formation</a:t>
            </a:r>
          </a:p>
          <a:p>
            <a:pPr algn="ctr"/>
            <a:r>
              <a:rPr lang="fr-BE" altLang="fr-FR" sz="2000" b="1" dirty="0"/>
              <a:t>Intervention éducative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256286" y="2539612"/>
            <a:ext cx="23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Evaluations</a:t>
            </a:r>
            <a:endParaRPr lang="fr-BE" sz="28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3076" y="1183567"/>
            <a:ext cx="46023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</a:t>
            </a:r>
            <a:r>
              <a:rPr lang="fr-FR" b="1" dirty="0">
                <a:solidFill>
                  <a:srgbClr val="FF0000"/>
                </a:solidFill>
              </a:rPr>
              <a:t>objectifs</a:t>
            </a:r>
            <a:r>
              <a:rPr lang="fr-FR" b="1" dirty="0"/>
              <a:t> sont le point de départ.</a:t>
            </a:r>
          </a:p>
          <a:p>
            <a:r>
              <a:rPr lang="fr-FR" b="1" dirty="0"/>
              <a:t>C’est eux que l’on annonce en premier </a:t>
            </a:r>
          </a:p>
          <a:p>
            <a:r>
              <a:rPr lang="fr-FR" b="1" dirty="0"/>
              <a:t>lieu aux apprenants : où on veut aller, ce dont </a:t>
            </a:r>
          </a:p>
          <a:p>
            <a:r>
              <a:rPr lang="fr-FR" b="1" dirty="0"/>
              <a:t>on veut qu’ils soient </a:t>
            </a:r>
            <a:r>
              <a:rPr lang="fr-FR" b="1" dirty="0">
                <a:solidFill>
                  <a:srgbClr val="FF0000"/>
                </a:solidFill>
              </a:rPr>
              <a:t>capables</a:t>
            </a:r>
            <a:r>
              <a:rPr lang="fr-FR" b="1" dirty="0"/>
              <a:t>. </a:t>
            </a:r>
          </a:p>
          <a:p>
            <a:r>
              <a:rPr lang="fr-FR" b="1" dirty="0"/>
              <a:t>On les dessine au centre pour montrer que </a:t>
            </a:r>
          </a:p>
          <a:p>
            <a:r>
              <a:rPr lang="fr-FR" b="1" dirty="0"/>
              <a:t>la suite en dépend et s’y articule, </a:t>
            </a:r>
          </a:p>
          <a:p>
            <a:r>
              <a:rPr lang="fr-FR" b="1" dirty="0"/>
              <a:t>qu’ils sont le pilier central. 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BE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753076" y="3201120"/>
            <a:ext cx="42595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Ensuite, les </a:t>
            </a:r>
            <a:r>
              <a:rPr lang="fr-FR" b="1" dirty="0">
                <a:solidFill>
                  <a:srgbClr val="00B050"/>
                </a:solidFill>
              </a:rPr>
              <a:t>évaluations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sont conçues pour </a:t>
            </a:r>
          </a:p>
          <a:p>
            <a:r>
              <a:rPr lang="fr-FR" b="1" dirty="0"/>
              <a:t>opérationnaliser les objectifs, car ceux-ci</a:t>
            </a:r>
          </a:p>
          <a:p>
            <a:r>
              <a:rPr lang="fr-FR" b="1" dirty="0"/>
              <a:t>ne sont pleinement compréhensibles que</a:t>
            </a:r>
          </a:p>
          <a:p>
            <a:r>
              <a:rPr lang="fr-FR" b="1" dirty="0"/>
              <a:t>quand on a précisé (y compris pour les </a:t>
            </a:r>
          </a:p>
          <a:p>
            <a:r>
              <a:rPr lang="fr-FR" b="1" dirty="0"/>
              <a:t>apprenants) comment le degré d’atteinte </a:t>
            </a:r>
          </a:p>
          <a:p>
            <a:r>
              <a:rPr lang="fr-FR" b="1" dirty="0"/>
              <a:t>des objectifs sera évalué. 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778917" y="4961186"/>
            <a:ext cx="4233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Enfin les </a:t>
            </a:r>
            <a:r>
              <a:rPr lang="fr-FR" b="1" dirty="0">
                <a:solidFill>
                  <a:srgbClr val="000099"/>
                </a:solidFill>
              </a:rPr>
              <a:t>méthodes</a:t>
            </a:r>
            <a:r>
              <a:rPr lang="fr-FR" b="1" dirty="0"/>
              <a:t> sont conçues pour </a:t>
            </a:r>
          </a:p>
          <a:p>
            <a:r>
              <a:rPr lang="fr-FR" b="1" dirty="0"/>
              <a:t>tenter d’atteindre les objectifs et préparer</a:t>
            </a:r>
          </a:p>
          <a:p>
            <a:r>
              <a:rPr lang="fr-FR" b="1" dirty="0"/>
              <a:t>les apprenants aux évaluations.  </a:t>
            </a:r>
            <a:endParaRPr lang="fr-BE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18754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01" y="2969696"/>
            <a:ext cx="6715998" cy="3778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7255566" y="419431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24</a:t>
            </a:r>
            <a:endParaRPr lang="fr-BE" sz="4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5880" y="294578"/>
            <a:ext cx="1200023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4400" b="1" dirty="0" smtClean="0"/>
              <a:t>6 mois plus tard, le père de l’</a:t>
            </a:r>
            <a:r>
              <a:rPr lang="fr-BE" sz="4400" b="1" dirty="0"/>
              <a:t>a</a:t>
            </a:r>
            <a:r>
              <a:rPr lang="fr-BE" sz="4400" b="1" dirty="0" smtClean="0"/>
              <a:t>do signale que depuis le Séjour* ce n’est plus lui mais l’ado qui prépare seul ses collations pour l’école et le sport. </a:t>
            </a:r>
            <a:endParaRPr lang="fr-BE" sz="4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6942" y="2809109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B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fr-BE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01" y="2969696"/>
            <a:ext cx="6715998" cy="3778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7098307" y="474848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 smtClean="0"/>
              <a:t>34</a:t>
            </a:r>
            <a:endParaRPr lang="fr-BE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0439" y="101520"/>
            <a:ext cx="1146471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5400" b="1" dirty="0" smtClean="0"/>
              <a:t>Depuis le Séjour*, une des soignantes pose systématiquement une question nouvelle à ses jeunes patients. </a:t>
            </a:r>
            <a:endParaRPr lang="fr-BE" sz="5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6942" y="2809109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B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fr-BE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41" y="2597856"/>
            <a:ext cx="6715998" cy="3778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8268032" y="328576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 smtClean="0"/>
              <a:t>15</a:t>
            </a:r>
            <a:endParaRPr lang="fr-BE" sz="4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5371" y="12533"/>
            <a:ext cx="921588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5400" b="1" dirty="0" smtClean="0"/>
              <a:t>Trois mois après le Séjour*, l’hémoglobine </a:t>
            </a:r>
            <a:r>
              <a:rPr lang="fr-BE" sz="5400" b="1" dirty="0" err="1" smtClean="0"/>
              <a:t>glyquée</a:t>
            </a:r>
            <a:r>
              <a:rPr lang="fr-BE" sz="5400" b="1" dirty="0" smtClean="0"/>
              <a:t> de l’ado s’est nettement améliorée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6942" y="2809109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B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fr-BE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01" y="2969696"/>
            <a:ext cx="6715998" cy="3778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999384" y="423406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22</a:t>
            </a:r>
            <a:endParaRPr lang="fr-BE" sz="4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01270" y="314456"/>
            <a:ext cx="1137206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4400" b="1" dirty="0" smtClean="0"/>
              <a:t>Lors de la consultation qui a suivi (1 mois après) la maman déclare que, grâce au Séjour*, elle a appris l’existence du Freestyle.</a:t>
            </a:r>
            <a:endParaRPr lang="fr-BE" sz="4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6942" y="2809109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B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4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fr-BE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296" t="29060" r="49520" b="22127"/>
          <a:stretch/>
        </p:blipFill>
        <p:spPr>
          <a:xfrm>
            <a:off x="2366083" y="923330"/>
            <a:ext cx="9825917" cy="52915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3089" y="1489838"/>
            <a:ext cx="1370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CC"/>
                </a:solidFill>
              </a:rPr>
              <a:t>Intervention</a:t>
            </a:r>
          </a:p>
          <a:p>
            <a:pPr algn="ctr"/>
            <a:endParaRPr lang="fr-FR" b="1" dirty="0">
              <a:solidFill>
                <a:srgbClr val="0000CC"/>
              </a:solidFill>
            </a:endParaRPr>
          </a:p>
          <a:p>
            <a:pPr algn="ctr"/>
            <a:r>
              <a:rPr lang="fr-FR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rgbClr val="0000CC"/>
                </a:solidFill>
              </a:rPr>
              <a:t>Ex : Séjour</a:t>
            </a:r>
          </a:p>
          <a:p>
            <a:pPr algn="ctr"/>
            <a:r>
              <a:rPr lang="fr-FR" b="1" dirty="0">
                <a:solidFill>
                  <a:srgbClr val="0000CC"/>
                </a:solidFill>
              </a:rPr>
              <a:t>d</a:t>
            </a:r>
            <a:r>
              <a:rPr lang="fr-FR" b="1" dirty="0" smtClean="0">
                <a:solidFill>
                  <a:srgbClr val="0000CC"/>
                </a:solidFill>
              </a:rPr>
              <a:t>e 4 jours</a:t>
            </a:r>
          </a:p>
          <a:p>
            <a:pPr algn="ctr"/>
            <a:r>
              <a:rPr lang="fr-FR" b="1" dirty="0">
                <a:solidFill>
                  <a:srgbClr val="0000CC"/>
                </a:solidFill>
              </a:rPr>
              <a:t>p</a:t>
            </a:r>
            <a:r>
              <a:rPr lang="fr-FR" b="1" dirty="0" smtClean="0">
                <a:solidFill>
                  <a:srgbClr val="0000CC"/>
                </a:solidFill>
              </a:rPr>
              <a:t>our </a:t>
            </a:r>
          </a:p>
          <a:p>
            <a:pPr algn="ctr"/>
            <a:r>
              <a:rPr lang="fr-FR" b="1" dirty="0" smtClean="0">
                <a:solidFill>
                  <a:srgbClr val="0000CC"/>
                </a:solidFill>
              </a:rPr>
              <a:t>13 ados</a:t>
            </a:r>
          </a:p>
          <a:p>
            <a:pPr algn="ctr"/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52939" y="1761675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</a:rPr>
              <a:t>2</a:t>
            </a:r>
            <a:r>
              <a:rPr lang="fr-FR" sz="6000" b="1" dirty="0" smtClean="0">
                <a:solidFill>
                  <a:srgbClr val="9933FF"/>
                </a:solidFill>
              </a:rPr>
              <a:t>1</a:t>
            </a:r>
            <a:r>
              <a:rPr lang="fr-FR" sz="6000" b="1" dirty="0" smtClean="0">
                <a:solidFill>
                  <a:srgbClr val="00B050"/>
                </a:solidFill>
              </a:rPr>
              <a:t>1</a:t>
            </a:r>
            <a:endParaRPr lang="fr-BE" sz="6000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340268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C3300"/>
                </a:solidFill>
              </a:rPr>
              <a:t>PRE</a:t>
            </a:r>
            <a:endParaRPr lang="fr-BE" sz="2800" b="1" dirty="0">
              <a:solidFill>
                <a:srgbClr val="CC33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113787" y="1999742"/>
            <a:ext cx="1433689" cy="4215093"/>
            <a:chOff x="2077211" y="1989090"/>
            <a:chExt cx="1433689" cy="421509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/>
            <a:srcRect l="16957"/>
            <a:stretch/>
          </p:blipFill>
          <p:spPr>
            <a:xfrm>
              <a:off x="2080213" y="1989090"/>
              <a:ext cx="1430687" cy="4215093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6" name="Connecteur droit 15"/>
            <p:cNvCxnSpPr/>
            <p:nvPr/>
          </p:nvCxnSpPr>
          <p:spPr>
            <a:xfrm>
              <a:off x="2077211" y="2716299"/>
              <a:ext cx="143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077211" y="4426566"/>
              <a:ext cx="143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077211" y="3574254"/>
              <a:ext cx="143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077211" y="5273232"/>
              <a:ext cx="143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1002115" y="340268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C3300"/>
                </a:solidFill>
              </a:rPr>
              <a:t>PER</a:t>
            </a:r>
            <a:endParaRPr lang="fr-BE" sz="2800" b="1" dirty="0">
              <a:solidFill>
                <a:srgbClr val="CC33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86295" y="244461"/>
            <a:ext cx="1043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C3300"/>
                </a:solidFill>
              </a:rPr>
              <a:t>POST</a:t>
            </a:r>
            <a:r>
              <a:rPr lang="fr-FR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BE" sz="2800" b="1" dirty="0">
              <a:solidFill>
                <a:srgbClr val="CC33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6888" t="25061" r="18100" b="26449"/>
          <a:stretch/>
        </p:blipFill>
        <p:spPr>
          <a:xfrm>
            <a:off x="6358526" y="2046217"/>
            <a:ext cx="2002306" cy="13112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961365" y="3241409"/>
            <a:ext cx="174599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6600" b="1" dirty="0" err="1" smtClean="0"/>
              <a:t>map</a:t>
            </a:r>
            <a:endParaRPr lang="fr-BE" sz="6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-164479"/>
            <a:ext cx="539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La 3° dimension : le </a:t>
            </a:r>
            <a:r>
              <a:rPr lang="fr-BE" sz="3600" b="1" dirty="0" smtClean="0">
                <a:solidFill>
                  <a:srgbClr val="CC3300"/>
                </a:solidFill>
              </a:rPr>
              <a:t>moment   (</a:t>
            </a:r>
            <a:r>
              <a:rPr lang="el-GR" sz="36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fr-BE" sz="36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BE" sz="3600" b="1" dirty="0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794" y="1285660"/>
            <a:ext cx="1388775" cy="467586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19423" y="692497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fr-BE" sz="2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fr-BE" sz="2400" dirty="0"/>
          </a:p>
        </p:txBody>
      </p:sp>
      <p:sp>
        <p:nvSpPr>
          <p:cNvPr id="23" name="Rectangle 22"/>
          <p:cNvSpPr/>
          <p:nvPr/>
        </p:nvSpPr>
        <p:spPr>
          <a:xfrm>
            <a:off x="1105536" y="657294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fr-BE" sz="2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BE" sz="2400" dirty="0"/>
          </a:p>
        </p:txBody>
      </p:sp>
      <p:sp>
        <p:nvSpPr>
          <p:cNvPr id="24" name="Rectangle 23"/>
          <p:cNvSpPr/>
          <p:nvPr/>
        </p:nvSpPr>
        <p:spPr>
          <a:xfrm>
            <a:off x="6951431" y="536848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fr-BE" sz="24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BE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7543238" y="4178087"/>
            <a:ext cx="323197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6000" b="1" dirty="0" smtClean="0"/>
              <a:t>M* A* P*</a:t>
            </a:r>
            <a:endParaRPr lang="fr-BE" sz="6000" b="1" dirty="0"/>
          </a:p>
        </p:txBody>
      </p:sp>
    </p:spTree>
    <p:extLst>
      <p:ext uri="{BB962C8B-B14F-4D97-AF65-F5344CB8AC3E}">
        <p14:creationId xmlns:p14="http://schemas.microsoft.com/office/powerpoint/2010/main" val="6642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1" grpId="0"/>
      <p:bldP spid="10" grpId="0" animBg="1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4784" y="402389"/>
            <a:ext cx="818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Cadastre 5 sur 5 </a:t>
            </a:r>
            <a:r>
              <a:rPr lang="fr-BE" dirty="0" smtClean="0"/>
              <a:t>: D. Leclercq (2021) </a:t>
            </a:r>
            <a:r>
              <a:rPr lang="fr-BE" b="1" dirty="0" smtClean="0"/>
              <a:t>Concevoir le cahier des charges d’une formation</a:t>
            </a:r>
            <a:endParaRPr lang="fr-BE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31648" y="1899037"/>
            <a:ext cx="1025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Degrés de certitude </a:t>
            </a:r>
            <a:r>
              <a:rPr lang="fr-BE" dirty="0" smtClean="0"/>
              <a:t>: D. Leclercq (2009) </a:t>
            </a:r>
            <a:r>
              <a:rPr lang="fr-BE" b="1" dirty="0" smtClean="0"/>
              <a:t>La connaissance partielle </a:t>
            </a:r>
            <a:r>
              <a:rPr lang="fr-BE" dirty="0" smtClean="0"/>
              <a:t>: pourquoi et comment la mesurer en ETP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5540" y="4407528"/>
            <a:ext cx="1082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T</a:t>
            </a:r>
            <a:r>
              <a:rPr lang="fr-BE" b="1" dirty="0" smtClean="0"/>
              <a:t>est </a:t>
            </a:r>
            <a:r>
              <a:rPr lang="fr-BE" b="1" dirty="0" smtClean="0">
                <a:solidFill>
                  <a:srgbClr val="FF0000"/>
                </a:solidFill>
              </a:rPr>
              <a:t>S</a:t>
            </a:r>
            <a:r>
              <a:rPr lang="fr-BE" b="1" dirty="0" smtClean="0"/>
              <a:t>pectral </a:t>
            </a:r>
            <a:r>
              <a:rPr lang="fr-BE" b="1" dirty="0" smtClean="0">
                <a:solidFill>
                  <a:srgbClr val="FF0000"/>
                </a:solidFill>
              </a:rPr>
              <a:t>M</a:t>
            </a:r>
            <a:r>
              <a:rPr lang="fr-BE" b="1" dirty="0" smtClean="0"/>
              <a:t>étacognitif </a:t>
            </a:r>
            <a:r>
              <a:rPr lang="fr-BE" dirty="0" smtClean="0"/>
              <a:t>: F. </a:t>
            </a:r>
            <a:r>
              <a:rPr lang="fr-BE" dirty="0" err="1" smtClean="0"/>
              <a:t>Guemazi-Kheffi</a:t>
            </a:r>
            <a:r>
              <a:rPr lang="fr-BE" dirty="0" smtClean="0"/>
              <a:t>, R. </a:t>
            </a:r>
            <a:r>
              <a:rPr lang="fr-BE" dirty="0" err="1" smtClean="0"/>
              <a:t>Gagnayre</a:t>
            </a:r>
            <a:r>
              <a:rPr lang="fr-BE" dirty="0" smtClean="0"/>
              <a:t> &amp; D. Leclercq (2022) </a:t>
            </a:r>
            <a:r>
              <a:rPr lang="fr-BE" b="1" dirty="0" smtClean="0"/>
              <a:t>L’apport d’un débat métacognitif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464155" y="2740334"/>
            <a:ext cx="875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M. Londres, A. </a:t>
            </a:r>
            <a:r>
              <a:rPr lang="fr-BE" dirty="0" err="1" smtClean="0"/>
              <a:t>Margat</a:t>
            </a:r>
            <a:r>
              <a:rPr lang="fr-BE" dirty="0" smtClean="0"/>
              <a:t> &amp; D. Leclercq : </a:t>
            </a:r>
            <a:r>
              <a:rPr lang="fr-BE" b="1" dirty="0" smtClean="0"/>
              <a:t>COVID’TWITT : L’apport des certitudes </a:t>
            </a:r>
            <a:r>
              <a:rPr lang="fr-BE" dirty="0" smtClean="0"/>
              <a:t>dans un quiz   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1" r="49539" b="38115"/>
          <a:stretch/>
        </p:blipFill>
        <p:spPr>
          <a:xfrm>
            <a:off x="2622346" y="4941236"/>
            <a:ext cx="5049374" cy="3604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-1" r="58292" b="-7945"/>
          <a:stretch/>
        </p:blipFill>
        <p:spPr>
          <a:xfrm>
            <a:off x="2622346" y="3021678"/>
            <a:ext cx="4217366" cy="3349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1" r="61730" b="-16352"/>
          <a:stretch/>
        </p:blipFill>
        <p:spPr>
          <a:xfrm>
            <a:off x="2376880" y="2213572"/>
            <a:ext cx="3735889" cy="3485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r="41453" b="-11042"/>
          <a:stretch/>
        </p:blipFill>
        <p:spPr>
          <a:xfrm>
            <a:off x="1083733" y="765971"/>
            <a:ext cx="5964402" cy="30525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91452" y="3636178"/>
            <a:ext cx="803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F. </a:t>
            </a:r>
            <a:r>
              <a:rPr lang="fr-BE" dirty="0" err="1" smtClean="0"/>
              <a:t>Guemazi-Kheffi</a:t>
            </a:r>
            <a:r>
              <a:rPr lang="fr-BE" dirty="0" smtClean="0"/>
              <a:t> &amp; D. Leclercq (à paraître) </a:t>
            </a:r>
            <a:r>
              <a:rPr lang="fr-BE" b="1" dirty="0" smtClean="0"/>
              <a:t>L’usage clinique des degrés de certitude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577213" y="1071224"/>
            <a:ext cx="1050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F. </a:t>
            </a:r>
            <a:r>
              <a:rPr lang="fr-BE" dirty="0" err="1" smtClean="0"/>
              <a:t>Guemazi-Kheffi</a:t>
            </a:r>
            <a:r>
              <a:rPr lang="fr-BE" dirty="0" smtClean="0"/>
              <a:t> (2022) </a:t>
            </a:r>
            <a:r>
              <a:rPr lang="fr-BE" b="1" dirty="0" smtClean="0">
                <a:solidFill>
                  <a:srgbClr val="FF0000"/>
                </a:solidFill>
              </a:rPr>
              <a:t>Le cadastre 5 sur 5 des évaluations d’une intervention d’ETP</a:t>
            </a:r>
            <a:r>
              <a:rPr lang="fr-BE" dirty="0" smtClean="0"/>
              <a:t>.   </a:t>
            </a:r>
            <a:r>
              <a:rPr lang="fr-BE" sz="3600" b="1" dirty="0" smtClean="0">
                <a:solidFill>
                  <a:srgbClr val="FF0000"/>
                </a:solidFill>
              </a:rPr>
              <a:t>SETE 2022 </a:t>
            </a:r>
            <a:endParaRPr lang="fr-BE" b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0" y="311918"/>
            <a:ext cx="12192000" cy="55954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4512308" y="-57414"/>
            <a:ext cx="128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Références 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8271" t="3081" r="6950" b="11985"/>
          <a:stretch/>
        </p:blipFill>
        <p:spPr>
          <a:xfrm>
            <a:off x="0" y="0"/>
            <a:ext cx="12087669" cy="68117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9584C-5533-4997-9A34-E448B2156C5B}"/>
              </a:ext>
            </a:extLst>
          </p:cNvPr>
          <p:cNvSpPr txBox="1">
            <a:spLocks/>
          </p:cNvSpPr>
          <p:nvPr/>
        </p:nvSpPr>
        <p:spPr>
          <a:xfrm>
            <a:off x="312127" y="4921519"/>
            <a:ext cx="11567745" cy="46565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9251">
              <a:spcBef>
                <a:spcPts val="700"/>
              </a:spcBef>
              <a:buClr>
                <a:srgbClr val="9999FF"/>
              </a:buClr>
              <a:buSzPct val="114000"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fr-FR" b="1" dirty="0" smtClean="0">
                <a:solidFill>
                  <a:srgbClr val="CC99FF"/>
                </a:solidFill>
              </a:rPr>
              <a:t>Public </a:t>
            </a:r>
            <a:r>
              <a:rPr lang="fr-FR" b="1" dirty="0" smtClean="0"/>
              <a:t>: 13 adolescents de 15 à 18 ans atteints de diabète de type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127" y="5514634"/>
            <a:ext cx="1172205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C00CC"/>
                </a:solidFill>
              </a:rPr>
              <a:t>Stratégie</a:t>
            </a:r>
            <a:r>
              <a:rPr lang="fr-FR" sz="2800" b="1" dirty="0" smtClean="0"/>
              <a:t> : 2017 : Séjour « Sensations » de </a:t>
            </a:r>
            <a:r>
              <a:rPr lang="fr-FR" sz="2800" b="1" dirty="0"/>
              <a:t>4 jours/3 nuits dans un gîte Vosgien</a:t>
            </a:r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93978" y="284194"/>
            <a:ext cx="27358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L’intervention d’ETP</a:t>
            </a:r>
            <a:endParaRPr lang="fr-BE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84966" t="5246" r="7933" b="81909"/>
          <a:stretch/>
        </p:blipFill>
        <p:spPr>
          <a:xfrm>
            <a:off x="9547412" y="0"/>
            <a:ext cx="2644588" cy="26913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90870"/>
            <a:ext cx="12192000" cy="7297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31646" y="1029100"/>
            <a:ext cx="10336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4227" y="1045692"/>
            <a:ext cx="1157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Méthodes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8195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6400" t="4023" r="7551" b="18139"/>
          <a:stretch/>
        </p:blipFill>
        <p:spPr>
          <a:xfrm>
            <a:off x="537882" y="-30777"/>
            <a:ext cx="11331568" cy="65238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36557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0">
            <a:extLst>
              <a:ext uri="{FF2B5EF4-FFF2-40B4-BE49-F238E27FC236}">
                <a16:creationId xmlns:a16="http://schemas.microsoft.com/office/drawing/2014/main" id="{5A9B767A-8BF9-4ECE-92DE-5871AC2E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3" y="1025864"/>
            <a:ext cx="6536667" cy="4350808"/>
          </a:xfrm>
          <a:prstGeom prst="rect">
            <a:avLst/>
          </a:prstGeom>
          <a:ln w="107950">
            <a:solidFill>
              <a:srgbClr val="0000CC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16DDCC-A175-4DD2-9306-9F21F9B02856}"/>
              </a:ext>
            </a:extLst>
          </p:cNvPr>
          <p:cNvSpPr txBox="1"/>
          <p:nvPr/>
        </p:nvSpPr>
        <p:spPr>
          <a:xfrm>
            <a:off x="7359854" y="1463243"/>
            <a:ext cx="2595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Composer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>
                <a:solidFill>
                  <a:srgbClr val="FF0000"/>
                </a:solidFill>
              </a:rPr>
              <a:t>un menu </a:t>
            </a:r>
            <a:r>
              <a:rPr lang="fr-FR" sz="4000" b="1" dirty="0" smtClean="0">
                <a:solidFill>
                  <a:srgbClr val="FF0000"/>
                </a:solidFill>
              </a:rPr>
              <a:t>équilibré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1A1240-1592-40ED-A284-6355BF500FAF}"/>
              </a:ext>
            </a:extLst>
          </p:cNvPr>
          <p:cNvSpPr txBox="1"/>
          <p:nvPr/>
        </p:nvSpPr>
        <p:spPr>
          <a:xfrm>
            <a:off x="2277382" y="176768"/>
            <a:ext cx="3793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MASTERCHEF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229" y="3792511"/>
            <a:ext cx="219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</a:t>
            </a:r>
            <a:r>
              <a:rPr lang="fr-FR" sz="3600" b="1" dirty="0" smtClean="0">
                <a:solidFill>
                  <a:srgbClr val="FF0000"/>
                </a:solidFill>
              </a:rPr>
              <a:t>ollaborer </a:t>
            </a:r>
            <a:endParaRPr lang="fr-BE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08519" y="107721"/>
            <a:ext cx="2127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CC"/>
                </a:solidFill>
              </a:rPr>
              <a:t>Méthodes :</a:t>
            </a:r>
            <a:endParaRPr lang="fr-BE" sz="3200" b="1" dirty="0">
              <a:solidFill>
                <a:srgbClr val="0000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9854" y="107721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Objectif(s)</a:t>
            </a:r>
            <a:r>
              <a:rPr lang="fr-FR" dirty="0" smtClean="0"/>
              <a:t> 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9804423" y="152125"/>
            <a:ext cx="2387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6600"/>
                </a:solidFill>
              </a:rPr>
              <a:t>Evaluation(s)</a:t>
            </a:r>
            <a:endParaRPr lang="fr-BE" sz="3200" b="1" dirty="0">
              <a:solidFill>
                <a:srgbClr val="00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60510" y="2185605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006600"/>
                </a:solidFill>
              </a:rPr>
              <a:t>?</a:t>
            </a:r>
            <a:endParaRPr lang="fr-BE" sz="6600" b="1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9991" y="915268"/>
            <a:ext cx="2732728" cy="457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10205633" y="915268"/>
            <a:ext cx="1693760" cy="4572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28154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70E42C-0B5D-4542-82F1-BA61416D95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/>
          <a:stretch/>
        </p:blipFill>
        <p:spPr>
          <a:xfrm>
            <a:off x="319372" y="921244"/>
            <a:ext cx="6510528" cy="5062716"/>
          </a:xfrm>
          <a:prstGeom prst="rect">
            <a:avLst/>
          </a:prstGeom>
          <a:ln w="107950">
            <a:solidFill>
              <a:srgbClr val="0000CC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07D083-477B-4CEE-8A0C-DBE5EB61BD9E}"/>
              </a:ext>
            </a:extLst>
          </p:cNvPr>
          <p:cNvSpPr txBox="1"/>
          <p:nvPr/>
        </p:nvSpPr>
        <p:spPr>
          <a:xfrm>
            <a:off x="7275693" y="1413660"/>
            <a:ext cx="25287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G</a:t>
            </a:r>
            <a:r>
              <a:rPr lang="fr-FR" sz="4000" b="1" dirty="0" smtClean="0">
                <a:solidFill>
                  <a:srgbClr val="FF0000"/>
                </a:solidFill>
              </a:rPr>
              <a:t>érer une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activité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physique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avec des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émotions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1F450B7-8B1D-4AD1-8F13-EF7A9D5EF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91709"/>
              </p:ext>
            </p:extLst>
          </p:nvPr>
        </p:nvGraphicFramePr>
        <p:xfrm>
          <a:off x="1657753" y="29014"/>
          <a:ext cx="5004816" cy="490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4816">
                  <a:extLst>
                    <a:ext uri="{9D8B030D-6E8A-4147-A177-3AD203B41FA5}">
                      <a16:colId xmlns:a16="http://schemas.microsoft.com/office/drawing/2014/main" val="1287531007"/>
                    </a:ext>
                  </a:extLst>
                </a:gridCol>
              </a:tblGrid>
              <a:tr h="438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</a:rPr>
                        <a:t>Activité accrobranche</a:t>
                      </a:r>
                      <a:endParaRPr lang="fr-FR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3804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</a:rPr>
              <a:t>Méthode : </a:t>
            </a:r>
            <a:endParaRPr lang="fr-BE" sz="2800" b="1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65264" y="29014"/>
            <a:ext cx="2460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Objectif(s)</a:t>
            </a:r>
            <a:r>
              <a:rPr lang="fr-FR" sz="2400" dirty="0" smtClean="0"/>
              <a:t> </a:t>
            </a:r>
            <a:endParaRPr lang="fr-BE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9625129" y="29014"/>
            <a:ext cx="266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6600"/>
                </a:solidFill>
              </a:rPr>
              <a:t>Evaluation(s)</a:t>
            </a:r>
            <a:endParaRPr lang="fr-BE" sz="3600" b="1" dirty="0">
              <a:solidFill>
                <a:srgbClr val="0066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60510" y="2185605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006600"/>
                </a:solidFill>
              </a:rPr>
              <a:t>?</a:t>
            </a:r>
            <a:endParaRPr lang="fr-BE" sz="6600" b="1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9991" y="915268"/>
            <a:ext cx="2732728" cy="457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0205633" y="915268"/>
            <a:ext cx="1693760" cy="4572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232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6">
            <a:extLst>
              <a:ext uri="{FF2B5EF4-FFF2-40B4-BE49-F238E27FC236}">
                <a16:creationId xmlns:a16="http://schemas.microsoft.com/office/drawing/2014/main" id="{104EAF06-7796-478D-A33C-EC9EAE468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4"/>
          <a:stretch/>
        </p:blipFill>
        <p:spPr>
          <a:xfrm>
            <a:off x="289792" y="950581"/>
            <a:ext cx="6112934" cy="4451289"/>
          </a:xfrm>
          <a:prstGeom prst="rect">
            <a:avLst/>
          </a:prstGeom>
          <a:ln w="107950">
            <a:solidFill>
              <a:srgbClr val="0000CC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3A4366-0831-4029-8E8D-8A08B7A4439C}"/>
              </a:ext>
            </a:extLst>
          </p:cNvPr>
          <p:cNvSpPr txBox="1"/>
          <p:nvPr/>
        </p:nvSpPr>
        <p:spPr>
          <a:xfrm>
            <a:off x="6796938" y="1000665"/>
            <a:ext cx="34334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A</a:t>
            </a:r>
            <a:r>
              <a:rPr lang="fr-FR" sz="4000" b="1" dirty="0" smtClean="0">
                <a:solidFill>
                  <a:srgbClr val="FF0000"/>
                </a:solidFill>
              </a:rPr>
              <a:t>dapter </a:t>
            </a:r>
            <a:r>
              <a:rPr lang="fr-FR" sz="4000" b="1" dirty="0">
                <a:solidFill>
                  <a:srgbClr val="FF0000"/>
                </a:solidFill>
              </a:rPr>
              <a:t>ses doses </a:t>
            </a:r>
            <a:endParaRPr lang="fr-FR" sz="4000" b="1" dirty="0" smtClean="0">
              <a:solidFill>
                <a:srgbClr val="FF0000"/>
              </a:solidFill>
            </a:endParaRPr>
          </a:p>
          <a:p>
            <a:r>
              <a:rPr lang="fr-FR" sz="4000" b="1" dirty="0" smtClean="0">
                <a:solidFill>
                  <a:srgbClr val="FF0000"/>
                </a:solidFill>
              </a:rPr>
              <a:t>d’insuline </a:t>
            </a:r>
            <a:r>
              <a:rPr lang="fr-FR" sz="4000" b="1" dirty="0">
                <a:solidFill>
                  <a:srgbClr val="FF0000"/>
                </a:solidFill>
              </a:rPr>
              <a:t>et </a:t>
            </a:r>
            <a:endParaRPr lang="fr-FR" sz="4000" b="1" dirty="0" smtClean="0">
              <a:solidFill>
                <a:srgbClr val="FF0000"/>
              </a:solidFill>
            </a:endParaRPr>
          </a:p>
          <a:p>
            <a:r>
              <a:rPr lang="fr-FR" sz="4000" b="1" dirty="0" smtClean="0">
                <a:solidFill>
                  <a:srgbClr val="FF0000"/>
                </a:solidFill>
              </a:rPr>
              <a:t>expliquer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l’influence </a:t>
            </a:r>
            <a:r>
              <a:rPr lang="fr-FR" sz="4000" b="1" dirty="0">
                <a:solidFill>
                  <a:srgbClr val="FF0000"/>
                </a:solidFill>
              </a:rPr>
              <a:t>d’un </a:t>
            </a:r>
            <a:r>
              <a:rPr lang="fr-FR" sz="4000" b="1" dirty="0" smtClean="0">
                <a:solidFill>
                  <a:srgbClr val="FF0000"/>
                </a:solidFill>
              </a:rPr>
              <a:t>repas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gras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041DB-3E0F-405F-A687-123F5B0FCE5C}"/>
              </a:ext>
            </a:extLst>
          </p:cNvPr>
          <p:cNvSpPr txBox="1"/>
          <p:nvPr/>
        </p:nvSpPr>
        <p:spPr>
          <a:xfrm>
            <a:off x="1823704" y="59791"/>
            <a:ext cx="3650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Sortie fast-food 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4181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</a:rPr>
              <a:t>Méthode : </a:t>
            </a:r>
            <a:endParaRPr lang="fr-BE" sz="2800" b="1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43058" y="59791"/>
            <a:ext cx="266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6600"/>
                </a:solidFill>
              </a:rPr>
              <a:t>Evaluation(s)</a:t>
            </a:r>
            <a:endParaRPr lang="fr-BE" sz="3600" b="1" dirty="0">
              <a:solidFill>
                <a:srgbClr val="00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60510" y="2185605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006600"/>
                </a:solidFill>
              </a:rPr>
              <a:t>?</a:t>
            </a:r>
            <a:endParaRPr lang="fr-BE" sz="66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7811" y="915268"/>
            <a:ext cx="3232092" cy="457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0205633" y="915268"/>
            <a:ext cx="1693760" cy="4572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7065264" y="29014"/>
            <a:ext cx="2460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Objectif(s)</a:t>
            </a:r>
            <a:r>
              <a:rPr lang="fr-FR" sz="2400" dirty="0" smtClean="0"/>
              <a:t> </a:t>
            </a:r>
            <a:endParaRPr lang="fr-BE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22843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6">
            <a:extLst>
              <a:ext uri="{FF2B5EF4-FFF2-40B4-BE49-F238E27FC236}">
                <a16:creationId xmlns:a16="http://schemas.microsoft.com/office/drawing/2014/main" id="{18FC8116-682D-446E-B9A4-58C68E723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937"/>
          <a:stretch/>
        </p:blipFill>
        <p:spPr>
          <a:xfrm>
            <a:off x="162564" y="940851"/>
            <a:ext cx="5344887" cy="43343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5967011-A834-49E1-AB09-4CD3466796F1}"/>
              </a:ext>
            </a:extLst>
          </p:cNvPr>
          <p:cNvSpPr txBox="1"/>
          <p:nvPr/>
        </p:nvSpPr>
        <p:spPr>
          <a:xfrm>
            <a:off x="6573727" y="1478032"/>
            <a:ext cx="39781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Auto-évaluer</a:t>
            </a:r>
            <a:r>
              <a:rPr lang="fr-FR" sz="40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fr-FR" sz="40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ses </a:t>
            </a:r>
          </a:p>
          <a:p>
            <a:r>
              <a:rPr lang="fr-FR" sz="40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connaissances </a:t>
            </a:r>
          </a:p>
          <a:p>
            <a:r>
              <a:rPr lang="fr-FR" sz="40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sur </a:t>
            </a:r>
            <a:r>
              <a:rPr lang="fr-FR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le diabète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714BD5-48F2-4B3A-AEC8-92E7D95828F4}"/>
              </a:ext>
            </a:extLst>
          </p:cNvPr>
          <p:cNvSpPr txBox="1"/>
          <p:nvPr/>
        </p:nvSpPr>
        <p:spPr>
          <a:xfrm>
            <a:off x="1716100" y="189851"/>
            <a:ext cx="623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Mettons-nous au diapason ! »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9715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</a:rPr>
              <a:t>Méthode : </a:t>
            </a:r>
            <a:endParaRPr lang="fr-BE" sz="2800" b="1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70440" y="119075"/>
            <a:ext cx="266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6600"/>
                </a:solidFill>
              </a:rPr>
              <a:t>Evaluation(s)</a:t>
            </a:r>
            <a:endParaRPr lang="fr-BE" sz="3600" b="1" dirty="0">
              <a:solidFill>
                <a:srgbClr val="00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60510" y="2185605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006600"/>
                </a:solidFill>
              </a:rPr>
              <a:t>?</a:t>
            </a:r>
            <a:endParaRPr lang="fr-BE" sz="66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6313" y="940851"/>
            <a:ext cx="3232092" cy="457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0205633" y="915268"/>
            <a:ext cx="1693760" cy="4572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7065264" y="29014"/>
            <a:ext cx="2460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Objectif(s)</a:t>
            </a:r>
            <a:r>
              <a:rPr lang="fr-FR" sz="2400" dirty="0" smtClean="0"/>
              <a:t> </a:t>
            </a:r>
            <a:endParaRPr lang="fr-BE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49848" t="23427" r="19415" b="38048"/>
          <a:stretch/>
        </p:blipFill>
        <p:spPr>
          <a:xfrm>
            <a:off x="2565579" y="2967898"/>
            <a:ext cx="3573506" cy="25193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563" y="915268"/>
            <a:ext cx="5993935" cy="4572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95772" y="5534216"/>
            <a:ext cx="405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</a:rPr>
              <a:t>Test Spectral Métacognitif</a:t>
            </a:r>
            <a:endParaRPr lang="fr-BE" sz="2800" b="1" dirty="0">
              <a:solidFill>
                <a:srgbClr val="0000CC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57482" y="5667625"/>
            <a:ext cx="62238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s</a:t>
            </a:r>
            <a:r>
              <a:rPr lang="fr-FR" sz="2000" b="1" dirty="0" smtClean="0"/>
              <a:t>ur 12 des 50 QVF de l’AJD (Aide aux Jeunes Diabétiques)</a:t>
            </a:r>
            <a:endParaRPr lang="fr-BE" sz="20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15887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l="8271" t="3081" r="6950" b="11985"/>
          <a:stretch/>
        </p:blipFill>
        <p:spPr>
          <a:xfrm>
            <a:off x="158669" y="1208004"/>
            <a:ext cx="4695612" cy="2646101"/>
          </a:xfrm>
          <a:prstGeom prst="rect">
            <a:avLst/>
          </a:prstGeom>
        </p:spPr>
      </p:pic>
      <p:pic>
        <p:nvPicPr>
          <p:cNvPr id="2" name="Espace réservé du contenu 6">
            <a:extLst>
              <a:ext uri="{FF2B5EF4-FFF2-40B4-BE49-F238E27FC236}">
                <a16:creationId xmlns:a16="http://schemas.microsoft.com/office/drawing/2014/main" id="{18FC8116-682D-446E-B9A4-58C68E72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937"/>
          <a:stretch/>
        </p:blipFill>
        <p:spPr>
          <a:xfrm>
            <a:off x="4207804" y="3894392"/>
            <a:ext cx="1900518" cy="15412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714BD5-48F2-4B3A-AEC8-92E7D95828F4}"/>
              </a:ext>
            </a:extLst>
          </p:cNvPr>
          <p:cNvSpPr txBox="1"/>
          <p:nvPr/>
        </p:nvSpPr>
        <p:spPr>
          <a:xfrm>
            <a:off x="1698171" y="72096"/>
            <a:ext cx="43294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Séjour Sensations</a:t>
            </a:r>
            <a:endParaRPr lang="fr-FR" sz="4400" b="1" dirty="0">
              <a:solidFill>
                <a:srgbClr val="00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15154"/>
            <a:ext cx="177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</a:rPr>
              <a:t>Stratégie : </a:t>
            </a:r>
            <a:endParaRPr lang="fr-BE" sz="2800" b="1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25129" y="109113"/>
            <a:ext cx="266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6600"/>
                </a:solidFill>
              </a:rPr>
              <a:t>Evaluation(s)</a:t>
            </a:r>
            <a:endParaRPr lang="fr-BE" sz="3600" b="1" dirty="0">
              <a:solidFill>
                <a:srgbClr val="00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141043" y="866948"/>
            <a:ext cx="189026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b="1" dirty="0" smtClean="0">
                <a:solidFill>
                  <a:srgbClr val="006600"/>
                </a:solidFill>
              </a:rPr>
              <a:t>?</a:t>
            </a:r>
            <a:endParaRPr lang="fr-BE" sz="287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6313" y="940851"/>
            <a:ext cx="3232092" cy="457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0205633" y="915268"/>
            <a:ext cx="1693760" cy="4572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941894" y="102873"/>
            <a:ext cx="2460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Objectif(s)</a:t>
            </a:r>
            <a:r>
              <a:rPr lang="fr-FR" sz="2400" dirty="0" smtClean="0"/>
              <a:t> </a:t>
            </a:r>
            <a:endParaRPr lang="fr-BE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49848" t="23427" r="19415" b="38048"/>
          <a:stretch/>
        </p:blipFill>
        <p:spPr>
          <a:xfrm>
            <a:off x="4769559" y="4521734"/>
            <a:ext cx="1369525" cy="9655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563" y="915268"/>
            <a:ext cx="5993935" cy="4572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t="82111"/>
          <a:stretch/>
        </p:blipFill>
        <p:spPr>
          <a:xfrm>
            <a:off x="0" y="6128230"/>
            <a:ext cx="12192000" cy="729770"/>
          </a:xfrm>
          <a:prstGeom prst="rect">
            <a:avLst/>
          </a:prstGeom>
        </p:spPr>
      </p:pic>
      <p:pic>
        <p:nvPicPr>
          <p:cNvPr id="16" name="Espace réservé du contenu 6">
            <a:extLst>
              <a:ext uri="{FF2B5EF4-FFF2-40B4-BE49-F238E27FC236}">
                <a16:creationId xmlns:a16="http://schemas.microsoft.com/office/drawing/2014/main" id="{104EAF06-7796-478D-A33C-EC9EAE4682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4"/>
          <a:stretch/>
        </p:blipFill>
        <p:spPr>
          <a:xfrm>
            <a:off x="2349906" y="3979000"/>
            <a:ext cx="1827136" cy="1330475"/>
          </a:xfrm>
          <a:prstGeom prst="rect">
            <a:avLst/>
          </a:prstGeom>
          <a:ln w="107950">
            <a:solidFill>
              <a:srgbClr val="0000CC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370E42C-0B5D-4542-82F1-BA61416D95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/>
          <a:stretch/>
        </p:blipFill>
        <p:spPr>
          <a:xfrm>
            <a:off x="295772" y="3894392"/>
            <a:ext cx="1838042" cy="1429298"/>
          </a:xfrm>
          <a:prstGeom prst="rect">
            <a:avLst/>
          </a:prstGeom>
          <a:ln w="107950">
            <a:solidFill>
              <a:srgbClr val="0000CC"/>
            </a:solidFill>
          </a:ln>
        </p:spPr>
      </p:pic>
      <p:pic>
        <p:nvPicPr>
          <p:cNvPr id="18" name="Espace réservé du contenu 10">
            <a:extLst>
              <a:ext uri="{FF2B5EF4-FFF2-40B4-BE49-F238E27FC236}">
                <a16:creationId xmlns:a16="http://schemas.microsoft.com/office/drawing/2014/main" id="{5A9B767A-8BF9-4ECE-92DE-5871AC2E71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04" y="2567859"/>
            <a:ext cx="1819835" cy="1211283"/>
          </a:xfrm>
          <a:prstGeom prst="rect">
            <a:avLst/>
          </a:prstGeom>
          <a:ln w="107950">
            <a:solidFill>
              <a:srgbClr val="0000CC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/>
          <a:srcRect l="16400" t="4023" r="7551" b="18139"/>
          <a:stretch/>
        </p:blipFill>
        <p:spPr>
          <a:xfrm>
            <a:off x="1698171" y="2429006"/>
            <a:ext cx="2405326" cy="138481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176095" y="2678048"/>
            <a:ext cx="183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Voir la liste</a:t>
            </a:r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59741" y="6632952"/>
            <a:ext cx="495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D. Leclercq &amp; F. </a:t>
            </a:r>
            <a:r>
              <a:rPr lang="fr-FR" sz="1200" b="1" dirty="0" err="1" smtClean="0"/>
              <a:t>Guemazi-Kheffi</a:t>
            </a:r>
            <a:r>
              <a:rPr lang="fr-FR" sz="1200" b="1" dirty="0" smtClean="0"/>
              <a:t> Un cadastre 5 sur 5 des évaluations en ETP </a:t>
            </a:r>
            <a:endParaRPr lang="fr-BE" sz="1200" b="1" dirty="0"/>
          </a:p>
        </p:txBody>
      </p:sp>
    </p:spTree>
    <p:extLst>
      <p:ext uri="{BB962C8B-B14F-4D97-AF65-F5344CB8AC3E}">
        <p14:creationId xmlns:p14="http://schemas.microsoft.com/office/powerpoint/2010/main" val="18601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SET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diapos SETE21" id="{A568EB3E-1577-F64D-89EC-12D220932AA9}" vid="{0CA133E9-9627-3F49-ACDB-F111409C29F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1239</Words>
  <Application>Microsoft Office PowerPoint</Application>
  <PresentationFormat>Grand écran</PresentationFormat>
  <Paragraphs>215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Al Bayan Plain</vt:lpstr>
      <vt:lpstr>American Typewriter</vt:lpstr>
      <vt:lpstr>Arial</vt:lpstr>
      <vt:lpstr>Calibri</vt:lpstr>
      <vt:lpstr>Calibri Light</vt:lpstr>
      <vt:lpstr>Police système</vt:lpstr>
      <vt:lpstr>Times New Roman</vt:lpstr>
      <vt:lpstr>Thème SETE</vt:lpstr>
      <vt:lpstr>Rencontres Flash  avec Experts</vt:lpstr>
      <vt:lpstr>Les Trois piliers d’une intervention éducative (Leclercq (2020)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Dimension 1 : Les 4 niveaux de profondeur de l’évaluation d’une formation selon  Donald Kirkpatrick (1959)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Dieudo</dc:creator>
  <cp:lastModifiedBy>Dieudo</cp:lastModifiedBy>
  <cp:revision>154</cp:revision>
  <cp:lastPrinted>2022-01-06T09:47:20Z</cp:lastPrinted>
  <dcterms:created xsi:type="dcterms:W3CDTF">2021-10-28T06:28:02Z</dcterms:created>
  <dcterms:modified xsi:type="dcterms:W3CDTF">2022-07-07T15:27:28Z</dcterms:modified>
</cp:coreProperties>
</file>