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2"/>
  </p:notesMasterIdLst>
  <p:handoutMasterIdLst>
    <p:handoutMasterId r:id="rId23"/>
  </p:handoutMasterIdLst>
  <p:sldIdLst>
    <p:sldId id="256" r:id="rId2"/>
    <p:sldId id="275" r:id="rId3"/>
    <p:sldId id="287" r:id="rId4"/>
    <p:sldId id="288" r:id="rId5"/>
    <p:sldId id="289" r:id="rId6"/>
    <p:sldId id="286" r:id="rId7"/>
    <p:sldId id="291" r:id="rId8"/>
    <p:sldId id="296" r:id="rId9"/>
    <p:sldId id="298" r:id="rId10"/>
    <p:sldId id="277" r:id="rId11"/>
    <p:sldId id="278" r:id="rId12"/>
    <p:sldId id="279" r:id="rId13"/>
    <p:sldId id="282" r:id="rId14"/>
    <p:sldId id="280" r:id="rId15"/>
    <p:sldId id="281" r:id="rId16"/>
    <p:sldId id="283" r:id="rId17"/>
    <p:sldId id="284" r:id="rId18"/>
    <p:sldId id="300" r:id="rId19"/>
    <p:sldId id="285" r:id="rId20"/>
    <p:sldId id="276" r:id="rId21"/>
  </p:sldIdLst>
  <p:sldSz cx="9144000" cy="6858000" type="screen4x3"/>
  <p:notesSz cx="7099300" cy="9385300"/>
  <p:embeddedFontLst>
    <p:embeddedFont>
      <p:font typeface="Bell MT" panose="02020503060305020303" pitchFamily="18" charset="77"/>
      <p:regular r:id="rId24"/>
      <p:bold r:id="rId25"/>
      <p:italic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Trebuchet MS" panose="020B070302020209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Vergaert" initials="" lastIdx="2" clrIdx="0"/>
  <p:cmAuthor id="1" name="" initials="" lastIdx="1" clrIdx="1"/>
  <p:cmAuthor id="2" name="NICC-INCC@hotmail.com" initials="N" lastIdx="1" clrIdx="2"/>
  <p:cmAuthor id="3" name="Van Praet Sarah" initials="VPS" lastIdx="3" clrIdx="3">
    <p:extLst>
      <p:ext uri="{19B8F6BF-5375-455C-9EA6-DF929625EA0E}">
        <p15:presenceInfo xmlns:p15="http://schemas.microsoft.com/office/powerpoint/2012/main" userId="S-1-5-21-3529176945-3930480886-99279437-184511" providerId="AD"/>
      </p:ext>
    </p:extLst>
  </p:cmAuthor>
  <p:cmAuthor id="4" name="Ravier Isabelle" initials="RI" lastIdx="5" clrIdx="4">
    <p:extLst>
      <p:ext uri="{19B8F6BF-5375-455C-9EA6-DF929625EA0E}">
        <p15:presenceInfo xmlns:p15="http://schemas.microsoft.com/office/powerpoint/2012/main" userId="S-1-5-21-3529176945-3930480886-99279437-18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a:srgbClr val="ADD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395CA6-5B1A-41FA-8A89-8C58FBABCC66}">
  <a:tblStyle styleId="{9A395CA6-5B1A-41FA-8A89-8C58FBABCC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25" autoAdjust="0"/>
    <p:restoredTop sz="62462" autoAdjust="0"/>
  </p:normalViewPr>
  <p:slideViewPr>
    <p:cSldViewPr snapToGrid="0">
      <p:cViewPr varScale="1">
        <p:scale>
          <a:sx n="67" d="100"/>
          <a:sy n="67" d="100"/>
        </p:scale>
        <p:origin x="2416"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64" y="67"/>
      </p:cViewPr>
      <p:guideLst>
        <p:guide orient="horz" pos="2956"/>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fr-FR"/>
        </a:p>
      </dgm:t>
    </dgm:pt>
    <dgm:pt modelId="{96050908-C5A6-414A-9F97-B89564CD45BA}">
      <dgm:prSet phldrT="[Texte]"/>
      <dgm:spPr/>
      <dgm:t>
        <a:bodyPr/>
        <a:lstStyle/>
        <a:p>
          <a:r>
            <a:rPr lang="fr-FR" dirty="0"/>
            <a:t>Objectifs de l'enquête Delphi</a:t>
          </a:r>
        </a:p>
      </dgm:t>
    </dgm:pt>
    <dgm:pt modelId="{B40F8446-9E78-7A4D-B7A3-1AB479EBFAD7}" type="parTrans" cxnId="{A8007874-D32C-FE4A-9247-F56B6EC072CF}">
      <dgm:prSet/>
      <dgm:spPr/>
      <dgm:t>
        <a:bodyPr/>
        <a:lstStyle/>
        <a:p>
          <a:endParaRPr lang="fr-FR"/>
        </a:p>
      </dgm:t>
    </dgm:pt>
    <dgm:pt modelId="{7A4AF972-D2E0-A142-BE14-033C52081860}" type="sibTrans" cxnId="{A8007874-D32C-FE4A-9247-F56B6EC072CF}">
      <dgm:prSet/>
      <dgm:spPr/>
      <dgm:t>
        <a:bodyPr/>
        <a:lstStyle/>
        <a:p>
          <a:endParaRPr lang="fr-FR"/>
        </a:p>
      </dgm:t>
    </dgm:pt>
    <dgm:pt modelId="{FE218DEF-A6E3-3E4A-9F10-EEF95CE50BC1}">
      <dgm:prSet phldrT="[Texte]"/>
      <dgm:spPr/>
      <dgm:t>
        <a:bodyPr/>
        <a:lstStyle/>
        <a:p>
          <a:r>
            <a:rPr lang="fr-FR" dirty="0"/>
            <a:t>Méthodologie de l'enquête</a:t>
          </a:r>
        </a:p>
      </dgm:t>
    </dgm:pt>
    <dgm:pt modelId="{4CCD76CC-0B5E-C44E-B4C1-5AAF4B44101B}" type="parTrans" cxnId="{2FECFCC4-25C2-4145-A049-69462049CA0C}">
      <dgm:prSet/>
      <dgm:spPr/>
      <dgm:t>
        <a:bodyPr/>
        <a:lstStyle/>
        <a:p>
          <a:endParaRPr lang="fr-FR"/>
        </a:p>
      </dgm:t>
    </dgm:pt>
    <dgm:pt modelId="{A8E3C397-F502-8D4A-9720-78CB39239DCB}" type="sibTrans" cxnId="{2FECFCC4-25C2-4145-A049-69462049CA0C}">
      <dgm:prSet/>
      <dgm:spPr/>
      <dgm:t>
        <a:bodyPr/>
        <a:lstStyle/>
        <a:p>
          <a:endParaRPr lang="fr-FR"/>
        </a:p>
      </dgm:t>
    </dgm:pt>
    <dgm:pt modelId="{22C25CF2-CE07-7B49-B0F2-8ACFDB7B5902}">
      <dgm:prSet phldrT="[Texte]"/>
      <dgm:spPr/>
      <dgm:t>
        <a:bodyPr/>
        <a:lstStyle/>
        <a:p>
          <a:r>
            <a:rPr lang="fr-FR" dirty="0"/>
            <a:t>Présentation des résultats</a:t>
          </a:r>
        </a:p>
      </dgm:t>
    </dgm:pt>
    <dgm:pt modelId="{198CF58F-C299-7046-9487-7ED7BC129270}" type="parTrans" cxnId="{404BCFBE-BC84-264B-8E4E-708262B3CF80}">
      <dgm:prSet/>
      <dgm:spPr/>
      <dgm:t>
        <a:bodyPr/>
        <a:lstStyle/>
        <a:p>
          <a:endParaRPr lang="fr-FR"/>
        </a:p>
      </dgm:t>
    </dgm:pt>
    <dgm:pt modelId="{B264C31D-C355-3F4C-9817-B301A3681BBB}" type="sibTrans" cxnId="{404BCFBE-BC84-264B-8E4E-708262B3CF80}">
      <dgm:prSet/>
      <dgm:spPr/>
      <dgm:t>
        <a:bodyPr/>
        <a:lstStyle/>
        <a:p>
          <a:endParaRPr lang="fr-FR"/>
        </a:p>
      </dgm:t>
    </dgm:pt>
    <dgm:pt modelId="{7E7011E8-CFB2-084C-9305-F2D09F593198}">
      <dgm:prSet phldrT="[Texte]"/>
      <dgm:spPr/>
      <dgm:t>
        <a:bodyPr/>
        <a:lstStyle/>
        <a:p>
          <a:r>
            <a:rPr lang="fr-FR" dirty="0"/>
            <a:t>Quelques mots de conclusion</a:t>
          </a:r>
        </a:p>
      </dgm:t>
    </dgm:pt>
    <dgm:pt modelId="{B2DEFB64-301C-454D-9BE1-18530A844793}" type="parTrans" cxnId="{97CF58A0-E020-1943-AB64-4BFB13E38B68}">
      <dgm:prSet/>
      <dgm:spPr/>
      <dgm:t>
        <a:bodyPr/>
        <a:lstStyle/>
        <a:p>
          <a:endParaRPr lang="fr-FR"/>
        </a:p>
      </dgm:t>
    </dgm:pt>
    <dgm:pt modelId="{69BF38ED-EF7D-674B-9A5B-8B26C114B2F9}" type="sibTrans" cxnId="{97CF58A0-E020-1943-AB64-4BFB13E38B68}">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C16C9A0D-E33E-654F-89C0-ADDF1E553596}" type="pres">
      <dgm:prSet presAssocID="{96050908-C5A6-414A-9F97-B89564CD45BA}" presName="parentLin" presStyleCnt="0"/>
      <dgm:spPr/>
    </dgm:pt>
    <dgm:pt modelId="{693C1B3D-EEBE-694B-9E3C-D8F048C568C0}" type="pres">
      <dgm:prSet presAssocID="{96050908-C5A6-414A-9F97-B89564CD45BA}" presName="parentLeftMargin" presStyleLbl="node1" presStyleIdx="0" presStyleCnt="4"/>
      <dgm:spPr/>
    </dgm:pt>
    <dgm:pt modelId="{81E79AD6-988F-E242-8E66-A9A8431DA593}" type="pres">
      <dgm:prSet presAssocID="{96050908-C5A6-414A-9F97-B89564CD45BA}" presName="parentText" presStyleLbl="node1" presStyleIdx="0" presStyleCnt="4">
        <dgm:presLayoutVars>
          <dgm:chMax val="0"/>
          <dgm:bulletEnabled val="1"/>
        </dgm:presLayoutVars>
      </dgm:prSet>
      <dgm:spPr/>
    </dgm:pt>
    <dgm:pt modelId="{E9EC6D46-D7A6-5042-BC15-9ABD4A2D893C}" type="pres">
      <dgm:prSet presAssocID="{96050908-C5A6-414A-9F97-B89564CD45BA}" presName="negativeSpace" presStyleCnt="0"/>
      <dgm:spPr/>
    </dgm:pt>
    <dgm:pt modelId="{E60A2B7E-A794-6141-993E-2C867D6ED49C}" type="pres">
      <dgm:prSet presAssocID="{96050908-C5A6-414A-9F97-B89564CD45BA}" presName="childText" presStyleLbl="conFgAcc1" presStyleIdx="0" presStyleCnt="4" custLinFactY="-13091" custLinFactNeighborY="-100000">
        <dgm:presLayoutVars>
          <dgm:bulletEnabled val="1"/>
        </dgm:presLayoutVars>
      </dgm:prSet>
      <dgm:spPr/>
    </dgm:pt>
    <dgm:pt modelId="{B3ED6BC6-7FF0-DF43-9F4D-3C1EF18E468C}" type="pres">
      <dgm:prSet presAssocID="{7A4AF972-D2E0-A142-BE14-033C52081860}" presName="spaceBetweenRectangles" presStyleCnt="0"/>
      <dgm:spPr/>
    </dgm:pt>
    <dgm:pt modelId="{B2E05FA4-C5F5-A84E-BF49-0E473D3AB6D4}" type="pres">
      <dgm:prSet presAssocID="{FE218DEF-A6E3-3E4A-9F10-EEF95CE50BC1}" presName="parentLin" presStyleCnt="0"/>
      <dgm:spPr/>
    </dgm:pt>
    <dgm:pt modelId="{8D18C53B-9206-BC4F-8D14-B6F5A6FB9DA9}" type="pres">
      <dgm:prSet presAssocID="{FE218DEF-A6E3-3E4A-9F10-EEF95CE50BC1}" presName="parentLeftMargin" presStyleLbl="node1" presStyleIdx="0" presStyleCnt="4"/>
      <dgm:spPr/>
    </dgm:pt>
    <dgm:pt modelId="{48C244B6-3631-EA45-887C-386C0294BAEE}" type="pres">
      <dgm:prSet presAssocID="{FE218DEF-A6E3-3E4A-9F10-EEF95CE50BC1}" presName="parentText" presStyleLbl="node1" presStyleIdx="1" presStyleCnt="4">
        <dgm:presLayoutVars>
          <dgm:chMax val="0"/>
          <dgm:bulletEnabled val="1"/>
        </dgm:presLayoutVars>
      </dgm:prSet>
      <dgm:spPr/>
    </dgm:pt>
    <dgm:pt modelId="{79BDD754-50F8-8041-B3D3-C050BBC1EF0A}" type="pres">
      <dgm:prSet presAssocID="{FE218DEF-A6E3-3E4A-9F10-EEF95CE50BC1}" presName="negativeSpace" presStyleCnt="0"/>
      <dgm:spPr/>
    </dgm:pt>
    <dgm:pt modelId="{64FDF959-D8A3-894E-8199-E65C53A5C183}" type="pres">
      <dgm:prSet presAssocID="{FE218DEF-A6E3-3E4A-9F10-EEF95CE50BC1}" presName="childText" presStyleLbl="conFgAcc1" presStyleIdx="1" presStyleCnt="4">
        <dgm:presLayoutVars>
          <dgm:bulletEnabled val="1"/>
        </dgm:presLayoutVars>
      </dgm:prSet>
      <dgm:spPr/>
    </dgm:pt>
    <dgm:pt modelId="{93CE7F52-4E02-F44A-9863-444AC6BF917A}" type="pres">
      <dgm:prSet presAssocID="{A8E3C397-F502-8D4A-9720-78CB39239DCB}" presName="spaceBetweenRectangles" presStyleCnt="0"/>
      <dgm:spPr/>
    </dgm:pt>
    <dgm:pt modelId="{F23574DC-46A1-F246-8330-0E054D812144}" type="pres">
      <dgm:prSet presAssocID="{22C25CF2-CE07-7B49-B0F2-8ACFDB7B5902}" presName="parentLin" presStyleCnt="0"/>
      <dgm:spPr/>
    </dgm:pt>
    <dgm:pt modelId="{6A8ADCA6-FC60-C94F-AE30-A8AB0E6CEDE4}" type="pres">
      <dgm:prSet presAssocID="{22C25CF2-CE07-7B49-B0F2-8ACFDB7B5902}" presName="parentLeftMargin" presStyleLbl="node1" presStyleIdx="1" presStyleCnt="4"/>
      <dgm:spPr/>
    </dgm:pt>
    <dgm:pt modelId="{61983D8C-4561-7E48-B0BE-9D8C27BA4732}" type="pres">
      <dgm:prSet presAssocID="{22C25CF2-CE07-7B49-B0F2-8ACFDB7B5902}" presName="parentText" presStyleLbl="node1" presStyleIdx="2" presStyleCnt="4">
        <dgm:presLayoutVars>
          <dgm:chMax val="0"/>
          <dgm:bulletEnabled val="1"/>
        </dgm:presLayoutVars>
      </dgm:prSet>
      <dgm:spPr/>
    </dgm:pt>
    <dgm:pt modelId="{E15C69BE-DAD8-E84A-B7AB-370417A0DFE1}" type="pres">
      <dgm:prSet presAssocID="{22C25CF2-CE07-7B49-B0F2-8ACFDB7B5902}" presName="negativeSpace" presStyleCnt="0"/>
      <dgm:spPr/>
    </dgm:pt>
    <dgm:pt modelId="{BB83A994-1418-FC43-97F2-F39BAF1670BE}" type="pres">
      <dgm:prSet presAssocID="{22C25CF2-CE07-7B49-B0F2-8ACFDB7B5902}" presName="childText" presStyleLbl="conFgAcc1" presStyleIdx="2" presStyleCnt="4">
        <dgm:presLayoutVars>
          <dgm:bulletEnabled val="1"/>
        </dgm:presLayoutVars>
      </dgm:prSet>
      <dgm:spPr/>
    </dgm:pt>
    <dgm:pt modelId="{72C32FF7-241F-1F40-92A5-92C4116B03EB}" type="pres">
      <dgm:prSet presAssocID="{B264C31D-C355-3F4C-9817-B301A3681BBB}" presName="spaceBetweenRectangles" presStyleCnt="0"/>
      <dgm:spPr/>
    </dgm:pt>
    <dgm:pt modelId="{73126438-AF72-9245-AD90-19685DF8D819}" type="pres">
      <dgm:prSet presAssocID="{7E7011E8-CFB2-084C-9305-F2D09F593198}" presName="parentLin" presStyleCnt="0"/>
      <dgm:spPr/>
    </dgm:pt>
    <dgm:pt modelId="{89BF9190-5559-D842-B3AF-91C94EF03A62}" type="pres">
      <dgm:prSet presAssocID="{7E7011E8-CFB2-084C-9305-F2D09F593198}" presName="parentLeftMargin" presStyleLbl="node1" presStyleIdx="2" presStyleCnt="4"/>
      <dgm:spPr/>
    </dgm:pt>
    <dgm:pt modelId="{8A9C3465-6912-0943-8938-7E789E4B3503}" type="pres">
      <dgm:prSet presAssocID="{7E7011E8-CFB2-084C-9305-F2D09F593198}" presName="parentText" presStyleLbl="node1" presStyleIdx="3" presStyleCnt="4">
        <dgm:presLayoutVars>
          <dgm:chMax val="0"/>
          <dgm:bulletEnabled val="1"/>
        </dgm:presLayoutVars>
      </dgm:prSet>
      <dgm:spPr/>
    </dgm:pt>
    <dgm:pt modelId="{5EC5D4CB-A24C-9142-A248-C34146370448}" type="pres">
      <dgm:prSet presAssocID="{7E7011E8-CFB2-084C-9305-F2D09F593198}" presName="negativeSpace" presStyleCnt="0"/>
      <dgm:spPr/>
    </dgm:pt>
    <dgm:pt modelId="{0FF18948-0E23-B549-8F8B-27A5D121DEC9}" type="pres">
      <dgm:prSet presAssocID="{7E7011E8-CFB2-084C-9305-F2D09F593198}" presName="childText" presStyleLbl="conFgAcc1" presStyleIdx="3" presStyleCnt="4">
        <dgm:presLayoutVars>
          <dgm:bulletEnabled val="1"/>
        </dgm:presLayoutVars>
      </dgm:prSet>
      <dgm:spPr/>
    </dgm:pt>
  </dgm:ptLst>
  <dgm:cxnLst>
    <dgm:cxn modelId="{36607905-BD39-784C-8EFF-206227BED9A0}" type="presOf" srcId="{96050908-C5A6-414A-9F97-B89564CD45BA}" destId="{81E79AD6-988F-E242-8E66-A9A8431DA593}" srcOrd="1" destOrd="0" presId="urn:microsoft.com/office/officeart/2005/8/layout/list1"/>
    <dgm:cxn modelId="{5425EE0A-E881-5E41-A9B0-5B1EA54181E2}" type="presOf" srcId="{96050908-C5A6-414A-9F97-B89564CD45BA}" destId="{693C1B3D-EEBE-694B-9E3C-D8F048C568C0}" srcOrd="0" destOrd="0" presId="urn:microsoft.com/office/officeart/2005/8/layout/list1"/>
    <dgm:cxn modelId="{9882FB32-1EE9-BC4D-B2FC-84221FBEA55E}" type="presOf" srcId="{22C25CF2-CE07-7B49-B0F2-8ACFDB7B5902}" destId="{61983D8C-4561-7E48-B0BE-9D8C27BA4732}" srcOrd="1" destOrd="0" presId="urn:microsoft.com/office/officeart/2005/8/layout/list1"/>
    <dgm:cxn modelId="{78D0154A-A7F9-F44E-B976-A20F52739266}" type="presOf" srcId="{FE218DEF-A6E3-3E4A-9F10-EEF95CE50BC1}" destId="{8D18C53B-9206-BC4F-8D14-B6F5A6FB9DA9}" srcOrd="0" destOrd="0" presId="urn:microsoft.com/office/officeart/2005/8/layout/list1"/>
    <dgm:cxn modelId="{A8007874-D32C-FE4A-9247-F56B6EC072CF}" srcId="{4690DFF8-D44F-7C49-864B-CC40FD7936C7}" destId="{96050908-C5A6-414A-9F97-B89564CD45BA}" srcOrd="0" destOrd="0" parTransId="{B40F8446-9E78-7A4D-B7A3-1AB479EBFAD7}" sibTransId="{7A4AF972-D2E0-A142-BE14-033C52081860}"/>
    <dgm:cxn modelId="{97018D75-2223-394C-AA52-41A56F312BD9}" type="presOf" srcId="{7E7011E8-CFB2-084C-9305-F2D09F593198}" destId="{8A9C3465-6912-0943-8938-7E789E4B3503}"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F2C2B189-46ED-AC45-8A9F-2FA4D5B86FC8}" type="presOf" srcId="{FE218DEF-A6E3-3E4A-9F10-EEF95CE50BC1}" destId="{48C244B6-3631-EA45-887C-386C0294BAEE}" srcOrd="1" destOrd="0" presId="urn:microsoft.com/office/officeart/2005/8/layout/list1"/>
    <dgm:cxn modelId="{97CF58A0-E020-1943-AB64-4BFB13E38B68}" srcId="{4690DFF8-D44F-7C49-864B-CC40FD7936C7}" destId="{7E7011E8-CFB2-084C-9305-F2D09F593198}" srcOrd="3" destOrd="0" parTransId="{B2DEFB64-301C-454D-9BE1-18530A844793}" sibTransId="{69BF38ED-EF7D-674B-9A5B-8B26C114B2F9}"/>
    <dgm:cxn modelId="{404BCFBE-BC84-264B-8E4E-708262B3CF80}" srcId="{4690DFF8-D44F-7C49-864B-CC40FD7936C7}" destId="{22C25CF2-CE07-7B49-B0F2-8ACFDB7B5902}" srcOrd="2" destOrd="0" parTransId="{198CF58F-C299-7046-9487-7ED7BC129270}" sibTransId="{B264C31D-C355-3F4C-9817-B301A3681BBB}"/>
    <dgm:cxn modelId="{2FECFCC4-25C2-4145-A049-69462049CA0C}" srcId="{4690DFF8-D44F-7C49-864B-CC40FD7936C7}" destId="{FE218DEF-A6E3-3E4A-9F10-EEF95CE50BC1}" srcOrd="1" destOrd="0" parTransId="{4CCD76CC-0B5E-C44E-B4C1-5AAF4B44101B}" sibTransId="{A8E3C397-F502-8D4A-9720-78CB39239DCB}"/>
    <dgm:cxn modelId="{0CE3F8E9-6F35-5340-8D09-2E0AEAE6EFF1}" type="presOf" srcId="{22C25CF2-CE07-7B49-B0F2-8ACFDB7B5902}" destId="{6A8ADCA6-FC60-C94F-AE30-A8AB0E6CEDE4}" srcOrd="0" destOrd="0" presId="urn:microsoft.com/office/officeart/2005/8/layout/list1"/>
    <dgm:cxn modelId="{3108C9EA-3DBC-2044-895D-25D4C71A1141}" type="presOf" srcId="{7E7011E8-CFB2-084C-9305-F2D09F593198}" destId="{89BF9190-5559-D842-B3AF-91C94EF03A62}" srcOrd="0" destOrd="0" presId="urn:microsoft.com/office/officeart/2005/8/layout/list1"/>
    <dgm:cxn modelId="{E1B4DDFF-FF7B-584A-B04D-0D06F1F15043}" type="presParOf" srcId="{A7C90D1C-2A20-5E48-BB07-D7DA0E5460E0}" destId="{C16C9A0D-E33E-654F-89C0-ADDF1E553596}" srcOrd="0" destOrd="0" presId="urn:microsoft.com/office/officeart/2005/8/layout/list1"/>
    <dgm:cxn modelId="{0E00E1B0-0042-954B-83E0-53BC2DD2675C}" type="presParOf" srcId="{C16C9A0D-E33E-654F-89C0-ADDF1E553596}" destId="{693C1B3D-EEBE-694B-9E3C-D8F048C568C0}" srcOrd="0" destOrd="0" presId="urn:microsoft.com/office/officeart/2005/8/layout/list1"/>
    <dgm:cxn modelId="{DB574D07-C08B-9F4E-BB2E-C97C62317718}" type="presParOf" srcId="{C16C9A0D-E33E-654F-89C0-ADDF1E553596}" destId="{81E79AD6-988F-E242-8E66-A9A8431DA593}" srcOrd="1" destOrd="0" presId="urn:microsoft.com/office/officeart/2005/8/layout/list1"/>
    <dgm:cxn modelId="{40B5AD47-423D-E74F-8278-DFCD73236170}" type="presParOf" srcId="{A7C90D1C-2A20-5E48-BB07-D7DA0E5460E0}" destId="{E9EC6D46-D7A6-5042-BC15-9ABD4A2D893C}" srcOrd="1" destOrd="0" presId="urn:microsoft.com/office/officeart/2005/8/layout/list1"/>
    <dgm:cxn modelId="{710B3534-FF00-9941-A850-3838B91EFE6B}" type="presParOf" srcId="{A7C90D1C-2A20-5E48-BB07-D7DA0E5460E0}" destId="{E60A2B7E-A794-6141-993E-2C867D6ED49C}" srcOrd="2" destOrd="0" presId="urn:microsoft.com/office/officeart/2005/8/layout/list1"/>
    <dgm:cxn modelId="{584632B6-0C26-B948-BA6C-3DF2B1FCA53D}" type="presParOf" srcId="{A7C90D1C-2A20-5E48-BB07-D7DA0E5460E0}" destId="{B3ED6BC6-7FF0-DF43-9F4D-3C1EF18E468C}" srcOrd="3" destOrd="0" presId="urn:microsoft.com/office/officeart/2005/8/layout/list1"/>
    <dgm:cxn modelId="{5714032C-E22D-4C46-9DF7-5964055402B8}" type="presParOf" srcId="{A7C90D1C-2A20-5E48-BB07-D7DA0E5460E0}" destId="{B2E05FA4-C5F5-A84E-BF49-0E473D3AB6D4}" srcOrd="4" destOrd="0" presId="urn:microsoft.com/office/officeart/2005/8/layout/list1"/>
    <dgm:cxn modelId="{A4626300-5B62-D24F-88EF-90473DECF4D3}" type="presParOf" srcId="{B2E05FA4-C5F5-A84E-BF49-0E473D3AB6D4}" destId="{8D18C53B-9206-BC4F-8D14-B6F5A6FB9DA9}" srcOrd="0" destOrd="0" presId="urn:microsoft.com/office/officeart/2005/8/layout/list1"/>
    <dgm:cxn modelId="{5F773EDE-1A47-5446-82D7-B582144B0017}" type="presParOf" srcId="{B2E05FA4-C5F5-A84E-BF49-0E473D3AB6D4}" destId="{48C244B6-3631-EA45-887C-386C0294BAEE}" srcOrd="1" destOrd="0" presId="urn:microsoft.com/office/officeart/2005/8/layout/list1"/>
    <dgm:cxn modelId="{E422383B-07B8-EA45-9545-81AC72F8CC6E}" type="presParOf" srcId="{A7C90D1C-2A20-5E48-BB07-D7DA0E5460E0}" destId="{79BDD754-50F8-8041-B3D3-C050BBC1EF0A}" srcOrd="5" destOrd="0" presId="urn:microsoft.com/office/officeart/2005/8/layout/list1"/>
    <dgm:cxn modelId="{74CB1AC6-71D0-E04D-B6FD-8C9CADEC8DE9}" type="presParOf" srcId="{A7C90D1C-2A20-5E48-BB07-D7DA0E5460E0}" destId="{64FDF959-D8A3-894E-8199-E65C53A5C183}" srcOrd="6" destOrd="0" presId="urn:microsoft.com/office/officeart/2005/8/layout/list1"/>
    <dgm:cxn modelId="{A8495AC4-1E87-DC4F-98B3-F5CD7C872FF5}" type="presParOf" srcId="{A7C90D1C-2A20-5E48-BB07-D7DA0E5460E0}" destId="{93CE7F52-4E02-F44A-9863-444AC6BF917A}" srcOrd="7" destOrd="0" presId="urn:microsoft.com/office/officeart/2005/8/layout/list1"/>
    <dgm:cxn modelId="{F603F0CA-CEE5-7949-966D-C458F91EE249}" type="presParOf" srcId="{A7C90D1C-2A20-5E48-BB07-D7DA0E5460E0}" destId="{F23574DC-46A1-F246-8330-0E054D812144}" srcOrd="8" destOrd="0" presId="urn:microsoft.com/office/officeart/2005/8/layout/list1"/>
    <dgm:cxn modelId="{0FA2ACE1-CE2E-1543-AC0E-FCE6E5D8EBD0}" type="presParOf" srcId="{F23574DC-46A1-F246-8330-0E054D812144}" destId="{6A8ADCA6-FC60-C94F-AE30-A8AB0E6CEDE4}" srcOrd="0" destOrd="0" presId="urn:microsoft.com/office/officeart/2005/8/layout/list1"/>
    <dgm:cxn modelId="{927AEB18-4155-FB42-97AB-6243F930B6E7}" type="presParOf" srcId="{F23574DC-46A1-F246-8330-0E054D812144}" destId="{61983D8C-4561-7E48-B0BE-9D8C27BA4732}" srcOrd="1" destOrd="0" presId="urn:microsoft.com/office/officeart/2005/8/layout/list1"/>
    <dgm:cxn modelId="{CD3B98C7-F526-894E-8BF0-F6E7FACB85CC}" type="presParOf" srcId="{A7C90D1C-2A20-5E48-BB07-D7DA0E5460E0}" destId="{E15C69BE-DAD8-E84A-B7AB-370417A0DFE1}" srcOrd="9" destOrd="0" presId="urn:microsoft.com/office/officeart/2005/8/layout/list1"/>
    <dgm:cxn modelId="{31249BCA-C30B-E744-AA08-1E3EADB9CE1E}" type="presParOf" srcId="{A7C90D1C-2A20-5E48-BB07-D7DA0E5460E0}" destId="{BB83A994-1418-FC43-97F2-F39BAF1670BE}" srcOrd="10" destOrd="0" presId="urn:microsoft.com/office/officeart/2005/8/layout/list1"/>
    <dgm:cxn modelId="{12C5E9D7-C482-6E4A-8060-760F955627B1}" type="presParOf" srcId="{A7C90D1C-2A20-5E48-BB07-D7DA0E5460E0}" destId="{72C32FF7-241F-1F40-92A5-92C4116B03EB}" srcOrd="11" destOrd="0" presId="urn:microsoft.com/office/officeart/2005/8/layout/list1"/>
    <dgm:cxn modelId="{417D0398-0247-8542-BA3F-4A90BF01904F}" type="presParOf" srcId="{A7C90D1C-2A20-5E48-BB07-D7DA0E5460E0}" destId="{73126438-AF72-9245-AD90-19685DF8D819}" srcOrd="12" destOrd="0" presId="urn:microsoft.com/office/officeart/2005/8/layout/list1"/>
    <dgm:cxn modelId="{47C2B63E-0CE1-7E41-B0DA-9175408B6695}" type="presParOf" srcId="{73126438-AF72-9245-AD90-19685DF8D819}" destId="{89BF9190-5559-D842-B3AF-91C94EF03A62}" srcOrd="0" destOrd="0" presId="urn:microsoft.com/office/officeart/2005/8/layout/list1"/>
    <dgm:cxn modelId="{617A8C6B-445F-124A-AFFB-10709837FB23}" type="presParOf" srcId="{73126438-AF72-9245-AD90-19685DF8D819}" destId="{8A9C3465-6912-0943-8938-7E789E4B3503}" srcOrd="1" destOrd="0" presId="urn:microsoft.com/office/officeart/2005/8/layout/list1"/>
    <dgm:cxn modelId="{50AB11D7-0B8F-5A45-B148-5F15D98CA0CD}" type="presParOf" srcId="{A7C90D1C-2A20-5E48-BB07-D7DA0E5460E0}" destId="{5EC5D4CB-A24C-9142-A248-C34146370448}" srcOrd="13" destOrd="0" presId="urn:microsoft.com/office/officeart/2005/8/layout/list1"/>
    <dgm:cxn modelId="{677A9E7C-E11F-464F-8D67-3923E9B34E84}" type="presParOf" srcId="{A7C90D1C-2A20-5E48-BB07-D7DA0E5460E0}" destId="{0FF18948-0E23-B549-8F8B-27A5D121DEC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fr-FR"/>
        </a:p>
      </dgm:t>
    </dgm:pt>
    <dgm:pt modelId="{96050908-C5A6-414A-9F97-B89564CD45BA}">
      <dgm:prSet phldrT="[Texte]"/>
      <dgm:spPr/>
      <dgm:t>
        <a:bodyPr/>
        <a:lstStyle/>
        <a:p>
          <a:r>
            <a:rPr lang="fr-FR" dirty="0"/>
            <a:t>Objectifs de l'enquête Delphi</a:t>
          </a:r>
        </a:p>
      </dgm:t>
    </dgm:pt>
    <dgm:pt modelId="{B40F8446-9E78-7A4D-B7A3-1AB479EBFAD7}" type="parTrans" cxnId="{A8007874-D32C-FE4A-9247-F56B6EC072CF}">
      <dgm:prSet/>
      <dgm:spPr/>
      <dgm:t>
        <a:bodyPr/>
        <a:lstStyle/>
        <a:p>
          <a:endParaRPr lang="fr-FR"/>
        </a:p>
      </dgm:t>
    </dgm:pt>
    <dgm:pt modelId="{7A4AF972-D2E0-A142-BE14-033C52081860}" type="sibTrans" cxnId="{A8007874-D32C-FE4A-9247-F56B6EC072CF}">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C16C9A0D-E33E-654F-89C0-ADDF1E553596}" type="pres">
      <dgm:prSet presAssocID="{96050908-C5A6-414A-9F97-B89564CD45BA}" presName="parentLin" presStyleCnt="0"/>
      <dgm:spPr/>
    </dgm:pt>
    <dgm:pt modelId="{693C1B3D-EEBE-694B-9E3C-D8F048C568C0}" type="pres">
      <dgm:prSet presAssocID="{96050908-C5A6-414A-9F97-B89564CD45BA}" presName="parentLeftMargin" presStyleLbl="node1" presStyleIdx="0" presStyleCnt="1"/>
      <dgm:spPr/>
    </dgm:pt>
    <dgm:pt modelId="{81E79AD6-988F-E242-8E66-A9A8431DA593}" type="pres">
      <dgm:prSet presAssocID="{96050908-C5A6-414A-9F97-B89564CD45BA}" presName="parentText" presStyleLbl="node1" presStyleIdx="0" presStyleCnt="1">
        <dgm:presLayoutVars>
          <dgm:chMax val="0"/>
          <dgm:bulletEnabled val="1"/>
        </dgm:presLayoutVars>
      </dgm:prSet>
      <dgm:spPr/>
    </dgm:pt>
    <dgm:pt modelId="{E9EC6D46-D7A6-5042-BC15-9ABD4A2D893C}" type="pres">
      <dgm:prSet presAssocID="{96050908-C5A6-414A-9F97-B89564CD45BA}" presName="negativeSpace" presStyleCnt="0"/>
      <dgm:spPr/>
    </dgm:pt>
    <dgm:pt modelId="{E60A2B7E-A794-6141-993E-2C867D6ED49C}" type="pres">
      <dgm:prSet presAssocID="{96050908-C5A6-414A-9F97-B89564CD45BA}" presName="childText" presStyleLbl="conFgAcc1" presStyleIdx="0" presStyleCnt="1" custLinFactY="-13091" custLinFactNeighborY="-100000">
        <dgm:presLayoutVars>
          <dgm:bulletEnabled val="1"/>
        </dgm:presLayoutVars>
      </dgm:prSet>
      <dgm:spPr/>
    </dgm:pt>
  </dgm:ptLst>
  <dgm:cxnLst>
    <dgm:cxn modelId="{36607905-BD39-784C-8EFF-206227BED9A0}" type="presOf" srcId="{96050908-C5A6-414A-9F97-B89564CD45BA}" destId="{81E79AD6-988F-E242-8E66-A9A8431DA593}" srcOrd="1" destOrd="0" presId="urn:microsoft.com/office/officeart/2005/8/layout/list1"/>
    <dgm:cxn modelId="{5425EE0A-E881-5E41-A9B0-5B1EA54181E2}" type="presOf" srcId="{96050908-C5A6-414A-9F97-B89564CD45BA}" destId="{693C1B3D-EEBE-694B-9E3C-D8F048C568C0}" srcOrd="0" destOrd="0" presId="urn:microsoft.com/office/officeart/2005/8/layout/list1"/>
    <dgm:cxn modelId="{A8007874-D32C-FE4A-9247-F56B6EC072CF}" srcId="{4690DFF8-D44F-7C49-864B-CC40FD7936C7}" destId="{96050908-C5A6-414A-9F97-B89564CD45BA}" srcOrd="0" destOrd="0" parTransId="{B40F8446-9E78-7A4D-B7A3-1AB479EBFAD7}" sibTransId="{7A4AF972-D2E0-A142-BE14-033C52081860}"/>
    <dgm:cxn modelId="{600C8F79-3186-AA41-B012-09472A5D0143}" type="presOf" srcId="{4690DFF8-D44F-7C49-864B-CC40FD7936C7}" destId="{A7C90D1C-2A20-5E48-BB07-D7DA0E5460E0}" srcOrd="0" destOrd="0" presId="urn:microsoft.com/office/officeart/2005/8/layout/list1"/>
    <dgm:cxn modelId="{E1B4DDFF-FF7B-584A-B04D-0D06F1F15043}" type="presParOf" srcId="{A7C90D1C-2A20-5E48-BB07-D7DA0E5460E0}" destId="{C16C9A0D-E33E-654F-89C0-ADDF1E553596}" srcOrd="0" destOrd="0" presId="urn:microsoft.com/office/officeart/2005/8/layout/list1"/>
    <dgm:cxn modelId="{0E00E1B0-0042-954B-83E0-53BC2DD2675C}" type="presParOf" srcId="{C16C9A0D-E33E-654F-89C0-ADDF1E553596}" destId="{693C1B3D-EEBE-694B-9E3C-D8F048C568C0}" srcOrd="0" destOrd="0" presId="urn:microsoft.com/office/officeart/2005/8/layout/list1"/>
    <dgm:cxn modelId="{DB574D07-C08B-9F4E-BB2E-C97C62317718}" type="presParOf" srcId="{C16C9A0D-E33E-654F-89C0-ADDF1E553596}" destId="{81E79AD6-988F-E242-8E66-A9A8431DA593}" srcOrd="1" destOrd="0" presId="urn:microsoft.com/office/officeart/2005/8/layout/list1"/>
    <dgm:cxn modelId="{40B5AD47-423D-E74F-8278-DFCD73236170}" type="presParOf" srcId="{A7C90D1C-2A20-5E48-BB07-D7DA0E5460E0}" destId="{E9EC6D46-D7A6-5042-BC15-9ABD4A2D893C}" srcOrd="1" destOrd="0" presId="urn:microsoft.com/office/officeart/2005/8/layout/list1"/>
    <dgm:cxn modelId="{710B3534-FF00-9941-A850-3838B91EFE6B}" type="presParOf" srcId="{A7C90D1C-2A20-5E48-BB07-D7DA0E5460E0}" destId="{E60A2B7E-A794-6141-993E-2C867D6ED49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accent3_2" csCatId="accent3" phldr="1"/>
      <dgm:spPr/>
      <dgm:t>
        <a:bodyPr/>
        <a:lstStyle/>
        <a:p>
          <a:endParaRPr lang="fr-FR"/>
        </a:p>
      </dgm:t>
    </dgm:pt>
    <dgm:pt modelId="{FE218DEF-A6E3-3E4A-9F10-EEF95CE50BC1}">
      <dgm:prSet phldrT="[Texte]"/>
      <dgm:spPr/>
      <dgm:t>
        <a:bodyPr/>
        <a:lstStyle/>
        <a:p>
          <a:r>
            <a:rPr lang="fr-FR" dirty="0"/>
            <a:t>Méthodologie de l'enquête</a:t>
          </a:r>
        </a:p>
      </dgm:t>
    </dgm:pt>
    <dgm:pt modelId="{4CCD76CC-0B5E-C44E-B4C1-5AAF4B44101B}" type="parTrans" cxnId="{2FECFCC4-25C2-4145-A049-69462049CA0C}">
      <dgm:prSet/>
      <dgm:spPr/>
      <dgm:t>
        <a:bodyPr/>
        <a:lstStyle/>
        <a:p>
          <a:endParaRPr lang="fr-FR"/>
        </a:p>
      </dgm:t>
    </dgm:pt>
    <dgm:pt modelId="{A8E3C397-F502-8D4A-9720-78CB39239DCB}" type="sibTrans" cxnId="{2FECFCC4-25C2-4145-A049-69462049CA0C}">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B2E05FA4-C5F5-A84E-BF49-0E473D3AB6D4}" type="pres">
      <dgm:prSet presAssocID="{FE218DEF-A6E3-3E4A-9F10-EEF95CE50BC1}" presName="parentLin" presStyleCnt="0"/>
      <dgm:spPr/>
    </dgm:pt>
    <dgm:pt modelId="{8D18C53B-9206-BC4F-8D14-B6F5A6FB9DA9}" type="pres">
      <dgm:prSet presAssocID="{FE218DEF-A6E3-3E4A-9F10-EEF95CE50BC1}" presName="parentLeftMargin" presStyleLbl="node1" presStyleIdx="0" presStyleCnt="1"/>
      <dgm:spPr/>
    </dgm:pt>
    <dgm:pt modelId="{48C244B6-3631-EA45-887C-386C0294BAEE}" type="pres">
      <dgm:prSet presAssocID="{FE218DEF-A6E3-3E4A-9F10-EEF95CE50BC1}" presName="parentText" presStyleLbl="node1" presStyleIdx="0" presStyleCnt="1">
        <dgm:presLayoutVars>
          <dgm:chMax val="0"/>
          <dgm:bulletEnabled val="1"/>
        </dgm:presLayoutVars>
      </dgm:prSet>
      <dgm:spPr/>
    </dgm:pt>
    <dgm:pt modelId="{79BDD754-50F8-8041-B3D3-C050BBC1EF0A}" type="pres">
      <dgm:prSet presAssocID="{FE218DEF-A6E3-3E4A-9F10-EEF95CE50BC1}" presName="negativeSpace" presStyleCnt="0"/>
      <dgm:spPr/>
    </dgm:pt>
    <dgm:pt modelId="{64FDF959-D8A3-894E-8199-E65C53A5C183}" type="pres">
      <dgm:prSet presAssocID="{FE218DEF-A6E3-3E4A-9F10-EEF95CE50BC1}" presName="childText" presStyleLbl="conFgAcc1" presStyleIdx="0" presStyleCnt="1">
        <dgm:presLayoutVars>
          <dgm:bulletEnabled val="1"/>
        </dgm:presLayoutVars>
      </dgm:prSet>
      <dgm:spPr/>
    </dgm:pt>
  </dgm:ptLst>
  <dgm:cxnLst>
    <dgm:cxn modelId="{78D0154A-A7F9-F44E-B976-A20F52739266}" type="presOf" srcId="{FE218DEF-A6E3-3E4A-9F10-EEF95CE50BC1}" destId="{8D18C53B-9206-BC4F-8D14-B6F5A6FB9DA9}" srcOrd="0"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F2C2B189-46ED-AC45-8A9F-2FA4D5B86FC8}" type="presOf" srcId="{FE218DEF-A6E3-3E4A-9F10-EEF95CE50BC1}" destId="{48C244B6-3631-EA45-887C-386C0294BAEE}" srcOrd="1" destOrd="0" presId="urn:microsoft.com/office/officeart/2005/8/layout/list1"/>
    <dgm:cxn modelId="{2FECFCC4-25C2-4145-A049-69462049CA0C}" srcId="{4690DFF8-D44F-7C49-864B-CC40FD7936C7}" destId="{FE218DEF-A6E3-3E4A-9F10-EEF95CE50BC1}" srcOrd="0" destOrd="0" parTransId="{4CCD76CC-0B5E-C44E-B4C1-5AAF4B44101B}" sibTransId="{A8E3C397-F502-8D4A-9720-78CB39239DCB}"/>
    <dgm:cxn modelId="{5714032C-E22D-4C46-9DF7-5964055402B8}" type="presParOf" srcId="{A7C90D1C-2A20-5E48-BB07-D7DA0E5460E0}" destId="{B2E05FA4-C5F5-A84E-BF49-0E473D3AB6D4}" srcOrd="0" destOrd="0" presId="urn:microsoft.com/office/officeart/2005/8/layout/list1"/>
    <dgm:cxn modelId="{A4626300-5B62-D24F-88EF-90473DECF4D3}" type="presParOf" srcId="{B2E05FA4-C5F5-A84E-BF49-0E473D3AB6D4}" destId="{8D18C53B-9206-BC4F-8D14-B6F5A6FB9DA9}" srcOrd="0" destOrd="0" presId="urn:microsoft.com/office/officeart/2005/8/layout/list1"/>
    <dgm:cxn modelId="{5F773EDE-1A47-5446-82D7-B582144B0017}" type="presParOf" srcId="{B2E05FA4-C5F5-A84E-BF49-0E473D3AB6D4}" destId="{48C244B6-3631-EA45-887C-386C0294BAEE}" srcOrd="1" destOrd="0" presId="urn:microsoft.com/office/officeart/2005/8/layout/list1"/>
    <dgm:cxn modelId="{E422383B-07B8-EA45-9545-81AC72F8CC6E}" type="presParOf" srcId="{A7C90D1C-2A20-5E48-BB07-D7DA0E5460E0}" destId="{79BDD754-50F8-8041-B3D3-C050BBC1EF0A}" srcOrd="1" destOrd="0" presId="urn:microsoft.com/office/officeart/2005/8/layout/list1"/>
    <dgm:cxn modelId="{74CB1AC6-71D0-E04D-B6FD-8C9CADEC8DE9}" type="presParOf" srcId="{A7C90D1C-2A20-5E48-BB07-D7DA0E5460E0}" destId="{64FDF959-D8A3-894E-8199-E65C53A5C18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4" csCatId="colorful" phldr="1"/>
      <dgm:spPr/>
      <dgm:t>
        <a:bodyPr/>
        <a:lstStyle/>
        <a:p>
          <a:endParaRPr lang="fr-FR"/>
        </a:p>
      </dgm:t>
    </dgm:pt>
    <dgm:pt modelId="{22C25CF2-CE07-7B49-B0F2-8ACFDB7B5902}">
      <dgm:prSet phldrT="[Texte]"/>
      <dgm:spPr/>
      <dgm:t>
        <a:bodyPr/>
        <a:lstStyle/>
        <a:p>
          <a:r>
            <a:rPr lang="fr-FR" dirty="0"/>
            <a:t>Présentation des résultats</a:t>
          </a:r>
        </a:p>
      </dgm:t>
    </dgm:pt>
    <dgm:pt modelId="{198CF58F-C299-7046-9487-7ED7BC129270}" type="parTrans" cxnId="{404BCFBE-BC84-264B-8E4E-708262B3CF80}">
      <dgm:prSet/>
      <dgm:spPr/>
      <dgm:t>
        <a:bodyPr/>
        <a:lstStyle/>
        <a:p>
          <a:endParaRPr lang="fr-FR"/>
        </a:p>
      </dgm:t>
    </dgm:pt>
    <dgm:pt modelId="{B264C31D-C355-3F4C-9817-B301A3681BBB}" type="sibTrans" cxnId="{404BCFBE-BC84-264B-8E4E-708262B3CF80}">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F23574DC-46A1-F246-8330-0E054D812144}" type="pres">
      <dgm:prSet presAssocID="{22C25CF2-CE07-7B49-B0F2-8ACFDB7B5902}" presName="parentLin" presStyleCnt="0"/>
      <dgm:spPr/>
    </dgm:pt>
    <dgm:pt modelId="{6A8ADCA6-FC60-C94F-AE30-A8AB0E6CEDE4}" type="pres">
      <dgm:prSet presAssocID="{22C25CF2-CE07-7B49-B0F2-8ACFDB7B5902}" presName="parentLeftMargin" presStyleLbl="node1" presStyleIdx="0" presStyleCnt="1"/>
      <dgm:spPr/>
    </dgm:pt>
    <dgm:pt modelId="{61983D8C-4561-7E48-B0BE-9D8C27BA4732}" type="pres">
      <dgm:prSet presAssocID="{22C25CF2-CE07-7B49-B0F2-8ACFDB7B5902}" presName="parentText" presStyleLbl="node1" presStyleIdx="0" presStyleCnt="1">
        <dgm:presLayoutVars>
          <dgm:chMax val="0"/>
          <dgm:bulletEnabled val="1"/>
        </dgm:presLayoutVars>
      </dgm:prSet>
      <dgm:spPr/>
    </dgm:pt>
    <dgm:pt modelId="{E15C69BE-DAD8-E84A-B7AB-370417A0DFE1}" type="pres">
      <dgm:prSet presAssocID="{22C25CF2-CE07-7B49-B0F2-8ACFDB7B5902}" presName="negativeSpace" presStyleCnt="0"/>
      <dgm:spPr/>
    </dgm:pt>
    <dgm:pt modelId="{BB83A994-1418-FC43-97F2-F39BAF1670BE}" type="pres">
      <dgm:prSet presAssocID="{22C25CF2-CE07-7B49-B0F2-8ACFDB7B5902}" presName="childText" presStyleLbl="conFgAcc1" presStyleIdx="0" presStyleCnt="1">
        <dgm:presLayoutVars>
          <dgm:bulletEnabled val="1"/>
        </dgm:presLayoutVars>
      </dgm:prSet>
      <dgm:spPr/>
    </dgm:pt>
  </dgm:ptLst>
  <dgm:cxnLst>
    <dgm:cxn modelId="{9882FB32-1EE9-BC4D-B2FC-84221FBEA55E}" type="presOf" srcId="{22C25CF2-CE07-7B49-B0F2-8ACFDB7B5902}" destId="{61983D8C-4561-7E48-B0BE-9D8C27BA4732}"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404BCFBE-BC84-264B-8E4E-708262B3CF80}" srcId="{4690DFF8-D44F-7C49-864B-CC40FD7936C7}" destId="{22C25CF2-CE07-7B49-B0F2-8ACFDB7B5902}" srcOrd="0" destOrd="0" parTransId="{198CF58F-C299-7046-9487-7ED7BC129270}" sibTransId="{B264C31D-C355-3F4C-9817-B301A3681BBB}"/>
    <dgm:cxn modelId="{0CE3F8E9-6F35-5340-8D09-2E0AEAE6EFF1}" type="presOf" srcId="{22C25CF2-CE07-7B49-B0F2-8ACFDB7B5902}" destId="{6A8ADCA6-FC60-C94F-AE30-A8AB0E6CEDE4}" srcOrd="0" destOrd="0" presId="urn:microsoft.com/office/officeart/2005/8/layout/list1"/>
    <dgm:cxn modelId="{F603F0CA-CEE5-7949-966D-C458F91EE249}" type="presParOf" srcId="{A7C90D1C-2A20-5E48-BB07-D7DA0E5460E0}" destId="{F23574DC-46A1-F246-8330-0E054D812144}" srcOrd="0" destOrd="0" presId="urn:microsoft.com/office/officeart/2005/8/layout/list1"/>
    <dgm:cxn modelId="{0FA2ACE1-CE2E-1543-AC0E-FCE6E5D8EBD0}" type="presParOf" srcId="{F23574DC-46A1-F246-8330-0E054D812144}" destId="{6A8ADCA6-FC60-C94F-AE30-A8AB0E6CEDE4}" srcOrd="0" destOrd="0" presId="urn:microsoft.com/office/officeart/2005/8/layout/list1"/>
    <dgm:cxn modelId="{927AEB18-4155-FB42-97AB-6243F930B6E7}" type="presParOf" srcId="{F23574DC-46A1-F246-8330-0E054D812144}" destId="{61983D8C-4561-7E48-B0BE-9D8C27BA4732}" srcOrd="1" destOrd="0" presId="urn:microsoft.com/office/officeart/2005/8/layout/list1"/>
    <dgm:cxn modelId="{CD3B98C7-F526-894E-8BF0-F6E7FACB85CC}" type="presParOf" srcId="{A7C90D1C-2A20-5E48-BB07-D7DA0E5460E0}" destId="{E15C69BE-DAD8-E84A-B7AB-370417A0DFE1}" srcOrd="1" destOrd="0" presId="urn:microsoft.com/office/officeart/2005/8/layout/list1"/>
    <dgm:cxn modelId="{31249BCA-C30B-E744-AA08-1E3EADB9CE1E}" type="presParOf" srcId="{A7C90D1C-2A20-5E48-BB07-D7DA0E5460E0}" destId="{BB83A994-1418-FC43-97F2-F39BAF1670B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90DFF8-D44F-7C49-864B-CC40FD7936C7}"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fr-FR"/>
        </a:p>
      </dgm:t>
    </dgm:pt>
    <dgm:pt modelId="{7E7011E8-CFB2-084C-9305-F2D09F593198}">
      <dgm:prSet phldrT="[Texte]"/>
      <dgm:spPr/>
      <dgm:t>
        <a:bodyPr/>
        <a:lstStyle/>
        <a:p>
          <a:r>
            <a:rPr lang="fr-FR" dirty="0"/>
            <a:t>Quelques mots de conclusion</a:t>
          </a:r>
        </a:p>
      </dgm:t>
    </dgm:pt>
    <dgm:pt modelId="{B2DEFB64-301C-454D-9BE1-18530A844793}" type="parTrans" cxnId="{97CF58A0-E020-1943-AB64-4BFB13E38B68}">
      <dgm:prSet/>
      <dgm:spPr/>
      <dgm:t>
        <a:bodyPr/>
        <a:lstStyle/>
        <a:p>
          <a:endParaRPr lang="fr-FR"/>
        </a:p>
      </dgm:t>
    </dgm:pt>
    <dgm:pt modelId="{69BF38ED-EF7D-674B-9A5B-8B26C114B2F9}" type="sibTrans" cxnId="{97CF58A0-E020-1943-AB64-4BFB13E38B68}">
      <dgm:prSet/>
      <dgm:spPr/>
      <dgm:t>
        <a:bodyPr/>
        <a:lstStyle/>
        <a:p>
          <a:endParaRPr lang="fr-FR"/>
        </a:p>
      </dgm:t>
    </dgm:pt>
    <dgm:pt modelId="{A7C90D1C-2A20-5E48-BB07-D7DA0E5460E0}" type="pres">
      <dgm:prSet presAssocID="{4690DFF8-D44F-7C49-864B-CC40FD7936C7}" presName="linear" presStyleCnt="0">
        <dgm:presLayoutVars>
          <dgm:dir/>
          <dgm:animLvl val="lvl"/>
          <dgm:resizeHandles val="exact"/>
        </dgm:presLayoutVars>
      </dgm:prSet>
      <dgm:spPr/>
    </dgm:pt>
    <dgm:pt modelId="{73126438-AF72-9245-AD90-19685DF8D819}" type="pres">
      <dgm:prSet presAssocID="{7E7011E8-CFB2-084C-9305-F2D09F593198}" presName="parentLin" presStyleCnt="0"/>
      <dgm:spPr/>
    </dgm:pt>
    <dgm:pt modelId="{89BF9190-5559-D842-B3AF-91C94EF03A62}" type="pres">
      <dgm:prSet presAssocID="{7E7011E8-CFB2-084C-9305-F2D09F593198}" presName="parentLeftMargin" presStyleLbl="node1" presStyleIdx="0" presStyleCnt="1"/>
      <dgm:spPr/>
    </dgm:pt>
    <dgm:pt modelId="{8A9C3465-6912-0943-8938-7E789E4B3503}" type="pres">
      <dgm:prSet presAssocID="{7E7011E8-CFB2-084C-9305-F2D09F593198}" presName="parentText" presStyleLbl="node1" presStyleIdx="0" presStyleCnt="1">
        <dgm:presLayoutVars>
          <dgm:chMax val="0"/>
          <dgm:bulletEnabled val="1"/>
        </dgm:presLayoutVars>
      </dgm:prSet>
      <dgm:spPr/>
    </dgm:pt>
    <dgm:pt modelId="{5EC5D4CB-A24C-9142-A248-C34146370448}" type="pres">
      <dgm:prSet presAssocID="{7E7011E8-CFB2-084C-9305-F2D09F593198}" presName="negativeSpace" presStyleCnt="0"/>
      <dgm:spPr/>
    </dgm:pt>
    <dgm:pt modelId="{0FF18948-0E23-B549-8F8B-27A5D121DEC9}" type="pres">
      <dgm:prSet presAssocID="{7E7011E8-CFB2-084C-9305-F2D09F593198}" presName="childText" presStyleLbl="conFgAcc1" presStyleIdx="0" presStyleCnt="1">
        <dgm:presLayoutVars>
          <dgm:bulletEnabled val="1"/>
        </dgm:presLayoutVars>
      </dgm:prSet>
      <dgm:spPr/>
    </dgm:pt>
  </dgm:ptLst>
  <dgm:cxnLst>
    <dgm:cxn modelId="{97018D75-2223-394C-AA52-41A56F312BD9}" type="presOf" srcId="{7E7011E8-CFB2-084C-9305-F2D09F593198}" destId="{8A9C3465-6912-0943-8938-7E789E4B3503}" srcOrd="1" destOrd="0" presId="urn:microsoft.com/office/officeart/2005/8/layout/list1"/>
    <dgm:cxn modelId="{600C8F79-3186-AA41-B012-09472A5D0143}" type="presOf" srcId="{4690DFF8-D44F-7C49-864B-CC40FD7936C7}" destId="{A7C90D1C-2A20-5E48-BB07-D7DA0E5460E0}" srcOrd="0" destOrd="0" presId="urn:microsoft.com/office/officeart/2005/8/layout/list1"/>
    <dgm:cxn modelId="{97CF58A0-E020-1943-AB64-4BFB13E38B68}" srcId="{4690DFF8-D44F-7C49-864B-CC40FD7936C7}" destId="{7E7011E8-CFB2-084C-9305-F2D09F593198}" srcOrd="0" destOrd="0" parTransId="{B2DEFB64-301C-454D-9BE1-18530A844793}" sibTransId="{69BF38ED-EF7D-674B-9A5B-8B26C114B2F9}"/>
    <dgm:cxn modelId="{3108C9EA-3DBC-2044-895D-25D4C71A1141}" type="presOf" srcId="{7E7011E8-CFB2-084C-9305-F2D09F593198}" destId="{89BF9190-5559-D842-B3AF-91C94EF03A62}" srcOrd="0" destOrd="0" presId="urn:microsoft.com/office/officeart/2005/8/layout/list1"/>
    <dgm:cxn modelId="{417D0398-0247-8542-BA3F-4A90BF01904F}" type="presParOf" srcId="{A7C90D1C-2A20-5E48-BB07-D7DA0E5460E0}" destId="{73126438-AF72-9245-AD90-19685DF8D819}" srcOrd="0" destOrd="0" presId="urn:microsoft.com/office/officeart/2005/8/layout/list1"/>
    <dgm:cxn modelId="{47C2B63E-0CE1-7E41-B0DA-9175408B6695}" type="presParOf" srcId="{73126438-AF72-9245-AD90-19685DF8D819}" destId="{89BF9190-5559-D842-B3AF-91C94EF03A62}" srcOrd="0" destOrd="0" presId="urn:microsoft.com/office/officeart/2005/8/layout/list1"/>
    <dgm:cxn modelId="{617A8C6B-445F-124A-AFFB-10709837FB23}" type="presParOf" srcId="{73126438-AF72-9245-AD90-19685DF8D819}" destId="{8A9C3465-6912-0943-8938-7E789E4B3503}" srcOrd="1" destOrd="0" presId="urn:microsoft.com/office/officeart/2005/8/layout/list1"/>
    <dgm:cxn modelId="{50AB11D7-0B8F-5A45-B148-5F15D98CA0CD}" type="presParOf" srcId="{A7C90D1C-2A20-5E48-BB07-D7DA0E5460E0}" destId="{5EC5D4CB-A24C-9142-A248-C34146370448}" srcOrd="1" destOrd="0" presId="urn:microsoft.com/office/officeart/2005/8/layout/list1"/>
    <dgm:cxn modelId="{677A9E7C-E11F-464F-8D67-3923E9B34E84}" type="presParOf" srcId="{A7C90D1C-2A20-5E48-BB07-D7DA0E5460E0}" destId="{0FF18948-0E23-B549-8F8B-27A5D121DE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2B7E-A794-6141-993E-2C867D6ED49C}">
      <dsp:nvSpPr>
        <dsp:cNvPr id="0" name=""/>
        <dsp:cNvSpPr/>
      </dsp:nvSpPr>
      <dsp:spPr>
        <a:xfrm>
          <a:off x="0" y="146944"/>
          <a:ext cx="6096000"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79AD6-988F-E242-8E66-A9A8431DA593}">
      <dsp:nvSpPr>
        <dsp:cNvPr id="0" name=""/>
        <dsp:cNvSpPr/>
      </dsp:nvSpPr>
      <dsp:spPr>
        <a:xfrm>
          <a:off x="304800" y="7539"/>
          <a:ext cx="426720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Objectifs de l'enquête Delphi</a:t>
          </a:r>
        </a:p>
      </dsp:txBody>
      <dsp:txXfrm>
        <a:off x="337944" y="40683"/>
        <a:ext cx="4200912" cy="612672"/>
      </dsp:txXfrm>
    </dsp:sp>
    <dsp:sp modelId="{64FDF959-D8A3-894E-8199-E65C53A5C183}">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244B6-3631-EA45-887C-386C0294BAEE}">
      <dsp:nvSpPr>
        <dsp:cNvPr id="0" name=""/>
        <dsp:cNvSpPr/>
      </dsp:nvSpPr>
      <dsp:spPr>
        <a:xfrm>
          <a:off x="304800" y="1050819"/>
          <a:ext cx="4267200"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Méthodologie de l'enquête</a:t>
          </a:r>
        </a:p>
      </dsp:txBody>
      <dsp:txXfrm>
        <a:off x="337944" y="1083963"/>
        <a:ext cx="4200912" cy="612672"/>
      </dsp:txXfrm>
    </dsp:sp>
    <dsp:sp modelId="{BB83A994-1418-FC43-97F2-F39BAF1670BE}">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83D8C-4561-7E48-B0BE-9D8C27BA4732}">
      <dsp:nvSpPr>
        <dsp:cNvPr id="0" name=""/>
        <dsp:cNvSpPr/>
      </dsp:nvSpPr>
      <dsp:spPr>
        <a:xfrm>
          <a:off x="304800" y="2094100"/>
          <a:ext cx="4267200"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Présentation des résultats</a:t>
          </a:r>
        </a:p>
      </dsp:txBody>
      <dsp:txXfrm>
        <a:off x="337944" y="2127244"/>
        <a:ext cx="4200912" cy="612672"/>
      </dsp:txXfrm>
    </dsp:sp>
    <dsp:sp modelId="{0FF18948-0E23-B549-8F8B-27A5D121DEC9}">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C3465-6912-0943-8938-7E789E4B3503}">
      <dsp:nvSpPr>
        <dsp:cNvPr id="0" name=""/>
        <dsp:cNvSpPr/>
      </dsp:nvSpPr>
      <dsp:spPr>
        <a:xfrm>
          <a:off x="304800" y="3137380"/>
          <a:ext cx="4267200"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22350">
            <a:lnSpc>
              <a:spcPct val="90000"/>
            </a:lnSpc>
            <a:spcBef>
              <a:spcPct val="0"/>
            </a:spcBef>
            <a:spcAft>
              <a:spcPct val="35000"/>
            </a:spcAft>
            <a:buNone/>
          </a:pPr>
          <a:r>
            <a:rPr lang="fr-FR" sz="2300" kern="1200" dirty="0"/>
            <a:t>Quelques mots de conclusion</a:t>
          </a:r>
        </a:p>
      </dsp:txBody>
      <dsp:txXfrm>
        <a:off x="337944" y="3170524"/>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2B7E-A794-6141-993E-2C867D6ED49C}">
      <dsp:nvSpPr>
        <dsp:cNvPr id="0" name=""/>
        <dsp:cNvSpPr/>
      </dsp:nvSpPr>
      <dsp:spPr>
        <a:xfrm>
          <a:off x="0" y="945131"/>
          <a:ext cx="6553753" cy="113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79AD6-988F-E242-8E66-A9A8431DA593}">
      <dsp:nvSpPr>
        <dsp:cNvPr id="0" name=""/>
        <dsp:cNvSpPr/>
      </dsp:nvSpPr>
      <dsp:spPr>
        <a:xfrm>
          <a:off x="327687" y="1093582"/>
          <a:ext cx="4587627" cy="132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01" tIns="0" rIns="173401" bIns="0" numCol="1" spcCol="1270" anchor="ctr" anchorCtr="0">
          <a:noAutofit/>
        </a:bodyPr>
        <a:lstStyle/>
        <a:p>
          <a:pPr marL="0" lvl="0" indent="0" algn="l" defTabSz="2000250">
            <a:lnSpc>
              <a:spcPct val="90000"/>
            </a:lnSpc>
            <a:spcBef>
              <a:spcPct val="0"/>
            </a:spcBef>
            <a:spcAft>
              <a:spcPct val="35000"/>
            </a:spcAft>
            <a:buNone/>
          </a:pPr>
          <a:r>
            <a:rPr lang="fr-FR" sz="4500" kern="1200" dirty="0"/>
            <a:t>Objectifs de l'enquête Delphi</a:t>
          </a:r>
        </a:p>
      </dsp:txBody>
      <dsp:txXfrm>
        <a:off x="392534" y="1158429"/>
        <a:ext cx="4457933" cy="119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F959-D8A3-894E-8199-E65C53A5C183}">
      <dsp:nvSpPr>
        <dsp:cNvPr id="0" name=""/>
        <dsp:cNvSpPr/>
      </dsp:nvSpPr>
      <dsp:spPr>
        <a:xfrm>
          <a:off x="0" y="1776219"/>
          <a:ext cx="6096000" cy="123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244B6-3631-EA45-887C-386C0294BAEE}">
      <dsp:nvSpPr>
        <dsp:cNvPr id="0" name=""/>
        <dsp:cNvSpPr/>
      </dsp:nvSpPr>
      <dsp:spPr>
        <a:xfrm>
          <a:off x="304800" y="1052980"/>
          <a:ext cx="4267200" cy="1446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178050">
            <a:lnSpc>
              <a:spcPct val="90000"/>
            </a:lnSpc>
            <a:spcBef>
              <a:spcPct val="0"/>
            </a:spcBef>
            <a:spcAft>
              <a:spcPct val="35000"/>
            </a:spcAft>
            <a:buNone/>
          </a:pPr>
          <a:r>
            <a:rPr lang="fr-FR" sz="4900" kern="1200" dirty="0"/>
            <a:t>Méthodologie de l'enquête</a:t>
          </a:r>
        </a:p>
      </dsp:txBody>
      <dsp:txXfrm>
        <a:off x="375411" y="1123591"/>
        <a:ext cx="4125978" cy="1305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3A994-1418-FC43-97F2-F39BAF1670BE}">
      <dsp:nvSpPr>
        <dsp:cNvPr id="0" name=""/>
        <dsp:cNvSpPr/>
      </dsp:nvSpPr>
      <dsp:spPr>
        <a:xfrm>
          <a:off x="0" y="1760559"/>
          <a:ext cx="6096000" cy="1310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83D8C-4561-7E48-B0BE-9D8C27BA4732}">
      <dsp:nvSpPr>
        <dsp:cNvPr id="0" name=""/>
        <dsp:cNvSpPr/>
      </dsp:nvSpPr>
      <dsp:spPr>
        <a:xfrm>
          <a:off x="304800" y="993039"/>
          <a:ext cx="4267200" cy="15350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311400">
            <a:lnSpc>
              <a:spcPct val="90000"/>
            </a:lnSpc>
            <a:spcBef>
              <a:spcPct val="0"/>
            </a:spcBef>
            <a:spcAft>
              <a:spcPct val="35000"/>
            </a:spcAft>
            <a:buNone/>
          </a:pPr>
          <a:r>
            <a:rPr lang="fr-FR" sz="5200" kern="1200" dirty="0"/>
            <a:t>Présentation des résultats</a:t>
          </a:r>
        </a:p>
      </dsp:txBody>
      <dsp:txXfrm>
        <a:off x="379734" y="1067973"/>
        <a:ext cx="4117332" cy="138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18948-0E23-B549-8F8B-27A5D121DEC9}">
      <dsp:nvSpPr>
        <dsp:cNvPr id="0" name=""/>
        <dsp:cNvSpPr/>
      </dsp:nvSpPr>
      <dsp:spPr>
        <a:xfrm>
          <a:off x="0" y="1802320"/>
          <a:ext cx="6096000" cy="110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C3465-6912-0943-8938-7E789E4B3503}">
      <dsp:nvSpPr>
        <dsp:cNvPr id="0" name=""/>
        <dsp:cNvSpPr/>
      </dsp:nvSpPr>
      <dsp:spPr>
        <a:xfrm>
          <a:off x="304800" y="1152879"/>
          <a:ext cx="4267200" cy="1298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955800">
            <a:lnSpc>
              <a:spcPct val="90000"/>
            </a:lnSpc>
            <a:spcBef>
              <a:spcPct val="0"/>
            </a:spcBef>
            <a:spcAft>
              <a:spcPct val="35000"/>
            </a:spcAft>
            <a:buNone/>
          </a:pPr>
          <a:r>
            <a:rPr lang="fr-FR" sz="4400" kern="1200" dirty="0"/>
            <a:t>Quelques mots de conclusion</a:t>
          </a:r>
        </a:p>
      </dsp:txBody>
      <dsp:txXfrm>
        <a:off x="368206" y="1216285"/>
        <a:ext cx="4140388"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871" cy="469791"/>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sz="quarter" idx="1"/>
          </p:nvPr>
        </p:nvSpPr>
        <p:spPr>
          <a:xfrm>
            <a:off x="4020738" y="2"/>
            <a:ext cx="3076870" cy="469791"/>
          </a:xfrm>
          <a:prstGeom prst="rect">
            <a:avLst/>
          </a:prstGeom>
        </p:spPr>
        <p:txBody>
          <a:bodyPr vert="horz" lIns="91438" tIns="45719" rIns="91438" bIns="45719" rtlCol="0"/>
          <a:lstStyle>
            <a:lvl1pPr algn="r">
              <a:defRPr sz="1200"/>
            </a:lvl1pPr>
          </a:lstStyle>
          <a:p>
            <a:r>
              <a:rPr lang="en-US"/>
              <a:t>13/11/2018</a:t>
            </a:r>
            <a:endParaRPr lang="fr-FR"/>
          </a:p>
        </p:txBody>
      </p:sp>
      <p:sp>
        <p:nvSpPr>
          <p:cNvPr id="4" name="Espace réservé du pied de page 3"/>
          <p:cNvSpPr>
            <a:spLocks noGrp="1"/>
          </p:cNvSpPr>
          <p:nvPr>
            <p:ph type="ftr" sz="quarter" idx="2"/>
          </p:nvPr>
        </p:nvSpPr>
        <p:spPr>
          <a:xfrm>
            <a:off x="3" y="8914010"/>
            <a:ext cx="3076871" cy="469790"/>
          </a:xfrm>
          <a:prstGeom prst="rect">
            <a:avLst/>
          </a:prstGeom>
        </p:spPr>
        <p:txBody>
          <a:bodyPr vert="horz" lIns="91438" tIns="45719" rIns="91438" bIns="4571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738" y="8914010"/>
            <a:ext cx="3076870" cy="469790"/>
          </a:xfrm>
          <a:prstGeom prst="rect">
            <a:avLst/>
          </a:prstGeom>
        </p:spPr>
        <p:txBody>
          <a:bodyPr vert="horz" lIns="91438" tIns="45719" rIns="91438" bIns="45719" rtlCol="0" anchor="b"/>
          <a:lstStyle>
            <a:lvl1pPr algn="r">
              <a:defRPr sz="1200"/>
            </a:lvl1pPr>
          </a:lstStyle>
          <a:p>
            <a:fld id="{42FDA034-DC43-4875-A4AF-8162CB98F9EB}" type="slidenum">
              <a:rPr lang="fr-FR" smtClean="0"/>
              <a:t>‹N°›</a:t>
            </a:fld>
            <a:endParaRPr lang="fr-FR"/>
          </a:p>
        </p:txBody>
      </p:sp>
    </p:spTree>
    <p:extLst>
      <p:ext uri="{BB962C8B-B14F-4D97-AF65-F5344CB8AC3E}">
        <p14:creationId xmlns:p14="http://schemas.microsoft.com/office/powerpoint/2010/main" val="35797641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469265"/>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5" y="0"/>
            <a:ext cx="3076363" cy="469265"/>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13/11/2018</a:t>
            </a:r>
            <a:endParaRPr/>
          </a:p>
        </p:txBody>
      </p:sp>
      <p:sp>
        <p:nvSpPr>
          <p:cNvPr id="5" name="Google Shape;5;n"/>
          <p:cNvSpPr>
            <a:spLocks noGrp="1" noRot="1" noChangeAspect="1"/>
          </p:cNvSpPr>
          <p:nvPr>
            <p:ph type="sldImg" idx="3"/>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458019"/>
            <a:ext cx="5679440" cy="4223385"/>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4407"/>
            <a:ext cx="3076363" cy="46926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5" y="8914407"/>
            <a:ext cx="3076363" cy="46926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nl-BE" sz="1200" smtClean="0">
                <a:solidFill>
                  <a:schemeClr val="dk1"/>
                </a:solidFill>
                <a:latin typeface="Calibri"/>
                <a:ea typeface="Calibri"/>
                <a:cs typeface="Calibri"/>
                <a:sym typeface="Calibri"/>
              </a:rPr>
              <a:pPr algn="r">
                <a:buSzPts val="1200"/>
              </a:pPr>
              <a:t>‹N°›</a:t>
            </a:fld>
            <a:endParaRPr lang="nl-B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824465"/>
      </p:ext>
    </p:extLst>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txBox="1">
            <a:spLocks noGrp="1"/>
          </p:cNvSpPr>
          <p:nvPr>
            <p:ph type="body" idx="1"/>
          </p:nvPr>
        </p:nvSpPr>
        <p:spPr>
          <a:xfrm>
            <a:off x="709930" y="4458019"/>
            <a:ext cx="5679440" cy="4223385"/>
          </a:xfrm>
          <a:prstGeom prst="rect">
            <a:avLst/>
          </a:prstGeom>
          <a:noFill/>
          <a:ln>
            <a:noFill/>
          </a:ln>
        </p:spPr>
        <p:txBody>
          <a:bodyPr spcFirstLastPara="1" wrap="square" lIns="91424" tIns="45699" rIns="91424" bIns="45699" anchor="t" anchorCtr="0">
            <a:noAutofit/>
          </a:bodyPr>
          <a:lstStyle/>
          <a:p>
            <a:pPr marL="0" indent="0"/>
            <a:endParaRPr dirty="0"/>
          </a:p>
        </p:txBody>
      </p:sp>
      <p:sp>
        <p:nvSpPr>
          <p:cNvPr id="192" name="Google Shape;192;p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75973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70533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48289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5043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59675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84829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344264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05130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58545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32428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82343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27416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217542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34512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81224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143829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r>
              <a:rPr lang="en-US"/>
              <a:t>13/11/2018</a:t>
            </a:r>
          </a:p>
        </p:txBody>
      </p:sp>
      <p:sp>
        <p:nvSpPr>
          <p:cNvPr id="5" name="Espace réservé du numéro de diapositive 4"/>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8</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32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709930" y="4458019"/>
            <a:ext cx="5679440" cy="4223385"/>
          </a:xfrm>
          <a:prstGeom prst="rect">
            <a:avLst/>
          </a:prstGeom>
        </p:spPr>
        <p:txBody>
          <a:bodyPr spcFirstLastPara="1" wrap="square" lIns="91424" tIns="45699" rIns="91424" bIns="45699" anchor="t" anchorCtr="0">
            <a:noAutofit/>
          </a:bodyPr>
          <a:lstStyle/>
          <a:p>
            <a:pPr marL="457192" indent="0" algn="just">
              <a:lnSpc>
                <a:spcPct val="115000"/>
              </a:lnSpc>
            </a:pPr>
            <a:endParaRPr lang="fr-FR" dirty="0">
              <a:solidFill>
                <a:srgbClr val="FFFF00"/>
              </a:solidFill>
              <a:latin typeface="Bell MT"/>
              <a:ea typeface="Bell MT"/>
              <a:cs typeface="Bell MT"/>
              <a:sym typeface="Bell MT"/>
            </a:endParaRPr>
          </a:p>
        </p:txBody>
      </p:sp>
      <p:sp>
        <p:nvSpPr>
          <p:cNvPr id="460" name="Google Shape;460;p21:notes"/>
          <p:cNvSpPr>
            <a:spLocks noGrp="1" noRot="1" noChangeAspect="1"/>
          </p:cNvSpPr>
          <p:nvPr>
            <p:ph type="sldImg" idx="2"/>
          </p:nvPr>
        </p:nvSpPr>
        <p:spPr>
          <a:xfrm>
            <a:off x="1203325" y="703263"/>
            <a:ext cx="4694238"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a:t>13/11/2018</a:t>
            </a:r>
          </a:p>
        </p:txBody>
      </p:sp>
    </p:spTree>
    <p:extLst>
      <p:ext uri="{BB962C8B-B14F-4D97-AF65-F5344CB8AC3E}">
        <p14:creationId xmlns:p14="http://schemas.microsoft.com/office/powerpoint/2010/main" val="63981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2"/>
          <p:cNvSpPr/>
          <p:nvPr/>
        </p:nvSpPr>
        <p:spPr>
          <a:xfrm rot="10800000" flipH="1">
            <a:off x="5410182" y="3810000"/>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0" name="Google Shape;30;p2"/>
          <p:cNvSpPr/>
          <p:nvPr/>
        </p:nvSpPr>
        <p:spPr>
          <a:xfrm rot="10800000" flipH="1">
            <a:off x="5410200" y="3897010"/>
            <a:ext cx="3733801" cy="192024"/>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1" name="Google Shape;31;p2"/>
          <p:cNvSpPr/>
          <p:nvPr/>
        </p:nvSpPr>
        <p:spPr>
          <a:xfrm rot="10800000" flipH="1">
            <a:off x="5410200" y="4115167"/>
            <a:ext cx="3733801" cy="9144"/>
          </a:xfrm>
          <a:prstGeom prst="rect">
            <a:avLst/>
          </a:prstGeom>
          <a:solidFill>
            <a:schemeClr val="accent2">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2" name="Google Shape;32;p2"/>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3" name="Google Shape;33;p2"/>
          <p:cNvSpPr/>
          <p:nvPr/>
        </p:nvSpPr>
        <p:spPr>
          <a:xfrm rot="10800000" flipH="1">
            <a:off x="5410200" y="4199572"/>
            <a:ext cx="1965960" cy="9144"/>
          </a:xfrm>
          <a:prstGeom prst="rect">
            <a:avLst/>
          </a:prstGeom>
          <a:solidFill>
            <a:schemeClr val="accent2">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4" name="Google Shape;34;p2"/>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5" name="Google Shape;35;p2"/>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6" name="Google Shape;36;p2"/>
          <p:cNvSpPr/>
          <p:nvPr/>
        </p:nvSpPr>
        <p:spPr>
          <a:xfrm>
            <a:off x="1" y="3649662"/>
            <a:ext cx="9144000" cy="244170"/>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7" name="Google Shape;37;p2"/>
          <p:cNvSpPr/>
          <p:nvPr/>
        </p:nvSpPr>
        <p:spPr>
          <a:xfrm>
            <a:off x="0" y="3675527"/>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8" name="Google Shape;38;p2"/>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39" name="Google Shape;39;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40" name="Google Shape;40;p2"/>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chemeClr val="accent3"/>
              </a:buClr>
              <a:buSzPts val="2400"/>
              <a:buFont typeface="Georgia"/>
              <a:buNone/>
              <a:defRPr sz="2400" b="0" i="0" u="none" strike="noStrike" cap="none">
                <a:solidFill>
                  <a:schemeClr val="dk2"/>
                </a:solidFill>
                <a:latin typeface="Georgia"/>
                <a:ea typeface="Georgia"/>
                <a:cs typeface="Georgia"/>
                <a:sym typeface="Georgia"/>
              </a:defRPr>
            </a:lvl1pPr>
            <a:lvl2pPr marR="0" lvl="1" algn="ctr">
              <a:lnSpc>
                <a:spcPct val="100000"/>
              </a:lnSpc>
              <a:spcBef>
                <a:spcPts val="300"/>
              </a:spcBef>
              <a:spcAft>
                <a:spcPts val="0"/>
              </a:spcAft>
              <a:buClr>
                <a:schemeClr val="accent2"/>
              </a:buClr>
              <a:buSzPts val="2600"/>
              <a:buFont typeface="Georgia"/>
              <a:buNone/>
              <a:defRPr sz="2600" b="0" i="0" u="none" strike="noStrike" cap="none">
                <a:solidFill>
                  <a:schemeClr val="accent2"/>
                </a:solidFill>
                <a:latin typeface="Georgia"/>
                <a:ea typeface="Georgia"/>
                <a:cs typeface="Georgia"/>
                <a:sym typeface="Georgia"/>
              </a:defRPr>
            </a:lvl2pPr>
            <a:lvl3pPr marR="0" lvl="2" algn="ctr">
              <a:lnSpc>
                <a:spcPct val="100000"/>
              </a:lnSpc>
              <a:spcBef>
                <a:spcPts val="300"/>
              </a:spcBef>
              <a:spcAft>
                <a:spcPts val="0"/>
              </a:spcAft>
              <a:buClr>
                <a:schemeClr val="accent1"/>
              </a:buClr>
              <a:buSzPts val="2400"/>
              <a:buFont typeface="Noto Sans Symbols"/>
              <a:buNone/>
              <a:defRPr sz="2400" b="0" i="0" u="none" strike="noStrike" cap="none">
                <a:solidFill>
                  <a:schemeClr val="accent1"/>
                </a:solidFill>
                <a:latin typeface="Georgia"/>
                <a:ea typeface="Georgia"/>
                <a:cs typeface="Georgia"/>
                <a:sym typeface="Georgia"/>
              </a:defRPr>
            </a:lvl3pPr>
            <a:lvl4pPr marR="0" lvl="3" algn="ctr">
              <a:lnSpc>
                <a:spcPct val="100000"/>
              </a:lnSpc>
              <a:spcBef>
                <a:spcPts val="300"/>
              </a:spcBef>
              <a:spcAft>
                <a:spcPts val="0"/>
              </a:spcAft>
              <a:buClr>
                <a:schemeClr val="accent1"/>
              </a:buClr>
              <a:buSzPts val="2200"/>
              <a:buFont typeface="Noto Sans Symbols"/>
              <a:buNone/>
              <a:defRPr sz="2200" b="0" i="0" u="none" strike="noStrike" cap="none">
                <a:solidFill>
                  <a:schemeClr val="accent1"/>
                </a:solidFill>
                <a:latin typeface="Georgia"/>
                <a:ea typeface="Georgia"/>
                <a:cs typeface="Georgia"/>
                <a:sym typeface="Georgia"/>
              </a:defRPr>
            </a:lvl4pPr>
            <a:lvl5pPr marR="0" lvl="4" algn="ctr">
              <a:lnSpc>
                <a:spcPct val="100000"/>
              </a:lnSpc>
              <a:spcBef>
                <a:spcPts val="300"/>
              </a:spcBef>
              <a:spcAft>
                <a:spcPts val="0"/>
              </a:spcAft>
              <a:buClr>
                <a:schemeClr val="accent3"/>
              </a:buClr>
              <a:buSzPts val="2000"/>
              <a:buFont typeface="Georgia"/>
              <a:buNone/>
              <a:defRPr sz="2000" b="0" i="0" u="none" strike="noStrike" cap="none">
                <a:solidFill>
                  <a:schemeClr val="accent3"/>
                </a:solidFill>
                <a:latin typeface="Georgia"/>
                <a:ea typeface="Georgia"/>
                <a:cs typeface="Georgia"/>
                <a:sym typeface="Georgia"/>
              </a:defRPr>
            </a:lvl5pPr>
            <a:lvl6pPr marR="0" lvl="5" algn="ctr">
              <a:lnSpc>
                <a:spcPct val="100000"/>
              </a:lnSpc>
              <a:spcBef>
                <a:spcPts val="300"/>
              </a:spcBef>
              <a:spcAft>
                <a:spcPts val="0"/>
              </a:spcAft>
              <a:buClr>
                <a:schemeClr val="accent3"/>
              </a:buClr>
              <a:buSzPts val="1800"/>
              <a:buFont typeface="Georgia"/>
              <a:buNone/>
              <a:defRPr sz="1800" b="0" i="0" u="none" strike="noStrike" cap="none">
                <a:solidFill>
                  <a:schemeClr val="accent3"/>
                </a:solidFill>
                <a:latin typeface="Georgia"/>
                <a:ea typeface="Georgia"/>
                <a:cs typeface="Georgia"/>
                <a:sym typeface="Georgia"/>
              </a:defRPr>
            </a:lvl6pPr>
            <a:lvl7pPr marR="0" lvl="6" algn="ctr">
              <a:lnSpc>
                <a:spcPct val="100000"/>
              </a:lnSpc>
              <a:spcBef>
                <a:spcPts val="300"/>
              </a:spcBef>
              <a:spcAft>
                <a:spcPts val="0"/>
              </a:spcAft>
              <a:buClr>
                <a:schemeClr val="accent3"/>
              </a:buClr>
              <a:buSzPts val="1600"/>
              <a:buFont typeface="Georgia"/>
              <a:buNone/>
              <a:defRPr sz="1600" b="0" i="0" u="none" strike="noStrike" cap="none">
                <a:solidFill>
                  <a:schemeClr val="accent3"/>
                </a:solidFill>
                <a:latin typeface="Georgia"/>
                <a:ea typeface="Georgia"/>
                <a:cs typeface="Georgia"/>
                <a:sym typeface="Georgia"/>
              </a:defRPr>
            </a:lvl7pPr>
            <a:lvl8pPr marR="0" lvl="7" algn="ctr">
              <a:lnSpc>
                <a:spcPct val="100000"/>
              </a:lnSpc>
              <a:spcBef>
                <a:spcPts val="300"/>
              </a:spcBef>
              <a:spcAft>
                <a:spcPts val="0"/>
              </a:spcAft>
              <a:buClr>
                <a:schemeClr val="accent3"/>
              </a:buClr>
              <a:buSzPts val="1500"/>
              <a:buFont typeface="Georgia"/>
              <a:buNone/>
              <a:defRPr sz="1500" b="0" i="0" u="none" strike="noStrike" cap="none">
                <a:solidFill>
                  <a:schemeClr val="accent3"/>
                </a:solidFill>
                <a:latin typeface="Georgia"/>
                <a:ea typeface="Georgia"/>
                <a:cs typeface="Georgia"/>
                <a:sym typeface="Georgia"/>
              </a:defRPr>
            </a:lvl8pPr>
            <a:lvl9pPr marR="0" lvl="8" algn="ctr">
              <a:lnSpc>
                <a:spcPct val="100000"/>
              </a:lnSpc>
              <a:spcBef>
                <a:spcPts val="300"/>
              </a:spcBef>
              <a:spcAft>
                <a:spcPts val="0"/>
              </a:spcAft>
              <a:buClr>
                <a:schemeClr val="accent3"/>
              </a:buClr>
              <a:buSzPts val="1400"/>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42" name="Google Shape;42;p2"/>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3" name="Google Shape;43;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4" name="Google Shape;44;p2"/>
          <p:cNvSpPr txBox="1">
            <a:spLocks noGrp="1"/>
          </p:cNvSpPr>
          <p:nvPr>
            <p:ph type="sldNum" idx="12"/>
          </p:nvPr>
        </p:nvSpPr>
        <p:spPr>
          <a:xfrm>
            <a:off x="8320088" y="1136"/>
            <a:ext cx="747712"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5" name="Google Shape;105;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6" name="Google Shape;106;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7" name="Google Shape;107;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8" name="Google Shape;48;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49" name="Google Shape;49;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0" name="Google Shape;50;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rgbClr val="FFFFFF"/>
              </a:buClr>
              <a:buSzPts val="4300"/>
              <a:buFont typeface="Trebuchet MS"/>
              <a:buNone/>
              <a:defRPr sz="4300" b="1" i="0" u="none" strike="noStrike" cap="none">
                <a:solidFill>
                  <a:srgbClr val="FFFFFF"/>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4"/>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2100"/>
              <a:buFont typeface="Georgia"/>
              <a:buNone/>
              <a:defRPr sz="2100" b="0" i="0" u="none" strike="noStrike" cap="none">
                <a:solidFill>
                  <a:schemeClr val="dk2"/>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800"/>
              <a:buFont typeface="Georgia"/>
              <a:buNone/>
              <a:defRPr sz="1800" b="0" i="0" u="none" strike="noStrike" cap="none">
                <a:solidFill>
                  <a:srgbClr val="888888"/>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4" name="Google Shape;54;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5" name="Google Shape;55;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6" name="Google Shape;56;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6"/>
          <p:cNvSpPr txBox="1">
            <a:spLocks noGrp="1"/>
          </p:cNvSpPr>
          <p:nvPr>
            <p:ph type="body" idx="1"/>
          </p:nvPr>
        </p:nvSpPr>
        <p:spPr>
          <a:xfrm>
            <a:off x="381000" y="2244970"/>
            <a:ext cx="4041648" cy="457200"/>
          </a:xfrm>
          <a:prstGeom prst="rect">
            <a:avLst/>
          </a:prstGeom>
          <a:solidFill>
            <a:srgbClr val="328D96">
              <a:alpha val="23921"/>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7" name="Google Shape;67;p6"/>
          <p:cNvSpPr txBox="1">
            <a:spLocks noGrp="1"/>
          </p:cNvSpPr>
          <p:nvPr>
            <p:ph type="body" idx="2"/>
          </p:nvPr>
        </p:nvSpPr>
        <p:spPr>
          <a:xfrm>
            <a:off x="4721225" y="2244970"/>
            <a:ext cx="4041775" cy="457200"/>
          </a:xfrm>
          <a:prstGeom prst="rect">
            <a:avLst/>
          </a:prstGeom>
          <a:solidFill>
            <a:srgbClr val="328D96">
              <a:alpha val="23921"/>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8" name="Google Shape;68;p6"/>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9" name="Google Shape;69;p6"/>
          <p:cNvSpPr txBox="1">
            <a:spLocks noGrp="1"/>
          </p:cNvSpPr>
          <p:nvPr>
            <p:ph type="body" idx="4"/>
          </p:nvPr>
        </p:nvSpPr>
        <p:spPr>
          <a:xfrm>
            <a:off x="4718304" y="2708519"/>
            <a:ext cx="4041775"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0" name="Google Shape;70;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71" name="Google Shape;71;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
        <p:nvSpPr>
          <p:cNvPr id="72" name="Google Shape;72;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457200" y="1143000"/>
            <a:ext cx="8229600" cy="1069848"/>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7"/>
          <p:cNvSpPr txBox="1">
            <a:spLocks noGrp="1"/>
          </p:cNvSpPr>
          <p:nvPr>
            <p:ph type="dt" idx="10"/>
          </p:nvPr>
        </p:nvSpPr>
        <p:spPr>
          <a:xfrm>
            <a:off x="6583680"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76" name="Google Shape;76;p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77" name="Google Shape;77;p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0" name="Google Shape;80;p8"/>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1" name="Google Shape;81;p8"/>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dk2"/>
              </a:buClr>
              <a:buSzPts val="1800"/>
              <a:buFont typeface="Trebuchet MS"/>
              <a:buNone/>
              <a:defRPr sz="1800" b="1"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9"/>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5" name="Google Shape;85;p9"/>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lstStyle>
            <a:lvl1pPr marL="457200" marR="0" lvl="0" indent="-431800" algn="l">
              <a:lnSpc>
                <a:spcPct val="100000"/>
              </a:lnSpc>
              <a:spcBef>
                <a:spcPts val="300"/>
              </a:spcBef>
              <a:spcAft>
                <a:spcPts val="0"/>
              </a:spcAft>
              <a:buClr>
                <a:schemeClr val="accent3"/>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a:lnSpc>
                <a:spcPct val="100000"/>
              </a:lnSpc>
              <a:spcBef>
                <a:spcPts val="300"/>
              </a:spcBef>
              <a:spcAft>
                <a:spcPts val="0"/>
              </a:spcAft>
              <a:buClr>
                <a:schemeClr val="accent2"/>
              </a:buClr>
              <a:buSzPts val="2800"/>
              <a:buFont typeface="Georgia"/>
              <a:buChar char="▫"/>
              <a:defRPr sz="28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55600" algn="l">
              <a:lnSpc>
                <a:spcPct val="100000"/>
              </a:lnSpc>
              <a:spcBef>
                <a:spcPts val="300"/>
              </a:spcBef>
              <a:spcAft>
                <a:spcPts val="0"/>
              </a:spcAft>
              <a:buClr>
                <a:schemeClr val="accent1"/>
              </a:buClr>
              <a:buSzPts val="2000"/>
              <a:buFont typeface="Noto Sans Symbols"/>
              <a:buChar char="⚫"/>
              <a:defRPr sz="20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6" name="Google Shape;86;p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7" name="Google Shape;87;p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88" name="Google Shape;88;p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lstStyle>
            <a:lvl1pPr marR="0" lvl="0" algn="ctr">
              <a:lnSpc>
                <a:spcPct val="100000"/>
              </a:lnSpc>
              <a:spcBef>
                <a:spcPts val="0"/>
              </a:spcBef>
              <a:spcAft>
                <a:spcPts val="0"/>
              </a:spcAft>
              <a:buClr>
                <a:schemeClr val="dk2"/>
              </a:buClr>
              <a:buSzPts val="2000"/>
              <a:buFont typeface="Trebuchet MS"/>
              <a:buNone/>
              <a:defRPr sz="2000" b="1"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3921"/>
              </a:srgbClr>
            </a:outerShdw>
          </a:effectLst>
        </p:spPr>
        <p:txBody>
          <a:bodyPr spcFirstLastPara="1" wrap="square" lIns="91425" tIns="45700" rIns="91425" bIns="45700" anchor="t" anchorCtr="0"/>
          <a:lstStyle>
            <a:lvl1pPr marR="0" lvl="0" algn="l" rtl="0">
              <a:lnSpc>
                <a:spcPct val="100000"/>
              </a:lnSpc>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2" name="Google Shape;92;p10"/>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lstStyle>
            <a:lvl1pPr marL="457200" marR="0" lvl="0" indent="-228600" algn="l">
              <a:lnSpc>
                <a:spcPct val="100000"/>
              </a:lnSpc>
              <a:spcBef>
                <a:spcPts val="0"/>
              </a:spcBef>
              <a:spcAft>
                <a:spcPts val="0"/>
              </a:spcAft>
              <a:buClr>
                <a:schemeClr val="accent3"/>
              </a:buClr>
              <a:buSzPts val="1300"/>
              <a:buFont typeface="Georgia"/>
              <a:buNone/>
              <a:defRPr sz="13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3" name="Google Shape;93;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94" name="Google Shape;94;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95" name="Google Shape;95;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9" name="Google Shape;99;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0" name="Google Shape;100;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01" name="Google Shape;101;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366818"/>
            <a:ext cx="9144000" cy="84407"/>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rot="10800000" flipH="1">
            <a:off x="5410200" y="440112"/>
            <a:ext cx="3733801" cy="180035"/>
          </a:xfrm>
          <a:prstGeom prst="rect">
            <a:avLst/>
          </a:prstGeom>
          <a:solidFill>
            <a:schemeClr val="accent2">
              <a:alpha val="4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9084966" y="-2001"/>
            <a:ext cx="57626" cy="621792"/>
          </a:xfrm>
          <a:prstGeom prst="rect">
            <a:avLst/>
          </a:prstGeom>
          <a:solidFill>
            <a:srgbClr val="FFFFFF">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9044481" y="-2001"/>
            <a:ext cx="27432" cy="621792"/>
          </a:xfrm>
          <a:prstGeom prst="rect">
            <a:avLst/>
          </a:prstGeom>
          <a:solidFill>
            <a:srgbClr val="FFFFFF">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1"/>
          <p:cNvSpPr/>
          <p:nvPr/>
        </p:nvSpPr>
        <p:spPr>
          <a:xfrm>
            <a:off x="8873475" y="380"/>
            <a:ext cx="9144" cy="585216"/>
          </a:xfrm>
          <a:prstGeom prst="rect">
            <a:avLst/>
          </a:prstGeom>
          <a:solidFill>
            <a:srgbClr val="FFFFFF">
              <a:alpha val="2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nl-B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Aline.thiry@uliege.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ctrTitle"/>
          </p:nvPr>
        </p:nvSpPr>
        <p:spPr>
          <a:xfrm>
            <a:off x="323528" y="1691362"/>
            <a:ext cx="8458200" cy="2019121"/>
          </a:xfrm>
          <a:prstGeom prst="rect">
            <a:avLst/>
          </a:prstGeom>
          <a:noFill/>
          <a:ln>
            <a:noFill/>
          </a:ln>
        </p:spPr>
        <p:txBody>
          <a:bodyPr spcFirstLastPara="1" wrap="square" lIns="91425" tIns="45700" rIns="91425" bIns="45700" anchor="b" anchorCtr="0">
            <a:noAutofit/>
          </a:bodyPr>
          <a:lstStyle/>
          <a:p>
            <a:pPr lvl="0" algn="ctr">
              <a:buSzPts val="3600"/>
            </a:pPr>
            <a:r>
              <a:rPr lang="fr-BE" sz="3200" dirty="0"/>
              <a:t>Évolution récente des instruments de politique publique en matière de violences entre partenaires intimes en Belgique : résultats d'une enquête Delphi</a:t>
            </a:r>
            <a:endParaRPr sz="3200" b="1" i="0" u="none" strike="noStrike" cap="none" dirty="0">
              <a:solidFill>
                <a:schemeClr val="lt1"/>
              </a:solidFill>
              <a:latin typeface="Century Gothic"/>
              <a:ea typeface="Century Gothic"/>
              <a:cs typeface="Century Gothic"/>
              <a:sym typeface="Century Gothic"/>
            </a:endParaRPr>
          </a:p>
        </p:txBody>
      </p:sp>
      <p:sp>
        <p:nvSpPr>
          <p:cNvPr id="195" name="Google Shape;195;p24"/>
          <p:cNvSpPr txBox="1">
            <a:spLocks noGrp="1"/>
          </p:cNvSpPr>
          <p:nvPr>
            <p:ph type="subTitle" idx="1"/>
          </p:nvPr>
        </p:nvSpPr>
        <p:spPr>
          <a:xfrm>
            <a:off x="386558" y="4247371"/>
            <a:ext cx="8395170" cy="2178531"/>
          </a:xfrm>
          <a:prstGeom prst="rect">
            <a:avLst/>
          </a:prstGeom>
          <a:noFill/>
          <a:ln>
            <a:noFill/>
          </a:ln>
        </p:spPr>
        <p:txBody>
          <a:bodyPr spcFirstLastPara="1" wrap="square" lIns="91425" tIns="45700" rIns="91425" bIns="45700" anchor="t" anchorCtr="0">
            <a:noAutofit/>
          </a:bodyPr>
          <a:lstStyle/>
          <a:p>
            <a:pPr marL="64008" lvl="0" indent="0">
              <a:spcBef>
                <a:spcPts val="0"/>
              </a:spcBef>
            </a:pPr>
            <a:endParaRPr lang="fr-BE" sz="2600" b="1" dirty="0">
              <a:latin typeface="Arial" panose="020B0604020202020204" pitchFamily="34" charset="0"/>
              <a:cs typeface="Arial" panose="020B0604020202020204" pitchFamily="34" charset="0"/>
            </a:endParaRPr>
          </a:p>
          <a:p>
            <a:pPr marL="64008" lvl="0" indent="0">
              <a:spcBef>
                <a:spcPts val="0"/>
              </a:spcBef>
            </a:pPr>
            <a:r>
              <a:rPr lang="fr-BE" b="1" dirty="0">
                <a:latin typeface="Arial" panose="020B0604020202020204" pitchFamily="34" charset="0"/>
                <a:cs typeface="Arial" panose="020B0604020202020204" pitchFamily="34" charset="0"/>
                <a:sym typeface="Bell MT"/>
              </a:rPr>
              <a:t>XVII colloque de l’AICLF – le 16/05/2022</a:t>
            </a:r>
          </a:p>
          <a:p>
            <a:pPr marL="64008" marR="0" lvl="0" indent="0" algn="l" rtl="0">
              <a:lnSpc>
                <a:spcPct val="100000"/>
              </a:lnSpc>
              <a:spcBef>
                <a:spcPts val="300"/>
              </a:spcBef>
              <a:spcAft>
                <a:spcPts val="0"/>
              </a:spcAft>
              <a:buClr>
                <a:schemeClr val="accent3"/>
              </a:buClr>
              <a:buSzPts val="2400"/>
              <a:buFont typeface="Georgia"/>
              <a:buNone/>
            </a:pPr>
            <a:endParaRPr lang="fr-BE" sz="2800" dirty="0">
              <a:latin typeface="Bell MT"/>
              <a:ea typeface="Bell MT"/>
              <a:cs typeface="Bell MT"/>
              <a:sym typeface="Bell MT"/>
            </a:endParaRPr>
          </a:p>
          <a:p>
            <a:pPr marL="64008" marR="0" lvl="0" indent="0" algn="l" rtl="0">
              <a:lnSpc>
                <a:spcPct val="100000"/>
              </a:lnSpc>
              <a:spcBef>
                <a:spcPts val="300"/>
              </a:spcBef>
              <a:spcAft>
                <a:spcPts val="0"/>
              </a:spcAft>
              <a:buClr>
                <a:schemeClr val="accent3"/>
              </a:buClr>
              <a:buSzPts val="2400"/>
              <a:buFont typeface="Georgia"/>
              <a:buNone/>
            </a:pPr>
            <a:r>
              <a:rPr lang="fr-BE" i="1" dirty="0">
                <a:latin typeface="Arial" panose="020B0604020202020204" pitchFamily="34" charset="0"/>
                <a:ea typeface="Bell MT"/>
                <a:cs typeface="Arial" panose="020B0604020202020204" pitchFamily="34" charset="0"/>
                <a:sym typeface="Bell MT"/>
              </a:rPr>
              <a:t>Aline Thiry &amp; Catherine Fallon, Spiral </a:t>
            </a:r>
            <a:r>
              <a:rPr lang="fr-BE" i="1" dirty="0" err="1">
                <a:latin typeface="Arial" panose="020B0604020202020204" pitchFamily="34" charset="0"/>
                <a:ea typeface="Bell MT"/>
                <a:cs typeface="Arial" panose="020B0604020202020204" pitchFamily="34" charset="0"/>
                <a:sym typeface="Bell MT"/>
              </a:rPr>
              <a:t>ULiège</a:t>
            </a:r>
            <a:endParaRPr lang="fr-BE" sz="2800" i="1" dirty="0">
              <a:latin typeface="Bell MT"/>
              <a:ea typeface="Bell MT"/>
              <a:cs typeface="Bell MT"/>
              <a:sym typeface="Bell MT"/>
            </a:endParaRPr>
          </a:p>
          <a:p>
            <a:pPr marL="64008" marR="0" lvl="0" indent="0" algn="ctr" rtl="0">
              <a:lnSpc>
                <a:spcPct val="100000"/>
              </a:lnSpc>
              <a:spcBef>
                <a:spcPts val="300"/>
              </a:spcBef>
              <a:spcAft>
                <a:spcPts val="0"/>
              </a:spcAft>
              <a:buClr>
                <a:schemeClr val="accent3"/>
              </a:buClr>
              <a:buSzPts val="2400"/>
              <a:buFont typeface="Georgia"/>
              <a:buNone/>
            </a:pPr>
            <a:endParaRPr lang="fr-BE" sz="2000" dirty="0">
              <a:latin typeface="Arial" panose="020B0604020202020204" pitchFamily="34" charset="0"/>
              <a:ea typeface="Bell MT"/>
              <a:cs typeface="Arial" panose="020B0604020202020204" pitchFamily="34" charset="0"/>
              <a:sym typeface="Bell MT"/>
            </a:endParaRPr>
          </a:p>
        </p:txBody>
      </p:sp>
      <p:pic>
        <p:nvPicPr>
          <p:cNvPr id="196" name="Google Shape;196;p24"/>
          <p:cNvPicPr preferRelativeResize="0"/>
          <p:nvPr/>
        </p:nvPicPr>
        <p:blipFill rotWithShape="1">
          <a:blip r:embed="rId3">
            <a:alphaModFix/>
          </a:blip>
          <a:srcRect/>
          <a:stretch/>
        </p:blipFill>
        <p:spPr>
          <a:xfrm>
            <a:off x="611560" y="260648"/>
            <a:ext cx="3541713" cy="1317625"/>
          </a:xfrm>
          <a:prstGeom prst="rect">
            <a:avLst/>
          </a:prstGeom>
          <a:noFill/>
          <a:ln>
            <a:noFill/>
          </a:ln>
        </p:spPr>
      </p:pic>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a:t>
            </a:fld>
            <a:endParaRPr lang="nl-B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(1)</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sz="2400" dirty="0">
                <a:solidFill>
                  <a:schemeClr val="tx1"/>
                </a:solidFill>
                <a:latin typeface="Arial" panose="020B0604020202020204" pitchFamily="34" charset="0"/>
                <a:cs typeface="Arial" panose="020B0604020202020204" pitchFamily="34" charset="0"/>
              </a:rPr>
              <a:t>(1) </a:t>
            </a:r>
            <a:r>
              <a:rPr lang="fr-FR" sz="2400" b="1" dirty="0">
                <a:solidFill>
                  <a:schemeClr val="accent2"/>
                </a:solidFill>
                <a:latin typeface="Arial" panose="020B0604020202020204" pitchFamily="34" charset="0"/>
                <a:cs typeface="Arial" panose="020B0604020202020204" pitchFamily="34" charset="0"/>
              </a:rPr>
              <a:t>Les difficultés de cadrage de la problématique</a:t>
            </a:r>
            <a:endParaRPr lang="fr-FR" sz="2400" b="1" dirty="0">
              <a:solidFill>
                <a:schemeClr val="tx1"/>
              </a:solidFill>
              <a:latin typeface="Arial" panose="020B0604020202020204" pitchFamily="34" charset="0"/>
              <a:cs typeface="Arial" panose="020B0604020202020204" pitchFamily="34" charset="0"/>
            </a:endParaRPr>
          </a:p>
          <a:p>
            <a:pPr marL="50800" lvl="0" indent="0">
              <a:buClr>
                <a:schemeClr val="accent2"/>
              </a:buClr>
              <a:buNone/>
            </a:pPr>
            <a:endParaRPr lang="fr-FR" sz="2400" dirty="0">
              <a:solidFill>
                <a:schemeClr val="tx1"/>
              </a:solidFill>
              <a:latin typeface="Arial" panose="020B0604020202020204" pitchFamily="34" charset="0"/>
              <a:cs typeface="Arial" panose="020B0604020202020204" pitchFamily="34" charset="0"/>
            </a:endParaRPr>
          </a:p>
          <a:p>
            <a:pPr lvl="0">
              <a:buClr>
                <a:schemeClr val="accent2"/>
              </a:buClr>
              <a:buFont typeface="Noto Sans Symbols"/>
              <a:buChar char="➢"/>
            </a:pPr>
            <a:r>
              <a:rPr lang="fr-FR" sz="2400" dirty="0">
                <a:solidFill>
                  <a:schemeClr val="tx1"/>
                </a:solidFill>
                <a:latin typeface="Arial" panose="020B0604020202020204" pitchFamily="34" charset="0"/>
                <a:cs typeface="Arial" panose="020B0604020202020204" pitchFamily="34" charset="0"/>
              </a:rPr>
              <a:t>Différences marquées entre Flandre et Wallonie </a:t>
            </a:r>
          </a:p>
          <a:p>
            <a:pPr lvl="1">
              <a:buFont typeface="Wingdings" pitchFamily="2" charset="2"/>
              <a:buChar char="§"/>
            </a:pPr>
            <a:r>
              <a:rPr lang="fr-FR" sz="2200" dirty="0">
                <a:solidFill>
                  <a:schemeClr val="tx1"/>
                </a:solidFill>
                <a:latin typeface="Arial" panose="020B0604020202020204" pitchFamily="34" charset="0"/>
                <a:cs typeface="Arial" panose="020B0604020202020204" pitchFamily="34" charset="0"/>
              </a:rPr>
              <a:t>En Flandre: </a:t>
            </a:r>
            <a:r>
              <a:rPr lang="fr-FR" sz="2200" b="1" dirty="0">
                <a:solidFill>
                  <a:schemeClr val="tx1"/>
                </a:solidFill>
                <a:latin typeface="Arial" panose="020B0604020202020204" pitchFamily="34" charset="0"/>
                <a:cs typeface="Arial" panose="020B0604020202020204" pitchFamily="34" charset="0"/>
              </a:rPr>
              <a:t>violences intrafamiliales</a:t>
            </a:r>
            <a:r>
              <a:rPr lang="fr-FR" sz="2200" dirty="0">
                <a:solidFill>
                  <a:schemeClr val="tx1"/>
                </a:solidFill>
                <a:latin typeface="Arial" panose="020B0604020202020204" pitchFamily="34" charset="0"/>
                <a:cs typeface="Arial" panose="020B0604020202020204" pitchFamily="34" charset="0"/>
              </a:rPr>
              <a:t>, approche « systémique » des violences au sein de la famille </a:t>
            </a:r>
            <a:r>
              <a:rPr lang="fr-FR" sz="2200" dirty="0">
                <a:solidFill>
                  <a:schemeClr val="tx1"/>
                </a:solidFill>
                <a:latin typeface="Arial" panose="020B0604020202020204" pitchFamily="34" charset="0"/>
                <a:cs typeface="Arial" panose="020B0604020202020204" pitchFamily="34" charset="0"/>
                <a:sym typeface="Wingdings" pitchFamily="2" charset="2"/>
              </a:rPr>
              <a:t> CAW</a:t>
            </a:r>
          </a:p>
          <a:p>
            <a:pPr lvl="1">
              <a:buFont typeface="Wingdings" pitchFamily="2" charset="2"/>
              <a:buChar char="§"/>
            </a:pPr>
            <a:r>
              <a:rPr lang="fr-FR" sz="2200" dirty="0">
                <a:solidFill>
                  <a:schemeClr val="tx1"/>
                </a:solidFill>
                <a:latin typeface="Arial" panose="020B0604020202020204" pitchFamily="34" charset="0"/>
                <a:cs typeface="Arial" panose="020B0604020202020204" pitchFamily="34" charset="0"/>
                <a:sym typeface="Wingdings" pitchFamily="2" charset="2"/>
              </a:rPr>
              <a:t>En Wallonie: plus grande polarisation dans le secteur associatif : « </a:t>
            </a:r>
            <a:r>
              <a:rPr lang="fr-FR" sz="2200" b="1" dirty="0">
                <a:solidFill>
                  <a:schemeClr val="tx1"/>
                </a:solidFill>
                <a:latin typeface="Arial" panose="020B0604020202020204" pitchFamily="34" charset="0"/>
                <a:cs typeface="Arial" panose="020B0604020202020204" pitchFamily="34" charset="0"/>
                <a:sym typeface="Wingdings" pitchFamily="2" charset="2"/>
              </a:rPr>
              <a:t>violences faites aux femmes </a:t>
            </a:r>
            <a:r>
              <a:rPr lang="fr-FR" sz="2200" dirty="0">
                <a:solidFill>
                  <a:schemeClr val="tx1"/>
                </a:solidFill>
                <a:latin typeface="Arial" panose="020B0604020202020204" pitchFamily="34" charset="0"/>
                <a:cs typeface="Arial" panose="020B0604020202020204" pitchFamily="34" charset="0"/>
                <a:sym typeface="Wingdings" pitchFamily="2" charset="2"/>
              </a:rPr>
              <a:t>» (PDC) &gt;&lt; </a:t>
            </a:r>
            <a:r>
              <a:rPr lang="fr-FR" sz="2200" b="1" dirty="0">
                <a:solidFill>
                  <a:schemeClr val="tx1"/>
                </a:solidFill>
                <a:latin typeface="Arial" panose="020B0604020202020204" pitchFamily="34" charset="0"/>
                <a:cs typeface="Arial" panose="020B0604020202020204" pitchFamily="34" charset="0"/>
                <a:sym typeface="Wingdings" pitchFamily="2" charset="2"/>
              </a:rPr>
              <a:t>violences conjugales</a:t>
            </a:r>
            <a:endParaRPr lang="fr-FR" sz="2200" b="1" dirty="0">
              <a:solidFill>
                <a:schemeClr val="tx1"/>
              </a:solidFill>
              <a:latin typeface="Arial" panose="020B0604020202020204" pitchFamily="34" charset="0"/>
              <a:cs typeface="Arial" panose="020B0604020202020204" pitchFamily="34" charset="0"/>
            </a:endParaRPr>
          </a:p>
          <a:p>
            <a:pPr lvl="0">
              <a:buClr>
                <a:schemeClr val="accent2"/>
              </a:buClr>
              <a:buFont typeface="Noto Sans Symbols"/>
              <a:buChar char="➢"/>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10</a:t>
            </a:fld>
            <a:endParaRPr lang="nl-BE"/>
          </a:p>
        </p:txBody>
      </p:sp>
    </p:spTree>
    <p:extLst>
      <p:ext uri="{BB962C8B-B14F-4D97-AF65-F5344CB8AC3E}">
        <p14:creationId xmlns:p14="http://schemas.microsoft.com/office/powerpoint/2010/main" val="424550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(2)</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605254" y="1797778"/>
            <a:ext cx="7745357" cy="3440971"/>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400" b="1" dirty="0">
                <a:solidFill>
                  <a:srgbClr val="000000"/>
                </a:solidFill>
                <a:latin typeface="Arial" panose="020B0604020202020204" pitchFamily="34" charset="0"/>
                <a:cs typeface="Arial" panose="020B0604020202020204" pitchFamily="34" charset="0"/>
              </a:rPr>
              <a:t> </a:t>
            </a:r>
            <a:r>
              <a:rPr lang="fr-FR" sz="2400" b="1" dirty="0">
                <a:solidFill>
                  <a:schemeClr val="accent2"/>
                </a:solidFill>
                <a:latin typeface="Arial" panose="020B0604020202020204" pitchFamily="34" charset="0"/>
                <a:cs typeface="Arial" panose="020B0604020202020204" pitchFamily="34" charset="0"/>
              </a:rPr>
              <a:t>(2) Identification du problème</a:t>
            </a:r>
            <a:r>
              <a:rPr lang="fr-FR" sz="2400" dirty="0">
                <a:solidFill>
                  <a:srgbClr val="000000"/>
                </a:solidFill>
                <a:latin typeface="Arial" panose="020B0604020202020204" pitchFamily="34" charset="0"/>
                <a:cs typeface="Arial" panose="020B0604020202020204" pitchFamily="34" charset="0"/>
              </a:rPr>
              <a:t>: </a:t>
            </a:r>
          </a:p>
          <a:p>
            <a:pPr marL="50800" indent="0">
              <a:buClr>
                <a:schemeClr val="accent2"/>
              </a:buClr>
              <a:buNone/>
            </a:pPr>
            <a:endParaRPr lang="fr-FR" sz="2000" dirty="0">
              <a:solidFill>
                <a:srgbClr val="000000"/>
              </a:solidFill>
              <a:latin typeface="Arial" panose="020B0604020202020204" pitchFamily="34" charset="0"/>
              <a:cs typeface="Arial" panose="020B0604020202020204" pitchFamily="34" charset="0"/>
            </a:endParaRPr>
          </a:p>
          <a:p>
            <a:pPr lvl="1">
              <a:buFont typeface="Wingdings" pitchFamily="2" charset="2"/>
              <a:buChar char="§"/>
            </a:pPr>
            <a:r>
              <a:rPr lang="fr-FR" sz="2000" dirty="0">
                <a:solidFill>
                  <a:srgbClr val="000000"/>
                </a:solidFill>
                <a:latin typeface="Arial" panose="020B0604020202020204" pitchFamily="34" charset="0"/>
                <a:cs typeface="Arial" panose="020B0604020202020204" pitchFamily="34" charset="0"/>
              </a:rPr>
              <a:t>nécessite une lecture </a:t>
            </a:r>
            <a:r>
              <a:rPr lang="fr-FR" sz="2000" b="1" dirty="0">
                <a:solidFill>
                  <a:srgbClr val="000000"/>
                </a:solidFill>
                <a:latin typeface="Arial" panose="020B0604020202020204" pitchFamily="34" charset="0"/>
                <a:cs typeface="Arial" panose="020B0604020202020204" pitchFamily="34" charset="0"/>
              </a:rPr>
              <a:t>multidimensionnelle</a:t>
            </a:r>
            <a:r>
              <a:rPr lang="fr-FR" sz="2000" dirty="0">
                <a:solidFill>
                  <a:srgbClr val="000000"/>
                </a:solidFill>
                <a:latin typeface="Arial" panose="020B0604020202020204" pitchFamily="34" charset="0"/>
                <a:cs typeface="Arial" panose="020B0604020202020204" pitchFamily="34" charset="0"/>
              </a:rPr>
              <a:t> de la situation </a:t>
            </a:r>
            <a:r>
              <a:rPr lang="fr-FR" sz="2000" dirty="0">
                <a:solidFill>
                  <a:srgbClr val="000000"/>
                </a:solidFill>
                <a:latin typeface="Arial" panose="020B0604020202020204" pitchFamily="34" charset="0"/>
                <a:cs typeface="Arial" panose="020B0604020202020204" pitchFamily="34" charset="0"/>
                <a:sym typeface="Wingdings" pitchFamily="2" charset="2"/>
              </a:rPr>
              <a:t> compliqué (tenir compte du fait que organisations PMS différentes mais cadre de référence police/justice au niveau fédéral)</a:t>
            </a:r>
          </a:p>
          <a:p>
            <a:pPr marL="520700" lvl="1" indent="0">
              <a:buNone/>
            </a:pPr>
            <a:endParaRPr lang="fr-FR" sz="2000" dirty="0">
              <a:solidFill>
                <a:srgbClr val="000000"/>
              </a:solidFill>
              <a:latin typeface="Arial" panose="020B0604020202020204" pitchFamily="34" charset="0"/>
              <a:cs typeface="Arial" panose="020B0604020202020204" pitchFamily="34" charset="0"/>
            </a:endParaRPr>
          </a:p>
          <a:p>
            <a:pPr lvl="1">
              <a:buFont typeface="Wingdings" pitchFamily="2" charset="2"/>
              <a:buChar char="§"/>
            </a:pPr>
            <a:r>
              <a:rPr lang="fr-FR" sz="2000" dirty="0">
                <a:solidFill>
                  <a:srgbClr val="000000"/>
                </a:solidFill>
                <a:latin typeface="Arial" panose="020B0604020202020204" pitchFamily="34" charset="0"/>
                <a:cs typeface="Arial" panose="020B0604020202020204" pitchFamily="34" charset="0"/>
              </a:rPr>
              <a:t>Les répondants police/justice </a:t>
            </a:r>
            <a:r>
              <a:rPr lang="fr-FR" sz="2000" dirty="0">
                <a:solidFill>
                  <a:srgbClr val="000000"/>
                </a:solidFill>
                <a:latin typeface="Arial" panose="020B0604020202020204" pitchFamily="34" charset="0"/>
                <a:cs typeface="Arial" panose="020B0604020202020204" pitchFamily="34" charset="0"/>
                <a:sym typeface="Wingdings" pitchFamily="2" charset="2"/>
              </a:rPr>
              <a:t> manque de formation pour les intervenants qui assurent les premières interventions.</a:t>
            </a:r>
          </a:p>
          <a:p>
            <a:pPr lvl="0">
              <a:buClr>
                <a:schemeClr val="accent2"/>
              </a:buClr>
              <a:buFont typeface="Noto Sans Symbols"/>
              <a:buChar char="➢"/>
            </a:pPr>
            <a:endParaRPr lang="fr-FR" sz="2000" dirty="0">
              <a:solidFill>
                <a:srgbClr val="000000"/>
              </a:solidFill>
              <a:latin typeface="Arial" panose="020B0604020202020204" pitchFamily="34" charset="0"/>
              <a:cs typeface="Arial" panose="020B0604020202020204" pitchFamily="34" charset="0"/>
            </a:endParaRPr>
          </a:p>
          <a:p>
            <a:pPr marL="50800" indent="0">
              <a:buNone/>
            </a:pPr>
            <a:endParaRPr lang="fr-FR" sz="2000"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11</a:t>
            </a:fld>
            <a:endParaRPr lang="nl-BE"/>
          </a:p>
        </p:txBody>
      </p:sp>
    </p:spTree>
    <p:extLst>
      <p:ext uri="{BB962C8B-B14F-4D97-AF65-F5344CB8AC3E}">
        <p14:creationId xmlns:p14="http://schemas.microsoft.com/office/powerpoint/2010/main" val="257710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(3)</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dirty="0">
                <a:latin typeface="+mn-lt"/>
              </a:rPr>
              <a:t>Beaucoup de répondants insistent sur l’intérêt de </a:t>
            </a:r>
            <a:r>
              <a:rPr lang="fr-FR" sz="2000" b="1" dirty="0">
                <a:latin typeface="+mn-lt"/>
              </a:rPr>
              <a:t>disposer de différentes mesures et de pouvoir les juxtaposer</a:t>
            </a:r>
            <a:r>
              <a:rPr lang="fr-FR" sz="2000" dirty="0">
                <a:latin typeface="+mn-lt"/>
              </a:rPr>
              <a:t> si nécessaire pour être efficace + nécessité de dispositifs de « fond » </a:t>
            </a:r>
            <a:r>
              <a:rPr lang="fr-FR" sz="2000" b="1" dirty="0">
                <a:latin typeface="+mn-lt"/>
              </a:rPr>
              <a:t>à moyen et long terme.</a:t>
            </a:r>
            <a:endParaRPr lang="fr-FR" sz="2000" b="1" i="1" dirty="0">
              <a:latin typeface="+mn-lt"/>
            </a:endParaRPr>
          </a:p>
          <a:p>
            <a:pPr marL="50800" indent="0">
              <a:buClr>
                <a:schemeClr val="accent2"/>
              </a:buClr>
              <a:buNone/>
            </a:pPr>
            <a:endParaRPr lang="fr-FR" sz="2000" i="1" dirty="0">
              <a:latin typeface="+mn-lt"/>
            </a:endParaRPr>
          </a:p>
          <a:p>
            <a:pPr marL="50800" indent="0">
              <a:buClr>
                <a:schemeClr val="accent2"/>
              </a:buClr>
              <a:buNone/>
            </a:pPr>
            <a:r>
              <a:rPr lang="fr-FR" sz="2000" i="1" dirty="0">
                <a:solidFill>
                  <a:schemeClr val="accent2"/>
                </a:solidFill>
                <a:latin typeface="+mn-lt"/>
              </a:rPr>
              <a:t>« Ce qui fait la différence, c'est quand des mesures d'urgence - qui ont tout leur sens - </a:t>
            </a:r>
            <a:r>
              <a:rPr lang="fr-FR" sz="2000" b="1" i="1" dirty="0">
                <a:solidFill>
                  <a:schemeClr val="accent2"/>
                </a:solidFill>
                <a:latin typeface="+mn-lt"/>
              </a:rPr>
              <a:t>peuvent être articulées avec d'autres dispositifs </a:t>
            </a:r>
            <a:r>
              <a:rPr lang="fr-FR" sz="2000" i="1" dirty="0">
                <a:solidFill>
                  <a:schemeClr val="accent2"/>
                </a:solidFill>
                <a:latin typeface="+mn-lt"/>
              </a:rPr>
              <a:t>"de fond" </a:t>
            </a:r>
            <a:r>
              <a:rPr lang="fr-FR" sz="2000" b="1" i="1" dirty="0">
                <a:solidFill>
                  <a:schemeClr val="accent2"/>
                </a:solidFill>
                <a:latin typeface="+mn-lt"/>
              </a:rPr>
              <a:t>qui vont intervenir sur une autre durée</a:t>
            </a:r>
            <a:r>
              <a:rPr lang="fr-FR" sz="2000" i="1" dirty="0">
                <a:solidFill>
                  <a:schemeClr val="accent2"/>
                </a:solidFill>
                <a:latin typeface="+mn-lt"/>
              </a:rPr>
              <a:t>. Hélas, ces dispositifs sont quasi inexistants au regard des besoins. L'articulation entre les différents types de mesure ne se fait pas, les femmes tombent .. au travers des mailles du filet de protection » </a:t>
            </a:r>
            <a:r>
              <a:rPr lang="fr-FR" sz="2000" dirty="0">
                <a:solidFill>
                  <a:schemeClr val="accent2"/>
                </a:solidFill>
                <a:latin typeface="+mn-lt"/>
              </a:rPr>
              <a:t>(association). </a:t>
            </a:r>
          </a:p>
          <a:p>
            <a:pPr marL="50800" indent="0">
              <a:buClr>
                <a:schemeClr val="accent2"/>
              </a:buClr>
              <a:buNone/>
            </a:pPr>
            <a:endParaRPr lang="nl-BE" sz="2000" b="1" dirty="0">
              <a:solidFill>
                <a:schemeClr val="accent2"/>
              </a:solidFill>
              <a:latin typeface="+mn-lt"/>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12</a:t>
            </a:fld>
            <a:endParaRPr lang="nl-BE"/>
          </a:p>
        </p:txBody>
      </p:sp>
    </p:spTree>
    <p:extLst>
      <p:ext uri="{BB962C8B-B14F-4D97-AF65-F5344CB8AC3E}">
        <p14:creationId xmlns:p14="http://schemas.microsoft.com/office/powerpoint/2010/main" val="292851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(4)</a:t>
            </a:r>
            <a:br>
              <a:rPr lang="nl-BE" sz="4800" dirty="0">
                <a:solidFill>
                  <a:schemeClr val="dk1"/>
                </a:solidFill>
                <a:latin typeface="Bell MT"/>
                <a:ea typeface="Bell MT"/>
                <a:cs typeface="Bell MT"/>
                <a:sym typeface="Bell MT"/>
              </a:rPr>
            </a:br>
            <a:endParaRPr sz="2000" dirty="0"/>
          </a:p>
        </p:txBody>
      </p:sp>
      <p:sp useBgFill="1">
        <p:nvSpPr>
          <p:cNvPr id="463" name="Google Shape;463;p43"/>
          <p:cNvSpPr txBox="1">
            <a:spLocks noGrp="1"/>
          </p:cNvSpPr>
          <p:nvPr>
            <p:ph type="body" idx="1"/>
          </p:nvPr>
        </p:nvSpPr>
        <p:spPr>
          <a:xfrm>
            <a:off x="457200" y="1764651"/>
            <a:ext cx="8229600" cy="4809885"/>
          </a:xfrm>
          <a:prstGeom prst="rect">
            <a:avLst/>
          </a:prstGeom>
          <a:ln>
            <a:noFill/>
          </a:ln>
        </p:spPr>
        <p:txBody>
          <a:bodyPr spcFirstLastPara="1" wrap="square" lIns="91425" tIns="45700" rIns="91425" bIns="45700" anchor="t" anchorCtr="0">
            <a:noAutofit/>
          </a:bodyPr>
          <a:lstStyle/>
          <a:p>
            <a:pPr marL="50800" indent="0">
              <a:buClr>
                <a:schemeClr val="accent2"/>
              </a:buClr>
              <a:buNone/>
            </a:pPr>
            <a:endParaRPr lang="nl-BE" sz="2000" b="1" dirty="0">
              <a:solidFill>
                <a:schemeClr val="accent2"/>
              </a:solidFill>
              <a:latin typeface="+mn-lt"/>
            </a:endParaRPr>
          </a:p>
          <a:p>
            <a:pPr>
              <a:buClr>
                <a:schemeClr val="accent2"/>
              </a:buClr>
              <a:buFont typeface="Wingdings" pitchFamily="2" charset="2"/>
              <a:buChar char="Ø"/>
            </a:pPr>
            <a:r>
              <a:rPr lang="fr-FR" sz="2000" b="1" dirty="0">
                <a:latin typeface="+mn-lt"/>
              </a:rPr>
              <a:t>(4) </a:t>
            </a:r>
            <a:r>
              <a:rPr lang="fr-FR" sz="2000" b="1" dirty="0">
                <a:solidFill>
                  <a:schemeClr val="accent2"/>
                </a:solidFill>
                <a:latin typeface="+mn-lt"/>
              </a:rPr>
              <a:t>Evaluation des risques </a:t>
            </a:r>
            <a:r>
              <a:rPr lang="fr-FR" sz="2000" dirty="0">
                <a:latin typeface="+mn-lt"/>
              </a:rPr>
              <a:t>: un nouvel outil d’évaluation des risques a été développé pour les magistrats et la police (COL 15/2020 / période </a:t>
            </a:r>
            <a:r>
              <a:rPr lang="fr-FR" sz="2000" dirty="0" err="1">
                <a:latin typeface="+mn-lt"/>
              </a:rPr>
              <a:t>covid</a:t>
            </a:r>
            <a:r>
              <a:rPr lang="fr-FR" sz="2000" dirty="0">
                <a:latin typeface="+mn-lt"/>
              </a:rPr>
              <a:t>) – check-list pour cerner les situations les plus à risques</a:t>
            </a:r>
          </a:p>
          <a:p>
            <a:pPr marL="50800" indent="0">
              <a:buClr>
                <a:schemeClr val="accent2"/>
              </a:buClr>
              <a:buNone/>
            </a:pPr>
            <a:endParaRPr lang="fr-FR" sz="2000" dirty="0"/>
          </a:p>
          <a:p>
            <a:pPr lvl="1">
              <a:buFont typeface="Wingdings" pitchFamily="2" charset="2"/>
              <a:buChar char="§"/>
            </a:pPr>
            <a:r>
              <a:rPr lang="fr-FR" sz="2000" dirty="0">
                <a:solidFill>
                  <a:schemeClr val="tx1"/>
                </a:solidFill>
                <a:latin typeface="+mn-lt"/>
              </a:rPr>
              <a:t>Selon de nombreux répondants: il améliore le suivi des dossiers mais </a:t>
            </a:r>
            <a:r>
              <a:rPr lang="fr-FR" sz="2000" dirty="0">
                <a:solidFill>
                  <a:schemeClr val="tx1"/>
                </a:solidFill>
                <a:latin typeface="+mn-lt"/>
                <a:sym typeface="Wingdings" pitchFamily="2" charset="2"/>
              </a:rPr>
              <a:t> </a:t>
            </a:r>
            <a:r>
              <a:rPr lang="fr-FR" sz="2000" dirty="0">
                <a:solidFill>
                  <a:schemeClr val="tx1"/>
                </a:solidFill>
                <a:latin typeface="+mn-lt"/>
              </a:rPr>
              <a:t>manque structurel de ressources et de formation, particulièrement du côté de la police.</a:t>
            </a:r>
          </a:p>
          <a:p>
            <a:pPr lvl="1">
              <a:buFont typeface="Wingdings" pitchFamily="2" charset="2"/>
              <a:buChar char="§"/>
            </a:pPr>
            <a:r>
              <a:rPr lang="fr-FR" sz="2000" dirty="0">
                <a:solidFill>
                  <a:schemeClr val="tx1"/>
                </a:solidFill>
                <a:latin typeface="+mn-lt"/>
              </a:rPr>
              <a:t>En Wallonie: une version spécifique à l’usage des associations est en cours de développement, avec le soutien du pôle des ressources de la région wallonne.</a:t>
            </a:r>
            <a:endParaRPr lang="fr-BE" sz="2000" dirty="0">
              <a:solidFill>
                <a:schemeClr val="tx1"/>
              </a:solidFill>
              <a:latin typeface="+mn-lt"/>
            </a:endParaRPr>
          </a:p>
          <a:p>
            <a:pPr lvl="1">
              <a:buFont typeface="Wingdings" pitchFamily="2" charset="2"/>
              <a:buChar char="§"/>
            </a:pPr>
            <a:r>
              <a:rPr lang="fr-FR" sz="2000" dirty="0">
                <a:solidFill>
                  <a:schemeClr val="tx1"/>
                </a:solidFill>
                <a:latin typeface="+mn-lt"/>
              </a:rPr>
              <a:t>En Flandre: un autre outil est disponible depuis plusieurs années (RTI PG) </a:t>
            </a:r>
            <a:r>
              <a:rPr lang="fr-FR" sz="2000" dirty="0">
                <a:solidFill>
                  <a:schemeClr val="tx1"/>
                </a:solidFill>
                <a:latin typeface="+mn-lt"/>
                <a:sym typeface="Wingdings" pitchFamily="2" charset="2"/>
              </a:rPr>
              <a:t> vu comme complémentaire.</a:t>
            </a:r>
            <a:endParaRPr lang="fr-FR" sz="2000" dirty="0">
              <a:solidFill>
                <a:schemeClr val="tx1"/>
              </a:solidFill>
              <a:latin typeface="+mn-lt"/>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13</a:t>
            </a:fld>
            <a:endParaRPr lang="nl-BE"/>
          </a:p>
        </p:txBody>
      </p:sp>
    </p:spTree>
    <p:extLst>
      <p:ext uri="{BB962C8B-B14F-4D97-AF65-F5344CB8AC3E}">
        <p14:creationId xmlns:p14="http://schemas.microsoft.com/office/powerpoint/2010/main" val="80960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 cadrage de la problématique (6)</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(5) </a:t>
            </a:r>
            <a:r>
              <a:rPr lang="fr-FR" sz="2000" b="1" dirty="0">
                <a:solidFill>
                  <a:schemeClr val="accent2"/>
                </a:solidFill>
                <a:latin typeface="+mn-lt"/>
              </a:rPr>
              <a:t>les « angles morts » de la politique </a:t>
            </a:r>
            <a:r>
              <a:rPr lang="fr-FR" sz="2000" b="1" dirty="0">
                <a:latin typeface="+mn-lt"/>
              </a:rPr>
              <a:t>: </a:t>
            </a:r>
          </a:p>
          <a:p>
            <a:pPr marL="50800" indent="0">
              <a:buClr>
                <a:schemeClr val="accent2"/>
              </a:buClr>
              <a:buNone/>
            </a:pPr>
            <a:endParaRPr lang="fr-FR" sz="2000" b="1" dirty="0">
              <a:latin typeface="+mn-lt"/>
            </a:endParaRPr>
          </a:p>
          <a:p>
            <a:pPr lvl="1">
              <a:buFont typeface="Wingdings" pitchFamily="2" charset="2"/>
              <a:buChar char="§"/>
            </a:pPr>
            <a:r>
              <a:rPr lang="fr-FR" sz="2000" b="1" dirty="0">
                <a:solidFill>
                  <a:schemeClr val="tx1"/>
                </a:solidFill>
                <a:latin typeface="+mn-lt"/>
              </a:rPr>
              <a:t>Population vulnérable : </a:t>
            </a:r>
            <a:r>
              <a:rPr lang="fr-FR" sz="2000" dirty="0">
                <a:solidFill>
                  <a:schemeClr val="tx1"/>
                </a:solidFill>
                <a:latin typeface="+mn-lt"/>
              </a:rPr>
              <a:t>difficilement accès ou n’ont pas recours au système de protection</a:t>
            </a:r>
            <a:r>
              <a:rPr lang="fr-BE" sz="2000" dirty="0">
                <a:solidFill>
                  <a:schemeClr val="tx1"/>
                </a:solidFill>
              </a:rPr>
              <a:t> --&gt; </a:t>
            </a:r>
            <a:r>
              <a:rPr lang="fr-FR" sz="2000" dirty="0">
                <a:solidFill>
                  <a:schemeClr val="tx1"/>
                </a:solidFill>
                <a:latin typeface="+mn-lt"/>
              </a:rPr>
              <a:t>les femmes victimes de violence entre partenaires intimes qui sont arrivées en Belgique dans le cadre d’un regroupement familial sans titre de séjour ou avec un titre provisoire.</a:t>
            </a:r>
          </a:p>
          <a:p>
            <a:pPr marL="520700" lvl="1" indent="0">
              <a:buNone/>
            </a:pPr>
            <a:endParaRPr lang="fr-FR" sz="2000" dirty="0">
              <a:solidFill>
                <a:schemeClr val="tx1"/>
              </a:solidFill>
              <a:latin typeface="+mn-lt"/>
            </a:endParaRPr>
          </a:p>
          <a:p>
            <a:pPr lvl="1">
              <a:buFont typeface="Wingdings" pitchFamily="2" charset="2"/>
              <a:buChar char="§"/>
            </a:pPr>
            <a:r>
              <a:rPr lang="fr-FR" sz="2000" b="1" dirty="0">
                <a:solidFill>
                  <a:schemeClr val="tx1"/>
                </a:solidFill>
                <a:latin typeface="+mn-lt"/>
              </a:rPr>
              <a:t>La problématique des enfants: </a:t>
            </a:r>
          </a:p>
          <a:p>
            <a:pPr lvl="2">
              <a:buFont typeface="Wingdings" pitchFamily="2" charset="2"/>
              <a:buChar char="§"/>
            </a:pPr>
            <a:r>
              <a:rPr lang="fr-FR" sz="2000" dirty="0">
                <a:solidFill>
                  <a:schemeClr val="tx1"/>
                </a:solidFill>
                <a:latin typeface="+mn-lt"/>
              </a:rPr>
              <a:t>Le découpage institutionnel principalement du côté francophone complexifie une prise en charge cohérente </a:t>
            </a:r>
          </a:p>
          <a:p>
            <a:pPr lvl="2">
              <a:buFont typeface="Wingdings" pitchFamily="2" charset="2"/>
              <a:buChar char="§"/>
            </a:pPr>
            <a:r>
              <a:rPr lang="fr-BE" sz="2000" dirty="0">
                <a:solidFill>
                  <a:schemeClr val="tx1"/>
                </a:solidFill>
                <a:latin typeface="+mn-lt"/>
              </a:rPr>
              <a:t>Du coté néerlandophone</a:t>
            </a:r>
            <a:r>
              <a:rPr lang="fr-FR" sz="2000" dirty="0">
                <a:solidFill>
                  <a:schemeClr val="tx1"/>
                </a:solidFill>
                <a:latin typeface="+mn-lt"/>
              </a:rPr>
              <a:t>, le lien entre les maisons de l’enfance et les FJC/approche en chaine n’est pas clairement établi</a:t>
            </a:r>
            <a:r>
              <a:rPr lang="fr-BE" sz="2000" dirty="0">
                <a:solidFill>
                  <a:schemeClr val="tx1"/>
                </a:solidFill>
                <a:latin typeface="+mn-lt"/>
              </a:rPr>
              <a:t> </a:t>
            </a:r>
            <a:endParaRPr lang="fr-FR" dirty="0"/>
          </a:p>
          <a:p>
            <a:pPr lvl="1">
              <a:buFont typeface="Wingdings" pitchFamily="2" charset="2"/>
              <a:buChar char="§"/>
            </a:pP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14</a:t>
            </a:fld>
            <a:endParaRPr lang="nl-BE"/>
          </a:p>
        </p:txBody>
      </p:sp>
    </p:spTree>
    <p:extLst>
      <p:ext uri="{BB962C8B-B14F-4D97-AF65-F5344CB8AC3E}">
        <p14:creationId xmlns:p14="http://schemas.microsoft.com/office/powerpoint/2010/main" val="264464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Les trois principales évolutions de cadrage</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2045843"/>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(1) le principe de tolérance Zéro versus principe de réalité :</a:t>
            </a:r>
          </a:p>
          <a:p>
            <a:pPr marL="50800" indent="0">
              <a:buClr>
                <a:schemeClr val="accent2"/>
              </a:buClr>
              <a:buNone/>
            </a:pPr>
            <a:endParaRPr lang="fr-FR" sz="2000" b="1" dirty="0">
              <a:latin typeface="+mn-lt"/>
            </a:endParaRPr>
          </a:p>
          <a:p>
            <a:pPr lvl="1">
              <a:buFont typeface="Wingdings" pitchFamily="2" charset="2"/>
              <a:buChar char="§"/>
            </a:pPr>
            <a:r>
              <a:rPr lang="fr-FR" sz="1800" dirty="0">
                <a:solidFill>
                  <a:schemeClr val="tx1"/>
                </a:solidFill>
                <a:latin typeface="+mn-lt"/>
              </a:rPr>
              <a:t>Toujours une référence en matière d’intervention police/justice </a:t>
            </a:r>
            <a:r>
              <a:rPr lang="fr-FR" sz="1800" dirty="0">
                <a:solidFill>
                  <a:schemeClr val="tx1"/>
                </a:solidFill>
                <a:latin typeface="+mn-lt"/>
                <a:sym typeface="Wingdings" pitchFamily="2" charset="2"/>
              </a:rPr>
              <a:t> </a:t>
            </a:r>
            <a:r>
              <a:rPr lang="fr-FR" sz="1800" dirty="0">
                <a:latin typeface="+mn-lt"/>
              </a:rPr>
              <a:t>pas réellement appliquée sur le terrain </a:t>
            </a:r>
            <a:r>
              <a:rPr lang="fr-FR" sz="1800" dirty="0">
                <a:solidFill>
                  <a:schemeClr val="tx1"/>
                </a:solidFill>
                <a:latin typeface="+mn-lt"/>
              </a:rPr>
              <a:t>/ fortement dépendante des arrondissements judiciaires et des zones de police. </a:t>
            </a:r>
          </a:p>
          <a:p>
            <a:pPr lvl="1">
              <a:buFont typeface="Wingdings" pitchFamily="2" charset="2"/>
              <a:buChar char="§"/>
            </a:pPr>
            <a:r>
              <a:rPr lang="fr-FR" sz="1800" dirty="0">
                <a:latin typeface="+mn-lt"/>
              </a:rPr>
              <a:t>Besoin de preuve </a:t>
            </a:r>
            <a:r>
              <a:rPr lang="fr-FR" sz="1800" dirty="0">
                <a:solidFill>
                  <a:schemeClr val="tx1"/>
                </a:solidFill>
                <a:latin typeface="+mn-lt"/>
              </a:rPr>
              <a:t>&gt;&lt; requalification de l’acte délictueux (violences physique)</a:t>
            </a:r>
          </a:p>
          <a:p>
            <a:pPr lvl="1">
              <a:buFont typeface="Wingdings" pitchFamily="2" charset="2"/>
              <a:buChar char="§"/>
            </a:pPr>
            <a:r>
              <a:rPr lang="fr-FR" sz="1800" dirty="0">
                <a:solidFill>
                  <a:schemeClr val="tx1"/>
                </a:solidFill>
                <a:latin typeface="+mn-lt"/>
              </a:rPr>
              <a:t>Attentes vis-à-vis de la justice et de la police </a:t>
            </a:r>
            <a:r>
              <a:rPr lang="fr-FR" sz="1800" dirty="0">
                <a:solidFill>
                  <a:schemeClr val="tx1"/>
                </a:solidFill>
                <a:latin typeface="+mn-lt"/>
                <a:sym typeface="Wingdings" pitchFamily="2" charset="2"/>
              </a:rPr>
              <a:t> moyens de ces services + contraintes strictes des procédures juridiques</a:t>
            </a:r>
          </a:p>
          <a:p>
            <a:pPr lvl="1">
              <a:buFont typeface="Wingdings" pitchFamily="2" charset="2"/>
              <a:buChar char="§"/>
            </a:pPr>
            <a:r>
              <a:rPr lang="fr-FR" sz="1800" dirty="0">
                <a:latin typeface="+mn-lt"/>
                <a:sym typeface="Wingdings" pitchFamily="2" charset="2"/>
              </a:rPr>
              <a:t>Besoin de protection à plus long terme </a:t>
            </a:r>
            <a:r>
              <a:rPr lang="fr-FR" sz="1800" dirty="0">
                <a:solidFill>
                  <a:schemeClr val="tx1"/>
                </a:solidFill>
                <a:latin typeface="+mn-lt"/>
                <a:sym typeface="Wingdings" pitchFamily="2" charset="2"/>
              </a:rPr>
              <a:t>(ne relève pas des missions de la police)</a:t>
            </a:r>
            <a:endParaRPr lang="fr-BE" sz="1800" dirty="0">
              <a:solidFill>
                <a:schemeClr val="tx1"/>
              </a:solidFill>
              <a:latin typeface="+mn-lt"/>
            </a:endParaRPr>
          </a:p>
          <a:p>
            <a:pPr marL="50800" indent="0">
              <a:buClr>
                <a:schemeClr val="accent2"/>
              </a:buClr>
              <a:buNone/>
            </a:pPr>
            <a:endParaRPr lang="fr-FR" sz="2000" b="1" dirty="0">
              <a:latin typeface="+mn-lt"/>
            </a:endParaRPr>
          </a:p>
          <a:p>
            <a:pPr marL="520700" lvl="1" indent="0">
              <a:buNone/>
            </a:pP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15</a:t>
            </a:fld>
            <a:endParaRPr lang="nl-BE"/>
          </a:p>
        </p:txBody>
      </p:sp>
    </p:spTree>
    <p:extLst>
      <p:ext uri="{BB962C8B-B14F-4D97-AF65-F5344CB8AC3E}">
        <p14:creationId xmlns:p14="http://schemas.microsoft.com/office/powerpoint/2010/main" val="247910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Les trois principales évolutions de cadrage</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(2) Une problématique multidisciplinaire qui nécessite une prise en charge multidisciplinaire </a:t>
            </a:r>
          </a:p>
          <a:p>
            <a:pPr marL="50800" indent="0">
              <a:buClr>
                <a:schemeClr val="accent2"/>
              </a:buClr>
              <a:buNone/>
            </a:pPr>
            <a:endParaRPr lang="fr-FR" sz="2000" b="1" dirty="0">
              <a:latin typeface="+mn-lt"/>
            </a:endParaRPr>
          </a:p>
          <a:p>
            <a:pPr lvl="1">
              <a:buFont typeface="Wingdings" pitchFamily="2" charset="2"/>
              <a:buChar char="§"/>
            </a:pPr>
            <a:r>
              <a:rPr lang="fr-FR" sz="2000" dirty="0">
                <a:solidFill>
                  <a:schemeClr val="tx1"/>
                </a:solidFill>
                <a:latin typeface="+mn-lt"/>
              </a:rPr>
              <a:t>La justice ne peut pas solutionner seule le problème, il est nécessaire qu’il y ait une </a:t>
            </a:r>
            <a:r>
              <a:rPr lang="fr-FR" sz="2000" b="1" dirty="0">
                <a:latin typeface="+mn-lt"/>
              </a:rPr>
              <a:t>collaboration entre différents partenaires; </a:t>
            </a:r>
          </a:p>
          <a:p>
            <a:pPr lvl="1">
              <a:buFont typeface="Wingdings" pitchFamily="2" charset="2"/>
              <a:buChar char="§"/>
            </a:pPr>
            <a:r>
              <a:rPr lang="fr-FR" sz="2000" dirty="0">
                <a:solidFill>
                  <a:schemeClr val="tx1"/>
                </a:solidFill>
                <a:latin typeface="+mn-lt"/>
              </a:rPr>
              <a:t>Depuis la loi du 6 juillet 2017, un nouvel article 458ter du Code pénal, autorise des « </a:t>
            </a:r>
            <a:r>
              <a:rPr lang="fr-FR" sz="2000" b="1" dirty="0">
                <a:latin typeface="+mn-lt"/>
              </a:rPr>
              <a:t>concertations de cas</a:t>
            </a:r>
            <a:r>
              <a:rPr lang="fr-FR" sz="2000" dirty="0">
                <a:latin typeface="+mn-lt"/>
              </a:rPr>
              <a:t> </a:t>
            </a:r>
            <a:r>
              <a:rPr lang="fr-FR" sz="2000" dirty="0">
                <a:solidFill>
                  <a:schemeClr val="tx1"/>
                </a:solidFill>
                <a:latin typeface="+mn-lt"/>
              </a:rPr>
              <a:t>» organisées entre le parquet, la police et des intervenants sociaux pour protéger l’intégrité physique ou morale d’une personne</a:t>
            </a:r>
            <a:r>
              <a:rPr lang="fr-BE" sz="2000" dirty="0">
                <a:solidFill>
                  <a:schemeClr val="tx1"/>
                </a:solidFill>
                <a:latin typeface="+mn-lt"/>
              </a:rPr>
              <a:t> ; </a:t>
            </a:r>
          </a:p>
          <a:p>
            <a:pPr lvl="1">
              <a:buFont typeface="Wingdings" pitchFamily="2" charset="2"/>
              <a:buChar char="§"/>
            </a:pPr>
            <a:r>
              <a:rPr lang="fr-FR" sz="2000" dirty="0">
                <a:solidFill>
                  <a:schemeClr val="tx1"/>
                </a:solidFill>
                <a:latin typeface="+mn-lt"/>
              </a:rPr>
              <a:t>Le principe de </a:t>
            </a:r>
            <a:r>
              <a:rPr lang="fr-FR" sz="2000" b="1" dirty="0">
                <a:latin typeface="+mn-lt"/>
              </a:rPr>
              <a:t>l’approche en chaine </a:t>
            </a:r>
            <a:r>
              <a:rPr lang="fr-FR" sz="2000" dirty="0">
                <a:solidFill>
                  <a:schemeClr val="tx1"/>
                </a:solidFill>
                <a:latin typeface="+mn-lt"/>
              </a:rPr>
              <a:t>est mobilisé depuis 2007 dans tous les arrondissements judiciaires du nord du pays (</a:t>
            </a:r>
            <a:r>
              <a:rPr lang="fr-FR" sz="2000" dirty="0">
                <a:latin typeface="+mn-lt"/>
              </a:rPr>
              <a:t>langage commun </a:t>
            </a:r>
            <a:r>
              <a:rPr lang="fr-FR" sz="2000" dirty="0">
                <a:solidFill>
                  <a:schemeClr val="tx1"/>
                </a:solidFill>
                <a:latin typeface="+mn-lt"/>
              </a:rPr>
              <a:t>+ des procédures adéquates de partage d’information respectant les contraintes propres au secret professionnel</a:t>
            </a:r>
            <a:r>
              <a:rPr lang="fr-BE" sz="2000" dirty="0">
                <a:solidFill>
                  <a:schemeClr val="tx1"/>
                </a:solidFill>
                <a:latin typeface="+mn-lt"/>
              </a:rPr>
              <a:t> )</a:t>
            </a: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16</a:t>
            </a:fld>
            <a:endParaRPr lang="nl-BE"/>
          </a:p>
        </p:txBody>
      </p:sp>
    </p:spTree>
    <p:extLst>
      <p:ext uri="{BB962C8B-B14F-4D97-AF65-F5344CB8AC3E}">
        <p14:creationId xmlns:p14="http://schemas.microsoft.com/office/powerpoint/2010/main" val="205946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Les trois principales évolutions de cadrage</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a:buClr>
                <a:schemeClr val="accent2"/>
              </a:buClr>
              <a:buFont typeface="Noto Sans Symbols"/>
              <a:buChar char="➢"/>
            </a:pPr>
            <a:r>
              <a:rPr lang="fr-FR" sz="2000" b="1" dirty="0">
                <a:latin typeface="+mn-lt"/>
              </a:rPr>
              <a:t>(3) le renforcement du rôle </a:t>
            </a:r>
            <a:r>
              <a:rPr lang="fr-FR" sz="2000" b="1" dirty="0" err="1">
                <a:latin typeface="+mn-lt"/>
              </a:rPr>
              <a:t>protectionnel</a:t>
            </a:r>
            <a:r>
              <a:rPr lang="fr-FR" sz="2000" b="1" dirty="0">
                <a:latin typeface="+mn-lt"/>
              </a:rPr>
              <a:t> de la justice – une approche réactive</a:t>
            </a:r>
          </a:p>
          <a:p>
            <a:pPr marL="50800" indent="0">
              <a:buClr>
                <a:schemeClr val="accent2"/>
              </a:buClr>
              <a:buNone/>
            </a:pPr>
            <a:endParaRPr lang="fr-FR" sz="2000" b="1" dirty="0">
              <a:latin typeface="+mn-lt"/>
            </a:endParaRPr>
          </a:p>
          <a:p>
            <a:pPr lvl="1">
              <a:buFont typeface="Wingdings" pitchFamily="2" charset="2"/>
              <a:buChar char="§"/>
            </a:pPr>
            <a:r>
              <a:rPr lang="fr-FR" sz="1800" dirty="0">
                <a:solidFill>
                  <a:schemeClr val="tx1"/>
                </a:solidFill>
                <a:latin typeface="+mn-lt"/>
              </a:rPr>
              <a:t>La justice </a:t>
            </a:r>
            <a:r>
              <a:rPr lang="fr-FR" sz="1800" dirty="0">
                <a:solidFill>
                  <a:schemeClr val="tx1"/>
                </a:solidFill>
                <a:latin typeface="+mn-lt"/>
                <a:sym typeface="Wingdings" pitchFamily="2" charset="2"/>
              </a:rPr>
              <a:t> </a:t>
            </a:r>
            <a:r>
              <a:rPr lang="fr-FR" sz="1800" dirty="0">
                <a:solidFill>
                  <a:schemeClr val="tx1"/>
                </a:solidFill>
                <a:latin typeface="+mn-lt"/>
              </a:rPr>
              <a:t>priorité la protection des victimes, elle joue davantage un rôle d’organe d’orientation et de relais vers les intervenants sociaux ou des services spécialisés ;</a:t>
            </a:r>
          </a:p>
          <a:p>
            <a:pPr lvl="2">
              <a:buFont typeface="Wingdings" pitchFamily="2" charset="2"/>
              <a:buChar char="§"/>
            </a:pPr>
            <a:r>
              <a:rPr lang="fr-FR" sz="2000" b="1" dirty="0">
                <a:solidFill>
                  <a:schemeClr val="accent2"/>
                </a:solidFill>
                <a:latin typeface="+mn-lt"/>
              </a:rPr>
              <a:t>renforcement de la mesure d’ITR </a:t>
            </a:r>
            <a:r>
              <a:rPr lang="fr-FR" sz="2000" dirty="0">
                <a:solidFill>
                  <a:schemeClr val="tx1"/>
                </a:solidFill>
                <a:latin typeface="+mn-lt"/>
              </a:rPr>
              <a:t>en mars 2020 </a:t>
            </a:r>
            <a:r>
              <a:rPr lang="fr-FR" sz="2000" dirty="0">
                <a:solidFill>
                  <a:schemeClr val="tx1"/>
                </a:solidFill>
                <a:latin typeface="+mn-lt"/>
                <a:sym typeface="Wingdings" pitchFamily="2" charset="2"/>
              </a:rPr>
              <a:t> </a:t>
            </a:r>
            <a:r>
              <a:rPr lang="fr-FR" sz="2000" dirty="0">
                <a:solidFill>
                  <a:schemeClr val="tx1"/>
                </a:solidFill>
                <a:latin typeface="+mn-lt"/>
              </a:rPr>
              <a:t>renforcement du rôle des maisons de justice, et les possibilités d’intervention du tribunal de la famille. </a:t>
            </a:r>
            <a:r>
              <a:rPr lang="fr-BE" sz="2000" dirty="0">
                <a:solidFill>
                  <a:schemeClr val="tx1"/>
                </a:solidFill>
                <a:latin typeface="+mn-lt"/>
              </a:rPr>
              <a:t> </a:t>
            </a:r>
          </a:p>
          <a:p>
            <a:pPr lvl="2">
              <a:buFont typeface="Wingdings" pitchFamily="2" charset="2"/>
              <a:buChar char="§"/>
            </a:pPr>
            <a:r>
              <a:rPr lang="fr-FR" sz="2000" b="1" dirty="0">
                <a:solidFill>
                  <a:schemeClr val="accent2"/>
                </a:solidFill>
                <a:latin typeface="+mn-lt"/>
              </a:rPr>
              <a:t>La revisite</a:t>
            </a:r>
            <a:r>
              <a:rPr lang="fr-FR" sz="2000" b="1" dirty="0">
                <a:solidFill>
                  <a:schemeClr val="tx1"/>
                </a:solidFill>
                <a:latin typeface="+mn-lt"/>
              </a:rPr>
              <a:t>: </a:t>
            </a:r>
            <a:r>
              <a:rPr lang="fr-FR" sz="2000" dirty="0">
                <a:solidFill>
                  <a:schemeClr val="tx1"/>
                </a:solidFill>
                <a:latin typeface="+mn-lt"/>
              </a:rPr>
              <a:t>généraliser la pratique de la « revisite » (COL 20/2020) auprès des victimes de violences entre partenaires par les services de police pendant la période de crise sanitaire liée au coronavirus.</a:t>
            </a:r>
            <a:r>
              <a:rPr lang="fr-BE" sz="2000" dirty="0">
                <a:solidFill>
                  <a:schemeClr val="tx1"/>
                </a:solidFill>
                <a:latin typeface="+mn-lt"/>
              </a:rPr>
              <a:t> </a:t>
            </a:r>
          </a:p>
          <a:p>
            <a:pPr lvl="2">
              <a:buFont typeface="Wingdings" pitchFamily="2" charset="2"/>
              <a:buChar char="§"/>
            </a:pPr>
            <a:r>
              <a:rPr lang="fr-BE" sz="2000" b="1" dirty="0">
                <a:solidFill>
                  <a:schemeClr val="accent2"/>
                </a:solidFill>
                <a:latin typeface="+mn-lt"/>
              </a:rPr>
              <a:t>Innovation </a:t>
            </a:r>
            <a:r>
              <a:rPr lang="fr-BE" sz="2000" b="1" dirty="0">
                <a:solidFill>
                  <a:schemeClr val="accent2"/>
                </a:solidFill>
                <a:latin typeface="+mn-lt"/>
                <a:sym typeface="Wingdings" pitchFamily="2" charset="2"/>
              </a:rPr>
              <a:t> période</a:t>
            </a:r>
            <a:r>
              <a:rPr lang="fr-BE" sz="2000" b="1" dirty="0">
                <a:solidFill>
                  <a:schemeClr val="accent2"/>
                </a:solidFill>
                <a:latin typeface="+mn-lt"/>
              </a:rPr>
              <a:t> </a:t>
            </a:r>
            <a:r>
              <a:rPr lang="fr-BE" sz="2000" b="1" dirty="0" err="1">
                <a:solidFill>
                  <a:schemeClr val="accent2"/>
                </a:solidFill>
                <a:latin typeface="+mn-lt"/>
              </a:rPr>
              <a:t>covid</a:t>
            </a:r>
            <a:endParaRPr lang="fr-FR" sz="2000" b="1" dirty="0">
              <a:solidFill>
                <a:schemeClr val="accent2"/>
              </a:solidFill>
              <a:latin typeface="+mn-lt"/>
            </a:endParaRPr>
          </a:p>
          <a:p>
            <a:pPr lvl="1">
              <a:buFont typeface="Wingdings" pitchFamily="2" charset="2"/>
              <a:buChar char="§"/>
            </a:pPr>
            <a:endParaRPr sz="2000" b="1" dirty="0">
              <a:solidFill>
                <a:schemeClr val="tx1"/>
              </a:solidFill>
              <a:latin typeface="+mn-lt"/>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17</a:t>
            </a:fld>
            <a:endParaRPr lang="nl-BE"/>
          </a:p>
        </p:txBody>
      </p:sp>
    </p:spTree>
    <p:extLst>
      <p:ext uri="{BB962C8B-B14F-4D97-AF65-F5344CB8AC3E}">
        <p14:creationId xmlns:p14="http://schemas.microsoft.com/office/powerpoint/2010/main" val="383427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18</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3676021259"/>
              </p:ext>
            </p:extLst>
          </p:nvPr>
        </p:nvGraphicFramePr>
        <p:xfrm>
          <a:off x="1524000" y="20090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11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DFE86-0B65-8348-BC5C-C6F04E645581}"/>
              </a:ext>
            </a:extLst>
          </p:cNvPr>
          <p:cNvSpPr>
            <a:spLocks noGrp="1"/>
          </p:cNvSpPr>
          <p:nvPr>
            <p:ph type="title"/>
          </p:nvPr>
        </p:nvSpPr>
        <p:spPr>
          <a:xfrm>
            <a:off x="457200" y="1143000"/>
            <a:ext cx="8229600" cy="899809"/>
          </a:xfrm>
        </p:spPr>
        <p:txBody>
          <a:bodyPr/>
          <a:lstStyle/>
          <a:p>
            <a:r>
              <a:rPr lang="fr-FR" b="1" dirty="0">
                <a:solidFill>
                  <a:schemeClr val="tx1"/>
                </a:solidFill>
                <a:latin typeface="+mj-lt"/>
              </a:rPr>
              <a:t>Une logique d’apprentissage pour une approche réflexive</a:t>
            </a:r>
          </a:p>
        </p:txBody>
      </p:sp>
      <p:sp>
        <p:nvSpPr>
          <p:cNvPr id="3" name="Espace réservé du texte 2">
            <a:extLst>
              <a:ext uri="{FF2B5EF4-FFF2-40B4-BE49-F238E27FC236}">
                <a16:creationId xmlns:a16="http://schemas.microsoft.com/office/drawing/2014/main" id="{C576A434-1A7F-5645-A5D8-54F502F5993C}"/>
              </a:ext>
            </a:extLst>
          </p:cNvPr>
          <p:cNvSpPr>
            <a:spLocks noGrp="1"/>
          </p:cNvSpPr>
          <p:nvPr>
            <p:ph type="body" idx="1"/>
          </p:nvPr>
        </p:nvSpPr>
        <p:spPr/>
        <p:txBody>
          <a:bodyPr/>
          <a:lstStyle/>
          <a:p>
            <a:pPr>
              <a:buFont typeface="Wingdings" pitchFamily="2" charset="2"/>
              <a:buChar char="Ø"/>
            </a:pPr>
            <a:r>
              <a:rPr lang="fr-FR" sz="2000" b="1" dirty="0">
                <a:solidFill>
                  <a:schemeClr val="accent2"/>
                </a:solidFill>
                <a:latin typeface="+mj-lt"/>
              </a:rPr>
              <a:t>3 dimensions centrales </a:t>
            </a:r>
            <a:r>
              <a:rPr lang="fr-FR" sz="2000" dirty="0">
                <a:solidFill>
                  <a:schemeClr val="tx1"/>
                </a:solidFill>
                <a:latin typeface="+mj-lt"/>
              </a:rPr>
              <a:t>semblent manquantes aujourd’hui </a:t>
            </a:r>
            <a:r>
              <a:rPr lang="fr-FR" sz="2000" dirty="0">
                <a:solidFill>
                  <a:schemeClr val="tx1"/>
                </a:solidFill>
                <a:latin typeface="+mj-lt"/>
                <a:sym typeface="Wingdings" pitchFamily="2" charset="2"/>
              </a:rPr>
              <a:t> approche réflexive (&gt;&lt; réactive):</a:t>
            </a:r>
          </a:p>
          <a:p>
            <a:pPr lvl="1">
              <a:buFont typeface="Wingdings" pitchFamily="2" charset="2"/>
              <a:buChar char="§"/>
            </a:pPr>
            <a:r>
              <a:rPr lang="fr-FR" sz="2000" dirty="0">
                <a:solidFill>
                  <a:schemeClr val="tx1"/>
                </a:solidFill>
                <a:latin typeface="+mn-lt"/>
              </a:rPr>
              <a:t>(1) apprendre de la variété des pratiques (entre arrondissement judiciaire)</a:t>
            </a:r>
          </a:p>
          <a:p>
            <a:pPr lvl="1">
              <a:buFont typeface="Wingdings" pitchFamily="2" charset="2"/>
              <a:buChar char="§"/>
            </a:pPr>
            <a:r>
              <a:rPr lang="fr-FR" sz="2000" dirty="0">
                <a:solidFill>
                  <a:schemeClr val="tx1"/>
                </a:solidFill>
                <a:latin typeface="+mn-lt"/>
              </a:rPr>
              <a:t>(2) mener une véritable politique en matière de prévention – </a:t>
            </a:r>
            <a:r>
              <a:rPr lang="fr-FR" sz="2000" b="1" dirty="0">
                <a:latin typeface="+mn-lt"/>
              </a:rPr>
              <a:t>primaire </a:t>
            </a:r>
            <a:r>
              <a:rPr lang="fr-FR" sz="2000" dirty="0">
                <a:solidFill>
                  <a:schemeClr val="tx1"/>
                </a:solidFill>
                <a:latin typeface="+mn-lt"/>
              </a:rPr>
              <a:t>(empêcher que la violence se produise), </a:t>
            </a:r>
            <a:r>
              <a:rPr lang="fr-FR" sz="2000" b="1" dirty="0">
                <a:latin typeface="+mn-lt"/>
              </a:rPr>
              <a:t>secondaire </a:t>
            </a:r>
            <a:r>
              <a:rPr lang="fr-FR" sz="2000" dirty="0">
                <a:solidFill>
                  <a:schemeClr val="tx1"/>
                </a:solidFill>
                <a:latin typeface="+mn-lt"/>
              </a:rPr>
              <a:t>(les réponses les plus immédiates) et </a:t>
            </a:r>
            <a:r>
              <a:rPr lang="fr-FR" sz="2000" b="1" dirty="0">
                <a:latin typeface="+mn-lt"/>
              </a:rPr>
              <a:t>tertiaire</a:t>
            </a:r>
            <a:r>
              <a:rPr lang="fr-BE" sz="2000" b="1" dirty="0">
                <a:latin typeface="+mn-lt"/>
              </a:rPr>
              <a:t> </a:t>
            </a:r>
            <a:r>
              <a:rPr lang="fr-BE" sz="2000" dirty="0">
                <a:solidFill>
                  <a:schemeClr val="tx1"/>
                </a:solidFill>
                <a:latin typeface="+mn-lt"/>
              </a:rPr>
              <a:t>(les soins à long terme)</a:t>
            </a:r>
          </a:p>
          <a:p>
            <a:pPr lvl="1">
              <a:buFont typeface="Wingdings" pitchFamily="2" charset="2"/>
              <a:buChar char="§"/>
            </a:pPr>
            <a:r>
              <a:rPr lang="fr-FR" sz="2000" dirty="0">
                <a:solidFill>
                  <a:schemeClr val="tx1"/>
                </a:solidFill>
                <a:latin typeface="+mn-lt"/>
              </a:rPr>
              <a:t>(3) intégrer le concept </a:t>
            </a:r>
            <a:r>
              <a:rPr lang="fr-FR" sz="2000" b="1" dirty="0">
                <a:latin typeface="+mn-lt"/>
              </a:rPr>
              <a:t>d’</a:t>
            </a:r>
            <a:r>
              <a:rPr lang="fr-FR" sz="2000" b="1" dirty="0" err="1">
                <a:latin typeface="+mn-lt"/>
              </a:rPr>
              <a:t>intersectionnalité</a:t>
            </a:r>
            <a:r>
              <a:rPr lang="fr-FR" sz="2000" b="1" dirty="0">
                <a:latin typeface="+mn-lt"/>
              </a:rPr>
              <a:t> </a:t>
            </a:r>
            <a:r>
              <a:rPr lang="fr-FR" sz="2000" dirty="0">
                <a:solidFill>
                  <a:schemeClr val="tx1"/>
                </a:solidFill>
                <a:latin typeface="+mn-lt"/>
              </a:rPr>
              <a:t>dans la lecture de la problématique, à tous les niveaux. </a:t>
            </a:r>
          </a:p>
          <a:p>
            <a:pPr lvl="1">
              <a:buFont typeface="Wingdings" pitchFamily="2" charset="2"/>
              <a:buChar char="§"/>
            </a:pPr>
            <a:r>
              <a:rPr lang="fr-FR" sz="2000" dirty="0">
                <a:solidFill>
                  <a:schemeClr val="tx1"/>
                </a:solidFill>
                <a:latin typeface="+mn-lt"/>
              </a:rPr>
              <a:t>(4) tirer les leçons de cas d’homicides entre partenaires intimes pour améliorer la prise en charge des cas les plus graves comme cela se fait dans d’autres pays (Canada, Angleterre, etc.)</a:t>
            </a:r>
            <a:r>
              <a:rPr lang="fr-BE" sz="2000" dirty="0">
                <a:solidFill>
                  <a:schemeClr val="tx1"/>
                </a:solidFill>
                <a:latin typeface="+mn-lt"/>
              </a:rPr>
              <a:t> </a:t>
            </a:r>
          </a:p>
          <a:p>
            <a:pPr lvl="1">
              <a:buFont typeface="Wingdings" pitchFamily="2" charset="2"/>
              <a:buChar char="§"/>
            </a:pPr>
            <a:endParaRPr lang="fr-BE" sz="2000" dirty="0">
              <a:solidFill>
                <a:schemeClr val="tx1"/>
              </a:solidFill>
              <a:latin typeface="+mn-lt"/>
            </a:endParaRPr>
          </a:p>
        </p:txBody>
      </p:sp>
      <p:sp>
        <p:nvSpPr>
          <p:cNvPr id="4" name="Espace réservé du numéro de diapositive 3">
            <a:extLst>
              <a:ext uri="{FF2B5EF4-FFF2-40B4-BE49-F238E27FC236}">
                <a16:creationId xmlns:a16="http://schemas.microsoft.com/office/drawing/2014/main" id="{5690AA35-DFBE-2C4F-AEBA-DA7CB3AB10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19</a:t>
            </a:fld>
            <a:endParaRPr lang="nl-BE"/>
          </a:p>
        </p:txBody>
      </p:sp>
    </p:spTree>
    <p:extLst>
      <p:ext uri="{BB962C8B-B14F-4D97-AF65-F5344CB8AC3E}">
        <p14:creationId xmlns:p14="http://schemas.microsoft.com/office/powerpoint/2010/main" val="374067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Plan de la présentation</a:t>
            </a: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398884651"/>
              </p:ext>
            </p:extLst>
          </p:nvPr>
        </p:nvGraphicFramePr>
        <p:xfrm>
          <a:off x="1524000" y="208763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6B0F7-5CC7-8B46-9B0A-970FCA7AD118}"/>
              </a:ext>
            </a:extLst>
          </p:cNvPr>
          <p:cNvSpPr>
            <a:spLocks noGrp="1"/>
          </p:cNvSpPr>
          <p:nvPr>
            <p:ph type="title"/>
          </p:nvPr>
        </p:nvSpPr>
        <p:spPr>
          <a:xfrm>
            <a:off x="457200" y="1716024"/>
            <a:ext cx="8229600" cy="1066800"/>
          </a:xfrm>
        </p:spPr>
        <p:txBody>
          <a:bodyPr/>
          <a:lstStyle/>
          <a:p>
            <a:pPr algn="ctr"/>
            <a:r>
              <a:rPr lang="fr-FR" dirty="0">
                <a:solidFill>
                  <a:schemeClr val="tx1"/>
                </a:solidFill>
              </a:rPr>
              <a:t>Merci pour votre attention!</a:t>
            </a:r>
          </a:p>
        </p:txBody>
      </p:sp>
      <p:sp>
        <p:nvSpPr>
          <p:cNvPr id="3" name="Espace réservé du texte 2">
            <a:extLst>
              <a:ext uri="{FF2B5EF4-FFF2-40B4-BE49-F238E27FC236}">
                <a16:creationId xmlns:a16="http://schemas.microsoft.com/office/drawing/2014/main" id="{A55A233D-EC30-8D40-AFFE-D003A048D224}"/>
              </a:ext>
            </a:extLst>
          </p:cNvPr>
          <p:cNvSpPr>
            <a:spLocks noGrp="1"/>
          </p:cNvSpPr>
          <p:nvPr>
            <p:ph type="body" idx="1"/>
          </p:nvPr>
        </p:nvSpPr>
        <p:spPr>
          <a:xfrm>
            <a:off x="457200" y="3241646"/>
            <a:ext cx="8229600" cy="4325112"/>
          </a:xfrm>
        </p:spPr>
        <p:txBody>
          <a:bodyPr/>
          <a:lstStyle/>
          <a:p>
            <a:pPr marL="50800" indent="0">
              <a:buNone/>
            </a:pPr>
            <a:endParaRPr lang="fr-FR" dirty="0">
              <a:hlinkClick r:id="rId2"/>
            </a:endParaRPr>
          </a:p>
          <a:p>
            <a:pPr marL="50800" indent="0" algn="ctr">
              <a:buNone/>
            </a:pPr>
            <a:r>
              <a:rPr lang="fr-FR" sz="2000" dirty="0">
                <a:hlinkClick r:id="rId2"/>
              </a:rPr>
              <a:t>Contact: aline.thiry@uliege.be</a:t>
            </a:r>
            <a:endParaRPr lang="fr-FR" sz="2000" dirty="0"/>
          </a:p>
          <a:p>
            <a:pPr marL="50800" indent="0" algn="ctr">
              <a:buNone/>
            </a:pPr>
            <a:endParaRPr lang="fr-FR" dirty="0"/>
          </a:p>
          <a:p>
            <a:pPr marL="50800" indent="0" algn="ctr">
              <a:buNone/>
            </a:pPr>
            <a:r>
              <a:rPr lang="fr-FR" sz="2000" dirty="0">
                <a:latin typeface="+mn-lt"/>
              </a:rPr>
              <a:t>Le rapport intégral de l’enquête Delphi est disponible en accès libre:  https://</a:t>
            </a:r>
            <a:r>
              <a:rPr lang="fr-FR" sz="2000" dirty="0" err="1">
                <a:latin typeface="+mn-lt"/>
              </a:rPr>
              <a:t>orbi.uliege.be</a:t>
            </a:r>
            <a:r>
              <a:rPr lang="fr-FR" sz="2000" dirty="0">
                <a:latin typeface="+mn-lt"/>
              </a:rPr>
              <a:t>/</a:t>
            </a:r>
            <a:r>
              <a:rPr lang="fr-FR" sz="2000" dirty="0" err="1">
                <a:latin typeface="+mn-lt"/>
              </a:rPr>
              <a:t>handle</a:t>
            </a:r>
            <a:r>
              <a:rPr lang="fr-FR" sz="2000" dirty="0">
                <a:latin typeface="+mn-lt"/>
              </a:rPr>
              <a:t>/2268/265424</a:t>
            </a:r>
          </a:p>
        </p:txBody>
      </p:sp>
      <p:sp>
        <p:nvSpPr>
          <p:cNvPr id="4" name="Espace réservé du numéro de diapositive 3">
            <a:extLst>
              <a:ext uri="{FF2B5EF4-FFF2-40B4-BE49-F238E27FC236}">
                <a16:creationId xmlns:a16="http://schemas.microsoft.com/office/drawing/2014/main" id="{B9560471-F021-1147-A480-B795551B2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20</a:t>
            </a:fld>
            <a:endParaRPr lang="nl-BE"/>
          </a:p>
        </p:txBody>
      </p:sp>
    </p:spTree>
    <p:extLst>
      <p:ext uri="{BB962C8B-B14F-4D97-AF65-F5344CB8AC3E}">
        <p14:creationId xmlns:p14="http://schemas.microsoft.com/office/powerpoint/2010/main" val="383640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3</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265559790"/>
              </p:ext>
            </p:extLst>
          </p:nvPr>
        </p:nvGraphicFramePr>
        <p:xfrm>
          <a:off x="1620982" y="2087635"/>
          <a:ext cx="6553754" cy="3985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4">
            <a:extLst>
              <a:ext uri="{FF2B5EF4-FFF2-40B4-BE49-F238E27FC236}">
                <a16:creationId xmlns:a16="http://schemas.microsoft.com/office/drawing/2014/main" id="{F3E74F07-B45F-EB43-A202-8CABF6385C1B}"/>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100188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Objectifs de l’enquête Delphi</a:t>
            </a:r>
            <a:endParaRPr sz="2000" dirty="0"/>
          </a:p>
        </p:txBody>
      </p:sp>
      <p:sp>
        <p:nvSpPr>
          <p:cNvPr id="463" name="Google Shape;463;p43"/>
          <p:cNvSpPr txBox="1">
            <a:spLocks noGrp="1"/>
          </p:cNvSpPr>
          <p:nvPr>
            <p:ph type="body" idx="1"/>
          </p:nvPr>
        </p:nvSpPr>
        <p:spPr>
          <a:xfrm>
            <a:off x="457200" y="1764651"/>
            <a:ext cx="8229600" cy="5091077"/>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b="1" dirty="0">
                <a:solidFill>
                  <a:schemeClr val="accent2"/>
                </a:solidFill>
              </a:rPr>
              <a:t>Objectifs</a:t>
            </a:r>
          </a:p>
          <a:p>
            <a:pPr lvl="1">
              <a:buFont typeface="Wingdings" pitchFamily="2" charset="2"/>
              <a:buChar char="§"/>
            </a:pPr>
            <a:r>
              <a:rPr lang="fr-FR" sz="2000" dirty="0">
                <a:solidFill>
                  <a:schemeClr val="tx1"/>
                </a:solidFill>
              </a:rPr>
              <a:t>Phase de </a:t>
            </a:r>
            <a:r>
              <a:rPr lang="fr-FR" sz="2000" b="1" dirty="0">
                <a:solidFill>
                  <a:schemeClr val="tx1"/>
                </a:solidFill>
              </a:rPr>
              <a:t>consolidation</a:t>
            </a:r>
            <a:r>
              <a:rPr lang="fr-FR" sz="2000" dirty="0">
                <a:solidFill>
                  <a:schemeClr val="tx1"/>
                </a:solidFill>
              </a:rPr>
              <a:t> des résultats de recherche (recherche IPV PRO &amp; POL – financée par </a:t>
            </a:r>
            <a:r>
              <a:rPr lang="fr-FR" sz="2000" dirty="0" err="1">
                <a:solidFill>
                  <a:schemeClr val="tx1"/>
                </a:solidFill>
              </a:rPr>
              <a:t>Belspo</a:t>
            </a:r>
            <a:r>
              <a:rPr lang="fr-FR" sz="2000" dirty="0">
                <a:solidFill>
                  <a:schemeClr val="tx1"/>
                </a:solidFill>
              </a:rPr>
              <a:t>)</a:t>
            </a:r>
          </a:p>
          <a:p>
            <a:pPr lvl="1">
              <a:buFont typeface="Wingdings" pitchFamily="2" charset="2"/>
              <a:buChar char="§"/>
            </a:pPr>
            <a:r>
              <a:rPr lang="fr-FR" sz="2000" b="1" dirty="0">
                <a:solidFill>
                  <a:schemeClr val="tx1"/>
                </a:solidFill>
              </a:rPr>
              <a:t>Valider </a:t>
            </a:r>
            <a:r>
              <a:rPr lang="fr-FR" sz="2000" dirty="0">
                <a:solidFill>
                  <a:schemeClr val="tx1"/>
                </a:solidFill>
              </a:rPr>
              <a:t>certaines des hypothèses de la recherche quant au suivi institutionnel en matière de violence entre partenaires intimes. </a:t>
            </a:r>
          </a:p>
          <a:p>
            <a:pPr lvl="1">
              <a:buFont typeface="Wingdings" pitchFamily="2" charset="2"/>
              <a:buChar char="§"/>
            </a:pPr>
            <a:endParaRPr lang="nl-BE" sz="2000" b="1" dirty="0">
              <a:solidFill>
                <a:schemeClr val="tx1"/>
              </a:solidFill>
              <a:latin typeface="Arial" panose="020B0604020202020204" pitchFamily="34" charset="0"/>
              <a:cs typeface="Arial" panose="020B0604020202020204" pitchFamily="34" charset="0"/>
            </a:endParaRPr>
          </a:p>
          <a:p>
            <a:pPr lvl="0">
              <a:buClr>
                <a:schemeClr val="accent2"/>
              </a:buClr>
              <a:buFont typeface="Noto Sans Symbols"/>
              <a:buChar char="➢"/>
            </a:pPr>
            <a:r>
              <a:rPr lang="fr-FR" sz="2400" b="1" dirty="0">
                <a:solidFill>
                  <a:srgbClr val="438086"/>
                </a:solidFill>
                <a:latin typeface="Arial" panose="020B0604020202020204" pitchFamily="34" charset="0"/>
                <a:cs typeface="Arial" panose="020B0604020202020204" pitchFamily="34" charset="0"/>
              </a:rPr>
              <a:t>Delphi: </a:t>
            </a:r>
          </a:p>
          <a:p>
            <a:pPr marL="882650" lvl="1" indent="-342900" algn="just">
              <a:lnSpc>
                <a:spcPct val="115000"/>
              </a:lnSpc>
              <a:spcBef>
                <a:spcPts val="0"/>
              </a:spcBef>
              <a:buSzPts val="2300"/>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Enquête </a:t>
            </a:r>
            <a:r>
              <a:rPr lang="fr-FR" sz="2000" b="1" dirty="0">
                <a:solidFill>
                  <a:srgbClr val="000000"/>
                </a:solidFill>
                <a:latin typeface="Arial" panose="020B0604020202020204" pitchFamily="34" charset="0"/>
                <a:cs typeface="Arial" panose="020B0604020202020204" pitchFamily="34" charset="0"/>
              </a:rPr>
              <a:t>en deux tours </a:t>
            </a:r>
            <a:r>
              <a:rPr lang="fr-FR" sz="2000" dirty="0">
                <a:solidFill>
                  <a:srgbClr val="000000"/>
                </a:solidFill>
                <a:latin typeface="Arial" panose="020B0604020202020204" pitchFamily="34" charset="0"/>
                <a:cs typeface="Arial" panose="020B0604020202020204" pitchFamily="34" charset="0"/>
              </a:rPr>
              <a:t>avec feedback aux participants </a:t>
            </a:r>
            <a:r>
              <a:rPr lang="fr-FR" sz="2000" dirty="0">
                <a:solidFill>
                  <a:srgbClr val="000000"/>
                </a:solidFill>
                <a:latin typeface="Arial" panose="020B0604020202020204" pitchFamily="34" charset="0"/>
                <a:cs typeface="Arial" panose="020B0604020202020204" pitchFamily="34" charset="0"/>
                <a:sym typeface="Wingdings" pitchFamily="2" charset="2"/>
              </a:rPr>
              <a:t> approche itérative; </a:t>
            </a:r>
          </a:p>
          <a:p>
            <a:pPr marL="882650" lvl="1" indent="-342900" algn="just">
              <a:lnSpc>
                <a:spcPct val="115000"/>
              </a:lnSpc>
              <a:spcBef>
                <a:spcPts val="0"/>
              </a:spcBef>
              <a:buSzPts val="2300"/>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sym typeface="Wingdings" pitchFamily="2" charset="2"/>
              </a:rPr>
              <a:t>Approche </a:t>
            </a:r>
            <a:r>
              <a:rPr lang="fr-FR" sz="2000" b="1" dirty="0">
                <a:solidFill>
                  <a:srgbClr val="000000"/>
                </a:solidFill>
                <a:latin typeface="Arial" panose="020B0604020202020204" pitchFamily="34" charset="0"/>
                <a:cs typeface="Arial" panose="020B0604020202020204" pitchFamily="34" charset="0"/>
                <a:sym typeface="Wingdings" pitchFamily="2" charset="2"/>
              </a:rPr>
              <a:t>par les pratiques </a:t>
            </a:r>
            <a:r>
              <a:rPr lang="fr-FR" sz="2000" dirty="0">
                <a:solidFill>
                  <a:srgbClr val="000000"/>
                </a:solidFill>
                <a:latin typeface="Arial" panose="020B0604020202020204" pitchFamily="34" charset="0"/>
                <a:cs typeface="Arial" panose="020B0604020202020204" pitchFamily="34" charset="0"/>
                <a:sym typeface="Wingdings" pitchFamily="2" charset="2"/>
              </a:rPr>
              <a:t> histoires situées / expériences des répondants;</a:t>
            </a:r>
          </a:p>
          <a:p>
            <a:pPr marL="882650" lvl="1" indent="-342900" algn="just">
              <a:lnSpc>
                <a:spcPct val="115000"/>
              </a:lnSpc>
              <a:spcBef>
                <a:spcPts val="0"/>
              </a:spcBef>
              <a:buSzPts val="2300"/>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sym typeface="Wingdings" pitchFamily="2" charset="2"/>
              </a:rPr>
              <a:t>Dispositifs = points de rencontre entre les professionnels;</a:t>
            </a:r>
          </a:p>
          <a:p>
            <a:pPr marL="882650" lvl="1" indent="-342900" algn="just">
              <a:lnSpc>
                <a:spcPct val="115000"/>
              </a:lnSpc>
              <a:spcBef>
                <a:spcPts val="0"/>
              </a:spcBef>
              <a:buSzPts val="2300"/>
              <a:buFont typeface="Wingdings" panose="05000000000000000000" pitchFamily="2" charset="2"/>
              <a:buChar char="§"/>
            </a:pPr>
            <a:r>
              <a:rPr lang="fr-FR" sz="2000" b="1" dirty="0">
                <a:solidFill>
                  <a:srgbClr val="000000"/>
                </a:solidFill>
                <a:latin typeface="Arial" panose="020B0604020202020204" pitchFamily="34" charset="0"/>
                <a:cs typeface="Arial" panose="020B0604020202020204" pitchFamily="34" charset="0"/>
                <a:sym typeface="Wingdings" pitchFamily="2" charset="2"/>
              </a:rPr>
              <a:t>Dynamique d’apprentissage (contexte </a:t>
            </a:r>
            <a:r>
              <a:rPr lang="fr-FR" sz="2000" b="1" dirty="0" err="1">
                <a:solidFill>
                  <a:srgbClr val="000000"/>
                </a:solidFill>
                <a:latin typeface="Arial" panose="020B0604020202020204" pitchFamily="34" charset="0"/>
                <a:cs typeface="Arial" panose="020B0604020202020204" pitchFamily="34" charset="0"/>
                <a:sym typeface="Wingdings" pitchFamily="2" charset="2"/>
              </a:rPr>
              <a:t>covid</a:t>
            </a:r>
            <a:r>
              <a:rPr lang="fr-FR" sz="2000" b="1" dirty="0">
                <a:solidFill>
                  <a:srgbClr val="000000"/>
                </a:solidFill>
                <a:latin typeface="Arial" panose="020B0604020202020204" pitchFamily="34" charset="0"/>
                <a:cs typeface="Arial" panose="020B0604020202020204" pitchFamily="34" charset="0"/>
                <a:sym typeface="Wingdings" pitchFamily="2" charset="2"/>
              </a:rPr>
              <a:t>)</a:t>
            </a:r>
            <a:endParaRPr lang="fr-FR" sz="2000" b="1" dirty="0">
              <a:solidFill>
                <a:srgbClr val="000000"/>
              </a:solidFill>
              <a:latin typeface="Arial" panose="020B0604020202020204" pitchFamily="34" charset="0"/>
              <a:cs typeface="Arial" panose="020B0604020202020204" pitchFamily="34" charset="0"/>
            </a:endParaRPr>
          </a:p>
          <a:p>
            <a:pPr marL="50800" lvl="0" indent="0" algn="l" rtl="0">
              <a:lnSpc>
                <a:spcPct val="100000"/>
              </a:lnSpc>
              <a:spcBef>
                <a:spcPts val="300"/>
              </a:spcBef>
              <a:spcAft>
                <a:spcPts val="0"/>
              </a:spcAft>
              <a:buClr>
                <a:schemeClr val="accent2"/>
              </a:buClr>
              <a:buSzPts val="2800"/>
              <a:buNone/>
            </a:pPr>
            <a:endParaRPr lang="nl-BE" b="1" dirty="0">
              <a:solidFill>
                <a:schemeClr val="accent2"/>
              </a:solidFill>
            </a:endParaRP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4</a:t>
            </a:fld>
            <a:endParaRPr lang="nl-BE"/>
          </a:p>
        </p:txBody>
      </p:sp>
    </p:spTree>
    <p:extLst>
      <p:ext uri="{BB962C8B-B14F-4D97-AF65-F5344CB8AC3E}">
        <p14:creationId xmlns:p14="http://schemas.microsoft.com/office/powerpoint/2010/main" val="35342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5</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605391425"/>
              </p:ext>
            </p:extLst>
          </p:nvPr>
        </p:nvGraphicFramePr>
        <p:xfrm>
          <a:off x="1524000" y="183374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118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Méthodologie de l’enquête (1)</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b="1" dirty="0">
                <a:solidFill>
                  <a:schemeClr val="accent2"/>
                </a:solidFill>
              </a:rPr>
              <a:t>Le questionnaire</a:t>
            </a:r>
          </a:p>
          <a:p>
            <a:pPr lvl="1">
              <a:buFont typeface="Wingdings" pitchFamily="2" charset="2"/>
              <a:buChar char="§"/>
            </a:pPr>
            <a:r>
              <a:rPr lang="fr-FR" sz="2000" dirty="0">
                <a:solidFill>
                  <a:schemeClr val="tx1"/>
                </a:solidFill>
                <a:latin typeface="+mn-lt"/>
              </a:rPr>
              <a:t>Le 1</a:t>
            </a:r>
            <a:r>
              <a:rPr lang="fr-FR" sz="2000" baseline="30000" dirty="0">
                <a:solidFill>
                  <a:schemeClr val="tx1"/>
                </a:solidFill>
                <a:latin typeface="+mn-lt"/>
              </a:rPr>
              <a:t>ier</a:t>
            </a:r>
            <a:r>
              <a:rPr lang="fr-FR" sz="2000" dirty="0">
                <a:solidFill>
                  <a:schemeClr val="tx1"/>
                </a:solidFill>
                <a:latin typeface="+mn-lt"/>
              </a:rPr>
              <a:t> tour du 10/01 au 2/02/2021 / le 2</a:t>
            </a:r>
            <a:r>
              <a:rPr lang="fr-FR" sz="2000" baseline="30000" dirty="0">
                <a:solidFill>
                  <a:schemeClr val="tx1"/>
                </a:solidFill>
                <a:latin typeface="+mn-lt"/>
              </a:rPr>
              <a:t>ième</a:t>
            </a:r>
            <a:r>
              <a:rPr lang="fr-FR" sz="2000" dirty="0">
                <a:solidFill>
                  <a:schemeClr val="tx1"/>
                </a:solidFill>
                <a:latin typeface="+mn-lt"/>
              </a:rPr>
              <a:t> tour du 1/06 au 25/06/2021 (contexte </a:t>
            </a:r>
            <a:r>
              <a:rPr lang="fr-FR" sz="2000" dirty="0" err="1">
                <a:solidFill>
                  <a:schemeClr val="tx1"/>
                </a:solidFill>
                <a:latin typeface="+mn-lt"/>
              </a:rPr>
              <a:t>covid</a:t>
            </a:r>
            <a:r>
              <a:rPr lang="fr-FR" sz="2000" dirty="0">
                <a:solidFill>
                  <a:schemeClr val="tx1"/>
                </a:solidFill>
                <a:latin typeface="+mn-lt"/>
              </a:rPr>
              <a:t>)</a:t>
            </a:r>
          </a:p>
          <a:p>
            <a:pPr lvl="1">
              <a:buFont typeface="Wingdings" pitchFamily="2" charset="2"/>
              <a:buChar char="§"/>
            </a:pPr>
            <a:r>
              <a:rPr lang="fr-FR" sz="2000" dirty="0">
                <a:solidFill>
                  <a:schemeClr val="tx1"/>
                </a:solidFill>
                <a:latin typeface="+mn-lt"/>
              </a:rPr>
              <a:t>Questions </a:t>
            </a:r>
            <a:r>
              <a:rPr lang="fr-FR" sz="2000" b="1" dirty="0">
                <a:solidFill>
                  <a:schemeClr val="tx1"/>
                </a:solidFill>
                <a:latin typeface="+mn-lt"/>
              </a:rPr>
              <a:t>ouvertes;</a:t>
            </a:r>
            <a:r>
              <a:rPr lang="fr-FR" sz="2000" dirty="0">
                <a:solidFill>
                  <a:schemeClr val="tx1"/>
                </a:solidFill>
                <a:latin typeface="+mn-lt"/>
              </a:rPr>
              <a:t> </a:t>
            </a:r>
          </a:p>
          <a:p>
            <a:pPr lvl="1">
              <a:buFont typeface="Wingdings" pitchFamily="2" charset="2"/>
              <a:buChar char="§"/>
            </a:pPr>
            <a:r>
              <a:rPr lang="fr-FR" sz="2000" b="1" dirty="0">
                <a:solidFill>
                  <a:schemeClr val="tx1"/>
                </a:solidFill>
                <a:latin typeface="+mn-lt"/>
              </a:rPr>
              <a:t>Les thématiques du 1</a:t>
            </a:r>
            <a:r>
              <a:rPr lang="fr-FR" sz="2000" b="1" baseline="30000" dirty="0">
                <a:solidFill>
                  <a:schemeClr val="tx1"/>
                </a:solidFill>
                <a:latin typeface="+mn-lt"/>
              </a:rPr>
              <a:t>ier</a:t>
            </a:r>
            <a:r>
              <a:rPr lang="fr-FR" sz="2000" b="1" dirty="0">
                <a:solidFill>
                  <a:schemeClr val="tx1"/>
                </a:solidFill>
                <a:latin typeface="+mn-lt"/>
              </a:rPr>
              <a:t> tour</a:t>
            </a:r>
            <a:r>
              <a:rPr lang="fr-FR" sz="2000" dirty="0">
                <a:solidFill>
                  <a:schemeClr val="tx1"/>
                </a:solidFill>
                <a:latin typeface="+mn-lt"/>
              </a:rPr>
              <a:t>: moments clefs du parcours (des victimes /auteurs de violences entre partenaires intimes) + définition de la problématique et collaboration interinstitutionnelle</a:t>
            </a:r>
          </a:p>
          <a:p>
            <a:pPr lvl="1">
              <a:buFont typeface="Wingdings" pitchFamily="2" charset="2"/>
              <a:buChar char="§"/>
            </a:pPr>
            <a:r>
              <a:rPr lang="fr-FR" sz="2000" b="1" dirty="0">
                <a:solidFill>
                  <a:schemeClr val="tx1"/>
                </a:solidFill>
                <a:latin typeface="+mn-lt"/>
              </a:rPr>
              <a:t>Les thématiques du 2</a:t>
            </a:r>
            <a:r>
              <a:rPr lang="fr-FR" sz="2000" b="1" baseline="30000" dirty="0">
                <a:solidFill>
                  <a:schemeClr val="tx1"/>
                </a:solidFill>
                <a:latin typeface="+mn-lt"/>
              </a:rPr>
              <a:t>ième</a:t>
            </a:r>
            <a:r>
              <a:rPr lang="fr-FR" sz="2000" b="1" dirty="0">
                <a:solidFill>
                  <a:schemeClr val="tx1"/>
                </a:solidFill>
                <a:latin typeface="+mn-lt"/>
              </a:rPr>
              <a:t> tour</a:t>
            </a:r>
            <a:r>
              <a:rPr lang="fr-FR" sz="2000" dirty="0">
                <a:solidFill>
                  <a:schemeClr val="tx1"/>
                </a:solidFill>
                <a:latin typeface="+mn-lt"/>
              </a:rPr>
              <a:t>: synthèses du premier tour; approfondissement des réponses; nouvelles questions à la demande des répondants (prévention + la problématique des enfants)</a:t>
            </a:r>
          </a:p>
          <a:p>
            <a:pPr lvl="1">
              <a:buFont typeface="Wingdings" pitchFamily="2" charset="2"/>
              <a:buChar char="§"/>
            </a:pPr>
            <a:r>
              <a:rPr lang="fr-FR" sz="2000" b="1" dirty="0">
                <a:solidFill>
                  <a:schemeClr val="tx1"/>
                </a:solidFill>
                <a:latin typeface="+mn-lt"/>
              </a:rPr>
              <a:t>Enquête bilingue </a:t>
            </a:r>
            <a:r>
              <a:rPr lang="fr-FR" sz="2000" b="1" dirty="0">
                <a:solidFill>
                  <a:schemeClr val="tx1"/>
                </a:solidFill>
                <a:latin typeface="+mn-lt"/>
                <a:sym typeface="Wingdings" pitchFamily="2" charset="2"/>
              </a:rPr>
              <a:t> territoire Belgique</a:t>
            </a:r>
            <a:endParaRPr lang="nl-BE"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6</a:t>
            </a:fld>
            <a:endParaRPr lang="nl-BE"/>
          </a:p>
        </p:txBody>
      </p:sp>
    </p:spTree>
    <p:extLst>
      <p:ext uri="{BB962C8B-B14F-4D97-AF65-F5344CB8AC3E}">
        <p14:creationId xmlns:p14="http://schemas.microsoft.com/office/powerpoint/2010/main" val="353981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50451"/>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r>
              <a:rPr lang="nl-BE" sz="3600" b="1" dirty="0">
                <a:solidFill>
                  <a:schemeClr val="dk1"/>
                </a:solidFill>
                <a:latin typeface="Arial" panose="020B0604020202020204" pitchFamily="34" charset="0"/>
                <a:ea typeface="Bell MT"/>
                <a:cs typeface="Arial" panose="020B0604020202020204" pitchFamily="34" charset="0"/>
                <a:sym typeface="Bell MT"/>
              </a:rPr>
              <a:t>Méthodologie de </a:t>
            </a:r>
            <a:r>
              <a:rPr lang="nl-BE" sz="3600" b="1">
                <a:solidFill>
                  <a:schemeClr val="dk1"/>
                </a:solidFill>
                <a:latin typeface="Arial" panose="020B0604020202020204" pitchFamily="34" charset="0"/>
                <a:ea typeface="Bell MT"/>
                <a:cs typeface="Arial" panose="020B0604020202020204" pitchFamily="34" charset="0"/>
                <a:sym typeface="Bell MT"/>
              </a:rPr>
              <a:t>l’enquête (2)</a:t>
            </a:r>
            <a:br>
              <a:rPr lang="nl-BE" sz="4800" dirty="0">
                <a:solidFill>
                  <a:schemeClr val="dk1"/>
                </a:solidFill>
                <a:latin typeface="Bell MT"/>
                <a:ea typeface="Bell MT"/>
                <a:cs typeface="Bell MT"/>
                <a:sym typeface="Bell MT"/>
              </a:rPr>
            </a:br>
            <a:endParaRPr sz="2000" dirty="0"/>
          </a:p>
        </p:txBody>
      </p:sp>
      <p:sp>
        <p:nvSpPr>
          <p:cNvPr id="463" name="Google Shape;463;p43"/>
          <p:cNvSpPr txBox="1">
            <a:spLocks noGrp="1"/>
          </p:cNvSpPr>
          <p:nvPr>
            <p:ph type="body" idx="1"/>
          </p:nvPr>
        </p:nvSpPr>
        <p:spPr>
          <a:xfrm>
            <a:off x="457200" y="1764651"/>
            <a:ext cx="8229600" cy="4809885"/>
          </a:xfrm>
          <a:prstGeom prst="rect">
            <a:avLst/>
          </a:prstGeom>
          <a:noFill/>
          <a:ln>
            <a:noFill/>
          </a:ln>
        </p:spPr>
        <p:txBody>
          <a:bodyPr spcFirstLastPara="1" wrap="square" lIns="91425" tIns="45700" rIns="91425" bIns="45700" anchor="t" anchorCtr="0">
            <a:noAutofit/>
          </a:bodyPr>
          <a:lstStyle/>
          <a:p>
            <a:pPr lvl="0">
              <a:buClr>
                <a:schemeClr val="accent2"/>
              </a:buClr>
              <a:buFont typeface="Noto Sans Symbols"/>
              <a:buChar char="➢"/>
            </a:pPr>
            <a:r>
              <a:rPr lang="fr-FR" b="1" dirty="0">
                <a:solidFill>
                  <a:schemeClr val="accent2"/>
                </a:solidFill>
              </a:rPr>
              <a:t>Les répondants</a:t>
            </a:r>
          </a:p>
          <a:p>
            <a:pPr lvl="1">
              <a:buFont typeface="Wingdings" pitchFamily="2" charset="2"/>
              <a:buChar char="§"/>
            </a:pPr>
            <a:r>
              <a:rPr lang="fr-FR" sz="2000" dirty="0">
                <a:solidFill>
                  <a:schemeClr val="tx1"/>
                </a:solidFill>
                <a:latin typeface="+mn-lt"/>
              </a:rPr>
              <a:t>770 invités / 219 répondants au 1</a:t>
            </a:r>
            <a:r>
              <a:rPr lang="fr-FR" sz="2000" baseline="30000" dirty="0">
                <a:solidFill>
                  <a:schemeClr val="tx1"/>
                </a:solidFill>
                <a:latin typeface="+mn-lt"/>
              </a:rPr>
              <a:t>ier</a:t>
            </a:r>
            <a:r>
              <a:rPr lang="fr-FR" sz="2000" dirty="0">
                <a:solidFill>
                  <a:schemeClr val="tx1"/>
                </a:solidFill>
                <a:latin typeface="+mn-lt"/>
              </a:rPr>
              <a:t> tour / 133 répondants au 2 </a:t>
            </a:r>
            <a:r>
              <a:rPr lang="fr-FR" sz="2000" dirty="0" err="1">
                <a:solidFill>
                  <a:schemeClr val="tx1"/>
                </a:solidFill>
                <a:latin typeface="+mn-lt"/>
              </a:rPr>
              <a:t>ième</a:t>
            </a:r>
            <a:r>
              <a:rPr lang="fr-FR" sz="2000" dirty="0">
                <a:solidFill>
                  <a:schemeClr val="tx1"/>
                </a:solidFill>
                <a:latin typeface="+mn-lt"/>
              </a:rPr>
              <a:t> tour</a:t>
            </a:r>
          </a:p>
          <a:p>
            <a:pPr lvl="1">
              <a:buFont typeface="Wingdings" pitchFamily="2" charset="2"/>
              <a:buChar char="§"/>
            </a:pPr>
            <a:r>
              <a:rPr lang="fr-FR" sz="2000" dirty="0">
                <a:solidFill>
                  <a:schemeClr val="tx1"/>
                </a:solidFill>
                <a:latin typeface="+mn-lt"/>
              </a:rPr>
              <a:t>Base de données : toutes les personnes contactées dans le WP1 + données de la cartographie + contacts spontanés; </a:t>
            </a:r>
          </a:p>
          <a:p>
            <a:pPr lvl="1">
              <a:buFont typeface="Wingdings" pitchFamily="2" charset="2"/>
              <a:buChar char="§"/>
            </a:pPr>
            <a:r>
              <a:rPr lang="fr-FR" sz="2000" dirty="0">
                <a:solidFill>
                  <a:schemeClr val="tx1"/>
                </a:solidFill>
                <a:latin typeface="+mn-lt"/>
              </a:rPr>
              <a:t>des réponses riches, argumentées et illustrées à travers de nombreux exemples de la pratique (environ 600 pages de réponses).</a:t>
            </a:r>
            <a:r>
              <a:rPr lang="fr-BE" sz="1600" dirty="0">
                <a:solidFill>
                  <a:schemeClr val="tx1"/>
                </a:solidFill>
                <a:latin typeface="+mn-lt"/>
              </a:rPr>
              <a:t> </a:t>
            </a:r>
            <a:endParaRPr lang="nl-BE" sz="1600" b="1" dirty="0">
              <a:solidFill>
                <a:schemeClr val="tx1"/>
              </a:solidFill>
              <a:latin typeface="+mn-lt"/>
              <a:cs typeface="Arial" panose="020B0604020202020204" pitchFamily="34" charset="0"/>
            </a:endParaRPr>
          </a:p>
          <a:p>
            <a:pPr lvl="1">
              <a:buFont typeface="Wingdings" pitchFamily="2" charset="2"/>
              <a:buChar char="§"/>
            </a:pPr>
            <a:r>
              <a:rPr lang="fr-FR" sz="2000" dirty="0">
                <a:solidFill>
                  <a:schemeClr val="tx1"/>
                </a:solidFill>
                <a:latin typeface="+mn-lt"/>
              </a:rPr>
              <a:t>30% de répondants néerlandophones / 70% de répondants francophones</a:t>
            </a:r>
          </a:p>
          <a:p>
            <a:pPr lvl="1">
              <a:buFont typeface="Wingdings" pitchFamily="2" charset="2"/>
              <a:buChar char="§"/>
            </a:pPr>
            <a:r>
              <a:rPr lang="fr-FR" sz="2000" dirty="0">
                <a:solidFill>
                  <a:schemeClr val="tx1"/>
                </a:solidFill>
                <a:latin typeface="+mn-lt"/>
              </a:rPr>
              <a:t>Diversité de profils: par secteurs d’activités (associations, police, justice, médical, etc.) et par arrondissement judiciaire (tout le territoire couvert)</a:t>
            </a:r>
          </a:p>
          <a:p>
            <a:pPr marL="457200" lvl="0" indent="-406400" algn="l" rtl="0">
              <a:lnSpc>
                <a:spcPct val="100000"/>
              </a:lnSpc>
              <a:spcBef>
                <a:spcPts val="300"/>
              </a:spcBef>
              <a:spcAft>
                <a:spcPts val="0"/>
              </a:spcAft>
              <a:buClr>
                <a:schemeClr val="accent2"/>
              </a:buClr>
              <a:buSzPts val="2800"/>
              <a:buFont typeface="Noto Sans Symbols"/>
              <a:buChar char="➢"/>
            </a:pPr>
            <a:endParaRPr dirty="0"/>
          </a:p>
          <a:p>
            <a:pPr marL="457200" lvl="0" indent="-228600" algn="l" rtl="0">
              <a:lnSpc>
                <a:spcPct val="100000"/>
              </a:lnSpc>
              <a:spcBef>
                <a:spcPts val="300"/>
              </a:spcBef>
              <a:spcAft>
                <a:spcPts val="0"/>
              </a:spcAft>
              <a:buClr>
                <a:schemeClr val="accent2"/>
              </a:buClr>
              <a:buSzPts val="2800"/>
              <a:buFont typeface="Noto Sans Symbols"/>
              <a:buNone/>
            </a:pPr>
            <a:endParaRPr b="1" dirty="0">
              <a:solidFill>
                <a:schemeClr val="accent2"/>
              </a:solidFill>
            </a:endParaRPr>
          </a:p>
          <a:p>
            <a:pPr marL="50800" lvl="0" indent="0" algn="l" rtl="0">
              <a:lnSpc>
                <a:spcPct val="100000"/>
              </a:lnSpc>
              <a:spcBef>
                <a:spcPts val="300"/>
              </a:spcBef>
              <a:spcAft>
                <a:spcPts val="0"/>
              </a:spcAft>
              <a:buClr>
                <a:schemeClr val="accent2"/>
              </a:buClr>
              <a:buSzPts val="2800"/>
              <a:buNone/>
            </a:pPr>
            <a:endParaRPr b="1" dirty="0">
              <a:solidFill>
                <a:schemeClr val="accent2"/>
              </a:solidFill>
            </a:endParaRP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7</a:t>
            </a:fld>
            <a:endParaRPr lang="nl-BE"/>
          </a:p>
        </p:txBody>
      </p:sp>
    </p:spTree>
    <p:extLst>
      <p:ext uri="{BB962C8B-B14F-4D97-AF65-F5344CB8AC3E}">
        <p14:creationId xmlns:p14="http://schemas.microsoft.com/office/powerpoint/2010/main" val="317979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466F49-099C-F246-A750-BF1441004164}"/>
              </a:ext>
            </a:extLst>
          </p:cNvPr>
          <p:cNvSpPr>
            <a:spLocks noGrp="1"/>
          </p:cNvSpPr>
          <p:nvPr>
            <p:ph type="title"/>
          </p:nvPr>
        </p:nvSpPr>
        <p:spPr/>
        <p:txBody>
          <a:bodyPr/>
          <a:lstStyle/>
          <a:p>
            <a:pPr algn="ctr"/>
            <a:r>
              <a:rPr lang="nl-BE" b="1" dirty="0">
                <a:solidFill>
                  <a:schemeClr val="dk1"/>
                </a:solidFill>
                <a:latin typeface="Arial" panose="020B0604020202020204" pitchFamily="34" charset="0"/>
                <a:ea typeface="Bell MT"/>
                <a:cs typeface="Arial" panose="020B0604020202020204" pitchFamily="34" charset="0"/>
                <a:sym typeface="Bell MT"/>
              </a:rPr>
              <a:t>Méthodologie de l’enquête (3)</a:t>
            </a:r>
            <a:br>
              <a:rPr lang="nl-BE" sz="5400" dirty="0">
                <a:solidFill>
                  <a:schemeClr val="dk1"/>
                </a:solidFill>
                <a:latin typeface="Bell MT"/>
                <a:ea typeface="Bell MT"/>
                <a:cs typeface="Bell MT"/>
                <a:sym typeface="Bell MT"/>
              </a:rPr>
            </a:br>
            <a:endParaRPr lang="fr-FR" dirty="0"/>
          </a:p>
        </p:txBody>
      </p:sp>
      <p:sp>
        <p:nvSpPr>
          <p:cNvPr id="3" name="Espace réservé du numéro de diapositive 2">
            <a:extLst>
              <a:ext uri="{FF2B5EF4-FFF2-40B4-BE49-F238E27FC236}">
                <a16:creationId xmlns:a16="http://schemas.microsoft.com/office/drawing/2014/main" id="{D1EA3AFD-8428-FF41-B5F6-525D5D6E77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8</a:t>
            </a:fld>
            <a:endParaRPr lang="nl-BE"/>
          </a:p>
        </p:txBody>
      </p:sp>
      <p:sp>
        <p:nvSpPr>
          <p:cNvPr id="8" name="ZoneTexte 7">
            <a:extLst>
              <a:ext uri="{FF2B5EF4-FFF2-40B4-BE49-F238E27FC236}">
                <a16:creationId xmlns:a16="http://schemas.microsoft.com/office/drawing/2014/main" id="{E38BF734-A269-6D47-ABFE-39395E09C449}"/>
              </a:ext>
            </a:extLst>
          </p:cNvPr>
          <p:cNvSpPr txBox="1"/>
          <p:nvPr/>
        </p:nvSpPr>
        <p:spPr>
          <a:xfrm>
            <a:off x="457200" y="1838403"/>
            <a:ext cx="8008374" cy="3447098"/>
          </a:xfrm>
          <a:prstGeom prst="rect">
            <a:avLst/>
          </a:prstGeom>
          <a:noFill/>
        </p:spPr>
        <p:txBody>
          <a:bodyPr wrap="square" rtlCol="0">
            <a:spAutoFit/>
          </a:bodyPr>
          <a:lstStyle/>
          <a:p>
            <a:pPr lvl="8" algn="just"/>
            <a:endParaRPr lang="fr-BE" sz="2000" dirty="0"/>
          </a:p>
          <a:p>
            <a:pPr marL="285750" lvl="8" indent="-285750" algn="just">
              <a:buFont typeface="Wingdings" pitchFamily="2" charset="2"/>
              <a:buChar char="Ø"/>
            </a:pPr>
            <a:r>
              <a:rPr lang="fr-BE" sz="2000" dirty="0">
                <a:sym typeface="Wingdings" pitchFamily="2" charset="2"/>
              </a:rPr>
              <a:t>Analyse par « tag » des réponses / analyse transversale soit par répondant soit par question;</a:t>
            </a:r>
          </a:p>
          <a:p>
            <a:pPr lvl="8" algn="just"/>
            <a:endParaRPr lang="fr-BE" sz="2000" dirty="0">
              <a:sym typeface="Wingdings" pitchFamily="2" charset="2"/>
            </a:endParaRPr>
          </a:p>
          <a:p>
            <a:pPr marL="285750" lvl="8" indent="-285750" algn="just">
              <a:buFont typeface="Wingdings" pitchFamily="2" charset="2"/>
              <a:buChar char="Ø"/>
            </a:pPr>
            <a:r>
              <a:rPr lang="fr-BE" sz="2000" dirty="0">
                <a:sym typeface="Wingdings" pitchFamily="2" charset="2"/>
              </a:rPr>
              <a:t>Exemple de nuage de tags pour la question sur les conditions pour sortir durablement des violences</a:t>
            </a:r>
          </a:p>
          <a:p>
            <a:pPr marL="285750" lvl="8" indent="-285750" algn="just">
              <a:buFont typeface="Wingdings" pitchFamily="2" charset="2"/>
              <a:buChar char="Ø"/>
            </a:pPr>
            <a:endParaRPr lang="fr-BE" dirty="0">
              <a:sym typeface="Wingdings" pitchFamily="2" charset="2"/>
            </a:endParaRPr>
          </a:p>
          <a:p>
            <a:pPr lvl="8" algn="just"/>
            <a:endParaRPr lang="fr-BE" dirty="0"/>
          </a:p>
          <a:p>
            <a:pPr marL="285750" lvl="8" indent="-285750" algn="just">
              <a:buFont typeface="Wingdings" pitchFamily="2" charset="2"/>
              <a:buChar char="Ø"/>
            </a:pPr>
            <a:endParaRPr lang="fr-BE" dirty="0"/>
          </a:p>
          <a:p>
            <a:pPr lvl="8" algn="just"/>
            <a:endParaRPr lang="fr-BE" b="1" dirty="0"/>
          </a:p>
          <a:p>
            <a:pPr lvl="8" algn="just"/>
            <a:endParaRPr lang="fr-BE" b="1" dirty="0"/>
          </a:p>
          <a:p>
            <a:pPr algn="just" eaLnBrk="1"/>
            <a:endParaRPr lang="fr-BE" altLang="fr-FR" dirty="0">
              <a:solidFill>
                <a:schemeClr val="tx1"/>
              </a:solidFill>
            </a:endParaRPr>
          </a:p>
          <a:p>
            <a:endParaRPr lang="fr-FR" dirty="0"/>
          </a:p>
        </p:txBody>
      </p:sp>
      <p:pic>
        <p:nvPicPr>
          <p:cNvPr id="6" name="Image 5">
            <a:extLst>
              <a:ext uri="{FF2B5EF4-FFF2-40B4-BE49-F238E27FC236}">
                <a16:creationId xmlns:a16="http://schemas.microsoft.com/office/drawing/2014/main" id="{8B7907C0-515E-E344-82C0-6AD852E4B757}"/>
              </a:ext>
            </a:extLst>
          </p:cNvPr>
          <p:cNvPicPr>
            <a:picLocks noChangeAspect="1"/>
          </p:cNvPicPr>
          <p:nvPr/>
        </p:nvPicPr>
        <p:blipFill>
          <a:blip r:embed="rId3"/>
          <a:stretch>
            <a:fillRect/>
          </a:stretch>
        </p:blipFill>
        <p:spPr>
          <a:xfrm>
            <a:off x="457200" y="4195482"/>
            <a:ext cx="8229600" cy="2057400"/>
          </a:xfrm>
          <a:prstGeom prst="rect">
            <a:avLst/>
          </a:prstGeom>
        </p:spPr>
      </p:pic>
    </p:spTree>
    <p:extLst>
      <p:ext uri="{BB962C8B-B14F-4D97-AF65-F5344CB8AC3E}">
        <p14:creationId xmlns:p14="http://schemas.microsoft.com/office/powerpoint/2010/main" val="375461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326136" y="784999"/>
            <a:ext cx="8229600" cy="6317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br>
              <a:rPr lang="nl-BE" sz="3600" b="1" dirty="0">
                <a:solidFill>
                  <a:schemeClr val="dk1"/>
                </a:solidFill>
                <a:latin typeface="Arial" panose="020B0604020202020204" pitchFamily="34" charset="0"/>
                <a:ea typeface="Bell MT"/>
                <a:cs typeface="Arial" panose="020B0604020202020204" pitchFamily="34" charset="0"/>
                <a:sym typeface="Bell MT"/>
              </a:rPr>
            </a:br>
            <a:br>
              <a:rPr lang="nl-BE" sz="4800" dirty="0">
                <a:solidFill>
                  <a:schemeClr val="dk1"/>
                </a:solidFill>
                <a:latin typeface="Bell MT"/>
                <a:ea typeface="Bell MT"/>
                <a:cs typeface="Bell MT"/>
                <a:sym typeface="Bell MT"/>
              </a:rPr>
            </a:br>
            <a:endParaRPr sz="2000" dirty="0"/>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9</a:t>
            </a:fld>
            <a:endParaRPr lang="nl-BE"/>
          </a:p>
        </p:txBody>
      </p:sp>
      <p:graphicFrame>
        <p:nvGraphicFramePr>
          <p:cNvPr id="2" name="Diagramme 1">
            <a:extLst>
              <a:ext uri="{FF2B5EF4-FFF2-40B4-BE49-F238E27FC236}">
                <a16:creationId xmlns:a16="http://schemas.microsoft.com/office/drawing/2014/main" id="{F8FB8505-3B10-3449-AC0C-B8B32CEFF84D}"/>
              </a:ext>
            </a:extLst>
          </p:cNvPr>
          <p:cNvGraphicFramePr/>
          <p:nvPr>
            <p:extLst>
              <p:ext uri="{D42A27DB-BD31-4B8C-83A1-F6EECF244321}">
                <p14:modId xmlns:p14="http://schemas.microsoft.com/office/powerpoint/2010/main" val="4234122925"/>
              </p:ext>
            </p:extLst>
          </p:nvPr>
        </p:nvGraphicFramePr>
        <p:xfrm>
          <a:off x="1524000" y="167907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075607"/>
      </p:ext>
    </p:extLst>
  </p:cSld>
  <p:clrMapOvr>
    <a:masterClrMapping/>
  </p:clrMapOvr>
</p:sld>
</file>

<file path=ppt/theme/theme1.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1429</Words>
  <Application>Microsoft Macintosh PowerPoint</Application>
  <PresentationFormat>Affichage à l'écran (4:3)</PresentationFormat>
  <Paragraphs>163</Paragraphs>
  <Slides>20</Slides>
  <Notes>18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Bell MT</vt:lpstr>
      <vt:lpstr>Noto Sans Symbols</vt:lpstr>
      <vt:lpstr>Trebuchet MS</vt:lpstr>
      <vt:lpstr>Georgia</vt:lpstr>
      <vt:lpstr>Century Gothic</vt:lpstr>
      <vt:lpstr>Calibri</vt:lpstr>
      <vt:lpstr>Arial</vt:lpstr>
      <vt:lpstr>Wingdings</vt:lpstr>
      <vt:lpstr>Urban</vt:lpstr>
      <vt:lpstr>Évolution récente des instruments de politique publique en matière de violences entre partenaires intimes en Belgique : résultats d'une enquête Delphi</vt:lpstr>
      <vt:lpstr> Plan de la présentation </vt:lpstr>
      <vt:lpstr>Présentation PowerPoint</vt:lpstr>
      <vt:lpstr> Objectifs de l’enquête Delphi</vt:lpstr>
      <vt:lpstr>  </vt:lpstr>
      <vt:lpstr> Méthodologie de l’enquête (1) </vt:lpstr>
      <vt:lpstr> Méthodologie de l’enquête (2) </vt:lpstr>
      <vt:lpstr>Méthodologie de l’enquête (3) </vt:lpstr>
      <vt:lpstr>  </vt:lpstr>
      <vt:lpstr> Le cadrage de la problématique (1) </vt:lpstr>
      <vt:lpstr> Le cadrage de la problématique (2) </vt:lpstr>
      <vt:lpstr> Le cadrage de la problématique (3) </vt:lpstr>
      <vt:lpstr> Le cadrage de la problématique (4) </vt:lpstr>
      <vt:lpstr> Le cadrage de la problématique (6) </vt:lpstr>
      <vt:lpstr> Les trois principales évolutions de cadrage </vt:lpstr>
      <vt:lpstr> Les trois principales évolutions de cadrage </vt:lpstr>
      <vt:lpstr> Les trois principales évolutions de cadrage </vt:lpstr>
      <vt:lpstr> </vt:lpstr>
      <vt:lpstr>Une logique d’apprentissage pour une approche réflexive</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Intimate Partner Violence: impact, processes, evolution and related public policies in Belgium</dc:title>
  <dc:creator>Vanneste Charlotte</dc:creator>
  <cp:lastModifiedBy>aline.thiry@gmail.com</cp:lastModifiedBy>
  <cp:revision>245</cp:revision>
  <cp:lastPrinted>2020-11-16T16:43:40Z</cp:lastPrinted>
  <dcterms:modified xsi:type="dcterms:W3CDTF">2022-05-16T13:22:15Z</dcterms:modified>
</cp:coreProperties>
</file>