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2"/>
  </p:sldMasterIdLst>
  <p:notesMasterIdLst>
    <p:notesMasterId r:id="rId16"/>
  </p:notesMasterIdLst>
  <p:sldIdLst>
    <p:sldId id="256" r:id="rId3"/>
    <p:sldId id="258" r:id="rId4"/>
    <p:sldId id="283" r:id="rId5"/>
    <p:sldId id="272" r:id="rId6"/>
    <p:sldId id="273" r:id="rId7"/>
    <p:sldId id="274" r:id="rId8"/>
    <p:sldId id="275" r:id="rId9"/>
    <p:sldId id="276" r:id="rId10"/>
    <p:sldId id="277" r:id="rId11"/>
    <p:sldId id="280" r:id="rId12"/>
    <p:sldId id="278" r:id="rId13"/>
    <p:sldId id="279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17B"/>
    <a:srgbClr val="0E4194"/>
    <a:srgbClr val="F6A937"/>
    <a:srgbClr val="F7B451"/>
    <a:srgbClr val="A8CB17"/>
    <a:srgbClr val="08169C"/>
    <a:srgbClr val="D3EDFA"/>
    <a:srgbClr val="0099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0704" autoAdjust="0"/>
  </p:normalViewPr>
  <p:slideViewPr>
    <p:cSldViewPr>
      <p:cViewPr varScale="1">
        <p:scale>
          <a:sx n="74" d="100"/>
          <a:sy n="74" d="100"/>
        </p:scale>
        <p:origin x="960" y="77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6DCC9987-AE10-4685-9B5B-4577F1D5BB4C}" type="datetimeFigureOut">
              <a:rPr lang="fr-FR"/>
              <a:pPr/>
              <a:t>09/06/2022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77D8454A-404F-4DF1-8F43-7DDF83BF3B63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40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33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101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927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454A-404F-4DF1-8F43-7DDF83BF3B63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073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254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79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31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910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475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782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89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idx="1" hasCustomPrompt="1"/>
          </p:nvPr>
        </p:nvSpPr>
        <p:spPr>
          <a:xfrm>
            <a:off x="609600" y="3068960"/>
            <a:ext cx="11319048" cy="2952328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rmAutofit/>
          </a:bodyPr>
          <a:lstStyle>
            <a:lvl2pPr>
              <a:defRPr/>
            </a:lvl2pPr>
          </a:lstStyle>
          <a:p>
            <a:pPr lvl="0" eaLnBrk="1" latinLnBrk="0" hangingPunct="1"/>
            <a:r>
              <a:rPr kumimoji="0" lang="fr-FR" dirty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/>
              <a:t>Deuxième niveau :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992544" y="6309320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lang="fr-FR" sz="1200" b="1">
                <a:solidFill>
                  <a:schemeClr val="bg1"/>
                </a:solidFill>
              </a:defRPr>
            </a:lvl1pPr>
          </a:lstStyle>
          <a:p>
            <a:fld id="{746FD205-8D79-439C-A802-2377436AEC8A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5" name="Title Placeholder 21">
            <a:extLst>
              <a:ext uri="{FF2B5EF4-FFF2-40B4-BE49-F238E27FC236}">
                <a16:creationId xmlns:a16="http://schemas.microsoft.com/office/drawing/2014/main" id="{C35B1AF0-2319-479C-A0A3-C0B54677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68835"/>
            <a:ext cx="11319048" cy="960090"/>
          </a:xfrm>
          <a:prstGeom prst="rect">
            <a:avLst/>
          </a:prstGeom>
          <a:solidFill>
            <a:schemeClr val="bg1"/>
          </a:solidFill>
        </p:spPr>
        <p:txBody>
          <a:bodyPr vert="horz" anchor="ctr">
            <a:normAutofit/>
          </a:bodyPr>
          <a:lstStyle/>
          <a:p>
            <a:r>
              <a:rPr kumimoji="0" lang="fr-FR" dirty="0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‹N°›</a:t>
            </a:fld>
            <a:endParaRPr lang="fr-FR"/>
          </a:p>
        </p:txBody>
      </p:sp>
      <p:sp>
        <p:nvSpPr>
          <p:cNvPr id="13" name="Text Placeholder 12"/>
          <p:cNvSpPr>
            <a:spLocks noGrp="1"/>
          </p:cNvSpPr>
          <p:nvPr>
            <p:ph idx="1" hasCustomPrompt="1"/>
          </p:nvPr>
        </p:nvSpPr>
        <p:spPr>
          <a:xfrm>
            <a:off x="609599" y="2996952"/>
            <a:ext cx="11319048" cy="3024336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lvl="0" eaLnBrk="1" latinLnBrk="0" hangingPunct="1"/>
            <a:r>
              <a:rPr kumimoji="0" lang="fr-FR" dirty="0"/>
              <a:t>Cliquez pour modifier les styles du texte du masque</a:t>
            </a:r>
          </a:p>
        </p:txBody>
      </p:sp>
      <p:sp>
        <p:nvSpPr>
          <p:cNvPr id="4" name="Title Placeholder 21">
            <a:extLst>
              <a:ext uri="{FF2B5EF4-FFF2-40B4-BE49-F238E27FC236}">
                <a16:creationId xmlns:a16="http://schemas.microsoft.com/office/drawing/2014/main" id="{91E27B3F-DC1E-4CC8-A974-E269659C5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844824"/>
            <a:ext cx="11319048" cy="960090"/>
          </a:xfrm>
          <a:prstGeom prst="rect">
            <a:avLst/>
          </a:prstGeom>
          <a:solidFill>
            <a:schemeClr val="bg1"/>
          </a:solidFill>
        </p:spPr>
        <p:txBody>
          <a:bodyPr vert="horz" anchor="ctr">
            <a:normAutofit/>
          </a:bodyPr>
          <a:lstStyle/>
          <a:p>
            <a:r>
              <a:rPr kumimoji="0" lang="fr-FR" dirty="0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1988838"/>
            <a:ext cx="1321960" cy="4032449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vert270" anchor="b">
            <a:noAutofit/>
          </a:bodyPr>
          <a:lstStyle>
            <a:lvl1pPr marL="0" algn="ctr" latinLnBrk="0">
              <a:defRPr lang="fr-FR" sz="3200" b="0">
                <a:ln w="6350">
                  <a:solidFill>
                    <a:schemeClr val="tx1"/>
                  </a:solidFill>
                </a:ln>
                <a:solidFill>
                  <a:srgbClr val="0E4194"/>
                </a:solidFill>
              </a:defRPr>
            </a:lvl1pPr>
          </a:lstStyle>
          <a:p>
            <a:r>
              <a:rPr kumimoji="0" lang="fr-FR" dirty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5520" y="1988839"/>
            <a:ext cx="870709" cy="2132891"/>
          </a:xfrm>
          <a:solidFill>
            <a:schemeClr val="bg1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anchor="ctr"/>
          <a:lstStyle>
            <a:lvl1pPr marL="0" indent="0" algn="ctr" latinLnBrk="0">
              <a:buNone/>
              <a:defRPr lang="fr-FR" sz="1600" b="0">
                <a:solidFill>
                  <a:schemeClr val="tx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</a:lstStyle>
          <a:p>
            <a:pPr lvl="0" eaLnBrk="1" latinLnBrk="0" hangingPunct="1"/>
            <a:r>
              <a:rPr kumimoji="0" lang="fr-FR" dirty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775520" y="4221088"/>
            <a:ext cx="864096" cy="1800200"/>
          </a:xfrm>
          <a:solidFill>
            <a:schemeClr val="bg1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anchor="ctr"/>
          <a:lstStyle>
            <a:lvl1pPr marL="0" indent="0" algn="ctr" latinLnBrk="0">
              <a:buNone/>
              <a:defRPr lang="fr-FR" sz="1600" b="0">
                <a:solidFill>
                  <a:srgbClr val="92D050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</a:lstStyle>
          <a:p>
            <a:pPr lvl="0" eaLnBrk="1" latinLnBrk="0" hangingPunct="1"/>
            <a:r>
              <a:rPr kumimoji="0" lang="fr-FR" dirty="0"/>
              <a:t>Modifiez les styles du texte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6" y="1988840"/>
            <a:ext cx="9190893" cy="4032448"/>
          </a:xfrm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</a:lstStyle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48000"/>
                <a:satMod val="230000"/>
              </a:schemeClr>
            </a:gs>
            <a:gs pos="64000">
              <a:schemeClr val="bg1">
                <a:shade val="92000"/>
                <a:satMod val="230000"/>
              </a:schemeClr>
            </a:gs>
            <a:gs pos="100000">
              <a:schemeClr val="bg1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Connecteur 4"/>
          <p:cNvSpPr/>
          <p:nvPr userDrawn="1"/>
        </p:nvSpPr>
        <p:spPr>
          <a:xfrm>
            <a:off x="11080352" y="6150256"/>
            <a:ext cx="680277" cy="549142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7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61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599" y="1920478"/>
            <a:ext cx="11247041" cy="960090"/>
          </a:xfrm>
          <a:prstGeom prst="rect">
            <a:avLst/>
          </a:prstGeom>
          <a:solidFill>
            <a:schemeClr val="bg1"/>
          </a:solidFill>
        </p:spPr>
        <p:txBody>
          <a:bodyPr vert="horz" anchor="ctr">
            <a:normAutofit/>
          </a:bodyPr>
          <a:lstStyle/>
          <a:p>
            <a:r>
              <a:rPr kumimoji="0" lang="fr-FR" dirty="0"/>
              <a:t>Cliquez pour modifier le style du titre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085210" y="6262100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lang="fr-FR" sz="1200" b="1">
                <a:solidFill>
                  <a:schemeClr val="bg1"/>
                </a:solidFill>
              </a:defRPr>
            </a:lvl1pPr>
          </a:lstStyle>
          <a:p>
            <a:fld id="{E15896E6-2A09-44AD-BF52-60EA3FE579FE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3094584"/>
            <a:ext cx="11247040" cy="2953500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dirty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/>
              <a:t>Deuxième niveau :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6F9170-1670-400C-9B5D-E22B1DF7783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48" y="6193545"/>
            <a:ext cx="1052006" cy="5167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990A259-60AA-4CC7-B187-D71A9AB499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78" y="6150256"/>
            <a:ext cx="648073" cy="6262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53D7EA8-E496-447C-9A72-BD11750E9A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75" y="6216470"/>
            <a:ext cx="1402083" cy="49377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362E36B-B250-4459-805C-AD491E81C61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5" y="-2038"/>
            <a:ext cx="11892489" cy="17596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4B6E68-EE77-4AC6-AB34-D65E117F558C}"/>
              </a:ext>
            </a:extLst>
          </p:cNvPr>
          <p:cNvSpPr/>
          <p:nvPr userDrawn="1"/>
        </p:nvSpPr>
        <p:spPr>
          <a:xfrm>
            <a:off x="-8210" y="-20850"/>
            <a:ext cx="431371" cy="68788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lang="fr-FR" sz="2800" b="1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64008" indent="0" algn="l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117000"/>
        <a:buFontTx/>
        <a:buNone/>
        <a:defRPr kumimoji="0" lang="fr-FR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80000"/>
        <a:buFont typeface="Wingdings" panose="05000000000000000000" pitchFamily="2" charset="2"/>
        <a:buChar char="§"/>
        <a:defRPr kumimoji="0"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rgbClr val="92D050"/>
        </a:buClr>
        <a:buSzPct val="85000"/>
        <a:buFont typeface="Arial" panose="020B0604020202020204" pitchFamily="34" charset="0"/>
        <a:buChar char="•"/>
        <a:defRPr kumimoji="0" lang="fr-FR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None/>
        <a:defRPr kumimoji="0" lang="fr-FR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-----------------Katrien.Wijnrocx@uliege.be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408" y="1988840"/>
            <a:ext cx="11089232" cy="2190105"/>
          </a:xfrm>
        </p:spPr>
        <p:txBody>
          <a:bodyPr>
            <a:normAutofit/>
          </a:bodyPr>
          <a:lstStyle/>
          <a:p>
            <a:pPr marL="361950" algn="ctr"/>
            <a:r>
              <a:rPr lang="en-US" sz="3200" dirty="0">
                <a:latin typeface="+mn-lt"/>
              </a:rPr>
              <a:t>Advanced use of technologies based on innovative             strategies exploiting immune response to predict heat stress from milk</a:t>
            </a:r>
            <a:endParaRPr lang="fr-FR" sz="3200" dirty="0">
              <a:solidFill>
                <a:srgbClr val="0E4194"/>
              </a:solidFill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5A63EC8C-B8B3-470B-BBA1-5C28036B4AEB}"/>
              </a:ext>
            </a:extLst>
          </p:cNvPr>
          <p:cNvSpPr txBox="1">
            <a:spLocks/>
          </p:cNvSpPr>
          <p:nvPr/>
        </p:nvSpPr>
        <p:spPr>
          <a:xfrm>
            <a:off x="3424731" y="4283462"/>
            <a:ext cx="5774586" cy="585698"/>
          </a:xfrm>
          <a:prstGeom prst="rect">
            <a:avLst/>
          </a:prstGeom>
        </p:spPr>
        <p:txBody>
          <a:bodyPr/>
          <a:lstStyle>
            <a:lvl1pPr marL="64008" indent="0" algn="l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17000"/>
              <a:buFontTx/>
              <a:buNone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92D050"/>
              </a:buClr>
              <a:buSzPct val="85000"/>
              <a:buFont typeface="Arial" panose="020B0604020202020204" pitchFamily="34" charset="0"/>
              <a:buChar char="•"/>
              <a:defRPr kumimoji="0" lang="fr-FR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600" kern="1600" baseline="30000" dirty="0">
                <a:ea typeface="Times New Roman" panose="02020603050405020304" pitchFamily="18" charset="0"/>
              </a:rPr>
              <a:t>1</a:t>
            </a:r>
            <a:r>
              <a:rPr lang="en-US" sz="1600" kern="1600" dirty="0">
                <a:ea typeface="Times New Roman" panose="02020603050405020304" pitchFamily="18" charset="0"/>
              </a:rPr>
              <a:t>Pauline Lemal*, </a:t>
            </a:r>
            <a:r>
              <a:rPr lang="en-US" sz="1600" kern="1600" baseline="30000" dirty="0">
                <a:ea typeface="Times New Roman" panose="02020603050405020304" pitchFamily="18" charset="0"/>
              </a:rPr>
              <a:t>1</a:t>
            </a:r>
            <a:r>
              <a:rPr lang="en-US" sz="1600" kern="1600" dirty="0">
                <a:ea typeface="Times New Roman" panose="02020603050405020304" pitchFamily="18" charset="0"/>
              </a:rPr>
              <a:t>Martine </a:t>
            </a:r>
            <a:r>
              <a:rPr lang="en-US" sz="1600" kern="1600" dirty="0" err="1">
                <a:ea typeface="Times New Roman" panose="02020603050405020304" pitchFamily="18" charset="0"/>
              </a:rPr>
              <a:t>Schroyen</a:t>
            </a:r>
            <a:r>
              <a:rPr lang="en-US" sz="1600" kern="1600" dirty="0">
                <a:ea typeface="Times New Roman" panose="02020603050405020304" pitchFamily="18" charset="0"/>
              </a:rPr>
              <a:t>, </a:t>
            </a:r>
            <a:r>
              <a:rPr lang="en-US" sz="1600" kern="1600" baseline="30000" dirty="0">
                <a:ea typeface="Times New Roman" panose="02020603050405020304" pitchFamily="18" charset="0"/>
              </a:rPr>
              <a:t>1</a:t>
            </a:r>
            <a:r>
              <a:rPr lang="en-US" sz="1600" kern="1600" dirty="0">
                <a:ea typeface="Times New Roman" panose="02020603050405020304" pitchFamily="18" charset="0"/>
              </a:rPr>
              <a:t>Nicolas </a:t>
            </a:r>
            <a:r>
              <a:rPr lang="en-US" sz="1600" kern="1600" dirty="0" err="1">
                <a:ea typeface="Times New Roman" panose="02020603050405020304" pitchFamily="18" charset="0"/>
              </a:rPr>
              <a:t>Gengler</a:t>
            </a:r>
            <a:r>
              <a:rPr lang="en-US" sz="1600" kern="1600" dirty="0">
                <a:ea typeface="Times New Roman" panose="02020603050405020304" pitchFamily="18" charset="0"/>
              </a:rPr>
              <a:t> </a:t>
            </a:r>
            <a:endParaRPr lang="en-US" sz="1600" dirty="0"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600" baseline="30000" dirty="0">
                <a:ea typeface="Times New Roman" panose="02020603050405020304" pitchFamily="18" charset="0"/>
              </a:rPr>
              <a:t>1</a:t>
            </a:r>
            <a:r>
              <a:rPr lang="en-US" sz="1600" dirty="0">
                <a:ea typeface="Times New Roman" panose="02020603050405020304" pitchFamily="18" charset="0"/>
              </a:rPr>
              <a:t>ULiège - </a:t>
            </a:r>
            <a:r>
              <a:rPr lang="en-US" sz="1600" dirty="0" err="1">
                <a:ea typeface="Times New Roman" panose="02020603050405020304" pitchFamily="18" charset="0"/>
              </a:rPr>
              <a:t>GxABT</a:t>
            </a:r>
            <a:r>
              <a:rPr lang="en-US" sz="1600" dirty="0">
                <a:ea typeface="Times New Roman" panose="02020603050405020304" pitchFamily="18" charset="0"/>
              </a:rPr>
              <a:t>, 5030 Gembloux – Belgium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844824"/>
            <a:ext cx="11089232" cy="576064"/>
          </a:xfrm>
        </p:spPr>
        <p:txBody>
          <a:bodyPr/>
          <a:lstStyle/>
          <a:p>
            <a:pPr marL="361950"/>
            <a:r>
              <a:rPr lang="fr-FR" dirty="0">
                <a:solidFill>
                  <a:srgbClr val="0E4194"/>
                </a:solidFill>
              </a:rPr>
              <a:t>Immune markers to </a:t>
            </a:r>
            <a:r>
              <a:rPr lang="fr-FR" dirty="0" err="1">
                <a:solidFill>
                  <a:srgbClr val="0E4194"/>
                </a:solidFill>
              </a:rPr>
              <a:t>detect</a:t>
            </a:r>
            <a:r>
              <a:rPr lang="fr-FR" dirty="0">
                <a:solidFill>
                  <a:srgbClr val="0E4194"/>
                </a:solidFill>
              </a:rPr>
              <a:t> </a:t>
            </a:r>
            <a:r>
              <a:rPr lang="fr-FR" dirty="0" err="1">
                <a:solidFill>
                  <a:srgbClr val="0E4194"/>
                </a:solidFill>
              </a:rPr>
              <a:t>heat</a:t>
            </a:r>
            <a:r>
              <a:rPr lang="fr-FR" dirty="0">
                <a:solidFill>
                  <a:srgbClr val="0E4194"/>
                </a:solidFill>
              </a:rPr>
              <a:t> stress</a:t>
            </a:r>
            <a:endParaRPr lang="fr-FR" b="1" dirty="0">
              <a:solidFill>
                <a:srgbClr val="0E4194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2E24B-FF09-4133-BACE-BBE50CD596B8}"/>
              </a:ext>
            </a:extLst>
          </p:cNvPr>
          <p:cNvSpPr>
            <a:spLocks noGrp="1"/>
          </p:cNvSpPr>
          <p:nvPr/>
        </p:nvSpPr>
        <p:spPr>
          <a:xfrm>
            <a:off x="767408" y="2503130"/>
            <a:ext cx="11089232" cy="3492392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rmAutofit/>
          </a:bodyPr>
          <a:lstStyle>
            <a:lvl1pPr marL="64008" indent="0" algn="l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17000"/>
              <a:buFontTx/>
              <a:buNone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92D050"/>
              </a:buClr>
              <a:buSzPct val="85000"/>
              <a:buFont typeface="Arial" panose="020B0604020202020204" pitchFamily="34" charset="0"/>
              <a:buChar char="•"/>
              <a:defRPr kumimoji="0" lang="fr-FR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    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CC1021-B3E7-45C2-9B10-48630B319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542927-8864-4BD1-B8B1-98DF14985C3B}"/>
              </a:ext>
            </a:extLst>
          </p:cNvPr>
          <p:cNvSpPr txBox="1"/>
          <p:nvPr/>
        </p:nvSpPr>
        <p:spPr>
          <a:xfrm>
            <a:off x="3143672" y="5638872"/>
            <a:ext cx="6810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dirty="0" err="1">
                <a:sym typeface="Wingdings" panose="05000000000000000000" pitchFamily="2" charset="2"/>
              </a:rPr>
              <a:t>Generation</a:t>
            </a:r>
            <a:r>
              <a:rPr lang="fr-BE" dirty="0">
                <a:sym typeface="Wingdings" panose="05000000000000000000" pitchFamily="2" charset="2"/>
              </a:rPr>
              <a:t> of a </a:t>
            </a:r>
            <a:r>
              <a:rPr lang="fr-BE" dirty="0" err="1">
                <a:sym typeface="Wingdings" panose="05000000000000000000" pitchFamily="2" charset="2"/>
              </a:rPr>
              <a:t>heat</a:t>
            </a:r>
            <a:r>
              <a:rPr lang="fr-BE" dirty="0">
                <a:sym typeface="Wingdings" panose="05000000000000000000" pitchFamily="2" charset="2"/>
              </a:rPr>
              <a:t> stress </a:t>
            </a:r>
            <a:r>
              <a:rPr lang="fr-BE" dirty="0" err="1">
                <a:sym typeface="Wingdings" panose="05000000000000000000" pitchFamily="2" charset="2"/>
              </a:rPr>
              <a:t>prediction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equation</a:t>
            </a:r>
            <a:endParaRPr lang="fr-BE" dirty="0"/>
          </a:p>
          <a:p>
            <a:endParaRPr lang="fr-BE" dirty="0">
              <a:sym typeface="Wingdings" panose="05000000000000000000" pitchFamily="2" charset="2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B63C7FE-7B54-4C15-8B11-B3D6EB2ADB29}"/>
              </a:ext>
            </a:extLst>
          </p:cNvPr>
          <p:cNvGrpSpPr/>
          <p:nvPr/>
        </p:nvGrpSpPr>
        <p:grpSpPr>
          <a:xfrm>
            <a:off x="2690922" y="2504773"/>
            <a:ext cx="6810156" cy="3134099"/>
            <a:chOff x="117565" y="1490391"/>
            <a:chExt cx="6289759" cy="2571022"/>
          </a:xfrm>
        </p:grpSpPr>
        <p:grpSp>
          <p:nvGrpSpPr>
            <p:cNvPr id="13" name="Groupe 17">
              <a:extLst>
                <a:ext uri="{FF2B5EF4-FFF2-40B4-BE49-F238E27FC236}">
                  <a16:creationId xmlns:a16="http://schemas.microsoft.com/office/drawing/2014/main" id="{8FF7E4A5-01EA-4B3B-884C-9961757DE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565" y="1828396"/>
              <a:ext cx="3116682" cy="951286"/>
              <a:chOff x="-366123" y="1195185"/>
              <a:chExt cx="4566793" cy="2441611"/>
            </a:xfrm>
          </p:grpSpPr>
          <p:pic>
            <p:nvPicPr>
              <p:cNvPr id="35" name="Picture 9">
                <a:extLst>
                  <a:ext uri="{FF2B5EF4-FFF2-40B4-BE49-F238E27FC236}">
                    <a16:creationId xmlns:a16="http://schemas.microsoft.com/office/drawing/2014/main" id="{FAD58C73-4C50-41C9-867B-54D63BBA0C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r="10563"/>
              <a:stretch/>
            </p:blipFill>
            <p:spPr bwMode="auto">
              <a:xfrm>
                <a:off x="1216492" y="1195185"/>
                <a:ext cx="1353083" cy="1537928"/>
              </a:xfrm>
              <a:prstGeom prst="rect">
                <a:avLst/>
              </a:prstGeom>
              <a:noFill/>
              <a:ln w="9525">
                <a:solidFill>
                  <a:srgbClr val="7DB928"/>
                </a:solidFill>
                <a:miter lim="800000"/>
                <a:headEnd/>
                <a:tailEnd/>
              </a:ln>
            </p:spPr>
          </p:pic>
          <p:sp>
            <p:nvSpPr>
              <p:cNvPr id="36" name="Text Box 10">
                <a:extLst>
                  <a:ext uri="{FF2B5EF4-FFF2-40B4-BE49-F238E27FC236}">
                    <a16:creationId xmlns:a16="http://schemas.microsoft.com/office/drawing/2014/main" id="{40DA7CF3-913A-45CE-B690-996164059F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66123" y="2648553"/>
                <a:ext cx="4566793" cy="988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685800">
                  <a:spcBef>
                    <a:spcPct val="50000"/>
                  </a:spcBef>
                  <a:defRPr/>
                </a:pPr>
                <a:r>
                  <a:rPr lang="en-US" sz="1400" b="1" i="1" dirty="0">
                    <a:solidFill>
                      <a:srgbClr val="595959"/>
                    </a:solidFill>
                    <a:latin typeface="Calibri" panose="020F0502020204030204"/>
                  </a:rPr>
                  <a:t>Milk samples</a:t>
                </a:r>
                <a:br>
                  <a:rPr lang="en-US" sz="1050" b="1" i="1" dirty="0">
                    <a:solidFill>
                      <a:srgbClr val="595959"/>
                    </a:solidFill>
                    <a:latin typeface="Calibri" panose="020F0502020204030204"/>
                  </a:rPr>
                </a:br>
                <a:endParaRPr lang="en-US" sz="1050" b="1" dirty="0">
                  <a:solidFill>
                    <a:srgbClr val="595959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EEAB72F4-A2B7-4B31-B09F-BDD15DF17E4C}"/>
                </a:ext>
              </a:extLst>
            </p:cNvPr>
            <p:cNvGrpSpPr/>
            <p:nvPr/>
          </p:nvGrpSpPr>
          <p:grpSpPr>
            <a:xfrm>
              <a:off x="4245849" y="2671833"/>
              <a:ext cx="2161475" cy="1389580"/>
              <a:chOff x="5682944" y="3359991"/>
              <a:chExt cx="3167154" cy="3566554"/>
            </a:xfrm>
          </p:grpSpPr>
          <p:sp>
            <p:nvSpPr>
              <p:cNvPr id="31" name="AutoShape 12">
                <a:extLst>
                  <a:ext uri="{FF2B5EF4-FFF2-40B4-BE49-F238E27FC236}">
                    <a16:creationId xmlns:a16="http://schemas.microsoft.com/office/drawing/2014/main" id="{83A18F20-DA66-49A4-887F-8D5E1EE75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7762" y="3359991"/>
                <a:ext cx="309804" cy="655816"/>
              </a:xfrm>
              <a:prstGeom prst="downArrow">
                <a:avLst>
                  <a:gd name="adj1" fmla="val 50000"/>
                  <a:gd name="adj2" fmla="val 56997"/>
                </a:avLst>
              </a:prstGeom>
              <a:solidFill>
                <a:srgbClr val="7DB92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>
                  <a:defRPr/>
                </a:pPr>
                <a:endParaRPr lang="fr-BE" sz="1050">
                  <a:solidFill>
                    <a:srgbClr val="595959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32" name="Groupe 19">
                <a:extLst>
                  <a:ext uri="{FF2B5EF4-FFF2-40B4-BE49-F238E27FC236}">
                    <a16:creationId xmlns:a16="http://schemas.microsoft.com/office/drawing/2014/main" id="{DC968592-A02C-4E7C-A97E-64D3120928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82944" y="4204409"/>
                <a:ext cx="3167154" cy="2722136"/>
                <a:chOff x="5683038" y="4204409"/>
                <a:chExt cx="3167062" cy="2722136"/>
              </a:xfrm>
            </p:grpSpPr>
            <p:pic>
              <p:nvPicPr>
                <p:cNvPr id="33" name="Picture 15">
                  <a:extLst>
                    <a:ext uri="{FF2B5EF4-FFF2-40B4-BE49-F238E27FC236}">
                      <a16:creationId xmlns:a16="http://schemas.microsoft.com/office/drawing/2014/main" id="{8DC470D8-E7AB-4A3F-BE64-9C219176DC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-20000" contrast="40000"/>
                </a:blip>
                <a:srcRect/>
                <a:stretch>
                  <a:fillRect/>
                </a:stretch>
              </p:blipFill>
              <p:spPr bwMode="auto">
                <a:xfrm>
                  <a:off x="6009443" y="4204409"/>
                  <a:ext cx="2338388" cy="1906588"/>
                </a:xfrm>
                <a:prstGeom prst="rect">
                  <a:avLst/>
                </a:prstGeom>
                <a:noFill/>
                <a:ln w="9525">
                  <a:solidFill>
                    <a:srgbClr val="7DB928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34" name="Text Box 16">
                  <a:extLst>
                    <a:ext uri="{FF2B5EF4-FFF2-40B4-BE49-F238E27FC236}">
                      <a16:creationId xmlns:a16="http://schemas.microsoft.com/office/drawing/2014/main" id="{B9054DD7-4B2A-4B25-B751-DB00D20375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83038" y="6274834"/>
                  <a:ext cx="3167062" cy="651711"/>
                </a:xfrm>
                <a:prstGeom prst="rect">
                  <a:avLst/>
                </a:prstGeom>
                <a:solidFill>
                  <a:schemeClr val="l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685800">
                    <a:spcBef>
                      <a:spcPct val="50000"/>
                    </a:spcBef>
                    <a:defRPr/>
                  </a:pPr>
                  <a:r>
                    <a:rPr lang="en-US" sz="1400" b="1" i="1" dirty="0">
                      <a:solidFill>
                        <a:srgbClr val="595959"/>
                      </a:solidFill>
                      <a:latin typeface="Calibri" panose="020F0502020204030204"/>
                    </a:rPr>
                    <a:t>Raw data = MIR spectra</a:t>
                  </a:r>
                </a:p>
              </p:txBody>
            </p:sp>
          </p:grp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85ABC515-5550-4654-A7F8-C482138438D6}"/>
                </a:ext>
              </a:extLst>
            </p:cNvPr>
            <p:cNvGrpSpPr/>
            <p:nvPr/>
          </p:nvGrpSpPr>
          <p:grpSpPr>
            <a:xfrm>
              <a:off x="166417" y="3005727"/>
              <a:ext cx="3991844" cy="737192"/>
              <a:chOff x="-294540" y="4216979"/>
              <a:chExt cx="5849143" cy="1892105"/>
            </a:xfrm>
          </p:grpSpPr>
          <p:sp>
            <p:nvSpPr>
              <p:cNvPr id="30" name="AutoShape 13">
                <a:extLst>
                  <a:ext uri="{FF2B5EF4-FFF2-40B4-BE49-F238E27FC236}">
                    <a16:creationId xmlns:a16="http://schemas.microsoft.com/office/drawing/2014/main" id="{08E74B8E-92DF-4F5F-951C-CF11811DC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859" y="5144739"/>
                <a:ext cx="1944744" cy="431800"/>
              </a:xfrm>
              <a:prstGeom prst="leftArrow">
                <a:avLst>
                  <a:gd name="adj1" fmla="val 50000"/>
                  <a:gd name="adj2" fmla="val 112592"/>
                </a:avLst>
              </a:prstGeom>
              <a:solidFill>
                <a:srgbClr val="7DB92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>
                  <a:defRPr/>
                </a:pPr>
                <a:endParaRPr lang="fr-BE" sz="1050">
                  <a:solidFill>
                    <a:srgbClr val="595959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6" name="Groupe 20">
                <a:extLst>
                  <a:ext uri="{FF2B5EF4-FFF2-40B4-BE49-F238E27FC236}">
                    <a16:creationId xmlns:a16="http://schemas.microsoft.com/office/drawing/2014/main" id="{A877F772-BC14-4559-BC6A-05F9E71A06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94540" y="4216979"/>
                <a:ext cx="3690764" cy="1892105"/>
                <a:chOff x="-294272" y="4216979"/>
                <a:chExt cx="3690657" cy="1892105"/>
              </a:xfrm>
            </p:grpSpPr>
            <p:sp>
              <p:nvSpPr>
                <p:cNvPr id="27" name="Text Box 17">
                  <a:extLst>
                    <a:ext uri="{FF2B5EF4-FFF2-40B4-BE49-F238E27FC236}">
                      <a16:creationId xmlns:a16="http://schemas.microsoft.com/office/drawing/2014/main" id="{26F89642-35AB-48C0-974D-24FBAA6E16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6453" y="4420559"/>
                  <a:ext cx="2969932" cy="1688525"/>
                </a:xfrm>
                <a:prstGeom prst="rect">
                  <a:avLst/>
                </a:prstGeom>
                <a:solidFill>
                  <a:schemeClr val="lt1"/>
                </a:solidFill>
                <a:ln w="9525">
                  <a:solidFill>
                    <a:srgbClr val="7DB928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685800">
                    <a:spcBef>
                      <a:spcPct val="50000"/>
                    </a:spcBef>
                    <a:defRPr/>
                  </a:pPr>
                  <a:r>
                    <a:rPr lang="en-US" sz="1050" b="1" i="1" dirty="0">
                      <a:solidFill>
                        <a:srgbClr val="595959"/>
                      </a:solidFill>
                      <a:latin typeface="Calibri" panose="020F0502020204030204"/>
                    </a:rPr>
                    <a:t>Quantification:</a:t>
                  </a:r>
                </a:p>
                <a:p>
                  <a:pPr algn="ctr" defTabSz="685800">
                    <a:spcBef>
                      <a:spcPct val="50000"/>
                    </a:spcBef>
                    <a:defRPr/>
                  </a:pPr>
                  <a:r>
                    <a:rPr lang="en-US" sz="1050" b="1" dirty="0">
                      <a:solidFill>
                        <a:srgbClr val="595959"/>
                      </a:solidFill>
                      <a:latin typeface="Calibri" panose="020F0502020204030204"/>
                    </a:rPr>
                    <a:t>Fat, protein, urea, lactose….</a:t>
                  </a:r>
                  <a:br>
                    <a:rPr lang="en-US" sz="1050" b="1" dirty="0">
                      <a:solidFill>
                        <a:srgbClr val="595959"/>
                      </a:solidFill>
                      <a:latin typeface="Calibri" panose="020F0502020204030204"/>
                    </a:rPr>
                  </a:br>
                  <a:endParaRPr lang="en-US" sz="1050" b="1" dirty="0">
                    <a:solidFill>
                      <a:srgbClr val="595959"/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8" name="Picture 18">
                  <a:extLst>
                    <a:ext uri="{FF2B5EF4-FFF2-40B4-BE49-F238E27FC236}">
                      <a16:creationId xmlns:a16="http://schemas.microsoft.com/office/drawing/2014/main" id="{1E855D23-393B-4865-A081-6B7D8CB12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/>
                <a:srcRect l="1" r="2851"/>
                <a:stretch/>
              </p:blipFill>
              <p:spPr bwMode="auto">
                <a:xfrm>
                  <a:off x="-294272" y="4216979"/>
                  <a:ext cx="917632" cy="1055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8F090BB8-DEE6-4308-AD4F-C6528C1A3654}"/>
                </a:ext>
              </a:extLst>
            </p:cNvPr>
            <p:cNvGrpSpPr/>
            <p:nvPr/>
          </p:nvGrpSpPr>
          <p:grpSpPr>
            <a:xfrm>
              <a:off x="2414995" y="1490391"/>
              <a:ext cx="3928657" cy="1181442"/>
              <a:chOff x="3000241" y="327648"/>
              <a:chExt cx="5756559" cy="3032340"/>
            </a:xfrm>
          </p:grpSpPr>
          <p:sp>
            <p:nvSpPr>
              <p:cNvPr id="21" name="AutoShape 11">
                <a:extLst>
                  <a:ext uri="{FF2B5EF4-FFF2-40B4-BE49-F238E27FC236}">
                    <a16:creationId xmlns:a16="http://schemas.microsoft.com/office/drawing/2014/main" id="{6E1189BD-5EE3-4810-9563-368FE1C81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241" y="1592970"/>
                <a:ext cx="2219352" cy="431801"/>
              </a:xfrm>
              <a:prstGeom prst="rightArrow">
                <a:avLst>
                  <a:gd name="adj1" fmla="val 50000"/>
                  <a:gd name="adj2" fmla="val 104228"/>
                </a:avLst>
              </a:prstGeom>
              <a:solidFill>
                <a:srgbClr val="7DB92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>
                  <a:defRPr/>
                </a:pPr>
                <a:endParaRPr lang="fr-BE" sz="1050">
                  <a:solidFill>
                    <a:srgbClr val="3A8686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F0BB88E8-F4A7-4A03-9392-05754228FA8E}"/>
                  </a:ext>
                </a:extLst>
              </p:cNvPr>
              <p:cNvGrpSpPr/>
              <p:nvPr/>
            </p:nvGrpSpPr>
            <p:grpSpPr>
              <a:xfrm>
                <a:off x="5588058" y="327648"/>
                <a:ext cx="3168742" cy="3032340"/>
                <a:chOff x="5588058" y="327648"/>
                <a:chExt cx="3168742" cy="3032340"/>
              </a:xfrm>
            </p:grpSpPr>
            <p:sp>
              <p:nvSpPr>
                <p:cNvPr id="23" name="Text Box 8">
                  <a:extLst>
                    <a:ext uri="{FF2B5EF4-FFF2-40B4-BE49-F238E27FC236}">
                      <a16:creationId xmlns:a16="http://schemas.microsoft.com/office/drawing/2014/main" id="{276C9915-5D25-40CC-A559-55B2FDF51F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88058" y="2708276"/>
                  <a:ext cx="3168742" cy="651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685800">
                    <a:spcBef>
                      <a:spcPct val="50000"/>
                    </a:spcBef>
                    <a:defRPr/>
                  </a:pPr>
                  <a:r>
                    <a:rPr lang="en-US" sz="1400" b="1" i="1" dirty="0">
                      <a:solidFill>
                        <a:srgbClr val="595959"/>
                      </a:solidFill>
                      <a:latin typeface="Calibri" panose="020F0502020204030204"/>
                    </a:rPr>
                    <a:t>MIR spectrometry analysis</a:t>
                  </a:r>
                </a:p>
              </p:txBody>
            </p:sp>
            <p:pic>
              <p:nvPicPr>
                <p:cNvPr id="24" name="Picture 4" descr="http://www.foss.dk/~/media/images/cmt/combifoss7_199x149png.ashx">
                  <a:extLst>
                    <a:ext uri="{FF2B5EF4-FFF2-40B4-BE49-F238E27FC236}">
                      <a16:creationId xmlns:a16="http://schemas.microsoft.com/office/drawing/2014/main" id="{2359C50D-8C85-42D0-8C3B-965114D07D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1901" y="327648"/>
                  <a:ext cx="2564964" cy="2503216"/>
                </a:xfrm>
                <a:prstGeom prst="rect">
                  <a:avLst/>
                </a:prstGeom>
                <a:noFill/>
                <a:ln>
                  <a:solidFill>
                    <a:srgbClr val="7DB928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1026" name="Picture 2" descr="Animals | Free Full-Text | Heat Stress Impacts on Lactating Cows Grazing  Australian Summer Pastures on an Automatic Robotic Dairy | HTML">
            <a:extLst>
              <a:ext uri="{FF2B5EF4-FFF2-40B4-BE49-F238E27FC236}">
                <a16:creationId xmlns:a16="http://schemas.microsoft.com/office/drawing/2014/main" id="{84B71907-01BB-49DB-8550-FFFFAC979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7"/>
          <a:stretch/>
        </p:blipFill>
        <p:spPr bwMode="auto">
          <a:xfrm>
            <a:off x="1850727" y="4178579"/>
            <a:ext cx="3752338" cy="13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D9A405F-A61A-4035-A253-92CC37335FD4}"/>
              </a:ext>
            </a:extLst>
          </p:cNvPr>
          <p:cNvSpPr txBox="1"/>
          <p:nvPr/>
        </p:nvSpPr>
        <p:spPr>
          <a:xfrm>
            <a:off x="3353572" y="4645886"/>
            <a:ext cx="73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8416964E-BC03-4EC5-96BB-0A74E4DE7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463" y="4430715"/>
            <a:ext cx="19760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595959"/>
                </a:solidFill>
                <a:latin typeface="Calibri" panose="020F0502020204030204"/>
              </a:rPr>
              <a:t>Prediction </a:t>
            </a:r>
          </a:p>
          <a:p>
            <a:pPr algn="ctr" defTabSz="685800">
              <a:spcBef>
                <a:spcPct val="50000"/>
              </a:spcBef>
              <a:defRPr/>
            </a:pPr>
            <a:endParaRPr lang="en-US" sz="1400" b="1" i="1" dirty="0">
              <a:solidFill>
                <a:srgbClr val="595959"/>
              </a:solidFill>
              <a:latin typeface="Calibri" panose="020F0502020204030204"/>
            </a:endParaRPr>
          </a:p>
          <a:p>
            <a:pPr algn="ctr" defTabSz="685800"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595959"/>
                </a:solidFill>
                <a:latin typeface="Calibri" panose="020F0502020204030204"/>
              </a:rPr>
              <a:t>equations </a:t>
            </a:r>
          </a:p>
        </p:txBody>
      </p:sp>
    </p:spTree>
    <p:extLst>
      <p:ext uri="{BB962C8B-B14F-4D97-AF65-F5344CB8AC3E}">
        <p14:creationId xmlns:p14="http://schemas.microsoft.com/office/powerpoint/2010/main" val="408113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844824"/>
            <a:ext cx="11089232" cy="576064"/>
          </a:xfrm>
        </p:spPr>
        <p:txBody>
          <a:bodyPr/>
          <a:lstStyle/>
          <a:p>
            <a:pPr marL="361950"/>
            <a:r>
              <a:rPr lang="fr-FR" b="1" dirty="0" err="1">
                <a:solidFill>
                  <a:srgbClr val="0E4194"/>
                </a:solidFill>
              </a:rPr>
              <a:t>Genomics</a:t>
            </a:r>
            <a:endParaRPr lang="fr-FR" b="1" dirty="0">
              <a:solidFill>
                <a:srgbClr val="0E4194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2E24B-FF09-4133-BACE-BBE50CD596B8}"/>
              </a:ext>
            </a:extLst>
          </p:cNvPr>
          <p:cNvSpPr>
            <a:spLocks noGrp="1"/>
          </p:cNvSpPr>
          <p:nvPr/>
        </p:nvSpPr>
        <p:spPr>
          <a:xfrm>
            <a:off x="767408" y="2503130"/>
            <a:ext cx="11089232" cy="3492392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rmAutofit/>
          </a:bodyPr>
          <a:lstStyle>
            <a:lvl1pPr marL="64008" indent="0" algn="l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17000"/>
              <a:buFontTx/>
              <a:buNone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92D050"/>
              </a:buClr>
              <a:buSzPct val="85000"/>
              <a:buFont typeface="Arial" panose="020B0604020202020204" pitchFamily="34" charset="0"/>
              <a:buChar char="•"/>
              <a:defRPr kumimoji="0" lang="fr-FR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    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CC1021-B3E7-45C2-9B10-48630B319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542927-8864-4BD1-B8B1-98DF14985C3B}"/>
              </a:ext>
            </a:extLst>
          </p:cNvPr>
          <p:cNvSpPr txBox="1"/>
          <p:nvPr/>
        </p:nvSpPr>
        <p:spPr>
          <a:xfrm>
            <a:off x="1199456" y="2924944"/>
            <a:ext cx="6810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ym typeface="Wingdings" panose="05000000000000000000" pitchFamily="2" charset="2"/>
              </a:rPr>
              <a:t>GWAS to </a:t>
            </a:r>
            <a:r>
              <a:rPr lang="fr-BE" dirty="0" err="1">
                <a:sym typeface="Wingdings" panose="05000000000000000000" pitchFamily="2" charset="2"/>
              </a:rPr>
              <a:t>identify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potential</a:t>
            </a:r>
            <a:r>
              <a:rPr lang="fr-BE" dirty="0">
                <a:sym typeface="Wingdings" panose="05000000000000000000" pitchFamily="2" charset="2"/>
              </a:rPr>
              <a:t> candidate </a:t>
            </a:r>
            <a:r>
              <a:rPr lang="fr-BE" dirty="0" err="1">
                <a:sym typeface="Wingdings" panose="05000000000000000000" pitchFamily="2" charset="2"/>
              </a:rPr>
              <a:t>genes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involved</a:t>
            </a:r>
            <a:r>
              <a:rPr lang="fr-BE" dirty="0">
                <a:sym typeface="Wingdings" panose="05000000000000000000" pitchFamily="2" charset="2"/>
              </a:rPr>
              <a:t> in </a:t>
            </a:r>
            <a:r>
              <a:rPr lang="fr-BE" dirty="0" err="1">
                <a:sym typeface="Wingdings" panose="05000000000000000000" pitchFamily="2" charset="2"/>
              </a:rPr>
              <a:t>heat</a:t>
            </a:r>
            <a:r>
              <a:rPr lang="fr-BE" dirty="0">
                <a:sym typeface="Wingdings" panose="05000000000000000000" pitchFamily="2" charset="2"/>
              </a:rPr>
              <a:t> stress </a:t>
            </a:r>
            <a:r>
              <a:rPr lang="fr-BE" dirty="0" err="1">
                <a:sym typeface="Wingdings" panose="05000000000000000000" pitchFamily="2" charset="2"/>
              </a:rPr>
              <a:t>resilience</a:t>
            </a:r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Improve genomic evaluations to predict heat stress resilience through GEBV</a:t>
            </a:r>
          </a:p>
          <a:p>
            <a:endParaRPr lang="fr-BE" dirty="0">
              <a:sym typeface="Wingdings" panose="05000000000000000000" pitchFamily="2" charset="2"/>
            </a:endParaRPr>
          </a:p>
        </p:txBody>
      </p:sp>
      <p:pic>
        <p:nvPicPr>
          <p:cNvPr id="37" name="Picture 6" descr="Dairy genomics research update: New aspects of selection for health and  fertility - Progressive Dairy">
            <a:extLst>
              <a:ext uri="{FF2B5EF4-FFF2-40B4-BE49-F238E27FC236}">
                <a16:creationId xmlns:a16="http://schemas.microsoft.com/office/drawing/2014/main" id="{4E60483F-4155-45A0-B8AB-B76C04F60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87" y="3789040"/>
            <a:ext cx="2897123" cy="19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85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844824"/>
            <a:ext cx="11089232" cy="576064"/>
          </a:xfrm>
        </p:spPr>
        <p:txBody>
          <a:bodyPr/>
          <a:lstStyle/>
          <a:p>
            <a:pPr marL="361950"/>
            <a:r>
              <a:rPr lang="fr-FR" dirty="0">
                <a:solidFill>
                  <a:srgbClr val="0E4194"/>
                </a:solidFill>
              </a:rPr>
              <a:t>Conclusion</a:t>
            </a:r>
            <a:endParaRPr lang="fr-FR" b="1" dirty="0">
              <a:solidFill>
                <a:srgbClr val="0E4194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2E24B-FF09-4133-BACE-BBE50CD596B8}"/>
              </a:ext>
            </a:extLst>
          </p:cNvPr>
          <p:cNvSpPr>
            <a:spLocks noGrp="1"/>
          </p:cNvSpPr>
          <p:nvPr/>
        </p:nvSpPr>
        <p:spPr>
          <a:xfrm>
            <a:off x="767408" y="2503130"/>
            <a:ext cx="11089232" cy="3492392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rmAutofit/>
          </a:bodyPr>
          <a:lstStyle>
            <a:lvl1pPr marL="64008" indent="0" algn="l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17000"/>
              <a:buFontTx/>
              <a:buNone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92D050"/>
              </a:buClr>
              <a:buSzPct val="85000"/>
              <a:buFont typeface="Arial" panose="020B0604020202020204" pitchFamily="34" charset="0"/>
              <a:buChar char="•"/>
              <a:defRPr kumimoji="0" lang="fr-FR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    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CC1021-B3E7-45C2-9B10-48630B319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542927-8864-4BD1-B8B1-98DF14985C3B}"/>
              </a:ext>
            </a:extLst>
          </p:cNvPr>
          <p:cNvSpPr txBox="1"/>
          <p:nvPr/>
        </p:nvSpPr>
        <p:spPr>
          <a:xfrm>
            <a:off x="1511431" y="3073503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New heat stress 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markers</a:t>
            </a:r>
          </a:p>
          <a:p>
            <a:endParaRPr lang="fr-BE" dirty="0">
              <a:sym typeface="Wingdings" panose="05000000000000000000" pitchFamily="2" charset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4BA0C1-D778-4A2E-ABD0-59AF5841A44A}"/>
              </a:ext>
            </a:extLst>
          </p:cNvPr>
          <p:cNvSpPr txBox="1"/>
          <p:nvPr/>
        </p:nvSpPr>
        <p:spPr>
          <a:xfrm>
            <a:off x="4403812" y="307350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Heat stress 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early-warning system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 IR</a:t>
            </a:r>
            <a:endParaRPr lang="fr-BE" dirty="0"/>
          </a:p>
          <a:p>
            <a:endParaRPr lang="fr-BE" dirty="0">
              <a:sym typeface="Wingdings" panose="05000000000000000000" pitchFamily="2" charset="2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91D99E4-3E70-4886-9766-6FF3A0C84AA5}"/>
              </a:ext>
            </a:extLst>
          </p:cNvPr>
          <p:cNvSpPr txBox="1"/>
          <p:nvPr/>
        </p:nvSpPr>
        <p:spPr>
          <a:xfrm>
            <a:off x="7755059" y="3073503"/>
            <a:ext cx="3501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Heat stress 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early-selection system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 GEBV</a:t>
            </a:r>
            <a:endParaRPr lang="fr-BE" dirty="0"/>
          </a:p>
          <a:p>
            <a:endParaRPr lang="fr-BE" dirty="0">
              <a:sym typeface="Wingdings" panose="05000000000000000000" pitchFamily="2" charset="2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B6E413D-9A5C-489B-AE14-C6F4BD15BFE1}"/>
              </a:ext>
            </a:extLst>
          </p:cNvPr>
          <p:cNvGrpSpPr/>
          <p:nvPr/>
        </p:nvGrpSpPr>
        <p:grpSpPr>
          <a:xfrm>
            <a:off x="2517563" y="3842861"/>
            <a:ext cx="1372284" cy="1743661"/>
            <a:chOff x="5261777" y="3929974"/>
            <a:chExt cx="1716614" cy="204749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B921CBE-E094-4682-A96A-760B7AA67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1777" y="3929974"/>
              <a:ext cx="1175945" cy="2047494"/>
            </a:xfrm>
            <a:prstGeom prst="rect">
              <a:avLst/>
            </a:prstGeom>
          </p:spPr>
        </p:pic>
        <p:pic>
          <p:nvPicPr>
            <p:cNvPr id="14" name="Picture 2" descr="How the New mRNA COVID-19 Vaccines Work | CareFirst BlueCross BlueShield">
              <a:extLst>
                <a:ext uri="{FF2B5EF4-FFF2-40B4-BE49-F238E27FC236}">
                  <a16:creationId xmlns:a16="http://schemas.microsoft.com/office/drawing/2014/main" id="{45D8A26F-1C3A-41A5-86A0-D26251DAD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40081">
              <a:off x="5500587" y="4328360"/>
              <a:ext cx="1477804" cy="1477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5731F2F-FD12-48AA-991C-A81419E53529}"/>
                </a:ext>
              </a:extLst>
            </p:cNvPr>
            <p:cNvSpPr txBox="1"/>
            <p:nvPr/>
          </p:nvSpPr>
          <p:spPr>
            <a:xfrm>
              <a:off x="5392549" y="4953722"/>
              <a:ext cx="914399" cy="325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dirty="0">
                  <a:latin typeface="Bodoni MT Black" panose="02070A03080606020203" pitchFamily="18" charset="0"/>
                </a:rPr>
                <a:t>MILK</a:t>
              </a:r>
            </a:p>
          </p:txBody>
        </p:sp>
      </p:grpSp>
      <p:pic>
        <p:nvPicPr>
          <p:cNvPr id="16" name="Picture 2" descr="Potential for assessing the pregnancy status of dairy cows by mid-infrared  analysis of milk">
            <a:extLst>
              <a:ext uri="{FF2B5EF4-FFF2-40B4-BE49-F238E27FC236}">
                <a16:creationId xmlns:a16="http://schemas.microsoft.com/office/drawing/2014/main" id="{552C01BC-FD63-43A1-976E-389F27A02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44" y="4145000"/>
            <a:ext cx="2094560" cy="13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airy genomics research update: New aspects of selection for health and  fertility - Progressive Dairy">
            <a:extLst>
              <a:ext uri="{FF2B5EF4-FFF2-40B4-BE49-F238E27FC236}">
                <a16:creationId xmlns:a16="http://schemas.microsoft.com/office/drawing/2014/main" id="{15C0484C-DA86-4491-8165-2DC32093D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956" y="4197842"/>
            <a:ext cx="1974415" cy="13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2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B4928FB-9FC3-46CE-9BE3-A4E1E92F5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200" b="1" dirty="0" err="1">
                <a:solidFill>
                  <a:srgbClr val="04617B"/>
                </a:solidFill>
              </a:rPr>
              <a:t>Thank</a:t>
            </a:r>
            <a:r>
              <a:rPr lang="nl-BE" sz="3200" b="1" dirty="0">
                <a:solidFill>
                  <a:srgbClr val="04617B"/>
                </a:solidFill>
              </a:rPr>
              <a:t> </a:t>
            </a:r>
            <a:r>
              <a:rPr lang="nl-BE" sz="3200" b="1" dirty="0" err="1">
                <a:solidFill>
                  <a:srgbClr val="04617B"/>
                </a:solidFill>
              </a:rPr>
              <a:t>you</a:t>
            </a:r>
            <a:r>
              <a:rPr lang="nl-BE" sz="3200" b="1" dirty="0">
                <a:solidFill>
                  <a:srgbClr val="04617B"/>
                </a:solidFill>
              </a:rPr>
              <a:t> </a:t>
            </a:r>
            <a:r>
              <a:rPr lang="nl-BE" sz="3200" b="1" dirty="0" err="1">
                <a:solidFill>
                  <a:srgbClr val="04617B"/>
                </a:solidFill>
              </a:rPr>
              <a:t>for</a:t>
            </a:r>
            <a:r>
              <a:rPr lang="nl-BE" sz="3200" b="1" dirty="0">
                <a:solidFill>
                  <a:srgbClr val="04617B"/>
                </a:solidFill>
              </a:rPr>
              <a:t> </a:t>
            </a:r>
            <a:r>
              <a:rPr lang="nl-BE" sz="3200" b="1" dirty="0" err="1">
                <a:solidFill>
                  <a:srgbClr val="04617B"/>
                </a:solidFill>
              </a:rPr>
              <a:t>your</a:t>
            </a:r>
            <a:r>
              <a:rPr lang="nl-BE" sz="3200" b="1" dirty="0">
                <a:solidFill>
                  <a:srgbClr val="04617B"/>
                </a:solidFill>
              </a:rPr>
              <a:t> attention!</a:t>
            </a:r>
          </a:p>
          <a:p>
            <a:pPr algn="ctr"/>
            <a:endParaRPr lang="nl-BE" sz="3200" b="1" dirty="0">
              <a:solidFill>
                <a:srgbClr val="04617B"/>
              </a:solidFill>
            </a:endParaRPr>
          </a:p>
          <a:p>
            <a:pPr algn="ctr"/>
            <a:r>
              <a:rPr lang="nl-BE" sz="3200" b="1" dirty="0" err="1">
                <a:solidFill>
                  <a:srgbClr val="04617B"/>
                </a:solidFill>
              </a:rPr>
              <a:t>Questions</a:t>
            </a:r>
            <a:r>
              <a:rPr lang="nl-BE" sz="3200" b="1" dirty="0">
                <a:solidFill>
                  <a:srgbClr val="04617B"/>
                </a:solidFill>
              </a:rPr>
              <a:t>? </a:t>
            </a:r>
          </a:p>
          <a:p>
            <a:pPr algn="ctr"/>
            <a:endParaRPr lang="nl-BE" sz="3200" dirty="0"/>
          </a:p>
          <a:p>
            <a:pPr algn="ctr"/>
            <a:endParaRPr lang="nl-BE" sz="1800" dirty="0"/>
          </a:p>
          <a:p>
            <a:pPr algn="ctr"/>
            <a:r>
              <a:rPr lang="nl-BE" sz="1800" dirty="0">
                <a:solidFill>
                  <a:srgbClr val="F6A93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 Pauline.Lemal@uliege.</a:t>
            </a:r>
            <a:r>
              <a:rPr lang="nl-BE" sz="1800" u="sng" dirty="0">
                <a:solidFill>
                  <a:srgbClr val="F6A93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</a:t>
            </a:r>
            <a:r>
              <a:rPr lang="nl-BE" sz="1800" u="sng" dirty="0">
                <a:solidFill>
                  <a:srgbClr val="F6A937"/>
                </a:solidFill>
              </a:rPr>
              <a:t> ---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1DAD582-1DEE-4CBC-95FB-7ABE53DA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Acknowledgements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AE40D4-C5CD-4B91-AE60-0E5D75732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nl-BE" smtClean="0"/>
              <a:pPr/>
              <a:t>13</a:t>
            </a:fld>
            <a:endParaRPr lang="nl-BE"/>
          </a:p>
        </p:txBody>
      </p:sp>
      <p:pic>
        <p:nvPicPr>
          <p:cNvPr id="1026" name="Picture 2" descr="Elevéo, au service des éleveurs – Easy-Agri">
            <a:extLst>
              <a:ext uri="{FF2B5EF4-FFF2-40B4-BE49-F238E27FC236}">
                <a16:creationId xmlns:a16="http://schemas.microsoft.com/office/drawing/2014/main" id="{73C1F46F-1BA7-4C14-99C4-3930E4E69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399" y="4850976"/>
            <a:ext cx="1771674" cy="104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s wallons - Wallonie">
            <a:extLst>
              <a:ext uri="{FF2B5EF4-FFF2-40B4-BE49-F238E27FC236}">
                <a16:creationId xmlns:a16="http://schemas.microsoft.com/office/drawing/2014/main" id="{7BE5FE96-A41B-45E4-9DE8-8049DA819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4724772"/>
            <a:ext cx="2823120" cy="148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MBLOUX - Charte graphique">
            <a:extLst>
              <a:ext uri="{FF2B5EF4-FFF2-40B4-BE49-F238E27FC236}">
                <a16:creationId xmlns:a16="http://schemas.microsoft.com/office/drawing/2014/main" id="{93F8E165-2DFC-4D9B-BED5-ABD62870D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77" y="3842593"/>
            <a:ext cx="2504951" cy="88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ppyMoo | Interreg NWE">
            <a:extLst>
              <a:ext uri="{FF2B5EF4-FFF2-40B4-BE49-F238E27FC236}">
                <a16:creationId xmlns:a16="http://schemas.microsoft.com/office/drawing/2014/main" id="{6872D820-D684-4206-97A6-244D12380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44" y="3703072"/>
            <a:ext cx="2438260" cy="10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5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844824"/>
            <a:ext cx="11089232" cy="576064"/>
          </a:xfrm>
        </p:spPr>
        <p:txBody>
          <a:bodyPr/>
          <a:lstStyle/>
          <a:p>
            <a:pPr marL="361950"/>
            <a:r>
              <a:rPr lang="fr-FR" dirty="0" err="1">
                <a:solidFill>
                  <a:srgbClr val="0E4194"/>
                </a:solidFill>
              </a:rPr>
              <a:t>Heat</a:t>
            </a:r>
            <a:r>
              <a:rPr lang="fr-FR" dirty="0">
                <a:solidFill>
                  <a:srgbClr val="0E4194"/>
                </a:solidFill>
              </a:rPr>
              <a:t> stress</a:t>
            </a:r>
            <a:endParaRPr lang="fr-FR" b="1" dirty="0">
              <a:solidFill>
                <a:srgbClr val="0E4194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2E24B-FF09-4133-BACE-BBE50CD596B8}"/>
              </a:ext>
            </a:extLst>
          </p:cNvPr>
          <p:cNvSpPr>
            <a:spLocks noGrp="1"/>
          </p:cNvSpPr>
          <p:nvPr/>
        </p:nvSpPr>
        <p:spPr>
          <a:xfrm>
            <a:off x="767408" y="2528897"/>
            <a:ext cx="11089232" cy="3492392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rmAutofit/>
          </a:bodyPr>
          <a:lstStyle>
            <a:lvl1pPr marL="64008" indent="0" algn="l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17000"/>
              <a:buFontTx/>
              <a:buNone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92D050"/>
              </a:buClr>
              <a:buSzPct val="85000"/>
              <a:buFont typeface="Arial" panose="020B0604020202020204" pitchFamily="34" charset="0"/>
              <a:buChar char="•"/>
              <a:defRPr kumimoji="0" lang="fr-FR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    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43D10A-E104-4B5C-A1AB-4BC8C4A53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" t="2949" r="54703" b="1740"/>
          <a:stretch/>
        </p:blipFill>
        <p:spPr>
          <a:xfrm>
            <a:off x="1923423" y="2528613"/>
            <a:ext cx="3668521" cy="34923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219352-8734-436B-AE31-D341339FE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2689" t="2949" r="1230" b="1740"/>
          <a:stretch/>
        </p:blipFill>
        <p:spPr>
          <a:xfrm>
            <a:off x="6600056" y="2528612"/>
            <a:ext cx="3794996" cy="349239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5113CD7-0909-41DA-B121-C8E5653EE018}"/>
              </a:ext>
            </a:extLst>
          </p:cNvPr>
          <p:cNvSpPr txBox="1"/>
          <p:nvPr/>
        </p:nvSpPr>
        <p:spPr>
          <a:xfrm>
            <a:off x="915311" y="6021573"/>
            <a:ext cx="25317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/>
              <a:t>Most and Yates (2021), </a:t>
            </a:r>
            <a:r>
              <a:rPr lang="fr-BE" sz="800" b="0" i="1" dirty="0">
                <a:solidFill>
                  <a:srgbClr val="222222"/>
                </a:solidFill>
                <a:effectLst/>
              </a:rPr>
              <a:t>Animals</a:t>
            </a:r>
            <a:r>
              <a:rPr lang="fr-BE" sz="800" b="0" i="0" dirty="0">
                <a:solidFill>
                  <a:srgbClr val="222222"/>
                </a:solidFill>
                <a:effectLst/>
              </a:rPr>
              <a:t>, </a:t>
            </a:r>
            <a:r>
              <a:rPr lang="fr-BE" sz="800" b="0" i="1" dirty="0">
                <a:solidFill>
                  <a:srgbClr val="222222"/>
                </a:solidFill>
                <a:effectLst/>
              </a:rPr>
              <a:t>11</a:t>
            </a:r>
            <a:r>
              <a:rPr lang="fr-BE" sz="800" b="0" i="0" dirty="0">
                <a:solidFill>
                  <a:srgbClr val="222222"/>
                </a:solidFill>
                <a:effectLst/>
              </a:rPr>
              <a:t>(12), 3539.</a:t>
            </a:r>
            <a:endParaRPr lang="fr-BE" sz="8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ED96272-F602-49AC-9292-224BA13131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844824"/>
            <a:ext cx="11089232" cy="576064"/>
          </a:xfrm>
        </p:spPr>
        <p:txBody>
          <a:bodyPr/>
          <a:lstStyle/>
          <a:p>
            <a:pPr marL="361950"/>
            <a:r>
              <a:rPr lang="fr-FR" dirty="0" err="1">
                <a:solidFill>
                  <a:srgbClr val="0E4194"/>
                </a:solidFill>
              </a:rPr>
              <a:t>Heat</a:t>
            </a:r>
            <a:r>
              <a:rPr lang="fr-FR" dirty="0">
                <a:solidFill>
                  <a:srgbClr val="0E4194"/>
                </a:solidFill>
              </a:rPr>
              <a:t> stress</a:t>
            </a:r>
            <a:endParaRPr lang="fr-FR" b="1" dirty="0">
              <a:solidFill>
                <a:srgbClr val="0E4194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2E24B-FF09-4133-BACE-BBE50CD596B8}"/>
              </a:ext>
            </a:extLst>
          </p:cNvPr>
          <p:cNvSpPr>
            <a:spLocks noGrp="1"/>
          </p:cNvSpPr>
          <p:nvPr/>
        </p:nvSpPr>
        <p:spPr>
          <a:xfrm>
            <a:off x="767408" y="2528897"/>
            <a:ext cx="11089232" cy="3492392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rmAutofit/>
          </a:bodyPr>
          <a:lstStyle>
            <a:lvl1pPr marL="64008" indent="0" algn="l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17000"/>
              <a:buFontTx/>
              <a:buNone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92D050"/>
              </a:buClr>
              <a:buSzPct val="85000"/>
              <a:buFont typeface="Arial" panose="020B0604020202020204" pitchFamily="34" charset="0"/>
              <a:buChar char="•"/>
              <a:defRPr kumimoji="0" lang="fr-FR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    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43D10A-E104-4B5C-A1AB-4BC8C4A535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52" t="2949" r="54703" b="1740"/>
          <a:stretch/>
        </p:blipFill>
        <p:spPr>
          <a:xfrm>
            <a:off x="1923423" y="2528613"/>
            <a:ext cx="3668521" cy="34923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219352-8734-436B-AE31-D341339FE8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89" t="2949" r="1230" b="1740"/>
          <a:stretch/>
        </p:blipFill>
        <p:spPr>
          <a:xfrm>
            <a:off x="6600056" y="2528612"/>
            <a:ext cx="3794996" cy="349239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5113CD7-0909-41DA-B121-C8E5653EE018}"/>
              </a:ext>
            </a:extLst>
          </p:cNvPr>
          <p:cNvSpPr txBox="1"/>
          <p:nvPr/>
        </p:nvSpPr>
        <p:spPr>
          <a:xfrm>
            <a:off x="915311" y="6021573"/>
            <a:ext cx="25317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/>
              <a:t>Most and Yates (2021), </a:t>
            </a:r>
            <a:r>
              <a:rPr lang="fr-BE" sz="800" b="0" i="1" dirty="0">
                <a:solidFill>
                  <a:srgbClr val="222222"/>
                </a:solidFill>
                <a:effectLst/>
              </a:rPr>
              <a:t>Animals</a:t>
            </a:r>
            <a:r>
              <a:rPr lang="fr-BE" sz="800" b="0" i="0" dirty="0">
                <a:solidFill>
                  <a:srgbClr val="222222"/>
                </a:solidFill>
                <a:effectLst/>
              </a:rPr>
              <a:t>, </a:t>
            </a:r>
            <a:r>
              <a:rPr lang="fr-BE" sz="800" b="0" i="1" dirty="0">
                <a:solidFill>
                  <a:srgbClr val="222222"/>
                </a:solidFill>
                <a:effectLst/>
              </a:rPr>
              <a:t>11</a:t>
            </a:r>
            <a:r>
              <a:rPr lang="fr-BE" sz="800" b="0" i="0" dirty="0">
                <a:solidFill>
                  <a:srgbClr val="222222"/>
                </a:solidFill>
                <a:effectLst/>
              </a:rPr>
              <a:t>(12), 3539.</a:t>
            </a:r>
            <a:endParaRPr lang="fr-BE" sz="8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ED96272-F602-49AC-9292-224BA13131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752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844824"/>
            <a:ext cx="11089231" cy="576064"/>
          </a:xfrm>
        </p:spPr>
        <p:txBody>
          <a:bodyPr/>
          <a:lstStyle/>
          <a:p>
            <a:pPr marL="361950"/>
            <a:r>
              <a:rPr lang="fr-FR" dirty="0" err="1">
                <a:solidFill>
                  <a:srgbClr val="0E4194"/>
                </a:solidFill>
              </a:rPr>
              <a:t>Heat</a:t>
            </a:r>
            <a:r>
              <a:rPr lang="fr-FR" dirty="0">
                <a:solidFill>
                  <a:srgbClr val="0E4194"/>
                </a:solidFill>
              </a:rPr>
              <a:t> stress</a:t>
            </a:r>
            <a:endParaRPr lang="fr-FR" b="1" dirty="0">
              <a:solidFill>
                <a:srgbClr val="0E4194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2E24B-FF09-4133-BACE-BBE50CD596B8}"/>
              </a:ext>
            </a:extLst>
          </p:cNvPr>
          <p:cNvSpPr>
            <a:spLocks noGrp="1"/>
          </p:cNvSpPr>
          <p:nvPr/>
        </p:nvSpPr>
        <p:spPr>
          <a:xfrm>
            <a:off x="767408" y="2528897"/>
            <a:ext cx="11089232" cy="3492392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rmAutofit/>
          </a:bodyPr>
          <a:lstStyle>
            <a:lvl1pPr marL="64008" indent="0" algn="l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17000"/>
              <a:buFontTx/>
              <a:buNone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92D050"/>
              </a:buClr>
              <a:buSzPct val="85000"/>
              <a:buFont typeface="Arial" panose="020B0604020202020204" pitchFamily="34" charset="0"/>
              <a:buChar char="•"/>
              <a:defRPr kumimoji="0" lang="fr-FR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    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  <a:endParaRPr lang="fr-FR" sz="2000" dirty="0"/>
          </a:p>
        </p:txBody>
      </p:sp>
      <p:graphicFrame>
        <p:nvGraphicFramePr>
          <p:cNvPr id="7" name="Tableau 3">
            <a:extLst>
              <a:ext uri="{FF2B5EF4-FFF2-40B4-BE49-F238E27FC236}">
                <a16:creationId xmlns:a16="http://schemas.microsoft.com/office/drawing/2014/main" id="{1D948992-A904-4CF9-B247-541F8A86D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457734"/>
              </p:ext>
            </p:extLst>
          </p:nvPr>
        </p:nvGraphicFramePr>
        <p:xfrm>
          <a:off x="1692839" y="2626330"/>
          <a:ext cx="9289033" cy="27555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437">
                  <a:extLst>
                    <a:ext uri="{9D8B030D-6E8A-4147-A177-3AD203B41FA5}">
                      <a16:colId xmlns:a16="http://schemas.microsoft.com/office/drawing/2014/main" val="1854595455"/>
                    </a:ext>
                  </a:extLst>
                </a:gridCol>
                <a:gridCol w="2221399">
                  <a:extLst>
                    <a:ext uri="{9D8B030D-6E8A-4147-A177-3AD203B41FA5}">
                      <a16:colId xmlns:a16="http://schemas.microsoft.com/office/drawing/2014/main" val="4288044725"/>
                    </a:ext>
                  </a:extLst>
                </a:gridCol>
                <a:gridCol w="2221399">
                  <a:extLst>
                    <a:ext uri="{9D8B030D-6E8A-4147-A177-3AD203B41FA5}">
                      <a16:colId xmlns:a16="http://schemas.microsoft.com/office/drawing/2014/main" val="4067866240"/>
                    </a:ext>
                  </a:extLst>
                </a:gridCol>
                <a:gridCol w="2221399">
                  <a:extLst>
                    <a:ext uri="{9D8B030D-6E8A-4147-A177-3AD203B41FA5}">
                      <a16:colId xmlns:a16="http://schemas.microsoft.com/office/drawing/2014/main" val="425695011"/>
                    </a:ext>
                  </a:extLst>
                </a:gridCol>
                <a:gridCol w="2221399">
                  <a:extLst>
                    <a:ext uri="{9D8B030D-6E8A-4147-A177-3AD203B41FA5}">
                      <a16:colId xmlns:a16="http://schemas.microsoft.com/office/drawing/2014/main" val="761640014"/>
                    </a:ext>
                  </a:extLst>
                </a:gridCol>
              </a:tblGrid>
              <a:tr h="564112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Endocrine 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responses</a:t>
                      </a:r>
                      <a:endParaRPr lang="fr-B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Physiological</a:t>
                      </a: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responses</a:t>
                      </a:r>
                      <a:endParaRPr lang="fr-B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Behavioral</a:t>
                      </a: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responses</a:t>
                      </a:r>
                      <a:endParaRPr lang="fr-B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Metabolic</a:t>
                      </a: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responses</a:t>
                      </a:r>
                      <a:endParaRPr lang="fr-BE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(plasma)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027765"/>
                  </a:ext>
                </a:extLst>
              </a:tr>
              <a:tr h="1276675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/>
                        <a:t>Cortisol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 err="1"/>
                        <a:t>Adrenaline</a:t>
                      </a:r>
                      <a:endParaRPr lang="fr-B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 err="1"/>
                        <a:t>Noradrenaline</a:t>
                      </a:r>
                      <a:endParaRPr lang="fr-B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/>
                        <a:t>Body </a:t>
                      </a:r>
                      <a:r>
                        <a:rPr lang="fr-BE" sz="1600" dirty="0" err="1"/>
                        <a:t>temperature</a:t>
                      </a:r>
                      <a:endParaRPr lang="fr-B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 err="1"/>
                        <a:t>Respiratory</a:t>
                      </a:r>
                      <a:r>
                        <a:rPr lang="fr-BE" sz="1600" dirty="0"/>
                        <a:t> rate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 err="1"/>
                        <a:t>Heart</a:t>
                      </a:r>
                      <a:r>
                        <a:rPr lang="fr-BE" sz="1600" dirty="0"/>
                        <a:t> rate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 err="1"/>
                        <a:t>Sweating</a:t>
                      </a:r>
                      <a:endParaRPr lang="fr-B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/>
                        <a:t>Standing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 err="1"/>
                        <a:t>Shade</a:t>
                      </a:r>
                      <a:r>
                        <a:rPr lang="fr-BE" sz="1600" dirty="0"/>
                        <a:t> </a:t>
                      </a:r>
                      <a:r>
                        <a:rPr lang="fr-BE" sz="1600" dirty="0" err="1"/>
                        <a:t>seeking</a:t>
                      </a:r>
                      <a:endParaRPr lang="fr-B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/>
                        <a:t>Agression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 err="1"/>
                        <a:t>Ketone</a:t>
                      </a:r>
                      <a:r>
                        <a:rPr lang="fr-BE" sz="1600" dirty="0"/>
                        <a:t> bodies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/>
                        <a:t>Lactate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/>
                        <a:t>NEFA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34089"/>
                  </a:ext>
                </a:extLst>
              </a:tr>
              <a:tr h="86579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 err="1"/>
                        <a:t>Thyroid</a:t>
                      </a:r>
                      <a:r>
                        <a:rPr lang="fr-BE" sz="1600" dirty="0"/>
                        <a:t> hormones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 err="1"/>
                        <a:t>Growth</a:t>
                      </a:r>
                      <a:r>
                        <a:rPr lang="fr-BE" sz="1600" dirty="0"/>
                        <a:t> hormone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/>
                        <a:t>Dry </a:t>
                      </a:r>
                      <a:r>
                        <a:rPr lang="fr-BE" sz="1600" dirty="0" err="1"/>
                        <a:t>matter</a:t>
                      </a:r>
                      <a:r>
                        <a:rPr lang="fr-BE" sz="1600" dirty="0"/>
                        <a:t> </a:t>
                      </a:r>
                      <a:r>
                        <a:rPr lang="fr-BE" sz="1600" dirty="0" err="1"/>
                        <a:t>intake</a:t>
                      </a:r>
                      <a:endParaRPr lang="fr-B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/>
                        <a:t>Rumination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 err="1"/>
                        <a:t>Estrus</a:t>
                      </a:r>
                      <a:r>
                        <a:rPr lang="fr-BE" sz="1600" dirty="0"/>
                        <a:t> </a:t>
                      </a:r>
                      <a:r>
                        <a:rPr lang="fr-BE" sz="1600" dirty="0" err="1"/>
                        <a:t>behavior</a:t>
                      </a:r>
                      <a:endParaRPr lang="fr-B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/>
                        <a:t>Glucose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09905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B233E964-758D-4F79-8948-6B746CA9B783}"/>
              </a:ext>
            </a:extLst>
          </p:cNvPr>
          <p:cNvSpPr txBox="1"/>
          <p:nvPr/>
        </p:nvSpPr>
        <p:spPr>
          <a:xfrm>
            <a:off x="1692839" y="5519156"/>
            <a:ext cx="928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ym typeface="Wingdings" panose="05000000000000000000" pitchFamily="2" charset="2"/>
              </a:rPr>
              <a:t>Milk production </a:t>
            </a:r>
            <a:r>
              <a:rPr lang="fr-BE" dirty="0"/>
              <a:t>↘ and </a:t>
            </a:r>
            <a:r>
              <a:rPr lang="fr-BE" dirty="0" err="1"/>
              <a:t>welfare</a:t>
            </a:r>
            <a:r>
              <a:rPr lang="fr-BE" dirty="0"/>
              <a:t> ↘</a:t>
            </a:r>
            <a:r>
              <a:rPr lang="fr-BE" dirty="0">
                <a:sym typeface="Wingdings" panose="05000000000000000000" pitchFamily="2" charset="2"/>
              </a:rPr>
              <a:t>  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85FC6E-9CBC-4E88-A2E8-F1061BC6C9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43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844824"/>
            <a:ext cx="11089232" cy="576064"/>
          </a:xfrm>
        </p:spPr>
        <p:txBody>
          <a:bodyPr/>
          <a:lstStyle/>
          <a:p>
            <a:pPr marL="361950"/>
            <a:r>
              <a:rPr lang="fr-FR" dirty="0" err="1">
                <a:solidFill>
                  <a:srgbClr val="0E4194"/>
                </a:solidFill>
              </a:rPr>
              <a:t>Heat</a:t>
            </a:r>
            <a:r>
              <a:rPr lang="fr-FR" dirty="0">
                <a:solidFill>
                  <a:srgbClr val="0E4194"/>
                </a:solidFill>
              </a:rPr>
              <a:t> stress </a:t>
            </a:r>
            <a:r>
              <a:rPr lang="fr-FR" dirty="0" err="1">
                <a:solidFill>
                  <a:srgbClr val="0E4194"/>
                </a:solidFill>
              </a:rPr>
              <a:t>detection</a:t>
            </a:r>
            <a:endParaRPr lang="fr-FR" b="1" dirty="0">
              <a:solidFill>
                <a:srgbClr val="0E4194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2E24B-FF09-4133-BACE-BBE50CD596B8}"/>
              </a:ext>
            </a:extLst>
          </p:cNvPr>
          <p:cNvSpPr>
            <a:spLocks noGrp="1"/>
          </p:cNvSpPr>
          <p:nvPr/>
        </p:nvSpPr>
        <p:spPr>
          <a:xfrm>
            <a:off x="767408" y="2528897"/>
            <a:ext cx="11089232" cy="3492392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rmAutofit/>
          </a:bodyPr>
          <a:lstStyle>
            <a:lvl1pPr marL="64008" indent="0" algn="l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17000"/>
              <a:buFontTx/>
              <a:buNone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92D050"/>
              </a:buClr>
              <a:buSzPct val="85000"/>
              <a:buFont typeface="Arial" panose="020B0604020202020204" pitchFamily="34" charset="0"/>
              <a:buChar char="•"/>
              <a:defRPr kumimoji="0" lang="fr-FR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    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33E964-758D-4F79-8948-6B746CA9B783}"/>
              </a:ext>
            </a:extLst>
          </p:cNvPr>
          <p:cNvSpPr txBox="1"/>
          <p:nvPr/>
        </p:nvSpPr>
        <p:spPr>
          <a:xfrm>
            <a:off x="772471" y="2628489"/>
            <a:ext cx="9649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ym typeface="Wingdings" panose="05000000000000000000" pitchFamily="2" charset="2"/>
              </a:rPr>
              <a:t>THI : </a:t>
            </a:r>
            <a:r>
              <a:rPr lang="fr-BE" dirty="0" err="1">
                <a:sym typeface="Wingdings" panose="05000000000000000000" pitchFamily="2" charset="2"/>
              </a:rPr>
              <a:t>temperature-humidity</a:t>
            </a:r>
            <a:r>
              <a:rPr lang="fr-BE" dirty="0">
                <a:sym typeface="Wingdings" panose="05000000000000000000" pitchFamily="2" charset="2"/>
              </a:rPr>
              <a:t> index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ym typeface="Wingdings" panose="05000000000000000000" pitchFamily="2" charset="2"/>
              </a:rPr>
              <a:t>Variable </a:t>
            </a:r>
            <a:r>
              <a:rPr lang="fr-BE" dirty="0" err="1">
                <a:sym typeface="Wingdings" panose="05000000000000000000" pitchFamily="2" charset="2"/>
              </a:rPr>
              <a:t>related</a:t>
            </a:r>
            <a:r>
              <a:rPr lang="fr-BE" dirty="0">
                <a:sym typeface="Wingdings" panose="05000000000000000000" pitchFamily="2" charset="2"/>
              </a:rPr>
              <a:t> to THI (e.g. </a:t>
            </a:r>
            <a:r>
              <a:rPr lang="fr-BE" dirty="0" err="1">
                <a:sym typeface="Wingdings" panose="05000000000000000000" pitchFamily="2" charset="2"/>
              </a:rPr>
              <a:t>milk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yield</a:t>
            </a:r>
            <a:r>
              <a:rPr lang="fr-BE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>
                <a:sym typeface="Wingdings" panose="05000000000000000000" pitchFamily="2" charset="2"/>
              </a:rPr>
              <a:t>Heat</a:t>
            </a:r>
            <a:r>
              <a:rPr lang="fr-BE" dirty="0">
                <a:sym typeface="Wingdings" panose="05000000000000000000" pitchFamily="2" charset="2"/>
              </a:rPr>
              <a:t> stress </a:t>
            </a:r>
            <a:r>
              <a:rPr lang="fr-BE" dirty="0" err="1">
                <a:sym typeface="Wingdings" panose="05000000000000000000" pitchFamily="2" charset="2"/>
              </a:rPr>
              <a:t>associated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with</a:t>
            </a:r>
            <a:r>
              <a:rPr lang="fr-BE" dirty="0">
                <a:sym typeface="Wingdings" panose="05000000000000000000" pitchFamily="2" charset="2"/>
              </a:rPr>
              <a:t> a </a:t>
            </a:r>
            <a:r>
              <a:rPr lang="fr-BE" dirty="0" err="1">
                <a:sym typeface="Wingdings" panose="05000000000000000000" pitchFamily="2" charset="2"/>
              </a:rPr>
              <a:t>significant</a:t>
            </a:r>
            <a:r>
              <a:rPr lang="fr-BE" dirty="0">
                <a:sym typeface="Wingdings" panose="05000000000000000000" pitchFamily="2" charset="2"/>
              </a:rPr>
              <a:t> change </a:t>
            </a:r>
          </a:p>
          <a:p>
            <a:pPr>
              <a:tabLst>
                <a:tab pos="265113" algn="l"/>
              </a:tabLst>
            </a:pPr>
            <a:r>
              <a:rPr lang="fr-BE" dirty="0">
                <a:sym typeface="Wingdings" panose="05000000000000000000" pitchFamily="2" charset="2"/>
              </a:rPr>
              <a:t>	of the variable (e.g. </a:t>
            </a:r>
            <a:r>
              <a:rPr lang="fr-BE" dirty="0" err="1">
                <a:sym typeface="Wingdings" panose="05000000000000000000" pitchFamily="2" charset="2"/>
              </a:rPr>
              <a:t>decrease</a:t>
            </a:r>
            <a:r>
              <a:rPr lang="fr-BE" dirty="0">
                <a:sym typeface="Wingdings" panose="05000000000000000000" pitchFamily="2" charset="2"/>
              </a:rPr>
              <a:t> of </a:t>
            </a:r>
            <a:r>
              <a:rPr lang="fr-BE" dirty="0" err="1">
                <a:sym typeface="Wingdings" panose="05000000000000000000" pitchFamily="2" charset="2"/>
              </a:rPr>
              <a:t>milk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yield</a:t>
            </a:r>
            <a:r>
              <a:rPr lang="fr-BE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CC1021-B3E7-45C2-9B10-48630B319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542927-8864-4BD1-B8B1-98DF14985C3B}"/>
              </a:ext>
            </a:extLst>
          </p:cNvPr>
          <p:cNvSpPr txBox="1"/>
          <p:nvPr/>
        </p:nvSpPr>
        <p:spPr>
          <a:xfrm>
            <a:off x="772471" y="4278975"/>
            <a:ext cx="9649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>
                <a:sym typeface="Wingdings" panose="05000000000000000000" pitchFamily="2" charset="2"/>
              </a:rPr>
              <a:t>Limitations: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>
                <a:sym typeface="Wingdings" panose="05000000000000000000" pitchFamily="2" charset="2"/>
              </a:rPr>
              <a:t>Threshold</a:t>
            </a:r>
            <a:r>
              <a:rPr lang="fr-BE" dirty="0">
                <a:sym typeface="Wingdings" panose="05000000000000000000" pitchFamily="2" charset="2"/>
              </a:rPr>
              <a:t> set and </a:t>
            </a:r>
            <a:r>
              <a:rPr lang="fr-BE" dirty="0" err="1">
                <a:sym typeface="Wingdings" panose="05000000000000000000" pitchFamily="2" charset="2"/>
              </a:rPr>
              <a:t>only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slope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assessed</a:t>
            </a: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>
                <a:sym typeface="Wingdings" panose="05000000000000000000" pitchFamily="2" charset="2"/>
              </a:rPr>
              <a:t>Threshold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vary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across</a:t>
            </a:r>
            <a:r>
              <a:rPr lang="fr-BE" dirty="0">
                <a:sym typeface="Wingdings" panose="05000000000000000000" pitchFamily="2" charset="2"/>
              </a:rPr>
              <a:t> countries and </a:t>
            </a:r>
            <a:r>
              <a:rPr lang="fr-BE" dirty="0" err="1">
                <a:sym typeface="Wingdings" panose="05000000000000000000" pitchFamily="2" charset="2"/>
              </a:rPr>
              <a:t>regions</a:t>
            </a: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ym typeface="Wingdings" panose="05000000000000000000" pitchFamily="2" charset="2"/>
              </a:rPr>
              <a:t>THI do not </a:t>
            </a:r>
            <a:r>
              <a:rPr lang="fr-BE" dirty="0" err="1">
                <a:sym typeface="Wingdings" panose="05000000000000000000" pitchFamily="2" charset="2"/>
              </a:rPr>
              <a:t>reflect</a:t>
            </a:r>
            <a:r>
              <a:rPr lang="fr-BE" dirty="0">
                <a:sym typeface="Wingdings" panose="05000000000000000000" pitchFamily="2" charset="2"/>
              </a:rPr>
              <a:t> conditions </a:t>
            </a:r>
            <a:r>
              <a:rPr lang="fr-BE" dirty="0" err="1">
                <a:sym typeface="Wingdings" panose="05000000000000000000" pitchFamily="2" charset="2"/>
              </a:rPr>
              <a:t>inside</a:t>
            </a:r>
            <a:r>
              <a:rPr lang="fr-BE" dirty="0">
                <a:sym typeface="Wingdings" panose="05000000000000000000" pitchFamily="2" charset="2"/>
              </a:rPr>
              <a:t> the barn  public </a:t>
            </a:r>
            <a:r>
              <a:rPr lang="fr-BE" dirty="0" err="1">
                <a:sym typeface="Wingdings" panose="05000000000000000000" pitchFamily="2" charset="2"/>
              </a:rPr>
              <a:t>weather</a:t>
            </a:r>
            <a:r>
              <a:rPr lang="fr-BE" dirty="0">
                <a:sym typeface="Wingdings" panose="05000000000000000000" pitchFamily="2" charset="2"/>
              </a:rPr>
              <a:t>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>
              <a:sym typeface="Wingdings" panose="05000000000000000000" pitchFamily="2" charset="2"/>
            </a:endParaRPr>
          </a:p>
          <a:p>
            <a:r>
              <a:rPr lang="fr-BE" dirty="0">
                <a:sym typeface="Wingdings" panose="05000000000000000000" pitchFamily="2" charset="2"/>
              </a:rPr>
              <a:t> A posteriori </a:t>
            </a:r>
            <a:r>
              <a:rPr lang="fr-BE" dirty="0" err="1">
                <a:sym typeface="Wingdings" panose="05000000000000000000" pitchFamily="2" charset="2"/>
              </a:rPr>
              <a:t>detection</a:t>
            </a:r>
            <a:endParaRPr lang="fr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641A21E-DFDD-43AA-9CD2-7862BED964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01" y="2579025"/>
            <a:ext cx="4243409" cy="24859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167DF04-9E39-4E34-A8EF-4F7F757728ED}"/>
              </a:ext>
            </a:extLst>
          </p:cNvPr>
          <p:cNvSpPr txBox="1"/>
          <p:nvPr/>
        </p:nvSpPr>
        <p:spPr>
          <a:xfrm>
            <a:off x="8688288" y="2567013"/>
            <a:ext cx="3168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 err="1"/>
              <a:t>Hagiya</a:t>
            </a:r>
            <a:r>
              <a:rPr lang="fr-BE" sz="800" dirty="0"/>
              <a:t> et al., (2019), </a:t>
            </a:r>
            <a:r>
              <a:rPr lang="fr-BE" sz="800" b="0" i="1" dirty="0">
                <a:effectLst/>
              </a:rPr>
              <a:t>Animal Science Journal</a:t>
            </a:r>
            <a:r>
              <a:rPr lang="fr-BE" sz="800" b="0" i="0" dirty="0">
                <a:effectLst/>
              </a:rPr>
              <a:t>, </a:t>
            </a:r>
            <a:r>
              <a:rPr lang="fr-BE" sz="800" b="0" i="1" dirty="0">
                <a:effectLst/>
              </a:rPr>
              <a:t>90</a:t>
            </a:r>
            <a:r>
              <a:rPr lang="fr-BE" sz="800" b="0" i="0" dirty="0">
                <a:effectLst/>
              </a:rPr>
              <a:t>(5), 613-618</a:t>
            </a:r>
            <a:r>
              <a:rPr lang="fr-BE" sz="800" b="0" i="0" dirty="0">
                <a:solidFill>
                  <a:srgbClr val="222222"/>
                </a:solidFill>
                <a:effectLst/>
              </a:rPr>
              <a:t>.</a:t>
            </a:r>
            <a:endParaRPr lang="fr-BE" sz="800" dirty="0"/>
          </a:p>
        </p:txBody>
      </p:sp>
    </p:spTree>
    <p:extLst>
      <p:ext uri="{BB962C8B-B14F-4D97-AF65-F5344CB8AC3E}">
        <p14:creationId xmlns:p14="http://schemas.microsoft.com/office/powerpoint/2010/main" val="10695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844824"/>
            <a:ext cx="11089232" cy="576064"/>
          </a:xfrm>
        </p:spPr>
        <p:txBody>
          <a:bodyPr/>
          <a:lstStyle/>
          <a:p>
            <a:pPr marL="361950"/>
            <a:r>
              <a:rPr lang="fr-FR" dirty="0" err="1">
                <a:solidFill>
                  <a:srgbClr val="0E4194"/>
                </a:solidFill>
              </a:rPr>
              <a:t>Heat</a:t>
            </a:r>
            <a:r>
              <a:rPr lang="fr-FR" dirty="0">
                <a:solidFill>
                  <a:srgbClr val="0E4194"/>
                </a:solidFill>
              </a:rPr>
              <a:t> stress and </a:t>
            </a:r>
            <a:r>
              <a:rPr lang="fr-FR" dirty="0" err="1">
                <a:solidFill>
                  <a:srgbClr val="0E4194"/>
                </a:solidFill>
              </a:rPr>
              <a:t>immunity</a:t>
            </a:r>
            <a:endParaRPr lang="fr-FR" b="1" dirty="0">
              <a:solidFill>
                <a:srgbClr val="0E4194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2E24B-FF09-4133-BACE-BBE50CD596B8}"/>
              </a:ext>
            </a:extLst>
          </p:cNvPr>
          <p:cNvSpPr>
            <a:spLocks noGrp="1"/>
          </p:cNvSpPr>
          <p:nvPr/>
        </p:nvSpPr>
        <p:spPr>
          <a:xfrm>
            <a:off x="767408" y="2528897"/>
            <a:ext cx="11089232" cy="3492392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rmAutofit/>
          </a:bodyPr>
          <a:lstStyle>
            <a:lvl1pPr marL="64008" indent="0" algn="l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17000"/>
              <a:buFontTx/>
              <a:buNone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92D050"/>
              </a:buClr>
              <a:buSzPct val="85000"/>
              <a:buFont typeface="Arial" panose="020B0604020202020204" pitchFamily="34" charset="0"/>
              <a:buChar char="•"/>
              <a:defRPr kumimoji="0" lang="fr-FR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    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33E964-758D-4F79-8948-6B746CA9B783}"/>
              </a:ext>
            </a:extLst>
          </p:cNvPr>
          <p:cNvSpPr txBox="1"/>
          <p:nvPr/>
        </p:nvSpPr>
        <p:spPr>
          <a:xfrm>
            <a:off x="1127447" y="2912963"/>
            <a:ext cx="1036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sym typeface="Wingdings" panose="05000000000000000000" pitchFamily="2" charset="2"/>
              </a:rPr>
              <a:t>Necessity</a:t>
            </a:r>
            <a:r>
              <a:rPr lang="fr-BE" dirty="0">
                <a:sym typeface="Wingdings" panose="05000000000000000000" pitchFamily="2" charset="2"/>
              </a:rPr>
              <a:t> to </a:t>
            </a:r>
            <a:r>
              <a:rPr lang="fr-BE" dirty="0" err="1">
                <a:sym typeface="Wingdings" panose="05000000000000000000" pitchFamily="2" charset="2"/>
              </a:rPr>
              <a:t>confirm</a:t>
            </a:r>
            <a:r>
              <a:rPr lang="fr-BE" dirty="0">
                <a:sym typeface="Wingdings" panose="05000000000000000000" pitchFamily="2" charset="2"/>
              </a:rPr>
              <a:t> the </a:t>
            </a:r>
            <a:r>
              <a:rPr lang="fr-BE" dirty="0" err="1">
                <a:sym typeface="Wingdings" panose="05000000000000000000" pitchFamily="2" charset="2"/>
              </a:rPr>
              <a:t>heat</a:t>
            </a:r>
            <a:r>
              <a:rPr lang="fr-BE" dirty="0">
                <a:sym typeface="Wingdings" panose="05000000000000000000" pitchFamily="2" charset="2"/>
              </a:rPr>
              <a:t> stress </a:t>
            </a:r>
            <a:r>
              <a:rPr lang="fr-BE" dirty="0" err="1">
                <a:sym typeface="Wingdings" panose="05000000000000000000" pitchFamily="2" charset="2"/>
              </a:rPr>
              <a:t>status</a:t>
            </a:r>
            <a:r>
              <a:rPr lang="fr-BE" dirty="0">
                <a:sym typeface="Wingdings" panose="05000000000000000000" pitchFamily="2" charset="2"/>
              </a:rPr>
              <a:t> of </a:t>
            </a:r>
            <a:r>
              <a:rPr lang="fr-BE" dirty="0" err="1">
                <a:sym typeface="Wingdings" panose="05000000000000000000" pitchFamily="2" charset="2"/>
              </a:rPr>
              <a:t>individual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animals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independently</a:t>
            </a:r>
            <a:r>
              <a:rPr lang="fr-BE" dirty="0">
                <a:sym typeface="Wingdings" panose="05000000000000000000" pitchFamily="2" charset="2"/>
              </a:rPr>
              <a:t> of the THI</a:t>
            </a:r>
          </a:p>
          <a:p>
            <a:r>
              <a:rPr lang="fr-BE" dirty="0">
                <a:sym typeface="Wingdings" panose="05000000000000000000" pitchFamily="2" charset="2"/>
              </a:rPr>
              <a:t> Validation of new </a:t>
            </a:r>
            <a:r>
              <a:rPr lang="fr-BE" dirty="0" err="1">
                <a:sym typeface="Wingdings" panose="05000000000000000000" pitchFamily="2" charset="2"/>
              </a:rPr>
              <a:t>indicators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CC1021-B3E7-45C2-9B10-48630B319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542927-8864-4BD1-B8B1-98DF14985C3B}"/>
              </a:ext>
            </a:extLst>
          </p:cNvPr>
          <p:cNvSpPr txBox="1"/>
          <p:nvPr/>
        </p:nvSpPr>
        <p:spPr>
          <a:xfrm>
            <a:off x="1127447" y="3951927"/>
            <a:ext cx="9649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sym typeface="Wingdings" panose="05000000000000000000" pitchFamily="2" charset="2"/>
              </a:rPr>
              <a:t>Heat</a:t>
            </a:r>
            <a:r>
              <a:rPr lang="fr-BE" dirty="0">
                <a:sym typeface="Wingdings" panose="05000000000000000000" pitchFamily="2" charset="2"/>
              </a:rPr>
              <a:t> stress </a:t>
            </a:r>
            <a:r>
              <a:rPr lang="fr-BE" dirty="0" err="1">
                <a:sym typeface="Wingdings" panose="05000000000000000000" pitchFamily="2" charset="2"/>
              </a:rPr>
              <a:t>also</a:t>
            </a:r>
            <a:r>
              <a:rPr lang="fr-BE" dirty="0">
                <a:sym typeface="Wingdings" panose="05000000000000000000" pitchFamily="2" charset="2"/>
              </a:rPr>
              <a:t> has a </a:t>
            </a:r>
            <a:r>
              <a:rPr lang="fr-BE" dirty="0" err="1">
                <a:sym typeface="Wingdings" panose="05000000000000000000" pitchFamily="2" charset="2"/>
              </a:rPr>
              <a:t>negative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effect</a:t>
            </a:r>
            <a:r>
              <a:rPr lang="fr-BE" dirty="0">
                <a:sym typeface="Wingdings" panose="05000000000000000000" pitchFamily="2" charset="2"/>
              </a:rPr>
              <a:t> on </a:t>
            </a:r>
            <a:r>
              <a:rPr lang="fr-BE" dirty="0" err="1">
                <a:sym typeface="Wingdings" panose="05000000000000000000" pitchFamily="2" charset="2"/>
              </a:rPr>
              <a:t>health</a:t>
            </a:r>
            <a:r>
              <a:rPr lang="fr-BE" dirty="0">
                <a:sym typeface="Wingdings" panose="05000000000000000000" pitchFamily="2" charset="2"/>
              </a:rPr>
              <a:t> </a:t>
            </a:r>
          </a:p>
          <a:p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dirty="0" err="1">
                <a:sym typeface="Wingdings" panose="05000000000000000000" pitchFamily="2" charset="2"/>
              </a:rPr>
              <a:t>Increase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somatic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cell</a:t>
            </a:r>
            <a:r>
              <a:rPr lang="fr-BE" dirty="0">
                <a:sym typeface="Wingdings" panose="05000000000000000000" pitchFamily="2" charset="2"/>
              </a:rPr>
              <a:t> count and occurrence of </a:t>
            </a:r>
            <a:r>
              <a:rPr lang="fr-BE" dirty="0" err="1">
                <a:sym typeface="Wingdings" panose="05000000000000000000" pitchFamily="2" charset="2"/>
              </a:rPr>
              <a:t>diseases</a:t>
            </a:r>
            <a:endParaRPr lang="fr-BE" dirty="0">
              <a:sym typeface="Wingdings" panose="05000000000000000000" pitchFamily="2" charset="2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E384CEB-D5F9-4F16-B363-A4F52B9F7773}"/>
              </a:ext>
            </a:extLst>
          </p:cNvPr>
          <p:cNvSpPr txBox="1"/>
          <p:nvPr/>
        </p:nvSpPr>
        <p:spPr>
          <a:xfrm>
            <a:off x="1127447" y="5016099"/>
            <a:ext cx="964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ym typeface="Wingdings" panose="05000000000000000000" pitchFamily="2" charset="2"/>
              </a:rPr>
              <a:t>Immune markers  </a:t>
            </a:r>
            <a:r>
              <a:rPr lang="fr-BE" b="1" dirty="0" err="1">
                <a:sym typeface="Wingdings" panose="05000000000000000000" pitchFamily="2" charset="2"/>
              </a:rPr>
              <a:t>Potential</a:t>
            </a:r>
            <a:r>
              <a:rPr lang="fr-BE" b="1" dirty="0">
                <a:sym typeface="Wingdings" panose="05000000000000000000" pitchFamily="2" charset="2"/>
              </a:rPr>
              <a:t> innovative </a:t>
            </a:r>
            <a:r>
              <a:rPr lang="fr-BE" b="1" dirty="0" err="1">
                <a:sym typeface="Wingdings" panose="05000000000000000000" pitchFamily="2" charset="2"/>
              </a:rPr>
              <a:t>indicators</a:t>
            </a:r>
            <a:r>
              <a:rPr lang="fr-BE" b="1" dirty="0">
                <a:sym typeface="Wingdings" panose="05000000000000000000" pitchFamily="2" charset="2"/>
              </a:rPr>
              <a:t> of </a:t>
            </a:r>
            <a:r>
              <a:rPr lang="fr-BE" b="1" dirty="0" err="1">
                <a:sym typeface="Wingdings" panose="05000000000000000000" pitchFamily="2" charset="2"/>
              </a:rPr>
              <a:t>heat</a:t>
            </a:r>
            <a:r>
              <a:rPr lang="fr-BE" b="1" dirty="0">
                <a:sym typeface="Wingdings" panose="05000000000000000000" pitchFamily="2" charset="2"/>
              </a:rPr>
              <a:t> stress </a:t>
            </a:r>
          </a:p>
        </p:txBody>
      </p:sp>
      <p:pic>
        <p:nvPicPr>
          <p:cNvPr id="13" name="Picture 6" descr="Parasitic gut worms (cattle) | Moredun">
            <a:extLst>
              <a:ext uri="{FF2B5EF4-FFF2-40B4-BE49-F238E27FC236}">
                <a16:creationId xmlns:a16="http://schemas.microsoft.com/office/drawing/2014/main" id="{061AD5C7-59DD-48C7-80A8-B96EC722B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8259" y="3559294"/>
            <a:ext cx="2648321" cy="23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844824"/>
            <a:ext cx="11089232" cy="576064"/>
          </a:xfrm>
        </p:spPr>
        <p:txBody>
          <a:bodyPr/>
          <a:lstStyle/>
          <a:p>
            <a:pPr marL="361950"/>
            <a:r>
              <a:rPr lang="fr-FR" dirty="0" err="1">
                <a:solidFill>
                  <a:srgbClr val="0E4194"/>
                </a:solidFill>
              </a:rPr>
              <a:t>Assessing</a:t>
            </a:r>
            <a:r>
              <a:rPr lang="fr-FR" dirty="0">
                <a:solidFill>
                  <a:srgbClr val="0E4194"/>
                </a:solidFill>
              </a:rPr>
              <a:t> </a:t>
            </a:r>
            <a:r>
              <a:rPr lang="fr-FR" dirty="0" err="1">
                <a:solidFill>
                  <a:srgbClr val="0E4194"/>
                </a:solidFill>
              </a:rPr>
              <a:t>immunity</a:t>
            </a:r>
            <a:endParaRPr lang="fr-FR" b="1" dirty="0">
              <a:solidFill>
                <a:srgbClr val="0E4194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2E24B-FF09-4133-BACE-BBE50CD596B8}"/>
              </a:ext>
            </a:extLst>
          </p:cNvPr>
          <p:cNvSpPr>
            <a:spLocks noGrp="1"/>
          </p:cNvSpPr>
          <p:nvPr/>
        </p:nvSpPr>
        <p:spPr>
          <a:xfrm>
            <a:off x="767408" y="2528897"/>
            <a:ext cx="11089232" cy="3492392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rmAutofit/>
          </a:bodyPr>
          <a:lstStyle>
            <a:lvl1pPr marL="64008" indent="0" algn="l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17000"/>
              <a:buFontTx/>
              <a:buNone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92D050"/>
              </a:buClr>
              <a:buSzPct val="85000"/>
              <a:buFont typeface="Arial" panose="020B0604020202020204" pitchFamily="34" charset="0"/>
              <a:buChar char="•"/>
              <a:defRPr kumimoji="0" lang="fr-FR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    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CC1021-B3E7-45C2-9B10-48630B319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542927-8864-4BD1-B8B1-98DF14985C3B}"/>
              </a:ext>
            </a:extLst>
          </p:cNvPr>
          <p:cNvSpPr txBox="1"/>
          <p:nvPr/>
        </p:nvSpPr>
        <p:spPr>
          <a:xfrm>
            <a:off x="4463081" y="5360582"/>
            <a:ext cx="9649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en-US" dirty="0"/>
              <a:t>Not adapted to routine / real time tracking</a:t>
            </a:r>
          </a:p>
          <a:p>
            <a:endParaRPr lang="fr-BE" dirty="0">
              <a:sym typeface="Wingdings" panose="05000000000000000000" pitchFamily="2" charset="2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77C1723-3241-4829-AB17-C9727CB06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5215" b="5"/>
          <a:stretch/>
        </p:blipFill>
        <p:spPr bwMode="auto">
          <a:xfrm>
            <a:off x="767408" y="2528897"/>
            <a:ext cx="3154420" cy="34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DB3DADF6-08DE-4FB2-9657-16F6DADEC519}"/>
              </a:ext>
            </a:extLst>
          </p:cNvPr>
          <p:cNvGrpSpPr/>
          <p:nvPr/>
        </p:nvGrpSpPr>
        <p:grpSpPr>
          <a:xfrm>
            <a:off x="4295800" y="2679723"/>
            <a:ext cx="7752185" cy="2279804"/>
            <a:chOff x="4441191" y="1876950"/>
            <a:chExt cx="8010334" cy="2792665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243708FA-FC7D-4E67-9505-377E69747DAC}"/>
                </a:ext>
              </a:extLst>
            </p:cNvPr>
            <p:cNvCxnSpPr/>
            <p:nvPr/>
          </p:nvCxnSpPr>
          <p:spPr>
            <a:xfrm>
              <a:off x="5524500" y="3581400"/>
              <a:ext cx="5143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22C20C68-EA9E-40F4-89F7-9739B8D518A8}"/>
                </a:ext>
              </a:extLst>
            </p:cNvPr>
            <p:cNvCxnSpPr>
              <a:cxnSpLocks/>
            </p:cNvCxnSpPr>
            <p:nvPr/>
          </p:nvCxnSpPr>
          <p:spPr>
            <a:xfrm>
              <a:off x="5537200" y="3276600"/>
              <a:ext cx="0" cy="55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4C291A5-63FF-41A1-8B39-F7D6136374DC}"/>
                </a:ext>
              </a:extLst>
            </p:cNvPr>
            <p:cNvSpPr txBox="1"/>
            <p:nvPr/>
          </p:nvSpPr>
          <p:spPr>
            <a:xfrm>
              <a:off x="5105398" y="3893959"/>
              <a:ext cx="863599" cy="377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b="1" dirty="0"/>
                <a:t>Day 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1943992-2E97-4760-B7C4-FA93721C7EC7}"/>
                </a:ext>
              </a:extLst>
            </p:cNvPr>
            <p:cNvSpPr txBox="1"/>
            <p:nvPr/>
          </p:nvSpPr>
          <p:spPr>
            <a:xfrm>
              <a:off x="4453890" y="2255242"/>
              <a:ext cx="2166617" cy="1244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u="sng" dirty="0"/>
                <a:t>IM injection</a:t>
              </a:r>
              <a:r>
                <a:rPr lang="fr-BE" sz="1400" dirty="0"/>
                <a:t>:</a:t>
              </a:r>
            </a:p>
            <a:p>
              <a:pPr algn="ctr"/>
              <a:r>
                <a:rPr lang="fr-BE" sz="1400" dirty="0"/>
                <a:t>C. </a:t>
              </a:r>
              <a:r>
                <a:rPr lang="fr-BE" sz="1400" dirty="0" err="1"/>
                <a:t>albicans</a:t>
              </a:r>
              <a:r>
                <a:rPr lang="fr-BE" sz="1400" dirty="0"/>
                <a:t> </a:t>
              </a:r>
              <a:r>
                <a:rPr lang="fr-BE" sz="1400" dirty="0" err="1"/>
                <a:t>antigen</a:t>
              </a:r>
              <a:endParaRPr lang="fr-BE" sz="1400" dirty="0"/>
            </a:p>
            <a:p>
              <a:pPr algn="ctr"/>
              <a:r>
                <a:rPr lang="fr-BE" sz="1400" dirty="0"/>
                <a:t>+ lysozyme</a:t>
              </a:r>
            </a:p>
            <a:p>
              <a:pPr algn="ctr"/>
              <a:r>
                <a:rPr lang="fr-BE" dirty="0"/>
                <a:t> 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A684F40-89B3-4851-BF89-CEA5682828C3}"/>
                </a:ext>
              </a:extLst>
            </p:cNvPr>
            <p:cNvSpPr txBox="1"/>
            <p:nvPr/>
          </p:nvSpPr>
          <p:spPr>
            <a:xfrm>
              <a:off x="4441191" y="4292601"/>
              <a:ext cx="2166617" cy="377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dirty="0"/>
                <a:t>Blood </a:t>
              </a:r>
              <a:r>
                <a:rPr lang="fr-BE" sz="1400" dirty="0" err="1"/>
                <a:t>sample</a:t>
              </a:r>
              <a:r>
                <a:rPr lang="fr-BE" sz="1400" dirty="0"/>
                <a:t> 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052871A-141B-42E9-B6AE-085E92E294A4}"/>
                </a:ext>
              </a:extLst>
            </p:cNvPr>
            <p:cNvSpPr txBox="1"/>
            <p:nvPr/>
          </p:nvSpPr>
          <p:spPr>
            <a:xfrm>
              <a:off x="10179512" y="3893959"/>
              <a:ext cx="976916" cy="377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b="1" dirty="0"/>
                <a:t>Day 23</a:t>
              </a: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10202242-F295-4BFB-95B2-30C67670009B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276600"/>
              <a:ext cx="0" cy="55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1CFD59C6-935C-4471-8C3A-C4E68E35F7B3}"/>
                </a:ext>
              </a:extLst>
            </p:cNvPr>
            <p:cNvSpPr txBox="1"/>
            <p:nvPr/>
          </p:nvSpPr>
          <p:spPr>
            <a:xfrm>
              <a:off x="9336262" y="3893959"/>
              <a:ext cx="976917" cy="377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b="1" dirty="0"/>
                <a:t>Day 21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C447065-0A30-4DE4-B310-15F6324EC94F}"/>
                </a:ext>
              </a:extLst>
            </p:cNvPr>
            <p:cNvCxnSpPr>
              <a:cxnSpLocks/>
            </p:cNvCxnSpPr>
            <p:nvPr/>
          </p:nvCxnSpPr>
          <p:spPr>
            <a:xfrm>
              <a:off x="9824721" y="3276600"/>
              <a:ext cx="0" cy="55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80FA5EDA-62A0-42D7-B497-4B47E0F06929}"/>
                </a:ext>
              </a:extLst>
            </p:cNvPr>
            <p:cNvCxnSpPr>
              <a:cxnSpLocks/>
            </p:cNvCxnSpPr>
            <p:nvPr/>
          </p:nvCxnSpPr>
          <p:spPr>
            <a:xfrm>
              <a:off x="7754621" y="3276600"/>
              <a:ext cx="0" cy="55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598C810-0BFC-43DD-8956-BC4A829A4E62}"/>
                </a:ext>
              </a:extLst>
            </p:cNvPr>
            <p:cNvSpPr txBox="1"/>
            <p:nvPr/>
          </p:nvSpPr>
          <p:spPr>
            <a:xfrm>
              <a:off x="7266160" y="3893959"/>
              <a:ext cx="976917" cy="377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b="1" dirty="0"/>
                <a:t>Day 14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267A319-A76E-45F1-B2AD-FB4472CE36B7}"/>
                </a:ext>
              </a:extLst>
            </p:cNvPr>
            <p:cNvSpPr txBox="1"/>
            <p:nvPr/>
          </p:nvSpPr>
          <p:spPr>
            <a:xfrm>
              <a:off x="6671311" y="4292601"/>
              <a:ext cx="2166617" cy="377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dirty="0"/>
                <a:t>Blood </a:t>
              </a:r>
              <a:r>
                <a:rPr lang="fr-BE" sz="1400" dirty="0" err="1"/>
                <a:t>sample</a:t>
              </a:r>
              <a:r>
                <a:rPr lang="fr-BE" sz="1400" dirty="0"/>
                <a:t> 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B4B98F3-0860-4630-9224-6ABFBC7145A2}"/>
                </a:ext>
              </a:extLst>
            </p:cNvPr>
            <p:cNvSpPr txBox="1"/>
            <p:nvPr/>
          </p:nvSpPr>
          <p:spPr>
            <a:xfrm>
              <a:off x="8716012" y="4292601"/>
              <a:ext cx="2166617" cy="377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dirty="0"/>
                <a:t>Blood </a:t>
              </a:r>
              <a:r>
                <a:rPr lang="fr-BE" sz="1400" dirty="0" err="1"/>
                <a:t>sample</a:t>
              </a:r>
              <a:r>
                <a:rPr lang="fr-BE" sz="1400" dirty="0"/>
                <a:t> 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41E0C13-5190-48FE-B189-0CD0441DAA83}"/>
                </a:ext>
              </a:extLst>
            </p:cNvPr>
            <p:cNvSpPr txBox="1"/>
            <p:nvPr/>
          </p:nvSpPr>
          <p:spPr>
            <a:xfrm>
              <a:off x="8467917" y="1876950"/>
              <a:ext cx="2713608" cy="98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u="sng" dirty="0" err="1"/>
                <a:t>intradermal</a:t>
              </a:r>
              <a:r>
                <a:rPr lang="fr-BE" sz="1400" u="sng" dirty="0"/>
                <a:t> injection</a:t>
              </a:r>
              <a:r>
                <a:rPr lang="fr-BE" sz="1400" dirty="0"/>
                <a:t>:</a:t>
              </a:r>
            </a:p>
            <a:p>
              <a:pPr algn="ctr"/>
              <a:r>
                <a:rPr lang="fr-BE" sz="1400" dirty="0"/>
                <a:t>C. </a:t>
              </a:r>
              <a:r>
                <a:rPr lang="fr-BE" sz="1400" dirty="0" err="1"/>
                <a:t>albicans</a:t>
              </a:r>
              <a:r>
                <a:rPr lang="fr-BE" sz="1400" dirty="0"/>
                <a:t> </a:t>
              </a:r>
              <a:r>
                <a:rPr lang="fr-BE" sz="1400" dirty="0" err="1"/>
                <a:t>antigen</a:t>
              </a:r>
              <a:endParaRPr lang="fr-BE" sz="1400" dirty="0"/>
            </a:p>
            <a:p>
              <a:pPr algn="ctr"/>
              <a:r>
                <a:rPr lang="fr-BE" dirty="0"/>
                <a:t> 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C03CDDE-69BF-49B4-AF88-8F65DB6B9CC2}"/>
                </a:ext>
              </a:extLst>
            </p:cNvPr>
            <p:cNvSpPr txBox="1"/>
            <p:nvPr/>
          </p:nvSpPr>
          <p:spPr>
            <a:xfrm>
              <a:off x="8096250" y="2575912"/>
              <a:ext cx="2713608" cy="640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dirty="0"/>
                <a:t>Skin </a:t>
              </a:r>
              <a:r>
                <a:rPr lang="fr-BE" sz="1400" dirty="0" err="1"/>
                <a:t>thickness</a:t>
              </a:r>
              <a:endParaRPr lang="fr-BE" sz="1400" dirty="0"/>
            </a:p>
            <a:p>
              <a:pPr algn="ctr"/>
              <a:r>
                <a:rPr lang="fr-BE" sz="1400" dirty="0" err="1"/>
                <a:t>measurements</a:t>
              </a:r>
              <a:r>
                <a:rPr lang="fr-BE" sz="1400" dirty="0"/>
                <a:t> 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7517550-2006-404E-AD4C-8DEB83693E2F}"/>
                </a:ext>
              </a:extLst>
            </p:cNvPr>
            <p:cNvSpPr txBox="1"/>
            <p:nvPr/>
          </p:nvSpPr>
          <p:spPr>
            <a:xfrm>
              <a:off x="9737916" y="2575911"/>
              <a:ext cx="2713609" cy="640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dirty="0"/>
                <a:t>Skin </a:t>
              </a:r>
              <a:r>
                <a:rPr lang="fr-BE" sz="1400" dirty="0" err="1"/>
                <a:t>thickness</a:t>
              </a:r>
              <a:endParaRPr lang="fr-BE" sz="1400" dirty="0"/>
            </a:p>
            <a:p>
              <a:pPr algn="ctr"/>
              <a:r>
                <a:rPr lang="fr-BE" sz="1400" dirty="0" err="1"/>
                <a:t>measurements</a:t>
              </a:r>
              <a:r>
                <a:rPr lang="fr-BE" sz="14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93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844824"/>
            <a:ext cx="11089232" cy="576064"/>
          </a:xfrm>
        </p:spPr>
        <p:txBody>
          <a:bodyPr/>
          <a:lstStyle/>
          <a:p>
            <a:pPr marL="361950"/>
            <a:r>
              <a:rPr lang="fr-FR" dirty="0">
                <a:solidFill>
                  <a:srgbClr val="0E4194"/>
                </a:solidFill>
              </a:rPr>
              <a:t>Immune markers to </a:t>
            </a:r>
            <a:r>
              <a:rPr lang="fr-FR" dirty="0" err="1">
                <a:solidFill>
                  <a:srgbClr val="0E4194"/>
                </a:solidFill>
              </a:rPr>
              <a:t>detect</a:t>
            </a:r>
            <a:r>
              <a:rPr lang="fr-FR" dirty="0">
                <a:solidFill>
                  <a:srgbClr val="0E4194"/>
                </a:solidFill>
              </a:rPr>
              <a:t> </a:t>
            </a:r>
            <a:r>
              <a:rPr lang="fr-FR" dirty="0" err="1">
                <a:solidFill>
                  <a:srgbClr val="0E4194"/>
                </a:solidFill>
              </a:rPr>
              <a:t>heat</a:t>
            </a:r>
            <a:r>
              <a:rPr lang="fr-FR" dirty="0">
                <a:solidFill>
                  <a:srgbClr val="0E4194"/>
                </a:solidFill>
              </a:rPr>
              <a:t> stress</a:t>
            </a:r>
            <a:endParaRPr lang="fr-FR" b="1" dirty="0">
              <a:solidFill>
                <a:srgbClr val="0E4194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2E24B-FF09-4133-BACE-BBE50CD596B8}"/>
              </a:ext>
            </a:extLst>
          </p:cNvPr>
          <p:cNvSpPr>
            <a:spLocks noGrp="1"/>
          </p:cNvSpPr>
          <p:nvPr/>
        </p:nvSpPr>
        <p:spPr>
          <a:xfrm>
            <a:off x="767408" y="2528897"/>
            <a:ext cx="11089232" cy="3492392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rmAutofit/>
          </a:bodyPr>
          <a:lstStyle>
            <a:lvl1pPr marL="64008" indent="0" algn="l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17000"/>
              <a:buFontTx/>
              <a:buNone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92D050"/>
              </a:buClr>
              <a:buSzPct val="85000"/>
              <a:buFont typeface="Arial" panose="020B0604020202020204" pitchFamily="34" charset="0"/>
              <a:buChar char="•"/>
              <a:defRPr kumimoji="0" lang="fr-FR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    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33E964-758D-4F79-8948-6B746CA9B783}"/>
              </a:ext>
            </a:extLst>
          </p:cNvPr>
          <p:cNvSpPr txBox="1"/>
          <p:nvPr/>
        </p:nvSpPr>
        <p:spPr>
          <a:xfrm>
            <a:off x="1127447" y="2912450"/>
            <a:ext cx="964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Alternative : MILK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CC1021-B3E7-45C2-9B10-48630B319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542927-8864-4BD1-B8B1-98DF14985C3B}"/>
              </a:ext>
            </a:extLst>
          </p:cNvPr>
          <p:cNvSpPr txBox="1"/>
          <p:nvPr/>
        </p:nvSpPr>
        <p:spPr>
          <a:xfrm>
            <a:off x="1127447" y="3426643"/>
            <a:ext cx="10628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ym typeface="Wingdings" panose="05000000000000000000" pitchFamily="2" charset="2"/>
              </a:rPr>
              <a:t> Direct content of </a:t>
            </a:r>
            <a:r>
              <a:rPr lang="fr-BE" dirty="0" err="1">
                <a:sym typeface="Wingdings" panose="05000000000000000000" pitchFamily="2" charset="2"/>
              </a:rPr>
              <a:t>milk</a:t>
            </a:r>
            <a:r>
              <a:rPr lang="fr-BE" dirty="0">
                <a:sym typeface="Wingdings" panose="05000000000000000000" pitchFamily="2" charset="2"/>
              </a:rPr>
              <a:t> (cytokines </a:t>
            </a:r>
            <a:r>
              <a:rPr lang="fr-BE" dirty="0" err="1">
                <a:sym typeface="Wingdings" panose="05000000000000000000" pitchFamily="2" charset="2"/>
              </a:rPr>
              <a:t>already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studied</a:t>
            </a:r>
            <a:r>
              <a:rPr lang="fr-BE" dirty="0">
                <a:sym typeface="Wingdings" panose="05000000000000000000" pitchFamily="2" charset="2"/>
              </a:rPr>
              <a:t> for </a:t>
            </a:r>
            <a:r>
              <a:rPr lang="fr-BE" dirty="0" err="1">
                <a:sym typeface="Wingdings" panose="05000000000000000000" pitchFamily="2" charset="2"/>
              </a:rPr>
              <a:t>mastitis</a:t>
            </a:r>
            <a:r>
              <a:rPr lang="fr-BE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b="1" dirty="0">
                <a:sym typeface="Wingdings" panose="05000000000000000000" pitchFamily="2" charset="2"/>
              </a:rPr>
              <a:t>Gene expression in </a:t>
            </a:r>
            <a:r>
              <a:rPr lang="fr-BE" b="1" dirty="0" err="1">
                <a:sym typeface="Wingdings" panose="05000000000000000000" pitchFamily="2" charset="2"/>
              </a:rPr>
              <a:t>milk</a:t>
            </a:r>
            <a:r>
              <a:rPr lang="fr-BE" b="1" dirty="0">
                <a:sym typeface="Wingdings" panose="05000000000000000000" pitchFamily="2" charset="2"/>
              </a:rPr>
              <a:t> </a:t>
            </a:r>
            <a:r>
              <a:rPr lang="fr-BE" b="1" dirty="0" err="1">
                <a:sym typeface="Wingdings" panose="05000000000000000000" pitchFamily="2" charset="2"/>
              </a:rPr>
              <a:t>somatic</a:t>
            </a:r>
            <a:r>
              <a:rPr lang="fr-BE" b="1" dirty="0">
                <a:sym typeface="Wingdings" panose="05000000000000000000" pitchFamily="2" charset="2"/>
              </a:rPr>
              <a:t> </a:t>
            </a:r>
            <a:r>
              <a:rPr lang="fr-BE" b="1" dirty="0" err="1">
                <a:sym typeface="Wingdings" panose="05000000000000000000" pitchFamily="2" charset="2"/>
              </a:rPr>
              <a:t>cells</a:t>
            </a:r>
            <a:r>
              <a:rPr lang="fr-BE" b="1" dirty="0">
                <a:sym typeface="Wingdings" panose="05000000000000000000" pitchFamily="2" charset="2"/>
              </a:rPr>
              <a:t> </a:t>
            </a:r>
          </a:p>
          <a:p>
            <a:r>
              <a:rPr lang="fr-BE" b="1" dirty="0">
                <a:sym typeface="Wingdings" panose="05000000000000000000" pitchFamily="2" charset="2"/>
              </a:rPr>
              <a:t>                    </a:t>
            </a:r>
            <a:r>
              <a:rPr lang="fr-BE" dirty="0">
                <a:sym typeface="Wingdings" panose="05000000000000000000" pitchFamily="2" charset="2"/>
              </a:rPr>
              <a:t>(e.g. </a:t>
            </a:r>
            <a:r>
              <a:rPr lang="fr-BE" dirty="0" err="1">
                <a:sym typeface="Wingdings" panose="05000000000000000000" pitchFamily="2" charset="2"/>
              </a:rPr>
              <a:t>HSPs</a:t>
            </a:r>
            <a:r>
              <a:rPr lang="fr-BE" dirty="0">
                <a:sym typeface="Wingdings" panose="05000000000000000000" pitchFamily="2" charset="2"/>
              </a:rPr>
              <a:t>, cytokines, </a:t>
            </a:r>
            <a:r>
              <a:rPr lang="fr-BE" dirty="0" err="1">
                <a:sym typeface="Wingdings" panose="05000000000000000000" pitchFamily="2" charset="2"/>
              </a:rPr>
              <a:t>genes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affected</a:t>
            </a:r>
            <a:r>
              <a:rPr lang="fr-BE" dirty="0">
                <a:sym typeface="Wingdings" panose="05000000000000000000" pitchFamily="2" charset="2"/>
              </a:rPr>
              <a:t> by cortisol)  </a:t>
            </a:r>
            <a:endParaRPr lang="fr-BE" dirty="0"/>
          </a:p>
          <a:p>
            <a:endParaRPr lang="fr-BE" dirty="0">
              <a:sym typeface="Wingdings" panose="05000000000000000000" pitchFamily="2" charset="2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E384CEB-D5F9-4F16-B363-A4F52B9F7773}"/>
              </a:ext>
            </a:extLst>
          </p:cNvPr>
          <p:cNvSpPr txBox="1"/>
          <p:nvPr/>
        </p:nvSpPr>
        <p:spPr>
          <a:xfrm>
            <a:off x="1127447" y="4581128"/>
            <a:ext cx="9649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Combination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classical</a:t>
            </a:r>
            <a:r>
              <a:rPr lang="fr-BE" dirty="0"/>
              <a:t> markers </a:t>
            </a:r>
          </a:p>
          <a:p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dirty="0" err="1">
                <a:sym typeface="Wingdings" panose="05000000000000000000" pitchFamily="2" charset="2"/>
              </a:rPr>
              <a:t>Confirm</a:t>
            </a:r>
            <a:r>
              <a:rPr lang="fr-BE" dirty="0">
                <a:sym typeface="Wingdings" panose="05000000000000000000" pitchFamily="2" charset="2"/>
              </a:rPr>
              <a:t> the </a:t>
            </a:r>
            <a:r>
              <a:rPr lang="fr-BE" dirty="0" err="1">
                <a:sym typeface="Wingdings" panose="05000000000000000000" pitchFamily="2" charset="2"/>
              </a:rPr>
              <a:t>heat</a:t>
            </a:r>
            <a:r>
              <a:rPr lang="fr-BE" dirty="0">
                <a:sym typeface="Wingdings" panose="05000000000000000000" pitchFamily="2" charset="2"/>
              </a:rPr>
              <a:t> stress </a:t>
            </a:r>
            <a:r>
              <a:rPr lang="fr-BE" dirty="0" err="1">
                <a:sym typeface="Wingdings" panose="05000000000000000000" pitchFamily="2" charset="2"/>
              </a:rPr>
              <a:t>status</a:t>
            </a:r>
            <a:r>
              <a:rPr lang="fr-BE" dirty="0">
                <a:sym typeface="Wingdings" panose="05000000000000000000" pitchFamily="2" charset="2"/>
              </a:rPr>
              <a:t> of </a:t>
            </a:r>
            <a:r>
              <a:rPr lang="fr-BE" dirty="0" err="1">
                <a:sym typeface="Wingdings" panose="05000000000000000000" pitchFamily="2" charset="2"/>
              </a:rPr>
              <a:t>individuals</a:t>
            </a:r>
            <a:endParaRPr lang="fr-BE" dirty="0">
              <a:sym typeface="Wingdings" panose="05000000000000000000" pitchFamily="2" charset="2"/>
            </a:endParaRPr>
          </a:p>
          <a:p>
            <a:endParaRPr lang="fr-BE" b="1" dirty="0">
              <a:sym typeface="Wingdings" panose="05000000000000000000" pitchFamily="2" charset="2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18C8FFA-4677-4C38-B523-1F899E7E18EF}"/>
              </a:ext>
            </a:extLst>
          </p:cNvPr>
          <p:cNvGrpSpPr/>
          <p:nvPr/>
        </p:nvGrpSpPr>
        <p:grpSpPr>
          <a:xfrm>
            <a:off x="9248343" y="3212976"/>
            <a:ext cx="1888215" cy="2391899"/>
            <a:chOff x="5261777" y="3929974"/>
            <a:chExt cx="1716614" cy="2047494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0D495E77-7C02-4EB3-8B5B-B1D8CD87D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1777" y="3929974"/>
              <a:ext cx="1175945" cy="2047494"/>
            </a:xfrm>
            <a:prstGeom prst="rect">
              <a:avLst/>
            </a:prstGeom>
          </p:spPr>
        </p:pic>
        <p:pic>
          <p:nvPicPr>
            <p:cNvPr id="18" name="Picture 2" descr="How the New mRNA COVID-19 Vaccines Work | CareFirst BlueCross BlueShield">
              <a:extLst>
                <a:ext uri="{FF2B5EF4-FFF2-40B4-BE49-F238E27FC236}">
                  <a16:creationId xmlns:a16="http://schemas.microsoft.com/office/drawing/2014/main" id="{9606B5F5-9010-4B5E-A4D3-2B7BF1093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40081">
              <a:off x="5500587" y="4328360"/>
              <a:ext cx="1477804" cy="1477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5AF3711-EB6E-4FBB-AB5B-E5CF24D9A51C}"/>
                </a:ext>
              </a:extLst>
            </p:cNvPr>
            <p:cNvSpPr txBox="1"/>
            <p:nvPr/>
          </p:nvSpPr>
          <p:spPr>
            <a:xfrm>
              <a:off x="5392549" y="4953721"/>
              <a:ext cx="914400" cy="34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dirty="0">
                  <a:latin typeface="Bodoni MT Black" panose="02070A03080606020203" pitchFamily="18" charset="0"/>
                </a:rPr>
                <a:t>MILK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0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844824"/>
            <a:ext cx="11089232" cy="576064"/>
          </a:xfrm>
        </p:spPr>
        <p:txBody>
          <a:bodyPr/>
          <a:lstStyle/>
          <a:p>
            <a:pPr marL="361950"/>
            <a:r>
              <a:rPr lang="fr-FR" dirty="0">
                <a:solidFill>
                  <a:srgbClr val="0E4194"/>
                </a:solidFill>
              </a:rPr>
              <a:t>Immune markers to </a:t>
            </a:r>
            <a:r>
              <a:rPr lang="fr-FR" dirty="0" err="1">
                <a:solidFill>
                  <a:srgbClr val="0E4194"/>
                </a:solidFill>
              </a:rPr>
              <a:t>detect</a:t>
            </a:r>
            <a:r>
              <a:rPr lang="fr-FR" dirty="0">
                <a:solidFill>
                  <a:srgbClr val="0E4194"/>
                </a:solidFill>
              </a:rPr>
              <a:t> </a:t>
            </a:r>
            <a:r>
              <a:rPr lang="fr-FR" dirty="0" err="1">
                <a:solidFill>
                  <a:srgbClr val="0E4194"/>
                </a:solidFill>
              </a:rPr>
              <a:t>heat</a:t>
            </a:r>
            <a:r>
              <a:rPr lang="fr-FR" dirty="0">
                <a:solidFill>
                  <a:srgbClr val="0E4194"/>
                </a:solidFill>
              </a:rPr>
              <a:t> stress</a:t>
            </a:r>
            <a:endParaRPr lang="fr-FR" b="1" dirty="0">
              <a:solidFill>
                <a:srgbClr val="0E4194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2E24B-FF09-4133-BACE-BBE50CD596B8}"/>
              </a:ext>
            </a:extLst>
          </p:cNvPr>
          <p:cNvSpPr>
            <a:spLocks noGrp="1"/>
          </p:cNvSpPr>
          <p:nvPr/>
        </p:nvSpPr>
        <p:spPr>
          <a:xfrm>
            <a:off x="767408" y="2503130"/>
            <a:ext cx="11089232" cy="3492392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rmAutofit/>
          </a:bodyPr>
          <a:lstStyle>
            <a:lvl1pPr marL="64008" indent="0" algn="l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117000"/>
              <a:buFontTx/>
              <a:buNone/>
              <a:defRPr kumimoji="0"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92D050"/>
              </a:buClr>
              <a:buSzPct val="85000"/>
              <a:buFont typeface="Arial" panose="020B0604020202020204" pitchFamily="34" charset="0"/>
              <a:buChar char="•"/>
              <a:defRPr kumimoji="0" lang="fr-FR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endParaRPr lang="fr-FR" dirty="0"/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    </a:t>
            </a:r>
          </a:p>
          <a:p>
            <a:pPr marL="361950">
              <a:buClr>
                <a:srgbClr val="0099CC"/>
              </a:buClr>
            </a:pPr>
            <a:r>
              <a:rPr lang="fr-FR" dirty="0"/>
              <a:t>								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CC1021-B3E7-45C2-9B10-48630B319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fr-BE" smtClean="0"/>
              <a:pPr/>
              <a:t>9</a:t>
            </a:fld>
            <a:endParaRPr lang="fr-BE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B63C7FE-7B54-4C15-8B11-B3D6EB2ADB29}"/>
              </a:ext>
            </a:extLst>
          </p:cNvPr>
          <p:cNvGrpSpPr/>
          <p:nvPr/>
        </p:nvGrpSpPr>
        <p:grpSpPr>
          <a:xfrm>
            <a:off x="2690922" y="2504773"/>
            <a:ext cx="6810156" cy="3134099"/>
            <a:chOff x="117565" y="1490391"/>
            <a:chExt cx="6289759" cy="2571022"/>
          </a:xfrm>
        </p:grpSpPr>
        <p:grpSp>
          <p:nvGrpSpPr>
            <p:cNvPr id="13" name="Groupe 17">
              <a:extLst>
                <a:ext uri="{FF2B5EF4-FFF2-40B4-BE49-F238E27FC236}">
                  <a16:creationId xmlns:a16="http://schemas.microsoft.com/office/drawing/2014/main" id="{8FF7E4A5-01EA-4B3B-884C-9961757DE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565" y="1828396"/>
              <a:ext cx="3116682" cy="951286"/>
              <a:chOff x="-366123" y="1195185"/>
              <a:chExt cx="4566793" cy="2441611"/>
            </a:xfrm>
          </p:grpSpPr>
          <p:pic>
            <p:nvPicPr>
              <p:cNvPr id="35" name="Picture 9">
                <a:extLst>
                  <a:ext uri="{FF2B5EF4-FFF2-40B4-BE49-F238E27FC236}">
                    <a16:creationId xmlns:a16="http://schemas.microsoft.com/office/drawing/2014/main" id="{FAD58C73-4C50-41C9-867B-54D63BBA0C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r="10563"/>
              <a:stretch/>
            </p:blipFill>
            <p:spPr bwMode="auto">
              <a:xfrm>
                <a:off x="1216492" y="1195185"/>
                <a:ext cx="1353083" cy="1537928"/>
              </a:xfrm>
              <a:prstGeom prst="rect">
                <a:avLst/>
              </a:prstGeom>
              <a:noFill/>
              <a:ln w="9525">
                <a:solidFill>
                  <a:srgbClr val="7DB928"/>
                </a:solidFill>
                <a:miter lim="800000"/>
                <a:headEnd/>
                <a:tailEnd/>
              </a:ln>
            </p:spPr>
          </p:pic>
          <p:sp>
            <p:nvSpPr>
              <p:cNvPr id="36" name="Text Box 10">
                <a:extLst>
                  <a:ext uri="{FF2B5EF4-FFF2-40B4-BE49-F238E27FC236}">
                    <a16:creationId xmlns:a16="http://schemas.microsoft.com/office/drawing/2014/main" id="{40DA7CF3-913A-45CE-B690-996164059F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66123" y="2648553"/>
                <a:ext cx="4566793" cy="988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685800">
                  <a:spcBef>
                    <a:spcPct val="50000"/>
                  </a:spcBef>
                  <a:defRPr/>
                </a:pPr>
                <a:r>
                  <a:rPr lang="en-US" sz="1400" b="1" i="1" dirty="0">
                    <a:solidFill>
                      <a:srgbClr val="595959"/>
                    </a:solidFill>
                    <a:latin typeface="Calibri" panose="020F0502020204030204"/>
                  </a:rPr>
                  <a:t>Milk samples</a:t>
                </a:r>
                <a:br>
                  <a:rPr lang="en-US" sz="1050" b="1" i="1" dirty="0">
                    <a:solidFill>
                      <a:srgbClr val="595959"/>
                    </a:solidFill>
                    <a:latin typeface="Calibri" panose="020F0502020204030204"/>
                  </a:rPr>
                </a:br>
                <a:endParaRPr lang="en-US" sz="1050" b="1" dirty="0">
                  <a:solidFill>
                    <a:srgbClr val="595959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EEAB72F4-A2B7-4B31-B09F-BDD15DF17E4C}"/>
                </a:ext>
              </a:extLst>
            </p:cNvPr>
            <p:cNvGrpSpPr/>
            <p:nvPr/>
          </p:nvGrpSpPr>
          <p:grpSpPr>
            <a:xfrm>
              <a:off x="4245849" y="2671833"/>
              <a:ext cx="2161475" cy="1389580"/>
              <a:chOff x="5682944" y="3359991"/>
              <a:chExt cx="3167154" cy="3566554"/>
            </a:xfrm>
          </p:grpSpPr>
          <p:sp>
            <p:nvSpPr>
              <p:cNvPr id="31" name="AutoShape 12">
                <a:extLst>
                  <a:ext uri="{FF2B5EF4-FFF2-40B4-BE49-F238E27FC236}">
                    <a16:creationId xmlns:a16="http://schemas.microsoft.com/office/drawing/2014/main" id="{83A18F20-DA66-49A4-887F-8D5E1EE75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7762" y="3359991"/>
                <a:ext cx="309804" cy="655816"/>
              </a:xfrm>
              <a:prstGeom prst="downArrow">
                <a:avLst>
                  <a:gd name="adj1" fmla="val 50000"/>
                  <a:gd name="adj2" fmla="val 56997"/>
                </a:avLst>
              </a:prstGeom>
              <a:solidFill>
                <a:srgbClr val="7DB92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>
                  <a:defRPr/>
                </a:pPr>
                <a:endParaRPr lang="fr-BE" sz="1050">
                  <a:solidFill>
                    <a:srgbClr val="595959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32" name="Groupe 19">
                <a:extLst>
                  <a:ext uri="{FF2B5EF4-FFF2-40B4-BE49-F238E27FC236}">
                    <a16:creationId xmlns:a16="http://schemas.microsoft.com/office/drawing/2014/main" id="{DC968592-A02C-4E7C-A97E-64D3120928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82944" y="4204409"/>
                <a:ext cx="3167154" cy="2722136"/>
                <a:chOff x="5683038" y="4204409"/>
                <a:chExt cx="3167062" cy="2722136"/>
              </a:xfrm>
            </p:grpSpPr>
            <p:pic>
              <p:nvPicPr>
                <p:cNvPr id="33" name="Picture 15">
                  <a:extLst>
                    <a:ext uri="{FF2B5EF4-FFF2-40B4-BE49-F238E27FC236}">
                      <a16:creationId xmlns:a16="http://schemas.microsoft.com/office/drawing/2014/main" id="{8DC470D8-E7AB-4A3F-BE64-9C219176DC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-20000" contrast="40000"/>
                </a:blip>
                <a:srcRect/>
                <a:stretch>
                  <a:fillRect/>
                </a:stretch>
              </p:blipFill>
              <p:spPr bwMode="auto">
                <a:xfrm>
                  <a:off x="6009443" y="4204409"/>
                  <a:ext cx="2338388" cy="1906588"/>
                </a:xfrm>
                <a:prstGeom prst="rect">
                  <a:avLst/>
                </a:prstGeom>
                <a:noFill/>
                <a:ln w="9525">
                  <a:solidFill>
                    <a:srgbClr val="7DB928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34" name="Text Box 16">
                  <a:extLst>
                    <a:ext uri="{FF2B5EF4-FFF2-40B4-BE49-F238E27FC236}">
                      <a16:creationId xmlns:a16="http://schemas.microsoft.com/office/drawing/2014/main" id="{B9054DD7-4B2A-4B25-B751-DB00D20375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83038" y="6274834"/>
                  <a:ext cx="3167062" cy="651711"/>
                </a:xfrm>
                <a:prstGeom prst="rect">
                  <a:avLst/>
                </a:prstGeom>
                <a:solidFill>
                  <a:schemeClr val="l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685800">
                    <a:spcBef>
                      <a:spcPct val="50000"/>
                    </a:spcBef>
                    <a:defRPr/>
                  </a:pPr>
                  <a:r>
                    <a:rPr lang="en-US" sz="1400" b="1" i="1" dirty="0">
                      <a:solidFill>
                        <a:srgbClr val="595959"/>
                      </a:solidFill>
                      <a:latin typeface="Calibri" panose="020F0502020204030204"/>
                    </a:rPr>
                    <a:t>Raw data = MIR spectra</a:t>
                  </a:r>
                </a:p>
              </p:txBody>
            </p:sp>
          </p:grp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85ABC515-5550-4654-A7F8-C482138438D6}"/>
                </a:ext>
              </a:extLst>
            </p:cNvPr>
            <p:cNvGrpSpPr/>
            <p:nvPr/>
          </p:nvGrpSpPr>
          <p:grpSpPr>
            <a:xfrm>
              <a:off x="166417" y="3005726"/>
              <a:ext cx="4323051" cy="847280"/>
              <a:chOff x="-294540" y="4216979"/>
              <a:chExt cx="6334452" cy="2174663"/>
            </a:xfrm>
          </p:grpSpPr>
          <p:grpSp>
            <p:nvGrpSpPr>
              <p:cNvPr id="25" name="Groupe 21">
                <a:extLst>
                  <a:ext uri="{FF2B5EF4-FFF2-40B4-BE49-F238E27FC236}">
                    <a16:creationId xmlns:a16="http://schemas.microsoft.com/office/drawing/2014/main" id="{857D5A32-2361-49A7-9512-AE45CC4BFE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5672" y="4382757"/>
                <a:ext cx="2674240" cy="2008885"/>
                <a:chOff x="3365832" y="4382757"/>
                <a:chExt cx="2674162" cy="2008885"/>
              </a:xfrm>
            </p:grpSpPr>
            <p:sp>
              <p:nvSpPr>
                <p:cNvPr id="29" name="Text Box 14">
                  <a:extLst>
                    <a:ext uri="{FF2B5EF4-FFF2-40B4-BE49-F238E27FC236}">
                      <a16:creationId xmlns:a16="http://schemas.microsoft.com/office/drawing/2014/main" id="{55582401-823A-49FC-A7CB-3F28BD23D7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5832" y="4382757"/>
                  <a:ext cx="2674162" cy="20088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685800">
                    <a:spcBef>
                      <a:spcPct val="50000"/>
                    </a:spcBef>
                    <a:defRPr/>
                  </a:pPr>
                  <a:r>
                    <a:rPr lang="en-US" sz="1400" b="1" i="1" dirty="0">
                      <a:solidFill>
                        <a:srgbClr val="595959"/>
                      </a:solidFill>
                      <a:latin typeface="Calibri" panose="020F0502020204030204"/>
                    </a:rPr>
                    <a:t>Prediction </a:t>
                  </a:r>
                </a:p>
                <a:p>
                  <a:pPr algn="ctr" defTabSz="685800">
                    <a:spcBef>
                      <a:spcPct val="50000"/>
                    </a:spcBef>
                    <a:defRPr/>
                  </a:pPr>
                  <a:endParaRPr lang="en-US" sz="1400" b="1" i="1" dirty="0">
                    <a:solidFill>
                      <a:srgbClr val="595959"/>
                    </a:solidFill>
                    <a:latin typeface="Calibri" panose="020F0502020204030204"/>
                  </a:endParaRPr>
                </a:p>
                <a:p>
                  <a:pPr algn="ctr" defTabSz="685800">
                    <a:spcBef>
                      <a:spcPct val="50000"/>
                    </a:spcBef>
                    <a:defRPr/>
                  </a:pPr>
                  <a:r>
                    <a:rPr lang="en-US" sz="1400" b="1" i="1" dirty="0">
                      <a:solidFill>
                        <a:srgbClr val="595959"/>
                      </a:solidFill>
                      <a:latin typeface="Calibri" panose="020F0502020204030204"/>
                    </a:rPr>
                    <a:t>equations </a:t>
                  </a:r>
                </a:p>
              </p:txBody>
            </p:sp>
            <p:sp>
              <p:nvSpPr>
                <p:cNvPr id="30" name="AutoShape 13">
                  <a:extLst>
                    <a:ext uri="{FF2B5EF4-FFF2-40B4-BE49-F238E27FC236}">
                      <a16:creationId xmlns:a16="http://schemas.microsoft.com/office/drawing/2014/main" id="{08E74B8E-92DF-4F5F-951C-CF11811DC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0011" y="5144740"/>
                  <a:ext cx="1944687" cy="431801"/>
                </a:xfrm>
                <a:prstGeom prst="leftArrow">
                  <a:avLst>
                    <a:gd name="adj1" fmla="val 50000"/>
                    <a:gd name="adj2" fmla="val 112592"/>
                  </a:avLst>
                </a:prstGeom>
                <a:solidFill>
                  <a:srgbClr val="7DB92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defTabSz="685800">
                    <a:defRPr/>
                  </a:pPr>
                  <a:endParaRPr lang="fr-BE" sz="1050">
                    <a:solidFill>
                      <a:srgbClr val="595959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6" name="Groupe 20">
                <a:extLst>
                  <a:ext uri="{FF2B5EF4-FFF2-40B4-BE49-F238E27FC236}">
                    <a16:creationId xmlns:a16="http://schemas.microsoft.com/office/drawing/2014/main" id="{A877F772-BC14-4559-BC6A-05F9E71A06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94540" y="4216979"/>
                <a:ext cx="3690764" cy="1872253"/>
                <a:chOff x="-294272" y="4216979"/>
                <a:chExt cx="3690657" cy="1872253"/>
              </a:xfrm>
            </p:grpSpPr>
            <p:sp>
              <p:nvSpPr>
                <p:cNvPr id="27" name="Text Box 17">
                  <a:extLst>
                    <a:ext uri="{FF2B5EF4-FFF2-40B4-BE49-F238E27FC236}">
                      <a16:creationId xmlns:a16="http://schemas.microsoft.com/office/drawing/2014/main" id="{26F89642-35AB-48C0-974D-24FBAA6E16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6453" y="4420559"/>
                  <a:ext cx="2969932" cy="1668673"/>
                </a:xfrm>
                <a:prstGeom prst="rect">
                  <a:avLst/>
                </a:prstGeom>
                <a:solidFill>
                  <a:schemeClr val="lt1"/>
                </a:solidFill>
                <a:ln w="9525">
                  <a:solidFill>
                    <a:srgbClr val="7DB928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685800">
                    <a:spcBef>
                      <a:spcPct val="50000"/>
                    </a:spcBef>
                    <a:defRPr/>
                  </a:pPr>
                  <a:r>
                    <a:rPr lang="en-US" sz="1400" b="1" i="1" dirty="0">
                      <a:solidFill>
                        <a:srgbClr val="595959"/>
                      </a:solidFill>
                      <a:latin typeface="Calibri" panose="020F0502020204030204"/>
                    </a:rPr>
                    <a:t>Quantification:</a:t>
                  </a:r>
                </a:p>
                <a:p>
                  <a:pPr algn="ctr" defTabSz="685800">
                    <a:spcBef>
                      <a:spcPct val="50000"/>
                    </a:spcBef>
                    <a:defRPr/>
                  </a:pPr>
                  <a:r>
                    <a:rPr lang="en-US" sz="1400" b="1" dirty="0">
                      <a:solidFill>
                        <a:srgbClr val="595959"/>
                      </a:solidFill>
                      <a:latin typeface="Calibri" panose="020F0502020204030204"/>
                    </a:rPr>
                    <a:t>Fat, protein, urea, lactose…</a:t>
                  </a:r>
                  <a:br>
                    <a:rPr lang="en-US" sz="1050" b="1" dirty="0">
                      <a:solidFill>
                        <a:srgbClr val="595959"/>
                      </a:solidFill>
                      <a:latin typeface="Calibri" panose="020F0502020204030204"/>
                    </a:rPr>
                  </a:br>
                  <a:endParaRPr lang="en-US" sz="1050" b="1" dirty="0">
                    <a:solidFill>
                      <a:srgbClr val="595959"/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8" name="Picture 18">
                  <a:extLst>
                    <a:ext uri="{FF2B5EF4-FFF2-40B4-BE49-F238E27FC236}">
                      <a16:creationId xmlns:a16="http://schemas.microsoft.com/office/drawing/2014/main" id="{1E855D23-393B-4865-A081-6B7D8CB12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/>
                <a:srcRect l="1" r="2851"/>
                <a:stretch/>
              </p:blipFill>
              <p:spPr bwMode="auto">
                <a:xfrm>
                  <a:off x="-294272" y="4216979"/>
                  <a:ext cx="917632" cy="1055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8F090BB8-DEE6-4308-AD4F-C6528C1A3654}"/>
                </a:ext>
              </a:extLst>
            </p:cNvPr>
            <p:cNvGrpSpPr/>
            <p:nvPr/>
          </p:nvGrpSpPr>
          <p:grpSpPr>
            <a:xfrm>
              <a:off x="2414995" y="1490391"/>
              <a:ext cx="3928657" cy="1181442"/>
              <a:chOff x="3000241" y="327648"/>
              <a:chExt cx="5756559" cy="3032340"/>
            </a:xfrm>
          </p:grpSpPr>
          <p:sp>
            <p:nvSpPr>
              <p:cNvPr id="21" name="AutoShape 11">
                <a:extLst>
                  <a:ext uri="{FF2B5EF4-FFF2-40B4-BE49-F238E27FC236}">
                    <a16:creationId xmlns:a16="http://schemas.microsoft.com/office/drawing/2014/main" id="{6E1189BD-5EE3-4810-9563-368FE1C81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241" y="1592970"/>
                <a:ext cx="2219352" cy="431801"/>
              </a:xfrm>
              <a:prstGeom prst="rightArrow">
                <a:avLst>
                  <a:gd name="adj1" fmla="val 50000"/>
                  <a:gd name="adj2" fmla="val 104228"/>
                </a:avLst>
              </a:prstGeom>
              <a:solidFill>
                <a:srgbClr val="7DB92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>
                  <a:defRPr/>
                </a:pPr>
                <a:endParaRPr lang="fr-BE" sz="1050">
                  <a:solidFill>
                    <a:srgbClr val="3A8686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F0BB88E8-F4A7-4A03-9392-05754228FA8E}"/>
                  </a:ext>
                </a:extLst>
              </p:cNvPr>
              <p:cNvGrpSpPr/>
              <p:nvPr/>
            </p:nvGrpSpPr>
            <p:grpSpPr>
              <a:xfrm>
                <a:off x="5588058" y="327648"/>
                <a:ext cx="3168742" cy="3032340"/>
                <a:chOff x="5588058" y="327648"/>
                <a:chExt cx="3168742" cy="3032340"/>
              </a:xfrm>
            </p:grpSpPr>
            <p:sp>
              <p:nvSpPr>
                <p:cNvPr id="23" name="Text Box 8">
                  <a:extLst>
                    <a:ext uri="{FF2B5EF4-FFF2-40B4-BE49-F238E27FC236}">
                      <a16:creationId xmlns:a16="http://schemas.microsoft.com/office/drawing/2014/main" id="{276C9915-5D25-40CC-A559-55B2FDF51F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88058" y="2708276"/>
                  <a:ext cx="3168742" cy="651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685800">
                    <a:spcBef>
                      <a:spcPct val="50000"/>
                    </a:spcBef>
                    <a:defRPr/>
                  </a:pPr>
                  <a:r>
                    <a:rPr lang="en-US" sz="1400" b="1" i="1" dirty="0">
                      <a:solidFill>
                        <a:srgbClr val="595959"/>
                      </a:solidFill>
                      <a:latin typeface="Calibri" panose="020F0502020204030204"/>
                    </a:rPr>
                    <a:t>MIR spectrometry analysis</a:t>
                  </a:r>
                </a:p>
              </p:txBody>
            </p:sp>
            <p:pic>
              <p:nvPicPr>
                <p:cNvPr id="24" name="Picture 4" descr="http://www.foss.dk/~/media/images/cmt/combifoss7_199x149png.ashx">
                  <a:extLst>
                    <a:ext uri="{FF2B5EF4-FFF2-40B4-BE49-F238E27FC236}">
                      <a16:creationId xmlns:a16="http://schemas.microsoft.com/office/drawing/2014/main" id="{2359C50D-8C85-42D0-8C3B-965114D07D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1901" y="327648"/>
                  <a:ext cx="2564964" cy="2503216"/>
                </a:xfrm>
                <a:prstGeom prst="rect">
                  <a:avLst/>
                </a:prstGeom>
                <a:noFill/>
                <a:ln>
                  <a:solidFill>
                    <a:srgbClr val="7DB928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169306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mposium Optimir 2015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4F8BAB7-2C14-41BE-B6A2-CACF897F7B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783</Words>
  <Application>Microsoft Office PowerPoint</Application>
  <PresentationFormat>Grand écran</PresentationFormat>
  <Paragraphs>212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Bodoni MT Black</vt:lpstr>
      <vt:lpstr>Calibri</vt:lpstr>
      <vt:lpstr>Century Gothic</vt:lpstr>
      <vt:lpstr>Wingdings</vt:lpstr>
      <vt:lpstr>Wingdings 2</vt:lpstr>
      <vt:lpstr>Symposium Optimir 2015</vt:lpstr>
      <vt:lpstr>Advanced use of technologies based on innovative             strategies exploiting immune response to predict heat stress from milk</vt:lpstr>
      <vt:lpstr>Heat stress</vt:lpstr>
      <vt:lpstr>Heat stress</vt:lpstr>
      <vt:lpstr>Heat stress</vt:lpstr>
      <vt:lpstr>Heat stress detection</vt:lpstr>
      <vt:lpstr>Heat stress and immunity</vt:lpstr>
      <vt:lpstr>Assessing immunity</vt:lpstr>
      <vt:lpstr>Immune markers to detect heat stress</vt:lpstr>
      <vt:lpstr>Immune markers to detect heat stress</vt:lpstr>
      <vt:lpstr>Immune markers to detect heat stress</vt:lpstr>
      <vt:lpstr>Genomics</vt:lpstr>
      <vt:lpstr>Conclusion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2015-02-18T10:04:42Z</dcterms:created>
  <dcterms:modified xsi:type="dcterms:W3CDTF">2022-06-09T13:38:54Z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