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handoutMasterIdLst>
    <p:handoutMasterId r:id="rId40"/>
  </p:handoutMasterIdLst>
  <p:sldIdLst>
    <p:sldId id="256" r:id="rId2"/>
    <p:sldId id="363" r:id="rId3"/>
    <p:sldId id="364" r:id="rId4"/>
    <p:sldId id="365" r:id="rId5"/>
    <p:sldId id="366" r:id="rId6"/>
    <p:sldId id="367" r:id="rId7"/>
    <p:sldId id="362" r:id="rId8"/>
    <p:sldId id="389" r:id="rId9"/>
    <p:sldId id="374" r:id="rId10"/>
    <p:sldId id="390" r:id="rId11"/>
    <p:sldId id="369" r:id="rId12"/>
    <p:sldId id="373" r:id="rId13"/>
    <p:sldId id="370" r:id="rId14"/>
    <p:sldId id="368" r:id="rId15"/>
    <p:sldId id="394" r:id="rId16"/>
    <p:sldId id="378" r:id="rId17"/>
    <p:sldId id="393" r:id="rId18"/>
    <p:sldId id="392" r:id="rId19"/>
    <p:sldId id="398" r:id="rId20"/>
    <p:sldId id="379" r:id="rId21"/>
    <p:sldId id="377" r:id="rId22"/>
    <p:sldId id="371" r:id="rId23"/>
    <p:sldId id="375" r:id="rId24"/>
    <p:sldId id="380" r:id="rId25"/>
    <p:sldId id="372" r:id="rId26"/>
    <p:sldId id="376" r:id="rId27"/>
    <p:sldId id="382" r:id="rId28"/>
    <p:sldId id="383" r:id="rId29"/>
    <p:sldId id="385" r:id="rId30"/>
    <p:sldId id="391" r:id="rId31"/>
    <p:sldId id="384" r:id="rId32"/>
    <p:sldId id="396" r:id="rId33"/>
    <p:sldId id="397" r:id="rId34"/>
    <p:sldId id="386" r:id="rId35"/>
    <p:sldId id="388" r:id="rId36"/>
    <p:sldId id="387" r:id="rId37"/>
    <p:sldId id="381" r:id="rId38"/>
  </p:sldIdLst>
  <p:sldSz cx="17340263"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92"/>
    <a:srgbClr val="C3C4C7"/>
    <a:srgbClr val="5E5E5E"/>
    <a:srgbClr val="F27100"/>
    <a:srgbClr val="252617"/>
    <a:srgbClr val="D0E3FF"/>
    <a:srgbClr val="FEAD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332" autoAdjust="0"/>
  </p:normalViewPr>
  <p:slideViewPr>
    <p:cSldViewPr snapToGrid="0">
      <p:cViewPr varScale="1">
        <p:scale>
          <a:sx n="59" d="100"/>
          <a:sy n="59" d="100"/>
        </p:scale>
        <p:origin x="110" y="163"/>
      </p:cViewPr>
      <p:guideLst>
        <p:guide orient="horz" pos="3072"/>
        <p:guide pos="54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43F69EA-C923-4524-9C02-2EB043F8709B}" type="datetimeFigureOut">
              <a:rPr lang="fr-BE" smtClean="0"/>
              <a:t>06-06-22</a:t>
            </a:fld>
            <a:endParaRPr lang="fr-BE" dirty="0"/>
          </a:p>
        </p:txBody>
      </p:sp>
      <p:sp>
        <p:nvSpPr>
          <p:cNvPr id="4" name="Espace réservé du pied de page 3"/>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fr-BE" dirty="0"/>
          </a:p>
        </p:txBody>
      </p:sp>
      <p:sp>
        <p:nvSpPr>
          <p:cNvPr id="5" name="Espace réservé du numéro de diapositive 4"/>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77300F5-FA4B-45B6-9613-9AA35D4E3C92}" type="slidenum">
              <a:rPr lang="fr-BE" smtClean="0"/>
              <a:t>‹N°›</a:t>
            </a:fld>
            <a:endParaRPr lang="fr-BE" dirty="0"/>
          </a:p>
        </p:txBody>
      </p:sp>
    </p:spTree>
    <p:extLst>
      <p:ext uri="{BB962C8B-B14F-4D97-AF65-F5344CB8AC3E}">
        <p14:creationId xmlns:p14="http://schemas.microsoft.com/office/powerpoint/2010/main" val="3163457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59" name="Shape 159"/>
          <p:cNvSpPr>
            <a:spLocks noGrp="1"/>
          </p:cNvSpPr>
          <p:nvPr>
            <p:ph type="body" sz="quarter" idx="1"/>
          </p:nvPr>
        </p:nvSpPr>
        <p:spPr>
          <a:xfrm>
            <a:off x="914400" y="4715153"/>
            <a:ext cx="5029200"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744538"/>
            <a:ext cx="6616700" cy="3722687"/>
          </a:xfrm>
        </p:spPr>
      </p:sp>
      <p:sp>
        <p:nvSpPr>
          <p:cNvPr id="3" name="Espace réservé des notes 2"/>
          <p:cNvSpPr>
            <a:spLocks noGrp="1"/>
          </p:cNvSpPr>
          <p:nvPr>
            <p:ph type="body" idx="1"/>
          </p:nvPr>
        </p:nvSpPr>
        <p:spPr/>
        <p:txBody>
          <a:bodyPr/>
          <a:lstStyle/>
          <a:p>
            <a:r>
              <a:rPr lang="fr-BE" baseline="0" smtClean="0"/>
              <a:t>Hello Everyone, I’m Arthur Fanara, from the University of Liege in Belgium, and I will present you my PhD Research on multiscale modelling, by the finite element square method, of chloride ions transport inside recycled aggregates concrete.</a:t>
            </a:r>
            <a:endParaRPr lang="fr-BE" baseline="0" dirty="0" smtClean="0"/>
          </a:p>
        </p:txBody>
      </p:sp>
    </p:spTree>
    <p:extLst>
      <p:ext uri="{BB962C8B-B14F-4D97-AF65-F5344CB8AC3E}">
        <p14:creationId xmlns:p14="http://schemas.microsoft.com/office/powerpoint/2010/main" val="293997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307017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I’ll now show you the analytical validation of the model.</a:t>
            </a:r>
            <a:endParaRPr lang="en-GB"/>
          </a:p>
        </p:txBody>
      </p:sp>
    </p:spTree>
    <p:extLst>
      <p:ext uri="{BB962C8B-B14F-4D97-AF65-F5344CB8AC3E}">
        <p14:creationId xmlns:p14="http://schemas.microsoft.com/office/powerpoint/2010/main" val="241998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p:txBody>
      </p:sp>
    </p:spTree>
    <p:extLst>
      <p:ext uri="{BB962C8B-B14F-4D97-AF65-F5344CB8AC3E}">
        <p14:creationId xmlns:p14="http://schemas.microsoft.com/office/powerpoint/2010/main" val="2840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The next thing I’d like to present you is the RVE generation and a</a:t>
            </a:r>
            <a:r>
              <a:rPr lang="en-GB" baseline="0" smtClean="0"/>
              <a:t> little analysis of its influence on the results</a:t>
            </a:r>
            <a:endParaRPr lang="en-GB"/>
          </a:p>
        </p:txBody>
      </p:sp>
    </p:spTree>
    <p:extLst>
      <p:ext uri="{BB962C8B-B14F-4D97-AF65-F5344CB8AC3E}">
        <p14:creationId xmlns:p14="http://schemas.microsoft.com/office/powerpoint/2010/main" val="376229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a:t>
            </a:r>
            <a:r>
              <a:rPr lang="fr-BE" baseline="0" smtClean="0"/>
              <a:t> algorithm is inspired from the work of Nilenius.</a:t>
            </a:r>
          </a:p>
        </p:txBody>
      </p:sp>
    </p:spTree>
    <p:extLst>
      <p:ext uri="{BB962C8B-B14F-4D97-AF65-F5344CB8AC3E}">
        <p14:creationId xmlns:p14="http://schemas.microsoft.com/office/powerpoint/2010/main" val="1995569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lang="fr-BE" smtClean="0"/>
          </a:p>
        </p:txBody>
      </p:sp>
    </p:spTree>
    <p:extLst>
      <p:ext uri="{BB962C8B-B14F-4D97-AF65-F5344CB8AC3E}">
        <p14:creationId xmlns:p14="http://schemas.microsoft.com/office/powerpoint/2010/main" val="69475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1382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393550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193912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88006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rPr lang="fr-BE" smtClean="0"/>
              <a:t>And first of all, by the environmental concerns.</a:t>
            </a:r>
            <a:r>
              <a:rPr lang="fr-BE" baseline="0" smtClean="0"/>
              <a:t> Concrete is produced, in the EU, at a rate of 1 billion tons per year (in 2014, maybe more nowadays). On the other hand, the construction and demolition sector produces 374 million tons of waste in the EU. In a spirit of circular economy were then born the recycled concrete aggregates, constituted of Natural aggregates and residual mortar.</a:t>
            </a:r>
          </a:p>
        </p:txBody>
      </p:sp>
    </p:spTree>
    <p:extLst>
      <p:ext uri="{BB962C8B-B14F-4D97-AF65-F5344CB8AC3E}">
        <p14:creationId xmlns:p14="http://schemas.microsoft.com/office/powerpoint/2010/main" val="60559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284158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59587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Microstructure</a:t>
            </a:r>
            <a:r>
              <a:rPr lang="fr-BE" baseline="0" smtClean="0"/>
              <a:t> homogène et pas no micro / mettre résultats exp en back up</a:t>
            </a:r>
            <a:endParaRPr/>
          </a:p>
        </p:txBody>
      </p:sp>
    </p:spTree>
    <p:extLst>
      <p:ext uri="{BB962C8B-B14F-4D97-AF65-F5344CB8AC3E}">
        <p14:creationId xmlns:p14="http://schemas.microsoft.com/office/powerpoint/2010/main" val="216967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5535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88233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4732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56128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731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a:p>
            <a:endParaRPr lang="fr-BE" baseline="0" smtClean="0"/>
          </a:p>
          <a:p>
            <a:r>
              <a:rPr lang="fr-BE" baseline="0" smtClean="0"/>
              <a:t>Enelever oscillation et mettre plus grand, microstructure homogène</a:t>
            </a:r>
            <a:endParaRPr/>
          </a:p>
        </p:txBody>
      </p:sp>
    </p:spTree>
    <p:extLst>
      <p:ext uri="{BB962C8B-B14F-4D97-AF65-F5344CB8AC3E}">
        <p14:creationId xmlns:p14="http://schemas.microsoft.com/office/powerpoint/2010/main" val="4211221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69674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BE" smtClean="0"/>
              <a:t>The</a:t>
            </a:r>
            <a:r>
              <a:rPr lang="fr-BE" baseline="0" smtClean="0"/>
              <a:t> other important aspect of my research are the chloride attacks, which are responsible of a high cost of maintenance in reinforced concrete structure. The chloride ions, coming from … penetrate the porous structure of concrete and concentrate near the reinforcements, as well as the oxygen and water. Those chemical elements then create a battery system, inducing pitting corrosion and a rapid loss of section of the reinforcements. An exemple is shown…</a:t>
            </a:r>
            <a:endParaRPr lang="fr-BE" smtClean="0"/>
          </a:p>
        </p:txBody>
      </p:sp>
    </p:spTree>
    <p:extLst>
      <p:ext uri="{BB962C8B-B14F-4D97-AF65-F5344CB8AC3E}">
        <p14:creationId xmlns:p14="http://schemas.microsoft.com/office/powerpoint/2010/main" val="201132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79574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97480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94946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97578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0427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3131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20650" y="744538"/>
            <a:ext cx="6616700" cy="3722687"/>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rPr lang="fr-BE" smtClean="0"/>
              <a:t>Those two problems are deeply</a:t>
            </a:r>
            <a:r>
              <a:rPr lang="fr-BE" baseline="0" smtClean="0"/>
              <a:t> linked. On the picture is represented… </a:t>
            </a:r>
            <a:endParaRPr/>
          </a:p>
        </p:txBody>
      </p:sp>
    </p:spTree>
    <p:extLst>
      <p:ext uri="{BB962C8B-B14F-4D97-AF65-F5344CB8AC3E}">
        <p14:creationId xmlns:p14="http://schemas.microsoft.com/office/powerpoint/2010/main" val="362388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This PhD research has a complete dual approach, with experimental work to characterize the diffusion of chloride</a:t>
            </a:r>
            <a:r>
              <a:rPr lang="fr-BE" baseline="0" smtClean="0"/>
              <a:t> ions inside NAC and RAC, and the development of a numerical model to extrapolate the results over a longer time period.</a:t>
            </a:r>
            <a:endParaRPr/>
          </a:p>
        </p:txBody>
      </p:sp>
    </p:spTree>
    <p:extLst>
      <p:ext uri="{BB962C8B-B14F-4D97-AF65-F5344CB8AC3E}">
        <p14:creationId xmlns:p14="http://schemas.microsoft.com/office/powerpoint/2010/main" val="3789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Let me continue</a:t>
            </a:r>
            <a:r>
              <a:rPr lang="en-GB" baseline="0" smtClean="0"/>
              <a:t> with the description of the model developed until now.</a:t>
            </a:r>
            <a:endParaRPr lang="en-GB"/>
          </a:p>
        </p:txBody>
      </p:sp>
    </p:spTree>
    <p:extLst>
      <p:ext uri="{BB962C8B-B14F-4D97-AF65-F5344CB8AC3E}">
        <p14:creationId xmlns:p14="http://schemas.microsoft.com/office/powerpoint/2010/main" val="11104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FE² multiscale</a:t>
            </a:r>
            <a:r>
              <a:rPr lang="fr-BE" baseline="0" smtClean="0"/>
              <a:t> model is written in FORTRAN…, and it is currently working for water convection and pollutant… under saturated conditions</a:t>
            </a:r>
            <a:endParaRPr/>
          </a:p>
        </p:txBody>
      </p:sp>
    </p:spTree>
    <p:extLst>
      <p:ext uri="{BB962C8B-B14F-4D97-AF65-F5344CB8AC3E}">
        <p14:creationId xmlns:p14="http://schemas.microsoft.com/office/powerpoint/2010/main" val="304960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43086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model is quite classical. The BC</a:t>
            </a:r>
            <a:r>
              <a:rPr lang="fr-BE" baseline="0" smtClean="0"/>
              <a:t> are applied at the macroscale and then a gradient and mean value are calculated for each time step and IP, for both the water pressure and concentration. The FEA on the microstructure is performed thanks to the two mass balance equations you can see here, and a homogenized water flow and concentration flow by diffusion only is obtained. Then, a coupling is performed at the macroscale based on the homogenized water flows.</a:t>
            </a:r>
            <a:endParaRPr/>
          </a:p>
        </p:txBody>
      </p:sp>
    </p:spTree>
    <p:extLst>
      <p:ext uri="{BB962C8B-B14F-4D97-AF65-F5344CB8AC3E}">
        <p14:creationId xmlns:p14="http://schemas.microsoft.com/office/powerpoint/2010/main" val="1375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Shape 11"/>
          <p:cNvSpPr txBox="1">
            <a:spLocks noGrp="1"/>
          </p:cNvSpPr>
          <p:nvPr>
            <p:ph type="body" sz="quarter" idx="21" hasCustomPrompt="1"/>
          </p:nvPr>
        </p:nvSpPr>
        <p:spPr>
          <a:xfrm>
            <a:off x="931362" y="8657488"/>
            <a:ext cx="15477541" cy="461060"/>
          </a:xfrm>
          <a:prstGeom prst="rect">
            <a:avLst/>
          </a:prstGeom>
        </p:spPr>
        <p:txBody>
          <a:bodyPr anchor="b"/>
          <a:lstStyle>
            <a:lvl1pPr marL="0" indent="0" defTabSz="563541">
              <a:lnSpc>
                <a:spcPct val="100000"/>
              </a:lnSpc>
              <a:spcBef>
                <a:spcPts val="0"/>
              </a:spcBef>
              <a:buSzTx/>
              <a:buNone/>
              <a:defRPr sz="2304" b="1"/>
            </a:lvl1pPr>
          </a:lstStyle>
          <a:p>
            <a:r>
              <a:t>Auteur et date</a:t>
            </a:r>
          </a:p>
        </p:txBody>
      </p:sp>
      <p:sp>
        <p:nvSpPr>
          <p:cNvPr id="12" name="Shape 12"/>
          <p:cNvSpPr txBox="1">
            <a:spLocks noGrp="1"/>
          </p:cNvSpPr>
          <p:nvPr>
            <p:ph type="title" hasCustomPrompt="1"/>
          </p:nvPr>
        </p:nvSpPr>
        <p:spPr>
          <a:xfrm>
            <a:off x="931363" y="1854200"/>
            <a:ext cx="15479215" cy="3302000"/>
          </a:xfrm>
          <a:prstGeom prst="rect">
            <a:avLst/>
          </a:prstGeom>
        </p:spPr>
        <p:txBody>
          <a:bodyPr anchor="b"/>
          <a:lstStyle>
            <a:lvl1pPr>
              <a:defRPr sz="8200" spc="-164"/>
            </a:lvl1pPr>
          </a:lstStyle>
          <a:p>
            <a:r>
              <a:t>Titre de la présentation</a:t>
            </a:r>
          </a:p>
        </p:txBody>
      </p:sp>
      <p:sp>
        <p:nvSpPr>
          <p:cNvPr id="13" name="Shape 13"/>
          <p:cNvSpPr txBox="1">
            <a:spLocks noGrp="1"/>
          </p:cNvSpPr>
          <p:nvPr>
            <p:ph type="body" sz="quarter" idx="1" hasCustomPrompt="1"/>
          </p:nvPr>
        </p:nvSpPr>
        <p:spPr>
          <a:xfrm>
            <a:off x="931362" y="5105401"/>
            <a:ext cx="15477539"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la présentation</a:t>
            </a:r>
          </a:p>
          <a:p>
            <a:pPr lvl="1"/>
            <a:endParaRPr/>
          </a:p>
          <a:p>
            <a:pPr lvl="2"/>
            <a:endParaRPr/>
          </a:p>
          <a:p>
            <a:pPr lvl="3"/>
            <a:endParaRPr/>
          </a:p>
          <a:p>
            <a:pPr lvl="4"/>
            <a:endParaRPr/>
          </a:p>
        </p:txBody>
      </p:sp>
      <p:sp>
        <p:nvSpPr>
          <p:cNvPr id="14" name="Shape 14"/>
          <p:cNvSpPr txBox="1">
            <a:spLocks noGrp="1"/>
          </p:cNvSpPr>
          <p:nvPr>
            <p:ph type="sldNum" sz="quarter" idx="2"/>
          </p:nvPr>
        </p:nvSpPr>
        <p:spPr>
          <a:xfrm>
            <a:off x="16406325" y="9266816"/>
            <a:ext cx="402354" cy="302647"/>
          </a:xfrm>
          <a:prstGeom prst="rect">
            <a:avLst/>
          </a:prstGeom>
        </p:spPr>
        <p:txBody>
          <a:bodyPr/>
          <a:lstStyle/>
          <a:p>
            <a:fld id="{86CB4B4D-7CA3-9044-876B-883B54F8677D}" type="slidenum">
              <a:rPr/>
              <a:t>‹N°›</a:t>
            </a:fld>
            <a:endParaRPr dirty="0"/>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Shape 115"/>
          <p:cNvSpPr txBox="1">
            <a:spLocks noGrp="1"/>
          </p:cNvSpPr>
          <p:nvPr>
            <p:ph type="body" sz="half" idx="1" hasCustomPrompt="1"/>
          </p:nvPr>
        </p:nvSpPr>
        <p:spPr>
          <a:xfrm>
            <a:off x="982164" y="3721100"/>
            <a:ext cx="15375936"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6" name="Shape 116"/>
          <p:cNvSpPr txBox="1">
            <a:spLocks noGrp="1"/>
          </p:cNvSpPr>
          <p:nvPr>
            <p:ph type="body" sz="quarter" idx="21" hasCustomPrompt="1"/>
          </p:nvPr>
        </p:nvSpPr>
        <p:spPr>
          <a:xfrm>
            <a:off x="1625650" y="6426201"/>
            <a:ext cx="1473245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hape 11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Shape 124"/>
          <p:cNvSpPr>
            <a:spLocks noGrp="1"/>
          </p:cNvSpPr>
          <p:nvPr>
            <p:ph type="pic" idx="21"/>
          </p:nvPr>
        </p:nvSpPr>
        <p:spPr>
          <a:xfrm>
            <a:off x="-2777152" y="687558"/>
            <a:ext cx="14887375" cy="8373892"/>
          </a:xfrm>
          <a:prstGeom prst="rect">
            <a:avLst/>
          </a:prstGeom>
        </p:spPr>
        <p:txBody>
          <a:bodyPr lIns="91439" tIns="45719" rIns="91439" bIns="45719">
            <a:noAutofit/>
          </a:bodyPr>
          <a:lstStyle/>
          <a:p>
            <a:endParaRPr dirty="0"/>
          </a:p>
        </p:txBody>
      </p:sp>
      <p:sp>
        <p:nvSpPr>
          <p:cNvPr id="125" name="Shape 125"/>
          <p:cNvSpPr>
            <a:spLocks noGrp="1"/>
          </p:cNvSpPr>
          <p:nvPr>
            <p:ph type="pic" sz="half" idx="22"/>
          </p:nvPr>
        </p:nvSpPr>
        <p:spPr>
          <a:xfrm>
            <a:off x="8797136" y="292101"/>
            <a:ext cx="7654100" cy="4592321"/>
          </a:xfrm>
          <a:prstGeom prst="rect">
            <a:avLst/>
          </a:prstGeom>
        </p:spPr>
        <p:txBody>
          <a:bodyPr lIns="91439" tIns="45719" rIns="91439" bIns="45719">
            <a:noAutofit/>
          </a:bodyPr>
          <a:lstStyle/>
          <a:p>
            <a:endParaRPr dirty="0"/>
          </a:p>
        </p:txBody>
      </p:sp>
      <p:sp>
        <p:nvSpPr>
          <p:cNvPr id="126" name="Shape 126"/>
          <p:cNvSpPr>
            <a:spLocks noGrp="1"/>
          </p:cNvSpPr>
          <p:nvPr>
            <p:ph type="pic" idx="23"/>
          </p:nvPr>
        </p:nvSpPr>
        <p:spPr>
          <a:xfrm>
            <a:off x="6646536" y="2749550"/>
            <a:ext cx="10583657" cy="9238276"/>
          </a:xfrm>
          <a:prstGeom prst="rect">
            <a:avLst/>
          </a:prstGeom>
        </p:spPr>
        <p:txBody>
          <a:bodyPr lIns="91439" tIns="45719" rIns="91439" bIns="45719">
            <a:noAutofit/>
          </a:bodyPr>
          <a:lstStyle/>
          <a:p>
            <a:endParaRPr dirty="0"/>
          </a:p>
        </p:txBody>
      </p:sp>
      <p:sp>
        <p:nvSpPr>
          <p:cNvPr id="127" name="Shape 12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hape 134"/>
          <p:cNvSpPr>
            <a:spLocks noGrp="1"/>
          </p:cNvSpPr>
          <p:nvPr>
            <p:ph type="pic" idx="21"/>
          </p:nvPr>
        </p:nvSpPr>
        <p:spPr>
          <a:xfrm>
            <a:off x="-1354708" y="-1054100"/>
            <a:ext cx="19236854" cy="11541760"/>
          </a:xfrm>
          <a:prstGeom prst="rect">
            <a:avLst/>
          </a:prstGeom>
        </p:spPr>
        <p:txBody>
          <a:bodyPr lIns="91439" tIns="45719" rIns="91439" bIns="45719">
            <a:noAutofit/>
          </a:bodyPr>
          <a:lstStyle/>
          <a:p>
            <a:endParaRPr dirty="0"/>
          </a:p>
        </p:txBody>
      </p:sp>
      <p:sp>
        <p:nvSpPr>
          <p:cNvPr id="135" name="Shape 135"/>
          <p:cNvSpPr txBox="1">
            <a:spLocks noGrp="1"/>
          </p:cNvSpPr>
          <p:nvPr>
            <p:ph type="sldNum" sz="quarter" idx="2"/>
          </p:nvPr>
        </p:nvSpPr>
        <p:spPr>
          <a:xfrm>
            <a:off x="16393997" y="9229745"/>
            <a:ext cx="402354" cy="302647"/>
          </a:xfrm>
          <a:prstGeom prst="rect">
            <a:avLst/>
          </a:prstGeom>
        </p:spPr>
        <p:txBody>
          <a:bodyPr/>
          <a:lstStyle>
            <a:lvl1pPr>
              <a:defRPr>
                <a:solidFill>
                  <a:srgbClr val="FFFFFF"/>
                </a:solidFill>
              </a:defRPr>
            </a:lvl1p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Shape 14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3"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4"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Shape 32"/>
          <p:cNvSpPr>
            <a:spLocks noGrp="1"/>
          </p:cNvSpPr>
          <p:nvPr>
            <p:ph type="pic" idx="21"/>
          </p:nvPr>
        </p:nvSpPr>
        <p:spPr>
          <a:xfrm>
            <a:off x="7092389" y="495300"/>
            <a:ext cx="10058709" cy="8780059"/>
          </a:xfrm>
          <a:prstGeom prst="rect">
            <a:avLst/>
          </a:prstGeom>
        </p:spPr>
        <p:txBody>
          <a:bodyPr lIns="91439" tIns="45719" rIns="91439" bIns="45719">
            <a:noAutofit/>
          </a:bodyPr>
          <a:lstStyle/>
          <a:p>
            <a:endParaRPr dirty="0"/>
          </a:p>
        </p:txBody>
      </p:sp>
      <p:sp>
        <p:nvSpPr>
          <p:cNvPr id="33" name="Shape 33"/>
          <p:cNvSpPr txBox="1">
            <a:spLocks noGrp="1"/>
          </p:cNvSpPr>
          <p:nvPr>
            <p:ph type="body" sz="quarter" idx="1" hasCustomPrompt="1"/>
          </p:nvPr>
        </p:nvSpPr>
        <p:spPr>
          <a:xfrm>
            <a:off x="931362" y="5003800"/>
            <a:ext cx="6807408"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diapositive</a:t>
            </a:r>
          </a:p>
          <a:p>
            <a:pPr lvl="1"/>
            <a:endParaRPr/>
          </a:p>
          <a:p>
            <a:pPr lvl="2"/>
            <a:endParaRPr/>
          </a:p>
          <a:p>
            <a:pPr lvl="3"/>
            <a:endParaRPr/>
          </a:p>
          <a:p>
            <a:pPr lvl="4"/>
            <a:endParaRPr/>
          </a:p>
        </p:txBody>
      </p:sp>
      <p:sp>
        <p:nvSpPr>
          <p:cNvPr id="34" name="Shape 34"/>
          <p:cNvSpPr txBox="1">
            <a:spLocks noGrp="1"/>
          </p:cNvSpPr>
          <p:nvPr>
            <p:ph type="title" hasCustomPrompt="1"/>
          </p:nvPr>
        </p:nvSpPr>
        <p:spPr>
          <a:xfrm>
            <a:off x="931362" y="692534"/>
            <a:ext cx="6807408" cy="4387466"/>
          </a:xfrm>
          <a:prstGeom prst="rect">
            <a:avLst/>
          </a:prstGeom>
        </p:spPr>
        <p:txBody>
          <a:bodyPr anchor="b"/>
          <a:lstStyle/>
          <a:p>
            <a:r>
              <a:t>Titre de diapositive</a:t>
            </a:r>
          </a:p>
        </p:txBody>
      </p:sp>
      <p:sp>
        <p:nvSpPr>
          <p:cNvPr id="35" name="Shape 35"/>
          <p:cNvSpPr txBox="1">
            <a:spLocks noGrp="1"/>
          </p:cNvSpPr>
          <p:nvPr>
            <p:ph type="sldNum" sz="quarter" idx="2"/>
          </p:nvPr>
        </p:nvSpPr>
        <p:spPr>
          <a:prstGeom prst="rect">
            <a:avLst/>
          </a:prstGeom>
        </p:spPr>
        <p:txBody>
          <a:bodyPr/>
          <a:lstStyle/>
          <a:p>
            <a:fld id="{86CB4B4D-7CA3-9044-876B-883B54F8677D}" type="slidenum">
              <a:rPr/>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Shape 42"/>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3"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44" name="Shape 44"/>
          <p:cNvSpPr txBox="1">
            <a:spLocks noGrp="1"/>
          </p:cNvSpPr>
          <p:nvPr>
            <p:ph type="title" hasCustomPrompt="1"/>
          </p:nvPr>
        </p:nvSpPr>
        <p:spPr>
          <a:prstGeom prst="rect">
            <a:avLst/>
          </a:prstGeom>
        </p:spPr>
        <p:txBody>
          <a:bodyPr/>
          <a:lstStyle/>
          <a:p>
            <a:r>
              <a:t>Titre de diapositive</a:t>
            </a:r>
          </a:p>
        </p:txBody>
      </p:sp>
      <p:sp>
        <p:nvSpPr>
          <p:cNvPr id="45" name="Shape 45"/>
          <p:cNvSpPr txBox="1">
            <a:spLocks noGrp="1"/>
          </p:cNvSpPr>
          <p:nvPr>
            <p:ph type="sldNum" sz="quarter" idx="2"/>
          </p:nvPr>
        </p:nvSpPr>
        <p:spPr>
          <a:prstGeom prst="rect">
            <a:avLst/>
          </a:prstGeom>
        </p:spPr>
        <p:txBody>
          <a:bodyPr/>
          <a:lstStyle/>
          <a:p>
            <a:fld id="{86CB4B4D-7CA3-9044-876B-883B54F8677D}" type="slidenum">
              <a:rPr smtClean="0"/>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uces">
    <p:spTree>
      <p:nvGrpSpPr>
        <p:cNvPr id="1" name=""/>
        <p:cNvGrpSpPr/>
        <p:nvPr/>
      </p:nvGrpSpPr>
      <p:grpSpPr>
        <a:xfrm>
          <a:off x="0" y="0"/>
          <a:ext cx="0" cy="0"/>
          <a:chOff x="0" y="0"/>
          <a:chExt cx="0" cy="0"/>
        </a:xfrm>
      </p:grpSpPr>
      <p:sp>
        <p:nvSpPr>
          <p:cNvPr id="52" name="Shape 52"/>
          <p:cNvSpPr txBox="1">
            <a:spLocks noGrp="1"/>
          </p:cNvSpPr>
          <p:nvPr>
            <p:ph type="body" idx="1" hasCustomPrompt="1"/>
          </p:nvPr>
        </p:nvSpPr>
        <p:spPr>
          <a:prstGeom prst="rect">
            <a:avLst/>
          </a:prstGeom>
        </p:spPr>
        <p:txBody>
          <a:bodyPr numCol="2" spcCol="589358"/>
          <a:lstStyle/>
          <a:p>
            <a:r>
              <a:t>Texte de puce de diapositive</a:t>
            </a:r>
          </a:p>
          <a:p>
            <a:pPr lvl="1"/>
            <a:endParaRPr/>
          </a:p>
          <a:p>
            <a:pPr lvl="2"/>
            <a:endParaRPr/>
          </a:p>
          <a:p>
            <a:pPr lvl="3"/>
            <a:endParaRPr/>
          </a:p>
          <a:p>
            <a:pPr lvl="4"/>
            <a:endParaRPr/>
          </a:p>
        </p:txBody>
      </p:sp>
      <p:sp>
        <p:nvSpPr>
          <p:cNvPr id="53" name="Shape 53"/>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sp>
        <p:nvSpPr>
          <p:cNvPr id="6"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7" name="Shape 44"/>
          <p:cNvSpPr txBox="1">
            <a:spLocks noGrp="1"/>
          </p:cNvSpPr>
          <p:nvPr>
            <p:ph type="title" hasCustomPrompt="1"/>
          </p:nvPr>
        </p:nvSpPr>
        <p:spPr>
          <a:xfrm>
            <a:off x="931362" y="440267"/>
            <a:ext cx="15477539" cy="1016001"/>
          </a:xfrm>
          <a:prstGeom prst="rect">
            <a:avLst/>
          </a:prstGeom>
        </p:spPr>
        <p:txBody>
          <a:bodyPr/>
          <a:lstStyle/>
          <a:p>
            <a:r>
              <a:t>Titre de diapositive</a:t>
            </a:r>
          </a:p>
        </p:txBody>
      </p:sp>
      <p:pic>
        <p:nvPicPr>
          <p:cNvPr id="9"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hape 60"/>
          <p:cNvSpPr>
            <a:spLocks noGrp="1"/>
          </p:cNvSpPr>
          <p:nvPr>
            <p:ph type="pic" idx="21"/>
          </p:nvPr>
        </p:nvSpPr>
        <p:spPr>
          <a:xfrm>
            <a:off x="8229852" y="596900"/>
            <a:ext cx="8598163" cy="8597900"/>
          </a:xfrm>
          <a:prstGeom prst="rect">
            <a:avLst/>
          </a:prstGeom>
        </p:spPr>
        <p:txBody>
          <a:bodyPr lIns="91439" tIns="45719" rIns="91439" bIns="45719">
            <a:noAutofit/>
          </a:bodyPr>
          <a:lstStyle/>
          <a:p>
            <a:endParaRPr dirty="0"/>
          </a:p>
        </p:txBody>
      </p:sp>
      <p:sp>
        <p:nvSpPr>
          <p:cNvPr id="61" name="Shape 61"/>
          <p:cNvSpPr txBox="1">
            <a:spLocks noGrp="1"/>
          </p:cNvSpPr>
          <p:nvPr>
            <p:ph type="title" hasCustomPrompt="1"/>
          </p:nvPr>
        </p:nvSpPr>
        <p:spPr>
          <a:xfrm>
            <a:off x="931362" y="444500"/>
            <a:ext cx="6807408" cy="1016000"/>
          </a:xfrm>
          <a:prstGeom prst="rect">
            <a:avLst/>
          </a:prstGeom>
        </p:spPr>
        <p:txBody>
          <a:bodyPr/>
          <a:lstStyle/>
          <a:p>
            <a:r>
              <a:t>Titre de diapositive</a:t>
            </a:r>
          </a:p>
        </p:txBody>
      </p:sp>
      <p:sp>
        <p:nvSpPr>
          <p:cNvPr id="62" name="Shape 62"/>
          <p:cNvSpPr txBox="1">
            <a:spLocks noGrp="1"/>
          </p:cNvSpPr>
          <p:nvPr>
            <p:ph type="body" sz="quarter" idx="22" hasCustomPrompt="1"/>
          </p:nvPr>
        </p:nvSpPr>
        <p:spPr>
          <a:xfrm>
            <a:off x="931362" y="1412978"/>
            <a:ext cx="6807408" cy="671803"/>
          </a:xfrm>
          <a:prstGeom prst="rect">
            <a:avLst/>
          </a:prstGeom>
        </p:spPr>
        <p:txBody>
          <a:bodyPr/>
          <a:lstStyle>
            <a:lvl1pPr marL="0" indent="0" defTabSz="522449">
              <a:lnSpc>
                <a:spcPct val="100000"/>
              </a:lnSpc>
              <a:spcBef>
                <a:spcPts val="0"/>
              </a:spcBef>
              <a:buSzTx/>
              <a:buNone/>
              <a:defRPr sz="3382" b="1"/>
            </a:lvl1pPr>
          </a:lstStyle>
          <a:p>
            <a:r>
              <a:t>Sous-titre de diapositive</a:t>
            </a:r>
          </a:p>
        </p:txBody>
      </p:sp>
      <p:sp>
        <p:nvSpPr>
          <p:cNvPr id="63" name="Shape 63"/>
          <p:cNvSpPr txBox="1">
            <a:spLocks noGrp="1"/>
          </p:cNvSpPr>
          <p:nvPr>
            <p:ph type="body" sz="half" idx="1" hasCustomPrompt="1"/>
          </p:nvPr>
        </p:nvSpPr>
        <p:spPr>
          <a:xfrm>
            <a:off x="931362" y="3480197"/>
            <a:ext cx="6807408" cy="5593161"/>
          </a:xfrm>
          <a:prstGeom prst="rect">
            <a:avLst/>
          </a:prstGeom>
        </p:spPr>
        <p:txBody>
          <a:bodyPr/>
          <a:lstStyle/>
          <a:p>
            <a:r>
              <a:t>Texte de puce de diapositive</a:t>
            </a:r>
          </a:p>
          <a:p>
            <a:pPr lvl="1"/>
            <a:endParaRPr/>
          </a:p>
          <a:p>
            <a:pPr lvl="2"/>
            <a:endParaRPr/>
          </a:p>
          <a:p>
            <a:pPr lvl="3"/>
            <a:endParaRPr/>
          </a:p>
          <a:p>
            <a:pPr lvl="4"/>
            <a:endParaRPr/>
          </a:p>
        </p:txBody>
      </p:sp>
      <p:sp>
        <p:nvSpPr>
          <p:cNvPr id="64" name="Shape 64"/>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7"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8"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hape 71"/>
          <p:cNvSpPr txBox="1">
            <a:spLocks noGrp="1"/>
          </p:cNvSpPr>
          <p:nvPr>
            <p:ph type="title" hasCustomPrompt="1"/>
          </p:nvPr>
        </p:nvSpPr>
        <p:spPr>
          <a:xfrm>
            <a:off x="931362" y="3225800"/>
            <a:ext cx="15477539"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Titre de section</a:t>
            </a:r>
          </a:p>
        </p:txBody>
      </p:sp>
      <p:sp>
        <p:nvSpPr>
          <p:cNvPr id="72" name="Shape 7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Shape 79"/>
          <p:cNvSpPr txBox="1">
            <a:spLocks noGrp="1"/>
          </p:cNvSpPr>
          <p:nvPr>
            <p:ph type="title" hasCustomPrompt="1"/>
          </p:nvPr>
        </p:nvSpPr>
        <p:spPr>
          <a:prstGeom prst="rect">
            <a:avLst/>
          </a:prstGeom>
        </p:spPr>
        <p:txBody>
          <a:bodyPr/>
          <a:lstStyle/>
          <a:p>
            <a:r>
              <a:t>Titre de diapositive</a:t>
            </a:r>
          </a:p>
        </p:txBody>
      </p:sp>
      <p:sp>
        <p:nvSpPr>
          <p:cNvPr id="80" name="Shape 80"/>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t>Sous-titre de diapositive</a:t>
            </a:r>
          </a:p>
        </p:txBody>
      </p:sp>
      <p:sp>
        <p:nvSpPr>
          <p:cNvPr id="81" name="Shape 8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Shape 88"/>
          <p:cNvSpPr txBox="1">
            <a:spLocks noGrp="1"/>
          </p:cNvSpPr>
          <p:nvPr>
            <p:ph type="title" hasCustomPrompt="1"/>
          </p:nvPr>
        </p:nvSpPr>
        <p:spPr>
          <a:xfrm>
            <a:off x="931362" y="444500"/>
            <a:ext cx="15477539" cy="1016000"/>
          </a:xfrm>
          <a:prstGeom prst="rect">
            <a:avLst/>
          </a:prstGeom>
        </p:spPr>
        <p:txBody>
          <a:bodyPr/>
          <a:lstStyle/>
          <a:p>
            <a:r>
              <a:t>Titre de l’ordre du jour</a:t>
            </a:r>
          </a:p>
        </p:txBody>
      </p:sp>
      <p:sp>
        <p:nvSpPr>
          <p:cNvPr id="89" name="Shape 89"/>
          <p:cNvSpPr txBox="1">
            <a:spLocks noGrp="1"/>
          </p:cNvSpPr>
          <p:nvPr>
            <p:ph type="body" sz="quarter" idx="21" hasCustomPrompt="1"/>
          </p:nvPr>
        </p:nvSpPr>
        <p:spPr>
          <a:xfrm>
            <a:off x="931362" y="1409700"/>
            <a:ext cx="15477541" cy="671802"/>
          </a:xfrm>
          <a:prstGeom prst="rect">
            <a:avLst/>
          </a:prstGeom>
        </p:spPr>
        <p:txBody>
          <a:bodyPr/>
          <a:lstStyle>
            <a:lvl1pPr marL="0" indent="0" defTabSz="587022">
              <a:lnSpc>
                <a:spcPct val="100000"/>
              </a:lnSpc>
              <a:spcBef>
                <a:spcPts val="0"/>
              </a:spcBef>
              <a:buSzTx/>
              <a:buNone/>
              <a:defRPr sz="3800" b="1"/>
            </a:lvl1pPr>
          </a:lstStyle>
          <a:p>
            <a:r>
              <a:t>Sous-titre de l’ordre du jour</a:t>
            </a:r>
          </a:p>
        </p:txBody>
      </p:sp>
      <p:sp>
        <p:nvSpPr>
          <p:cNvPr id="90" name="Shape 90"/>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Rubriques de l’ordre du jour</a:t>
            </a:r>
          </a:p>
          <a:p>
            <a:pPr lvl="1"/>
            <a:endParaRPr/>
          </a:p>
          <a:p>
            <a:pPr lvl="2"/>
            <a:endParaRPr/>
          </a:p>
          <a:p>
            <a:pPr lvl="3"/>
            <a:endParaRPr/>
          </a:p>
          <a:p>
            <a:pPr lvl="4"/>
            <a:endParaRPr/>
          </a:p>
        </p:txBody>
      </p:sp>
      <p:sp>
        <p:nvSpPr>
          <p:cNvPr id="91" name="Shape 9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Shape 106"/>
          <p:cNvSpPr txBox="1">
            <a:spLocks noGrp="1"/>
          </p:cNvSpPr>
          <p:nvPr>
            <p:ph type="body" sz="quarter" idx="21" hasCustomPrompt="1"/>
          </p:nvPr>
        </p:nvSpPr>
        <p:spPr>
          <a:xfrm>
            <a:off x="931362" y="6209980"/>
            <a:ext cx="15477539" cy="671803"/>
          </a:xfrm>
          <a:prstGeom prst="rect">
            <a:avLst/>
          </a:prstGeom>
        </p:spPr>
        <p:txBody>
          <a:bodyPr/>
          <a:lstStyle>
            <a:lvl1pPr marL="0" indent="0" algn="ctr">
              <a:lnSpc>
                <a:spcPct val="100000"/>
              </a:lnSpc>
              <a:spcBef>
                <a:spcPts val="0"/>
              </a:spcBef>
              <a:buSzTx/>
              <a:buNone/>
              <a:defRPr sz="3800" b="1"/>
            </a:lvl1pPr>
          </a:lstStyle>
          <a:p>
            <a:r>
              <a:t>Données clés</a:t>
            </a:r>
          </a:p>
        </p:txBody>
      </p:sp>
      <p:sp>
        <p:nvSpPr>
          <p:cNvPr id="107" name="Shape 107"/>
          <p:cNvSpPr txBox="1">
            <a:spLocks noGrp="1"/>
          </p:cNvSpPr>
          <p:nvPr>
            <p:ph type="body" idx="1" hasCustomPrompt="1"/>
          </p:nvPr>
        </p:nvSpPr>
        <p:spPr>
          <a:xfrm>
            <a:off x="931362" y="999066"/>
            <a:ext cx="15477539"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100 %</a:t>
            </a:r>
          </a:p>
          <a:p>
            <a:pPr lvl="1"/>
            <a:endParaRPr/>
          </a:p>
          <a:p>
            <a:pPr lvl="2"/>
            <a:endParaRPr/>
          </a:p>
          <a:p>
            <a:pPr lvl="3"/>
            <a:endParaRPr/>
          </a:p>
          <a:p>
            <a:pPr lvl="4"/>
            <a:endParaRPr/>
          </a:p>
        </p:txBody>
      </p:sp>
      <p:sp>
        <p:nvSpPr>
          <p:cNvPr id="108" name="Shape 108"/>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body" idx="1" hasCustomPrompt="1"/>
          </p:nvPr>
        </p:nvSpPr>
        <p:spPr>
          <a:xfrm>
            <a:off x="931362" y="2959100"/>
            <a:ext cx="15477539"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3" name="Shape 3"/>
          <p:cNvSpPr txBox="1">
            <a:spLocks noGrp="1"/>
          </p:cNvSpPr>
          <p:nvPr>
            <p:ph type="title" hasCustomPrompt="1"/>
          </p:nvPr>
        </p:nvSpPr>
        <p:spPr>
          <a:xfrm>
            <a:off x="931362" y="440267"/>
            <a:ext cx="1547753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4" name="Shape 4"/>
          <p:cNvSpPr txBox="1">
            <a:spLocks noGrp="1"/>
          </p:cNvSpPr>
          <p:nvPr>
            <p:ph type="sldNum" sz="quarter" idx="2"/>
          </p:nvPr>
        </p:nvSpPr>
        <p:spPr>
          <a:xfrm>
            <a:off x="16406325" y="9229745"/>
            <a:ext cx="402354" cy="302647"/>
          </a:xfrm>
          <a:prstGeom prst="rect">
            <a:avLst/>
          </a:prstGeom>
          <a:ln w="12700">
            <a:miter lim="400000"/>
          </a:ln>
        </p:spPr>
        <p:txBody>
          <a:bodyPr wrap="none" lIns="50800" tIns="50800" rIns="50800" bIns="50800" anchor="b">
            <a:spAutoFit/>
          </a:bodyPr>
          <a:lstStyle>
            <a:lvl1pPr defTabSz="584200">
              <a:defRPr sz="1300"/>
            </a:lvl1pPr>
          </a:lstStyle>
          <a:p>
            <a:fld id="{86CB4B4D-7CA3-9044-876B-883B54F8677D}" type="slidenum">
              <a:rPr/>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Lst>
  <p:transition spd="med"/>
  <p:hf hdr="0" ftr="0" dt="0"/>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6.xml"/><Relationship Id="rId7" Type="http://schemas.openxmlformats.org/officeDocument/2006/relationships/image" Target="../media/image5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8.png"/><Relationship Id="rId5" Type="http://schemas.openxmlformats.org/officeDocument/2006/relationships/notesSlide" Target="../notesSlides/notesSlide28.xml"/><Relationship Id="rId4" Type="http://schemas.openxmlformats.org/officeDocument/2006/relationships/slideLayout" Target="../slideLayouts/slideLayout3.xm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ec.europa.eu/eurostat/statistics-explained/index.php/Archive:Cement_and_concrete_production_statistics_-_NACE_Rev._1.1"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ec.europa.eu/environment/waste/construction_demolition.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uee.uliege.be/cms/c_3680181/fr/uee-lagami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txBox="1">
            <a:spLocks noGrp="1"/>
          </p:cNvSpPr>
          <p:nvPr>
            <p:ph type="body" idx="21"/>
          </p:nvPr>
        </p:nvSpPr>
        <p:spPr>
          <a:xfrm>
            <a:off x="2866232" y="7666988"/>
            <a:ext cx="11607801" cy="16768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algn="ctr" defTabSz="587022">
              <a:defRPr sz="2400"/>
            </a:pPr>
            <a:r>
              <a:rPr dirty="0"/>
              <a:t>Arthur FANARA </a:t>
            </a:r>
            <a:r>
              <a:rPr lang="en-GB" smtClean="0"/>
              <a:t>–</a:t>
            </a:r>
            <a:r>
              <a:rPr smtClean="0"/>
              <a:t> </a:t>
            </a:r>
            <a:r>
              <a:rPr lang="fr-BE" smtClean="0"/>
              <a:t>6 June </a:t>
            </a:r>
            <a:r>
              <a:rPr lang="fr-BE" dirty="0" smtClean="0"/>
              <a:t>2022</a:t>
            </a:r>
            <a:endParaRPr dirty="0"/>
          </a:p>
          <a:p>
            <a:pPr algn="ctr" defTabSz="587022">
              <a:defRPr sz="2400"/>
            </a:pPr>
            <a:endParaRPr dirty="0"/>
          </a:p>
          <a:p>
            <a:pPr algn="ctr" defTabSz="587022">
              <a:defRPr sz="2400"/>
            </a:pPr>
            <a:r>
              <a:rPr lang="fr-BE" u="sng" dirty="0" smtClean="0"/>
              <a:t>A. FANARA</a:t>
            </a:r>
            <a:r>
              <a:rPr lang="fr-BE" smtClean="0"/>
              <a:t>, </a:t>
            </a:r>
            <a:r>
              <a:rPr lang="fr-BE"/>
              <a:t>L. </a:t>
            </a:r>
            <a:r>
              <a:rPr lang="fr-BE" smtClean="0"/>
              <a:t>COURARD and </a:t>
            </a:r>
            <a:r>
              <a:rPr smtClean="0"/>
              <a:t>F</a:t>
            </a:r>
            <a:r>
              <a:rPr/>
              <a:t>. </a:t>
            </a:r>
            <a:r>
              <a:rPr smtClean="0"/>
              <a:t>COLLIN</a:t>
            </a:r>
            <a:r>
              <a:rPr lang="fr-BE" smtClean="0"/>
              <a:t/>
            </a:r>
            <a:br>
              <a:rPr lang="fr-BE" smtClean="0"/>
            </a:br>
            <a:r>
              <a:rPr smtClean="0"/>
              <a:t>University </a:t>
            </a:r>
            <a:r>
              <a:rPr dirty="0"/>
              <a:t>of Liège, </a:t>
            </a:r>
            <a:r>
              <a:rPr dirty="0" smtClean="0"/>
              <a:t>ArGEnCo</a:t>
            </a:r>
            <a:r>
              <a:rPr lang="en-GB" dirty="0"/>
              <a:t> Department</a:t>
            </a:r>
            <a:r>
              <a:rPr dirty="0" smtClean="0"/>
              <a:t>, UEE</a:t>
            </a:r>
            <a:r>
              <a:rPr lang="en-GB" dirty="0"/>
              <a:t> Research Unit</a:t>
            </a:r>
            <a:endParaRPr dirty="0"/>
          </a:p>
        </p:txBody>
      </p:sp>
      <p:sp>
        <p:nvSpPr>
          <p:cNvPr id="162" name="Shape 162"/>
          <p:cNvSpPr txBox="1">
            <a:spLocks noGrp="1"/>
          </p:cNvSpPr>
          <p:nvPr>
            <p:ph type="ctrTitle"/>
          </p:nvPr>
        </p:nvSpPr>
        <p:spPr>
          <a:xfrm>
            <a:off x="1607661" y="2297948"/>
            <a:ext cx="14124939" cy="3500437"/>
          </a:xfrm>
          <a:prstGeom prst="rect">
            <a:avLst/>
          </a:prstGeom>
        </p:spPr>
        <p:txBody>
          <a:bodyPr>
            <a:noAutofit/>
          </a:bodyPr>
          <a:lstStyle/>
          <a:p>
            <a:pPr algn="ctr" defTabSz="1595215">
              <a:defRPr sz="6072" spc="-121"/>
            </a:pPr>
            <a:r>
              <a:rPr lang="en-US" sz="6072"/>
              <a:t>Development of a </a:t>
            </a:r>
            <a:r>
              <a:rPr lang="en-US" sz="6072" smtClean="0"/>
              <a:t>FE</a:t>
            </a:r>
            <a:r>
              <a:rPr lang="en-US" sz="6072"/>
              <a:t>²</a:t>
            </a:r>
            <a:r>
              <a:rPr lang="en-US" sz="6072" smtClean="0"/>
              <a:t> </a:t>
            </a:r>
            <a:r>
              <a:rPr lang="en-US" sz="6072"/>
              <a:t>Multiscale Model of Chloride Ions Transport </a:t>
            </a:r>
            <a:r>
              <a:rPr lang="en-US" sz="6072" smtClean="0"/>
              <a:t/>
            </a:r>
            <a:br>
              <a:rPr lang="en-US" sz="6072" smtClean="0"/>
            </a:br>
            <a:r>
              <a:rPr lang="en-US" sz="6072" smtClean="0"/>
              <a:t>in </a:t>
            </a:r>
            <a:r>
              <a:rPr lang="en-US" sz="6072"/>
              <a:t>Recycled Aggregates Concrete</a:t>
            </a:r>
            <a:endParaRPr sz="6600" dirty="0"/>
          </a:p>
        </p:txBody>
      </p:sp>
      <p:sp>
        <p:nvSpPr>
          <p:cNvPr id="163" name="Shape 163"/>
          <p:cNvSpPr txBox="1">
            <a:spLocks noGrp="1"/>
          </p:cNvSpPr>
          <p:nvPr>
            <p:ph type="subTitle" sz="quarter" idx="1"/>
          </p:nvPr>
        </p:nvSpPr>
        <p:spPr>
          <a:xfrm>
            <a:off x="2866231" y="6371564"/>
            <a:ext cx="11607801" cy="707883"/>
          </a:xfrm>
          <a:prstGeom prst="rect">
            <a:avLst/>
          </a:prstGeom>
        </p:spPr>
        <p:txBody>
          <a:bodyPr>
            <a:normAutofit fontScale="92500"/>
          </a:bodyPr>
          <a:lstStyle>
            <a:lvl1pPr algn="ctr"/>
          </a:lstStyle>
          <a:p>
            <a:r>
              <a:rPr lang="fr-BE" dirty="0" smtClean="0"/>
              <a:t>Presentation </a:t>
            </a:r>
            <a:r>
              <a:rPr lang="fr-BE" smtClean="0"/>
              <a:t>at ECCOMAS Congress </a:t>
            </a:r>
            <a:r>
              <a:rPr lang="fr-BE" smtClean="0"/>
              <a:t>2022 (MS146C)</a:t>
            </a:r>
            <a:endParaRPr dirty="0"/>
          </a:p>
        </p:txBody>
      </p:sp>
      <p:grpSp>
        <p:nvGrpSpPr>
          <p:cNvPr id="4" name="Groupe 3"/>
          <p:cNvGrpSpPr/>
          <p:nvPr/>
        </p:nvGrpSpPr>
        <p:grpSpPr>
          <a:xfrm>
            <a:off x="2266973" y="-275072"/>
            <a:ext cx="12806313" cy="3277438"/>
            <a:chOff x="3122667" y="-425353"/>
            <a:chExt cx="12806313" cy="3277438"/>
          </a:xfrm>
        </p:grpSpPr>
        <p:pic>
          <p:nvPicPr>
            <p:cNvPr id="164" name="pasted-image.tiff"/>
            <p:cNvPicPr>
              <a:picLocks noChangeAspect="1"/>
            </p:cNvPicPr>
            <p:nvPr/>
          </p:nvPicPr>
          <p:blipFill>
            <a:blip r:embed="rId3">
              <a:extLst/>
            </a:blip>
            <a:stretch>
              <a:fillRect/>
            </a:stretch>
          </p:blipFill>
          <p:spPr>
            <a:xfrm>
              <a:off x="8742027" y="545486"/>
              <a:ext cx="2113148" cy="1335760"/>
            </a:xfrm>
            <a:prstGeom prst="rect">
              <a:avLst/>
            </a:prstGeom>
            <a:ln w="12700">
              <a:miter lim="400000"/>
            </a:ln>
          </p:spPr>
        </p:pic>
        <p:pic>
          <p:nvPicPr>
            <p:cNvPr id="165" name="pasted-image.png"/>
            <p:cNvPicPr>
              <a:picLocks noChangeAspect="1"/>
            </p:cNvPicPr>
            <p:nvPr/>
          </p:nvPicPr>
          <p:blipFill>
            <a:blip r:embed="rId4">
              <a:extLst/>
            </a:blip>
            <a:stretch>
              <a:fillRect/>
            </a:stretch>
          </p:blipFill>
          <p:spPr>
            <a:xfrm>
              <a:off x="3122667" y="716174"/>
              <a:ext cx="5422980" cy="1295184"/>
            </a:xfrm>
            <a:prstGeom prst="rect">
              <a:avLst/>
            </a:prstGeom>
            <a:ln w="12700">
              <a:miter lim="400000"/>
            </a:ln>
          </p:spPr>
        </p:pic>
        <p:pic>
          <p:nvPicPr>
            <p:cNvPr id="166" name="LogoUliege.jpg"/>
            <p:cNvPicPr>
              <a:picLocks noChangeAspect="1"/>
            </p:cNvPicPr>
            <p:nvPr/>
          </p:nvPicPr>
          <p:blipFill>
            <a:blip r:embed="rId5">
              <a:extLst/>
            </a:blip>
            <a:stretch>
              <a:fillRect/>
            </a:stretch>
          </p:blipFill>
          <p:spPr>
            <a:xfrm>
              <a:off x="11051555" y="415377"/>
              <a:ext cx="3290537" cy="1595981"/>
            </a:xfrm>
            <a:prstGeom prst="rect">
              <a:avLst/>
            </a:prstGeom>
            <a:ln w="12700">
              <a:miter lim="400000"/>
            </a:ln>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7589" y="-425353"/>
              <a:ext cx="2231391" cy="3277438"/>
            </a:xfrm>
            <a:prstGeom prst="rect">
              <a:avLst/>
            </a:prstGeom>
          </p:spPr>
        </p:pic>
      </p:grpSp>
      <p:sp>
        <p:nvSpPr>
          <p:cNvPr id="5" name="Espace réservé du numéro de diapositive 4"/>
          <p:cNvSpPr>
            <a:spLocks noGrp="1"/>
          </p:cNvSpPr>
          <p:nvPr>
            <p:ph type="sldNum" sz="quarter" idx="2"/>
          </p:nvPr>
        </p:nvSpPr>
        <p:spPr/>
        <p:txBody>
          <a:bodyPr/>
          <a:lstStyle/>
          <a:p>
            <a:fld id="{86CB4B4D-7CA3-9044-876B-883B54F8677D}" type="slidenum">
              <a:rPr lang="fr-BE" smtClean="0"/>
              <a:t>1</a:t>
            </a:fld>
            <a:endParaRPr lang="fr-BE"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Macroscale Equations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10</a:t>
            </a:fld>
            <a:endParaRPr lang="fr-BE"/>
          </a:p>
        </p:txBody>
      </p:sp>
      <p:pic>
        <p:nvPicPr>
          <p:cNvPr id="5" name="Image 4" descr="\documentclass{article}&#10;\usepackage{amsmath}&#10;\pagestyle{empty}&#10;\begin{document}&#10;&#10;$$ \left\{\begin{array}{lr}&#10;\dfrac{\partial}{\partial x_i} \left[\rho_{w}\times v_{i,homogenized}^w\right] + \dfrac{\partial S_w}{\partial t} = 0 &amp; (3) \\&#10;\\&#10;\dfrac{\partial}{\partial x_i} [ \underbrace{C \; v_{i,homogenized}^w}_{\text{coupling term}} + v_{i,homogenized\;diffusion}^c] + \dfrac{\partial S_c}{\partial t} = 0 &amp; (4)&#10;\end{array} \right.$$&#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94814" y="3679485"/>
            <a:ext cx="15481078" cy="3695928"/>
          </a:xfrm>
          <a:prstGeom prst="rect">
            <a:avLst/>
          </a:prstGeom>
        </p:spPr>
      </p:pic>
    </p:spTree>
    <p:extLst>
      <p:ext uri="{BB962C8B-B14F-4D97-AF65-F5344CB8AC3E}">
        <p14:creationId xmlns:p14="http://schemas.microsoft.com/office/powerpoint/2010/main" val="2058376584"/>
      </p:ext>
    </p:extLst>
  </p:cSld>
  <p:clrMapOvr>
    <a:masterClrMapping/>
  </p:clrMapOvr>
  <p:transition spd="med">
    <p:cut/>
  </p:transition>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b="1" smtClean="0"/>
              <a:t/>
            </a:r>
            <a:br>
              <a:rPr lang="fr-BE" b="1" smtClean="0"/>
            </a:br>
            <a:r>
              <a:rPr lang="fr-BE" sz="3600"/>
              <a:t/>
            </a:r>
            <a:br>
              <a:rPr lang="fr-BE" sz="3600"/>
            </a:br>
            <a:r>
              <a:rPr lang="fr-BE" sz="7200" b="1" smtClean="0"/>
              <a:t>3. Analytical validation of the model</a:t>
            </a:r>
            <a:br>
              <a:rPr lang="fr-BE" sz="7200" b="1" smtClean="0"/>
            </a:br>
            <a:r>
              <a:rPr lang="fr-BE" sz="3600" smtClean="0"/>
              <a:t/>
            </a:r>
            <a:br>
              <a:rPr lang="fr-BE" sz="3600" smtClean="0"/>
            </a:br>
            <a:r>
              <a:rPr lang="fr-BE" sz="3600" smtClean="0"/>
              <a:t>4. RVE generation and analysis</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11</a:t>
            </a:fld>
            <a:endParaRPr lang="fr-BE"/>
          </a:p>
        </p:txBody>
      </p:sp>
    </p:spTree>
    <p:extLst>
      <p:ext uri="{BB962C8B-B14F-4D97-AF65-F5344CB8AC3E}">
        <p14:creationId xmlns:p14="http://schemas.microsoft.com/office/powerpoint/2010/main" val="301396491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12</a:t>
            </a:fld>
            <a:endParaRPr lang="fr-BE"/>
          </a:p>
        </p:txBody>
      </p:sp>
      <p:grpSp>
        <p:nvGrpSpPr>
          <p:cNvPr id="10" name="Groupe 9"/>
          <p:cNvGrpSpPr/>
          <p:nvPr/>
        </p:nvGrpSpPr>
        <p:grpSpPr>
          <a:xfrm>
            <a:off x="593809" y="1128178"/>
            <a:ext cx="14766726" cy="1476624"/>
            <a:chOff x="593809" y="1128178"/>
            <a:chExt cx="14766726" cy="1476624"/>
          </a:xfrm>
        </p:grpSpPr>
        <p:sp>
          <p:nvSpPr>
            <p:cNvPr id="3" name="Rectangle 2"/>
            <p:cNvSpPr/>
            <p:nvPr/>
          </p:nvSpPr>
          <p:spPr>
            <a:xfrm>
              <a:off x="593809" y="1128178"/>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8" name="Image 7" descr="\documentclass{article}&#10;\usepackage{amsmath}&#10;\pagestyle{empty}&#10;\begin{document}&#10;\newcommand{\erfc}{\text{erfc}}&#10;$$&#10;C(x,t) = \frac{C_0}{2}\;\exp\left(\frac{ux}{2D}\right) \left[ \exp\left( -x\frac{u}{2D}\right) \erfc\left(\frac{x}{2\sqrt{Dt}}-\sqrt{\frac{u^2 t}{4D}}\right)+ \exp \left(x \frac{u}{2D}\right) \erfc\left(\frac{x}{2\sqrt{Dt}}+\sqrt{\frac{u^2 t}{4D}}\right)\right] \quad (5)&#10;$$&#10;&#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99261" y="1712953"/>
              <a:ext cx="13861274" cy="891849"/>
            </a:xfrm>
            <a:prstGeom prst="rect">
              <a:avLst/>
            </a:prstGeom>
          </p:spPr>
        </p:pic>
      </p:gr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820" y="2690782"/>
            <a:ext cx="13220505" cy="6841610"/>
          </a:xfrm>
          <a:prstGeom prst="rect">
            <a:avLst/>
          </a:prstGeom>
        </p:spPr>
      </p:pic>
      <p:sp>
        <p:nvSpPr>
          <p:cNvPr id="4" name="Espace réservé du texte 3"/>
          <p:cNvSpPr>
            <a:spLocks noGrp="1"/>
          </p:cNvSpPr>
          <p:nvPr>
            <p:ph type="body" idx="1"/>
          </p:nvPr>
        </p:nvSpPr>
        <p:spPr>
          <a:xfrm>
            <a:off x="441010" y="5312101"/>
            <a:ext cx="3689029" cy="1598972"/>
          </a:xfrm>
        </p:spPr>
        <p:txBody>
          <a:bodyPr>
            <a:noAutofit/>
          </a:bodyPr>
          <a:lstStyle/>
          <a:p>
            <a:r>
              <a:rPr lang="en-GB" sz="2400" smtClean="0"/>
              <a:t>Homogenized micro.</a:t>
            </a:r>
          </a:p>
          <a:p>
            <a:r>
              <a:rPr lang="en-GB" sz="2400" smtClean="0"/>
              <a:t>Diffusion and advection</a:t>
            </a:r>
            <a:endParaRPr lang="en-GB" sz="2400"/>
          </a:p>
        </p:txBody>
      </p:sp>
    </p:spTree>
    <p:extLst>
      <p:ext uri="{BB962C8B-B14F-4D97-AF65-F5344CB8AC3E}">
        <p14:creationId xmlns:p14="http://schemas.microsoft.com/office/powerpoint/2010/main" val="2238775495"/>
      </p:ext>
    </p:extLst>
  </p:cSld>
  <p:clrMapOvr>
    <a:masterClrMapping/>
  </p:clrMapOvr>
  <p:transition spd="med">
    <p:cut/>
  </p:transition>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
            </a:r>
            <a:br>
              <a:rPr lang="fr-BE" sz="3600" smtClean="0"/>
            </a:br>
            <a:r>
              <a:rPr lang="fr-BE" b="1" smtClean="0"/>
              <a:t>4. RVE generation and analysis</a:t>
            </a:r>
            <a:r>
              <a:rPr lang="fr-BE" sz="3600" smtClean="0"/>
              <a:t/>
            </a:r>
            <a:br>
              <a:rPr lang="fr-BE" sz="3600" smtClean="0"/>
            </a:br>
            <a:r>
              <a:rPr lang="fr-BE" sz="3600" smtClean="0"/>
              <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13</a:t>
            </a:fld>
            <a:endParaRPr lang="fr-BE"/>
          </a:p>
        </p:txBody>
      </p:sp>
    </p:spTree>
    <p:extLst>
      <p:ext uri="{BB962C8B-B14F-4D97-AF65-F5344CB8AC3E}">
        <p14:creationId xmlns:p14="http://schemas.microsoft.com/office/powerpoint/2010/main" val="285212515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855383" y="2988454"/>
            <a:ext cx="8454351" cy="4637013"/>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Generation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14</a:t>
            </a:fld>
            <a:endParaRPr lang="fr-BE"/>
          </a:p>
        </p:txBody>
      </p:sp>
      <p:sp>
        <p:nvSpPr>
          <p:cNvPr id="7" name="ZoneTexte 6"/>
          <p:cNvSpPr txBox="1"/>
          <p:nvPr/>
        </p:nvSpPr>
        <p:spPr>
          <a:xfrm>
            <a:off x="5180654" y="1122949"/>
            <a:ext cx="6960637" cy="77970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INPUT: Aggregates Particle Size Distribution (PSD),</a:t>
            </a:r>
          </a:p>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 Surface Fraction (SF) and Aspect</a:t>
            </a:r>
            <a:r>
              <a:rPr kumimoji="0" lang="en-GB" sz="2200" b="0" i="0" u="none" strike="noStrike" cap="none" spc="0" normalizeH="0" smtClean="0">
                <a:ln>
                  <a:noFill/>
                </a:ln>
                <a:solidFill>
                  <a:srgbClr val="000000"/>
                </a:solidFill>
                <a:effectLst/>
                <a:uFillTx/>
                <a:latin typeface="+mn-lt"/>
                <a:ea typeface="+mn-ea"/>
                <a:cs typeface="+mn-cs"/>
                <a:sym typeface="Helvetica Neue"/>
              </a:rPr>
              <a:t> Ratio (AR)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6" name="Rectangle 5"/>
          <p:cNvSpPr/>
          <p:nvPr/>
        </p:nvSpPr>
        <p:spPr>
          <a:xfrm>
            <a:off x="477126" y="2976202"/>
            <a:ext cx="9014949" cy="52779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ZoneTexte 7"/>
          <p:cNvSpPr txBox="1"/>
          <p:nvPr/>
        </p:nvSpPr>
        <p:spPr>
          <a:xfrm>
            <a:off x="4596952" y="2136134"/>
            <a:ext cx="8135059" cy="44114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Computation of the SF</a:t>
            </a:r>
            <a:r>
              <a:rPr kumimoji="0" lang="en-GB" sz="2200" b="0" i="0" u="none" strike="noStrike" cap="none" spc="0" normalizeH="0" smtClean="0">
                <a:ln>
                  <a:noFill/>
                </a:ln>
                <a:solidFill>
                  <a:srgbClr val="000000"/>
                </a:solidFill>
                <a:effectLst/>
                <a:uFillTx/>
                <a:latin typeface="+mn-lt"/>
                <a:ea typeface="+mn-ea"/>
                <a:cs typeface="+mn-cs"/>
                <a:sym typeface="Helvetica Neue"/>
              </a:rPr>
              <a:t> required for each interval of the PSD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2" name="ZoneTexte 11"/>
          <p:cNvSpPr txBox="1"/>
          <p:nvPr/>
        </p:nvSpPr>
        <p:spPr>
          <a:xfrm>
            <a:off x="4596952" y="2839677"/>
            <a:ext cx="8135059"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Starting from the biggest diameter</a:t>
            </a:r>
            <a:r>
              <a:rPr kumimoji="0" lang="en-GB" sz="2200" b="0" i="0" u="none" strike="noStrike" cap="none" spc="0" normalizeH="0" smtClean="0">
                <a:ln>
                  <a:noFill/>
                </a:ln>
                <a:solidFill>
                  <a:srgbClr val="000000"/>
                </a:solidFill>
                <a:effectLst/>
                <a:uFillTx/>
                <a:latin typeface="+mn-lt"/>
                <a:ea typeface="+mn-ea"/>
                <a:cs typeface="+mn-cs"/>
                <a:sym typeface="Helvetica Neue"/>
              </a:rPr>
              <a:t> interval: </a:t>
            </a:r>
            <a:br>
              <a:rPr kumimoji="0" lang="en-GB" sz="2200" b="0" i="0" u="none" strike="noStrike" cap="none" spc="0" normalizeH="0" smtClean="0">
                <a:ln>
                  <a:noFill/>
                </a:ln>
                <a:solidFill>
                  <a:srgbClr val="000000"/>
                </a:solidFill>
                <a:effectLst/>
                <a:uFillTx/>
                <a:latin typeface="+mn-lt"/>
                <a:ea typeface="+mn-ea"/>
                <a:cs typeface="+mn-cs"/>
                <a:sym typeface="Helvetica Neue"/>
              </a:rPr>
            </a:br>
            <a:r>
              <a:rPr kumimoji="0" lang="en-GB" sz="2200" b="0" i="0" u="none" strike="noStrike" cap="none" spc="0" normalizeH="0" smtClean="0">
                <a:ln>
                  <a:noFill/>
                </a:ln>
                <a:solidFill>
                  <a:srgbClr val="000000"/>
                </a:solidFill>
                <a:effectLst/>
                <a:uFillTx/>
                <a:latin typeface="+mn-lt"/>
                <a:ea typeface="+mn-ea"/>
                <a:cs typeface="+mn-cs"/>
                <a:sym typeface="Helvetica Neue"/>
              </a:rPr>
              <a:t>while [current SF + min (aggregate surface) &lt; required SF]</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6" name="ZoneTexte 15"/>
          <p:cNvSpPr txBox="1"/>
          <p:nvPr/>
        </p:nvSpPr>
        <p:spPr>
          <a:xfrm>
            <a:off x="1168288" y="4138098"/>
            <a:ext cx="7496193" cy="1456809"/>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a:t>
            </a:r>
            <a:r>
              <a:rPr kumimoji="0" lang="en-GB" sz="2200" b="0" i="0" u="none" strike="noStrike" cap="none" spc="0" normalizeH="0" smtClean="0">
                <a:ln>
                  <a:noFill/>
                </a:ln>
                <a:solidFill>
                  <a:srgbClr val="000000"/>
                </a:solidFill>
                <a:effectLst/>
                <a:uFillTx/>
                <a:latin typeface="+mn-lt"/>
                <a:ea typeface="+mn-ea"/>
                <a:cs typeface="+mn-cs"/>
                <a:sym typeface="Helvetica Neue"/>
              </a:rPr>
              <a:t> an aggregate of random size inside the interval, in an elliptical form respecting the AR and then degenerated into an octogone whose vertices are slightly deformed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7" name="ZoneTexte 16"/>
          <p:cNvSpPr txBox="1"/>
          <p:nvPr/>
        </p:nvSpPr>
        <p:spPr>
          <a:xfrm>
            <a:off x="9749481" y="4377797"/>
            <a:ext cx="6289610"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mtClean="0"/>
              <a:t>Change the current diameter interval to a smaller one</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8" name="ZoneTexte 17"/>
          <p:cNvSpPr txBox="1"/>
          <p:nvPr/>
        </p:nvSpPr>
        <p:spPr>
          <a:xfrm>
            <a:off x="1168286" y="5923110"/>
            <a:ext cx="7496193"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Place it randomly</a:t>
            </a:r>
            <a:r>
              <a:rPr kumimoji="0" lang="en-GB" sz="2200" b="0" i="0" u="none" strike="noStrike" cap="none" spc="0" normalizeH="0" smtClean="0">
                <a:ln>
                  <a:noFill/>
                </a:ln>
                <a:solidFill>
                  <a:srgbClr val="000000"/>
                </a:solidFill>
                <a:effectLst/>
                <a:uFillTx/>
                <a:latin typeface="+mn-lt"/>
                <a:ea typeface="+mn-ea"/>
                <a:cs typeface="+mn-cs"/>
                <a:sym typeface="Helvetica Neue"/>
              </a:rPr>
              <a:t> and verify a criterion of non-intersection with already placed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9" name="ZoneTexte 18"/>
          <p:cNvSpPr txBox="1"/>
          <p:nvPr/>
        </p:nvSpPr>
        <p:spPr>
          <a:xfrm>
            <a:off x="1168286" y="7066934"/>
            <a:ext cx="7496193" cy="44114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Update the SF for the current diameter interval</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cxnSp>
        <p:nvCxnSpPr>
          <p:cNvPr id="21" name="Connecteur droit avec flèche 20"/>
          <p:cNvCxnSpPr>
            <a:stCxn id="7" idx="2"/>
            <a:endCxn id="8" idx="0"/>
          </p:cNvCxnSpPr>
          <p:nvPr/>
        </p:nvCxnSpPr>
        <p:spPr>
          <a:xfrm>
            <a:off x="8660973" y="1902650"/>
            <a:ext cx="3509" cy="2334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p:cNvCxnSpPr>
            <a:stCxn id="8" idx="2"/>
            <a:endCxn id="12" idx="0"/>
          </p:cNvCxnSpPr>
          <p:nvPr/>
        </p:nvCxnSpPr>
        <p:spPr>
          <a:xfrm>
            <a:off x="8664482" y="2577280"/>
            <a:ext cx="0" cy="26239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Connecteur droit avec flèche 24"/>
          <p:cNvCxnSpPr>
            <a:stCxn id="12" idx="2"/>
            <a:endCxn id="17" idx="0"/>
          </p:cNvCxnSpPr>
          <p:nvPr/>
        </p:nvCxnSpPr>
        <p:spPr>
          <a:xfrm>
            <a:off x="8664482" y="3619378"/>
            <a:ext cx="4229804" cy="758419"/>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Connecteur droit avec flèche 26"/>
          <p:cNvCxnSpPr>
            <a:stCxn id="12" idx="2"/>
          </p:cNvCxnSpPr>
          <p:nvPr/>
        </p:nvCxnSpPr>
        <p:spPr>
          <a:xfrm flipH="1">
            <a:off x="4794422" y="3619378"/>
            <a:ext cx="3870060" cy="518720"/>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Connecteur droit avec flèche 28"/>
          <p:cNvCxnSpPr>
            <a:stCxn id="16" idx="2"/>
            <a:endCxn id="18" idx="0"/>
          </p:cNvCxnSpPr>
          <p:nvPr/>
        </p:nvCxnSpPr>
        <p:spPr>
          <a:xfrm flipH="1">
            <a:off x="4916383" y="5594907"/>
            <a:ext cx="2" cy="32820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1" name="Connecteur droit avec flèche 30"/>
          <p:cNvCxnSpPr>
            <a:stCxn id="18" idx="2"/>
            <a:endCxn id="19" idx="0"/>
          </p:cNvCxnSpPr>
          <p:nvPr/>
        </p:nvCxnSpPr>
        <p:spPr>
          <a:xfrm>
            <a:off x="4916383" y="6702811"/>
            <a:ext cx="0" cy="36412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Connecteur en angle 34"/>
          <p:cNvCxnSpPr>
            <a:stCxn id="20" idx="1"/>
            <a:endCxn id="12" idx="1"/>
          </p:cNvCxnSpPr>
          <p:nvPr/>
        </p:nvCxnSpPr>
        <p:spPr>
          <a:xfrm rot="10800000" flipH="1">
            <a:off x="1168286" y="3230717"/>
            <a:ext cx="3428666" cy="5591225"/>
          </a:xfrm>
          <a:prstGeom prst="bentConnector3">
            <a:avLst>
              <a:gd name="adj1" fmla="val -6667"/>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Connecteur en angle 38"/>
          <p:cNvCxnSpPr>
            <a:endCxn id="12" idx="1"/>
          </p:cNvCxnSpPr>
          <p:nvPr/>
        </p:nvCxnSpPr>
        <p:spPr>
          <a:xfrm rot="16200000" flipV="1">
            <a:off x="2600455" y="5226025"/>
            <a:ext cx="4312424" cy="319430"/>
          </a:xfrm>
          <a:prstGeom prst="bentConnector4">
            <a:avLst>
              <a:gd name="adj1" fmla="val -7395"/>
              <a:gd name="adj2" fmla="val 1244134"/>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Connecteur en angle 40"/>
          <p:cNvCxnSpPr>
            <a:stCxn id="17" idx="3"/>
            <a:endCxn id="12" idx="3"/>
          </p:cNvCxnSpPr>
          <p:nvPr/>
        </p:nvCxnSpPr>
        <p:spPr>
          <a:xfrm flipH="1" flipV="1">
            <a:off x="12732011" y="3230716"/>
            <a:ext cx="3307080" cy="1536932"/>
          </a:xfrm>
          <a:prstGeom prst="bentConnector3">
            <a:avLst>
              <a:gd name="adj1" fmla="val -6912"/>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Connecteur en angle 42"/>
          <p:cNvCxnSpPr>
            <a:stCxn id="18" idx="1"/>
            <a:endCxn id="12" idx="1"/>
          </p:cNvCxnSpPr>
          <p:nvPr/>
        </p:nvCxnSpPr>
        <p:spPr>
          <a:xfrm rot="10800000" flipH="1">
            <a:off x="1168286" y="3229529"/>
            <a:ext cx="3428666" cy="3083433"/>
          </a:xfrm>
          <a:prstGeom prst="bentConnector3">
            <a:avLst>
              <a:gd name="adj1" fmla="val -6667"/>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46" name="Groupe 45"/>
          <p:cNvGrpSpPr/>
          <p:nvPr/>
        </p:nvGrpSpPr>
        <p:grpSpPr>
          <a:xfrm>
            <a:off x="4916382" y="7508080"/>
            <a:ext cx="2780271" cy="754733"/>
            <a:chOff x="4916382" y="7508080"/>
            <a:chExt cx="2780271" cy="754733"/>
          </a:xfrm>
        </p:grpSpPr>
        <p:cxnSp>
          <p:nvCxnSpPr>
            <p:cNvPr id="33" name="Connecteur droit avec flèche 32"/>
            <p:cNvCxnSpPr>
              <a:stCxn id="19" idx="2"/>
              <a:endCxn id="20" idx="0"/>
            </p:cNvCxnSpPr>
            <p:nvPr/>
          </p:nvCxnSpPr>
          <p:spPr>
            <a:xfrm>
              <a:off x="4916383" y="7508080"/>
              <a:ext cx="0" cy="75473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5" name="ZoneTexte 44"/>
            <p:cNvSpPr txBox="1"/>
            <p:nvPr/>
          </p:nvSpPr>
          <p:spPr>
            <a:xfrm>
              <a:off x="4916382" y="7626061"/>
              <a:ext cx="278027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i="1" smtClean="0"/>
                <a:t>Is it a NAC or RAC ?</a:t>
              </a:r>
              <a:endParaRPr kumimoji="0" lang="en-GB" sz="2200" b="0" i="1" u="none" strike="noStrike" cap="none" spc="0" normalizeH="0" baseline="0">
                <a:ln>
                  <a:noFill/>
                </a:ln>
                <a:solidFill>
                  <a:srgbClr val="000000"/>
                </a:solidFill>
                <a:effectLst/>
                <a:uFillTx/>
                <a:sym typeface="Helvetica Neue"/>
              </a:endParaRPr>
            </a:p>
          </p:txBody>
        </p:sp>
      </p:grpSp>
      <p:sp>
        <p:nvSpPr>
          <p:cNvPr id="28" name="ZoneTexte 27"/>
          <p:cNvSpPr txBox="1"/>
          <p:nvPr/>
        </p:nvSpPr>
        <p:spPr>
          <a:xfrm>
            <a:off x="6190771" y="545278"/>
            <a:ext cx="223064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smtClean="0">
                <a:ln>
                  <a:noFill/>
                </a:ln>
                <a:solidFill>
                  <a:srgbClr val="000000"/>
                </a:solidFill>
                <a:effectLst/>
                <a:uFillTx/>
                <a:latin typeface="+mn-lt"/>
                <a:ea typeface="+mn-ea"/>
                <a:cs typeface="+mn-cs"/>
                <a:sym typeface="Helvetica Neue"/>
              </a:rPr>
              <a:t>[Nilenius,2014]</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565" y="5225622"/>
            <a:ext cx="4210345" cy="3989803"/>
          </a:xfrm>
          <a:prstGeom prst="rect">
            <a:avLst/>
          </a:prstGeom>
        </p:spPr>
      </p:pic>
      <p:sp>
        <p:nvSpPr>
          <p:cNvPr id="30" name="Ellipse 29"/>
          <p:cNvSpPr/>
          <p:nvPr/>
        </p:nvSpPr>
        <p:spPr>
          <a:xfrm rot="1920000">
            <a:off x="12341566" y="6337495"/>
            <a:ext cx="780888" cy="396000"/>
          </a:xfrm>
          <a:prstGeom prst="ellipse">
            <a:avLst/>
          </a:prstGeom>
          <a:solidFill>
            <a:schemeClr val="bg1">
              <a:alpha val="0"/>
            </a:schemeClr>
          </a:solidFill>
          <a:ln w="12700" cap="flat">
            <a:solidFill>
              <a:schemeClr val="tx1"/>
            </a:solidFill>
            <a:miter lim="400000"/>
          </a:ln>
          <a:effectLst>
            <a:reflection endPos="0" dist="508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388" y="5231656"/>
            <a:ext cx="4213522" cy="3988800"/>
          </a:xfrm>
          <a:prstGeom prst="rect">
            <a:avLst/>
          </a:prstGeom>
        </p:spPr>
      </p:pic>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2565" y="5233717"/>
            <a:ext cx="4213521" cy="3988800"/>
          </a:xfrm>
          <a:prstGeom prst="rect">
            <a:avLst/>
          </a:prstGeom>
        </p:spPr>
      </p:pic>
      <p:pic>
        <p:nvPicPr>
          <p:cNvPr id="34" name="Imag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5742" y="5220591"/>
            <a:ext cx="4213521" cy="3988800"/>
          </a:xfrm>
          <a:prstGeom prst="rect">
            <a:avLst/>
          </a:prstGeom>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7575" y="5233685"/>
            <a:ext cx="4213521" cy="3988800"/>
          </a:xfrm>
          <a:prstGeom prst="rect">
            <a:avLst/>
          </a:prstGeom>
        </p:spPr>
      </p:pic>
      <p:grpSp>
        <p:nvGrpSpPr>
          <p:cNvPr id="24" name="Groupe 23"/>
          <p:cNvGrpSpPr/>
          <p:nvPr/>
        </p:nvGrpSpPr>
        <p:grpSpPr>
          <a:xfrm>
            <a:off x="10175550" y="5250406"/>
            <a:ext cx="6230775" cy="3960000"/>
            <a:chOff x="10154640" y="5392977"/>
            <a:chExt cx="6230775" cy="3960000"/>
          </a:xfrm>
        </p:grpSpPr>
        <p:sp>
          <p:nvSpPr>
            <p:cNvPr id="3" name="ZoneTexte 2"/>
            <p:cNvSpPr txBox="1"/>
            <p:nvPr/>
          </p:nvSpPr>
          <p:spPr>
            <a:xfrm>
              <a:off x="14185912" y="6271844"/>
              <a:ext cx="2199503" cy="1795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Meshed</a:t>
              </a:r>
              <a:r>
                <a:rPr kumimoji="0" lang="en-GB" sz="2200" b="0" i="0" u="none" strike="noStrike" cap="none" spc="0" normalizeH="0" smtClean="0">
                  <a:ln>
                    <a:noFill/>
                  </a:ln>
                  <a:solidFill>
                    <a:srgbClr val="000000"/>
                  </a:solidFill>
                  <a:effectLst/>
                  <a:uFillTx/>
                  <a:latin typeface="+mn-lt"/>
                  <a:ea typeface="+mn-ea"/>
                  <a:cs typeface="+mn-cs"/>
                  <a:sym typeface="Helvetica Neue"/>
                </a:rPr>
                <a:t> by GMSH [Geuzaine,2009] with impervious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pic>
          <p:nvPicPr>
            <p:cNvPr id="48" name="Image 47"/>
            <p:cNvPicPr>
              <a:picLocks noChangeAspect="1"/>
            </p:cNvPicPr>
            <p:nvPr/>
          </p:nvPicPr>
          <p:blipFill>
            <a:blip r:embed="rId9"/>
            <a:stretch>
              <a:fillRect/>
            </a:stretch>
          </p:blipFill>
          <p:spPr>
            <a:xfrm>
              <a:off x="10154640" y="5392977"/>
              <a:ext cx="4027500" cy="3960000"/>
            </a:xfrm>
            <a:prstGeom prst="rect">
              <a:avLst/>
            </a:prstGeom>
          </p:spPr>
        </p:pic>
      </p:grpSp>
      <p:sp>
        <p:nvSpPr>
          <p:cNvPr id="20" name="ZoneTexte 19"/>
          <p:cNvSpPr txBox="1"/>
          <p:nvPr/>
        </p:nvSpPr>
        <p:spPr>
          <a:xfrm>
            <a:off x="1168286" y="8262813"/>
            <a:ext cx="7496193" cy="111825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 a</a:t>
            </a:r>
            <a:r>
              <a:rPr kumimoji="0" lang="en-GB" sz="2200" b="0" i="0" u="none" strike="noStrike" cap="none" spc="0" normalizeH="0" smtClean="0">
                <a:ln>
                  <a:noFill/>
                </a:ln>
                <a:solidFill>
                  <a:srgbClr val="000000"/>
                </a:solidFill>
                <a:effectLst/>
                <a:uFillTx/>
                <a:latin typeface="+mn-lt"/>
                <a:ea typeface="+mn-ea"/>
                <a:cs typeface="+mn-cs"/>
                <a:sym typeface="Helvetica Neue"/>
              </a:rPr>
              <a:t> NA inside the RCA, whose outer layer (adherent mortar) has a surface equal to a given percentage of the RCA.</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290057699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P spid="17" grpId="0" animBg="1"/>
      <p:bldP spid="18" grpId="0" animBg="1"/>
      <p:bldP spid="19" grpId="0" animBg="1"/>
      <p:bldP spid="30"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15</a:t>
            </a:fld>
            <a:endParaRPr lang="fr-BE"/>
          </a:p>
        </p:txBody>
      </p:sp>
      <p:grpSp>
        <p:nvGrpSpPr>
          <p:cNvPr id="21" name="Groupe 20"/>
          <p:cNvGrpSpPr/>
          <p:nvPr/>
        </p:nvGrpSpPr>
        <p:grpSpPr>
          <a:xfrm>
            <a:off x="873774" y="5265948"/>
            <a:ext cx="12621336" cy="4378792"/>
            <a:chOff x="1748019" y="1461620"/>
            <a:chExt cx="12621336" cy="4378792"/>
          </a:xfrm>
        </p:grpSpPr>
        <p:pic>
          <p:nvPicPr>
            <p:cNvPr id="22" name="Image 21"/>
            <p:cNvPicPr>
              <a:picLocks noChangeAspect="1"/>
            </p:cNvPicPr>
            <p:nvPr/>
          </p:nvPicPr>
          <p:blipFill rotWithShape="1">
            <a:blip r:embed="rId3">
              <a:extLst>
                <a:ext uri="{28A0092B-C50C-407E-A947-70E740481C1C}">
                  <a14:useLocalDpi xmlns:a14="http://schemas.microsoft.com/office/drawing/2010/main" val="0"/>
                </a:ext>
              </a:extLst>
            </a:blip>
            <a:srcRect l="24457" r="25901"/>
            <a:stretch/>
          </p:blipFill>
          <p:spPr>
            <a:xfrm>
              <a:off x="1748019" y="1461620"/>
              <a:ext cx="4291712" cy="4320000"/>
            </a:xfrm>
            <a:prstGeom prst="rect">
              <a:avLst/>
            </a:prstGeom>
          </p:spPr>
        </p:pic>
        <p:pic>
          <p:nvPicPr>
            <p:cNvPr id="23" name="Image 22"/>
            <p:cNvPicPr>
              <a:picLocks noChangeAspect="1"/>
            </p:cNvPicPr>
            <p:nvPr/>
          </p:nvPicPr>
          <p:blipFill rotWithShape="1">
            <a:blip r:embed="rId4">
              <a:extLst>
                <a:ext uri="{28A0092B-C50C-407E-A947-70E740481C1C}">
                  <a14:useLocalDpi xmlns:a14="http://schemas.microsoft.com/office/drawing/2010/main" val="0"/>
                </a:ext>
              </a:extLst>
            </a:blip>
            <a:srcRect l="25730" r="25628"/>
            <a:stretch/>
          </p:blipFill>
          <p:spPr>
            <a:xfrm>
              <a:off x="5984897" y="1491016"/>
              <a:ext cx="4205248" cy="4320000"/>
            </a:xfrm>
            <a:prstGeom prst="rect">
              <a:avLst/>
            </a:prstGeom>
          </p:spPr>
        </p:pic>
        <p:pic>
          <p:nvPicPr>
            <p:cNvPr id="24" name="Image 23"/>
            <p:cNvPicPr>
              <a:picLocks noChangeAspect="1"/>
            </p:cNvPicPr>
            <p:nvPr/>
          </p:nvPicPr>
          <p:blipFill rotWithShape="1">
            <a:blip r:embed="rId5">
              <a:extLst>
                <a:ext uri="{28A0092B-C50C-407E-A947-70E740481C1C}">
                  <a14:useLocalDpi xmlns:a14="http://schemas.microsoft.com/office/drawing/2010/main" val="0"/>
                </a:ext>
              </a:extLst>
            </a:blip>
            <a:srcRect l="25548" t="4644" r="26447"/>
            <a:stretch/>
          </p:blipFill>
          <p:spPr>
            <a:xfrm>
              <a:off x="10164555" y="1666884"/>
              <a:ext cx="4204800" cy="4173528"/>
            </a:xfrm>
            <a:prstGeom prst="rect">
              <a:avLst/>
            </a:prstGeom>
          </p:spPr>
        </p:pic>
      </p:grpSp>
      <p:grpSp>
        <p:nvGrpSpPr>
          <p:cNvPr id="7" name="Groupe 6"/>
          <p:cNvGrpSpPr/>
          <p:nvPr/>
        </p:nvGrpSpPr>
        <p:grpSpPr>
          <a:xfrm>
            <a:off x="883460" y="1140607"/>
            <a:ext cx="12659632" cy="4337798"/>
            <a:chOff x="2266425" y="2271265"/>
            <a:chExt cx="12659632" cy="4337798"/>
          </a:xfrm>
        </p:grpSpPr>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l="25551" r="25431"/>
            <a:stretch/>
          </p:blipFill>
          <p:spPr>
            <a:xfrm>
              <a:off x="2266425" y="2271265"/>
              <a:ext cx="4237771" cy="4320000"/>
            </a:xfrm>
            <a:prstGeom prst="rect">
              <a:avLst/>
            </a:prstGeom>
          </p:spPr>
        </p:pic>
        <p:pic>
          <p:nvPicPr>
            <p:cNvPr id="4" name="Image 3"/>
            <p:cNvPicPr>
              <a:picLocks noChangeAspect="1"/>
            </p:cNvPicPr>
            <p:nvPr/>
          </p:nvPicPr>
          <p:blipFill rotWithShape="1">
            <a:blip r:embed="rId7">
              <a:extLst>
                <a:ext uri="{28A0092B-C50C-407E-A947-70E740481C1C}">
                  <a14:useLocalDpi xmlns:a14="http://schemas.microsoft.com/office/drawing/2010/main" val="0"/>
                </a:ext>
              </a:extLst>
            </a:blip>
            <a:srcRect l="25530" r="25452"/>
            <a:stretch/>
          </p:blipFill>
          <p:spPr>
            <a:xfrm>
              <a:off x="6451087" y="2271265"/>
              <a:ext cx="4237770" cy="4320000"/>
            </a:xfrm>
            <a:prstGeom prst="rect">
              <a:avLst/>
            </a:prstGeom>
          </p:spPr>
        </p:pic>
        <p:pic>
          <p:nvPicPr>
            <p:cNvPr id="5" name="Image 4"/>
            <p:cNvPicPr>
              <a:picLocks noChangeAspect="1"/>
            </p:cNvPicPr>
            <p:nvPr/>
          </p:nvPicPr>
          <p:blipFill rotWithShape="1">
            <a:blip r:embed="rId8">
              <a:extLst>
                <a:ext uri="{28A0092B-C50C-407E-A947-70E740481C1C}">
                  <a14:useLocalDpi xmlns:a14="http://schemas.microsoft.com/office/drawing/2010/main" val="0"/>
                </a:ext>
              </a:extLst>
            </a:blip>
            <a:srcRect l="25384" t="5470" r="25890"/>
            <a:stretch/>
          </p:blipFill>
          <p:spPr>
            <a:xfrm>
              <a:off x="10688857" y="2501448"/>
              <a:ext cx="4237200" cy="4107615"/>
            </a:xfrm>
            <a:prstGeom prst="rect">
              <a:avLst/>
            </a:prstGeom>
          </p:spPr>
        </p:pic>
      </p:grpSp>
      <p:sp>
        <p:nvSpPr>
          <p:cNvPr id="3" name="ZoneTexte 2"/>
          <p:cNvSpPr txBox="1"/>
          <p:nvPr/>
        </p:nvSpPr>
        <p:spPr>
          <a:xfrm>
            <a:off x="13543092" y="2572202"/>
            <a:ext cx="3629948"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mtClean="0"/>
              <a:t>*Diffusion coefficient of the adherent mortar = 5x greater than the plain mortar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856193571"/>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3046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16</a:t>
            </a:fld>
            <a:endParaRPr lang="fr-BE"/>
          </a:p>
        </p:txBody>
      </p:sp>
      <p:grpSp>
        <p:nvGrpSpPr>
          <p:cNvPr id="5" name="Groupe 4"/>
          <p:cNvGrpSpPr/>
          <p:nvPr/>
        </p:nvGrpSpPr>
        <p:grpSpPr>
          <a:xfrm>
            <a:off x="654371" y="1458095"/>
            <a:ext cx="16301670" cy="4320000"/>
            <a:chOff x="-61784" y="2582560"/>
            <a:chExt cx="16301670" cy="432000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4" y="2582560"/>
              <a:ext cx="8861537" cy="43200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7515"/>
            <a:stretch/>
          </p:blipFill>
          <p:spPr>
            <a:xfrm>
              <a:off x="8044248" y="2582560"/>
              <a:ext cx="8195638" cy="4320000"/>
            </a:xfrm>
            <a:prstGeom prst="rect">
              <a:avLst/>
            </a:prstGeom>
          </p:spPr>
        </p:pic>
      </p:gr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519" y="5889724"/>
            <a:ext cx="7472139" cy="3642668"/>
          </a:xfrm>
          <a:prstGeom prst="rect">
            <a:avLst/>
          </a:prstGeom>
        </p:spPr>
      </p:pic>
    </p:spTree>
    <p:extLst>
      <p:ext uri="{BB962C8B-B14F-4D97-AF65-F5344CB8AC3E}">
        <p14:creationId xmlns:p14="http://schemas.microsoft.com/office/powerpoint/2010/main" val="202827674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17</a:t>
            </a:fld>
            <a:endParaRPr lang="fr-BE"/>
          </a:p>
        </p:txBody>
      </p:sp>
      <p:sp>
        <p:nvSpPr>
          <p:cNvPr id="10" name="Shape 179" descr=" 179"/>
          <p:cNvSpPr txBox="1">
            <a:spLocks noGrp="1"/>
          </p:cNvSpPr>
          <p:nvPr>
            <p:ph type="body" sz="half" idx="1"/>
          </p:nvPr>
        </p:nvSpPr>
        <p:spPr>
          <a:xfrm>
            <a:off x="654371" y="8150772"/>
            <a:ext cx="16476791" cy="1381620"/>
          </a:xfrm>
          <a:prstGeom prst="rect">
            <a:avLst/>
          </a:prstGeom>
        </p:spPr>
        <p:txBody>
          <a:bodyPr anchor="ctr">
            <a:normAutofit/>
          </a:bodyPr>
          <a:lstStyle/>
          <a:p>
            <a:pPr marL="380999" indent="-380999"/>
            <a:r>
              <a:rPr lang="en-US" sz="3600" smtClean="0">
                <a:latin typeface="Helvetica Neue"/>
              </a:rPr>
              <a:t>RAC: nearly no influence of the RVE size due to the higher diffusion surface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23" y="1726232"/>
            <a:ext cx="12387718" cy="6039013"/>
          </a:xfrm>
          <a:prstGeom prst="rect">
            <a:avLst/>
          </a:prstGeom>
        </p:spPr>
      </p:pic>
    </p:spTree>
    <p:extLst>
      <p:ext uri="{BB962C8B-B14F-4D97-AF65-F5344CB8AC3E}">
        <p14:creationId xmlns:p14="http://schemas.microsoft.com/office/powerpoint/2010/main" val="3189428467"/>
      </p:ext>
    </p:extLst>
  </p:cSld>
  <p:clrMapOvr>
    <a:masterClrMapping/>
  </p:clrMapOvr>
  <p:transition spd="med">
    <p:cut/>
  </p:transition>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18</a:t>
            </a:fld>
            <a:endParaRPr lang="fr-BE"/>
          </a:p>
        </p:txBody>
      </p:sp>
      <p:sp>
        <p:nvSpPr>
          <p:cNvPr id="10" name="Shape 179" descr=" 179"/>
          <p:cNvSpPr txBox="1">
            <a:spLocks noGrp="1"/>
          </p:cNvSpPr>
          <p:nvPr>
            <p:ph type="body" sz="half" idx="1"/>
          </p:nvPr>
        </p:nvSpPr>
        <p:spPr>
          <a:xfrm>
            <a:off x="654371" y="7583214"/>
            <a:ext cx="16476791" cy="1646531"/>
          </a:xfrm>
          <a:prstGeom prst="rect">
            <a:avLst/>
          </a:prstGeom>
        </p:spPr>
        <p:txBody>
          <a:bodyPr anchor="ctr">
            <a:normAutofit/>
          </a:bodyPr>
          <a:lstStyle/>
          <a:p>
            <a:pPr marL="380999" indent="-380999"/>
            <a:r>
              <a:rPr lang="en-US" sz="3600" smtClean="0">
                <a:latin typeface="Helvetica Neue"/>
              </a:rPr>
              <a:t>NAC: the smaller the RVE, the higher the diffusion </a:t>
            </a:r>
            <a:br>
              <a:rPr lang="en-US" sz="3600" smtClean="0">
                <a:latin typeface="Helvetica Neue"/>
              </a:rPr>
            </a:br>
            <a:r>
              <a:rPr lang="en-US" sz="3600" smtClean="0">
                <a:latin typeface="Courier New" panose="02070309020205020404" pitchFamily="49" charset="0"/>
                <a:cs typeface="Courier New" panose="02070309020205020404" pitchFamily="49" charset="0"/>
              </a:rPr>
              <a:t>→</a:t>
            </a:r>
            <a:r>
              <a:rPr lang="en-US" sz="3600" smtClean="0"/>
              <a:t> less representative because it can input less aggregates than required.</a:t>
            </a:r>
            <a:endParaRPr lang="en-US" sz="3600" smtClean="0">
              <a:latin typeface="Helvetica Neue"/>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790" y="1441560"/>
            <a:ext cx="12391383" cy="6040800"/>
          </a:xfrm>
          <a:prstGeom prst="rect">
            <a:avLst/>
          </a:prstGeom>
        </p:spPr>
      </p:pic>
    </p:spTree>
    <p:extLst>
      <p:ext uri="{BB962C8B-B14F-4D97-AF65-F5344CB8AC3E}">
        <p14:creationId xmlns:p14="http://schemas.microsoft.com/office/powerpoint/2010/main" val="872759375"/>
      </p:ext>
    </p:extLst>
  </p:cSld>
  <p:clrMapOvr>
    <a:masterClrMapping/>
  </p:clrMapOvr>
  <p:transition spd="med">
    <p:cut/>
  </p:transition>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19</a:t>
            </a:fld>
            <a:endParaRPr lang="fr-BE"/>
          </a:p>
        </p:txBody>
      </p:sp>
      <p:sp>
        <p:nvSpPr>
          <p:cNvPr id="10" name="Shape 179" descr=" 179"/>
          <p:cNvSpPr txBox="1">
            <a:spLocks noGrp="1"/>
          </p:cNvSpPr>
          <p:nvPr>
            <p:ph type="body" sz="half" idx="1"/>
          </p:nvPr>
        </p:nvSpPr>
        <p:spPr>
          <a:xfrm>
            <a:off x="654371" y="1149179"/>
            <a:ext cx="16476791" cy="2496064"/>
          </a:xfrm>
          <a:prstGeom prst="rect">
            <a:avLst/>
          </a:prstGeom>
        </p:spPr>
        <p:txBody>
          <a:bodyPr anchor="ctr">
            <a:normAutofit/>
          </a:bodyPr>
          <a:lstStyle/>
          <a:p>
            <a:pPr marL="380999" indent="-380999"/>
            <a:r>
              <a:rPr lang="en-US" sz="3600" smtClean="0">
                <a:latin typeface="Helvetica Neue"/>
              </a:rPr>
              <a:t>The bigger the RVE, the smaller the diffusive surface (with RAC &gt; NAC);</a:t>
            </a:r>
          </a:p>
          <a:p>
            <a:pPr marL="380999" indent="-380999"/>
            <a:r>
              <a:rPr lang="en-US" sz="3600" smtClean="0">
                <a:latin typeface="Helvetica Neue"/>
              </a:rPr>
              <a:t>The smaller the diffusive surface in RAC, the bigger the mean concentration</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66" y="3193282"/>
            <a:ext cx="12434631" cy="6434921"/>
          </a:xfrm>
          <a:prstGeom prst="rect">
            <a:avLst/>
          </a:prstGeom>
        </p:spPr>
      </p:pic>
    </p:spTree>
    <p:extLst>
      <p:ext uri="{BB962C8B-B14F-4D97-AF65-F5344CB8AC3E}">
        <p14:creationId xmlns:p14="http://schemas.microsoft.com/office/powerpoint/2010/main" val="1063740604"/>
      </p:ext>
    </p:extLst>
  </p:cSld>
  <p:clrMapOvr>
    <a:masterClrMapping/>
  </p:clrMapOvr>
  <p:transition spd="med">
    <p:cut/>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descr=" 168"/>
          <p:cNvSpPr txBox="1">
            <a:spLocks noGrp="1"/>
          </p:cNvSpPr>
          <p:nvPr>
            <p:ph type="body" sz="half" idx="1"/>
          </p:nvPr>
        </p:nvSpPr>
        <p:spPr>
          <a:xfrm>
            <a:off x="2350580" y="1935461"/>
            <a:ext cx="12628605" cy="3605428"/>
          </a:xfrm>
          <a:prstGeom prst="rect">
            <a:avLst/>
          </a:prstGeom>
        </p:spPr>
        <p:txBody>
          <a:bodyPr anchor="ctr">
            <a:normAutofit/>
          </a:bodyPr>
          <a:lstStyle/>
          <a:p>
            <a:r>
              <a:rPr smtClean="0"/>
              <a:t>Concrete: 1 billion tons/year in EU</a:t>
            </a:r>
            <a:r>
              <a:rPr lang="fr-BE" smtClean="0"/>
              <a:t> </a:t>
            </a:r>
            <a:r>
              <a:rPr lang="fr-BE" sz="1600" i="1" smtClean="0"/>
              <a:t>[Eurostat, 2014]</a:t>
            </a:r>
            <a:endParaRPr i="1" smtClean="0"/>
          </a:p>
          <a:p>
            <a:r>
              <a:rPr smtClean="0"/>
              <a:t>C&amp;D Waste: 374 million tons in EU (2016) </a:t>
            </a:r>
            <a:r>
              <a:rPr lang="fr-BE" sz="1600" i="1" smtClean="0"/>
              <a:t>[</a:t>
            </a:r>
            <a:r>
              <a:rPr lang="en-GB" sz="1600" i="1" smtClean="0"/>
              <a:t>European</a:t>
            </a:r>
            <a:r>
              <a:rPr lang="fr-BE" sz="1600" i="1" smtClean="0"/>
              <a:t> Commission, 2019]</a:t>
            </a:r>
            <a:endParaRPr sz="1600" smtClean="0"/>
          </a:p>
          <a:p>
            <a:pPr marL="0" lvl="5" indent="0">
              <a:buSzTx/>
              <a:buNone/>
            </a:pPr>
            <a:r>
              <a:rPr lang="fr-BE" smtClean="0"/>
              <a:t>→ </a:t>
            </a:r>
            <a:r>
              <a:rPr lang="fr-BE" b="1" smtClean="0"/>
              <a:t>Recycled Concrete Aggregates (RCA)</a:t>
            </a:r>
            <a:r>
              <a:rPr lang="fr-BE" smtClean="0"/>
              <a:t> </a:t>
            </a:r>
            <a:r>
              <a:rPr lang="fr-BE" sz="2800" smtClean="0"/>
              <a:t>= NA + </a:t>
            </a:r>
            <a:r>
              <a:rPr lang="en-GB" sz="2800" smtClean="0"/>
              <a:t>Residual</a:t>
            </a:r>
            <a:r>
              <a:rPr lang="fr-BE" sz="2800" smtClean="0"/>
              <a:t> mortar</a:t>
            </a:r>
            <a:endParaRPr lang="fr-BE"/>
          </a:p>
        </p:txBody>
      </p:sp>
      <p:sp>
        <p:nvSpPr>
          <p:cNvPr id="11"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2" name="Shape 286" descr=" 286"/>
          <p:cNvSpPr txBox="1"/>
          <p:nvPr/>
        </p:nvSpPr>
        <p:spPr>
          <a:xfrm>
            <a:off x="654372" y="1346843"/>
            <a:ext cx="11607801" cy="671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algn="l" defTabSz="587022">
              <a:defRPr sz="3800" b="1"/>
            </a:lvl1pPr>
          </a:lstStyle>
          <a:p>
            <a:r>
              <a:rPr lang="fr-BE"/>
              <a:t>Environmental Concerns</a:t>
            </a:r>
            <a:endParaRPr/>
          </a:p>
        </p:txBody>
      </p:sp>
      <p:grpSp>
        <p:nvGrpSpPr>
          <p:cNvPr id="5" name="Groupe 4"/>
          <p:cNvGrpSpPr/>
          <p:nvPr/>
        </p:nvGrpSpPr>
        <p:grpSpPr>
          <a:xfrm>
            <a:off x="6350760" y="5438748"/>
            <a:ext cx="4628243" cy="3888459"/>
            <a:chOff x="3133198" y="5540889"/>
            <a:chExt cx="4628243" cy="3888459"/>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15913" b="6229"/>
            <a:stretch/>
          </p:blipFill>
          <p:spPr>
            <a:xfrm>
              <a:off x="3246675" y="5540889"/>
              <a:ext cx="4401288" cy="3426794"/>
            </a:xfrm>
            <a:prstGeom prst="rect">
              <a:avLst/>
            </a:prstGeom>
          </p:spPr>
        </p:pic>
        <p:sp>
          <p:nvSpPr>
            <p:cNvPr id="9" name="Rectangle 8"/>
            <p:cNvSpPr/>
            <p:nvPr/>
          </p:nvSpPr>
          <p:spPr>
            <a:xfrm>
              <a:off x="3133198" y="8967683"/>
              <a:ext cx="4628243" cy="461665"/>
            </a:xfrm>
            <a:prstGeom prst="rect">
              <a:avLst/>
            </a:prstGeom>
          </p:spPr>
          <p:txBody>
            <a:bodyPr wrap="square">
              <a:spAutoFit/>
            </a:bodyPr>
            <a:lstStyle/>
            <a:p>
              <a:r>
                <a:rPr lang="fr-BE" sz="1200" i="1"/>
                <a:t>[https://www.futurerecycling.com.au/sustainability/circular-economy/,2020]</a:t>
              </a:r>
              <a:endParaRPr lang="fr-BE" i="1"/>
            </a:p>
          </p:txBody>
        </p:sp>
      </p:grpSp>
      <p:sp>
        <p:nvSpPr>
          <p:cNvPr id="8" name="Espace réservé du numéro de diapositive 7"/>
          <p:cNvSpPr>
            <a:spLocks noGrp="1"/>
          </p:cNvSpPr>
          <p:nvPr>
            <p:ph type="sldNum" sz="quarter" idx="2"/>
          </p:nvPr>
        </p:nvSpPr>
        <p:spPr/>
        <p:txBody>
          <a:bodyPr/>
          <a:lstStyle/>
          <a:p>
            <a:fld id="{86CB4B4D-7CA3-9044-876B-883B54F8677D}" type="slidenum">
              <a:rPr lang="fr-BE" smtClean="0"/>
              <a:t>2</a:t>
            </a:fld>
            <a:endParaRPr lang="fr-BE" dirty="0"/>
          </a:p>
        </p:txBody>
      </p:sp>
    </p:spTree>
    <p:extLst>
      <p:ext uri="{BB962C8B-B14F-4D97-AF65-F5344CB8AC3E}">
        <p14:creationId xmlns:p14="http://schemas.microsoft.com/office/powerpoint/2010/main" val="2557174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Computation cost</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20</a:t>
            </a:fld>
            <a:endParaRPr lang="fr-BE"/>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703" y="2053685"/>
            <a:ext cx="12484058" cy="6085978"/>
          </a:xfrm>
          <a:prstGeom prst="rect">
            <a:avLst/>
          </a:prstGeom>
        </p:spPr>
      </p:pic>
    </p:spTree>
    <p:extLst>
      <p:ext uri="{BB962C8B-B14F-4D97-AF65-F5344CB8AC3E}">
        <p14:creationId xmlns:p14="http://schemas.microsoft.com/office/powerpoint/2010/main" val="3520198077"/>
      </p:ext>
    </p:extLst>
  </p:cSld>
  <p:clrMapOvr>
    <a:masterClrMapping/>
  </p:clrMapOvr>
  <p:transition spd="med">
    <p:cut/>
  </p:transition>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66" y="1499761"/>
            <a:ext cx="13123911" cy="6791624"/>
          </a:xfrm>
          <a:prstGeom prst="rect">
            <a:avLst/>
          </a:prstGeom>
        </p:spPr>
      </p:pic>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type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21</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20" y="1498185"/>
            <a:ext cx="13126957" cy="67932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20" y="1498185"/>
            <a:ext cx="13126957" cy="6793200"/>
          </a:xfrm>
          <a:prstGeom prst="rect">
            <a:avLst/>
          </a:prstGeom>
        </p:spPr>
      </p:pic>
      <p:grpSp>
        <p:nvGrpSpPr>
          <p:cNvPr id="10" name="Groupe 9"/>
          <p:cNvGrpSpPr/>
          <p:nvPr/>
        </p:nvGrpSpPr>
        <p:grpSpPr>
          <a:xfrm>
            <a:off x="13147316" y="1613511"/>
            <a:ext cx="3661363" cy="7200928"/>
            <a:chOff x="11814515" y="1613512"/>
            <a:chExt cx="3661363" cy="7200928"/>
          </a:xfrm>
        </p:grpSpPr>
        <p:pic>
          <p:nvPicPr>
            <p:cNvPr id="7" name="Image 6"/>
            <p:cNvPicPr>
              <a:picLocks noChangeAspect="1"/>
            </p:cNvPicPr>
            <p:nvPr/>
          </p:nvPicPr>
          <p:blipFill>
            <a:blip r:embed="rId6"/>
            <a:stretch>
              <a:fillRect/>
            </a:stretch>
          </p:blipFill>
          <p:spPr>
            <a:xfrm>
              <a:off x="11814515" y="1613512"/>
              <a:ext cx="3661363" cy="3600000"/>
            </a:xfrm>
            <a:prstGeom prst="rect">
              <a:avLst/>
            </a:prstGeom>
          </p:spPr>
        </p:pic>
        <p:pic>
          <p:nvPicPr>
            <p:cNvPr id="8" name="Image 7"/>
            <p:cNvPicPr>
              <a:picLocks noChangeAspect="1"/>
            </p:cNvPicPr>
            <p:nvPr/>
          </p:nvPicPr>
          <p:blipFill>
            <a:blip r:embed="rId7"/>
            <a:stretch>
              <a:fillRect/>
            </a:stretch>
          </p:blipFill>
          <p:spPr>
            <a:xfrm>
              <a:off x="11819904" y="5214440"/>
              <a:ext cx="3655974" cy="3600000"/>
            </a:xfrm>
            <a:prstGeom prst="rect">
              <a:avLst/>
            </a:prstGeom>
          </p:spPr>
        </p:pic>
      </p:grpSp>
      <p:sp>
        <p:nvSpPr>
          <p:cNvPr id="12" name="Shape 179" descr=" 179"/>
          <p:cNvSpPr txBox="1">
            <a:spLocks noGrp="1"/>
          </p:cNvSpPr>
          <p:nvPr>
            <p:ph type="body" sz="half" idx="1"/>
          </p:nvPr>
        </p:nvSpPr>
        <p:spPr>
          <a:xfrm>
            <a:off x="654371" y="7820385"/>
            <a:ext cx="12492945" cy="1409360"/>
          </a:xfrm>
          <a:prstGeom prst="rect">
            <a:avLst/>
          </a:prstGeom>
        </p:spPr>
        <p:txBody>
          <a:bodyPr anchor="ctr">
            <a:normAutofit/>
          </a:bodyPr>
          <a:lstStyle/>
          <a:p>
            <a:pPr marL="380999" indent="-380999"/>
            <a:r>
              <a:rPr lang="en-US" sz="3600" smtClean="0">
                <a:latin typeface="Helvetica Neue"/>
              </a:rPr>
              <a:t>At equal properties, the adherent mortar from the RAC increases its diffusivity to chloride </a:t>
            </a:r>
            <a:r>
              <a:rPr lang="en-US" sz="3600" smtClean="0">
                <a:latin typeface="Helvetica Neue"/>
              </a:rPr>
              <a:t>ions (+14%).</a:t>
            </a:r>
            <a:endParaRPr lang="en-US" sz="3600" smtClean="0">
              <a:latin typeface="Helvetica Neue"/>
            </a:endParaRPr>
          </a:p>
        </p:txBody>
      </p:sp>
      <p:pic>
        <p:nvPicPr>
          <p:cNvPr id="14" name="Image 13"/>
          <p:cNvPicPr>
            <a:picLocks noChangeAspect="1"/>
          </p:cNvPicPr>
          <p:nvPr/>
        </p:nvPicPr>
        <p:blipFill rotWithShape="1">
          <a:blip r:embed="rId8">
            <a:extLst>
              <a:ext uri="{28A0092B-C50C-407E-A947-70E740481C1C}">
                <a14:useLocalDpi xmlns:a14="http://schemas.microsoft.com/office/drawing/2010/main" val="0"/>
              </a:ext>
            </a:extLst>
          </a:blip>
          <a:srcRect l="26198" r="25842"/>
          <a:stretch/>
        </p:blipFill>
        <p:spPr>
          <a:xfrm>
            <a:off x="13202270" y="5214439"/>
            <a:ext cx="3771273" cy="3600000"/>
          </a:xfrm>
          <a:prstGeom prst="rect">
            <a:avLst/>
          </a:prstGeom>
        </p:spPr>
      </p:pic>
      <p:sp>
        <p:nvSpPr>
          <p:cNvPr id="13" name="Shape 179" descr=" 179"/>
          <p:cNvSpPr txBox="1">
            <a:spLocks noGrp="1"/>
          </p:cNvSpPr>
          <p:nvPr>
            <p:ph type="body" sz="half" idx="1"/>
          </p:nvPr>
        </p:nvSpPr>
        <p:spPr>
          <a:xfrm>
            <a:off x="709326" y="7820385"/>
            <a:ext cx="12492945" cy="1409360"/>
          </a:xfrm>
          <a:prstGeom prst="rect">
            <a:avLst/>
          </a:prstGeom>
          <a:solidFill>
            <a:schemeClr val="bg1"/>
          </a:solidFill>
        </p:spPr>
        <p:txBody>
          <a:bodyPr anchor="ctr">
            <a:normAutofit/>
          </a:bodyPr>
          <a:lstStyle/>
          <a:p>
            <a:pPr marL="380999" indent="-380999"/>
            <a:r>
              <a:rPr lang="en-US" sz="3600" smtClean="0">
                <a:latin typeface="Helvetica Neue"/>
              </a:rPr>
              <a:t>A 20% increase of the adherent mortar content increases the diffusivity to chloride ions by 17.5% </a:t>
            </a:r>
            <a:endParaRPr lang="en-US" sz="3600" smtClean="0">
              <a:latin typeface="Helvetica Neue"/>
            </a:endParaRPr>
          </a:p>
        </p:txBody>
      </p:sp>
      <p:sp>
        <p:nvSpPr>
          <p:cNvPr id="15" name="Shape 179" descr=" 179"/>
          <p:cNvSpPr txBox="1">
            <a:spLocks noGrp="1"/>
          </p:cNvSpPr>
          <p:nvPr>
            <p:ph type="body" sz="half" idx="1"/>
          </p:nvPr>
        </p:nvSpPr>
        <p:spPr>
          <a:xfrm>
            <a:off x="709325" y="7806870"/>
            <a:ext cx="12492945" cy="1409360"/>
          </a:xfrm>
          <a:prstGeom prst="rect">
            <a:avLst/>
          </a:prstGeom>
          <a:solidFill>
            <a:schemeClr val="bg1"/>
          </a:solidFill>
        </p:spPr>
        <p:txBody>
          <a:bodyPr anchor="ctr">
            <a:normAutofit/>
          </a:bodyPr>
          <a:lstStyle/>
          <a:p>
            <a:pPr marL="380999" indent="-380999"/>
            <a:r>
              <a:rPr lang="en-US" sz="3600" smtClean="0">
                <a:latin typeface="Helvetica Neue"/>
              </a:rPr>
              <a:t>Doubling the diffusion properties of the RCA increases the diffusivity by 23%</a:t>
            </a:r>
            <a:endParaRPr lang="en-US" sz="3600" smtClean="0">
              <a:latin typeface="Helvetica Neue"/>
            </a:endParaRPr>
          </a:p>
        </p:txBody>
      </p:sp>
    </p:spTree>
    <p:extLst>
      <p:ext uri="{BB962C8B-B14F-4D97-AF65-F5344CB8AC3E}">
        <p14:creationId xmlns:p14="http://schemas.microsoft.com/office/powerpoint/2010/main" val="320676120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5"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
            </a:r>
            <a:br>
              <a:rPr lang="fr-BE" sz="3600" smtClean="0"/>
            </a:br>
            <a:r>
              <a:rPr lang="fr-BE" b="1" smtClean="0"/>
              <a:t>5. Comparison with some experimental results</a:t>
            </a:r>
            <a:r>
              <a:rPr lang="fr-BE" sz="3600" smtClean="0"/>
              <a:t/>
            </a:r>
            <a:br>
              <a:rPr lang="fr-BE" sz="3600" smtClean="0"/>
            </a:b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22</a:t>
            </a:fld>
            <a:endParaRPr lang="fr-BE"/>
          </a:p>
        </p:txBody>
      </p:sp>
    </p:spTree>
    <p:extLst>
      <p:ext uri="{BB962C8B-B14F-4D97-AF65-F5344CB8AC3E}">
        <p14:creationId xmlns:p14="http://schemas.microsoft.com/office/powerpoint/2010/main" val="305400742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872" y="1541262"/>
            <a:ext cx="13370392" cy="6518066"/>
          </a:xfrm>
          <a:prstGeom prst="rect">
            <a:avLst/>
          </a:prstGeom>
        </p:spPr>
      </p:pic>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NAC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23</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301" y="1541241"/>
            <a:ext cx="13370435" cy="6518087"/>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301" y="1541240"/>
            <a:ext cx="13370435" cy="6518087"/>
          </a:xfrm>
          <a:prstGeom prst="rect">
            <a:avLst/>
          </a:prstGeom>
        </p:spPr>
      </p:pic>
      <p:pic>
        <p:nvPicPr>
          <p:cNvPr id="8" name="Image 7"/>
          <p:cNvPicPr>
            <a:picLocks noChangeAspect="1"/>
          </p:cNvPicPr>
          <p:nvPr/>
        </p:nvPicPr>
        <p:blipFill>
          <a:blip r:embed="rId6"/>
          <a:stretch>
            <a:fillRect/>
          </a:stretch>
        </p:blipFill>
        <p:spPr>
          <a:xfrm>
            <a:off x="793894" y="1287879"/>
            <a:ext cx="3736698" cy="2436977"/>
          </a:xfrm>
          <a:prstGeom prst="rect">
            <a:avLst/>
          </a:prstGeom>
        </p:spPr>
      </p:pic>
      <p:sp>
        <p:nvSpPr>
          <p:cNvPr id="7" name="Espace réservé du texte 3"/>
          <p:cNvSpPr>
            <a:spLocks noGrp="1"/>
          </p:cNvSpPr>
          <p:nvPr>
            <p:ph type="body" idx="1"/>
          </p:nvPr>
        </p:nvSpPr>
        <p:spPr>
          <a:xfrm>
            <a:off x="928786" y="7893736"/>
            <a:ext cx="15477539" cy="1469097"/>
          </a:xfrm>
        </p:spPr>
        <p:txBody>
          <a:bodyPr>
            <a:normAutofit/>
          </a:bodyPr>
          <a:lstStyle/>
          <a:p>
            <a:r>
              <a:rPr lang="en-GB" smtClean="0"/>
              <a:t>For NAC microstructure with EM+30% Diffusion Coefficient, the numerical results are close enough to the experimental (and analytical) analysis. Other studies have found an increase of up to 40% of the diffusion in 3D compared to 2D </a:t>
            </a:r>
            <a:r>
              <a:rPr lang="en-GB" i="1" smtClean="0"/>
              <a:t>[Nilenius, 2014]</a:t>
            </a:r>
            <a:endParaRPr lang="fr-BE" sz="3200" i="1"/>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026" y="3962655"/>
            <a:ext cx="4454434" cy="2171536"/>
          </a:xfrm>
          <a:prstGeom prst="rect">
            <a:avLst/>
          </a:prstGeom>
        </p:spPr>
      </p:pic>
    </p:spTree>
    <p:extLst>
      <p:ext uri="{BB962C8B-B14F-4D97-AF65-F5344CB8AC3E}">
        <p14:creationId xmlns:p14="http://schemas.microsoft.com/office/powerpoint/2010/main" val="27992557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52" y="1560854"/>
            <a:ext cx="14676576" cy="715483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67" y="1560033"/>
            <a:ext cx="14678261" cy="715565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682" y="1560033"/>
            <a:ext cx="14678261" cy="7155652"/>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997" y="1560033"/>
            <a:ext cx="14678261" cy="7155652"/>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RAC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24</a:t>
            </a:fld>
            <a:endParaRPr lang="fr-BE"/>
          </a:p>
        </p:txBody>
      </p:sp>
      <p:sp>
        <p:nvSpPr>
          <p:cNvPr id="4" name="Espace réservé du texte 3"/>
          <p:cNvSpPr>
            <a:spLocks noGrp="1"/>
          </p:cNvSpPr>
          <p:nvPr>
            <p:ph type="body" idx="1"/>
          </p:nvPr>
        </p:nvSpPr>
        <p:spPr>
          <a:xfrm>
            <a:off x="928786" y="8523106"/>
            <a:ext cx="15477539" cy="1148427"/>
          </a:xfrm>
        </p:spPr>
        <p:txBody>
          <a:bodyPr/>
          <a:lstStyle/>
          <a:p>
            <a:r>
              <a:rPr lang="en-GB"/>
              <a:t>For </a:t>
            </a:r>
            <a:r>
              <a:rPr lang="en-GB" smtClean="0"/>
              <a:t>RAC </a:t>
            </a:r>
            <a:r>
              <a:rPr lang="en-GB"/>
              <a:t>microstructure with </a:t>
            </a:r>
            <a:r>
              <a:rPr lang="en-GB" smtClean="0"/>
              <a:t>EM+30</a:t>
            </a:r>
            <a:r>
              <a:rPr lang="en-GB"/>
              <a:t>% Diffusion Coefficient, the numerical results are close enough to the experimental (and analytical) analysis.</a:t>
            </a:r>
          </a:p>
          <a:p>
            <a:endParaRPr lang="en-GB"/>
          </a:p>
        </p:txBody>
      </p:sp>
    </p:spTree>
    <p:extLst>
      <p:ext uri="{BB962C8B-B14F-4D97-AF65-F5344CB8AC3E}">
        <p14:creationId xmlns:p14="http://schemas.microsoft.com/office/powerpoint/2010/main" val="134933130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Results of some simulations</a:t>
            </a:r>
            <a:br>
              <a:rPr lang="fr-BE" sz="3600" smtClean="0"/>
            </a:br>
            <a:r>
              <a:rPr lang="fr-BE" sz="3600" smtClean="0"/>
              <a:t/>
            </a:r>
            <a:br>
              <a:rPr lang="fr-BE" sz="3600" smtClean="0"/>
            </a:br>
            <a:r>
              <a:rPr lang="fr-BE" b="1" smtClean="0"/>
              <a:t>6. Conclusion</a:t>
            </a:r>
            <a:endParaRPr lang="fr-BE"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25</a:t>
            </a:fld>
            <a:endParaRPr lang="fr-BE"/>
          </a:p>
        </p:txBody>
      </p:sp>
    </p:spTree>
    <p:extLst>
      <p:ext uri="{BB962C8B-B14F-4D97-AF65-F5344CB8AC3E}">
        <p14:creationId xmlns:p14="http://schemas.microsoft.com/office/powerpoint/2010/main" val="162470726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3843455" y="6907425"/>
            <a:ext cx="9642054" cy="1369053"/>
          </a:xfrm>
          <a:prstGeom prst="rect">
            <a:avLst/>
          </a:prstGeom>
        </p:spPr>
        <p:txBody>
          <a:bodyPr anchor="ctr">
            <a:normAutofit/>
          </a:bodyPr>
          <a:lstStyle/>
          <a:p>
            <a:pPr marL="0" indent="0" algn="ctr">
              <a:buSzTx/>
              <a:buNone/>
              <a:defRPr sz="4300"/>
            </a:pPr>
            <a:r>
              <a:rPr lang="en-US" sz="3600" b="1" smtClean="0">
                <a:solidFill>
                  <a:schemeClr val="tx1"/>
                </a:solidFill>
              </a:rPr>
              <a:t>Thank you for your attention</a:t>
            </a:r>
            <a:r>
              <a:rPr lang="en-US" sz="3600" b="1" smtClean="0">
                <a:solidFill>
                  <a:schemeClr val="tx1"/>
                </a:solidFill>
              </a:rPr>
              <a:t>.</a:t>
            </a:r>
            <a:endParaRPr lang="en-US" sz="3600" b="1"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Conclusion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26</a:t>
            </a:fld>
            <a:endParaRPr lang="fr-BE"/>
          </a:p>
        </p:txBody>
      </p:sp>
      <p:sp>
        <p:nvSpPr>
          <p:cNvPr id="6" name="Shape 179" descr=" 179"/>
          <p:cNvSpPr txBox="1">
            <a:spLocks noGrp="1"/>
          </p:cNvSpPr>
          <p:nvPr>
            <p:ph type="body" sz="half" idx="1"/>
          </p:nvPr>
        </p:nvSpPr>
        <p:spPr>
          <a:xfrm>
            <a:off x="850558" y="1655805"/>
            <a:ext cx="15627848" cy="5251620"/>
          </a:xfrm>
          <a:prstGeom prst="rect">
            <a:avLst/>
          </a:prstGeom>
        </p:spPr>
        <p:txBody>
          <a:bodyPr anchor="ctr">
            <a:normAutofit fontScale="92500" lnSpcReduction="20000"/>
          </a:bodyPr>
          <a:lstStyle/>
          <a:p>
            <a:pPr marL="380999" indent="-380999"/>
            <a:r>
              <a:rPr lang="en-US" sz="3600" smtClean="0">
                <a:latin typeface="Helvetica Neue"/>
              </a:rPr>
              <a:t>The substitution of NA by RCA increases the diffusivity of chloride ions;</a:t>
            </a:r>
            <a:endParaRPr lang="en-US" sz="3600" smtClean="0">
              <a:latin typeface="Helvetica Neue"/>
            </a:endParaRPr>
          </a:p>
          <a:p>
            <a:pPr marL="380999" indent="-380999"/>
            <a:r>
              <a:rPr lang="en-US" sz="3600" smtClean="0">
                <a:latin typeface="Helvetica Neue"/>
              </a:rPr>
              <a:t>The </a:t>
            </a:r>
            <a:r>
              <a:rPr lang="en-US" sz="3600" dirty="0" smtClean="0">
                <a:latin typeface="Helvetica Neue"/>
              </a:rPr>
              <a:t>model is analytically validated for the diffusion and advection of pollutants inside </a:t>
            </a:r>
            <a:r>
              <a:rPr lang="en-US" sz="3600" smtClean="0">
                <a:latin typeface="Helvetica Neue"/>
              </a:rPr>
              <a:t>a porous </a:t>
            </a:r>
            <a:r>
              <a:rPr lang="en-US" sz="3600" dirty="0" smtClean="0">
                <a:latin typeface="Helvetica Neue"/>
              </a:rPr>
              <a:t>structure, under </a:t>
            </a:r>
            <a:r>
              <a:rPr lang="en-US" sz="3600" smtClean="0">
                <a:latin typeface="Helvetica Neue"/>
              </a:rPr>
              <a:t>saturated conditions;</a:t>
            </a:r>
          </a:p>
          <a:p>
            <a:pPr marL="380999" indent="-380999"/>
            <a:r>
              <a:rPr lang="en-US" sz="3600" smtClean="0">
                <a:latin typeface="Helvetica Neue"/>
              </a:rPr>
              <a:t>The bigger the RVE, the higher the numerical cost but the higher the precision: compromise ?;</a:t>
            </a:r>
          </a:p>
          <a:p>
            <a:pPr marL="380999" indent="-380999"/>
            <a:r>
              <a:rPr lang="en-US" sz="3600" smtClean="0">
                <a:latin typeface="Helvetica Neue"/>
              </a:rPr>
              <a:t>2D model underestimates the diffusion process: majoration of the diffusion coefficient could be an answer;</a:t>
            </a:r>
          </a:p>
          <a:p>
            <a:pPr marL="380999" indent="-380999"/>
            <a:r>
              <a:rPr lang="en-US" sz="3600" smtClean="0">
                <a:latin typeface="Helvetica Neue"/>
              </a:rPr>
              <a:t>The microstructure can play the role of concrete using mortar properties, allowing easier study of aggregate’s influence.</a:t>
            </a:r>
            <a:endParaRPr lang="en-US" sz="3600" dirty="0" smtClean="0">
              <a:latin typeface="Helvetica Neue"/>
            </a:endParaRPr>
          </a:p>
        </p:txBody>
      </p:sp>
      <p:sp>
        <p:nvSpPr>
          <p:cNvPr id="7" name="Shape 186" descr=" 186"/>
          <p:cNvSpPr txBox="1">
            <a:spLocks noGrp="1"/>
          </p:cNvSpPr>
          <p:nvPr>
            <p:ph type="body" idx="1"/>
          </p:nvPr>
        </p:nvSpPr>
        <p:spPr>
          <a:xfrm>
            <a:off x="881337" y="7860692"/>
            <a:ext cx="15566290" cy="1369053"/>
          </a:xfrm>
          <a:prstGeom prst="rect">
            <a:avLst/>
          </a:prstGeom>
        </p:spPr>
        <p:txBody>
          <a:bodyPr anchor="ctr">
            <a:noAutofit/>
          </a:bodyPr>
          <a:lstStyle/>
          <a:p>
            <a:pPr marL="0" indent="0" algn="ctr">
              <a:buSzTx/>
              <a:buNone/>
              <a:defRPr sz="4300"/>
            </a:pPr>
            <a:r>
              <a:rPr lang="en-US" sz="2400" i="1" smtClean="0">
                <a:solidFill>
                  <a:schemeClr val="tx1"/>
                </a:solidFill>
              </a:rPr>
              <a:t>This work is co-funded by the FNRS and the Wallonia Regional Government in the framework of a FRIA grant.</a:t>
            </a:r>
            <a:endParaRPr lang="en-US" sz="2400" i="1" smtClean="0">
              <a:solidFill>
                <a:schemeClr val="tx1"/>
              </a:solidFill>
              <a:latin typeface="Helvetica Neue"/>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616" y="-434098"/>
            <a:ext cx="1721109" cy="2527942"/>
          </a:xfrm>
          <a:prstGeom prst="rect">
            <a:avLst/>
          </a:prstGeom>
        </p:spPr>
      </p:pic>
    </p:spTree>
    <p:extLst>
      <p:ext uri="{BB962C8B-B14F-4D97-AF65-F5344CB8AC3E}">
        <p14:creationId xmlns:p14="http://schemas.microsoft.com/office/powerpoint/2010/main" val="41874454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27</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a:bodyPr>
          <a:lstStyle/>
          <a:p>
            <a:pPr marL="380999" indent="-380999"/>
            <a:r>
              <a:rPr lang="en-US" sz="3600" smtClean="0"/>
              <a:t>PSD: 2-4mm 48%, 4-5mm 22.9%, 5-6.3mm 20%, 6.3-8mm 9.1%</a:t>
            </a:r>
          </a:p>
          <a:p>
            <a:pPr marL="380999" indent="-380999"/>
            <a:r>
              <a:rPr lang="en-US" sz="3600" smtClean="0"/>
              <a:t>SF: 41% Volume/Surface for both NAC and RAC (mix hypothesis)</a:t>
            </a:r>
          </a:p>
          <a:p>
            <a:pPr marL="380999" indent="-380999"/>
            <a:r>
              <a:rPr lang="en-US" sz="3600" smtClean="0"/>
              <a:t>AR: between 1.5 and 2.5</a:t>
            </a:r>
          </a:p>
          <a:p>
            <a:pPr marL="380999" indent="-380999"/>
            <a:r>
              <a:rPr lang="en-US" sz="3600"/>
              <a:t>% Adherent mortar in RCA (+-5%) : 50% for 2-4mm, 45% for 4-5mm, 40% for 5-6.3mm, 35% for 6.3-8mm </a:t>
            </a:r>
            <a:r>
              <a:rPr lang="en-US" sz="3600" i="1"/>
              <a:t>[de Juan &amp; Gutiérrez, 2009][Akbarnezhad et al</a:t>
            </a:r>
            <a:r>
              <a:rPr lang="en-US" sz="3600" i="1" smtClean="0"/>
              <a:t>.,2013</a:t>
            </a:r>
            <a:r>
              <a:rPr lang="en-US" sz="3600" i="1"/>
              <a:t>][Florea &amp; Brouwers, 2013]. </a:t>
            </a:r>
          </a:p>
        </p:txBody>
      </p:sp>
    </p:spTree>
    <p:extLst>
      <p:ext uri="{BB962C8B-B14F-4D97-AF65-F5344CB8AC3E}">
        <p14:creationId xmlns:p14="http://schemas.microsoft.com/office/powerpoint/2010/main" val="2943552843"/>
      </p:ext>
    </p:extLst>
  </p:cSld>
  <p:clrMapOvr>
    <a:masterClrMapping/>
  </p:clrMapOvr>
  <p:transition spd="med">
    <p:cut/>
  </p:transition>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808382" y="1115418"/>
            <a:ext cx="6418975" cy="5346045"/>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28</a:t>
            </a:fld>
            <a:endParaRPr lang="fr-BE"/>
          </a:p>
        </p:txBody>
      </p:sp>
      <p:pic>
        <p:nvPicPr>
          <p:cNvPr id="3" name="Image 2"/>
          <p:cNvPicPr>
            <a:picLocks noChangeAspect="1"/>
          </p:cNvPicPr>
          <p:nvPr/>
        </p:nvPicPr>
        <p:blipFill>
          <a:blip r:embed="rId4"/>
          <a:stretch>
            <a:fillRect/>
          </a:stretch>
        </p:blipFill>
        <p:spPr>
          <a:xfrm>
            <a:off x="5373612" y="6169915"/>
            <a:ext cx="6304648" cy="3578086"/>
          </a:xfrm>
          <a:prstGeom prst="rect">
            <a:avLst/>
          </a:prstGeom>
        </p:spPr>
      </p:pic>
      <p:pic>
        <p:nvPicPr>
          <p:cNvPr id="4" name="Image 3"/>
          <p:cNvPicPr>
            <a:picLocks noChangeAspect="1"/>
          </p:cNvPicPr>
          <p:nvPr/>
        </p:nvPicPr>
        <p:blipFill>
          <a:blip r:embed="rId5"/>
          <a:stretch>
            <a:fillRect/>
          </a:stretch>
        </p:blipFill>
        <p:spPr>
          <a:xfrm>
            <a:off x="7786332" y="1406966"/>
            <a:ext cx="8619993" cy="4762949"/>
          </a:xfrm>
          <a:prstGeom prst="rect">
            <a:avLst/>
          </a:prstGeom>
        </p:spPr>
      </p:pic>
    </p:spTree>
    <p:extLst>
      <p:ext uri="{BB962C8B-B14F-4D97-AF65-F5344CB8AC3E}">
        <p14:creationId xmlns:p14="http://schemas.microsoft.com/office/powerpoint/2010/main" val="292797887"/>
      </p:ext>
    </p:extLst>
  </p:cSld>
  <p:clrMapOvr>
    <a:masterClrMapping/>
  </p:clrMapOvr>
  <p:transition spd="med">
    <p:cut/>
  </p:transition>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RCA influence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29</a:t>
            </a:fld>
            <a:endParaRPr lang="fr-BE"/>
          </a:p>
        </p:txBody>
      </p:sp>
      <p:pic>
        <p:nvPicPr>
          <p:cNvPr id="3" name="Image 2"/>
          <p:cNvPicPr>
            <a:picLocks noChangeAspect="1"/>
          </p:cNvPicPr>
          <p:nvPr/>
        </p:nvPicPr>
        <p:blipFill>
          <a:blip r:embed="rId3"/>
          <a:stretch>
            <a:fillRect/>
          </a:stretch>
        </p:blipFill>
        <p:spPr>
          <a:xfrm>
            <a:off x="2539866" y="1504013"/>
            <a:ext cx="11688604" cy="6818352"/>
          </a:xfrm>
          <a:prstGeom prst="rect">
            <a:avLst/>
          </a:prstGeom>
        </p:spPr>
      </p:pic>
      <p:sp>
        <p:nvSpPr>
          <p:cNvPr id="10" name="Shape 179" descr=" 179"/>
          <p:cNvSpPr txBox="1">
            <a:spLocks noGrp="1"/>
          </p:cNvSpPr>
          <p:nvPr>
            <p:ph type="body" sz="half" idx="1"/>
          </p:nvPr>
        </p:nvSpPr>
        <p:spPr>
          <a:xfrm>
            <a:off x="850558" y="8485671"/>
            <a:ext cx="15627848" cy="744074"/>
          </a:xfrm>
          <a:prstGeom prst="rect">
            <a:avLst/>
          </a:prstGeom>
        </p:spPr>
        <p:txBody>
          <a:bodyPr anchor="ctr">
            <a:normAutofit/>
          </a:bodyPr>
          <a:lstStyle/>
          <a:p>
            <a:pPr marL="380999" indent="-380999"/>
            <a:r>
              <a:rPr lang="en-US" sz="2800" smtClean="0"/>
              <a:t>Equal properties, except for RCA: 5x more diffusive</a:t>
            </a:r>
            <a:endParaRPr lang="en-US" sz="2800"/>
          </a:p>
        </p:txBody>
      </p:sp>
    </p:spTree>
    <p:extLst>
      <p:ext uri="{BB962C8B-B14F-4D97-AF65-F5344CB8AC3E}">
        <p14:creationId xmlns:p14="http://schemas.microsoft.com/office/powerpoint/2010/main" val="1444064419"/>
      </p:ext>
    </p:extLst>
  </p:cSld>
  <p:clrMapOvr>
    <a:masterClrMapping/>
  </p:clrMapOvr>
  <p:transition spd="med">
    <p:cut/>
  </p:transition>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04210" y="2991357"/>
            <a:ext cx="8097933" cy="2914182"/>
            <a:chOff x="404210" y="2991357"/>
            <a:chExt cx="8097933" cy="2914182"/>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10" y="2991357"/>
              <a:ext cx="8097933" cy="2914182"/>
            </a:xfrm>
            <a:prstGeom prst="rect">
              <a:avLst/>
            </a:prstGeom>
          </p:spPr>
        </p:pic>
        <p:sp>
          <p:nvSpPr>
            <p:cNvPr id="27" name="ZoneTexte 26"/>
            <p:cNvSpPr txBox="1"/>
            <p:nvPr/>
          </p:nvSpPr>
          <p:spPr>
            <a:xfrm>
              <a:off x="654371" y="3429869"/>
              <a:ext cx="1696439" cy="19492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Sea water, sea wind, deicing salts, mixing</a:t>
              </a:r>
              <a:r>
                <a:rPr kumimoji="0" lang="en-GB" sz="2000" b="0" i="0" u="none" strike="noStrike" cap="none" spc="0" normalizeH="0" smtClean="0">
                  <a:ln>
                    <a:noFill/>
                  </a:ln>
                  <a:solidFill>
                    <a:srgbClr val="000000"/>
                  </a:solidFill>
                  <a:effectLst/>
                  <a:uFillTx/>
                  <a:latin typeface="+mn-lt"/>
                  <a:ea typeface="+mn-ea"/>
                  <a:cs typeface="+mn-cs"/>
                  <a:sym typeface="Helvetica Neue"/>
                </a:rPr>
                <a:t> constituents, …</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grpSp>
      <p:sp>
        <p:nvSpPr>
          <p:cNvPr id="12"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5" name="Shape 286" descr=" 286"/>
          <p:cNvSpPr txBox="1"/>
          <p:nvPr/>
        </p:nvSpPr>
        <p:spPr>
          <a:xfrm>
            <a:off x="654372" y="1346843"/>
            <a:ext cx="11607801" cy="671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algn="l" defTabSz="587022">
              <a:defRPr sz="3800" b="1"/>
            </a:lvl1pPr>
          </a:lstStyle>
          <a:p>
            <a:r>
              <a:rPr lang="fr-BE" smtClean="0"/>
              <a:t>Chlorides Attacks</a:t>
            </a:r>
            <a:endParaRPr/>
          </a:p>
        </p:txBody>
      </p:sp>
      <p:sp>
        <p:nvSpPr>
          <p:cNvPr id="13" name="ZoneTexte 12"/>
          <p:cNvSpPr txBox="1"/>
          <p:nvPr/>
        </p:nvSpPr>
        <p:spPr>
          <a:xfrm>
            <a:off x="3239531" y="2642544"/>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[Ployaert, 2008]</a:t>
            </a:r>
            <a:endParaRPr lang="fr-BE" sz="1600" i="1"/>
          </a:p>
        </p:txBody>
      </p:sp>
      <p:grpSp>
        <p:nvGrpSpPr>
          <p:cNvPr id="24" name="Groupe 23"/>
          <p:cNvGrpSpPr/>
          <p:nvPr/>
        </p:nvGrpSpPr>
        <p:grpSpPr>
          <a:xfrm>
            <a:off x="431948" y="2986338"/>
            <a:ext cx="8042455" cy="2869693"/>
            <a:chOff x="435702" y="2991357"/>
            <a:chExt cx="7986979" cy="2869693"/>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02" y="2991357"/>
              <a:ext cx="7986979" cy="2869693"/>
            </a:xfrm>
            <a:prstGeom prst="rect">
              <a:avLst/>
            </a:prstGeom>
          </p:spPr>
        </p:pic>
        <p:sp>
          <p:nvSpPr>
            <p:cNvPr id="21" name="ZoneTexte 20"/>
            <p:cNvSpPr txBox="1"/>
            <p:nvPr/>
          </p:nvSpPr>
          <p:spPr>
            <a:xfrm>
              <a:off x="627823" y="3385380"/>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oxygen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2" name="ZoneTexte 21"/>
            <p:cNvSpPr txBox="1"/>
            <p:nvPr/>
          </p:nvSpPr>
          <p:spPr>
            <a:xfrm>
              <a:off x="627823" y="5148076"/>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water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3" name="ZoneTexte 22"/>
            <p:cNvSpPr txBox="1"/>
            <p:nvPr/>
          </p:nvSpPr>
          <p:spPr>
            <a:xfrm>
              <a:off x="3139444" y="4665892"/>
              <a:ext cx="2199999" cy="964367"/>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Porosity,</a:t>
              </a:r>
              <a:br>
                <a:rPr kumimoji="0" lang="en-GB" sz="2800" b="0" i="0" u="none" strike="noStrike" cap="none" spc="0" normalizeH="0" baseline="0" smtClean="0">
                  <a:ln>
                    <a:noFill/>
                  </a:ln>
                  <a:solidFill>
                    <a:srgbClr val="000000"/>
                  </a:solidFill>
                  <a:effectLst/>
                  <a:uFillTx/>
                  <a:latin typeface="+mn-lt"/>
                  <a:ea typeface="+mn-ea"/>
                  <a:cs typeface="+mn-cs"/>
                  <a:sym typeface="Helvetica Neue"/>
                </a:rPr>
              </a:br>
              <a:r>
                <a:rPr kumimoji="0" lang="en-GB" sz="2800" b="0" i="0" u="none" strike="noStrike" cap="none" spc="0" normalizeH="0" baseline="0" smtClean="0">
                  <a:ln>
                    <a:noFill/>
                  </a:ln>
                  <a:solidFill>
                    <a:srgbClr val="000000"/>
                  </a:solidFill>
                  <a:effectLst/>
                  <a:uFillTx/>
                  <a:latin typeface="+mn-lt"/>
                  <a:ea typeface="+mn-ea"/>
                  <a:cs typeface="+mn-cs"/>
                  <a:sym typeface="Helvetica Neue"/>
                </a:rPr>
                <a:t>Cracks, …</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26" name="Groupe 25"/>
          <p:cNvGrpSpPr/>
          <p:nvPr/>
        </p:nvGrpSpPr>
        <p:grpSpPr>
          <a:xfrm>
            <a:off x="431948" y="2978707"/>
            <a:ext cx="8097933" cy="4130405"/>
            <a:chOff x="445348" y="2991357"/>
            <a:chExt cx="7967685" cy="4130405"/>
          </a:xfrm>
        </p:grpSpPr>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48" y="2991357"/>
              <a:ext cx="7967685" cy="4130405"/>
            </a:xfrm>
            <a:prstGeom prst="rect">
              <a:avLst/>
            </a:prstGeom>
          </p:spPr>
        </p:pic>
        <p:sp>
          <p:nvSpPr>
            <p:cNvPr id="25" name="ZoneTexte 24"/>
            <p:cNvSpPr txBox="1"/>
            <p:nvPr/>
          </p:nvSpPr>
          <p:spPr>
            <a:xfrm>
              <a:off x="2390503" y="6127028"/>
              <a:ext cx="2656940"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Corrosion by</a:t>
              </a:r>
            </a:p>
            <a:p>
              <a:pPr marL="0" marR="0" indent="0" algn="ctr" defTabSz="1733930" rtl="0" fontAlgn="auto" latinLnBrk="0" hangingPunct="0">
                <a:lnSpc>
                  <a:spcPct val="100000"/>
                </a:lnSpc>
                <a:spcBef>
                  <a:spcPts val="0"/>
                </a:spcBef>
                <a:spcAft>
                  <a:spcPts val="0"/>
                </a:spcAft>
                <a:buClrTx/>
                <a:buSzTx/>
                <a:buFontTx/>
                <a:buNone/>
                <a:tabLst/>
              </a:pPr>
              <a:r>
                <a:rPr lang="en-GB" sz="2800" smtClean="0"/>
                <a:t>“pitting”</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16" name="Groupe 15"/>
          <p:cNvGrpSpPr/>
          <p:nvPr/>
        </p:nvGrpSpPr>
        <p:grpSpPr>
          <a:xfrm>
            <a:off x="5603966" y="2532884"/>
            <a:ext cx="5336177" cy="2615192"/>
            <a:chOff x="5603966" y="2532884"/>
            <a:chExt cx="5336177" cy="2615192"/>
          </a:xfrm>
        </p:grpSpPr>
        <p:sp>
          <p:nvSpPr>
            <p:cNvPr id="10" name="Ellipse 9"/>
            <p:cNvSpPr/>
            <p:nvPr/>
          </p:nvSpPr>
          <p:spPr>
            <a:xfrm>
              <a:off x="5603966" y="3840480"/>
              <a:ext cx="1058091" cy="979714"/>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Arc 13"/>
            <p:cNvSpPr/>
            <p:nvPr/>
          </p:nvSpPr>
          <p:spPr>
            <a:xfrm>
              <a:off x="6133011" y="2532884"/>
              <a:ext cx="4807132" cy="2615192"/>
            </a:xfrm>
            <a:prstGeom prst="arc">
              <a:avLst>
                <a:gd name="adj1" fmla="val 10787114"/>
                <a:gd name="adj2" fmla="val 17150702"/>
              </a:avLst>
            </a:prstGeom>
            <a:noFill/>
            <a:ln w="76200" cap="flat">
              <a:solidFill>
                <a:srgbClr val="FF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grpSp>
      <p:grpSp>
        <p:nvGrpSpPr>
          <p:cNvPr id="29" name="Groupe 28"/>
          <p:cNvGrpSpPr/>
          <p:nvPr/>
        </p:nvGrpSpPr>
        <p:grpSpPr>
          <a:xfrm>
            <a:off x="10780783" y="6779950"/>
            <a:ext cx="4922947" cy="2896070"/>
            <a:chOff x="10780783" y="6779950"/>
            <a:chExt cx="4922947" cy="2896070"/>
          </a:xfrm>
        </p:grpSpPr>
        <p:sp>
          <p:nvSpPr>
            <p:cNvPr id="11" name="ZoneTexte 10"/>
            <p:cNvSpPr txBox="1"/>
            <p:nvPr/>
          </p:nvSpPr>
          <p:spPr>
            <a:xfrm>
              <a:off x="11903967" y="9327207"/>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nvGrpSpPr>
            <p:cNvPr id="20" name="Groupe 19"/>
            <p:cNvGrpSpPr/>
            <p:nvPr/>
          </p:nvGrpSpPr>
          <p:grpSpPr>
            <a:xfrm>
              <a:off x="10780783" y="6779950"/>
              <a:ext cx="4922947" cy="2547257"/>
              <a:chOff x="10780783" y="6779950"/>
              <a:chExt cx="4922947" cy="2547257"/>
            </a:xfrm>
          </p:grpSpPr>
          <p:pic>
            <p:nvPicPr>
              <p:cNvPr id="18" name="Image 17"/>
              <p:cNvPicPr>
                <a:picLocks noChangeAspect="1"/>
              </p:cNvPicPr>
              <p:nvPr/>
            </p:nvPicPr>
            <p:blipFill rotWithShape="1">
              <a:blip r:embed="rId6">
                <a:extLst>
                  <a:ext uri="{28A0092B-C50C-407E-A947-70E740481C1C}">
                    <a14:useLocalDpi xmlns:a14="http://schemas.microsoft.com/office/drawing/2010/main" val="0"/>
                  </a:ext>
                </a:extLst>
              </a:blip>
              <a:srcRect t="12689" b="9396"/>
              <a:stretch/>
            </p:blipFill>
            <p:spPr>
              <a:xfrm>
                <a:off x="10780783" y="6779950"/>
                <a:ext cx="4922947" cy="2547257"/>
              </a:xfrm>
              <a:prstGeom prst="rect">
                <a:avLst/>
              </a:prstGeom>
            </p:spPr>
          </p:pic>
          <p:sp>
            <p:nvSpPr>
              <p:cNvPr id="19" name="Ellipse 18"/>
              <p:cNvSpPr/>
              <p:nvPr/>
            </p:nvSpPr>
            <p:spPr>
              <a:xfrm>
                <a:off x="12487448" y="7178366"/>
                <a:ext cx="1711877" cy="1652125"/>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8" name="Groupe 7"/>
          <p:cNvGrpSpPr/>
          <p:nvPr/>
        </p:nvGrpSpPr>
        <p:grpSpPr>
          <a:xfrm>
            <a:off x="10948436" y="1590869"/>
            <a:ext cx="4587638" cy="4989873"/>
            <a:chOff x="10948436" y="1590869"/>
            <a:chExt cx="4587638" cy="4989873"/>
          </a:xfrm>
        </p:grpSpPr>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8436" y="1590869"/>
              <a:ext cx="4587638" cy="4663844"/>
            </a:xfrm>
            <a:prstGeom prst="rect">
              <a:avLst/>
            </a:prstGeom>
          </p:spPr>
        </p:pic>
        <p:sp>
          <p:nvSpPr>
            <p:cNvPr id="28" name="ZoneTexte 27"/>
            <p:cNvSpPr txBox="1"/>
            <p:nvPr/>
          </p:nvSpPr>
          <p:spPr>
            <a:xfrm>
              <a:off x="12005097" y="6231929"/>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sp>
        <p:nvSpPr>
          <p:cNvPr id="31" name="ZoneTexte 30"/>
          <p:cNvSpPr txBox="1"/>
          <p:nvPr/>
        </p:nvSpPr>
        <p:spPr>
          <a:xfrm>
            <a:off x="2712603" y="3205976"/>
            <a:ext cx="1265037" cy="410369"/>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Concrete</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sp>
        <p:nvSpPr>
          <p:cNvPr id="7" name="Espace réservé du numéro de diapositive 6"/>
          <p:cNvSpPr>
            <a:spLocks noGrp="1"/>
          </p:cNvSpPr>
          <p:nvPr>
            <p:ph type="sldNum" sz="quarter" idx="2"/>
          </p:nvPr>
        </p:nvSpPr>
        <p:spPr/>
        <p:txBody>
          <a:bodyPr/>
          <a:lstStyle/>
          <a:p>
            <a:fld id="{86CB4B4D-7CA3-9044-876B-883B54F8677D}" type="slidenum">
              <a:rPr lang="fr-BE" smtClean="0"/>
              <a:t>3</a:t>
            </a:fld>
            <a:endParaRPr lang="fr-BE" dirty="0"/>
          </a:p>
        </p:txBody>
      </p:sp>
    </p:spTree>
    <p:extLst>
      <p:ext uri="{BB962C8B-B14F-4D97-AF65-F5344CB8AC3E}">
        <p14:creationId xmlns:p14="http://schemas.microsoft.com/office/powerpoint/2010/main" val="333862468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30</a:t>
            </a:fld>
            <a:endParaRPr lang="fr-BE"/>
          </a:p>
        </p:txBody>
      </p:sp>
      <p:grpSp>
        <p:nvGrpSpPr>
          <p:cNvPr id="6" name="Groupe 5"/>
          <p:cNvGrpSpPr/>
          <p:nvPr/>
        </p:nvGrpSpPr>
        <p:grpSpPr>
          <a:xfrm>
            <a:off x="593809" y="1128178"/>
            <a:ext cx="14766725" cy="1476624"/>
            <a:chOff x="536203" y="1253799"/>
            <a:chExt cx="14766725" cy="1476624"/>
          </a:xfrm>
        </p:grpSpPr>
        <p:sp>
          <p:nvSpPr>
            <p:cNvPr id="3" name="Rectangle 2"/>
            <p:cNvSpPr/>
            <p:nvPr/>
          </p:nvSpPr>
          <p:spPr>
            <a:xfrm>
              <a:off x="536203" y="1253799"/>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5" name="Image 4" descr="\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title="IguanaTex Bitmap Display"/>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441655" y="1838574"/>
              <a:ext cx="13861273" cy="891849"/>
            </a:xfrm>
            <a:prstGeom prst="rect">
              <a:avLst/>
            </a:prstGeom>
          </p:spPr>
        </p:pic>
      </p:grpSp>
      <p:pic>
        <p:nvPicPr>
          <p:cNvPr id="16" name="Image 15" descr="\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title="IguanaTex Bitmap Display"/>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679816" y="8835076"/>
            <a:ext cx="4927995" cy="657941"/>
          </a:xfrm>
          <a:prstGeom prst="rect">
            <a:avLst/>
          </a:prstGeom>
        </p:spPr>
      </p:pic>
      <p:pic>
        <p:nvPicPr>
          <p:cNvPr id="11" name="Image 10" descr="\documentclass{article}&#10;\usepackage{amsmath}&#10;\pagestyle{empty}&#10;\begin{document}&#10;&#10;&#10;$$&#10;u = \frac{k_{int}}{\mu_w}\frac{\partial P_w}{\partial x} = \frac{10^{-19}}{10^{-3}}\frac{105325-101325}{1} = 4*10^{-11} \;\text{cm/s} \quad(4)&#10;$$&#10;&#10;&#10;\end{document}" title="IguanaTex Bitmap Display"/>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429897" y="8835076"/>
            <a:ext cx="7446244" cy="657941"/>
          </a:xfrm>
          <a:prstGeom prst="rect">
            <a:avLst/>
          </a:prstGeom>
        </p:spPr>
      </p:pic>
      <p:pic>
        <p:nvPicPr>
          <p:cNvPr id="13" name="Image 12"/>
          <p:cNvPicPr>
            <a:picLocks noChangeAspect="1"/>
          </p:cNvPicPr>
          <p:nvPr/>
        </p:nvPicPr>
        <p:blipFill>
          <a:blip r:embed="rId9"/>
          <a:stretch>
            <a:fillRect/>
          </a:stretch>
        </p:blipFill>
        <p:spPr>
          <a:xfrm>
            <a:off x="3569797" y="2785246"/>
            <a:ext cx="10189370" cy="5869386"/>
          </a:xfrm>
          <a:prstGeom prst="rect">
            <a:avLst/>
          </a:prstGeom>
        </p:spPr>
      </p:pic>
    </p:spTree>
    <p:extLst>
      <p:ext uri="{BB962C8B-B14F-4D97-AF65-F5344CB8AC3E}">
        <p14:creationId xmlns:p14="http://schemas.microsoft.com/office/powerpoint/2010/main" val="2192496236"/>
      </p:ext>
    </p:extLst>
  </p:cSld>
  <p:clrMapOvr>
    <a:masterClrMapping/>
  </p:clrMapOvr>
  <p:transition spd="med">
    <p:cut/>
  </p:transition>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compositions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31</a:t>
            </a:fld>
            <a:endParaRPr lang="fr-BE"/>
          </a:p>
        </p:txBody>
      </p:sp>
      <p:pic>
        <p:nvPicPr>
          <p:cNvPr id="8" name="Image 7"/>
          <p:cNvPicPr>
            <a:picLocks noChangeAspect="1"/>
          </p:cNvPicPr>
          <p:nvPr/>
        </p:nvPicPr>
        <p:blipFill>
          <a:blip r:embed="rId3"/>
          <a:stretch>
            <a:fillRect/>
          </a:stretch>
        </p:blipFill>
        <p:spPr>
          <a:xfrm>
            <a:off x="10862998" y="5092141"/>
            <a:ext cx="6240886" cy="4137604"/>
          </a:xfrm>
          <a:prstGeom prst="rect">
            <a:avLst/>
          </a:prstGeom>
        </p:spPr>
      </p:pic>
      <p:pic>
        <p:nvPicPr>
          <p:cNvPr id="7" name="Image 6"/>
          <p:cNvPicPr>
            <a:picLocks noChangeAspect="1"/>
          </p:cNvPicPr>
          <p:nvPr/>
        </p:nvPicPr>
        <p:blipFill rotWithShape="1">
          <a:blip r:embed="rId4"/>
          <a:srcRect r="4435"/>
          <a:stretch/>
        </p:blipFill>
        <p:spPr>
          <a:xfrm>
            <a:off x="4882946" y="3497110"/>
            <a:ext cx="6311356" cy="4137604"/>
          </a:xfrm>
          <a:prstGeom prst="rect">
            <a:avLst/>
          </a:prstGeom>
        </p:spPr>
      </p:pic>
      <p:pic>
        <p:nvPicPr>
          <p:cNvPr id="6" name="Image 5"/>
          <p:cNvPicPr>
            <a:picLocks noChangeAspect="1"/>
          </p:cNvPicPr>
          <p:nvPr/>
        </p:nvPicPr>
        <p:blipFill rotWithShape="1">
          <a:blip r:embed="rId5"/>
          <a:srcRect r="3597"/>
          <a:stretch/>
        </p:blipFill>
        <p:spPr>
          <a:xfrm>
            <a:off x="0" y="1337777"/>
            <a:ext cx="6168543" cy="3757293"/>
          </a:xfrm>
          <a:prstGeom prst="rect">
            <a:avLst/>
          </a:prstGeom>
        </p:spPr>
      </p:pic>
    </p:spTree>
    <p:extLst>
      <p:ext uri="{BB962C8B-B14F-4D97-AF65-F5344CB8AC3E}">
        <p14:creationId xmlns:p14="http://schemas.microsoft.com/office/powerpoint/2010/main" val="2590221539"/>
      </p:ext>
    </p:extLst>
  </p:cSld>
  <p:clrMapOvr>
    <a:masterClrMapping/>
  </p:clrMapOvr>
  <p:transition spd="med">
    <p:cut/>
  </p:transition>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32</a:t>
            </a:fld>
            <a:endParaRPr lang="fr-BE"/>
          </a:p>
        </p:txBody>
      </p:sp>
      <p:pic>
        <p:nvPicPr>
          <p:cNvPr id="3" name="Image 2"/>
          <p:cNvPicPr>
            <a:picLocks noChangeAspect="1"/>
          </p:cNvPicPr>
          <p:nvPr/>
        </p:nvPicPr>
        <p:blipFill>
          <a:blip r:embed="rId3"/>
          <a:stretch>
            <a:fillRect/>
          </a:stretch>
        </p:blipFill>
        <p:spPr>
          <a:xfrm>
            <a:off x="2333631" y="1522418"/>
            <a:ext cx="12752496" cy="7258975"/>
          </a:xfrm>
          <a:prstGeom prst="rect">
            <a:avLst/>
          </a:prstGeom>
        </p:spPr>
      </p:pic>
    </p:spTree>
    <p:extLst>
      <p:ext uri="{BB962C8B-B14F-4D97-AF65-F5344CB8AC3E}">
        <p14:creationId xmlns:p14="http://schemas.microsoft.com/office/powerpoint/2010/main" val="169134640"/>
      </p:ext>
    </p:extLst>
  </p:cSld>
  <p:clrMapOvr>
    <a:masterClrMapping/>
  </p:clrMapOvr>
  <p:transition spd="med">
    <p:cut/>
  </p:transition>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33</a:t>
            </a:fld>
            <a:endParaRPr lang="fr-BE"/>
          </a:p>
        </p:txBody>
      </p:sp>
      <p:pic>
        <p:nvPicPr>
          <p:cNvPr id="3" name="Image 2"/>
          <p:cNvPicPr>
            <a:picLocks noChangeAspect="1"/>
          </p:cNvPicPr>
          <p:nvPr/>
        </p:nvPicPr>
        <p:blipFill>
          <a:blip r:embed="rId3"/>
          <a:stretch>
            <a:fillRect/>
          </a:stretch>
        </p:blipFill>
        <p:spPr>
          <a:xfrm>
            <a:off x="2384737" y="1680074"/>
            <a:ext cx="12051602" cy="6864837"/>
          </a:xfrm>
          <a:prstGeom prst="rect">
            <a:avLst/>
          </a:prstGeom>
        </p:spPr>
      </p:pic>
    </p:spTree>
    <p:extLst>
      <p:ext uri="{BB962C8B-B14F-4D97-AF65-F5344CB8AC3E}">
        <p14:creationId xmlns:p14="http://schemas.microsoft.com/office/powerpoint/2010/main" val="2477393550"/>
      </p:ext>
    </p:extLst>
  </p:cSld>
  <p:clrMapOvr>
    <a:masterClrMapping/>
  </p:clrMapOvr>
  <p:transition spd="med">
    <p:cut/>
  </p:transition>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Corrosion process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34</a:t>
            </a:fld>
            <a:endParaRPr lang="fr-BE"/>
          </a:p>
        </p:txBody>
      </p:sp>
      <p:pic>
        <p:nvPicPr>
          <p:cNvPr id="7" name="Image 6"/>
          <p:cNvPicPr>
            <a:picLocks noChangeAspect="1"/>
          </p:cNvPicPr>
          <p:nvPr/>
        </p:nvPicPr>
        <p:blipFill>
          <a:blip r:embed="rId3"/>
          <a:stretch>
            <a:fillRect/>
          </a:stretch>
        </p:blipFill>
        <p:spPr>
          <a:xfrm>
            <a:off x="3899597" y="1777180"/>
            <a:ext cx="9541067" cy="6172735"/>
          </a:xfrm>
          <a:prstGeom prst="rect">
            <a:avLst/>
          </a:prstGeom>
        </p:spPr>
      </p:pic>
      <p:sp>
        <p:nvSpPr>
          <p:cNvPr id="8" name="ZoneTexte 7"/>
          <p:cNvSpPr txBox="1"/>
          <p:nvPr/>
        </p:nvSpPr>
        <p:spPr>
          <a:xfrm>
            <a:off x="11078817" y="6975357"/>
            <a:ext cx="213360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[Angst, 2011]</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279660566"/>
      </p:ext>
    </p:extLst>
  </p:cSld>
  <p:clrMapOvr>
    <a:masterClrMapping/>
  </p:clrMapOvr>
  <p:transition spd="med">
    <p:cut/>
  </p:transition>
  <p:timing>
    <p:tnLst>
      <p:par>
        <p:cTn id="1" dur="indefinite" restart="never" fill="hold"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Chloride threshold</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35</a:t>
            </a:fld>
            <a:endParaRPr lang="fr-BE"/>
          </a:p>
        </p:txBody>
      </p:sp>
      <p:pic>
        <p:nvPicPr>
          <p:cNvPr id="5" name="Image 4"/>
          <p:cNvPicPr>
            <a:picLocks noChangeAspect="1"/>
          </p:cNvPicPr>
          <p:nvPr/>
        </p:nvPicPr>
        <p:blipFill>
          <a:blip r:embed="rId3"/>
          <a:stretch>
            <a:fillRect/>
          </a:stretch>
        </p:blipFill>
        <p:spPr>
          <a:xfrm>
            <a:off x="304800" y="3295391"/>
            <a:ext cx="6879803" cy="3701757"/>
          </a:xfrm>
          <a:prstGeom prst="rect">
            <a:avLst/>
          </a:prstGeom>
        </p:spPr>
      </p:pic>
      <p:pic>
        <p:nvPicPr>
          <p:cNvPr id="6" name="Image 5"/>
          <p:cNvPicPr>
            <a:picLocks noChangeAspect="1"/>
          </p:cNvPicPr>
          <p:nvPr/>
        </p:nvPicPr>
        <p:blipFill>
          <a:blip r:embed="rId4"/>
          <a:stretch>
            <a:fillRect/>
          </a:stretch>
        </p:blipFill>
        <p:spPr>
          <a:xfrm>
            <a:off x="7393686" y="2314730"/>
            <a:ext cx="9736970" cy="5517305"/>
          </a:xfrm>
          <a:prstGeom prst="rect">
            <a:avLst/>
          </a:prstGeom>
        </p:spPr>
      </p:pic>
      <p:sp>
        <p:nvSpPr>
          <p:cNvPr id="7" name="ZoneTexte 6"/>
          <p:cNvSpPr txBox="1"/>
          <p:nvPr/>
        </p:nvSpPr>
        <p:spPr>
          <a:xfrm>
            <a:off x="4572000" y="2854245"/>
            <a:ext cx="2717145"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[Broomfield, 2007]</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
        <p:nvSpPr>
          <p:cNvPr id="8" name="ZoneTexte 7"/>
          <p:cNvSpPr txBox="1"/>
          <p:nvPr/>
        </p:nvSpPr>
        <p:spPr>
          <a:xfrm>
            <a:off x="13543723" y="1999480"/>
            <a:ext cx="3586934"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[Raupach &amp; Büttner, 2014]</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35414899"/>
      </p:ext>
    </p:extLst>
  </p:cSld>
  <p:clrMapOvr>
    <a:masterClrMapping/>
  </p:clrMapOvr>
  <p:transition spd="med">
    <p:cut/>
  </p:transition>
  <p:timing>
    <p:tnLst>
      <p:par>
        <p:cTn id="1" dur="indefinite" restart="never" fill="hold"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convection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36</a:t>
            </a:fld>
            <a:endParaRPr lang="fr-BE"/>
          </a:p>
        </p:txBody>
      </p:sp>
      <p:pic>
        <p:nvPicPr>
          <p:cNvPr id="3" name="Image 2"/>
          <p:cNvPicPr>
            <a:picLocks noChangeAspect="1"/>
          </p:cNvPicPr>
          <p:nvPr/>
        </p:nvPicPr>
        <p:blipFill>
          <a:blip r:embed="rId3"/>
          <a:stretch>
            <a:fillRect/>
          </a:stretch>
        </p:blipFill>
        <p:spPr>
          <a:xfrm>
            <a:off x="4134678" y="2893418"/>
            <a:ext cx="9399015" cy="5175871"/>
          </a:xfrm>
          <a:prstGeom prst="rect">
            <a:avLst/>
          </a:prstGeom>
        </p:spPr>
      </p:pic>
    </p:spTree>
    <p:extLst>
      <p:ext uri="{BB962C8B-B14F-4D97-AF65-F5344CB8AC3E}">
        <p14:creationId xmlns:p14="http://schemas.microsoft.com/office/powerpoint/2010/main" val="3355036160"/>
      </p:ext>
    </p:extLst>
  </p:cSld>
  <p:clrMapOvr>
    <a:masterClrMapping/>
  </p:clrMapOvr>
  <p:transition spd="med">
    <p:cut/>
  </p:transition>
  <p:timing>
    <p:tnLst>
      <p:par>
        <p:cT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Bibliography</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37</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fontScale="25000" lnSpcReduction="20000"/>
          </a:bodyPr>
          <a:lstStyle/>
          <a:p>
            <a:pPr>
              <a:buFont typeface="Arial" panose="020B0604020202020204" pitchFamily="34" charset="0"/>
              <a:buChar char="•"/>
            </a:pPr>
            <a:r>
              <a:rPr lang="en-US" sz="5600"/>
              <a:t>Eurostat. (2014). Archive: Cement and concrete production statistics - NACE Rev. 1.1. </a:t>
            </a:r>
            <a:r>
              <a:rPr lang="en-US" sz="5600">
                <a:hlinkClick r:id="rId3"/>
              </a:rPr>
              <a:t>https://ec.europa.eu/eurostat/statistics-explained/index.php/Archive:Cement_and_concrete_production_statistics_-_NACE_Rev._</a:t>
            </a:r>
            <a:r>
              <a:rPr lang="en-US" sz="5600" smtClean="0">
                <a:hlinkClick r:id="rId3"/>
              </a:rPr>
              <a:t>1.1</a:t>
            </a:r>
            <a:endParaRPr lang="en-US" sz="5600" smtClean="0"/>
          </a:p>
          <a:p>
            <a:pPr>
              <a:buFont typeface="Arial" panose="020B0604020202020204" pitchFamily="34" charset="0"/>
              <a:buChar char="•"/>
            </a:pPr>
            <a:r>
              <a:rPr lang="en-US" sz="5600"/>
              <a:t>Commission, E. (2019). Construction and Demolition Waste (CDW). </a:t>
            </a:r>
            <a:r>
              <a:rPr lang="en-US" sz="5600">
                <a:hlinkClick r:id="rId4"/>
              </a:rPr>
              <a:t>https://</a:t>
            </a:r>
            <a:r>
              <a:rPr lang="en-US" sz="5600" smtClean="0">
                <a:hlinkClick r:id="rId4"/>
              </a:rPr>
              <a:t>ec.europa.eu/environment/waste/construction_demolition.htm</a:t>
            </a:r>
            <a:endParaRPr lang="en-US" sz="5600" smtClean="0"/>
          </a:p>
          <a:p>
            <a:pPr>
              <a:buFont typeface="Arial" panose="020B0604020202020204" pitchFamily="34" charset="0"/>
              <a:buChar char="•"/>
            </a:pPr>
            <a:r>
              <a:rPr lang="fr-FR" sz="5600"/>
              <a:t>Ployaert, C. (2008). La corrosion des armatures des bétons armés et précontraints [Bulletin - Technologie]. </a:t>
            </a:r>
            <a:r>
              <a:rPr lang="fr-FR" sz="5600" smtClean="0"/>
              <a:t>FEBELCEM.</a:t>
            </a:r>
          </a:p>
          <a:p>
            <a:pPr>
              <a:buFont typeface="Arial" panose="020B0604020202020204" pitchFamily="34" charset="0"/>
              <a:buChar char="•"/>
            </a:pPr>
            <a:r>
              <a:rPr lang="en-US" sz="5600"/>
              <a:t>Raupach, M., &amp; Büttner, T. (2014). Concrete Repair to EN 1504: Diagnosis, Design, Principles and Practice. CRC Press, Taylor and Francis Group</a:t>
            </a:r>
            <a:r>
              <a:rPr lang="en-US" sz="5600" smtClean="0"/>
              <a:t>.</a:t>
            </a:r>
          </a:p>
          <a:p>
            <a:pPr>
              <a:buFont typeface="Arial" panose="020B0604020202020204" pitchFamily="34" charset="0"/>
              <a:buChar char="•"/>
            </a:pPr>
            <a:r>
              <a:rPr lang="en-US" sz="5600"/>
              <a:t>Biver, P. (1993). Phenomenal and Numerical study on the propagation of misicible pollutants in a medium with multiple porosity. University of Liège</a:t>
            </a:r>
            <a:r>
              <a:rPr lang="en-US" sz="5600" smtClean="0"/>
              <a:t>.</a:t>
            </a:r>
          </a:p>
          <a:p>
            <a:pPr>
              <a:buFont typeface="Arial" panose="020B0604020202020204" pitchFamily="34" charset="0"/>
              <a:buChar char="•"/>
            </a:pPr>
            <a:r>
              <a:rPr lang="en-US" sz="5600"/>
              <a:t>Nilenius, F. (2014). Moisture and Chloride Transport in Concrete - Mesoscale Modelling and Computational Homogenization. Chalmers University of Technology</a:t>
            </a:r>
            <a:r>
              <a:rPr lang="en-US" sz="5600" smtClean="0"/>
              <a:t>.</a:t>
            </a:r>
          </a:p>
          <a:p>
            <a:pPr>
              <a:buFont typeface="Arial" panose="020B0604020202020204" pitchFamily="34" charset="0"/>
              <a:buChar char="•"/>
            </a:pPr>
            <a:r>
              <a:rPr lang="en-US" sz="5600"/>
              <a:t>Geuzaine, C., &amp; Remacle, J.-F. (2009). Gmsh: a three-dimensional finite element mesh generator with built-in pre- and post-processing facilities. International Journal for Numerical Methods in Engineering, 79(11), 1309–1331</a:t>
            </a:r>
            <a:r>
              <a:rPr lang="en-US" sz="5600" smtClean="0"/>
              <a:t>.</a:t>
            </a:r>
          </a:p>
          <a:p>
            <a:pPr>
              <a:buFont typeface="Arial" panose="020B0604020202020204" pitchFamily="34" charset="0"/>
              <a:buChar char="•"/>
            </a:pPr>
            <a:r>
              <a:rPr lang="en-US" sz="5600"/>
              <a:t>de Juan, M. S., &amp; Gutiérrez, P. A. (2009). Study on the influence of attached mortar content on the properties of recycled concrete aggregate. Construction and Building Materials, 23, 872–877</a:t>
            </a:r>
            <a:r>
              <a:rPr lang="en-US" sz="5600" smtClean="0"/>
              <a:t>.</a:t>
            </a:r>
          </a:p>
          <a:p>
            <a:pPr>
              <a:buFont typeface="Arial" panose="020B0604020202020204" pitchFamily="34" charset="0"/>
              <a:buChar char="•"/>
            </a:pPr>
            <a:r>
              <a:rPr lang="en-US" sz="5600"/>
              <a:t>Akbarnezhad, A., Ong., K. C. G., Tam, C. T., &amp; Zhang, M. H. (2013). Effects of the Parent Concrete Properties and Crushing Procedure on the Properties of Coarse Recycled Concrete Aggregates. Journal of Materials in Civil Engineering, 25(12), 1795–1802</a:t>
            </a:r>
            <a:r>
              <a:rPr lang="en-US" sz="5600" smtClean="0"/>
              <a:t>.</a:t>
            </a:r>
          </a:p>
          <a:p>
            <a:pPr>
              <a:buFont typeface="Arial" panose="020B0604020202020204" pitchFamily="34" charset="0"/>
              <a:buChar char="•"/>
            </a:pPr>
            <a:r>
              <a:rPr lang="en-US" sz="5600"/>
              <a:t>Florea, M. V. A., &amp; Brouwers, H. J. H. (2013). Properties of various size fractions of crushed concrete related to process conditions and re-use. Cement and Concrete Research, 52, 11–21</a:t>
            </a:r>
            <a:r>
              <a:rPr lang="en-US" sz="5600" smtClean="0"/>
              <a:t>.</a:t>
            </a:r>
          </a:p>
          <a:p>
            <a:pPr>
              <a:buFont typeface="Arial" panose="020B0604020202020204" pitchFamily="34" charset="0"/>
              <a:buChar char="•"/>
            </a:pPr>
            <a:r>
              <a:rPr lang="en-US" sz="5600"/>
              <a:t>Angst, U. (2011). Chloride induced reinforcement corrosion in concrete. Norwegian University of Science and Technology (NTNU</a:t>
            </a:r>
            <a:r>
              <a:rPr lang="en-US" sz="5600" smtClean="0"/>
              <a:t>).</a:t>
            </a:r>
          </a:p>
          <a:p>
            <a:pPr>
              <a:buFont typeface="Arial" panose="020B0604020202020204" pitchFamily="34" charset="0"/>
              <a:buChar char="•"/>
            </a:pPr>
            <a:r>
              <a:rPr lang="en-US" sz="5600"/>
              <a:t>Broomfield, J. P. (2007). Corrosion of Steel in Concrete: Understanding, investigation and repair. (2 ed.). Taylor and Francis</a:t>
            </a:r>
            <a:r>
              <a:rPr lang="en-US" sz="5600" smtClean="0"/>
              <a:t>.</a:t>
            </a:r>
            <a:endParaRPr lang="en-US" sz="3600" smtClean="0"/>
          </a:p>
        </p:txBody>
      </p:sp>
    </p:spTree>
    <p:extLst>
      <p:ext uri="{BB962C8B-B14F-4D97-AF65-F5344CB8AC3E}">
        <p14:creationId xmlns:p14="http://schemas.microsoft.com/office/powerpoint/2010/main" val="28453348"/>
      </p:ext>
    </p:extLst>
  </p:cSld>
  <p:clrMapOvr>
    <a:masterClrMapping/>
  </p:clrMapOvr>
  <p:transition spd="med">
    <p:cut/>
  </p:transition>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RCA_Aggregate3.png" descr=" 178"/>
          <p:cNvPicPr>
            <a:picLocks noChangeAspect="1"/>
          </p:cNvPicPr>
          <p:nvPr/>
        </p:nvPicPr>
        <p:blipFill>
          <a:blip r:embed="rId3">
            <a:extLst/>
          </a:blip>
          <a:stretch>
            <a:fillRect/>
          </a:stretch>
        </p:blipFill>
        <p:spPr>
          <a:xfrm>
            <a:off x="8502821" y="2756292"/>
            <a:ext cx="7061133" cy="5268508"/>
          </a:xfrm>
          <a:prstGeom prst="rect">
            <a:avLst/>
          </a:prstGeom>
          <a:ln w="12700">
            <a:miter lim="400000"/>
          </a:ln>
        </p:spPr>
      </p:pic>
      <p:sp>
        <p:nvSpPr>
          <p:cNvPr id="7" name="Shape 179" descr=" 179"/>
          <p:cNvSpPr txBox="1">
            <a:spLocks noGrp="1"/>
          </p:cNvSpPr>
          <p:nvPr>
            <p:ph type="body" sz="half" idx="1"/>
          </p:nvPr>
        </p:nvSpPr>
        <p:spPr>
          <a:xfrm>
            <a:off x="654371" y="2149933"/>
            <a:ext cx="7667993" cy="6481234"/>
          </a:xfrm>
          <a:prstGeom prst="rect">
            <a:avLst/>
          </a:prstGeom>
        </p:spPr>
        <p:txBody>
          <a:bodyPr anchor="ctr"/>
          <a:lstStyle/>
          <a:p>
            <a:pPr marL="380999" indent="-380999"/>
            <a:r>
              <a:rPr lang="en-US" smtClean="0">
                <a:latin typeface="Helvetica Neue"/>
              </a:rPr>
              <a:t>RCA: increased porosity and water absorption</a:t>
            </a:r>
          </a:p>
          <a:p>
            <a:pPr marL="380999" indent="-380999"/>
            <a:r>
              <a:rPr lang="en-US" smtClean="0">
                <a:latin typeface="Helvetica Neue"/>
              </a:rPr>
              <a:t>Water is the cause of many degradations processes because it favours the penetration of ions</a:t>
            </a:r>
          </a:p>
          <a:p>
            <a:pPr marL="0" indent="0">
              <a:buNone/>
            </a:pPr>
            <a:r>
              <a:rPr lang="en-US" b="1" smtClean="0">
                <a:latin typeface="Helvetica Neue"/>
                <a:cs typeface="Courier New" panose="02070309020205020404" pitchFamily="49" charset="0"/>
              </a:rPr>
              <a:t>→ Influence of RCA on chloride attacks ?</a:t>
            </a:r>
            <a:endParaRPr lang="en-US" b="1" smtClean="0">
              <a:latin typeface="Helvetica Neue"/>
            </a:endParaRPr>
          </a:p>
        </p:txBody>
      </p:sp>
      <p:sp>
        <p:nvSpPr>
          <p:cNvPr id="8" name="ZoneTexte 7"/>
          <p:cNvSpPr txBox="1"/>
          <p:nvPr/>
        </p:nvSpPr>
        <p:spPr>
          <a:xfrm>
            <a:off x="10846054" y="8024800"/>
            <a:ext cx="283223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i="1" smtClean="0"/>
              <a:t>[Fanara, 2020</a:t>
            </a:r>
            <a:r>
              <a:rPr lang="fr-BE" i="1"/>
              <a:t>]</a:t>
            </a:r>
          </a:p>
        </p:txBody>
      </p:sp>
      <p:sp>
        <p:nvSpPr>
          <p:cNvPr id="12"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Background</a:t>
            </a:r>
            <a:endParaRPr lang="fr-BE" sz="5940" spc="-118"/>
          </a:p>
        </p:txBody>
      </p:sp>
      <p:sp>
        <p:nvSpPr>
          <p:cNvPr id="13" name="Shape 286" descr=" 286"/>
          <p:cNvSpPr txBox="1"/>
          <p:nvPr/>
        </p:nvSpPr>
        <p:spPr>
          <a:xfrm>
            <a:off x="654372" y="1346843"/>
            <a:ext cx="11607801" cy="671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algn="l" defTabSz="587022">
              <a:defRPr sz="3800" b="1"/>
            </a:lvl1pPr>
          </a:lstStyle>
          <a:p>
            <a:r>
              <a:rPr lang="fr-BE" smtClean="0"/>
              <a:t>Influence of RCA</a:t>
            </a:r>
            <a:endParaRPr/>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4</a:t>
            </a:fld>
            <a:endParaRPr lang="fr-BE" dirty="0"/>
          </a:p>
        </p:txBody>
      </p:sp>
    </p:spTree>
    <p:extLst>
      <p:ext uri="{BB962C8B-B14F-4D97-AF65-F5344CB8AC3E}">
        <p14:creationId xmlns:p14="http://schemas.microsoft.com/office/powerpoint/2010/main" val="119284669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10530958"/>
              </p:ext>
            </p:extLst>
          </p:nvPr>
        </p:nvGraphicFramePr>
        <p:xfrm>
          <a:off x="914398" y="1495168"/>
          <a:ext cx="15392540" cy="7737323"/>
        </p:xfrm>
        <a:graphic>
          <a:graphicData uri="http://schemas.openxmlformats.org/drawingml/2006/table">
            <a:tbl>
              <a:tblPr firstRow="1" bandRow="1">
                <a:tableStyleId>{5940675A-B579-460E-94D1-54222C63F5DA}</a:tableStyleId>
              </a:tblPr>
              <a:tblGrid>
                <a:gridCol w="7696270">
                  <a:extLst>
                    <a:ext uri="{9D8B030D-6E8A-4147-A177-3AD203B41FA5}">
                      <a16:colId xmlns:a16="http://schemas.microsoft.com/office/drawing/2014/main" val="4043333514"/>
                    </a:ext>
                  </a:extLst>
                </a:gridCol>
                <a:gridCol w="7696270">
                  <a:extLst>
                    <a:ext uri="{9D8B030D-6E8A-4147-A177-3AD203B41FA5}">
                      <a16:colId xmlns:a16="http://schemas.microsoft.com/office/drawing/2014/main" val="4045431722"/>
                    </a:ext>
                  </a:extLst>
                </a:gridCol>
              </a:tblGrid>
              <a:tr h="888105">
                <a:tc>
                  <a:txBody>
                    <a:bodyPr/>
                    <a:lstStyle/>
                    <a:p>
                      <a:pPr marL="0" marR="0" lvl="1" indent="0" algn="ctr" defTabSz="584200" rtl="0" eaLnBrk="1" fontAlgn="auto" latinLnBrk="0" hangingPunct="1">
                        <a:lnSpc>
                          <a:spcPct val="150000"/>
                        </a:lnSpc>
                        <a:spcBef>
                          <a:spcPts val="0"/>
                        </a:spcBef>
                        <a:spcAft>
                          <a:spcPts val="0"/>
                        </a:spcAft>
                        <a:buClrTx/>
                        <a:buSzTx/>
                        <a:buFontTx/>
                        <a:buNone/>
                        <a:tabLst/>
                        <a:defRPr/>
                      </a:pPr>
                      <a:r>
                        <a:rPr lang="fr-BE" sz="3600" spc="-118" smtClean="0"/>
                        <a:t>Experimental</a:t>
                      </a:r>
                    </a:p>
                    <a:p>
                      <a:pPr algn="ctr"/>
                      <a:endParaRPr lang="en-GB" b="1"/>
                    </a:p>
                  </a:txBody>
                  <a:tcPr anchor="ctr"/>
                </a:tc>
                <a:tc>
                  <a:txBody>
                    <a:bodyPr/>
                    <a:lstStyle/>
                    <a:p>
                      <a:pPr marL="0" marR="0" lvl="1" indent="0" algn="ctr" defTabSz="584200" rtl="0" eaLnBrk="1" fontAlgn="auto" latinLnBrk="0" hangingPunct="1">
                        <a:lnSpc>
                          <a:spcPct val="100000"/>
                        </a:lnSpc>
                        <a:spcBef>
                          <a:spcPts val="0"/>
                        </a:spcBef>
                        <a:spcAft>
                          <a:spcPts val="0"/>
                        </a:spcAft>
                        <a:buClrTx/>
                        <a:buSzTx/>
                        <a:buFontTx/>
                        <a:buNone/>
                        <a:tabLst/>
                        <a:defRPr/>
                      </a:pPr>
                      <a:r>
                        <a:rPr lang="fr-BE" sz="3600" spc="-118" smtClean="0"/>
                        <a:t>Numerical</a:t>
                      </a:r>
                    </a:p>
                  </a:txBody>
                  <a:tcPr anchor="ctr"/>
                </a:tc>
                <a:extLst>
                  <a:ext uri="{0D108BD9-81ED-4DB2-BD59-A6C34878D82A}">
                    <a16:rowId xmlns:a16="http://schemas.microsoft.com/office/drawing/2014/main" val="115754808"/>
                  </a:ext>
                </a:extLst>
              </a:tr>
              <a:tr h="6624803">
                <a:tc>
                  <a:txBody>
                    <a:bodyPr/>
                    <a:lstStyle/>
                    <a:p>
                      <a:endParaRPr lang="en-GB"/>
                    </a:p>
                  </a:txBody>
                  <a:tcPr/>
                </a:tc>
                <a:tc>
                  <a:txBody>
                    <a:bodyPr/>
                    <a:lstStyle/>
                    <a:p>
                      <a:endParaRPr lang="en-GB"/>
                    </a:p>
                  </a:txBody>
                  <a:tcPr/>
                </a:tc>
                <a:extLst>
                  <a:ext uri="{0D108BD9-81ED-4DB2-BD59-A6C34878D82A}">
                    <a16:rowId xmlns:a16="http://schemas.microsoft.com/office/drawing/2014/main" val="148938656"/>
                  </a:ext>
                </a:extLst>
              </a:tr>
            </a:tbl>
          </a:graphicData>
        </a:graphic>
      </p:graphicFrame>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8647739" y="2792627"/>
            <a:ext cx="7560216" cy="5800856"/>
          </a:xfrm>
          <a:prstGeom prst="rect">
            <a:avLst/>
          </a:prstGeom>
        </p:spPr>
      </p:pic>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Goals of this study</a:t>
            </a:r>
            <a:endParaRPr lang="fr-BE" sz="5940" spc="-118"/>
          </a:p>
        </p:txBody>
      </p:sp>
      <p:pic>
        <p:nvPicPr>
          <p:cNvPr id="6" name="Image 5"/>
          <p:cNvPicPr>
            <a:picLocks noChangeAspect="1"/>
          </p:cNvPicPr>
          <p:nvPr/>
        </p:nvPicPr>
        <p:blipFill>
          <a:blip r:embed="rId4"/>
          <a:stretch>
            <a:fillRect/>
          </a:stretch>
        </p:blipFill>
        <p:spPr>
          <a:xfrm>
            <a:off x="2034881" y="2640696"/>
            <a:ext cx="5282410" cy="3445050"/>
          </a:xfrm>
          <a:prstGeom prst="rect">
            <a:avLst/>
          </a:prstGeom>
        </p:spPr>
      </p:pic>
      <p:pic>
        <p:nvPicPr>
          <p:cNvPr id="7" name="Image 6"/>
          <p:cNvPicPr>
            <a:picLocks noChangeAspect="1"/>
          </p:cNvPicPr>
          <p:nvPr/>
        </p:nvPicPr>
        <p:blipFill>
          <a:blip r:embed="rId5"/>
          <a:stretch>
            <a:fillRect/>
          </a:stretch>
        </p:blipFill>
        <p:spPr>
          <a:xfrm>
            <a:off x="1720624" y="6196214"/>
            <a:ext cx="5910925" cy="2925809"/>
          </a:xfrm>
          <a:prstGeom prst="rect">
            <a:avLst/>
          </a:prstGeom>
        </p:spPr>
      </p:pic>
      <p:sp>
        <p:nvSpPr>
          <p:cNvPr id="2" name="Espace réservé du numéro de diapositive 1"/>
          <p:cNvSpPr>
            <a:spLocks noGrp="1"/>
          </p:cNvSpPr>
          <p:nvPr>
            <p:ph type="sldNum" sz="quarter" idx="2"/>
          </p:nvPr>
        </p:nvSpPr>
        <p:spPr/>
        <p:txBody>
          <a:bodyPr/>
          <a:lstStyle/>
          <a:p>
            <a:fld id="{86CB4B4D-7CA3-9044-876B-883B54F8677D}" type="slidenum">
              <a:rPr lang="fr-BE" smtClean="0"/>
              <a:t>5</a:t>
            </a:fld>
            <a:endParaRPr lang="fr-BE" dirty="0"/>
          </a:p>
        </p:txBody>
      </p:sp>
    </p:spTree>
    <p:extLst>
      <p:ext uri="{BB962C8B-B14F-4D97-AF65-F5344CB8AC3E}">
        <p14:creationId xmlns:p14="http://schemas.microsoft.com/office/powerpoint/2010/main" val="634362572"/>
      </p:ext>
    </p:extLst>
  </p:cSld>
  <p:clrMapOvr>
    <a:masterClrMapping/>
  </p:clrMapOvr>
  <p:transition spd="med">
    <p:cut/>
  </p:transition>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br>
              <a:rPr lang="fr-BE" sz="3600" smtClean="0"/>
            </a:br>
            <a:r>
              <a:rPr lang="fr-BE" sz="3600" smtClean="0"/>
              <a:t/>
            </a:r>
            <a:br>
              <a:rPr lang="fr-BE" sz="3600" smtClean="0"/>
            </a:br>
            <a:r>
              <a:rPr lang="fr-BE" b="1" smtClean="0"/>
              <a:t>2. </a:t>
            </a:r>
            <a:r>
              <a:rPr lang="fr-BE" b="1"/>
              <a:t>Description of the </a:t>
            </a:r>
            <a:r>
              <a:rPr lang="fr-BE" b="1" smtClean="0"/>
              <a:t>model</a:t>
            </a:r>
            <a:br>
              <a:rPr lang="fr-BE" b="1" smtClean="0"/>
            </a:b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a:t>
            </a:r>
            <a:r>
              <a:rPr lang="fr-BE" sz="3600"/>
              <a:t>Comparison with some experimental results</a:t>
            </a: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6</a:t>
            </a:fld>
            <a:endParaRPr lang="fr-BE"/>
          </a:p>
        </p:txBody>
      </p:sp>
    </p:spTree>
    <p:extLst>
      <p:ext uri="{BB962C8B-B14F-4D97-AF65-F5344CB8AC3E}">
        <p14:creationId xmlns:p14="http://schemas.microsoft.com/office/powerpoint/2010/main" val="347841529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Description of the model</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7</a:t>
            </a:fld>
            <a:endParaRPr lang="fr-BE"/>
          </a:p>
        </p:txBody>
      </p:sp>
      <p:pic>
        <p:nvPicPr>
          <p:cNvPr id="26" name="Image 25"/>
          <p:cNvPicPr>
            <a:picLocks noChangeAspect="1"/>
          </p:cNvPicPr>
          <p:nvPr/>
        </p:nvPicPr>
        <p:blipFill>
          <a:blip r:embed="rId3"/>
          <a:stretch>
            <a:fillRect/>
          </a:stretch>
        </p:blipFill>
        <p:spPr>
          <a:xfrm>
            <a:off x="13604790" y="3863872"/>
            <a:ext cx="2113006" cy="3057968"/>
          </a:xfrm>
          <a:prstGeom prst="rect">
            <a:avLst/>
          </a:prstGeom>
        </p:spPr>
      </p:pic>
      <p:sp>
        <p:nvSpPr>
          <p:cNvPr id="32" name="Shape 179" descr=" 179"/>
          <p:cNvSpPr txBox="1">
            <a:spLocks noGrp="1"/>
          </p:cNvSpPr>
          <p:nvPr>
            <p:ph type="body" sz="half" idx="1"/>
          </p:nvPr>
        </p:nvSpPr>
        <p:spPr>
          <a:xfrm>
            <a:off x="654371" y="2149933"/>
            <a:ext cx="12097801" cy="6481234"/>
          </a:xfrm>
          <a:prstGeom prst="rect">
            <a:avLst/>
          </a:prstGeom>
        </p:spPr>
        <p:txBody>
          <a:bodyPr anchor="ctr">
            <a:normAutofit/>
          </a:bodyPr>
          <a:lstStyle/>
          <a:p>
            <a:pPr marL="380999" indent="-380999"/>
            <a:r>
              <a:rPr lang="fr-BE" sz="4000" smtClean="0"/>
              <a:t>2D FE² </a:t>
            </a:r>
            <a:r>
              <a:rPr lang="fr-BE" sz="4000"/>
              <a:t>Multiscale model written in FORTRAN, using the </a:t>
            </a:r>
            <a:r>
              <a:rPr lang="fr-BE" sz="4000">
                <a:hlinkClick r:id="rId4"/>
              </a:rPr>
              <a:t>LAGAMINE</a:t>
            </a:r>
            <a:r>
              <a:rPr lang="fr-BE" sz="4000"/>
              <a:t> software from the University of Liège. </a:t>
            </a:r>
            <a:endParaRPr lang="en-US" sz="4000" smtClean="0"/>
          </a:p>
          <a:p>
            <a:pPr marL="380999" indent="-380999"/>
            <a:r>
              <a:rPr lang="fr-BE" sz="4000"/>
              <a:t>Water convection </a:t>
            </a:r>
            <a:r>
              <a:rPr lang="fr-BE" sz="4000" smtClean="0"/>
              <a:t>+ </a:t>
            </a:r>
            <a:r>
              <a:rPr lang="fr-BE" sz="4000"/>
              <a:t>pollutant diffusion and </a:t>
            </a:r>
            <a:r>
              <a:rPr lang="fr-BE" sz="4000" smtClean="0"/>
              <a:t>advection, under saturated conditions  </a:t>
            </a:r>
            <a:endParaRPr lang="en-US" sz="3600" smtClean="0">
              <a:latin typeface="Helvetica Neue"/>
            </a:endParaRPr>
          </a:p>
        </p:txBody>
      </p:sp>
    </p:spTree>
    <p:extLst>
      <p:ext uri="{BB962C8B-B14F-4D97-AF65-F5344CB8AC3E}">
        <p14:creationId xmlns:p14="http://schemas.microsoft.com/office/powerpoint/2010/main" val="362612097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Multiscale modelling</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8</a:t>
            </a:fld>
            <a:endParaRPr lang="fr-BE" dirty="0"/>
          </a:p>
        </p:txBody>
      </p:sp>
      <p:grpSp>
        <p:nvGrpSpPr>
          <p:cNvPr id="4" name="Groupe 3"/>
          <p:cNvGrpSpPr/>
          <p:nvPr/>
        </p:nvGrpSpPr>
        <p:grpSpPr>
          <a:xfrm>
            <a:off x="3306979" y="1371596"/>
            <a:ext cx="10458450" cy="8350008"/>
            <a:chOff x="3331692" y="1390133"/>
            <a:chExt cx="10458450" cy="8350008"/>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3331692" y="1390133"/>
              <a:ext cx="10458450" cy="8024634"/>
            </a:xfrm>
            <a:prstGeom prst="rect">
              <a:avLst/>
            </a:prstGeom>
          </p:spPr>
        </p:pic>
        <p:sp>
          <p:nvSpPr>
            <p:cNvPr id="3" name="ZoneTexte 2"/>
            <p:cNvSpPr txBox="1"/>
            <p:nvPr/>
          </p:nvSpPr>
          <p:spPr>
            <a:xfrm>
              <a:off x="5695950" y="9021996"/>
              <a:ext cx="5162550"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2000"/>
                <a:t>2: Computation at the </a:t>
              </a:r>
              <a:r>
                <a:rPr lang="en-GB" sz="2000" smtClean="0"/>
                <a:t>microscale*,</a:t>
              </a:r>
              <a:endParaRPr lang="en-GB" sz="2000"/>
            </a:p>
            <a:p>
              <a:pPr marL="0" marR="0" indent="0" algn="ctr" defTabSz="1733930" rtl="0" fontAlgn="auto" latinLnBrk="0" hangingPunct="0">
                <a:lnSpc>
                  <a:spcPct val="100000"/>
                </a:lnSpc>
                <a:spcBef>
                  <a:spcPts val="0"/>
                </a:spcBef>
                <a:spcAft>
                  <a:spcPts val="0"/>
                </a:spcAft>
                <a:buClrTx/>
                <a:buSzTx/>
                <a:buFontTx/>
                <a:buNone/>
                <a:tabLst/>
              </a:pPr>
              <a:r>
                <a:rPr lang="en-GB" sz="2000"/>
                <a:t>under permanent flow hypothesis</a:t>
              </a:r>
            </a:p>
          </p:txBody>
        </p:sp>
      </p:grpSp>
      <p:sp>
        <p:nvSpPr>
          <p:cNvPr id="7" name="ZoneTexte 6"/>
          <p:cNvSpPr txBox="1"/>
          <p:nvPr/>
        </p:nvSpPr>
        <p:spPr>
          <a:xfrm>
            <a:off x="14152080" y="8506470"/>
            <a:ext cx="2158340" cy="10259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2000" smtClean="0"/>
              <a:t>*Our microscale is in the order of the centimetre</a:t>
            </a:r>
            <a:endParaRPr lang="en-GB" sz="2000"/>
          </a:p>
        </p:txBody>
      </p:sp>
    </p:spTree>
    <p:extLst>
      <p:ext uri="{BB962C8B-B14F-4D97-AF65-F5344CB8AC3E}">
        <p14:creationId xmlns:p14="http://schemas.microsoft.com/office/powerpoint/2010/main" val="752024947"/>
      </p:ext>
    </p:extLst>
  </p:cSld>
  <p:clrMapOvr>
    <a:masterClrMapping/>
  </p:clrMapOvr>
  <p:transition spd="med">
    <p:cut/>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Microscale Equations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9</a:t>
            </a:fld>
            <a:endParaRPr lang="fr-BE"/>
          </a:p>
        </p:txBody>
      </p:sp>
      <p:pic>
        <p:nvPicPr>
          <p:cNvPr id="7" name="Image 6" descr="\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0001996" y="4101516"/>
            <a:ext cx="6984070" cy="2552460"/>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5498" t="5857" r="4954" b="5639"/>
          <a:stretch/>
        </p:blipFill>
        <p:spPr>
          <a:xfrm>
            <a:off x="342899" y="1491546"/>
            <a:ext cx="9353551" cy="7772400"/>
          </a:xfrm>
          <a:prstGeom prst="rect">
            <a:avLst/>
          </a:prstGeom>
        </p:spPr>
      </p:pic>
    </p:spTree>
    <p:extLst>
      <p:ext uri="{BB962C8B-B14F-4D97-AF65-F5344CB8AC3E}">
        <p14:creationId xmlns:p14="http://schemas.microsoft.com/office/powerpoint/2010/main" val="1884073572"/>
      </p:ext>
    </p:extLst>
  </p:cSld>
  <p:clrMapOvr>
    <a:masterClrMapping/>
  </p:clrMapOvr>
  <p:transition spd="med">
    <p:cut/>
  </p:transition>
  <p:timing>
    <p:tnLst>
      <p:par>
        <p:cTn id="1" dur="indefinite" restart="never" fill="hold"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747.6566"/>
  <p:tag name="ORIGINALWIDTH" val="2045.744"/>
  <p:tag name="LATEXADDIN" val="\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p:tag name="IGUANATEXSIZE" val="20"/>
  <p:tag name="IGUANATEXCURSOR" val="242"/>
  <p:tag name="TRANSPARENCY" val="Vrai"/>
  <p:tag name="FILENAME" val=""/>
  <p:tag name="LATEXENGINEID" val="0"/>
  <p:tag name="TEMPFOLDER" val="c:\temp\"/>
  <p:tag name="LATEXFORMHEIGHT" val="312"/>
  <p:tag name="LATEXFORMWIDTH" val="384"/>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834.6457"/>
  <p:tag name="ORIGINALWIDTH" val="3496.063"/>
  <p:tag name="LATEXADDIN" val="\documentclass{article}&#10;\usepackage{amsmath}&#10;\pagestyle{empty}&#10;\begin{document}&#10;&#10;$$ \left\{\begin{array}{lr}&#10;\dfrac{\partial}{\partial x_i} \left[\rho_{w}\times v_{i,homogenized}^w\right] + \dfrac{\partial S_w}{\partial t} = 0 &amp; (3) \\&#10;\\&#10;\dfrac{\partial}{\partial x_i} [ \underbrace{C \; v_{i,homogenized}^w}_{\text{coupling term}} + v_{i,homogenized\;diffusion}^c] + \dfrac{\partial S_c}{\partial t} = 0 &amp; (4)&#10;\end{array} \right.$$&#10;&#10;&#10;\end{document}"/>
  <p:tag name="IGUANATEXSIZE" val="20"/>
  <p:tag name="IGUANATEXCURSOR" val="365"/>
  <p:tag name="TRANSPARENCY" val="Vrai"/>
  <p:tag name="FILENAME" val=""/>
  <p:tag name="LATEXENGINEID" val="0"/>
  <p:tag name="TEMPFOLDER" val="c:\temp\"/>
  <p:tag name="LATEXFORMHEIGHT" val="312"/>
  <p:tag name="LATEXFORMWIDTH" val="384"/>
  <p:tag name="LATEXFORMWRAP" val="Vrai"/>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5)&#10;$$&#10;&#10;&#10;&#10;\end{document}"/>
  <p:tag name="IGUANATEXSIZE" val="36"/>
  <p:tag name="IGUANATEXCURSOR" val="385"/>
  <p:tag name="TRANSPARENCY" val="Vrai"/>
  <p:tag name="FILENAME" val=""/>
  <p:tag name="LATEXENGINEID" val="0"/>
  <p:tag name="TEMPFOLDER" val="c:\temp\"/>
  <p:tag name="LATEXFORMHEIGHT" val="312"/>
  <p:tag name="LATEXFORMWIDTH" val="384"/>
  <p:tag name="LATEXFORMWRAP" val="Vrai"/>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38.2077"/>
  <p:tag name="ORIGINALWIDTH" val="2533.183"/>
  <p:tag name="LATEXADDIN" val="\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p:tag name="IGUANATEXSIZE" val="20"/>
  <p:tag name="IGUANATEXCURSOR" val="277"/>
  <p:tag name="TRANSPARENCY" val="Vrai"/>
  <p:tag name="FILENAME" val=""/>
  <p:tag name="LATEXENGINEID" val="0"/>
  <p:tag name="TEMPFOLDER" val="c:\temp\"/>
  <p:tag name="LATEXFORMHEIGHT" val="312"/>
  <p:tag name="LATEXFORMWIDTH" val="384"/>
  <p:tag name="LATEXFORMWRAP" val="Vrai"/>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394.825"/>
  <p:tag name="LATEXADDIN" val="\documentclass{article}&#10;\usepackage{amsmath}&#10;\pagestyle{empty}&#10;\begin{document}&#10;&#10;&#10;$$&#10;u = \frac{k_{int}}{\mu_w}\frac{\partial P_w}{\partial x} = \frac{10^{-19}}{10^{-3}}\frac{105325-101325}{1} = 4*10^{-11} \;\text{cm/s} \quad(4)&#10;$$&#10;&#10;&#10;\end{document}"/>
  <p:tag name="IGUANATEXSIZE" val="20"/>
  <p:tag name="IGUANATEXCURSOR" val="227"/>
  <p:tag name="TRANSPARENCY" val="Vrai"/>
  <p:tag name="FILENAME" val=""/>
  <p:tag name="LATEXENGINEID" val="0"/>
  <p:tag name="TEMPFOLDER" val="c:\temp\"/>
  <p:tag name="LATEXFORMHEIGHT" val="312"/>
  <p:tag name="LATEXFORMWIDTH" val="384"/>
  <p:tag name="LATEXFORMWRAP" val="Vrai"/>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p:tag name="IGUANATEXSIZE" val="36"/>
  <p:tag name="IGUANATEXCURSOR" val="170"/>
  <p:tag name="TRANSPARENCY" val="Vrai"/>
  <p:tag name="FILENAME" val=""/>
  <p:tag name="LATEXENGINEID" val="0"/>
  <p:tag name="TEMPFOLDER" val="c:\temp\"/>
  <p:tag name="LATEXFORMHEIGHT" val="312"/>
  <p:tag name="LATEXFORMWIDTH" val="384"/>
  <p:tag name="LATEXFORMWRAP" val="Vrai"/>
  <p:tag name="BITMAPVECTOR" val="0"/>
</p:tagLst>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28457</TotalTime>
  <Words>1864</Words>
  <Application>Microsoft Office PowerPoint</Application>
  <PresentationFormat>Personnalisé</PresentationFormat>
  <Paragraphs>184</Paragraphs>
  <Slides>37</Slides>
  <Notes>35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37</vt:i4>
      </vt:variant>
    </vt:vector>
  </HeadingPairs>
  <TitlesOfParts>
    <vt:vector size="43" baseType="lpstr">
      <vt:lpstr>Arial</vt:lpstr>
      <vt:lpstr>Calibri</vt:lpstr>
      <vt:lpstr>Courier New</vt:lpstr>
      <vt:lpstr>Helvetica Neue</vt:lpstr>
      <vt:lpstr>Helvetica Neue Medium</vt:lpstr>
      <vt:lpstr>21_BasicWhite</vt:lpstr>
      <vt:lpstr>Development of a FE² Multiscale Model of Chloride Ions Transport  in Recycled Aggregates Concrete</vt:lpstr>
      <vt:lpstr>Background</vt:lpstr>
      <vt:lpstr>Background</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1. Introduction 2. Description of the model 3. Analytical validation of the model 4. RVE generation and analysis 5. Results of some simulations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FE2 Multiscale Modelling  of Chloride Ions Transport  in Recycled Aggregates Concrete</dc:title>
  <dc:creator>Arthur Fanara</dc:creator>
  <cp:lastModifiedBy>Arthur Fanara</cp:lastModifiedBy>
  <cp:revision>251</cp:revision>
  <cp:lastPrinted>2020-09-25T08:18:48Z</cp:lastPrinted>
  <dcterms:modified xsi:type="dcterms:W3CDTF">2022-06-06T12:17:15Z</dcterms:modified>
</cp:coreProperties>
</file>