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10" r:id="rId4"/>
    <p:sldId id="309" r:id="rId5"/>
    <p:sldId id="311" r:id="rId6"/>
    <p:sldId id="312" r:id="rId7"/>
    <p:sldId id="313" r:id="rId8"/>
    <p:sldId id="319" r:id="rId9"/>
    <p:sldId id="320" r:id="rId10"/>
    <p:sldId id="316" r:id="rId11"/>
    <p:sldId id="314" r:id="rId12"/>
    <p:sldId id="315" r:id="rId13"/>
    <p:sldId id="303" r:id="rId14"/>
    <p:sldId id="317" r:id="rId15"/>
    <p:sldId id="318" r:id="rId16"/>
    <p:sldId id="301" r:id="rId17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Dundas" initials="DD" lastIdx="9" clrIdx="0">
    <p:extLst>
      <p:ext uri="{19B8F6BF-5375-455C-9EA6-DF929625EA0E}">
        <p15:presenceInfo xmlns:p15="http://schemas.microsoft.com/office/powerpoint/2012/main" userId="82ff0737e9edc7f4" providerId="Windows Live"/>
      </p:ext>
    </p:extLst>
  </p:cmAuthor>
  <p:cmAuthor id="2" name="Damien" initials="D" lastIdx="3" clrIdx="1">
    <p:extLst>
      <p:ext uri="{19B8F6BF-5375-455C-9EA6-DF929625EA0E}">
        <p15:presenceInfo xmlns:p15="http://schemas.microsoft.com/office/powerpoint/2012/main" userId="Dami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5" autoAdjust="0"/>
    <p:restoredTop sz="95282" autoAdjust="0"/>
  </p:normalViewPr>
  <p:slideViewPr>
    <p:cSldViewPr snapToGrid="0">
      <p:cViewPr varScale="1">
        <p:scale>
          <a:sx n="55" d="100"/>
          <a:sy n="55" d="100"/>
        </p:scale>
        <p:origin x="90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05-06-22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244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05-06-22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3995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05-06-22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8792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05-06-22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611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05-06-22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43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05-06-22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092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05-06-22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2431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05-06-22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928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05-06-22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5611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05-06-22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438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15E2-FEB9-48D5-9612-265AB5515055}" type="datetimeFigureOut">
              <a:rPr lang="fr-BE" smtClean="0"/>
              <a:t>05-06-22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581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515E2-FEB9-48D5-9612-265AB5515055}" type="datetimeFigureOut">
              <a:rPr lang="fr-BE" smtClean="0"/>
              <a:t>05-06-22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74B47-9310-47D3-9416-09900C906C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468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rlYsh_z_LRI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dl.handle.net/2268/172623" TargetMode="External"/><Relationship Id="rId2" Type="http://schemas.openxmlformats.org/officeDocument/2006/relationships/hyperlink" Target="https://hdl.handle.net/2268/24738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dl.handle.net/2268/17394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4694" y="1178960"/>
            <a:ext cx="11759878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Active Network </a:t>
            </a:r>
            <a:r>
              <a:rPr lang="en-US" b="1" dirty="0">
                <a:latin typeface="+mn-lt"/>
              </a:rPr>
              <a:t>M</a:t>
            </a:r>
            <a:r>
              <a:rPr lang="en-US" b="1" dirty="0" smtClean="0">
                <a:latin typeface="+mn-lt"/>
              </a:rPr>
              <a:t>anagement </a:t>
            </a:r>
            <a:r>
              <a:rPr lang="en-US" b="1" dirty="0">
                <a:latin typeface="+mn-lt"/>
              </a:rPr>
              <a:t>S</a:t>
            </a:r>
            <a:r>
              <a:rPr lang="en-US" b="1" dirty="0" smtClean="0">
                <a:latin typeface="+mn-lt"/>
              </a:rPr>
              <a:t>chemes to </a:t>
            </a:r>
            <a:r>
              <a:rPr lang="en-US" b="1" dirty="0">
                <a:latin typeface="+mn-lt"/>
              </a:rPr>
              <a:t>F</a:t>
            </a:r>
            <a:r>
              <a:rPr lang="en-US" b="1" dirty="0" smtClean="0">
                <a:latin typeface="+mn-lt"/>
              </a:rPr>
              <a:t>acilitate </a:t>
            </a:r>
            <a:r>
              <a:rPr lang="en-US" b="1" dirty="0">
                <a:latin typeface="+mn-lt"/>
              </a:rPr>
              <a:t>the </a:t>
            </a:r>
            <a:r>
              <a:rPr lang="en-US" b="1" dirty="0" smtClean="0">
                <a:latin typeface="+mn-lt"/>
              </a:rPr>
              <a:t>Integration </a:t>
            </a:r>
            <a:r>
              <a:rPr lang="en-US" b="1" dirty="0">
                <a:latin typeface="+mn-lt"/>
              </a:rPr>
              <a:t>of R</a:t>
            </a:r>
            <a:r>
              <a:rPr lang="en-US" b="1" dirty="0" smtClean="0">
                <a:latin typeface="+mn-lt"/>
              </a:rPr>
              <a:t>enewables and New Loads </a:t>
            </a:r>
            <a:r>
              <a:rPr lang="en-US" b="1" dirty="0">
                <a:latin typeface="+mn-lt"/>
              </a:rPr>
              <a:t>i</a:t>
            </a:r>
            <a:r>
              <a:rPr lang="en-US" b="1" dirty="0" smtClean="0">
                <a:latin typeface="+mn-lt"/>
              </a:rPr>
              <a:t>nto </a:t>
            </a:r>
            <a:r>
              <a:rPr lang="en-US" b="1" dirty="0">
                <a:latin typeface="+mn-lt"/>
              </a:rPr>
              <a:t>D</a:t>
            </a:r>
            <a:r>
              <a:rPr lang="en-US" b="1" dirty="0" smtClean="0">
                <a:latin typeface="+mn-lt"/>
              </a:rPr>
              <a:t>istribution</a:t>
            </a:r>
            <a:r>
              <a:rPr lang="en-US" b="1" dirty="0">
                <a:latin typeface="+mn-lt"/>
              </a:rPr>
              <a:t> </a:t>
            </a:r>
            <a:r>
              <a:rPr lang="en-US" b="1" dirty="0" smtClean="0">
                <a:latin typeface="+mn-lt"/>
              </a:rPr>
              <a:t>Networks</a:t>
            </a:r>
            <a:endParaRPr lang="en-GB" sz="4400" b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69781" y="4479403"/>
            <a:ext cx="8269704" cy="3466617"/>
          </a:xfrm>
        </p:spPr>
        <p:txBody>
          <a:bodyPr>
            <a:normAutofit/>
          </a:bodyPr>
          <a:lstStyle/>
          <a:p>
            <a:r>
              <a:rPr lang="en-GB" sz="3000" b="1" dirty="0"/>
              <a:t>Prof. Damien </a:t>
            </a:r>
            <a:r>
              <a:rPr lang="en-GB" sz="3000" b="1" dirty="0" smtClean="0"/>
              <a:t>ERNST</a:t>
            </a:r>
          </a:p>
          <a:p>
            <a:endParaRPr lang="en-GB" sz="4400" dirty="0"/>
          </a:p>
          <a:p>
            <a:endParaRPr lang="en-GB" sz="4400" dirty="0" smtClean="0"/>
          </a:p>
        </p:txBody>
      </p:sp>
      <p:pic>
        <p:nvPicPr>
          <p:cNvPr id="5" name="Picture 2" descr="Résultat de recherche d'images pour &quot;logo universite de Lièg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903" y="5124691"/>
            <a:ext cx="1910145" cy="92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2532924" y="3159415"/>
            <a:ext cx="3939250" cy="969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34" y="5124691"/>
            <a:ext cx="2664079" cy="84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88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+mn-lt"/>
              </a:rPr>
              <a:t>On the difficulty for transitioning from academic work to real-life implementation of ANM</a:t>
            </a:r>
            <a:endParaRPr lang="en-US" sz="3600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825625"/>
            <a:ext cx="11268919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Algorithmic developed through academia are great, but they do not take into account the many particular cases related to real-life of distribution networks (topology is changing, loss of communication channels, etc.).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Implementing such schemes needs to be done by professional software engineers, not researchers. However, researchers are still needed for developing them!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real-life implementation of these schemes has been made possible by creating a company dedicated to this task which is now part of </a:t>
            </a:r>
            <a:r>
              <a:rPr lang="en-US" dirty="0" err="1" smtClean="0"/>
              <a:t>Haulogy</a:t>
            </a:r>
            <a:r>
              <a:rPr lang="en-US" dirty="0"/>
              <a:t> </a:t>
            </a:r>
            <a:r>
              <a:rPr lang="en-US" dirty="0" smtClean="0"/>
              <a:t>(the IT energy company with the </a:t>
            </a:r>
            <a:r>
              <a:rPr lang="en-US" i="1" dirty="0" smtClean="0"/>
              <a:t>electric ray                     </a:t>
            </a:r>
            <a:r>
              <a:rPr lang="en-US" dirty="0" smtClean="0"/>
              <a:t>as its symbol)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887" y="5552954"/>
            <a:ext cx="1396340" cy="4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0D5BE7-96F3-6D45-BF30-CB2C6F08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52573" y="1362866"/>
            <a:ext cx="9518697" cy="53542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75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334946" y="162537"/>
            <a:ext cx="10112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A few snapshots of the SANO tool developed by </a:t>
            </a:r>
            <a:r>
              <a:rPr lang="en-US" sz="3600" b="1" dirty="0" err="1" smtClean="0"/>
              <a:t>Haulogy</a:t>
            </a:r>
            <a:r>
              <a:rPr lang="en-US" sz="3600" b="1" dirty="0" smtClean="0"/>
              <a:t> for active network management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63671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9FE36F-C9FA-1245-AB71-D562FD93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249" y="1289786"/>
            <a:ext cx="9459544" cy="50124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075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311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28501" y="5025275"/>
            <a:ext cx="1107767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/>
              <a:t>This </a:t>
            </a:r>
            <a:r>
              <a:rPr lang="fr-BE" sz="2800" dirty="0" err="1" smtClean="0"/>
              <a:t>video</a:t>
            </a:r>
            <a:r>
              <a:rPr lang="fr-BE" sz="2800" dirty="0" smtClean="0"/>
              <a:t> </a:t>
            </a:r>
            <a:r>
              <a:rPr lang="fr-BE" sz="2800" dirty="0" err="1" smtClean="0"/>
              <a:t>is</a:t>
            </a:r>
            <a:r>
              <a:rPr lang="fr-BE" sz="2800" dirty="0" smtClean="0"/>
              <a:t>  </a:t>
            </a:r>
            <a:r>
              <a:rPr lang="fr-BE" sz="2800" dirty="0" err="1" smtClean="0"/>
              <a:t>illustrating</a:t>
            </a:r>
            <a:r>
              <a:rPr lang="fr-BE" sz="2800" dirty="0" smtClean="0"/>
              <a:t> the Active Network </a:t>
            </a:r>
            <a:r>
              <a:rPr lang="fr-BE" sz="2800" dirty="0"/>
              <a:t>M</a:t>
            </a:r>
            <a:r>
              <a:rPr lang="fr-BE" sz="2800" dirty="0" smtClean="0"/>
              <a:t>anagement </a:t>
            </a:r>
            <a:r>
              <a:rPr lang="fr-BE" sz="2800" dirty="0" err="1" smtClean="0"/>
              <a:t>scheme</a:t>
            </a:r>
            <a:r>
              <a:rPr lang="fr-BE" sz="2800" dirty="0" smtClean="0"/>
              <a:t> </a:t>
            </a:r>
            <a:r>
              <a:rPr lang="fr-BE" sz="2800" dirty="0" err="1" smtClean="0"/>
              <a:t>implemented</a:t>
            </a:r>
            <a:r>
              <a:rPr lang="fr-BE" sz="2800" dirty="0" smtClean="0"/>
              <a:t> by </a:t>
            </a:r>
            <a:r>
              <a:rPr lang="fr-BE" sz="2800" dirty="0" err="1" smtClean="0"/>
              <a:t>Haulogy</a:t>
            </a:r>
            <a:r>
              <a:rPr lang="fr-BE" sz="2800" dirty="0" smtClean="0"/>
              <a:t> and ORES on a distribution network </a:t>
            </a:r>
            <a:r>
              <a:rPr lang="fr-BE" sz="2800" dirty="0" err="1" smtClean="0"/>
              <a:t>operated</a:t>
            </a:r>
            <a:r>
              <a:rPr lang="fr-BE" sz="2800" dirty="0" smtClean="0"/>
              <a:t> by ORES. </a:t>
            </a:r>
            <a:r>
              <a:rPr lang="fr-BE" sz="2800" dirty="0" smtClean="0">
                <a:hlinkClick r:id="rId4"/>
              </a:rPr>
              <a:t>Click </a:t>
            </a:r>
            <a:r>
              <a:rPr lang="fr-BE" sz="2800" dirty="0" err="1" smtClean="0">
                <a:hlinkClick r:id="rId4"/>
              </a:rPr>
              <a:t>here</a:t>
            </a:r>
            <a:r>
              <a:rPr lang="fr-BE" sz="2800" dirty="0" smtClean="0"/>
              <a:t> if the </a:t>
            </a:r>
            <a:r>
              <a:rPr lang="fr-BE" sz="2800" dirty="0" err="1" smtClean="0"/>
              <a:t>video</a:t>
            </a:r>
            <a:r>
              <a:rPr lang="fr-BE" sz="2800" dirty="0" smtClean="0"/>
              <a:t> </a:t>
            </a:r>
            <a:r>
              <a:rPr lang="fr-BE" sz="2800" dirty="0" err="1" smtClean="0"/>
              <a:t>does</a:t>
            </a:r>
            <a:r>
              <a:rPr lang="fr-BE" sz="2800" dirty="0" smtClean="0"/>
              <a:t> not </a:t>
            </a:r>
            <a:r>
              <a:rPr lang="fr-BE" sz="2800" dirty="0" err="1" smtClean="0"/>
              <a:t>appear</a:t>
            </a:r>
            <a:r>
              <a:rPr lang="fr-BE" sz="2800" dirty="0" smtClean="0"/>
              <a:t> </a:t>
            </a:r>
            <a:r>
              <a:rPr lang="fr-BE" sz="2800" dirty="0" err="1" smtClean="0"/>
              <a:t>above</a:t>
            </a:r>
            <a:r>
              <a:rPr lang="fr-BE" sz="2800" dirty="0" smtClean="0"/>
              <a:t>. </a:t>
            </a:r>
            <a:r>
              <a:rPr lang="fr-BE" sz="2800" dirty="0" err="1" smtClean="0"/>
              <a:t>Sorry</a:t>
            </a:r>
            <a:r>
              <a:rPr lang="fr-BE" sz="2800" dirty="0" smtClean="0"/>
              <a:t> to </a:t>
            </a:r>
            <a:r>
              <a:rPr lang="fr-BE" sz="2800" dirty="0" err="1" smtClean="0"/>
              <a:t>those</a:t>
            </a:r>
            <a:r>
              <a:rPr lang="fr-BE" sz="2800" dirty="0" smtClean="0"/>
              <a:t> of </a:t>
            </a:r>
            <a:r>
              <a:rPr lang="fr-BE" sz="2800" dirty="0" err="1" smtClean="0"/>
              <a:t>you</a:t>
            </a:r>
            <a:r>
              <a:rPr lang="fr-BE" sz="2800" dirty="0" smtClean="0"/>
              <a:t> </a:t>
            </a:r>
            <a:r>
              <a:rPr lang="fr-BE" sz="2800" dirty="0" err="1" smtClean="0"/>
              <a:t>who</a:t>
            </a:r>
            <a:r>
              <a:rPr lang="fr-BE" sz="2800" dirty="0" smtClean="0"/>
              <a:t> do not </a:t>
            </a:r>
            <a:r>
              <a:rPr lang="fr-BE" sz="2800" dirty="0" err="1" smtClean="0"/>
              <a:t>speak</a:t>
            </a:r>
            <a:r>
              <a:rPr lang="fr-BE" sz="2800" dirty="0" smtClean="0"/>
              <a:t> French.  </a:t>
            </a:r>
            <a:endParaRPr lang="fr-BE" sz="2400" dirty="0">
              <a:solidFill>
                <a:srgbClr val="FF0000"/>
              </a:solidFill>
            </a:endParaRPr>
          </a:p>
          <a:p>
            <a:pPr marL="1371600" lvl="2" indent="-457200">
              <a:buAutoNum type="arabicPeriod"/>
            </a:pPr>
            <a:endParaRPr lang="fr-BE" sz="2400" dirty="0"/>
          </a:p>
        </p:txBody>
      </p:sp>
      <p:pic>
        <p:nvPicPr>
          <p:cNvPr id="4" name="L'intelligence artificielle pour maximiser l'utilisation des réseaux de distribution d'électricit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0875" y="24254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48" y="1659195"/>
            <a:ext cx="10153389" cy="475318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1473843" y="351061"/>
            <a:ext cx="991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A higher-level view of the SANO tool, as it is now 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1331089" y="5069711"/>
            <a:ext cx="1632030" cy="625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177"/>
          <p:cNvSpPr/>
          <p:nvPr/>
        </p:nvSpPr>
        <p:spPr>
          <a:xfrm>
            <a:off x="1026288" y="213617"/>
            <a:ext cx="991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Beyond active power modulation as actions: next development steps for SANO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1026288" y="1987453"/>
            <a:ext cx="1023202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/>
              <a:t>Topological reconfigurations:  </a:t>
            </a:r>
            <a:r>
              <a:rPr lang="en-US" sz="2600" dirty="0" smtClean="0"/>
              <a:t>Powerful mean for handling congestion problems in many distribution networks.</a:t>
            </a:r>
          </a:p>
          <a:p>
            <a:endParaRPr lang="en-US" sz="2600" b="1" dirty="0"/>
          </a:p>
          <a:p>
            <a:r>
              <a:rPr lang="en-US" sz="2600" b="1" dirty="0" smtClean="0"/>
              <a:t>Reactive power control: </a:t>
            </a:r>
            <a:r>
              <a:rPr lang="en-US" sz="2600" dirty="0" smtClean="0"/>
              <a:t>Necessary since voltage problems become more and more pressing in distribution networks. This is due to several factors such as long cables with low loading, photovoltaic panels, etc.</a:t>
            </a:r>
          </a:p>
          <a:p>
            <a:endParaRPr lang="en-US" sz="2600" dirty="0" smtClean="0"/>
          </a:p>
          <a:p>
            <a:r>
              <a:rPr lang="en-US" sz="2600" b="1" dirty="0" smtClean="0"/>
              <a:t>Dynamic distribution tariffs:  </a:t>
            </a:r>
            <a:r>
              <a:rPr lang="en-US" sz="2600" dirty="0" smtClean="0"/>
              <a:t>Rather than directly modulating generation/consumption, the DNOs could send well-designed dynamic distribution tariffs that could have similar effects. 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58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92570" y="-15047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+mn-lt"/>
              </a:rPr>
              <a:t>References</a:t>
            </a:r>
            <a:endParaRPr lang="en-US" sz="3600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9856" y="1325563"/>
            <a:ext cx="105156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 smtClean="0"/>
              <a:t>Mathieu</a:t>
            </a:r>
            <a:r>
              <a:rPr lang="en-US" sz="2600" dirty="0"/>
              <a:t>, S., Ernst, D., &amp; </a:t>
            </a:r>
            <a:r>
              <a:rPr lang="en-US" sz="2600" dirty="0" err="1"/>
              <a:t>Gemine</a:t>
            </a:r>
            <a:r>
              <a:rPr lang="en-US" sz="2600" dirty="0"/>
              <a:t>, Q. (2020). </a:t>
            </a:r>
            <a:r>
              <a:rPr lang="en-US" sz="2600" dirty="0">
                <a:hlinkClick r:id="rId2"/>
              </a:rPr>
              <a:t>Short-term active distribution network operation under uncertainty</a:t>
            </a:r>
            <a:r>
              <a:rPr lang="en-US" sz="2600" dirty="0"/>
              <a:t>. In </a:t>
            </a:r>
            <a:r>
              <a:rPr lang="en-US" sz="2600" i="1" dirty="0" err="1"/>
              <a:t>Proceeedings</a:t>
            </a:r>
            <a:r>
              <a:rPr lang="en-US" sz="2600" i="1" dirty="0"/>
              <a:t> of the16th International Conference on Probabilistic Methods Applied to Power Systems (PMAPS 2020)</a:t>
            </a:r>
            <a:r>
              <a:rPr lang="en-US" sz="2600" dirty="0"/>
              <a:t> (pp. 6</a:t>
            </a:r>
            <a:r>
              <a:rPr lang="en-US" sz="2600" dirty="0" smtClean="0"/>
              <a:t>).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Olivier, F., </a:t>
            </a:r>
            <a:r>
              <a:rPr lang="en-US" sz="2600" dirty="0" err="1"/>
              <a:t>Aristidou</a:t>
            </a:r>
            <a:r>
              <a:rPr lang="en-US" sz="2600" dirty="0"/>
              <a:t>, P., Ernst, D., &amp; Van </a:t>
            </a:r>
            <a:r>
              <a:rPr lang="en-US" sz="2600" dirty="0" err="1"/>
              <a:t>Cutsem</a:t>
            </a:r>
            <a:r>
              <a:rPr lang="en-US" sz="2600" dirty="0"/>
              <a:t>, T. (March 2016). </a:t>
            </a:r>
            <a:r>
              <a:rPr lang="en-US" sz="2600" dirty="0">
                <a:hlinkClick r:id="rId3"/>
              </a:rPr>
              <a:t>Active Management of Low-Voltage Networks for Mitigating </a:t>
            </a:r>
            <a:r>
              <a:rPr lang="en-US" sz="2600" dirty="0" err="1">
                <a:hlinkClick r:id="rId3"/>
              </a:rPr>
              <a:t>Overvoltages</a:t>
            </a:r>
            <a:r>
              <a:rPr lang="en-US" sz="2600" dirty="0">
                <a:hlinkClick r:id="rId3"/>
              </a:rPr>
              <a:t> due to Photovoltaic Units</a:t>
            </a:r>
            <a:r>
              <a:rPr lang="en-US" sz="2600" dirty="0"/>
              <a:t>. </a:t>
            </a:r>
            <a:r>
              <a:rPr lang="en-US" sz="2600" i="1" dirty="0"/>
              <a:t>IEEE Transactions on Smart Grid, 2</a:t>
            </a:r>
            <a:r>
              <a:rPr lang="en-US" sz="2600" dirty="0"/>
              <a:t> (7), 926-936. </a:t>
            </a:r>
            <a:r>
              <a:rPr lang="en-US" sz="2600" dirty="0" smtClean="0"/>
              <a:t>doi:10.1109/TSG.2015.2410171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 err="1"/>
              <a:t>Gemine</a:t>
            </a:r>
            <a:r>
              <a:rPr lang="en-US" sz="2600" dirty="0"/>
              <a:t>, Q., Ernst, D., &amp; </a:t>
            </a:r>
            <a:r>
              <a:rPr lang="en-US" sz="2600" dirty="0" err="1"/>
              <a:t>Cornélusse</a:t>
            </a:r>
            <a:r>
              <a:rPr lang="en-US" sz="2600" dirty="0"/>
              <a:t>, B. (October 2016). </a:t>
            </a:r>
            <a:r>
              <a:rPr lang="en-US" sz="2600" dirty="0">
                <a:hlinkClick r:id="rId4"/>
              </a:rPr>
              <a:t>Active network management for electrical distribution systems: problem formulation, benchmark, and approximate solution</a:t>
            </a:r>
            <a:r>
              <a:rPr lang="en-US" sz="2600" dirty="0"/>
              <a:t>. </a:t>
            </a:r>
            <a:r>
              <a:rPr lang="en-US" sz="2600" i="1" dirty="0"/>
              <a:t>Optimization and Engineering, 18</a:t>
            </a:r>
            <a:r>
              <a:rPr lang="en-US" sz="2600" dirty="0"/>
              <a:t> (3), 587-629. doi:10.1007/s11081-016-9339-9</a:t>
            </a:r>
            <a:endParaRPr lang="en-US" sz="26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9591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5661" y="0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Active network management</a:t>
            </a:r>
            <a:endParaRPr lang="en-US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5661" y="1397361"/>
            <a:ext cx="10515600" cy="325859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Distribution </a:t>
            </a:r>
            <a:r>
              <a:rPr lang="en-US" dirty="0" smtClean="0"/>
              <a:t>networks (DNs) are traditionally </a:t>
            </a:r>
            <a:r>
              <a:rPr lang="en-US" dirty="0"/>
              <a:t>operated according to the </a:t>
            </a:r>
            <a:r>
              <a:rPr lang="en-US" i="1" dirty="0" smtClean="0"/>
              <a:t>fit and </a:t>
            </a:r>
            <a:r>
              <a:rPr lang="en-US" i="1" dirty="0"/>
              <a:t>forget </a:t>
            </a:r>
            <a:r>
              <a:rPr lang="en-US" i="1" dirty="0" smtClean="0"/>
              <a:t>doctrine</a:t>
            </a:r>
            <a:r>
              <a:rPr lang="en-US" dirty="0" smtClean="0"/>
              <a:t>.</a:t>
            </a:r>
            <a:endParaRPr lang="en-US" b="1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Fit </a:t>
            </a:r>
            <a:r>
              <a:rPr lang="en-US" b="1" dirty="0"/>
              <a:t>and </a:t>
            </a:r>
            <a:r>
              <a:rPr lang="en-US" b="1" dirty="0" smtClean="0"/>
              <a:t>forget: </a:t>
            </a:r>
            <a:r>
              <a:rPr lang="en-US" dirty="0" smtClean="0"/>
              <a:t>Network </a:t>
            </a:r>
            <a:r>
              <a:rPr lang="en-US" dirty="0"/>
              <a:t>planning is </a:t>
            </a:r>
            <a:r>
              <a:rPr lang="en-US" dirty="0" smtClean="0"/>
              <a:t>carried with </a:t>
            </a:r>
            <a:r>
              <a:rPr lang="en-US" dirty="0"/>
              <a:t>respect to a set of critical </a:t>
            </a:r>
            <a:r>
              <a:rPr lang="en-US" dirty="0" smtClean="0"/>
              <a:t>scenarios to </a:t>
            </a:r>
            <a:r>
              <a:rPr lang="en-US" dirty="0"/>
              <a:t>ensure that </a:t>
            </a:r>
            <a:r>
              <a:rPr lang="en-US" dirty="0" smtClean="0"/>
              <a:t>sufficient </a:t>
            </a:r>
            <a:r>
              <a:rPr lang="en-US" dirty="0"/>
              <a:t>operational margins are always </a:t>
            </a:r>
            <a:r>
              <a:rPr lang="en-US" dirty="0" smtClean="0"/>
              <a:t>guaranteed (i.e</a:t>
            </a:r>
            <a:r>
              <a:rPr lang="en-US" dirty="0"/>
              <a:t>., no over/under voltage problems, overloads) without </a:t>
            </a:r>
            <a:r>
              <a:rPr lang="en-US" dirty="0" smtClean="0"/>
              <a:t>any control </a:t>
            </a:r>
            <a:r>
              <a:rPr lang="en-US" dirty="0"/>
              <a:t>over the loads or the generation sources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Shortcomings: </a:t>
            </a:r>
            <a:r>
              <a:rPr lang="en-US" dirty="0" smtClean="0"/>
              <a:t>With </a:t>
            </a:r>
            <a:r>
              <a:rPr lang="en-US" dirty="0"/>
              <a:t>rapid growth of distributed generation </a:t>
            </a:r>
            <a:r>
              <a:rPr lang="en-US" dirty="0" smtClean="0"/>
              <a:t>resources and of new loads (mostly heat pumps and electric vehicles), maintaining such </a:t>
            </a:r>
            <a:r>
              <a:rPr lang="en-US" dirty="0"/>
              <a:t>conservative margins comes at continuously </a:t>
            </a:r>
            <a:r>
              <a:rPr lang="en-US" dirty="0" smtClean="0"/>
              <a:t>increasing network </a:t>
            </a:r>
            <a:r>
              <a:rPr lang="en-US" dirty="0"/>
              <a:t>reinforcement costs.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0368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6526" y="1250065"/>
            <a:ext cx="1076445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Active network management (ANM</a:t>
            </a:r>
            <a:r>
              <a:rPr lang="en-US" sz="2800" b="1" dirty="0" smtClean="0"/>
              <a:t>): </a:t>
            </a:r>
            <a:r>
              <a:rPr lang="en-US" sz="2800" dirty="0" smtClean="0"/>
              <a:t>Smart </a:t>
            </a:r>
            <a:r>
              <a:rPr lang="en-US" sz="2800" dirty="0"/>
              <a:t>modulation of generation sources, loads and </a:t>
            </a:r>
            <a:r>
              <a:rPr lang="en-US" sz="2800" dirty="0" smtClean="0"/>
              <a:t>storage devices </a:t>
            </a:r>
            <a:r>
              <a:rPr lang="en-US" sz="2800" dirty="0"/>
              <a:t>so as to safely operate the electrical network without having to rely on significant investments in infrastructure.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b="1" dirty="0" smtClean="0"/>
              <a:t>There are very </a:t>
            </a:r>
            <a:r>
              <a:rPr lang="en-US" sz="2800" b="1" dirty="0"/>
              <a:t>few real-life applications of ANM </a:t>
            </a:r>
            <a:r>
              <a:rPr lang="en-US" sz="2800" b="1" dirty="0" smtClean="0"/>
              <a:t>schemes: </a:t>
            </a:r>
            <a:r>
              <a:rPr lang="en-US" sz="2800" dirty="0" smtClean="0"/>
              <a:t>Implementing </a:t>
            </a:r>
            <a:r>
              <a:rPr lang="en-US" sz="2800" dirty="0"/>
              <a:t>real-life ANM schemes may be </a:t>
            </a:r>
            <a:r>
              <a:rPr lang="en-US" sz="2800" dirty="0" smtClean="0"/>
              <a:t>tricky– </a:t>
            </a:r>
            <a:r>
              <a:rPr lang="en-US" sz="2800" dirty="0"/>
              <a:t>even if very beneficial - </a:t>
            </a:r>
            <a:r>
              <a:rPr lang="en-US" sz="2800" dirty="0" smtClean="0"/>
              <a:t>for </a:t>
            </a:r>
            <a:r>
              <a:rPr lang="en-US" sz="2800" dirty="0"/>
              <a:t>several reasons (</a:t>
            </a:r>
            <a:r>
              <a:rPr lang="en-US" sz="2800" dirty="0" err="1"/>
              <a:t>i</a:t>
            </a:r>
            <a:r>
              <a:rPr lang="en-US" sz="2800" dirty="0"/>
              <a:t>) poor observability of distribution networks (ii) computational complexity of the schemes (iii) data management issues at the distribution level (iv) </a:t>
            </a:r>
            <a:r>
              <a:rPr lang="en-US" sz="2800" i="1" dirty="0"/>
              <a:t>regulatory </a:t>
            </a:r>
            <a:r>
              <a:rPr lang="en-US" sz="2800" i="1" dirty="0" smtClean="0"/>
              <a:t>issues.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505463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134" y="1319103"/>
            <a:ext cx="5733327" cy="1975591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746" y="0"/>
            <a:ext cx="6886937" cy="3134424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The most well-know ANM </a:t>
            </a:r>
            <a:r>
              <a:rPr lang="en-US" b="1" dirty="0" smtClean="0"/>
              <a:t>scheme: </a:t>
            </a:r>
            <a:r>
              <a:rPr lang="en-US" dirty="0" smtClean="0"/>
              <a:t>Grid-tied PV inverters that disconnect from the grid when voltages reach  critical values! </a:t>
            </a:r>
          </a:p>
          <a:p>
            <a:pPr marL="0" indent="0">
              <a:buNone/>
            </a:pPr>
            <a:r>
              <a:rPr lang="en-US" dirty="0" smtClean="0"/>
              <a:t>Distributed scheme;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i="1" dirty="0" smtClean="0"/>
              <a:t>inefficient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449" y="3609975"/>
            <a:ext cx="83343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19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1331" y="381964"/>
            <a:ext cx="10764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A real-life application of an ANM scheme for integrating more wind energy into a DN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671331" y="1941109"/>
            <a:ext cx="1076445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Regulatory context: </a:t>
            </a:r>
            <a:r>
              <a:rPr lang="en-US" sz="2800" dirty="0"/>
              <a:t>Wind farms connected to the grid under non-firm access contracts. C</a:t>
            </a:r>
            <a:r>
              <a:rPr lang="en-US" sz="2800" dirty="0" smtClean="0"/>
              <a:t>ontracts </a:t>
            </a:r>
            <a:r>
              <a:rPr lang="en-US" sz="2800" dirty="0"/>
              <a:t>allow </a:t>
            </a:r>
            <a:r>
              <a:rPr lang="en-US" sz="2800" dirty="0" smtClean="0"/>
              <a:t>DN operators to </a:t>
            </a:r>
            <a:r>
              <a:rPr lang="en-US" sz="2800" dirty="0"/>
              <a:t>specify </a:t>
            </a:r>
            <a:r>
              <a:rPr lang="en-US" sz="2800" i="1" dirty="0"/>
              <a:t>dynamic access </a:t>
            </a:r>
            <a:r>
              <a:rPr lang="en-US" sz="2800" i="1" dirty="0" smtClean="0"/>
              <a:t>limits </a:t>
            </a:r>
            <a:r>
              <a:rPr lang="en-US" sz="2800" dirty="0" smtClean="0"/>
              <a:t>according to a given regulatory policy (</a:t>
            </a:r>
            <a:r>
              <a:rPr lang="en-US" sz="2800" dirty="0"/>
              <a:t>e.g</a:t>
            </a:r>
            <a:r>
              <a:rPr lang="en-US" sz="2800" dirty="0" smtClean="0"/>
              <a:t>., </a:t>
            </a:r>
            <a:r>
              <a:rPr lang="en-US" sz="2800" dirty="0"/>
              <a:t>“last-in, first-out</a:t>
            </a:r>
            <a:r>
              <a:rPr lang="en-US" sz="2800" dirty="0" smtClean="0"/>
              <a:t>”). Access limits must be communicated to the wind farm in advance. These limits upper bound the power that can be injected by the wind farm into the DN. </a:t>
            </a:r>
          </a:p>
          <a:p>
            <a:endParaRPr lang="en-US" sz="2800" dirty="0" smtClean="0"/>
          </a:p>
          <a:p>
            <a:r>
              <a:rPr lang="en-US" sz="2800" b="1" dirty="0" smtClean="0"/>
              <a:t>Challenge: </a:t>
            </a:r>
            <a:r>
              <a:rPr lang="en-US" sz="2800" dirty="0"/>
              <a:t>To </a:t>
            </a:r>
            <a:r>
              <a:rPr lang="en-US" sz="2800" dirty="0" smtClean="0"/>
              <a:t>compute </a:t>
            </a:r>
            <a:r>
              <a:rPr lang="en-US" sz="2800" dirty="0"/>
              <a:t>the least constraining dynamic access limits to maximize the energy that can be injected by the wind </a:t>
            </a:r>
            <a:r>
              <a:rPr lang="en-US" sz="2800" dirty="0" smtClean="0"/>
              <a:t>farms </a:t>
            </a:r>
            <a:r>
              <a:rPr lang="en-US" sz="2800" dirty="0"/>
              <a:t>into the distribution network while satisfying </a:t>
            </a:r>
            <a:r>
              <a:rPr lang="en-US" sz="2800" dirty="0" smtClean="0"/>
              <a:t> the regulatory policy and, with </a:t>
            </a:r>
            <a:r>
              <a:rPr lang="en-US" sz="2800" dirty="0"/>
              <a:t>a high </a:t>
            </a:r>
            <a:r>
              <a:rPr lang="en-US" sz="2800" dirty="0" smtClean="0"/>
              <a:t>probability, </a:t>
            </a:r>
            <a:r>
              <a:rPr lang="en-US" sz="2800" dirty="0"/>
              <a:t>the constraints of the </a:t>
            </a:r>
            <a:r>
              <a:rPr lang="en-US" sz="2800" dirty="0" smtClean="0"/>
              <a:t>network.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865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127" y="210054"/>
            <a:ext cx="5953125" cy="5305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7236" y="5895333"/>
            <a:ext cx="10505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Schematic representation of a typical distribution network  with constrained assets indexed by </a:t>
            </a:r>
            <a:r>
              <a:rPr lang="en-US" sz="2400" i="1" dirty="0" smtClean="0"/>
              <a:t>a</a:t>
            </a:r>
            <a:r>
              <a:rPr lang="en-US" sz="2400" dirty="0" smtClean="0"/>
              <a:t> and generators by </a:t>
            </a:r>
            <a:r>
              <a:rPr lang="en-US" sz="2400" i="1" dirty="0" smtClean="0"/>
              <a:t>g</a:t>
            </a:r>
            <a:r>
              <a:rPr lang="en-US" sz="2400" dirty="0" smtClean="0"/>
              <a:t>.  Picture taken from Mathieu (2020).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0230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9756" y="1952684"/>
            <a:ext cx="107644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Methodology developed:</a:t>
            </a:r>
            <a:r>
              <a:rPr lang="en-US" sz="2800" dirty="0"/>
              <a:t> </a:t>
            </a:r>
            <a:r>
              <a:rPr lang="en-US" sz="2800" dirty="0" smtClean="0"/>
              <a:t>At regular time interval, compute the probabilistic forecast of specific future flows into the constrained assets of the networks. </a:t>
            </a:r>
            <a:endParaRPr lang="en-US" sz="2800" dirty="0"/>
          </a:p>
          <a:p>
            <a:r>
              <a:rPr lang="en-US" sz="2800" dirty="0" smtClean="0"/>
              <a:t>If the probability of observing congestion is higher than a specific threshold, compute new access limits and communicate them to the generators.</a:t>
            </a:r>
          </a:p>
          <a:p>
            <a:endParaRPr lang="en-US" sz="2800" dirty="0"/>
          </a:p>
          <a:p>
            <a:r>
              <a:rPr lang="en-US" sz="2800" b="1" dirty="0" smtClean="0"/>
              <a:t>Difficulties: </a:t>
            </a:r>
            <a:r>
              <a:rPr lang="en-US" sz="2800" dirty="0" smtClean="0"/>
              <a:t>(</a:t>
            </a:r>
            <a:r>
              <a:rPr lang="en-US" sz="2800" dirty="0" err="1" smtClean="0"/>
              <a:t>i</a:t>
            </a:r>
            <a:r>
              <a:rPr lang="en-US" sz="2800" dirty="0" smtClean="0"/>
              <a:t>) Having the right probabilistic forecasts (ii) Intelligently processing those forecasts to quickly calculate the right access limits (iii) </a:t>
            </a:r>
            <a:r>
              <a:rPr lang="en-US" sz="2800" i="1" dirty="0" smtClean="0"/>
              <a:t>Putting in place all the right software infrastructure to make this possible.</a:t>
            </a:r>
            <a:endParaRPr lang="en-US" sz="2800" b="1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770" y="499038"/>
            <a:ext cx="782002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37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b="1495"/>
          <a:stretch/>
        </p:blipFill>
        <p:spPr>
          <a:xfrm>
            <a:off x="2038049" y="821781"/>
            <a:ext cx="7812007" cy="534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1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67" y="370389"/>
            <a:ext cx="4180650" cy="30788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262" y="600254"/>
            <a:ext cx="4200470" cy="2723874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V="1">
            <a:off x="5606472" y="2191392"/>
            <a:ext cx="775504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9097702" y="3588152"/>
            <a:ext cx="11574" cy="55558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67" y="4063151"/>
            <a:ext cx="4433200" cy="2724219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H="1" flipV="1">
            <a:off x="5596848" y="5245258"/>
            <a:ext cx="775503" cy="96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262" y="4145216"/>
            <a:ext cx="4357234" cy="27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23009</TotalTime>
  <Words>766</Words>
  <Application>Microsoft Office PowerPoint</Application>
  <PresentationFormat>Grand écran</PresentationFormat>
  <Paragraphs>57</Paragraphs>
  <Slides>16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Active Network Management Schemes to Facilitate the Integration of Renewables and New Loads into Distribution Networks</vt:lpstr>
      <vt:lpstr>Active network management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On the difficulty for transitioning from academic work to real-life implementation of ANM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References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COP21 and the electrical system(s?)</dc:title>
  <dc:creator>Damien</dc:creator>
  <cp:lastModifiedBy>Damien Ernst</cp:lastModifiedBy>
  <cp:revision>304</cp:revision>
  <cp:lastPrinted>2022-06-05T16:03:56Z</cp:lastPrinted>
  <dcterms:created xsi:type="dcterms:W3CDTF">2016-04-17T11:55:35Z</dcterms:created>
  <dcterms:modified xsi:type="dcterms:W3CDTF">2022-06-05T16:10:00Z</dcterms:modified>
</cp:coreProperties>
</file>