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9" r:id="rId5"/>
    <p:sldId id="258" r:id="rId6"/>
    <p:sldId id="296" r:id="rId7"/>
    <p:sldId id="283" r:id="rId8"/>
    <p:sldId id="280" r:id="rId9"/>
    <p:sldId id="298" r:id="rId10"/>
    <p:sldId id="284" r:id="rId11"/>
    <p:sldId id="305" r:id="rId12"/>
    <p:sldId id="288" r:id="rId13"/>
    <p:sldId id="300" r:id="rId14"/>
    <p:sldId id="291" r:id="rId15"/>
    <p:sldId id="287" r:id="rId16"/>
    <p:sldId id="299" r:id="rId17"/>
    <p:sldId id="297" r:id="rId18"/>
    <p:sldId id="289" r:id="rId19"/>
    <p:sldId id="265" r:id="rId20"/>
    <p:sldId id="290" r:id="rId21"/>
    <p:sldId id="295" r:id="rId22"/>
    <p:sldId id="319" r:id="rId23"/>
    <p:sldId id="307" r:id="rId24"/>
    <p:sldId id="320" r:id="rId25"/>
    <p:sldId id="317" r:id="rId26"/>
    <p:sldId id="323" r:id="rId27"/>
    <p:sldId id="321" r:id="rId28"/>
    <p:sldId id="268" r:id="rId29"/>
    <p:sldId id="275" r:id="rId30"/>
    <p:sldId id="316" r:id="rId31"/>
    <p:sldId id="322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0C1FFB-545A-7010-48E9-96666D0A9D99}" v="35" dt="2022-06-01T10:26:47.971"/>
    <p1510:client id="{8217DA03-40B1-64BD-C0B0-D74AF0C78625}" v="14" dt="2022-05-31T20:39:04.310"/>
    <p1510:client id="{9780FBC7-0289-FBAA-6358-BCB0DF2A457A}" v="5" dt="2022-05-31T07:01:23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12" y="-5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SEAS Mucem - 10/06/2021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SEAS Mucem - 10/06/2021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SEAS Mucem - 10/06/2021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SEAS Mucem - 10/06/2021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SEAS Mucem - 10/06/2021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SEAS Mucem - 10/06/2021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SEAS Mucem - 10/06/2021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SEAS Mucem - 10/06/2021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SEAS Mucem - 10/06/2021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SEAS Mucem - 10/06/2021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SEAS Mucem - 10/06/2021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Nolwen Vouiller - Symphosium - 30-31/05/2022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Nolwen Vouiller - Symphosium - 30-31/05/2022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Nolwen Vouiller - SEAS Mucem - 10/06/2021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7" descr="Une image contenant ciel, eau, extérieur, lac&#10;&#10;Description générée automatiquement">
            <a:extLst>
              <a:ext uri="{FF2B5EF4-FFF2-40B4-BE49-F238E27FC236}">
                <a16:creationId xmlns:a16="http://schemas.microsoft.com/office/drawing/2014/main" id="{CCC4605B-580C-BE45-F999-EF214BECF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14"/>
          <a:stretch/>
        </p:blipFill>
        <p:spPr>
          <a:xfrm>
            <a:off x="-2262" y="141"/>
            <a:ext cx="12191980" cy="6856718"/>
          </a:xfrm>
          <a:prstGeom prst="rect">
            <a:avLst/>
          </a:prstGeom>
        </p:spPr>
      </p:pic>
      <p:pic>
        <p:nvPicPr>
          <p:cNvPr id="3" name="MEAMSon1">
            <a:hlinkClick r:id="" action="ppaction://media"/>
            <a:extLst>
              <a:ext uri="{FF2B5EF4-FFF2-40B4-BE49-F238E27FC236}">
                <a16:creationId xmlns:a16="http://schemas.microsoft.com/office/drawing/2014/main" id="{A59280A0-E45D-957D-0FAA-38A4422E2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3668" y="5881836"/>
            <a:ext cx="543345" cy="442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 6" descr="Une image contenant intérieur, personne&#10;&#10;Description générée automatiquement">
            <a:extLst>
              <a:ext uri="{FF2B5EF4-FFF2-40B4-BE49-F238E27FC236}">
                <a16:creationId xmlns:a16="http://schemas.microsoft.com/office/drawing/2014/main" id="{FFC16707-7002-4B60-AAC1-2F490D1F0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2" b="7609"/>
          <a:stretch/>
        </p:blipFill>
        <p:spPr>
          <a:xfrm>
            <a:off x="20" y="-1548676"/>
            <a:ext cx="12193541" cy="844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84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EAA6B76B-BCF5-4919-907E-94FBBD9A3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" r="14970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3" name="Image 3" descr="Une image contenant herbe, extérieur&#10;&#10;Description générée automatiquement">
            <a:extLst>
              <a:ext uri="{FF2B5EF4-FFF2-40B4-BE49-F238E27FC236}">
                <a16:creationId xmlns:a16="http://schemas.microsoft.com/office/drawing/2014/main" id="{3ACD974F-B768-4ACB-9AD2-48F57779D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" r="14765"/>
          <a:stretch/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1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 11" descr="Une image contenant arbre, extérieur, mammifère&#10;&#10;Description générée automatiquement">
            <a:extLst>
              <a:ext uri="{FF2B5EF4-FFF2-40B4-BE49-F238E27FC236}">
                <a16:creationId xmlns:a16="http://schemas.microsoft.com/office/drawing/2014/main" id="{D917F672-F374-4964-B750-4EA5435ED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789" b="11587"/>
          <a:stretch/>
        </p:blipFill>
        <p:spPr>
          <a:xfrm>
            <a:off x="20" y="-74399"/>
            <a:ext cx="12191980" cy="69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9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 6" descr="Une image contenant extérieur, ciel, nature, nuageux&#10;&#10;Description générée automatiquement">
            <a:extLst>
              <a:ext uri="{FF2B5EF4-FFF2-40B4-BE49-F238E27FC236}">
                <a16:creationId xmlns:a16="http://schemas.microsoft.com/office/drawing/2014/main" id="{BD283C7E-BFB6-422A-9C61-BDAE6140C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24" r="-174" b="9491"/>
          <a:stretch/>
        </p:blipFill>
        <p:spPr>
          <a:xfrm>
            <a:off x="546358" y="1282"/>
            <a:ext cx="11048615" cy="6854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5261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4" descr="Une image contenant extérieur, eau, herbe, ciel&#10;&#10;Description générée automatiquement">
            <a:extLst>
              <a:ext uri="{FF2B5EF4-FFF2-40B4-BE49-F238E27FC236}">
                <a16:creationId xmlns:a16="http://schemas.microsoft.com/office/drawing/2014/main" id="{EE6B8BD4-A107-43DC-A007-CAFC8042F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68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6" descr="Une image contenant arbre, extérieur, plante, forêt&#10;&#10;Description générée automatiquement">
            <a:extLst>
              <a:ext uri="{FF2B5EF4-FFF2-40B4-BE49-F238E27FC236}">
                <a16:creationId xmlns:a16="http://schemas.microsoft.com/office/drawing/2014/main" id="{03231194-DBB1-4882-8AA2-499440DF0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21" b="98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BA65A11-B2DC-9E80-5D40-049519112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675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Espace réservé du contenu 2" descr="IMG_0281 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4271" r="-133" b="10843"/>
          <a:stretch/>
        </p:blipFill>
        <p:spPr>
          <a:xfrm>
            <a:off x="1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10838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 6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93E72B6E-A371-49EE-BE7C-7965902F8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56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 descr="IMG_101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" b="167"/>
          <a:stretch/>
        </p:blipFill>
        <p:spPr>
          <a:xfrm>
            <a:off x="761999" y="316301"/>
            <a:ext cx="10682377" cy="6239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563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7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49" y="0"/>
            <a:ext cx="1064815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494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05D9D-931F-4EB3-8A54-A6E565683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784" y="1550458"/>
            <a:ext cx="1100243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fr-FR" sz="3600" dirty="0" err="1">
                <a:latin typeface="Gill Sans MT"/>
                <a:cs typeface="Gill Sans MT"/>
              </a:rPr>
              <a:t>Supporting</a:t>
            </a:r>
            <a:r>
              <a:rPr lang="fr-FR" sz="3600" dirty="0">
                <a:latin typeface="Gill Sans MT"/>
                <a:cs typeface="Gill Sans MT"/>
              </a:rPr>
              <a:t> a </a:t>
            </a:r>
            <a:r>
              <a:rPr lang="fr-FR" sz="3600" dirty="0" err="1">
                <a:latin typeface="Gill Sans MT"/>
                <a:cs typeface="Gill Sans MT"/>
              </a:rPr>
              <a:t>thesis</a:t>
            </a:r>
            <a:r>
              <a:rPr lang="fr-FR" sz="3600" dirty="0">
                <a:latin typeface="Gill Sans MT"/>
                <a:cs typeface="Gill Sans MT"/>
              </a:rPr>
              <a:t> in a multi-</a:t>
            </a:r>
            <a:r>
              <a:rPr lang="fr-FR" sz="3600" dirty="0" err="1">
                <a:latin typeface="Gill Sans MT"/>
                <a:cs typeface="Gill Sans MT"/>
              </a:rPr>
              <a:t>sensory</a:t>
            </a:r>
            <a:r>
              <a:rPr lang="fr-FR" sz="3600" dirty="0">
                <a:latin typeface="Gill Sans MT"/>
                <a:cs typeface="Gill Sans MT"/>
              </a:rPr>
              <a:t>, multi-</a:t>
            </a:r>
            <a:r>
              <a:rPr lang="fr-FR" sz="3600" dirty="0" err="1">
                <a:latin typeface="Gill Sans MT"/>
                <a:cs typeface="Gill Sans MT"/>
              </a:rPr>
              <a:t>species</a:t>
            </a:r>
            <a:r>
              <a:rPr lang="fr-FR" sz="3600" dirty="0">
                <a:latin typeface="Gill Sans MT"/>
                <a:cs typeface="Gill Sans MT"/>
              </a:rPr>
              <a:t> and </a:t>
            </a:r>
            <a:r>
              <a:rPr lang="fr-FR" sz="3600" dirty="0" err="1">
                <a:latin typeface="Gill Sans MT"/>
                <a:cs typeface="Gill Sans MT"/>
              </a:rPr>
              <a:t>interdisciplinary</a:t>
            </a:r>
            <a:r>
              <a:rPr lang="fr-FR" sz="3600" dirty="0">
                <a:latin typeface="Gill Sans MT"/>
                <a:cs typeface="Gill Sans MT"/>
              </a:rPr>
              <a:t> </a:t>
            </a:r>
            <a:r>
              <a:rPr lang="fr-FR" sz="3600" dirty="0" err="1">
                <a:latin typeface="Gill Sans MT"/>
                <a:cs typeface="Gill Sans MT"/>
              </a:rPr>
              <a:t>environment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666A43AE-D4B6-4667-8DED-C6E231324FAB}"/>
              </a:ext>
            </a:extLst>
          </p:cNvPr>
          <p:cNvSpPr>
            <a:spLocks noGrp="1"/>
          </p:cNvSpPr>
          <p:nvPr/>
        </p:nvSpPr>
        <p:spPr>
          <a:xfrm>
            <a:off x="1524000" y="4200983"/>
            <a:ext cx="9144000" cy="22936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latin typeface="Gill Sans MT"/>
                <a:cs typeface="Calibri"/>
              </a:rPr>
              <a:t>Nolwen Vouiller</a:t>
            </a:r>
          </a:p>
          <a:p>
            <a:endParaRPr lang="de-DE" b="1" dirty="0">
              <a:latin typeface="Gill Sans MT"/>
              <a:cs typeface="Calibri"/>
            </a:endParaRPr>
          </a:p>
          <a:p>
            <a:r>
              <a:rPr lang="de-DE" b="1" dirty="0" err="1">
                <a:latin typeface="Gill Sans MT"/>
                <a:cs typeface="Calibri"/>
              </a:rPr>
              <a:t>Psychomot</a:t>
            </a:r>
            <a:r>
              <a:rPr lang="de-DE" b="1" dirty="0">
                <a:latin typeface="Gill Sans MT"/>
                <a:cs typeface="Calibri"/>
              </a:rPr>
              <a:t> </a:t>
            </a:r>
            <a:r>
              <a:rPr lang="de-DE" b="1" dirty="0" err="1">
                <a:latin typeface="Gill Sans MT"/>
                <a:cs typeface="Calibri"/>
              </a:rPr>
              <a:t>therapist</a:t>
            </a:r>
            <a:endParaRPr lang="de-DE" b="1" dirty="0">
              <a:latin typeface="Gill Sans MT"/>
              <a:cs typeface="Calibri"/>
            </a:endParaRPr>
          </a:p>
          <a:p>
            <a:r>
              <a:rPr lang="de-DE" dirty="0">
                <a:latin typeface="Gill Sans MT"/>
                <a:cs typeface="Calibri"/>
              </a:rPr>
              <a:t>(</a:t>
            </a:r>
            <a:r>
              <a:rPr lang="de-DE" dirty="0" err="1">
                <a:latin typeface="Gill Sans MT"/>
                <a:cs typeface="Calibri"/>
              </a:rPr>
              <a:t>Medecine</a:t>
            </a:r>
            <a:r>
              <a:rPr lang="de-DE" dirty="0">
                <a:latin typeface="Gill Sans MT"/>
                <a:cs typeface="Calibri"/>
              </a:rPr>
              <a:t> Sorbonne University)</a:t>
            </a:r>
          </a:p>
          <a:p>
            <a:r>
              <a:rPr lang="de-DE" b="1" dirty="0" err="1">
                <a:latin typeface="Gill Sans MT"/>
                <a:cs typeface="Calibri"/>
              </a:rPr>
              <a:t>Anthropologist</a:t>
            </a:r>
            <a:endParaRPr lang="de-DE" b="1" dirty="0">
              <a:latin typeface="Gill Sans MT"/>
              <a:cs typeface="Calibri"/>
            </a:endParaRPr>
          </a:p>
          <a:p>
            <a:r>
              <a:rPr lang="de-DE" dirty="0">
                <a:latin typeface="Gill Sans MT"/>
                <a:cs typeface="Calibri"/>
              </a:rPr>
              <a:t>(</a:t>
            </a:r>
            <a:r>
              <a:rPr lang="de-DE" dirty="0" err="1">
                <a:latin typeface="Gill Sans MT"/>
                <a:cs typeface="Calibri"/>
              </a:rPr>
              <a:t>UCLouvain</a:t>
            </a:r>
            <a:r>
              <a:rPr lang="de-DE" dirty="0">
                <a:latin typeface="Gill Sans MT"/>
                <a:cs typeface="Calibri"/>
              </a:rPr>
              <a:t> </a:t>
            </a:r>
            <a:r>
              <a:rPr lang="de-DE" dirty="0" err="1">
                <a:latin typeface="Gill Sans MT"/>
                <a:cs typeface="Calibri"/>
              </a:rPr>
              <a:t>Belgium</a:t>
            </a:r>
            <a:r>
              <a:rPr lang="de-DE" dirty="0">
                <a:latin typeface="Gill Sans MT"/>
                <a:cs typeface="Calibri"/>
              </a:rPr>
              <a:t>)</a:t>
            </a:r>
          </a:p>
          <a:p>
            <a:r>
              <a:rPr lang="de-DE" b="1" dirty="0">
                <a:latin typeface="Gill Sans MT"/>
                <a:cs typeface="Calibri"/>
              </a:rPr>
              <a:t>PhD </a:t>
            </a:r>
            <a:r>
              <a:rPr lang="de-DE" b="1" dirty="0" err="1">
                <a:latin typeface="Gill Sans MT"/>
                <a:cs typeface="Calibri"/>
              </a:rPr>
              <a:t>student</a:t>
            </a:r>
            <a:r>
              <a:rPr lang="de-DE" b="1" dirty="0">
                <a:latin typeface="Gill Sans MT"/>
                <a:cs typeface="Calibri"/>
              </a:rPr>
              <a:t> in anthropology</a:t>
            </a:r>
            <a:br>
              <a:rPr lang="de-DE" b="1" dirty="0">
                <a:latin typeface="Gill Sans MT"/>
                <a:cs typeface="Calibri"/>
              </a:rPr>
            </a:br>
            <a:br>
              <a:rPr lang="de-DE" b="1" dirty="0">
                <a:latin typeface="Gill Sans MT"/>
                <a:cs typeface="Calibri"/>
              </a:rPr>
            </a:br>
            <a:r>
              <a:rPr lang="de-DE" dirty="0">
                <a:latin typeface="Gill Sans MT"/>
                <a:cs typeface="Calibri"/>
              </a:rPr>
              <a:t>(EHESS, France x U</a:t>
            </a:r>
            <a:r>
              <a:rPr lang="fr-FR" dirty="0">
                <a:latin typeface="Gill Sans MT"/>
                <a:cs typeface="Calibri"/>
              </a:rPr>
              <a:t>l</a:t>
            </a:r>
            <a:r>
              <a:rPr lang="de-DE" dirty="0" err="1">
                <a:latin typeface="Gill Sans MT"/>
                <a:cs typeface="Calibri"/>
              </a:rPr>
              <a:t>iège</a:t>
            </a:r>
            <a:r>
              <a:rPr lang="de-DE" dirty="0">
                <a:latin typeface="Gill Sans MT"/>
                <a:cs typeface="Calibri"/>
              </a:rPr>
              <a:t>, </a:t>
            </a:r>
            <a:r>
              <a:rPr lang="de-DE" dirty="0" err="1">
                <a:latin typeface="Gill Sans MT"/>
                <a:cs typeface="Calibri"/>
              </a:rPr>
              <a:t>Belgium</a:t>
            </a:r>
            <a:r>
              <a:rPr lang="de-DE" dirty="0">
                <a:latin typeface="Gill Sans MT"/>
                <a:cs typeface="Calibri"/>
              </a:rPr>
              <a:t>)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80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 descr="Une image contenant herbe, extérieur, ciel, personne&#10;&#10;Description générée automatiquement">
            <a:extLst>
              <a:ext uri="{FF2B5EF4-FFF2-40B4-BE49-F238E27FC236}">
                <a16:creationId xmlns:a16="http://schemas.microsoft.com/office/drawing/2014/main" id="{ECC522FC-B2ED-4EFD-B234-B00D28BBB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6" y="1444625"/>
            <a:ext cx="5708609" cy="4241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4" descr="Une image contenant personne, intérieur, groupe, foule&#10;&#10;Description générée automatiquement">
            <a:extLst>
              <a:ext uri="{FF2B5EF4-FFF2-40B4-BE49-F238E27FC236}">
                <a16:creationId xmlns:a16="http://schemas.microsoft.com/office/drawing/2014/main" id="{F21B9B0D-4539-4D1B-AB96-3862AE8D1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997" y="1444626"/>
            <a:ext cx="5651100" cy="4241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2260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 6" descr="Une image contenant extérieur, ciel, plante, sol&#10;&#10;Description générée automatiquement">
            <a:extLst>
              <a:ext uri="{FF2B5EF4-FFF2-40B4-BE49-F238E27FC236}">
                <a16:creationId xmlns:a16="http://schemas.microsoft.com/office/drawing/2014/main" id="{881720FF-3E52-4E1E-B9F8-1F665C415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317" b="206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SonpresaMucem7">
            <a:hlinkClick r:id="" action="ppaction://media"/>
            <a:extLst>
              <a:ext uri="{FF2B5EF4-FFF2-40B4-BE49-F238E27FC236}">
                <a16:creationId xmlns:a16="http://schemas.microsoft.com/office/drawing/2014/main" id="{AECCE6E9-6176-3576-2BD0-01ED88C1B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313" y="6262688"/>
            <a:ext cx="539751" cy="44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051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 descr="Une image contenant herbe, ciel, extérieur, chemin&#10;&#10;Description générée automatiquement">
            <a:extLst>
              <a:ext uri="{FF2B5EF4-FFF2-40B4-BE49-F238E27FC236}">
                <a16:creationId xmlns:a16="http://schemas.microsoft.com/office/drawing/2014/main" id="{DB2D8DAF-638F-4499-5155-856678F84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931" y="-298"/>
            <a:ext cx="10221986" cy="6852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4377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>
            <a:extLst>
              <a:ext uri="{FF2B5EF4-FFF2-40B4-BE49-F238E27FC236}">
                <a16:creationId xmlns:a16="http://schemas.microsoft.com/office/drawing/2014/main" id="{BB810E6F-657D-4546-A50E-F89125EC8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415" y="285032"/>
            <a:ext cx="8178837" cy="615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DF62378-ACE1-E53D-4664-86E8E26C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2614"/>
            <a:ext cx="4114800" cy="365125"/>
          </a:xfrm>
        </p:spPr>
        <p:txBody>
          <a:bodyPr/>
          <a:lstStyle/>
          <a:p>
            <a:r>
              <a:rPr lang="de-DE"/>
              <a:t>Nolwen Vouiller - Symphosium - 30-31/05/2022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253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>
            <a:extLst>
              <a:ext uri="{FF2B5EF4-FFF2-40B4-BE49-F238E27FC236}">
                <a16:creationId xmlns:a16="http://schemas.microsoft.com/office/drawing/2014/main" id="{FB8B983E-F5B9-AD5E-7DB3-D9ABD1152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47"/>
            <a:ext cx="12191998" cy="685969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FA0C28D-28CF-D25D-3728-15C1E54F3DF9}"/>
              </a:ext>
            </a:extLst>
          </p:cNvPr>
          <p:cNvSpPr txBox="1"/>
          <p:nvPr/>
        </p:nvSpPr>
        <p:spPr>
          <a:xfrm>
            <a:off x="1046" y="651163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ea typeface="+mn-lt"/>
                <a:cs typeface="+mn-lt"/>
              </a:rPr>
              <a:t>MOODBOARD ©</a:t>
            </a:r>
            <a:r>
              <a:rPr lang="fr-FR" sz="1400" b="1" dirty="0"/>
              <a:t> Laura Erba</a:t>
            </a:r>
            <a:endParaRPr lang="fr-FR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4335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 descr="Une image contenant ciel, personne, arbre, extérieur&#10;&#10;Description générée automatiquement">
            <a:extLst>
              <a:ext uri="{FF2B5EF4-FFF2-40B4-BE49-F238E27FC236}">
                <a16:creationId xmlns:a16="http://schemas.microsoft.com/office/drawing/2014/main" id="{63632D7F-D9E0-9507-E302-439D93D40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51" y="27319"/>
            <a:ext cx="10205048" cy="6846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5419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 descr="Une image contenant texte, différent, divers, variété&#10;&#10;Description générée automatiquement">
            <a:extLst>
              <a:ext uri="{FF2B5EF4-FFF2-40B4-BE49-F238E27FC236}">
                <a16:creationId xmlns:a16="http://schemas.microsoft.com/office/drawing/2014/main" id="{2D129D08-A73B-D8E8-625B-410E4BC51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341" y="-61403"/>
            <a:ext cx="10453565" cy="692488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ECC46B7-6735-3BDA-5046-324D93437930}"/>
              </a:ext>
            </a:extLst>
          </p:cNvPr>
          <p:cNvSpPr txBox="1"/>
          <p:nvPr/>
        </p:nvSpPr>
        <p:spPr>
          <a:xfrm>
            <a:off x="2467155" y="152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dirty="0">
                <a:ea typeface="+mn-lt"/>
                <a:cs typeface="+mn-lt"/>
              </a:rPr>
              <a:t>©</a:t>
            </a:r>
            <a:r>
              <a:rPr lang="fr-FR" sz="1400" dirty="0"/>
              <a:t> </a:t>
            </a:r>
            <a:r>
              <a:rPr lang="fr-FR" sz="1400" b="1" dirty="0"/>
              <a:t>Laura Erba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3301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>
            <a:extLst>
              <a:ext uri="{FF2B5EF4-FFF2-40B4-BE49-F238E27FC236}">
                <a16:creationId xmlns:a16="http://schemas.microsoft.com/office/drawing/2014/main" id="{537A863B-72C7-DC5E-582A-720F94645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246212"/>
            <a:ext cx="6716272" cy="4365576"/>
          </a:xfrm>
          <a:prstGeom prst="rect">
            <a:avLst/>
          </a:prstGeom>
        </p:spPr>
      </p:pic>
      <p:pic>
        <p:nvPicPr>
          <p:cNvPr id="2" name="Image 1" descr="Screen Shot 2022-03-17 at 15.51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5" y="812880"/>
            <a:ext cx="4172712" cy="523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99DC8D-39F3-4831-B3BF-FA4A1829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732" y="6500896"/>
            <a:ext cx="411480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Nolwen Vouiller - Symphosium - 30-31/05/2022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70A0ED-2AAA-5D1D-C344-1C4228B08076}"/>
              </a:ext>
            </a:extLst>
          </p:cNvPr>
          <p:cNvSpPr txBox="1"/>
          <p:nvPr/>
        </p:nvSpPr>
        <p:spPr>
          <a:xfrm>
            <a:off x="411192" y="584583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chemeClr val="bg1"/>
                </a:solidFill>
                <a:ea typeface="Calibri"/>
                <a:cs typeface="Calibri"/>
              </a:rPr>
              <a:t>Podcasts, KÔDÔ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52257F-B6B2-EE60-98D5-D1DF0DE82D3D}"/>
              </a:ext>
            </a:extLst>
          </p:cNvPr>
          <p:cNvSpPr txBox="1"/>
          <p:nvPr/>
        </p:nvSpPr>
        <p:spPr>
          <a:xfrm>
            <a:off x="7483954" y="614686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ea typeface="Calibri"/>
                <a:cs typeface="Calibri"/>
              </a:rPr>
              <a:t>Bardia</a:t>
            </a:r>
            <a:r>
              <a:rPr lang="fr-FR" dirty="0">
                <a:solidFill>
                  <a:schemeClr val="bg1"/>
                </a:solidFill>
                <a:ea typeface="Calibri"/>
                <a:cs typeface="Calibri"/>
              </a:rPr>
              <a:t> le film, IFFCAM</a:t>
            </a:r>
          </a:p>
        </p:txBody>
      </p:sp>
    </p:spTree>
    <p:extLst>
      <p:ext uri="{BB962C8B-B14F-4D97-AF65-F5344CB8AC3E}">
        <p14:creationId xmlns:p14="http://schemas.microsoft.com/office/powerpoint/2010/main" val="1481395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4C87746C-1EE3-418B-A972-4C290E2EE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83" b="24138"/>
          <a:stretch/>
        </p:blipFill>
        <p:spPr>
          <a:xfrm>
            <a:off x="305160" y="-2029"/>
            <a:ext cx="6807112" cy="6474842"/>
          </a:xfrm>
          <a:prstGeom prst="rect">
            <a:avLst/>
          </a:prstGeom>
        </p:spPr>
      </p:pic>
      <p:pic>
        <p:nvPicPr>
          <p:cNvPr id="5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CAA6CA-1F1D-D943-318F-C933CFDD5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4" t="11957" r="348" b="13768"/>
          <a:stretch/>
        </p:blipFill>
        <p:spPr>
          <a:xfrm>
            <a:off x="6846964" y="278921"/>
            <a:ext cx="4114086" cy="5907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0A4B5D-739F-1FEB-E33E-3F953B165FED}"/>
              </a:ext>
            </a:extLst>
          </p:cNvPr>
          <p:cNvSpPr txBox="1"/>
          <p:nvPr/>
        </p:nvSpPr>
        <p:spPr>
          <a:xfrm>
            <a:off x="842513" y="62340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ea typeface="Calibri"/>
                <a:cs typeface="Calibri"/>
              </a:rPr>
              <a:t>Drawings ©</a:t>
            </a:r>
            <a:r>
              <a:rPr lang="fr-FR" dirty="0">
                <a:ea typeface="+mn-lt"/>
                <a:cs typeface="+mn-lt"/>
              </a:rPr>
              <a:t> </a:t>
            </a:r>
            <a:r>
              <a:rPr lang="fr-FR" dirty="0">
                <a:ea typeface="Calibri"/>
                <a:cs typeface="Calibri"/>
              </a:rPr>
              <a:t>Ophélie Lefort</a:t>
            </a:r>
          </a:p>
        </p:txBody>
      </p:sp>
    </p:spTree>
    <p:extLst>
      <p:ext uri="{BB962C8B-B14F-4D97-AF65-F5344CB8AC3E}">
        <p14:creationId xmlns:p14="http://schemas.microsoft.com/office/powerpoint/2010/main" val="37075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3" descr="Une image contenant ciel, extérieur, nature, rivière&#10;&#10;Description générée automatiquement">
            <a:extLst>
              <a:ext uri="{FF2B5EF4-FFF2-40B4-BE49-F238E27FC236}">
                <a16:creationId xmlns:a16="http://schemas.microsoft.com/office/drawing/2014/main" id="{F903AA6B-9E9D-B3BE-69A8-2304F0D47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7FC573-27C4-28D7-AE8E-046AEFEF4942}"/>
              </a:ext>
            </a:extLst>
          </p:cNvPr>
          <p:cNvSpPr txBox="1"/>
          <p:nvPr/>
        </p:nvSpPr>
        <p:spPr>
          <a:xfrm>
            <a:off x="4724399" y="3103417"/>
            <a:ext cx="27432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 light"/>
                <a:cs typeface="calibri light"/>
              </a:rPr>
              <a:t>Merci​</a:t>
            </a:r>
            <a:endParaRPr lang="fr-FR" sz="4000" b="1">
              <a:solidFill>
                <a:schemeClr val="bg1"/>
              </a:solidFill>
              <a:latin typeface="calibri light"/>
              <a:cs typeface="calibri light"/>
            </a:endParaRP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 light"/>
                <a:cs typeface="calibri light"/>
              </a:rPr>
              <a:t>धन्यवाद</a:t>
            </a:r>
            <a:r>
              <a:rPr lang="en-US" sz="4000" b="1" dirty="0">
                <a:solidFill>
                  <a:schemeClr val="bg1"/>
                </a:solidFill>
                <a:latin typeface="calibri light"/>
                <a:cs typeface="calibri light"/>
              </a:rPr>
              <a:t>​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alibri light"/>
                <a:cs typeface="calibri ligh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83102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62642" y="1788713"/>
            <a:ext cx="10466716" cy="181250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latin typeface="Gill Sans MT"/>
                <a:ea typeface="+mj-lt"/>
                <a:cs typeface="+mj-lt"/>
              </a:rPr>
              <a:t>‘‘At the frontiers of human and non-human worlds: ethnography of multi-species relations around the </a:t>
            </a:r>
            <a:r>
              <a:rPr lang="en-US" sz="3600" i="1" dirty="0">
                <a:latin typeface="Gill Sans MT"/>
                <a:ea typeface="+mj-lt"/>
                <a:cs typeface="+mj-lt"/>
              </a:rPr>
              <a:t>Khauraha</a:t>
            </a:r>
            <a:r>
              <a:rPr lang="en-US" sz="3600" dirty="0">
                <a:latin typeface="Gill Sans MT"/>
                <a:ea typeface="+mj-lt"/>
                <a:cs typeface="+mj-lt"/>
              </a:rPr>
              <a:t> River, Nepal’’</a:t>
            </a:r>
            <a:endParaRPr lang="de-DE" sz="3600" dirty="0">
              <a:latin typeface="Gill Sans MT"/>
              <a:ea typeface="+mj-lt"/>
              <a:cs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C44DE9-257A-42C9-9E3F-3FF1A7F02760}"/>
              </a:ext>
            </a:extLst>
          </p:cNvPr>
          <p:cNvSpPr txBox="1"/>
          <p:nvPr/>
        </p:nvSpPr>
        <p:spPr>
          <a:xfrm>
            <a:off x="2923015" y="4871642"/>
            <a:ext cx="73940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l Sans MT"/>
              </a:rPr>
              <a:t>Sound and photographic recordings: Nolwen </a:t>
            </a:r>
            <a:r>
              <a:rPr lang="en-US" dirty="0" err="1">
                <a:latin typeface="Gill Sans MT"/>
              </a:rPr>
              <a:t>Vouiller</a:t>
            </a:r>
            <a:endParaRPr lang="fr-FR" dirty="0" err="1">
              <a:latin typeface="Gill Sans MT"/>
              <a:cs typeface="Calibri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EFB131-9C27-EB97-1FE5-0B5A8593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Nolwen Vouiller - Symphosium - 30-31/05/2022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513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>
            <a:extLst>
              <a:ext uri="{FF2B5EF4-FFF2-40B4-BE49-F238E27FC236}">
                <a16:creationId xmlns:a16="http://schemas.microsoft.com/office/drawing/2014/main" id="{30F400F4-20C5-4F87-8DF7-67C37A7B7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948" y="761701"/>
            <a:ext cx="8822405" cy="4955187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99DC8D-39F3-4831-B3BF-FA4A1829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Nolwen Vouiller - Symphosium - 30-31/05/2022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75556E-0837-401B-BCFA-FD3CF4C1C6ED}"/>
              </a:ext>
            </a:extLst>
          </p:cNvPr>
          <p:cNvSpPr txBox="1"/>
          <p:nvPr/>
        </p:nvSpPr>
        <p:spPr>
          <a:xfrm>
            <a:off x="2066486" y="3432933"/>
            <a:ext cx="27432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Gill Sans MT"/>
              </a:rPr>
              <a:t>Bardiya National Park</a:t>
            </a:r>
            <a:br>
              <a:rPr lang="fr-FR" dirty="0">
                <a:latin typeface="Gill Sans MT"/>
              </a:rPr>
            </a:br>
            <a:r>
              <a:rPr lang="fr-FR" sz="1600" dirty="0" err="1">
                <a:latin typeface="Gill Sans MT"/>
                <a:cs typeface="Calibri"/>
              </a:rPr>
              <a:t>Since</a:t>
            </a:r>
            <a:r>
              <a:rPr lang="fr-FR" sz="1600" dirty="0">
                <a:latin typeface="Gill Sans MT"/>
                <a:cs typeface="Calibri"/>
              </a:rPr>
              <a:t> 1988</a:t>
            </a:r>
            <a:br>
              <a:rPr lang="fr-FR" sz="1600" dirty="0">
                <a:latin typeface="Gill Sans MT"/>
              </a:rPr>
            </a:br>
            <a:r>
              <a:rPr lang="fr-FR" sz="1600" dirty="0">
                <a:latin typeface="Gill Sans MT"/>
                <a:cs typeface="Calibri"/>
              </a:rPr>
              <a:t>968 </a:t>
            </a:r>
            <a:r>
              <a:rPr lang="fr-FR" sz="1600" dirty="0" err="1">
                <a:latin typeface="Gill Sans MT"/>
                <a:cs typeface="Calibri"/>
              </a:rPr>
              <a:t>sq.km</a:t>
            </a:r>
            <a:endParaRPr lang="fr-FR" sz="1600" dirty="0">
              <a:latin typeface="Gill Sans MT"/>
              <a:cs typeface="Calibri"/>
            </a:endParaRPr>
          </a:p>
          <a:p>
            <a:r>
              <a:rPr lang="fr-FR" sz="1600" dirty="0">
                <a:latin typeface="Gill Sans MT"/>
                <a:cs typeface="Calibri"/>
              </a:rPr>
              <a:t>Subtropical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45F885-B7C7-4B30-8699-2D07318E6D4D}"/>
              </a:ext>
            </a:extLst>
          </p:cNvPr>
          <p:cNvSpPr txBox="1"/>
          <p:nvPr/>
        </p:nvSpPr>
        <p:spPr>
          <a:xfrm>
            <a:off x="8000641" y="6361622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/>
              <a:t>Source : WWF NEPAL</a:t>
            </a:r>
            <a:endParaRPr lang="fr-FR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7976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IMG_087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27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756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 descr="IMG_118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838200" y="0"/>
            <a:ext cx="10515600" cy="6858000"/>
          </a:xfrm>
        </p:spPr>
      </p:pic>
    </p:spTree>
    <p:extLst>
      <p:ext uri="{BB962C8B-B14F-4D97-AF65-F5344CB8AC3E}">
        <p14:creationId xmlns:p14="http://schemas.microsoft.com/office/powerpoint/2010/main" val="3972298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2" descr="Une image contenant vache, arbre, extérieur, herbe&#10;&#10;Description générée automatiquement">
            <a:extLst>
              <a:ext uri="{FF2B5EF4-FFF2-40B4-BE49-F238E27FC236}">
                <a16:creationId xmlns:a16="http://schemas.microsoft.com/office/drawing/2014/main" id="{03A6696E-F193-43A0-BF3A-277F2C6FE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7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Espace réservé du contenu 2" descr="IMG_038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5667"/>
          <a:stretch/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879805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Espace réservé du contenu 2" descr="IMG_064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" b="1494"/>
          <a:stretch/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918817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1012</Words>
  <Application>Microsoft Office PowerPoint</Application>
  <PresentationFormat>Grand écran</PresentationFormat>
  <Paragraphs>103</Paragraphs>
  <Slides>29</Slides>
  <Notes>0</Notes>
  <HiddenSlides>0</HiddenSlides>
  <MMClips>14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29</vt:i4>
      </vt:variant>
    </vt:vector>
  </HeadingPairs>
  <TitlesOfParts>
    <vt:vector size="32" baseType="lpstr">
      <vt:lpstr>Thème Office</vt:lpstr>
      <vt:lpstr>Thème Office</vt:lpstr>
      <vt:lpstr>Thème Office</vt:lpstr>
      <vt:lpstr>Présentation PowerPoint</vt:lpstr>
      <vt:lpstr>Présentation PowerPoint</vt:lpstr>
      <vt:lpstr>‘‘At the frontiers of human and non-human worlds: ethnography of multi-species relations around the Khauraha River, Nepal’’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Nolwen Vouiller</cp:lastModifiedBy>
  <cp:revision>1435</cp:revision>
  <dcterms:created xsi:type="dcterms:W3CDTF">2021-05-23T09:53:40Z</dcterms:created>
  <dcterms:modified xsi:type="dcterms:W3CDTF">2022-06-01T10:30:11Z</dcterms:modified>
</cp:coreProperties>
</file>