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4" r:id="rId2"/>
    <p:sldId id="423" r:id="rId3"/>
    <p:sldId id="451" r:id="rId4"/>
    <p:sldId id="544" r:id="rId5"/>
    <p:sldId id="545" r:id="rId6"/>
    <p:sldId id="480" r:id="rId7"/>
    <p:sldId id="479" r:id="rId8"/>
    <p:sldId id="484" r:id="rId9"/>
    <p:sldId id="505" r:id="rId10"/>
    <p:sldId id="506" r:id="rId11"/>
    <p:sldId id="508" r:id="rId12"/>
    <p:sldId id="510" r:id="rId13"/>
    <p:sldId id="512" r:id="rId14"/>
    <p:sldId id="513" r:id="rId15"/>
    <p:sldId id="515" r:id="rId16"/>
    <p:sldId id="516" r:id="rId17"/>
    <p:sldId id="517" r:id="rId18"/>
    <p:sldId id="514" r:id="rId19"/>
    <p:sldId id="518" r:id="rId20"/>
    <p:sldId id="519" r:id="rId21"/>
    <p:sldId id="520" r:id="rId22"/>
    <p:sldId id="521" r:id="rId23"/>
    <p:sldId id="522" r:id="rId24"/>
    <p:sldId id="523" r:id="rId25"/>
    <p:sldId id="524" r:id="rId26"/>
    <p:sldId id="421" r:id="rId27"/>
    <p:sldId id="425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égoire Léonard" initials="GL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18"/>
    <a:srgbClr val="EC6707"/>
    <a:srgbClr val="F5801F"/>
    <a:srgbClr val="D56509"/>
    <a:srgbClr val="3795AF"/>
    <a:srgbClr val="F57913"/>
    <a:srgbClr val="F6862A"/>
    <a:srgbClr val="FAB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3108" autoAdjust="0"/>
  </p:normalViewPr>
  <p:slideViewPr>
    <p:cSldViewPr snapToGrid="0">
      <p:cViewPr varScale="1">
        <p:scale>
          <a:sx n="65" d="100"/>
          <a:sy n="65" d="100"/>
        </p:scale>
        <p:origin x="13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-2910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ine\Desktop\Pr&#233;sentation%20CRM\cr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ine\Desktop\Pr&#233;sentation%20CRM\cr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ine\Desktop\Pr&#233;sentation%20CRM\cr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ine\Desktop\Pr&#233;sentation%20CRM\cr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ine\Desktop\Pr&#233;sentation%20CRM\cr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ine\Desktop\Pr&#233;sentation%20CRM\cr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ine\Desktop\Pr&#233;sentation%20CRM\crm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oine\Desktop\Pr&#233;sentation%20CRM\crm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Coating!$E$5</c:f>
              <c:strCache>
                <c:ptCount val="1"/>
                <c:pt idx="0">
                  <c:v>Labor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Coating!$F$2:$G$2</c:f>
              <c:strCache>
                <c:ptCount val="2"/>
                <c:pt idx="0">
                  <c:v>HiPIMS</c:v>
                </c:pt>
                <c:pt idx="1">
                  <c:v>DC</c:v>
                </c:pt>
              </c:strCache>
            </c:strRef>
          </c:cat>
          <c:val>
            <c:numRef>
              <c:f>Coating!$F$5:$G$5</c:f>
              <c:numCache>
                <c:formatCode>General</c:formatCode>
                <c:ptCount val="2"/>
                <c:pt idx="0">
                  <c:v>0.87777848894090538</c:v>
                </c:pt>
                <c:pt idx="1">
                  <c:v>0.65555859054903032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EF-453A-8F2B-C228363EECD2}"/>
            </c:ext>
          </c:extLst>
        </c:ser>
        <c:ser>
          <c:idx val="1"/>
          <c:order val="1"/>
          <c:tx>
            <c:strRef>
              <c:f>Coating!$E$6</c:f>
              <c:strCache>
                <c:ptCount val="1"/>
                <c:pt idx="0">
                  <c:v>Consumables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Coating!$F$2:$G$2</c:f>
              <c:strCache>
                <c:ptCount val="2"/>
                <c:pt idx="0">
                  <c:v>HiPIMS</c:v>
                </c:pt>
                <c:pt idx="1">
                  <c:v>DC</c:v>
                </c:pt>
              </c:strCache>
            </c:strRef>
          </c:cat>
          <c:val>
            <c:numRef>
              <c:f>Coating!$F$6:$G$6</c:f>
              <c:numCache>
                <c:formatCode>General</c:formatCode>
                <c:ptCount val="2"/>
                <c:pt idx="0">
                  <c:v>0.17058161968418262</c:v>
                </c:pt>
                <c:pt idx="1">
                  <c:v>0.11027383228626059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EF-453A-8F2B-C228363EECD2}"/>
            </c:ext>
          </c:extLst>
        </c:ser>
        <c:ser>
          <c:idx val="2"/>
          <c:order val="2"/>
          <c:tx>
            <c:strRef>
              <c:f>Coating!$E$7</c:f>
              <c:strCache>
                <c:ptCount val="1"/>
                <c:pt idx="0">
                  <c:v>Annuities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Coating!$F$2:$G$2</c:f>
              <c:strCache>
                <c:ptCount val="2"/>
                <c:pt idx="0">
                  <c:v>HiPIMS</c:v>
                </c:pt>
                <c:pt idx="1">
                  <c:v>DC</c:v>
                </c:pt>
              </c:strCache>
            </c:strRef>
          </c:cat>
          <c:val>
            <c:numRef>
              <c:f>Coating!$F$7:$G$7</c:f>
              <c:numCache>
                <c:formatCode>General</c:formatCode>
                <c:ptCount val="2"/>
                <c:pt idx="0">
                  <c:v>1.1886583704408094</c:v>
                </c:pt>
                <c:pt idx="1">
                  <c:v>0.81944823818628787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EF-453A-8F2B-C228363EECD2}"/>
            </c:ext>
          </c:extLst>
        </c:ser>
        <c:ser>
          <c:idx val="3"/>
          <c:order val="3"/>
          <c:tx>
            <c:strRef>
              <c:f>Coating!$E$8</c:f>
              <c:strCache>
                <c:ptCount val="1"/>
                <c:pt idx="0">
                  <c:v>Maintenance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Coating!$F$2:$G$2</c:f>
              <c:strCache>
                <c:ptCount val="2"/>
                <c:pt idx="0">
                  <c:v>HiPIMS</c:v>
                </c:pt>
                <c:pt idx="1">
                  <c:v>DC</c:v>
                </c:pt>
              </c:strCache>
            </c:strRef>
          </c:cat>
          <c:val>
            <c:numRef>
              <c:f>Coating!$F$8:$G$8</c:f>
              <c:numCache>
                <c:formatCode>General</c:formatCode>
                <c:ptCount val="2"/>
                <c:pt idx="0">
                  <c:v>0.11886583704408094</c:v>
                </c:pt>
                <c:pt idx="1">
                  <c:v>8.194482381862879E-2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EF-453A-8F2B-C228363EE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5677967"/>
        <c:axId val="1508680639"/>
      </c:barChart>
      <c:catAx>
        <c:axId val="1505677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8680639"/>
        <c:crosses val="autoZero"/>
        <c:auto val="1"/>
        <c:lblAlgn val="ctr"/>
        <c:lblOffset val="100"/>
        <c:noMultiLvlLbl val="0"/>
      </c:catAx>
      <c:valAx>
        <c:axId val="1508680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Cost per coating (€)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5677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Coating!$P$4</c:f>
              <c:strCache>
                <c:ptCount val="1"/>
                <c:pt idx="0">
                  <c:v>Argon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Coating!$Q$2:$R$2</c:f>
              <c:strCache>
                <c:ptCount val="2"/>
                <c:pt idx="0">
                  <c:v>HiPIMS</c:v>
                </c:pt>
                <c:pt idx="1">
                  <c:v>DC</c:v>
                </c:pt>
              </c:strCache>
            </c:strRef>
          </c:cat>
          <c:val>
            <c:numRef>
              <c:f>Coating!$Q$4:$R$4</c:f>
              <c:numCache>
                <c:formatCode>General</c:formatCode>
                <c:ptCount val="2"/>
                <c:pt idx="0">
                  <c:v>0.14899999999999999</c:v>
                </c:pt>
                <c:pt idx="1">
                  <c:v>9.7500000000000003E-2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60-4A42-AF82-C55EE48C8EC1}"/>
            </c:ext>
          </c:extLst>
        </c:ser>
        <c:ser>
          <c:idx val="2"/>
          <c:order val="2"/>
          <c:tx>
            <c:strRef>
              <c:f>Coating!$P$5</c:f>
              <c:strCache>
                <c:ptCount val="1"/>
                <c:pt idx="0">
                  <c:v>Nitrogen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Coating!$Q$2:$R$2</c:f>
              <c:strCache>
                <c:ptCount val="2"/>
                <c:pt idx="0">
                  <c:v>HiPIMS</c:v>
                </c:pt>
                <c:pt idx="1">
                  <c:v>DC</c:v>
                </c:pt>
              </c:strCache>
            </c:strRef>
          </c:cat>
          <c:val>
            <c:numRef>
              <c:f>Coating!$Q$5:$R$5</c:f>
              <c:numCache>
                <c:formatCode>General</c:formatCode>
                <c:ptCount val="2"/>
                <c:pt idx="0">
                  <c:v>3.85E-2</c:v>
                </c:pt>
                <c:pt idx="1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60-4A42-AF82-C55EE48C8EC1}"/>
            </c:ext>
          </c:extLst>
        </c:ser>
        <c:ser>
          <c:idx val="3"/>
          <c:order val="3"/>
          <c:tx>
            <c:strRef>
              <c:f>Coating!$P$6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Coating!$Q$2:$R$2</c:f>
              <c:strCache>
                <c:ptCount val="2"/>
                <c:pt idx="0">
                  <c:v>HiPIMS</c:v>
                </c:pt>
                <c:pt idx="1">
                  <c:v>DC</c:v>
                </c:pt>
              </c:strCache>
            </c:strRef>
          </c:cat>
          <c:val>
            <c:numRef>
              <c:f>Coating!$Q$6:$R$6</c:f>
              <c:numCache>
                <c:formatCode>General</c:formatCode>
                <c:ptCount val="2"/>
                <c:pt idx="0">
                  <c:v>0.312</c:v>
                </c:pt>
                <c:pt idx="1">
                  <c:v>0.312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60-4A42-AF82-C55EE48C8EC1}"/>
            </c:ext>
          </c:extLst>
        </c:ser>
        <c:ser>
          <c:idx val="4"/>
          <c:order val="4"/>
          <c:tx>
            <c:strRef>
              <c:f>Coating!$P$7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Coating!$Q$2:$R$2</c:f>
              <c:strCache>
                <c:ptCount val="2"/>
                <c:pt idx="0">
                  <c:v>HiPIMS</c:v>
                </c:pt>
                <c:pt idx="1">
                  <c:v>DC</c:v>
                </c:pt>
              </c:strCache>
            </c:strRef>
          </c:cat>
          <c:val>
            <c:numRef>
              <c:f>Coating!$Q$7:$R$7</c:f>
              <c:numCache>
                <c:formatCode>General</c:formatCode>
                <c:ptCount val="2"/>
                <c:pt idx="0">
                  <c:v>320.69150000000002</c:v>
                </c:pt>
                <c:pt idx="1">
                  <c:v>191.15849999999998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60-4A42-AF82-C55EE48C8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1389311"/>
        <c:axId val="157563110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Coating!$P$3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Coating!$Q$2:$R$2</c15:sqref>
                        </c15:formulaRef>
                      </c:ext>
                    </c:extLst>
                    <c:strCache>
                      <c:ptCount val="2"/>
                      <c:pt idx="0">
                        <c:v>HiPIMS</c:v>
                      </c:pt>
                      <c:pt idx="1">
                        <c:v>DC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Coating!$Q$3:$R$3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CE60-4A42-AF82-C55EE48C8EC1}"/>
                  </c:ext>
                </c:extLst>
              </c15:ser>
            </c15:filteredBarSeries>
          </c:ext>
        </c:extLst>
      </c:barChart>
      <c:catAx>
        <c:axId val="156138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5631103"/>
        <c:crosses val="autoZero"/>
        <c:auto val="1"/>
        <c:lblAlgn val="ctr"/>
        <c:lblOffset val="100"/>
        <c:noMultiLvlLbl val="0"/>
      </c:catAx>
      <c:valAx>
        <c:axId val="1575631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dirty="0"/>
                  <a:t>CO2 </a:t>
                </a:r>
                <a:r>
                  <a:rPr lang="fr-BE" dirty="0" err="1"/>
                  <a:t>emissions</a:t>
                </a:r>
                <a:r>
                  <a:rPr lang="fr-BE" dirty="0"/>
                  <a:t> 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61389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Usinage!$A$3</c:f>
              <c:strCache>
                <c:ptCount val="1"/>
                <c:pt idx="0">
                  <c:v>Operator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Usinage!$B$2:$C$2</c:f>
              <c:strCache>
                <c:ptCount val="2"/>
                <c:pt idx="0">
                  <c:v>DC</c:v>
                </c:pt>
                <c:pt idx="1">
                  <c:v>HiPIMS</c:v>
                </c:pt>
              </c:strCache>
            </c:strRef>
          </c:cat>
          <c:val>
            <c:numRef>
              <c:f>Usinage!$B$3:$C$3</c:f>
              <c:numCache>
                <c:formatCode>General</c:formatCode>
                <c:ptCount val="2"/>
                <c:pt idx="0">
                  <c:v>28.39</c:v>
                </c:pt>
                <c:pt idx="1">
                  <c:v>26.49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8D-4A05-ABFB-9DBAE4F1EC85}"/>
            </c:ext>
          </c:extLst>
        </c:ser>
        <c:ser>
          <c:idx val="1"/>
          <c:order val="1"/>
          <c:tx>
            <c:strRef>
              <c:f>Usinage!$A$4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Usinage!$B$2:$C$2</c:f>
              <c:strCache>
                <c:ptCount val="2"/>
                <c:pt idx="0">
                  <c:v>DC</c:v>
                </c:pt>
                <c:pt idx="1">
                  <c:v>HiPIMS</c:v>
                </c:pt>
              </c:strCache>
            </c:strRef>
          </c:cat>
          <c:val>
            <c:numRef>
              <c:f>Usinage!$B$4:$C$4</c:f>
              <c:numCache>
                <c:formatCode>General</c:formatCode>
                <c:ptCount val="2"/>
                <c:pt idx="0">
                  <c:v>4.5999999999999999E-2</c:v>
                </c:pt>
                <c:pt idx="1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8D-4A05-ABFB-9DBAE4F1EC85}"/>
            </c:ext>
          </c:extLst>
        </c:ser>
        <c:ser>
          <c:idx val="2"/>
          <c:order val="2"/>
          <c:tx>
            <c:strRef>
              <c:f>Usinage!$A$5</c:f>
              <c:strCache>
                <c:ptCount val="1"/>
                <c:pt idx="0">
                  <c:v>Coating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Usinage!$B$2:$C$2</c:f>
              <c:strCache>
                <c:ptCount val="2"/>
                <c:pt idx="0">
                  <c:v>DC</c:v>
                </c:pt>
                <c:pt idx="1">
                  <c:v>HiPIMS</c:v>
                </c:pt>
              </c:strCache>
            </c:strRef>
          </c:cat>
          <c:val>
            <c:numRef>
              <c:f>Usinage!$B$5:$C$5</c:f>
              <c:numCache>
                <c:formatCode>General</c:formatCode>
                <c:ptCount val="2"/>
                <c:pt idx="0">
                  <c:v>0.95399999999999996</c:v>
                </c:pt>
                <c:pt idx="1">
                  <c:v>0.89900000000000002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8D-4A05-ABFB-9DBAE4F1EC85}"/>
            </c:ext>
          </c:extLst>
        </c:ser>
        <c:ser>
          <c:idx val="3"/>
          <c:order val="3"/>
          <c:tx>
            <c:strRef>
              <c:f>Usinage!$A$6</c:f>
              <c:strCache>
                <c:ptCount val="1"/>
                <c:pt idx="0">
                  <c:v>Tool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Usinage!$B$2:$C$2</c:f>
              <c:strCache>
                <c:ptCount val="2"/>
                <c:pt idx="0">
                  <c:v>DC</c:v>
                </c:pt>
                <c:pt idx="1">
                  <c:v>HiPIMS</c:v>
                </c:pt>
              </c:strCache>
            </c:strRef>
          </c:cat>
          <c:val>
            <c:numRef>
              <c:f>Usinage!$B$6:$C$6</c:f>
              <c:numCache>
                <c:formatCode>General</c:formatCode>
                <c:ptCount val="2"/>
                <c:pt idx="0">
                  <c:v>3.43</c:v>
                </c:pt>
                <c:pt idx="1">
                  <c:v>2.2799999999999998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8D-4A05-ABFB-9DBAE4F1EC85}"/>
            </c:ext>
          </c:extLst>
        </c:ser>
        <c:ser>
          <c:idx val="4"/>
          <c:order val="4"/>
          <c:tx>
            <c:strRef>
              <c:f>Usinage!$A$7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Usinage!$B$2:$C$2</c:f>
              <c:strCache>
                <c:ptCount val="2"/>
                <c:pt idx="0">
                  <c:v>DC</c:v>
                </c:pt>
                <c:pt idx="1">
                  <c:v>HiPIMS</c:v>
                </c:pt>
              </c:strCache>
            </c:strRef>
          </c:cat>
          <c:val>
            <c:numRef>
              <c:f>Usinage!$B$7:$C$7</c:f>
              <c:numCache>
                <c:formatCode>General</c:formatCode>
                <c:ptCount val="2"/>
                <c:pt idx="0">
                  <c:v>1.1419999999999999</c:v>
                </c:pt>
                <c:pt idx="1">
                  <c:v>1.0649999999999999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8D-4A05-ABFB-9DBAE4F1E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5801711"/>
        <c:axId val="1697785759"/>
      </c:barChart>
      <c:catAx>
        <c:axId val="157580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97785759"/>
        <c:crosses val="autoZero"/>
        <c:auto val="1"/>
        <c:lblAlgn val="ctr"/>
        <c:lblOffset val="100"/>
        <c:noMultiLvlLbl val="0"/>
      </c:catAx>
      <c:valAx>
        <c:axId val="1697785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Cost per machine piece (€)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5801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Usinage!$D$4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Usinage!$E$3:$F$3</c:f>
              <c:strCache>
                <c:ptCount val="2"/>
                <c:pt idx="0">
                  <c:v>DC</c:v>
                </c:pt>
                <c:pt idx="1">
                  <c:v>HiPIMS</c:v>
                </c:pt>
              </c:strCache>
            </c:strRef>
          </c:cat>
          <c:val>
            <c:numRef>
              <c:f>Usinage!$E$4:$F$4</c:f>
              <c:numCache>
                <c:formatCode>General</c:formatCode>
                <c:ptCount val="2"/>
                <c:pt idx="0">
                  <c:v>99.67</c:v>
                </c:pt>
                <c:pt idx="1">
                  <c:v>96.35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2-4090-9870-B7B840DCB05C}"/>
            </c:ext>
          </c:extLst>
        </c:ser>
        <c:ser>
          <c:idx val="1"/>
          <c:order val="1"/>
          <c:tx>
            <c:strRef>
              <c:f>Usinage!$D$5</c:f>
              <c:strCache>
                <c:ptCount val="1"/>
                <c:pt idx="0">
                  <c:v>Coating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Usinage!$E$3:$F$3</c:f>
              <c:strCache>
                <c:ptCount val="2"/>
                <c:pt idx="0">
                  <c:v>DC</c:v>
                </c:pt>
                <c:pt idx="1">
                  <c:v>HiPIMS</c:v>
                </c:pt>
              </c:strCache>
            </c:strRef>
          </c:cat>
          <c:val>
            <c:numRef>
              <c:f>Usinage!$E$5:$F$5</c:f>
              <c:numCache>
                <c:formatCode>General</c:formatCode>
                <c:ptCount val="2"/>
                <c:pt idx="0">
                  <c:v>109.84</c:v>
                </c:pt>
                <c:pt idx="1">
                  <c:v>122.69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62-4090-9870-B7B840DCB05C}"/>
            </c:ext>
          </c:extLst>
        </c:ser>
        <c:ser>
          <c:idx val="2"/>
          <c:order val="2"/>
          <c:tx>
            <c:strRef>
              <c:f>Usinage!$D$6</c:f>
              <c:strCache>
                <c:ptCount val="1"/>
                <c:pt idx="0">
                  <c:v>Tool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Usinage!$E$3:$F$3</c:f>
              <c:strCache>
                <c:ptCount val="2"/>
                <c:pt idx="0">
                  <c:v>DC</c:v>
                </c:pt>
                <c:pt idx="1">
                  <c:v>HiPIMS</c:v>
                </c:pt>
              </c:strCache>
            </c:strRef>
          </c:cat>
          <c:val>
            <c:numRef>
              <c:f>Usinage!$E$6:$F$6</c:f>
              <c:numCache>
                <c:formatCode>General</c:formatCode>
                <c:ptCount val="2"/>
                <c:pt idx="0">
                  <c:v>317.35000000000002</c:v>
                </c:pt>
                <c:pt idx="1">
                  <c:v>211.57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62-4090-9870-B7B840DCB05C}"/>
            </c:ext>
          </c:extLst>
        </c:ser>
        <c:ser>
          <c:idx val="3"/>
          <c:order val="3"/>
          <c:tx>
            <c:strRef>
              <c:f>Usinage!$D$7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Usinage!$E$3:$F$3</c:f>
              <c:strCache>
                <c:ptCount val="2"/>
                <c:pt idx="0">
                  <c:v>DC</c:v>
                </c:pt>
                <c:pt idx="1">
                  <c:v>HiPIMS</c:v>
                </c:pt>
              </c:strCache>
            </c:strRef>
          </c:cat>
          <c:val>
            <c:numRef>
              <c:f>Usinage!$E$7:$F$7</c:f>
              <c:numCache>
                <c:formatCode>General</c:formatCode>
                <c:ptCount val="2"/>
                <c:pt idx="0">
                  <c:v>65.75</c:v>
                </c:pt>
                <c:pt idx="1">
                  <c:v>61.33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62-4090-9870-B7B840DCB05C}"/>
            </c:ext>
          </c:extLst>
        </c:ser>
        <c:ser>
          <c:idx val="4"/>
          <c:order val="4"/>
          <c:tx>
            <c:strRef>
              <c:f>Usinage!$D$8</c:f>
              <c:strCache>
                <c:ptCount val="1"/>
                <c:pt idx="0">
                  <c:v>Oil disposal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Usinage!$E$3:$F$3</c:f>
              <c:strCache>
                <c:ptCount val="2"/>
                <c:pt idx="0">
                  <c:v>DC</c:v>
                </c:pt>
                <c:pt idx="1">
                  <c:v>HiPIMS</c:v>
                </c:pt>
              </c:strCache>
            </c:strRef>
          </c:cat>
          <c:val>
            <c:numRef>
              <c:f>Usinage!$E$8:$F$8</c:f>
              <c:numCache>
                <c:formatCode>General</c:formatCode>
                <c:ptCount val="2"/>
                <c:pt idx="0">
                  <c:v>92.28</c:v>
                </c:pt>
                <c:pt idx="1">
                  <c:v>86.08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62-4090-9870-B7B840DCB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0899295"/>
        <c:axId val="1697790751"/>
      </c:barChart>
      <c:catAx>
        <c:axId val="1570899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97790751"/>
        <c:crosses val="autoZero"/>
        <c:auto val="1"/>
        <c:lblAlgn val="ctr"/>
        <c:lblOffset val="100"/>
        <c:noMultiLvlLbl val="0"/>
      </c:catAx>
      <c:valAx>
        <c:axId val="1697790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CO2 emissions per machine piece 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0899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Usinage!$F$15</c:f>
              <c:strCache>
                <c:ptCount val="1"/>
                <c:pt idx="0">
                  <c:v>HiPIMS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Usinage!$E$16:$E$20</c:f>
              <c:numCache>
                <c:formatCode>General</c:formatCode>
                <c:ptCount val="5"/>
                <c:pt idx="0">
                  <c:v>17.399999999999999</c:v>
                </c:pt>
                <c:pt idx="1">
                  <c:v>34.799999999999997</c:v>
                </c:pt>
                <c:pt idx="2">
                  <c:v>52.199999999999996</c:v>
                </c:pt>
                <c:pt idx="3">
                  <c:v>69.599999999999994</c:v>
                </c:pt>
                <c:pt idx="4">
                  <c:v>87</c:v>
                </c:pt>
              </c:numCache>
            </c:numRef>
          </c:cat>
          <c:val>
            <c:numRef>
              <c:f>Usinage!$F$16:$F$20</c:f>
              <c:numCache>
                <c:formatCode>General</c:formatCode>
                <c:ptCount val="5"/>
                <c:pt idx="0">
                  <c:v>75</c:v>
                </c:pt>
                <c:pt idx="1">
                  <c:v>36</c:v>
                </c:pt>
                <c:pt idx="2">
                  <c:v>22.5</c:v>
                </c:pt>
                <c:pt idx="3">
                  <c:v>13.5</c:v>
                </c:pt>
                <c:pt idx="4">
                  <c:v>8.1999999999999993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FD-4ADF-BF38-41E126982699}"/>
            </c:ext>
          </c:extLst>
        </c:ser>
        <c:ser>
          <c:idx val="1"/>
          <c:order val="1"/>
          <c:tx>
            <c:strRef>
              <c:f>Usinage!$G$15</c:f>
              <c:strCache>
                <c:ptCount val="1"/>
                <c:pt idx="0">
                  <c:v>DC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Usinage!$E$16:$E$20</c:f>
              <c:numCache>
                <c:formatCode>General</c:formatCode>
                <c:ptCount val="5"/>
                <c:pt idx="0">
                  <c:v>17.399999999999999</c:v>
                </c:pt>
                <c:pt idx="1">
                  <c:v>34.799999999999997</c:v>
                </c:pt>
                <c:pt idx="2">
                  <c:v>52.199999999999996</c:v>
                </c:pt>
                <c:pt idx="3">
                  <c:v>69.599999999999994</c:v>
                </c:pt>
                <c:pt idx="4">
                  <c:v>87</c:v>
                </c:pt>
              </c:numCache>
            </c:numRef>
          </c:cat>
          <c:val>
            <c:numRef>
              <c:f>Usinage!$G$16:$G$20</c:f>
              <c:numCache>
                <c:formatCode>General</c:formatCode>
                <c:ptCount val="5"/>
                <c:pt idx="0">
                  <c:v>50</c:v>
                </c:pt>
                <c:pt idx="1">
                  <c:v>24</c:v>
                </c:pt>
                <c:pt idx="2">
                  <c:v>15</c:v>
                </c:pt>
                <c:pt idx="3">
                  <c:v>9</c:v>
                </c:pt>
                <c:pt idx="4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FD-4ADF-BF38-41E126982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7188127"/>
        <c:axId val="1564291599"/>
      </c:lineChart>
      <c:catAx>
        <c:axId val="14971881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dirty="0"/>
                  <a:t>Cutting speed (m/min)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64291599"/>
        <c:crosses val="autoZero"/>
        <c:auto val="1"/>
        <c:lblAlgn val="ctr"/>
        <c:lblOffset val="100"/>
        <c:noMultiLvlLbl val="0"/>
      </c:catAx>
      <c:valAx>
        <c:axId val="1564291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dirty="0"/>
                  <a:t>Tool life (min)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97188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'Taxe carbone'!$E$13</c:f>
              <c:strCache>
                <c:ptCount val="1"/>
                <c:pt idx="0">
                  <c:v>Base cost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'Taxe carbone'!$D$14:$D$21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</c:numCache>
            </c:numRef>
          </c:cat>
          <c:val>
            <c:numRef>
              <c:f>'Taxe carbone'!$E$14:$E$21</c:f>
              <c:numCache>
                <c:formatCode>General</c:formatCode>
                <c:ptCount val="8"/>
                <c:pt idx="0">
                  <c:v>24</c:v>
                </c:pt>
                <c:pt idx="1">
                  <c:v>21</c:v>
                </c:pt>
                <c:pt idx="2">
                  <c:v>19.5</c:v>
                </c:pt>
                <c:pt idx="3">
                  <c:v>19</c:v>
                </c:pt>
                <c:pt idx="4">
                  <c:v>18</c:v>
                </c:pt>
                <c:pt idx="5">
                  <c:v>17</c:v>
                </c:pt>
                <c:pt idx="6">
                  <c:v>16.5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B-4569-9B65-9D84BA11EE4D}"/>
            </c:ext>
          </c:extLst>
        </c:ser>
        <c:ser>
          <c:idx val="1"/>
          <c:order val="1"/>
          <c:tx>
            <c:strRef>
              <c:f>'Taxe carbone'!$F$13</c:f>
              <c:strCache>
                <c:ptCount val="1"/>
                <c:pt idx="0">
                  <c:v>Carbon tax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'Taxe carbone'!$D$14:$D$21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</c:numCache>
            </c:numRef>
          </c:cat>
          <c:val>
            <c:numRef>
              <c:f>'Taxe carbone'!$F$14:$F$21</c:f>
              <c:numCache>
                <c:formatCode>General</c:formatCode>
                <c:ptCount val="8"/>
                <c:pt idx="0">
                  <c:v>6.7799999999999999E-2</c:v>
                </c:pt>
                <c:pt idx="1">
                  <c:v>6.7919999999999994E-2</c:v>
                </c:pt>
                <c:pt idx="2">
                  <c:v>6.8519999999999998E-2</c:v>
                </c:pt>
                <c:pt idx="3">
                  <c:v>6.948E-2</c:v>
                </c:pt>
                <c:pt idx="4">
                  <c:v>7.0440000000000003E-2</c:v>
                </c:pt>
                <c:pt idx="5">
                  <c:v>7.1160000000000001E-2</c:v>
                </c:pt>
                <c:pt idx="6">
                  <c:v>7.1999999999999995E-2</c:v>
                </c:pt>
                <c:pt idx="7">
                  <c:v>7.2959999999999997E-2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2B-4569-9B65-9D84BA11E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390559072"/>
        <c:axId val="1341817696"/>
      </c:barChart>
      <c:catAx>
        <c:axId val="13905590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Cutting speed (m/min)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41817696"/>
        <c:crosses val="autoZero"/>
        <c:auto val="1"/>
        <c:lblAlgn val="ctr"/>
        <c:lblOffset val="100"/>
        <c:noMultiLvlLbl val="0"/>
      </c:catAx>
      <c:valAx>
        <c:axId val="134181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Total cost (€)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9055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'Taxe carbone'!$E$25</c:f>
              <c:strCache>
                <c:ptCount val="1"/>
                <c:pt idx="0">
                  <c:v>Base cost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'Taxe carbone'!$D$26:$D$33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</c:numCache>
            </c:numRef>
          </c:cat>
          <c:val>
            <c:numRef>
              <c:f>'Taxe carbone'!$E$26:$E$33</c:f>
              <c:numCache>
                <c:formatCode>General</c:formatCode>
                <c:ptCount val="8"/>
                <c:pt idx="0">
                  <c:v>24</c:v>
                </c:pt>
                <c:pt idx="1">
                  <c:v>21</c:v>
                </c:pt>
                <c:pt idx="2">
                  <c:v>19.5</c:v>
                </c:pt>
                <c:pt idx="3">
                  <c:v>19</c:v>
                </c:pt>
                <c:pt idx="4">
                  <c:v>18</c:v>
                </c:pt>
                <c:pt idx="5">
                  <c:v>17</c:v>
                </c:pt>
                <c:pt idx="6">
                  <c:v>16.5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CE-4D60-986C-920CB35AB286}"/>
            </c:ext>
          </c:extLst>
        </c:ser>
        <c:ser>
          <c:idx val="1"/>
          <c:order val="1"/>
          <c:tx>
            <c:strRef>
              <c:f>'Taxe carbone'!$F$25</c:f>
              <c:strCache>
                <c:ptCount val="1"/>
                <c:pt idx="0">
                  <c:v>Carbon tax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'Taxe carbone'!$D$26:$D$33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</c:numCache>
            </c:numRef>
          </c:cat>
          <c:val>
            <c:numRef>
              <c:f>'Taxe carbone'!$F$26:$F$33</c:f>
              <c:numCache>
                <c:formatCode>General</c:formatCode>
                <c:ptCount val="8"/>
                <c:pt idx="0">
                  <c:v>0.14124999999999999</c:v>
                </c:pt>
                <c:pt idx="1">
                  <c:v>0.14149999999999999</c:v>
                </c:pt>
                <c:pt idx="2">
                  <c:v>0.14274999999999999</c:v>
                </c:pt>
                <c:pt idx="3">
                  <c:v>0.14474999999999999</c:v>
                </c:pt>
                <c:pt idx="4">
                  <c:v>0.14674999999999999</c:v>
                </c:pt>
                <c:pt idx="5">
                  <c:v>0.14824999999999999</c:v>
                </c:pt>
                <c:pt idx="6">
                  <c:v>0.15</c:v>
                </c:pt>
                <c:pt idx="7">
                  <c:v>0.152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CE-4D60-986C-920CB35AB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8265344"/>
        <c:axId val="1683194032"/>
      </c:barChart>
      <c:catAx>
        <c:axId val="1678265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Cutting speed (m/min)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83194032"/>
        <c:crosses val="autoZero"/>
        <c:auto val="1"/>
        <c:lblAlgn val="ctr"/>
        <c:lblOffset val="100"/>
        <c:noMultiLvlLbl val="0"/>
      </c:catAx>
      <c:valAx>
        <c:axId val="168319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/>
                  <a:t>Total cost (€)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7826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'Taxe carbone'!$I$25</c:f>
              <c:strCache>
                <c:ptCount val="1"/>
                <c:pt idx="0">
                  <c:v>Base cost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'Taxe carbone'!$H$26:$H$33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</c:numCache>
            </c:numRef>
          </c:cat>
          <c:val>
            <c:numRef>
              <c:f>'Taxe carbone'!$I$26:$I$33</c:f>
              <c:numCache>
                <c:formatCode>General</c:formatCode>
                <c:ptCount val="8"/>
                <c:pt idx="0">
                  <c:v>24</c:v>
                </c:pt>
                <c:pt idx="1">
                  <c:v>21</c:v>
                </c:pt>
                <c:pt idx="2">
                  <c:v>19.5</c:v>
                </c:pt>
                <c:pt idx="3">
                  <c:v>19</c:v>
                </c:pt>
                <c:pt idx="4">
                  <c:v>18</c:v>
                </c:pt>
                <c:pt idx="5">
                  <c:v>17</c:v>
                </c:pt>
                <c:pt idx="6">
                  <c:v>16.5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E6-4E65-B301-49E8C10DC9AE}"/>
            </c:ext>
          </c:extLst>
        </c:ser>
        <c:ser>
          <c:idx val="1"/>
          <c:order val="1"/>
          <c:tx>
            <c:strRef>
              <c:f>'Taxe carbone'!$J$25</c:f>
              <c:strCache>
                <c:ptCount val="1"/>
                <c:pt idx="0">
                  <c:v>Carbon tax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'Taxe carbone'!$H$26:$H$33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</c:numCache>
            </c:numRef>
          </c:cat>
          <c:val>
            <c:numRef>
              <c:f>'Taxe carbone'!$J$26:$J$33</c:f>
              <c:numCache>
                <c:formatCode>General</c:formatCode>
                <c:ptCount val="8"/>
                <c:pt idx="0">
                  <c:v>2.8250000000000002</c:v>
                </c:pt>
                <c:pt idx="1">
                  <c:v>2.83</c:v>
                </c:pt>
                <c:pt idx="2">
                  <c:v>2.855</c:v>
                </c:pt>
                <c:pt idx="3">
                  <c:v>2.895</c:v>
                </c:pt>
                <c:pt idx="4">
                  <c:v>2.9350000000000001</c:v>
                </c:pt>
                <c:pt idx="5">
                  <c:v>2.9649999999999999</c:v>
                </c:pt>
                <c:pt idx="6">
                  <c:v>3</c:v>
                </c:pt>
                <c:pt idx="7">
                  <c:v>3.04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E6-4E65-B301-49E8C10DC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8294944"/>
        <c:axId val="1683169904"/>
      </c:barChart>
      <c:catAx>
        <c:axId val="1678294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dirty="0"/>
                  <a:t>Cutting speed (m/min)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83169904"/>
        <c:crosses val="autoZero"/>
        <c:auto val="1"/>
        <c:lblAlgn val="ctr"/>
        <c:lblOffset val="100"/>
        <c:noMultiLvlLbl val="0"/>
      </c:catAx>
      <c:valAx>
        <c:axId val="168316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dirty="0"/>
                  <a:t>Total </a:t>
                </a:r>
                <a:r>
                  <a:rPr lang="fr-BE" dirty="0" err="1"/>
                  <a:t>cost</a:t>
                </a:r>
                <a:r>
                  <a:rPr lang="fr-BE" dirty="0"/>
                  <a:t> (€)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7829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08E68-97A9-47F3-B841-A5EC241D1F2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786373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9339C-DF55-4667-BD14-0CDAD7BC6873}" type="datetime1">
              <a:rPr lang="fr-BE" smtClean="0"/>
              <a:t>31-05-22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1D158-56D7-445E-B57F-24D96F464210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732840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ChangeArrowheads="1"/>
          </p:cNvSpPr>
          <p:nvPr userDrawn="1"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EC6707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1981201" y="3962400"/>
            <a:ext cx="6511925" cy="0"/>
          </a:xfrm>
          <a:prstGeom prst="line">
            <a:avLst/>
          </a:prstGeom>
          <a:noFill/>
          <a:ln w="25400">
            <a:solidFill>
              <a:srgbClr val="EC6707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6898412" y="6381328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575756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AF2E7-227F-465B-91C4-274095B51D3E}" type="slidenum">
              <a:rPr kumimoji="0" lang="fr-F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9"/>
          <p:cNvSpPr txBox="1">
            <a:spLocks noChangeArrowheads="1"/>
          </p:cNvSpPr>
          <p:nvPr userDrawn="1"/>
        </p:nvSpPr>
        <p:spPr>
          <a:xfrm>
            <a:off x="900113" y="1383076"/>
            <a:ext cx="7848351" cy="19389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3700" b="1" dirty="0">
                <a:solidFill>
                  <a:srgbClr val="FF6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kumimoji="0" lang="fr-FR" sz="3700" b="1" i="0" u="none" strike="noStrike" kern="1200" cap="none" spc="0" normalizeH="0" noProof="0" dirty="0">
                <a:ln>
                  <a:noFill/>
                </a:ln>
                <a:solidFill>
                  <a:srgbClr val="FF6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 </a:t>
            </a:r>
            <a:br>
              <a:rPr kumimoji="0" lang="fr-FR" sz="3700" b="1" i="0" u="none" strike="noStrike" kern="1200" cap="none" spc="0" normalizeH="0" baseline="0" noProof="0" dirty="0">
                <a:ln>
                  <a:noFill/>
                </a:ln>
                <a:solidFill>
                  <a:srgbClr val="FF64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</a:br>
            <a:endParaRPr kumimoji="0" lang="fr-BE" sz="3700" b="1" i="0" u="none" strike="noStrike" kern="1200" cap="none" spc="0" normalizeH="0" baseline="0" noProof="0" dirty="0">
              <a:ln>
                <a:noFill/>
              </a:ln>
              <a:solidFill>
                <a:srgbClr val="FF64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914400" y="1400053"/>
            <a:ext cx="7301132" cy="1143000"/>
          </a:xfrm>
        </p:spPr>
        <p:txBody>
          <a:bodyPr>
            <a:noAutofit/>
          </a:bodyPr>
          <a:lstStyle>
            <a:lvl1pPr>
              <a:defRPr sz="3700" b="1">
                <a:solidFill>
                  <a:srgbClr val="EC6707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236021" y="4339142"/>
            <a:ext cx="5605979" cy="237724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1" name="Image 10" descr="PEPs_CE_RV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8137" y="5641145"/>
            <a:ext cx="2201595" cy="124499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66" y="5726009"/>
            <a:ext cx="2216934" cy="107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1600"/>
            <a:ext cx="8229600" cy="524326"/>
          </a:xfrm>
        </p:spPr>
        <p:txBody>
          <a:bodyPr>
            <a:noAutofit/>
          </a:bodyPr>
          <a:lstStyle>
            <a:lvl1pPr>
              <a:defRPr sz="3200">
                <a:solidFill>
                  <a:srgbClr val="EC670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1550"/>
            <a:ext cx="8229600" cy="4525963"/>
          </a:xfrm>
        </p:spPr>
        <p:txBody>
          <a:bodyPr/>
          <a:lstStyle>
            <a:lvl1pPr>
              <a:buClr>
                <a:srgbClr val="EC6707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EC6707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EC6707"/>
              </a:buClr>
              <a:defRPr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Freeform 7"/>
          <p:cNvSpPr>
            <a:spLocks noChangeArrowheads="1"/>
          </p:cNvSpPr>
          <p:nvPr userDrawn="1"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EC6707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6418"/>
              </a:solidFill>
              <a:latin typeface="+mn-lt"/>
              <a:cs typeface="+mn-cs"/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02190" y="6279103"/>
            <a:ext cx="503623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0628" y="6279103"/>
            <a:ext cx="74832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DA84294-2337-42B0-AD0D-A5C41E75DA3A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15" name="Image 14" descr="PEPs_CE_RV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1827" y="5949607"/>
            <a:ext cx="1727747" cy="977032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 userDrawn="1"/>
        </p:nvSpPr>
        <p:spPr bwMode="auto">
          <a:xfrm flipV="1">
            <a:off x="1506381" y="6135194"/>
            <a:ext cx="6904800" cy="0"/>
          </a:xfrm>
          <a:prstGeom prst="line">
            <a:avLst/>
          </a:prstGeom>
          <a:noFill/>
          <a:ln w="25400">
            <a:solidFill>
              <a:srgbClr val="EC6707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20" y="6101958"/>
            <a:ext cx="1558779" cy="75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1600"/>
            <a:ext cx="8229600" cy="524326"/>
          </a:xfrm>
        </p:spPr>
        <p:txBody>
          <a:bodyPr>
            <a:noAutofit/>
          </a:bodyPr>
          <a:lstStyle>
            <a:lvl1pPr>
              <a:defRPr sz="3200">
                <a:solidFill>
                  <a:srgbClr val="EC670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9" name="Freeform 7"/>
          <p:cNvSpPr>
            <a:spLocks noChangeArrowheads="1"/>
          </p:cNvSpPr>
          <p:nvPr userDrawn="1"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EC6707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6418"/>
              </a:solidFill>
              <a:latin typeface="+mn-lt"/>
              <a:cs typeface="+mn-cs"/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02190" y="6279103"/>
            <a:ext cx="503623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0628" y="6279103"/>
            <a:ext cx="74832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DA84294-2337-42B0-AD0D-A5C41E75DA3A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15" name="Image 14" descr="PEPs_CE_RV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1827" y="5949607"/>
            <a:ext cx="1727747" cy="977032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 userDrawn="1"/>
        </p:nvSpPr>
        <p:spPr bwMode="auto">
          <a:xfrm flipV="1">
            <a:off x="1506381" y="6135194"/>
            <a:ext cx="6904800" cy="0"/>
          </a:xfrm>
          <a:prstGeom prst="line">
            <a:avLst/>
          </a:prstGeom>
          <a:noFill/>
          <a:ln w="25400">
            <a:solidFill>
              <a:srgbClr val="EC6707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20" y="6101958"/>
            <a:ext cx="1558779" cy="75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>
            <a:spLocks noChangeArrowheads="1"/>
          </p:cNvSpPr>
          <p:nvPr userDrawn="1"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EC6707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6418"/>
              </a:solidFill>
              <a:latin typeface="+mn-lt"/>
              <a:cs typeface="+mn-cs"/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02190" y="6279103"/>
            <a:ext cx="503623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0628" y="6279103"/>
            <a:ext cx="74832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DA84294-2337-42B0-AD0D-A5C41E75DA3A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15" name="Image 14" descr="PEPs_CE_RV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1827" y="5949607"/>
            <a:ext cx="1727747" cy="977032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 userDrawn="1"/>
        </p:nvSpPr>
        <p:spPr bwMode="auto">
          <a:xfrm flipV="1">
            <a:off x="1506381" y="6135194"/>
            <a:ext cx="6904800" cy="0"/>
          </a:xfrm>
          <a:prstGeom prst="line">
            <a:avLst/>
          </a:prstGeom>
          <a:noFill/>
          <a:ln w="25400">
            <a:solidFill>
              <a:srgbClr val="EC6707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20" y="6101958"/>
            <a:ext cx="1558779" cy="75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02190" y="6279103"/>
            <a:ext cx="503623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0628" y="6279103"/>
            <a:ext cx="74832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DA84294-2337-42B0-AD0D-A5C41E75DA3A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15" name="Image 14" descr="PEPs_CE_RV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81827" y="5949607"/>
            <a:ext cx="1727747" cy="977032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 userDrawn="1"/>
        </p:nvSpPr>
        <p:spPr bwMode="auto">
          <a:xfrm flipV="1">
            <a:off x="1506381" y="6135194"/>
            <a:ext cx="6904800" cy="0"/>
          </a:xfrm>
          <a:prstGeom prst="line">
            <a:avLst/>
          </a:prstGeom>
          <a:noFill/>
          <a:ln w="25400">
            <a:solidFill>
              <a:srgbClr val="EC6707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20" y="6101958"/>
            <a:ext cx="1558779" cy="75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91600"/>
            <a:ext cx="8229600" cy="594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229636" y="6321307"/>
            <a:ext cx="1440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</a:lstStyle>
          <a:p>
            <a:fld id="{5DA84294-2337-42B0-AD0D-A5C41E75DA3A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C670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C6707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C6707"/>
        </a:buClr>
        <a:buSzPct val="65000"/>
        <a:buFont typeface="Wingdings" pitchFamily="2" charset="2"/>
        <a:buChar char="q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C6707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400053"/>
            <a:ext cx="7301132" cy="1604404"/>
          </a:xfrm>
        </p:spPr>
        <p:txBody>
          <a:bodyPr/>
          <a:lstStyle/>
          <a:p>
            <a:pPr algn="ctr"/>
            <a:r>
              <a:rPr lang="en-US" sz="3200" dirty="0"/>
              <a:t>E-MRS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761976" y="4480758"/>
            <a:ext cx="5605979" cy="2377242"/>
          </a:xfrm>
        </p:spPr>
        <p:txBody>
          <a:bodyPr/>
          <a:lstStyle/>
          <a:p>
            <a:pPr algn="ctr"/>
            <a:r>
              <a:rPr lang="fr-FR" dirty="0"/>
              <a:t>Antoine Merlo</a:t>
            </a:r>
          </a:p>
          <a:p>
            <a:pPr algn="ctr"/>
            <a:r>
              <a:rPr lang="fr-FR" dirty="0"/>
              <a:t>01/06/2022</a:t>
            </a: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5906384-B448-42CB-9ADB-C4A8D8DF7D9F}"/>
              </a:ext>
            </a:extLst>
          </p:cNvPr>
          <p:cNvSpPr txBox="1"/>
          <p:nvPr/>
        </p:nvSpPr>
        <p:spPr>
          <a:xfrm>
            <a:off x="2075436" y="2819277"/>
            <a:ext cx="4993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Environmental and economic assessment of advanced coatings over their whole life cycle: a case study on </a:t>
            </a:r>
            <a:r>
              <a:rPr lang="en-US" dirty="0" err="1"/>
              <a:t>HiPIMS</a:t>
            </a:r>
            <a:r>
              <a:rPr lang="en-US" dirty="0"/>
              <a:t> and </a:t>
            </a:r>
            <a:r>
              <a:rPr lang="en-US" dirty="0" err="1"/>
              <a:t>TiAlN</a:t>
            </a:r>
            <a:endParaRPr lang="fr-BE" i="1" dirty="0"/>
          </a:p>
        </p:txBody>
      </p:sp>
      <p:pic>
        <p:nvPicPr>
          <p:cNvPr id="9218" name="Picture 2" descr="INTERREG-Logo">
            <a:extLst>
              <a:ext uri="{FF2B5EF4-FFF2-40B4-BE49-F238E27FC236}">
                <a16:creationId xmlns:a16="http://schemas.microsoft.com/office/drawing/2014/main" id="{FC5FB123-DD97-44AE-9E87-1ABD28006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741" y="5180948"/>
            <a:ext cx="4588517" cy="191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22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11"/>
    </mc:Choice>
    <mc:Fallback xmlns="">
      <p:transition spd="slow" advTm="1781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5100D-BA60-411A-BEF3-7023DEF7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Cost</a:t>
            </a:r>
            <a:r>
              <a:rPr lang="fr-FR" dirty="0"/>
              <a:t> </a:t>
            </a:r>
            <a:r>
              <a:rPr lang="fr-FR" dirty="0" err="1"/>
              <a:t>evaluation</a:t>
            </a:r>
            <a:r>
              <a:rPr lang="fr-FR" dirty="0"/>
              <a:t> of 1 </a:t>
            </a:r>
            <a:r>
              <a:rPr lang="fr-FR" dirty="0" err="1"/>
              <a:t>coating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7D1A3-AEB1-476C-A9D9-63E3B18AE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51550"/>
            <a:ext cx="8229599" cy="4525963"/>
          </a:xfrm>
        </p:spPr>
        <p:txBody>
          <a:bodyPr>
            <a:normAutofit/>
          </a:bodyPr>
          <a:lstStyle/>
          <a:p>
            <a:r>
              <a:rPr lang="fr-FR" sz="2400" dirty="0" err="1"/>
              <a:t>Two</a:t>
            </a:r>
            <a:r>
              <a:rPr lang="fr-FR" sz="2400" dirty="0"/>
              <a:t> 8h shifts per </a:t>
            </a:r>
            <a:r>
              <a:rPr lang="fr-FR" sz="2400" dirty="0" err="1"/>
              <a:t>day</a:t>
            </a:r>
            <a:r>
              <a:rPr lang="fr-FR" sz="2400" dirty="0"/>
              <a:t> (40€ per </a:t>
            </a:r>
            <a:r>
              <a:rPr lang="fr-FR" sz="2400" dirty="0" err="1"/>
              <a:t>operator</a:t>
            </a:r>
            <a:r>
              <a:rPr lang="fr-FR" sz="2400" dirty="0"/>
              <a:t>)</a:t>
            </a:r>
          </a:p>
          <a:p>
            <a:endParaRPr lang="fr-FR" sz="2400" dirty="0"/>
          </a:p>
          <a:p>
            <a:r>
              <a:rPr lang="fr-FR" sz="2400" dirty="0"/>
              <a:t>1464 vs 1094 </a:t>
            </a:r>
            <a:r>
              <a:rPr lang="fr-FR" sz="2400" dirty="0" err="1"/>
              <a:t>batches</a:t>
            </a:r>
            <a:r>
              <a:rPr lang="fr-FR" sz="2400" dirty="0"/>
              <a:t> a </a:t>
            </a:r>
            <a:r>
              <a:rPr lang="fr-FR" sz="2400" dirty="0" err="1"/>
              <a:t>year</a:t>
            </a:r>
            <a:r>
              <a:rPr lang="fr-FR" sz="2400" dirty="0"/>
              <a:t> (MS-DC vs </a:t>
            </a:r>
            <a:r>
              <a:rPr lang="fr-FR" sz="2400" dirty="0" err="1"/>
              <a:t>HiPIMS</a:t>
            </a:r>
            <a:r>
              <a:rPr lang="fr-FR" sz="2400" dirty="0"/>
              <a:t>)</a:t>
            </a:r>
          </a:p>
          <a:p>
            <a:endParaRPr lang="fr-FR" sz="2400" dirty="0"/>
          </a:p>
          <a:p>
            <a:r>
              <a:rPr lang="fr-FR" sz="2400" dirty="0"/>
              <a:t>0.08€/kWh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5 </a:t>
            </a:r>
            <a:r>
              <a:rPr lang="fr-FR" sz="2400" dirty="0" err="1"/>
              <a:t>year</a:t>
            </a:r>
            <a:r>
              <a:rPr lang="fr-FR" sz="2400" dirty="0"/>
              <a:t> </a:t>
            </a:r>
            <a:r>
              <a:rPr lang="fr-FR" sz="2400" dirty="0" err="1"/>
              <a:t>payback</a:t>
            </a:r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457200" lvl="1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fr-FR" sz="240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BAF45-3030-4918-8C2F-B9800EE84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10</a:t>
            </a:fld>
            <a:endParaRPr lang="fr-BE" dirty="0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1DBF34CB-93CB-40AE-8AC2-709E181475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2097572"/>
              </p:ext>
            </p:extLst>
          </p:nvPr>
        </p:nvGraphicFramePr>
        <p:xfrm>
          <a:off x="3422072" y="2569488"/>
          <a:ext cx="5888182" cy="352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595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90"/>
    </mc:Choice>
    <mc:Fallback xmlns="">
      <p:transition spd="slow" advTm="5809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5100D-BA60-411A-BEF3-7023DEF7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Environmental</a:t>
            </a:r>
            <a:r>
              <a:rPr lang="fr-FR" dirty="0"/>
              <a:t> impact of 1 </a:t>
            </a:r>
            <a:r>
              <a:rPr lang="fr-FR" dirty="0" err="1"/>
              <a:t>coating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7D1A3-AEB1-476C-A9D9-63E3B18AE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51550"/>
            <a:ext cx="8229599" cy="4525963"/>
          </a:xfrm>
        </p:spPr>
        <p:txBody>
          <a:bodyPr>
            <a:normAutofit/>
          </a:bodyPr>
          <a:lstStyle/>
          <a:p>
            <a:r>
              <a:rPr lang="fr-FR" sz="2400" dirty="0"/>
              <a:t>CO2 </a:t>
            </a:r>
            <a:r>
              <a:rPr lang="fr-FR" sz="2400" dirty="0" err="1"/>
              <a:t>emissions</a:t>
            </a:r>
            <a:r>
              <a:rPr lang="fr-FR" sz="2400" dirty="0"/>
              <a:t>: 320.7 gCO2 for </a:t>
            </a:r>
            <a:r>
              <a:rPr lang="fr-FR" sz="2400" dirty="0" err="1"/>
              <a:t>HiPIMS</a:t>
            </a:r>
            <a:r>
              <a:rPr lang="fr-FR" sz="2400" dirty="0"/>
              <a:t>, 191.2 gCO2</a:t>
            </a:r>
          </a:p>
          <a:p>
            <a:r>
              <a:rPr lang="fr-FR" sz="2400" dirty="0" err="1"/>
              <a:t>Electricity</a:t>
            </a:r>
            <a:r>
              <a:rPr lang="fr-FR" sz="2400" dirty="0"/>
              <a:t> production </a:t>
            </a:r>
            <a:r>
              <a:rPr lang="fr-FR" sz="2400" dirty="0" err="1"/>
              <a:t>is</a:t>
            </a:r>
            <a:r>
              <a:rPr lang="fr-FR" sz="2400" dirty="0"/>
              <a:t> the main factor (</a:t>
            </a:r>
            <a:r>
              <a:rPr lang="fr-FR" sz="2400" dirty="0" err="1"/>
              <a:t>Belgian</a:t>
            </a:r>
            <a:r>
              <a:rPr lang="fr-FR" sz="2400" dirty="0"/>
              <a:t> EF: 174 gCO2/kWh</a:t>
            </a:r>
          </a:p>
          <a:p>
            <a:endParaRPr lang="fr-FR" sz="2400" dirty="0"/>
          </a:p>
          <a:p>
            <a:endParaRPr lang="fr-F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457200" lvl="1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fr-FR" sz="240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BAF45-3030-4918-8C2F-B9800EE84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11</a:t>
            </a:fld>
            <a:endParaRPr lang="fr-BE" dirty="0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629240CB-1452-4BA3-8A4D-0A6A15C97C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29059"/>
              </p:ext>
            </p:extLst>
          </p:nvPr>
        </p:nvGraphicFramePr>
        <p:xfrm>
          <a:off x="1530927" y="2249926"/>
          <a:ext cx="6082145" cy="392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112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50"/>
    </mc:Choice>
    <mc:Fallback xmlns="">
      <p:transition spd="slow" advTm="3165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5100D-BA60-411A-BEF3-7023DEF7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Cutting phase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7D1A3-AEB1-476C-A9D9-63E3B18AE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51550"/>
            <a:ext cx="8229599" cy="4525963"/>
          </a:xfrm>
        </p:spPr>
        <p:txBody>
          <a:bodyPr>
            <a:normAutofit/>
          </a:bodyPr>
          <a:lstStyle/>
          <a:p>
            <a:r>
              <a:rPr lang="fr-FR" sz="2400" dirty="0"/>
              <a:t>Inclusion of </a:t>
            </a:r>
            <a:r>
              <a:rPr lang="fr-FR" sz="2400" dirty="0" err="1"/>
              <a:t>costs</a:t>
            </a:r>
            <a:r>
              <a:rPr lang="fr-FR" sz="2400" dirty="0"/>
              <a:t> and impacts of </a:t>
            </a:r>
            <a:r>
              <a:rPr lang="fr-FR" sz="2400" dirty="0" err="1"/>
              <a:t>cutting</a:t>
            </a:r>
            <a:r>
              <a:rPr lang="fr-FR" sz="2400" dirty="0"/>
              <a:t> phase:</a:t>
            </a:r>
          </a:p>
          <a:p>
            <a:pPr lvl="1"/>
            <a:r>
              <a:rPr lang="fr-FR" sz="2000" dirty="0" err="1"/>
              <a:t>Substrate</a:t>
            </a:r>
            <a:endParaRPr lang="fr-FR" sz="2000" dirty="0"/>
          </a:p>
          <a:p>
            <a:pPr lvl="1"/>
            <a:r>
              <a:rPr lang="fr-FR" sz="2000" dirty="0" err="1"/>
              <a:t>Coatings</a:t>
            </a:r>
            <a:endParaRPr lang="fr-FR" sz="2000" dirty="0"/>
          </a:p>
          <a:p>
            <a:pPr lvl="1"/>
            <a:r>
              <a:rPr lang="fr-FR" sz="2000" dirty="0"/>
              <a:t>Cutting </a:t>
            </a:r>
            <a:r>
              <a:rPr lang="fr-FR" sz="2000" dirty="0" err="1"/>
              <a:t>fluid</a:t>
            </a:r>
            <a:endParaRPr lang="fr-FR" sz="2000" dirty="0"/>
          </a:p>
          <a:p>
            <a:pPr lvl="1"/>
            <a:r>
              <a:rPr lang="fr-FR" sz="2000" dirty="0" err="1"/>
              <a:t>Electricity</a:t>
            </a:r>
            <a:r>
              <a:rPr lang="fr-FR" sz="2000" dirty="0"/>
              <a:t> </a:t>
            </a:r>
            <a:r>
              <a:rPr lang="fr-FR" sz="2000" dirty="0" err="1"/>
              <a:t>consumed</a:t>
            </a:r>
            <a:endParaRPr lang="fr-FR" sz="2000" dirty="0"/>
          </a:p>
          <a:p>
            <a:pPr marL="457200" lvl="1" indent="0">
              <a:buNone/>
            </a:pPr>
            <a:r>
              <a:rPr lang="fr-FR" sz="2000" dirty="0"/>
              <a:t>Tool life has an impact on </a:t>
            </a:r>
            <a:r>
              <a:rPr lang="fr-FR" sz="2000" dirty="0" err="1"/>
              <a:t>those</a:t>
            </a:r>
            <a:r>
              <a:rPr lang="fr-FR" sz="2000" dirty="0"/>
              <a:t> </a:t>
            </a:r>
            <a:r>
              <a:rPr lang="fr-FR" sz="2000" dirty="0" err="1"/>
              <a:t>factors</a:t>
            </a:r>
            <a:r>
              <a:rPr lang="fr-FR" sz="2000" dirty="0"/>
              <a:t>!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sz="20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457200" lvl="1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fr-FR" sz="240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BAF45-3030-4918-8C2F-B9800EE84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12</a:t>
            </a:fld>
            <a:endParaRPr lang="fr-BE" dirty="0"/>
          </a:p>
        </p:txBody>
      </p:sp>
      <p:pic>
        <p:nvPicPr>
          <p:cNvPr id="8" name="Picture 2" descr="Rapid Tooling China | Rapid Prototyping Services China | Rapid Prototype  China">
            <a:extLst>
              <a:ext uri="{FF2B5EF4-FFF2-40B4-BE49-F238E27FC236}">
                <a16:creationId xmlns:a16="http://schemas.microsoft.com/office/drawing/2014/main" id="{FDC44AED-FB9B-4EBB-A30D-58AC28C5E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46" y="3429000"/>
            <a:ext cx="4322618" cy="228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7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74"/>
    </mc:Choice>
    <mc:Fallback xmlns="">
      <p:transition spd="slow" advTm="7007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5100D-BA60-411A-BEF3-7023DEF7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Cutting phase </a:t>
            </a:r>
            <a:r>
              <a:rPr lang="fr-FR" dirty="0" err="1"/>
              <a:t>costs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7D1A3-AEB1-476C-A9D9-63E3B18AE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51550"/>
            <a:ext cx="8229599" cy="4525963"/>
          </a:xfrm>
        </p:spPr>
        <p:txBody>
          <a:bodyPr>
            <a:normAutofit/>
          </a:bodyPr>
          <a:lstStyle/>
          <a:p>
            <a:r>
              <a:rPr lang="fr-FR" sz="2400" dirty="0"/>
              <a:t>Longer </a:t>
            </a:r>
            <a:r>
              <a:rPr lang="fr-FR" sz="2400" dirty="0" err="1"/>
              <a:t>tool</a:t>
            </a:r>
            <a:r>
              <a:rPr lang="fr-FR" sz="2400" dirty="0"/>
              <a:t> life leads to </a:t>
            </a:r>
            <a:r>
              <a:rPr lang="fr-FR" sz="2400" dirty="0" err="1"/>
              <a:t>lower</a:t>
            </a:r>
            <a:r>
              <a:rPr lang="fr-FR" sz="2400" dirty="0"/>
              <a:t> down times </a:t>
            </a:r>
            <a:r>
              <a:rPr lang="fr-FR" sz="2400" dirty="0">
                <a:sym typeface="Wingdings" panose="05000000000000000000" pitchFamily="2" charset="2"/>
              </a:rPr>
              <a:t> </a:t>
            </a:r>
            <a:r>
              <a:rPr lang="fr-FR" sz="2400" dirty="0" err="1">
                <a:sym typeface="Wingdings" panose="05000000000000000000" pitchFamily="2" charset="2"/>
              </a:rPr>
              <a:t>Lower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costs</a:t>
            </a:r>
            <a:r>
              <a:rPr lang="fr-FR" sz="2400" dirty="0">
                <a:sym typeface="Wingdings" panose="05000000000000000000" pitchFamily="2" charset="2"/>
              </a:rPr>
              <a:t> and </a:t>
            </a:r>
            <a:r>
              <a:rPr lang="fr-FR" sz="2400" dirty="0" err="1">
                <a:sym typeface="Wingdings" panose="05000000000000000000" pitchFamily="2" charset="2"/>
              </a:rPr>
              <a:t>higher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productivity</a:t>
            </a:r>
            <a:endParaRPr lang="fr-FR" sz="2000" dirty="0"/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sz="20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457200" lvl="1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fr-FR" sz="240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BAF45-3030-4918-8C2F-B9800EE84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13</a:t>
            </a:fld>
            <a:endParaRPr lang="fr-BE" dirty="0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99BEC03E-559F-42A5-9A2B-321597A80C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148308"/>
              </p:ext>
            </p:extLst>
          </p:nvPr>
        </p:nvGraphicFramePr>
        <p:xfrm>
          <a:off x="1579418" y="1988030"/>
          <a:ext cx="5985164" cy="4038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432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56"/>
    </mc:Choice>
    <mc:Fallback xmlns="">
      <p:transition spd="slow" advTm="2995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5100D-BA60-411A-BEF3-7023DEF7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Cutting phase impacts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7D1A3-AEB1-476C-A9D9-63E3B18AE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51550"/>
            <a:ext cx="8229599" cy="4525963"/>
          </a:xfrm>
        </p:spPr>
        <p:txBody>
          <a:bodyPr>
            <a:normAutofit/>
          </a:bodyPr>
          <a:lstStyle/>
          <a:p>
            <a:r>
              <a:rPr lang="fr-FR" sz="2400" dirty="0" err="1"/>
              <a:t>Higher</a:t>
            </a:r>
            <a:r>
              <a:rPr lang="fr-FR" sz="2400" dirty="0"/>
              <a:t> CO2 </a:t>
            </a:r>
            <a:r>
              <a:rPr lang="fr-FR" sz="2400" dirty="0" err="1"/>
              <a:t>emissions</a:t>
            </a:r>
            <a:r>
              <a:rPr lang="fr-FR" sz="2400" dirty="0"/>
              <a:t> for </a:t>
            </a:r>
            <a:r>
              <a:rPr lang="fr-FR" sz="2400" dirty="0" err="1"/>
              <a:t>HiPIMS</a:t>
            </a:r>
            <a:r>
              <a:rPr lang="fr-FR" sz="2400" dirty="0"/>
              <a:t> </a:t>
            </a:r>
            <a:r>
              <a:rPr lang="fr-FR" sz="2400" dirty="0" err="1"/>
              <a:t>coatings</a:t>
            </a:r>
            <a:r>
              <a:rPr lang="fr-FR" sz="2400" dirty="0"/>
              <a:t>, but:</a:t>
            </a:r>
          </a:p>
          <a:p>
            <a:pPr lvl="1"/>
            <a:r>
              <a:rPr lang="fr-FR" sz="1600" dirty="0" err="1"/>
              <a:t>Less</a:t>
            </a:r>
            <a:r>
              <a:rPr lang="fr-FR" sz="1600" dirty="0"/>
              <a:t> </a:t>
            </a:r>
            <a:r>
              <a:rPr lang="fr-FR" sz="1600" dirty="0" err="1"/>
              <a:t>substrates</a:t>
            </a:r>
            <a:r>
              <a:rPr lang="fr-FR" sz="1600" dirty="0"/>
              <a:t> </a:t>
            </a:r>
            <a:r>
              <a:rPr lang="fr-FR" sz="1600" dirty="0" err="1"/>
              <a:t>used</a:t>
            </a:r>
            <a:endParaRPr lang="fr-FR" sz="1600" dirty="0"/>
          </a:p>
          <a:p>
            <a:pPr lvl="1"/>
            <a:r>
              <a:rPr lang="fr-FR" sz="1600" dirty="0" err="1"/>
              <a:t>Less</a:t>
            </a:r>
            <a:r>
              <a:rPr lang="fr-FR" sz="1600" dirty="0"/>
              <a:t> </a:t>
            </a:r>
            <a:r>
              <a:rPr lang="fr-FR" sz="1600" dirty="0" err="1"/>
              <a:t>cutting</a:t>
            </a:r>
            <a:r>
              <a:rPr lang="fr-FR" sz="1600" dirty="0"/>
              <a:t> </a:t>
            </a:r>
            <a:r>
              <a:rPr lang="fr-FR" sz="1600" dirty="0" err="1"/>
              <a:t>fluid</a:t>
            </a:r>
            <a:endParaRPr lang="fr-FR" sz="1600" dirty="0"/>
          </a:p>
          <a:p>
            <a:pPr lvl="1"/>
            <a:r>
              <a:rPr lang="fr-FR" sz="1600" dirty="0" err="1"/>
              <a:t>Less</a:t>
            </a:r>
            <a:r>
              <a:rPr lang="fr-FR" sz="1600" dirty="0"/>
              <a:t> passive </a:t>
            </a:r>
            <a:r>
              <a:rPr lang="fr-FR" sz="1600" dirty="0" err="1"/>
              <a:t>electricity</a:t>
            </a:r>
            <a:r>
              <a:rPr lang="fr-FR" sz="1600" dirty="0"/>
              <a:t> usage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sz="20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457200" lvl="1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fr-FR" sz="240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BAF45-3030-4918-8C2F-B9800EE84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14</a:t>
            </a:fld>
            <a:endParaRPr lang="fr-BE" dirty="0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D93EBDFA-275E-4DC9-9FB1-20EC3F5112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993707"/>
              </p:ext>
            </p:extLst>
          </p:nvPr>
        </p:nvGraphicFramePr>
        <p:xfrm>
          <a:off x="1683327" y="2442548"/>
          <a:ext cx="5777346" cy="3650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98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25"/>
    </mc:Choice>
    <mc:Fallback xmlns="">
      <p:transition spd="slow" advTm="3512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5100D-BA60-411A-BEF3-7023DEF7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Cutting phase </a:t>
            </a:r>
            <a:r>
              <a:rPr lang="fr-FR" dirty="0" err="1"/>
              <a:t>evaluation</a:t>
            </a:r>
            <a:r>
              <a:rPr lang="fr-FR" dirty="0"/>
              <a:t> 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7D1A3-AEB1-476C-A9D9-63E3B18AE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51550"/>
            <a:ext cx="8229599" cy="4525963"/>
          </a:xfrm>
        </p:spPr>
        <p:txBody>
          <a:bodyPr>
            <a:normAutofit/>
          </a:bodyPr>
          <a:lstStyle/>
          <a:p>
            <a:r>
              <a:rPr lang="fr-FR" sz="2400" dirty="0"/>
              <a:t>Use of </a:t>
            </a:r>
            <a:r>
              <a:rPr lang="fr-FR" sz="2400" dirty="0" err="1"/>
              <a:t>HiPIMS</a:t>
            </a:r>
            <a:r>
              <a:rPr lang="fr-FR" sz="2400" dirty="0"/>
              <a:t> </a:t>
            </a:r>
            <a:r>
              <a:rPr lang="fr-FR" sz="2400" dirty="0" err="1"/>
              <a:t>reduces</a:t>
            </a:r>
            <a:r>
              <a:rPr lang="fr-FR" sz="2400" dirty="0"/>
              <a:t> the total </a:t>
            </a:r>
            <a:r>
              <a:rPr lang="fr-FR" sz="2400" dirty="0" err="1"/>
              <a:t>cost</a:t>
            </a:r>
            <a:r>
              <a:rPr lang="fr-FR" sz="2400" dirty="0"/>
              <a:t> by </a:t>
            </a:r>
            <a:r>
              <a:rPr lang="fr-FR" sz="2400" dirty="0" err="1"/>
              <a:t>around</a:t>
            </a:r>
            <a:r>
              <a:rPr lang="fr-FR" sz="2400" dirty="0"/>
              <a:t> 10% and CO2 </a:t>
            </a:r>
            <a:r>
              <a:rPr lang="fr-FR" sz="2400" dirty="0" err="1"/>
              <a:t>emissions</a:t>
            </a:r>
            <a:r>
              <a:rPr lang="fr-FR" sz="2400" dirty="0"/>
              <a:t> by 15%</a:t>
            </a:r>
          </a:p>
          <a:p>
            <a:endParaRPr lang="fr-FR" sz="2400" dirty="0"/>
          </a:p>
          <a:p>
            <a:r>
              <a:rPr lang="fr-FR" sz="2400" dirty="0"/>
              <a:t>High </a:t>
            </a:r>
            <a:r>
              <a:rPr lang="fr-FR" sz="2400" dirty="0" err="1"/>
              <a:t>potential</a:t>
            </a:r>
            <a:r>
              <a:rPr lang="fr-FR" sz="2400" dirty="0"/>
              <a:t> for </a:t>
            </a:r>
            <a:r>
              <a:rPr lang="fr-FR" sz="2400" dirty="0" err="1"/>
              <a:t>HiPIMS</a:t>
            </a:r>
            <a:r>
              <a:rPr lang="fr-FR" sz="2400" dirty="0"/>
              <a:t> </a:t>
            </a:r>
            <a:r>
              <a:rPr lang="fr-FR" sz="2400" dirty="0" err="1"/>
              <a:t>technology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 err="1"/>
              <a:t>Different</a:t>
            </a:r>
            <a:r>
              <a:rPr lang="fr-FR" sz="2400" dirty="0"/>
              <a:t> operating </a:t>
            </a:r>
            <a:r>
              <a:rPr lang="fr-FR" sz="2400" dirty="0" err="1"/>
              <a:t>parameters</a:t>
            </a:r>
            <a:r>
              <a:rPr lang="fr-FR" sz="2400" dirty="0"/>
              <a:t> ?</a:t>
            </a:r>
          </a:p>
          <a:p>
            <a:pPr lvl="1"/>
            <a:r>
              <a:rPr lang="fr-FR" sz="2000" dirty="0"/>
              <a:t>Lubrification conditions</a:t>
            </a:r>
          </a:p>
          <a:p>
            <a:pPr lvl="1"/>
            <a:r>
              <a:rPr lang="fr-FR" sz="2000" dirty="0"/>
              <a:t>Cutting speed</a:t>
            </a:r>
            <a:endParaRPr lang="fr-FR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457200" lvl="1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fr-FR" sz="240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BAF45-3030-4918-8C2F-B9800EE84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15</a:t>
            </a:fld>
            <a:endParaRPr lang="fr-BE" dirty="0"/>
          </a:p>
        </p:txBody>
      </p:sp>
      <p:pic>
        <p:nvPicPr>
          <p:cNvPr id="2050" name="Picture 2" descr="Application of the cutting fluid by flooding over the tool-workpiece. ">
            <a:extLst>
              <a:ext uri="{FF2B5EF4-FFF2-40B4-BE49-F238E27FC236}">
                <a16:creationId xmlns:a16="http://schemas.microsoft.com/office/drawing/2014/main" id="{BF42D203-5D78-4EAC-AF4A-1DB2000F9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312" y="2765283"/>
            <a:ext cx="3250959" cy="245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B33BA0A-BFBB-460B-B4C8-EFD4DC61E335}"/>
              </a:ext>
            </a:extLst>
          </p:cNvPr>
          <p:cNvSpPr txBox="1"/>
          <p:nvPr/>
        </p:nvSpPr>
        <p:spPr>
          <a:xfrm>
            <a:off x="2008909" y="6153760"/>
            <a:ext cx="4461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/>
              <a:t>Costa, Eder &amp; Bacci Da Silva, Marcio &amp; Machado, Alisson. (2009). Burr </a:t>
            </a:r>
            <a:r>
              <a:rPr lang="fr-BE" sz="1000" dirty="0" err="1"/>
              <a:t>Produced</a:t>
            </a:r>
            <a:r>
              <a:rPr lang="fr-BE" sz="1000" dirty="0"/>
              <a:t> on the </a:t>
            </a:r>
            <a:r>
              <a:rPr lang="fr-BE" sz="1000" dirty="0" err="1"/>
              <a:t>Drilling</a:t>
            </a:r>
            <a:r>
              <a:rPr lang="fr-BE" sz="1000" dirty="0"/>
              <a:t> Process as a </a:t>
            </a:r>
            <a:r>
              <a:rPr lang="fr-BE" sz="1000" dirty="0" err="1"/>
              <a:t>Function</a:t>
            </a:r>
            <a:r>
              <a:rPr lang="fr-BE" sz="1000" dirty="0"/>
              <a:t> of Tool Wear and </a:t>
            </a:r>
            <a:r>
              <a:rPr lang="fr-BE" sz="1000" dirty="0" err="1"/>
              <a:t>Lubricant-Coolant</a:t>
            </a:r>
            <a:r>
              <a:rPr lang="fr-BE" sz="1000" dirty="0"/>
              <a:t> Conditions. Journal of The </a:t>
            </a:r>
            <a:r>
              <a:rPr lang="fr-BE" sz="1000" dirty="0" err="1"/>
              <a:t>Brazilian</a:t>
            </a:r>
            <a:r>
              <a:rPr lang="fr-BE" sz="1000" dirty="0"/>
              <a:t> Society of </a:t>
            </a:r>
            <a:r>
              <a:rPr lang="fr-BE" sz="1000" dirty="0" err="1"/>
              <a:t>Mechanical</a:t>
            </a:r>
            <a:r>
              <a:rPr lang="fr-BE" sz="1000" dirty="0"/>
              <a:t> Sciences and Engineering - J BRAZ SOC MECH SCI ENG. 31. 10.1590/S1678-58782009000100009. </a:t>
            </a:r>
          </a:p>
        </p:txBody>
      </p:sp>
      <p:pic>
        <p:nvPicPr>
          <p:cNvPr id="2054" name="Picture 6" descr="Compteur vitesse&amp;#39; Tapis de souris | Spreadshirt">
            <a:extLst>
              <a:ext uri="{FF2B5EF4-FFF2-40B4-BE49-F238E27FC236}">
                <a16:creationId xmlns:a16="http://schemas.microsoft.com/office/drawing/2014/main" id="{A2D8B57A-164D-493E-9DFF-1ADA68C08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90" y="4322351"/>
            <a:ext cx="1801627" cy="18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2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68"/>
    </mc:Choice>
    <mc:Fallback xmlns="">
      <p:transition spd="slow" advTm="3026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5100D-BA60-411A-BEF3-7023DEF79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1600"/>
            <a:ext cx="8229600" cy="524326"/>
          </a:xfrm>
        </p:spPr>
        <p:txBody>
          <a:bodyPr/>
          <a:lstStyle/>
          <a:p>
            <a:r>
              <a:rPr lang="fr-FR" dirty="0" err="1"/>
              <a:t>Parametrisation</a:t>
            </a:r>
            <a:r>
              <a:rPr lang="fr-FR" dirty="0"/>
              <a:t>: </a:t>
            </a:r>
            <a:r>
              <a:rPr lang="fr-FR" dirty="0" err="1"/>
              <a:t>Taylor’s</a:t>
            </a:r>
            <a:r>
              <a:rPr lang="fr-FR" dirty="0"/>
              <a:t> </a:t>
            </a:r>
            <a:r>
              <a:rPr lang="fr-FR" dirty="0" err="1"/>
              <a:t>equation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BD7D1A3-AEB1-476C-A9D9-63E3B18AED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1" y="1051550"/>
                <a:ext cx="8229599" cy="4525963"/>
              </a:xfrm>
            </p:spPr>
            <p:txBody>
              <a:bodyPr>
                <a:normAutofit/>
              </a:bodyPr>
              <a:lstStyle/>
              <a:p>
                <a:r>
                  <a:rPr lang="fr-FR" sz="2400" dirty="0" err="1"/>
                  <a:t>Parametrisation</a:t>
                </a:r>
                <a:r>
                  <a:rPr lang="fr-FR" sz="2400" dirty="0"/>
                  <a:t> of </a:t>
                </a:r>
                <a:r>
                  <a:rPr lang="fr-FR" sz="2400" dirty="0" err="1"/>
                  <a:t>cost</a:t>
                </a:r>
                <a:r>
                  <a:rPr lang="fr-FR" sz="2400" dirty="0"/>
                  <a:t> and CO2 (2 objectives)</a:t>
                </a:r>
              </a:p>
              <a:p>
                <a:endParaRPr lang="fr-FR" sz="2400" dirty="0"/>
              </a:p>
              <a:p>
                <a14:m>
                  <m:oMath xmlns:m="http://schemas.openxmlformats.org/officeDocument/2006/math">
                    <m:r>
                      <a:rPr lang="fr-BE" sz="2400" i="1" dirty="0">
                        <a:latin typeface="Cambria Math" panose="02040503050406030204" pitchFamily="18" charset="0"/>
                      </a:rPr>
                      <m:t>𝑉𝑇</m:t>
                    </m:r>
                    <m:r>
                      <a:rPr lang="fr-BE" sz="2400" i="1" baseline="30000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BE" sz="24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fr-BE" sz="2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FR" sz="2400" dirty="0">
                    <a:sym typeface="Wingdings" panose="05000000000000000000" pitchFamily="2" charset="2"/>
                  </a:rPr>
                  <a:t>  Use </a:t>
                </a:r>
                <a:r>
                  <a:rPr lang="fr-FR" sz="2400" dirty="0" err="1">
                    <a:sym typeface="Wingdings" panose="05000000000000000000" pitchFamily="2" charset="2"/>
                  </a:rPr>
                  <a:t>cutting</a:t>
                </a:r>
                <a:r>
                  <a:rPr lang="fr-FR" sz="2400" dirty="0">
                    <a:sym typeface="Wingdings" panose="05000000000000000000" pitchFamily="2" charset="2"/>
                  </a:rPr>
                  <a:t> speed as a </a:t>
                </a:r>
                <a:r>
                  <a:rPr lang="fr-FR" sz="2400" dirty="0" err="1">
                    <a:sym typeface="Wingdings" panose="05000000000000000000" pitchFamily="2" charset="2"/>
                  </a:rPr>
                  <a:t>parameter</a:t>
                </a:r>
                <a:endParaRPr lang="fr-FR" sz="2400" dirty="0">
                  <a:sym typeface="Wingdings" panose="05000000000000000000" pitchFamily="2" charset="2"/>
                </a:endParaRPr>
              </a:p>
              <a:p>
                <a:endParaRPr lang="fr-FR" sz="2400" dirty="0"/>
              </a:p>
              <a:p>
                <a:endParaRPr lang="fr-FR" sz="2400" dirty="0"/>
              </a:p>
              <a:p>
                <a:endParaRPr lang="fr-FR" sz="24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457200" lvl="1" indent="0">
                  <a:buNone/>
                </a:pPr>
                <a:endParaRPr lang="fr-FR" sz="2000" dirty="0"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è"/>
                </a:pPr>
                <a:endParaRPr lang="fr-FR" sz="24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BD7D1A3-AEB1-476C-A9D9-63E3B18AE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051550"/>
                <a:ext cx="8229599" cy="4525963"/>
              </a:xfrm>
              <a:blipFill>
                <a:blip r:embed="rId4"/>
                <a:stretch>
                  <a:fillRect l="-296" t="-942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BAF45-3030-4918-8C2F-B9800EE84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16</a:t>
            </a:fld>
            <a:endParaRPr lang="fr-BE" dirty="0"/>
          </a:p>
        </p:txBody>
      </p:sp>
      <p:pic>
        <p:nvPicPr>
          <p:cNvPr id="5" name="Picture 2" descr="Taylors tool life equation.">
            <a:extLst>
              <a:ext uri="{FF2B5EF4-FFF2-40B4-BE49-F238E27FC236}">
                <a16:creationId xmlns:a16="http://schemas.microsoft.com/office/drawing/2014/main" id="{B38403E4-7D94-49B4-AB3D-7B036E3D0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1" y="2477478"/>
            <a:ext cx="4543250" cy="349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93"/>
    </mc:Choice>
    <mc:Fallback xmlns="">
      <p:transition spd="slow" advTm="2679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5100D-BA60-411A-BEF3-7023DEF79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1600"/>
            <a:ext cx="8229600" cy="524326"/>
          </a:xfrm>
        </p:spPr>
        <p:txBody>
          <a:bodyPr/>
          <a:lstStyle/>
          <a:p>
            <a:r>
              <a:rPr lang="fr-FR" dirty="0" err="1"/>
              <a:t>Parametrisation</a:t>
            </a:r>
            <a:r>
              <a:rPr lang="fr-FR" dirty="0"/>
              <a:t>: </a:t>
            </a:r>
            <a:r>
              <a:rPr lang="fr-FR" dirty="0" err="1"/>
              <a:t>Taylor’s</a:t>
            </a:r>
            <a:r>
              <a:rPr lang="fr-FR" dirty="0"/>
              <a:t> </a:t>
            </a:r>
            <a:r>
              <a:rPr lang="fr-FR" dirty="0" err="1"/>
              <a:t>equation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BD7D1A3-AEB1-476C-A9D9-63E3B18AED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1" y="1051550"/>
                <a:ext cx="8229599" cy="4525963"/>
              </a:xfrm>
            </p:spPr>
            <p:txBody>
              <a:bodyPr>
                <a:normAutofit/>
              </a:bodyPr>
              <a:lstStyle/>
              <a:p>
                <a:r>
                  <a:rPr lang="fr-FR" sz="2400" dirty="0" err="1"/>
                  <a:t>Until</a:t>
                </a:r>
                <a:r>
                  <a:rPr lang="fr-FR" sz="2400" dirty="0"/>
                  <a:t> </a:t>
                </a:r>
                <a:r>
                  <a:rPr lang="fr-FR" sz="2400" dirty="0" err="1"/>
                  <a:t>experimental</a:t>
                </a:r>
                <a:r>
                  <a:rPr lang="fr-FR" sz="2400" dirty="0"/>
                  <a:t> data, </a:t>
                </a:r>
                <a:r>
                  <a:rPr lang="fr-FR" sz="2400" dirty="0" err="1"/>
                  <a:t>assumed</a:t>
                </a:r>
                <a:r>
                  <a:rPr lang="fr-FR" sz="2400" dirty="0"/>
                  <a:t> </a:t>
                </a:r>
                <a:r>
                  <a:rPr lang="fr-FR" sz="2400" dirty="0" err="1"/>
                  <a:t>that</a:t>
                </a:r>
                <a:r>
                  <a:rPr lang="fr-FR" sz="2400" dirty="0"/>
                  <a:t> </a:t>
                </a:r>
                <a:r>
                  <a:rPr lang="fr-FR" sz="2400" dirty="0" err="1"/>
                  <a:t>tool</a:t>
                </a:r>
                <a:r>
                  <a:rPr lang="fr-FR" sz="2400" dirty="0"/>
                  <a:t> </a:t>
                </a:r>
                <a:r>
                  <a:rPr lang="fr-FR" sz="2400" dirty="0" err="1"/>
                  <a:t>lives</a:t>
                </a:r>
                <a:r>
                  <a:rPr lang="fr-FR" sz="2400" dirty="0"/>
                  <a:t> and </a:t>
                </a:r>
                <a:r>
                  <a:rPr lang="fr-FR" sz="2400" dirty="0" err="1"/>
                  <a:t>powers</a:t>
                </a:r>
                <a:r>
                  <a:rPr lang="fr-FR" sz="2400" dirty="0"/>
                  <a:t> </a:t>
                </a:r>
                <a:r>
                  <a:rPr lang="fr-FR" sz="2400" dirty="0" err="1"/>
                  <a:t>evolve</a:t>
                </a:r>
                <a:r>
                  <a:rPr lang="fr-FR" sz="2400" dirty="0"/>
                  <a:t> </a:t>
                </a:r>
                <a:r>
                  <a:rPr lang="fr-FR" sz="2400" dirty="0" err="1"/>
                  <a:t>with</a:t>
                </a:r>
                <a:r>
                  <a:rPr lang="fr-FR" sz="2400" dirty="0"/>
                  <a:t> speed as in *</a:t>
                </a:r>
              </a:p>
              <a:p>
                <a:endParaRPr lang="fr-FR" sz="2400" dirty="0"/>
              </a:p>
              <a:p>
                <a:endParaRPr lang="fr-FR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(2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 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′(2</m:t>
                        </m:r>
                        <m:sSup>
                          <m:sSupPr>
                            <m:ctrlPr>
                              <a:rPr lang="fr-FR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𝑉</m:t>
                            </m:r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′</m:t>
                            </m:r>
                          </m:sup>
                        </m:sSup>
                        <m:r>
                          <a:rPr lang="fr-F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′(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′)</m:t>
                        </m:r>
                      </m:den>
                    </m:f>
                  </m:oMath>
                </a14:m>
                <a:endParaRPr lang="fr-FR" sz="2400" dirty="0"/>
              </a:p>
              <a:p>
                <a:endParaRPr lang="fr-FR" sz="2400" dirty="0"/>
              </a:p>
              <a:p>
                <a:endParaRPr lang="fr-FR" sz="24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457200" lvl="1" indent="0">
                  <a:buNone/>
                </a:pPr>
                <a:endParaRPr lang="fr-FR" sz="2000" dirty="0"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è"/>
                </a:pPr>
                <a:endParaRPr lang="fr-FR" sz="24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1BD7D1A3-AEB1-476C-A9D9-63E3B18AE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051550"/>
                <a:ext cx="8229599" cy="4525963"/>
              </a:xfrm>
              <a:blipFill>
                <a:blip r:embed="rId4"/>
                <a:stretch>
                  <a:fillRect l="-296" t="-942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BAF45-3030-4918-8C2F-B9800EE84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17</a:t>
            </a:fld>
            <a:endParaRPr lang="fr-BE" dirty="0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A98DE049-F499-4D31-8D84-D8A2241B45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400272"/>
              </p:ext>
            </p:extLst>
          </p:nvPr>
        </p:nvGraphicFramePr>
        <p:xfrm>
          <a:off x="3435928" y="2085109"/>
          <a:ext cx="5389418" cy="4062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6E7E251E-FE04-418F-A575-9FB5A5034884}"/>
              </a:ext>
            </a:extLst>
          </p:cNvPr>
          <p:cNvSpPr txBox="1"/>
          <p:nvPr/>
        </p:nvSpPr>
        <p:spPr>
          <a:xfrm>
            <a:off x="2161309" y="6240533"/>
            <a:ext cx="446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1000" dirty="0"/>
              <a:t>Li, C. (2015). ‘A quantitative approach to analyze carbon emissions of CNC-based machining systems’, Journal of Intelligent Manufacturing 26, pp. 911-922</a:t>
            </a:r>
          </a:p>
        </p:txBody>
      </p:sp>
    </p:spTree>
    <p:extLst>
      <p:ext uri="{BB962C8B-B14F-4D97-AF65-F5344CB8AC3E}">
        <p14:creationId xmlns:p14="http://schemas.microsoft.com/office/powerpoint/2010/main" val="43124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57"/>
    </mc:Choice>
    <mc:Fallback xmlns="">
      <p:transition spd="slow" advTm="2185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5100D-BA60-411A-BEF3-7023DEF7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Parametrisation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7D1A3-AEB1-476C-A9D9-63E3B18AE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51550"/>
            <a:ext cx="8229599" cy="4525963"/>
          </a:xfrm>
        </p:spPr>
        <p:txBody>
          <a:bodyPr>
            <a:normAutofit/>
          </a:bodyPr>
          <a:lstStyle/>
          <a:p>
            <a:r>
              <a:rPr lang="fr-FR" sz="2400" dirty="0"/>
              <a:t>Plot of CO2 </a:t>
            </a:r>
            <a:r>
              <a:rPr lang="fr-FR" sz="2400" dirty="0" err="1"/>
              <a:t>emissions</a:t>
            </a:r>
            <a:r>
              <a:rPr lang="fr-FR" sz="2400" dirty="0"/>
              <a:t> vs </a:t>
            </a:r>
            <a:r>
              <a:rPr lang="fr-FR" sz="2400" dirty="0" err="1"/>
              <a:t>costs</a:t>
            </a:r>
            <a:endParaRPr lang="fr-FR" sz="2400" dirty="0"/>
          </a:p>
          <a:p>
            <a:r>
              <a:rPr lang="fr-FR" sz="2400" dirty="0" err="1"/>
              <a:t>Several</a:t>
            </a:r>
            <a:r>
              <a:rPr lang="fr-FR" sz="2400" dirty="0"/>
              <a:t> </a:t>
            </a:r>
            <a:r>
              <a:rPr lang="fr-FR" sz="2400" dirty="0" err="1"/>
              <a:t>lubrication</a:t>
            </a:r>
            <a:r>
              <a:rPr lang="fr-FR" sz="2400" dirty="0"/>
              <a:t> scenarios</a:t>
            </a:r>
          </a:p>
          <a:p>
            <a:r>
              <a:rPr lang="fr-FR" sz="2400" dirty="0"/>
              <a:t>Cutting speed varies </a:t>
            </a:r>
            <a:r>
              <a:rPr lang="fr-FR" sz="2400" dirty="0" err="1"/>
              <a:t>between</a:t>
            </a:r>
            <a:r>
              <a:rPr lang="fr-FR" sz="2400" dirty="0"/>
              <a:t> 5 and 100 m/min</a:t>
            </a:r>
            <a:endParaRPr lang="fr-FR" sz="1600" dirty="0"/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sz="20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457200" lvl="1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fr-FR" sz="240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BAF45-3030-4918-8C2F-B9800EE84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18</a:t>
            </a:fld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42CE09-B0AE-4348-8471-E7C8F3B1A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750" y="2485945"/>
            <a:ext cx="5450499" cy="36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1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95"/>
    </mc:Choice>
    <mc:Fallback xmlns="">
      <p:transition spd="slow" advTm="5179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5100D-BA60-411A-BEF3-7023DEF7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Parametrisation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7D1A3-AEB1-476C-A9D9-63E3B18AE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51550"/>
            <a:ext cx="8229599" cy="4525963"/>
          </a:xfrm>
        </p:spPr>
        <p:txBody>
          <a:bodyPr>
            <a:normAutofit/>
          </a:bodyPr>
          <a:lstStyle/>
          <a:p>
            <a:r>
              <a:rPr lang="fr-FR" sz="2400" dirty="0"/>
              <a:t>Plot of CO2 </a:t>
            </a:r>
            <a:r>
              <a:rPr lang="fr-FR" sz="2400" dirty="0" err="1"/>
              <a:t>emissions</a:t>
            </a:r>
            <a:r>
              <a:rPr lang="fr-FR" sz="2400" dirty="0"/>
              <a:t> vs </a:t>
            </a:r>
            <a:r>
              <a:rPr lang="fr-FR" sz="2400" dirty="0" err="1"/>
              <a:t>costs</a:t>
            </a:r>
            <a:endParaRPr lang="fr-FR" sz="2400" dirty="0"/>
          </a:p>
          <a:p>
            <a:r>
              <a:rPr lang="fr-FR" sz="2400" dirty="0" err="1"/>
              <a:t>Several</a:t>
            </a:r>
            <a:r>
              <a:rPr lang="fr-FR" sz="2400" dirty="0"/>
              <a:t> </a:t>
            </a:r>
            <a:r>
              <a:rPr lang="fr-FR" sz="2400" dirty="0" err="1"/>
              <a:t>lubrication</a:t>
            </a:r>
            <a:r>
              <a:rPr lang="fr-FR" sz="2400" dirty="0"/>
              <a:t> scenarios</a:t>
            </a:r>
          </a:p>
          <a:p>
            <a:r>
              <a:rPr lang="fr-FR" sz="2400" dirty="0"/>
              <a:t>Cutting speed varies </a:t>
            </a:r>
            <a:r>
              <a:rPr lang="fr-FR" sz="2400" dirty="0" err="1"/>
              <a:t>between</a:t>
            </a:r>
            <a:r>
              <a:rPr lang="fr-FR" sz="2400" dirty="0"/>
              <a:t> 5 and 100 m/min</a:t>
            </a:r>
            <a:endParaRPr lang="fr-FR" sz="1600" dirty="0"/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sz="20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457200" lvl="1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fr-FR" sz="240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BAF45-3030-4918-8C2F-B9800EE84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19</a:t>
            </a:fld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42CE09-B0AE-4348-8471-E7C8F3B1A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750" y="2485945"/>
            <a:ext cx="5450499" cy="3615268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30BDF10-38B6-4FBF-BCE9-EF13B3BDEA0A}"/>
              </a:ext>
            </a:extLst>
          </p:cNvPr>
          <p:cNvSpPr/>
          <p:nvPr/>
        </p:nvSpPr>
        <p:spPr>
          <a:xfrm>
            <a:off x="2479963" y="481855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C50EE41-EB82-4917-8914-749A0BC20E27}"/>
              </a:ext>
            </a:extLst>
          </p:cNvPr>
          <p:cNvCxnSpPr/>
          <p:nvPr/>
        </p:nvCxnSpPr>
        <p:spPr>
          <a:xfrm flipH="1">
            <a:off x="1496291" y="5209258"/>
            <a:ext cx="9559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111103F3-433A-4E7F-99C2-8C1F2E663C36}"/>
              </a:ext>
            </a:extLst>
          </p:cNvPr>
          <p:cNvSpPr txBox="1"/>
          <p:nvPr/>
        </p:nvSpPr>
        <p:spPr>
          <a:xfrm>
            <a:off x="0" y="4647867"/>
            <a:ext cx="1856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70C0"/>
                </a:solidFill>
              </a:rPr>
              <a:t>HiPIMS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lowers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both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costs</a:t>
            </a:r>
            <a:r>
              <a:rPr lang="fr-FR" dirty="0">
                <a:solidFill>
                  <a:srgbClr val="0070C0"/>
                </a:solidFill>
              </a:rPr>
              <a:t> and CO2 impacts !</a:t>
            </a:r>
            <a:endParaRPr lang="fr-B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2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2"/>
    </mc:Choice>
    <mc:Fallback xmlns="">
      <p:transition spd="slow" advTm="1145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5100D-BA60-411A-BEF3-7023DEF7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7D1A3-AEB1-476C-A9D9-63E3B18AE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51550"/>
            <a:ext cx="3914087" cy="4525963"/>
          </a:xfrm>
        </p:spPr>
        <p:txBody>
          <a:bodyPr>
            <a:normAutofit/>
          </a:bodyPr>
          <a:lstStyle/>
          <a:p>
            <a:r>
              <a:rPr lang="fr-FR" sz="2400" dirty="0" err="1"/>
              <a:t>Thin</a:t>
            </a:r>
            <a:r>
              <a:rPr lang="fr-FR" sz="2400" dirty="0"/>
              <a:t> films are </a:t>
            </a:r>
            <a:r>
              <a:rPr lang="fr-FR" sz="2400" dirty="0" err="1"/>
              <a:t>becoming</a:t>
            </a:r>
            <a:r>
              <a:rPr lang="fr-FR" sz="2400" dirty="0"/>
              <a:t> more </a:t>
            </a:r>
            <a:r>
              <a:rPr lang="fr-FR" sz="2400" dirty="0" err="1"/>
              <a:t>prevalent</a:t>
            </a:r>
            <a:r>
              <a:rPr lang="fr-FR" sz="2400" dirty="0"/>
              <a:t> </a:t>
            </a:r>
            <a:r>
              <a:rPr lang="fr-FR" sz="2400" dirty="0" err="1"/>
              <a:t>than</a:t>
            </a:r>
            <a:r>
              <a:rPr lang="fr-FR" sz="2400" dirty="0"/>
              <a:t> </a:t>
            </a:r>
            <a:r>
              <a:rPr lang="fr-FR" sz="2400" dirty="0" err="1"/>
              <a:t>ever</a:t>
            </a:r>
            <a:endParaRPr lang="fr-FR" sz="2400" dirty="0"/>
          </a:p>
          <a:p>
            <a:endParaRPr lang="fr-FR" sz="2400" dirty="0"/>
          </a:p>
          <a:p>
            <a:pPr marL="0" indent="0">
              <a:buNone/>
            </a:pPr>
            <a:r>
              <a:rPr lang="fr-FR" sz="2400" dirty="0"/>
              <a:t>… and </a:t>
            </a:r>
            <a:r>
              <a:rPr lang="fr-FR" sz="2400" dirty="0" err="1"/>
              <a:t>there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a </a:t>
            </a:r>
            <a:r>
              <a:rPr lang="fr-FR" sz="2400" dirty="0" err="1"/>
              <a:t>need</a:t>
            </a:r>
            <a:r>
              <a:rPr lang="fr-FR" sz="2400" dirty="0"/>
              <a:t> for </a:t>
            </a:r>
            <a:r>
              <a:rPr lang="fr-FR" sz="2400" dirty="0" err="1"/>
              <a:t>environmental</a:t>
            </a:r>
            <a:r>
              <a:rPr lang="fr-FR" sz="2400" dirty="0"/>
              <a:t> </a:t>
            </a:r>
            <a:r>
              <a:rPr lang="fr-FR" sz="2400" dirty="0" err="1"/>
              <a:t>accountability</a:t>
            </a:r>
            <a:r>
              <a:rPr lang="fr-FR" sz="2400" dirty="0"/>
              <a:t>!</a:t>
            </a:r>
          </a:p>
          <a:p>
            <a:pPr marL="0" indent="0">
              <a:buNone/>
            </a:pPr>
            <a:endParaRPr lang="fr-FR" sz="2400" dirty="0"/>
          </a:p>
          <a:p>
            <a:pPr marL="457200" lvl="1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fr-FR" sz="240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BAF45-3030-4918-8C2F-B9800EE84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2</a:t>
            </a:fld>
            <a:endParaRPr lang="fr-BE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D7BEB28-FA65-4D8B-89A4-FC4F4F37F706}"/>
              </a:ext>
            </a:extLst>
          </p:cNvPr>
          <p:cNvSpPr txBox="1">
            <a:spLocks/>
          </p:cNvSpPr>
          <p:nvPr/>
        </p:nvSpPr>
        <p:spPr>
          <a:xfrm>
            <a:off x="4772713" y="3543468"/>
            <a:ext cx="47641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è"/>
            </a:pPr>
            <a:r>
              <a:rPr lang="fr-FR" sz="2400" dirty="0" err="1">
                <a:sym typeface="Wingdings" panose="05000000000000000000" pitchFamily="2" charset="2"/>
              </a:rPr>
              <a:t>Applying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assessment</a:t>
            </a:r>
            <a:r>
              <a:rPr lang="fr-FR" sz="2400" dirty="0">
                <a:sym typeface="Wingdings" panose="05000000000000000000" pitchFamily="2" charset="2"/>
              </a:rPr>
              <a:t> techniques to </a:t>
            </a:r>
            <a:r>
              <a:rPr lang="fr-FR" sz="2400" dirty="0" err="1">
                <a:sym typeface="Wingdings" panose="05000000000000000000" pitchFamily="2" charset="2"/>
              </a:rPr>
              <a:t>deposition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processes</a:t>
            </a:r>
            <a:endParaRPr lang="fr-FR" sz="2400" dirty="0">
              <a:sym typeface="Wingdings" panose="05000000000000000000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fr-FR" sz="2400" dirty="0"/>
          </a:p>
          <a:p>
            <a:r>
              <a:rPr lang="fr-FR" sz="2400" dirty="0"/>
              <a:t>Joint </a:t>
            </a:r>
            <a:r>
              <a:rPr lang="fr-FR" sz="2400" dirty="0" err="1"/>
              <a:t>economic</a:t>
            </a:r>
            <a:r>
              <a:rPr lang="fr-FR" sz="2400" dirty="0"/>
              <a:t> and </a:t>
            </a:r>
            <a:r>
              <a:rPr lang="fr-FR" sz="2400" dirty="0" err="1"/>
              <a:t>environmental</a:t>
            </a:r>
            <a:r>
              <a:rPr lang="fr-FR" sz="2400" dirty="0"/>
              <a:t> </a:t>
            </a:r>
            <a:r>
              <a:rPr lang="fr-FR" sz="2400" dirty="0" err="1"/>
              <a:t>assessment</a:t>
            </a:r>
            <a:endParaRPr lang="fr-FR" sz="2400" dirty="0"/>
          </a:p>
          <a:p>
            <a:endParaRPr lang="fr-FR" sz="2400" dirty="0"/>
          </a:p>
          <a:p>
            <a:pPr>
              <a:buFont typeface="Wingdings" pitchFamily="2" charset="2"/>
              <a:buChar char="è"/>
            </a:pPr>
            <a:endParaRPr lang="fr-FR" sz="2400" dirty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è"/>
            </a:pPr>
            <a:endParaRPr lang="fr-FR" sz="2400" dirty="0">
              <a:sym typeface="Wingdings" panose="05000000000000000000" pitchFamily="2" charset="2"/>
            </a:endParaRPr>
          </a:p>
        </p:txBody>
      </p:sp>
      <p:pic>
        <p:nvPicPr>
          <p:cNvPr id="1026" name="Picture 2" descr="In 2019 the solar PV market increased an estimated 12% to around 115 GW |  REVE News of the wind sector in Spain and in the world">
            <a:extLst>
              <a:ext uri="{FF2B5EF4-FFF2-40B4-BE49-F238E27FC236}">
                <a16:creationId xmlns:a16="http://schemas.microsoft.com/office/drawing/2014/main" id="{2C67E427-39E6-4F14-9E79-4994FA3CC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678" y="815926"/>
            <a:ext cx="5009322" cy="276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53952F8-2AA8-4CE6-ACCF-93C2C5381F00}"/>
              </a:ext>
            </a:extLst>
          </p:cNvPr>
          <p:cNvSpPr txBox="1"/>
          <p:nvPr/>
        </p:nvSpPr>
        <p:spPr>
          <a:xfrm>
            <a:off x="8488983" y="753107"/>
            <a:ext cx="901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1</a:t>
            </a:r>
            <a:endParaRPr lang="fr-BE" sz="1600" i="1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B9F41A5-28C2-4A15-83FF-72F138EE8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 baseline="30000" dirty="0"/>
              <a:t>1</a:t>
            </a:r>
            <a:r>
              <a:rPr lang="en-US" sz="1200" dirty="0"/>
              <a:t> Reve news : </a:t>
            </a:r>
            <a:r>
              <a:rPr lang="en-US" sz="1200" i="1" dirty="0"/>
              <a:t>https://www.evwind.es/2020/07/05/in-2019-the-solar-pv-market-increased-an-estimated-12-to-around-115-gw/75561</a:t>
            </a:r>
            <a:endParaRPr lang="fr-BE" sz="1200" i="1" dirty="0"/>
          </a:p>
        </p:txBody>
      </p:sp>
      <p:pic>
        <p:nvPicPr>
          <p:cNvPr id="9" name="Graphique 8" descr="Durabilité">
            <a:extLst>
              <a:ext uri="{FF2B5EF4-FFF2-40B4-BE49-F238E27FC236}">
                <a16:creationId xmlns:a16="http://schemas.microsoft.com/office/drawing/2014/main" id="{21366C24-31C7-4C23-87FE-5A7382C61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5947" y="4046676"/>
            <a:ext cx="1766461" cy="17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6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80"/>
    </mc:Choice>
    <mc:Fallback xmlns="">
      <p:transition spd="slow" advTm="4238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5100D-BA60-411A-BEF3-7023DEF7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Parametrisation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7D1A3-AEB1-476C-A9D9-63E3B18AE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51550"/>
            <a:ext cx="8229599" cy="4525963"/>
          </a:xfrm>
        </p:spPr>
        <p:txBody>
          <a:bodyPr>
            <a:normAutofit/>
          </a:bodyPr>
          <a:lstStyle/>
          <a:p>
            <a:r>
              <a:rPr lang="fr-FR" sz="2400" dirty="0"/>
              <a:t>Plot of CO2 </a:t>
            </a:r>
            <a:r>
              <a:rPr lang="fr-FR" sz="2400" dirty="0" err="1"/>
              <a:t>emissions</a:t>
            </a:r>
            <a:r>
              <a:rPr lang="fr-FR" sz="2400" dirty="0"/>
              <a:t> vs </a:t>
            </a:r>
            <a:r>
              <a:rPr lang="fr-FR" sz="2400" dirty="0" err="1"/>
              <a:t>costs</a:t>
            </a:r>
            <a:endParaRPr lang="fr-FR" sz="2400" dirty="0"/>
          </a:p>
          <a:p>
            <a:r>
              <a:rPr lang="fr-FR" sz="2400" dirty="0" err="1"/>
              <a:t>Several</a:t>
            </a:r>
            <a:r>
              <a:rPr lang="fr-FR" sz="2400" dirty="0"/>
              <a:t> </a:t>
            </a:r>
            <a:r>
              <a:rPr lang="fr-FR" sz="2400" dirty="0" err="1"/>
              <a:t>lubrication</a:t>
            </a:r>
            <a:r>
              <a:rPr lang="fr-FR" sz="2400" dirty="0"/>
              <a:t> scenarios</a:t>
            </a:r>
          </a:p>
          <a:p>
            <a:r>
              <a:rPr lang="fr-FR" sz="2400" dirty="0"/>
              <a:t>Cutting speed varies </a:t>
            </a:r>
            <a:r>
              <a:rPr lang="fr-FR" sz="2400" dirty="0" err="1"/>
              <a:t>between</a:t>
            </a:r>
            <a:r>
              <a:rPr lang="fr-FR" sz="2400" dirty="0"/>
              <a:t> 5 and 100 m/min</a:t>
            </a:r>
            <a:endParaRPr lang="fr-FR" sz="1600" dirty="0"/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sz="20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457200" lvl="1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fr-FR" sz="240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BAF45-3030-4918-8C2F-B9800EE84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20</a:t>
            </a:fld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42CE09-B0AE-4348-8471-E7C8F3B1A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750" y="2485945"/>
            <a:ext cx="5450499" cy="3615268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30BDF10-38B6-4FBF-BCE9-EF13B3BDEA0A}"/>
              </a:ext>
            </a:extLst>
          </p:cNvPr>
          <p:cNvSpPr/>
          <p:nvPr/>
        </p:nvSpPr>
        <p:spPr>
          <a:xfrm>
            <a:off x="2479963" y="481855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C50EE41-EB82-4917-8914-749A0BC20E27}"/>
              </a:ext>
            </a:extLst>
          </p:cNvPr>
          <p:cNvCxnSpPr/>
          <p:nvPr/>
        </p:nvCxnSpPr>
        <p:spPr>
          <a:xfrm flipH="1">
            <a:off x="1496291" y="5209258"/>
            <a:ext cx="9559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111103F3-433A-4E7F-99C2-8C1F2E663C36}"/>
              </a:ext>
            </a:extLst>
          </p:cNvPr>
          <p:cNvSpPr txBox="1"/>
          <p:nvPr/>
        </p:nvSpPr>
        <p:spPr>
          <a:xfrm>
            <a:off x="0" y="4647867"/>
            <a:ext cx="1856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70C0"/>
                </a:solidFill>
              </a:rPr>
              <a:t>HiPIMS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lowers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both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costs</a:t>
            </a:r>
            <a:r>
              <a:rPr lang="fr-FR" dirty="0">
                <a:solidFill>
                  <a:srgbClr val="0070C0"/>
                </a:solidFill>
              </a:rPr>
              <a:t> and CO2 impacts !</a:t>
            </a:r>
            <a:endParaRPr lang="fr-BE" dirty="0">
              <a:solidFill>
                <a:srgbClr val="0070C0"/>
              </a:solidFill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CF3D091-7432-4686-A982-99AE39A73163}"/>
              </a:ext>
            </a:extLst>
          </p:cNvPr>
          <p:cNvCxnSpPr/>
          <p:nvPr/>
        </p:nvCxnSpPr>
        <p:spPr>
          <a:xfrm flipH="1" flipV="1">
            <a:off x="3726873" y="2743200"/>
            <a:ext cx="595745" cy="1371600"/>
          </a:xfrm>
          <a:prstGeom prst="straightConnector1">
            <a:avLst/>
          </a:prstGeom>
          <a:ln w="57150">
            <a:solidFill>
              <a:srgbClr val="F580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F013F48-C28F-4DE9-9AA9-FBBE0E7E700B}"/>
              </a:ext>
            </a:extLst>
          </p:cNvPr>
          <p:cNvCxnSpPr/>
          <p:nvPr/>
        </p:nvCxnSpPr>
        <p:spPr>
          <a:xfrm>
            <a:off x="4350327" y="4128655"/>
            <a:ext cx="3588328" cy="0"/>
          </a:xfrm>
          <a:prstGeom prst="line">
            <a:avLst/>
          </a:prstGeom>
          <a:ln w="57150">
            <a:solidFill>
              <a:srgbClr val="EC6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2DACC0B5-E578-45E2-AAE5-2234B2E1E038}"/>
              </a:ext>
            </a:extLst>
          </p:cNvPr>
          <p:cNvSpPr txBox="1"/>
          <p:nvPr/>
        </p:nvSpPr>
        <p:spPr>
          <a:xfrm>
            <a:off x="7297248" y="2839381"/>
            <a:ext cx="1846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6418"/>
                </a:solidFill>
              </a:rPr>
              <a:t>Cutting speeds </a:t>
            </a:r>
            <a:r>
              <a:rPr lang="fr-FR" dirty="0" err="1">
                <a:solidFill>
                  <a:srgbClr val="FF6418"/>
                </a:solidFill>
              </a:rPr>
              <a:t>reduce</a:t>
            </a:r>
            <a:r>
              <a:rPr lang="fr-FR" dirty="0">
                <a:solidFill>
                  <a:srgbClr val="FF6418"/>
                </a:solidFill>
              </a:rPr>
              <a:t> </a:t>
            </a:r>
            <a:r>
              <a:rPr lang="fr-FR" dirty="0" err="1">
                <a:solidFill>
                  <a:srgbClr val="FF6418"/>
                </a:solidFill>
              </a:rPr>
              <a:t>costs</a:t>
            </a:r>
            <a:r>
              <a:rPr lang="fr-FR" dirty="0">
                <a:solidFill>
                  <a:srgbClr val="FF6418"/>
                </a:solidFill>
              </a:rPr>
              <a:t>, but </a:t>
            </a:r>
            <a:r>
              <a:rPr lang="fr-FR" dirty="0" err="1">
                <a:solidFill>
                  <a:srgbClr val="FF6418"/>
                </a:solidFill>
              </a:rPr>
              <a:t>increase</a:t>
            </a:r>
            <a:r>
              <a:rPr lang="fr-FR" dirty="0">
                <a:solidFill>
                  <a:srgbClr val="FF6418"/>
                </a:solidFill>
              </a:rPr>
              <a:t> CO2 </a:t>
            </a:r>
            <a:r>
              <a:rPr lang="fr-FR" dirty="0" err="1">
                <a:solidFill>
                  <a:srgbClr val="FF6418"/>
                </a:solidFill>
              </a:rPr>
              <a:t>emissions</a:t>
            </a:r>
            <a:endParaRPr lang="fr-BE" dirty="0">
              <a:solidFill>
                <a:srgbClr val="FF64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2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91"/>
    </mc:Choice>
    <mc:Fallback xmlns="">
      <p:transition spd="slow" advTm="3139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5100D-BA60-411A-BEF3-7023DEF7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Parametrisation</a:t>
            </a:r>
            <a:r>
              <a:rPr lang="fr-FR" dirty="0"/>
              <a:t> 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7D1A3-AEB1-476C-A9D9-63E3B18AE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51550"/>
            <a:ext cx="8229599" cy="4525963"/>
          </a:xfrm>
        </p:spPr>
        <p:txBody>
          <a:bodyPr>
            <a:normAutofit/>
          </a:bodyPr>
          <a:lstStyle/>
          <a:p>
            <a:r>
              <a:rPr lang="fr-FR" sz="2400" dirty="0" err="1"/>
              <a:t>HiPIMS</a:t>
            </a:r>
            <a:r>
              <a:rPr lang="fr-FR" sz="2400" dirty="0"/>
              <a:t> in flood </a:t>
            </a:r>
            <a:r>
              <a:rPr lang="fr-FR" sz="2400" dirty="0" err="1"/>
              <a:t>machining</a:t>
            </a:r>
            <a:r>
              <a:rPr lang="fr-FR" sz="2400" dirty="0"/>
              <a:t> conditions </a:t>
            </a:r>
            <a:r>
              <a:rPr lang="fr-FR" sz="2400" dirty="0" err="1"/>
              <a:t>seems</a:t>
            </a:r>
            <a:r>
              <a:rPr lang="fr-FR" sz="2400" dirty="0"/>
              <a:t> to </a:t>
            </a:r>
            <a:r>
              <a:rPr lang="fr-FR" sz="2400" dirty="0" err="1"/>
              <a:t>bring</a:t>
            </a:r>
            <a:r>
              <a:rPr lang="fr-FR" sz="2400" dirty="0"/>
              <a:t> the best </a:t>
            </a:r>
            <a:r>
              <a:rPr lang="fr-FR" sz="2400" dirty="0" err="1"/>
              <a:t>outcomes</a:t>
            </a:r>
            <a:r>
              <a:rPr lang="fr-FR" sz="2400" dirty="0"/>
              <a:t> for </a:t>
            </a:r>
            <a:r>
              <a:rPr lang="fr-FR" sz="2400" dirty="0" err="1"/>
              <a:t>both</a:t>
            </a:r>
            <a:r>
              <a:rPr lang="fr-FR" sz="2400" dirty="0"/>
              <a:t> </a:t>
            </a:r>
            <a:r>
              <a:rPr lang="fr-FR" sz="2400" dirty="0" err="1"/>
              <a:t>costs</a:t>
            </a:r>
            <a:r>
              <a:rPr lang="fr-FR" sz="2400" dirty="0"/>
              <a:t> and CO2 </a:t>
            </a:r>
            <a:r>
              <a:rPr lang="fr-FR" sz="2400" dirty="0" err="1"/>
              <a:t>emissions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Trade-</a:t>
            </a:r>
            <a:r>
              <a:rPr lang="fr-FR" sz="2400" dirty="0" err="1"/>
              <a:t>offs</a:t>
            </a:r>
            <a:r>
              <a:rPr lang="fr-FR" sz="2400" dirty="0"/>
              <a:t> </a:t>
            </a:r>
            <a:r>
              <a:rPr lang="fr-FR" sz="2400" dirty="0" err="1"/>
              <a:t>between</a:t>
            </a:r>
            <a:r>
              <a:rPr lang="fr-FR" sz="2400" dirty="0"/>
              <a:t> CO2 </a:t>
            </a:r>
            <a:r>
              <a:rPr lang="fr-FR" sz="2400" dirty="0" err="1"/>
              <a:t>emissions</a:t>
            </a:r>
            <a:r>
              <a:rPr lang="fr-FR" sz="2400" dirty="0"/>
              <a:t> and </a:t>
            </a:r>
            <a:r>
              <a:rPr lang="fr-FR" sz="2400" dirty="0" err="1"/>
              <a:t>costs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How to </a:t>
            </a:r>
            <a:r>
              <a:rPr lang="fr-FR" sz="2400" dirty="0" err="1"/>
              <a:t>choose</a:t>
            </a:r>
            <a:r>
              <a:rPr lang="fr-FR" sz="2400" dirty="0"/>
              <a:t> the best </a:t>
            </a:r>
            <a:r>
              <a:rPr lang="fr-FR" sz="2400" dirty="0" err="1"/>
              <a:t>cutting</a:t>
            </a:r>
            <a:r>
              <a:rPr lang="fr-FR" sz="2400" dirty="0"/>
              <a:t> speed?</a:t>
            </a:r>
          </a:p>
          <a:p>
            <a:endParaRPr lang="fr-FR" sz="2400" dirty="0"/>
          </a:p>
          <a:p>
            <a:pPr marL="0" indent="0">
              <a:buNone/>
            </a:pPr>
            <a:r>
              <a:rPr lang="fr-FR" sz="2400" dirty="0">
                <a:sym typeface="Wingdings" panose="05000000000000000000" pitchFamily="2" charset="2"/>
              </a:rPr>
              <a:t> </a:t>
            </a:r>
            <a:r>
              <a:rPr lang="fr-FR" sz="2400" dirty="0" err="1">
                <a:sym typeface="Wingdings" panose="05000000000000000000" pitchFamily="2" charset="2"/>
              </a:rPr>
              <a:t>Aggregation</a:t>
            </a:r>
            <a:r>
              <a:rPr lang="fr-FR" sz="2400" dirty="0">
                <a:sym typeface="Wingdings" panose="05000000000000000000" pitchFamily="2" charset="2"/>
              </a:rPr>
              <a:t> of CO2 </a:t>
            </a:r>
            <a:r>
              <a:rPr lang="fr-FR" sz="2400" dirty="0" err="1">
                <a:sym typeface="Wingdings" panose="05000000000000000000" pitchFamily="2" charset="2"/>
              </a:rPr>
              <a:t>emissions</a:t>
            </a:r>
            <a:r>
              <a:rPr lang="fr-FR" sz="2400" dirty="0">
                <a:sym typeface="Wingdings" panose="05000000000000000000" pitchFamily="2" charset="2"/>
              </a:rPr>
              <a:t> via a </a:t>
            </a:r>
            <a:r>
              <a:rPr lang="fr-FR" sz="2400" dirty="0" err="1">
                <a:sym typeface="Wingdings" panose="05000000000000000000" pitchFamily="2" charset="2"/>
              </a:rPr>
              <a:t>carbon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tax</a:t>
            </a:r>
            <a:endParaRPr lang="fr-FR" sz="2400" dirty="0"/>
          </a:p>
          <a:p>
            <a:endParaRPr lang="fr-FR" sz="2400" dirty="0"/>
          </a:p>
          <a:p>
            <a:endParaRPr lang="fr-FR" sz="1600" dirty="0"/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sz="20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457200" lvl="1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fr-FR" sz="240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BAF45-3030-4918-8C2F-B9800EE84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21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8872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85"/>
    </mc:Choice>
    <mc:Fallback xmlns="">
      <p:transition spd="slow" advTm="4898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5100D-BA60-411A-BEF3-7023DEF7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Carbon </a:t>
            </a:r>
            <a:r>
              <a:rPr lang="fr-FR" dirty="0" err="1"/>
              <a:t>tax</a:t>
            </a:r>
            <a:r>
              <a:rPr lang="fr-FR" dirty="0"/>
              <a:t>: 120€/tCO2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BAF45-3030-4918-8C2F-B9800EE84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22</a:t>
            </a:fld>
            <a:endParaRPr lang="fr-BE" dirty="0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4D404DC2-91F8-4C84-AF8A-0AC1C68082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593578"/>
              </p:ext>
            </p:extLst>
          </p:nvPr>
        </p:nvGraphicFramePr>
        <p:xfrm>
          <a:off x="763732" y="1071129"/>
          <a:ext cx="7616536" cy="471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405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66"/>
    </mc:Choice>
    <mc:Fallback xmlns="">
      <p:transition spd="slow" advTm="2856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5100D-BA60-411A-BEF3-7023DEF7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Carbon </a:t>
            </a:r>
            <a:r>
              <a:rPr lang="fr-FR" dirty="0" err="1"/>
              <a:t>tax</a:t>
            </a:r>
            <a:r>
              <a:rPr lang="fr-FR" dirty="0"/>
              <a:t>: 250€/tCO2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BAF45-3030-4918-8C2F-B9800EE84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23</a:t>
            </a:fld>
            <a:endParaRPr lang="fr-BE" dirty="0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3584C26D-51DE-43B0-B411-3A7A17773E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606031"/>
              </p:ext>
            </p:extLst>
          </p:nvPr>
        </p:nvGraphicFramePr>
        <p:xfrm>
          <a:off x="879764" y="1011757"/>
          <a:ext cx="7384472" cy="4834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269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96"/>
    </mc:Choice>
    <mc:Fallback xmlns="">
      <p:transition spd="slow" advTm="1289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5100D-BA60-411A-BEF3-7023DEF7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Carbon </a:t>
            </a:r>
            <a:r>
              <a:rPr lang="fr-FR" dirty="0" err="1"/>
              <a:t>tax</a:t>
            </a:r>
            <a:r>
              <a:rPr lang="fr-FR" dirty="0"/>
              <a:t>: 5000€/tCO2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BAF45-3030-4918-8C2F-B9800EE84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24</a:t>
            </a:fld>
            <a:endParaRPr lang="fr-BE" dirty="0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51FDD4D3-CB86-4BEC-9DBD-672EA12B2B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809253"/>
              </p:ext>
            </p:extLst>
          </p:nvPr>
        </p:nvGraphicFramePr>
        <p:xfrm>
          <a:off x="976745" y="949036"/>
          <a:ext cx="7190509" cy="4959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36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88"/>
    </mc:Choice>
    <mc:Fallback xmlns="">
      <p:transition spd="slow" advTm="2148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5100D-BA60-411A-BEF3-7023DEF7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TiAlN</a:t>
            </a:r>
            <a:r>
              <a:rPr lang="fr-FR" dirty="0"/>
              <a:t> 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7D1A3-AEB1-476C-A9D9-63E3B18AE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51550"/>
            <a:ext cx="8229599" cy="4525963"/>
          </a:xfrm>
        </p:spPr>
        <p:txBody>
          <a:bodyPr>
            <a:normAutofit/>
          </a:bodyPr>
          <a:lstStyle/>
          <a:p>
            <a:r>
              <a:rPr lang="fr-FR" sz="2400" dirty="0"/>
              <a:t>CO2 </a:t>
            </a:r>
            <a:r>
              <a:rPr lang="fr-FR" sz="2400" dirty="0" err="1"/>
              <a:t>emissions</a:t>
            </a:r>
            <a:r>
              <a:rPr lang="fr-FR" sz="2400" dirty="0"/>
              <a:t> </a:t>
            </a:r>
            <a:r>
              <a:rPr lang="fr-FR" sz="2400" dirty="0" err="1"/>
              <a:t>differences</a:t>
            </a:r>
            <a:r>
              <a:rPr lang="fr-FR" sz="2400" dirty="0"/>
              <a:t> are </a:t>
            </a:r>
            <a:r>
              <a:rPr lang="fr-FR" sz="2400" dirty="0" err="1"/>
              <a:t>negligible</a:t>
            </a:r>
            <a:r>
              <a:rPr lang="fr-FR" sz="2400" dirty="0"/>
              <a:t>, </a:t>
            </a:r>
            <a:r>
              <a:rPr lang="fr-FR" sz="2400" dirty="0" err="1"/>
              <a:t>even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aberrant </a:t>
            </a:r>
            <a:r>
              <a:rPr lang="fr-FR" sz="2400" dirty="0" err="1"/>
              <a:t>carbon</a:t>
            </a:r>
            <a:r>
              <a:rPr lang="fr-FR" sz="2400" dirty="0"/>
              <a:t> taxes</a:t>
            </a:r>
          </a:p>
          <a:p>
            <a:endParaRPr lang="fr-FR" sz="2400" dirty="0"/>
          </a:p>
          <a:p>
            <a:r>
              <a:rPr lang="fr-FR" sz="2400" dirty="0" err="1"/>
              <a:t>HiPIMS</a:t>
            </a:r>
            <a:r>
              <a:rPr lang="fr-FR" sz="2400" dirty="0"/>
              <a:t> in FM at high </a:t>
            </a:r>
            <a:r>
              <a:rPr lang="fr-FR" sz="2400" dirty="0" err="1"/>
              <a:t>machining</a:t>
            </a:r>
            <a:r>
              <a:rPr lang="fr-FR" sz="2400" dirty="0"/>
              <a:t> speeds </a:t>
            </a:r>
            <a:r>
              <a:rPr lang="fr-FR" sz="2400" dirty="0" err="1"/>
              <a:t>seem</a:t>
            </a:r>
            <a:r>
              <a:rPr lang="fr-FR" sz="2400" dirty="0"/>
              <a:t> to </a:t>
            </a:r>
            <a:r>
              <a:rPr lang="fr-FR" sz="2400" dirty="0" err="1"/>
              <a:t>be</a:t>
            </a:r>
            <a:r>
              <a:rPr lang="fr-FR" sz="2400" dirty="0"/>
              <a:t> the best option</a:t>
            </a:r>
          </a:p>
          <a:p>
            <a:endParaRPr lang="fr-FR" sz="2400" dirty="0"/>
          </a:p>
          <a:p>
            <a:r>
              <a:rPr lang="fr-FR" sz="2400" dirty="0"/>
              <a:t>Need of </a:t>
            </a:r>
            <a:r>
              <a:rPr lang="fr-FR" sz="2400" dirty="0" err="1"/>
              <a:t>experimental</a:t>
            </a:r>
            <a:r>
              <a:rPr lang="fr-FR" sz="2400" dirty="0"/>
              <a:t> data to </a:t>
            </a:r>
            <a:r>
              <a:rPr lang="fr-FR" sz="2400" dirty="0" err="1"/>
              <a:t>validate</a:t>
            </a:r>
            <a:r>
              <a:rPr lang="fr-FR" sz="2400" dirty="0"/>
              <a:t> </a:t>
            </a:r>
            <a:r>
              <a:rPr lang="fr-FR" sz="2400" dirty="0" err="1"/>
              <a:t>assumptions</a:t>
            </a:r>
            <a:endParaRPr lang="fr-FR" sz="2400" dirty="0"/>
          </a:p>
          <a:p>
            <a:endParaRPr lang="fr-FR" sz="2400" dirty="0"/>
          </a:p>
          <a:p>
            <a:endParaRPr lang="fr-FR" sz="1600" dirty="0"/>
          </a:p>
          <a:p>
            <a:pPr marL="457200" lvl="1" indent="0">
              <a:buNone/>
            </a:pPr>
            <a:endParaRPr lang="fr-FR" sz="2000" dirty="0"/>
          </a:p>
          <a:p>
            <a:pPr lvl="1"/>
            <a:endParaRPr lang="fr-FR" sz="20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457200" lvl="1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fr-FR" sz="240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BAF45-3030-4918-8C2F-B9800EE84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25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3807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32"/>
    </mc:Choice>
    <mc:Fallback xmlns="">
      <p:transition spd="slow" advTm="2173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91461"/>
            <a:ext cx="8229600" cy="524326"/>
          </a:xfrm>
        </p:spPr>
        <p:txBody>
          <a:bodyPr/>
          <a:lstStyle/>
          <a:p>
            <a:pPr algn="ctr"/>
            <a:r>
              <a:rPr lang="en-US" dirty="0"/>
              <a:t>Thank you for your attention!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57200" y="5017083"/>
            <a:ext cx="8326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D8F11B0-7E95-4271-9C9C-A6067ADBA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26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5366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0"/>
    </mc:Choice>
    <mc:Fallback xmlns="">
      <p:transition spd="slow" advTm="113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B3A04-98AC-4D9A-92E8-29D471B4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Références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0A5031-A64E-4257-92E4-F86D62B28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[1] </a:t>
            </a:r>
            <a:r>
              <a:rPr lang="en-US" sz="1400" dirty="0" err="1"/>
              <a:t>IndustryArc</a:t>
            </a:r>
            <a:r>
              <a:rPr lang="en-US" sz="1400" dirty="0"/>
              <a:t> (2021). ‘Cutting Tools Market - Forecast(2021 - 2026)’</a:t>
            </a:r>
          </a:p>
          <a:p>
            <a:r>
              <a:rPr lang="en-US" sz="1400" dirty="0"/>
              <a:t>[2] </a:t>
            </a:r>
            <a:r>
              <a:rPr lang="en-US" sz="1400" dirty="0" err="1"/>
              <a:t>Bobzin</a:t>
            </a:r>
            <a:r>
              <a:rPr lang="en-US" sz="1400" dirty="0"/>
              <a:t>, K. (2016). ‘High-performance coatings for cutting tools’, </a:t>
            </a:r>
            <a:r>
              <a:rPr lang="en-US" sz="1400" i="1" dirty="0"/>
              <a:t>CIRP Journal of Manufacturing Science and Technology</a:t>
            </a:r>
          </a:p>
          <a:p>
            <a:r>
              <a:rPr lang="en-US" sz="1400" dirty="0"/>
              <a:t>[3] Jindal, P.C. et al. (1999). ‘Performance of PVD </a:t>
            </a:r>
            <a:r>
              <a:rPr lang="en-US" sz="1400" dirty="0" err="1"/>
              <a:t>TiN</a:t>
            </a:r>
            <a:r>
              <a:rPr lang="en-US" sz="1400" dirty="0"/>
              <a:t>, </a:t>
            </a:r>
            <a:r>
              <a:rPr lang="en-US" sz="1400" dirty="0" err="1"/>
              <a:t>TiCN</a:t>
            </a:r>
            <a:r>
              <a:rPr lang="en-US" sz="1400" dirty="0"/>
              <a:t>, and </a:t>
            </a:r>
            <a:r>
              <a:rPr lang="en-US" sz="1400" dirty="0" err="1"/>
              <a:t>TiAlN</a:t>
            </a:r>
            <a:r>
              <a:rPr lang="en-US" sz="1400" dirty="0"/>
              <a:t> coated cemented carbide tools in turning’, </a:t>
            </a:r>
            <a:r>
              <a:rPr lang="en-US" sz="1400" i="1" dirty="0"/>
              <a:t>International Journal of Refractory Metals &amp; Hard Materials</a:t>
            </a:r>
            <a:r>
              <a:rPr lang="en-US" sz="1400" dirty="0"/>
              <a:t>, 17, pp. 163-170.</a:t>
            </a:r>
          </a:p>
          <a:p>
            <a:r>
              <a:rPr lang="en-US" sz="1400" dirty="0"/>
              <a:t>[4] </a:t>
            </a:r>
            <a:r>
              <a:rPr lang="en-US" sz="1400" dirty="0" err="1"/>
              <a:t>Kottfer</a:t>
            </a:r>
            <a:r>
              <a:rPr lang="en-US" sz="1400" dirty="0"/>
              <a:t>, D. et al. (2013). ‘Investigation of </a:t>
            </a:r>
            <a:r>
              <a:rPr lang="en-US" sz="1400" dirty="0" err="1"/>
              <a:t>Ti</a:t>
            </a:r>
            <a:r>
              <a:rPr lang="en-US" sz="1400" dirty="0"/>
              <a:t> and Cr based PVD coatings deposited onto HSS Co 5 twist drills’, </a:t>
            </a:r>
            <a:r>
              <a:rPr lang="en-US" sz="1400" i="1" dirty="0"/>
              <a:t>Applied Surface Science</a:t>
            </a:r>
            <a:r>
              <a:rPr lang="en-US" sz="1400" dirty="0"/>
              <a:t>, 282, pp. 770-776.</a:t>
            </a:r>
          </a:p>
          <a:p>
            <a:r>
              <a:rPr lang="fr-FR" sz="1400" dirty="0"/>
              <a:t>[5] </a:t>
            </a:r>
            <a:r>
              <a:rPr lang="fr-FR" sz="1400" dirty="0" err="1"/>
              <a:t>Münz</a:t>
            </a:r>
            <a:r>
              <a:rPr lang="fr-FR" sz="1400" dirty="0"/>
              <a:t>, V.-D. (1986), ‘</a:t>
            </a:r>
            <a:r>
              <a:rPr lang="en-US" sz="1400" dirty="0"/>
              <a:t>Titanium aluminum nitride films: A new alternative to </a:t>
            </a:r>
            <a:r>
              <a:rPr lang="en-US" sz="1400" dirty="0" err="1"/>
              <a:t>TiN</a:t>
            </a:r>
            <a:r>
              <a:rPr lang="en-US" sz="1400" dirty="0"/>
              <a:t> coatings’, </a:t>
            </a:r>
            <a:r>
              <a:rPr lang="en-US" sz="1400" i="1" dirty="0"/>
              <a:t>Journal of Vacuum Science &amp; Technology A</a:t>
            </a:r>
            <a:r>
              <a:rPr lang="en-US" sz="1400" dirty="0"/>
              <a:t>, 4(6) </a:t>
            </a:r>
          </a:p>
          <a:p>
            <a:r>
              <a:rPr lang="en-US" sz="1400" dirty="0"/>
              <a:t>[6] </a:t>
            </a:r>
            <a:r>
              <a:rPr lang="en-US" sz="1400" dirty="0" err="1"/>
              <a:t>Weichart</a:t>
            </a:r>
            <a:r>
              <a:rPr lang="en-US" sz="1400" dirty="0"/>
              <a:t>, J. (2012). ‘Titanium aluminum nitride sputtered by HIPIMS</a:t>
            </a:r>
            <a:r>
              <a:rPr lang="en-US" sz="1400" i="1" dirty="0"/>
              <a:t>’, IOP Conference Series Materials Science and Engineering</a:t>
            </a:r>
          </a:p>
          <a:p>
            <a:r>
              <a:rPr lang="en-US" sz="1400" dirty="0"/>
              <a:t>[7] Anders, A. (2010). ‘Deposition rates of high power impulse magnetron sputtering: Physics and economics</a:t>
            </a:r>
            <a:r>
              <a:rPr lang="en-US" sz="1400" i="1" dirty="0"/>
              <a:t>’, Journal of Vacuum Science &amp; Technology </a:t>
            </a:r>
            <a:r>
              <a:rPr lang="en-US" sz="1400" dirty="0"/>
              <a:t>A 28, p. 783</a:t>
            </a:r>
          </a:p>
          <a:p>
            <a:r>
              <a:rPr lang="en-US" sz="1400" dirty="0"/>
              <a:t>[8] Li, C. (2015). ‘A quantitative approach to analyze carbon emissions of CNC-based machining systems’, </a:t>
            </a:r>
            <a:r>
              <a:rPr lang="en-US" sz="1400" i="1" dirty="0"/>
              <a:t>Journal of Intelligent Manufacturing 26</a:t>
            </a:r>
            <a:r>
              <a:rPr lang="en-US" sz="1400" dirty="0"/>
              <a:t>, pp. 911-922</a:t>
            </a:r>
          </a:p>
          <a:p>
            <a:endParaRPr lang="en-US" sz="1400" i="1" dirty="0"/>
          </a:p>
          <a:p>
            <a:endParaRPr lang="fr-BE" sz="1400" i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65FCCC-950D-45C1-A505-4E2BC0622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27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54606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A36215-FFA0-4F1A-B5CA-294A4B4E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PULSATEC </a:t>
            </a:r>
            <a:r>
              <a:rPr lang="fr-FR" dirty="0" err="1"/>
              <a:t>project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7D6927-1580-4F23-BB73-8682918F6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3</a:t>
            </a:fld>
            <a:endParaRPr lang="fr-BE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02C637D-1AF2-4845-8038-086457231A66}"/>
              </a:ext>
            </a:extLst>
          </p:cNvPr>
          <p:cNvSpPr txBox="1">
            <a:spLocks/>
          </p:cNvSpPr>
          <p:nvPr/>
        </p:nvSpPr>
        <p:spPr>
          <a:xfrm>
            <a:off x="457201" y="1051550"/>
            <a:ext cx="82295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INTERREG Great-</a:t>
            </a:r>
            <a:r>
              <a:rPr lang="fr-FR" sz="2400" dirty="0" err="1"/>
              <a:t>Region</a:t>
            </a:r>
            <a:r>
              <a:rPr lang="fr-FR" sz="2400" dirty="0"/>
              <a:t> </a:t>
            </a:r>
            <a:r>
              <a:rPr lang="fr-FR" sz="2400" dirty="0" err="1"/>
              <a:t>project</a:t>
            </a:r>
            <a:br>
              <a:rPr lang="fr-FR" sz="2400" dirty="0"/>
            </a:br>
            <a:r>
              <a:rPr lang="fr-FR" sz="2400" dirty="0"/>
              <a:t>(Liège, NE France, West Germany, </a:t>
            </a:r>
            <a:br>
              <a:rPr lang="fr-FR" sz="2400" dirty="0"/>
            </a:br>
            <a:r>
              <a:rPr lang="fr-FR" sz="2400" dirty="0"/>
              <a:t>Luxembourg)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Project </a:t>
            </a:r>
            <a:r>
              <a:rPr lang="fr-FR" sz="2400" dirty="0" err="1"/>
              <a:t>based</a:t>
            </a:r>
            <a:r>
              <a:rPr lang="fr-FR" sz="2400" dirty="0"/>
              <a:t> </a:t>
            </a:r>
            <a:r>
              <a:rPr lang="fr-FR" sz="2400" dirty="0" err="1"/>
              <a:t>around</a:t>
            </a:r>
            <a:r>
              <a:rPr lang="fr-FR" sz="2400" dirty="0"/>
              <a:t> </a:t>
            </a:r>
            <a:r>
              <a:rPr lang="fr-FR" sz="2400" dirty="0" err="1"/>
              <a:t>HiPIMS</a:t>
            </a:r>
            <a:endParaRPr lang="fr-FR" sz="2400" dirty="0"/>
          </a:p>
          <a:p>
            <a:pPr marL="0" indent="0">
              <a:buFont typeface="Wingdings" pitchFamily="2" charset="2"/>
              <a:buNone/>
            </a:pPr>
            <a:endParaRPr lang="fr-FR" sz="2400" dirty="0"/>
          </a:p>
          <a:p>
            <a:pPr marL="457200" lvl="1" indent="0">
              <a:buFont typeface="Wingdings" pitchFamily="2" charset="2"/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è"/>
            </a:pPr>
            <a:endParaRPr lang="fr-FR" sz="2400" dirty="0">
              <a:sym typeface="Wingdings" panose="05000000000000000000" pitchFamily="2" charset="2"/>
            </a:endParaRPr>
          </a:p>
        </p:txBody>
      </p:sp>
      <p:pic>
        <p:nvPicPr>
          <p:cNvPr id="8" name="Picture 2" descr="INTERREG-Logo">
            <a:extLst>
              <a:ext uri="{FF2B5EF4-FFF2-40B4-BE49-F238E27FC236}">
                <a16:creationId xmlns:a16="http://schemas.microsoft.com/office/drawing/2014/main" id="{5C37D8A7-AE00-4102-AAE6-9DACE1203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112" y="1619490"/>
            <a:ext cx="3691359" cy="153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nowledge">
            <a:extLst>
              <a:ext uri="{FF2B5EF4-FFF2-40B4-BE49-F238E27FC236}">
                <a16:creationId xmlns:a16="http://schemas.microsoft.com/office/drawing/2014/main" id="{E1F6DF82-458E-4EF6-9255-200DD954B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58" y="3988672"/>
            <a:ext cx="4643800" cy="19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598CBDD-0587-4CF6-9A3D-C386B0C6852D}"/>
              </a:ext>
            </a:extLst>
          </p:cNvPr>
          <p:cNvSpPr txBox="1"/>
          <p:nvPr/>
        </p:nvSpPr>
        <p:spPr>
          <a:xfrm>
            <a:off x="3059169" y="3753048"/>
            <a:ext cx="449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High </a:t>
            </a:r>
            <a:r>
              <a:rPr lang="fr-FR" dirty="0" err="1"/>
              <a:t>Powered</a:t>
            </a:r>
            <a:r>
              <a:rPr lang="fr-FR" dirty="0"/>
              <a:t> Impulse </a:t>
            </a:r>
            <a:r>
              <a:rPr lang="fr-FR" dirty="0" err="1"/>
              <a:t>Magnetron</a:t>
            </a:r>
            <a:r>
              <a:rPr lang="fr-FR" dirty="0"/>
              <a:t> </a:t>
            </a:r>
            <a:r>
              <a:rPr lang="fr-FR" dirty="0" err="1"/>
              <a:t>Sputtering</a:t>
            </a:r>
            <a:r>
              <a:rPr lang="fr-FR" dirty="0"/>
              <a:t>!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861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32"/>
    </mc:Choice>
    <mc:Fallback xmlns="">
      <p:transition spd="slow" advTm="3713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A36215-FFA0-4F1A-B5CA-294A4B4E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HiPIMS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7D6927-1580-4F23-BB73-8682918F6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4</a:t>
            </a:fld>
            <a:endParaRPr lang="fr-BE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02C637D-1AF2-4845-8038-086457231A66}"/>
              </a:ext>
            </a:extLst>
          </p:cNvPr>
          <p:cNvSpPr txBox="1">
            <a:spLocks/>
          </p:cNvSpPr>
          <p:nvPr/>
        </p:nvSpPr>
        <p:spPr>
          <a:xfrm>
            <a:off x="457201" y="1051550"/>
            <a:ext cx="82295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/>
              <a:t>Magnetron</a:t>
            </a:r>
            <a:r>
              <a:rPr lang="fr-FR" sz="2400" dirty="0"/>
              <a:t> </a:t>
            </a:r>
            <a:r>
              <a:rPr lang="fr-FR" sz="2400" dirty="0" err="1"/>
              <a:t>Sputtering</a:t>
            </a:r>
            <a:r>
              <a:rPr lang="fr-FR" sz="2400" dirty="0"/>
              <a:t>: </a:t>
            </a:r>
            <a:r>
              <a:rPr lang="fr-FR" sz="2400" dirty="0" err="1"/>
              <a:t>coating</a:t>
            </a:r>
            <a:r>
              <a:rPr lang="fr-FR" sz="2400" dirty="0"/>
              <a:t> </a:t>
            </a:r>
            <a:r>
              <a:rPr lang="fr-FR" sz="2400" dirty="0" err="1"/>
              <a:t>technology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 </a:t>
            </a:r>
            <a:r>
              <a:rPr lang="fr-FR" sz="2400" dirty="0" err="1"/>
              <a:t>Vaccuum</a:t>
            </a:r>
            <a:r>
              <a:rPr lang="fr-FR" sz="2400" dirty="0"/>
              <a:t> </a:t>
            </a:r>
            <a:r>
              <a:rPr lang="fr-FR" sz="2400" dirty="0" err="1"/>
              <a:t>chamber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Voltage to </a:t>
            </a:r>
            <a:r>
              <a:rPr lang="fr-FR" sz="2400" dirty="0" err="1"/>
              <a:t>sputter</a:t>
            </a:r>
            <a:r>
              <a:rPr lang="fr-FR" sz="2400" dirty="0"/>
              <a:t> </a:t>
            </a:r>
            <a:r>
              <a:rPr lang="fr-FR" sz="2400" dirty="0" err="1"/>
              <a:t>target</a:t>
            </a:r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 err="1"/>
              <a:t>HiPIMS</a:t>
            </a:r>
            <a:r>
              <a:rPr lang="fr-FR" sz="2400" dirty="0"/>
              <a:t>: High V pulses to </a:t>
            </a:r>
            <a:r>
              <a:rPr lang="fr-FR" sz="2400" dirty="0" err="1"/>
              <a:t>increase</a:t>
            </a:r>
            <a:r>
              <a:rPr lang="fr-FR" sz="2400" dirty="0"/>
              <a:t> </a:t>
            </a:r>
            <a:r>
              <a:rPr lang="fr-FR" sz="2400" dirty="0" err="1"/>
              <a:t>ionization</a:t>
            </a:r>
            <a:r>
              <a:rPr lang="fr-FR" sz="2400" dirty="0"/>
              <a:t> rate!</a:t>
            </a:r>
          </a:p>
          <a:p>
            <a:pPr marL="0" indent="0">
              <a:buFont typeface="Wingdings" pitchFamily="2" charset="2"/>
              <a:buNone/>
            </a:pPr>
            <a:endParaRPr lang="fr-FR" sz="2400" dirty="0"/>
          </a:p>
          <a:p>
            <a:pPr marL="457200" lvl="1" indent="0">
              <a:buFont typeface="Wingdings" pitchFamily="2" charset="2"/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è"/>
            </a:pPr>
            <a:endParaRPr lang="fr-FR" sz="2400" dirty="0">
              <a:sym typeface="Wingdings" panose="05000000000000000000" pitchFamily="2" charset="2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5C6B0BD-336C-4985-875E-C06CEBD07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56" y="1860650"/>
            <a:ext cx="4458544" cy="21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2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79"/>
    </mc:Choice>
    <mc:Fallback xmlns="">
      <p:transition spd="slow" advTm="2297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A36215-FFA0-4F1A-B5CA-294A4B4E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Characteristics</a:t>
            </a:r>
            <a:r>
              <a:rPr lang="fr-FR" dirty="0"/>
              <a:t> of </a:t>
            </a:r>
            <a:r>
              <a:rPr lang="fr-FR" dirty="0" err="1"/>
              <a:t>HiPIMS</a:t>
            </a:r>
            <a:r>
              <a:rPr lang="fr-FR" dirty="0"/>
              <a:t> </a:t>
            </a:r>
            <a:r>
              <a:rPr lang="fr-FR" dirty="0" err="1"/>
              <a:t>coatings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7D6927-1580-4F23-BB73-8682918F6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5</a:t>
            </a:fld>
            <a:endParaRPr lang="fr-BE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02C637D-1AF2-4845-8038-086457231A66}"/>
              </a:ext>
            </a:extLst>
          </p:cNvPr>
          <p:cNvSpPr txBox="1">
            <a:spLocks/>
          </p:cNvSpPr>
          <p:nvPr/>
        </p:nvSpPr>
        <p:spPr>
          <a:xfrm>
            <a:off x="457201" y="1051550"/>
            <a:ext cx="38515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High </a:t>
            </a:r>
            <a:r>
              <a:rPr lang="fr-FR" sz="2400" dirty="0" err="1"/>
              <a:t>energy</a:t>
            </a:r>
            <a:r>
              <a:rPr lang="fr-FR" sz="2400" dirty="0"/>
              <a:t> </a:t>
            </a:r>
            <a:r>
              <a:rPr lang="fr-FR" sz="2400" dirty="0">
                <a:sym typeface="Wingdings" panose="05000000000000000000" pitchFamily="2" charset="2"/>
              </a:rPr>
              <a:t> High </a:t>
            </a:r>
            <a:r>
              <a:rPr lang="fr-FR" sz="2400" dirty="0" err="1">
                <a:sym typeface="Wingdings" panose="05000000000000000000" pitchFamily="2" charset="2"/>
              </a:rPr>
              <a:t>density</a:t>
            </a:r>
            <a:endParaRPr lang="fr-FR" sz="2400" dirty="0"/>
          </a:p>
          <a:p>
            <a:pPr marL="0" indent="0">
              <a:buFont typeface="Wingdings" pitchFamily="2" charset="2"/>
              <a:buNone/>
            </a:pPr>
            <a:endParaRPr lang="fr-FR" sz="2400" dirty="0"/>
          </a:p>
          <a:p>
            <a:pPr marL="457200" lvl="1" indent="0">
              <a:buFont typeface="Wingdings" pitchFamily="2" charset="2"/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è"/>
            </a:pPr>
            <a:endParaRPr lang="fr-FR" sz="2400" dirty="0">
              <a:sym typeface="Wingdings" panose="05000000000000000000" pitchFamily="2" charset="2"/>
            </a:endParaRPr>
          </a:p>
        </p:txBody>
      </p:sp>
      <p:pic>
        <p:nvPicPr>
          <p:cNvPr id="2050" name="Picture 2" descr="https://www.melec.de/wp-content/uploads/HiPIMS-DC-Sputter-Crossection.png">
            <a:extLst>
              <a:ext uri="{FF2B5EF4-FFF2-40B4-BE49-F238E27FC236}">
                <a16:creationId xmlns:a16="http://schemas.microsoft.com/office/drawing/2014/main" id="{4401D3B5-2D73-451C-A19A-655073060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64" y="1027174"/>
            <a:ext cx="4704052" cy="17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58BC60E-6A1C-4AD0-BB76-B402FDC05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79349"/>
            <a:ext cx="2998424" cy="3048959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E8C8F69-756D-46C3-B702-27753BE318DB}"/>
              </a:ext>
            </a:extLst>
          </p:cNvPr>
          <p:cNvSpPr txBox="1">
            <a:spLocks/>
          </p:cNvSpPr>
          <p:nvPr/>
        </p:nvSpPr>
        <p:spPr>
          <a:xfrm>
            <a:off x="4308764" y="2965205"/>
            <a:ext cx="38515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More ions </a:t>
            </a:r>
            <a:r>
              <a:rPr lang="fr-FR" sz="2400" dirty="0">
                <a:sym typeface="Wingdings" panose="05000000000000000000" pitchFamily="2" charset="2"/>
              </a:rPr>
              <a:t> </a:t>
            </a:r>
            <a:r>
              <a:rPr lang="fr-FR" sz="2400" dirty="0" err="1">
                <a:sym typeface="Wingdings" panose="05000000000000000000" pitchFamily="2" charset="2"/>
              </a:rPr>
              <a:t>Better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coverage</a:t>
            </a:r>
            <a:endParaRPr lang="fr-FR" sz="2400" dirty="0">
              <a:sym typeface="Wingdings" panose="05000000000000000000" pitchFamily="2" charset="2"/>
            </a:endParaRPr>
          </a:p>
          <a:p>
            <a:endParaRPr lang="fr-FR" sz="2400" dirty="0">
              <a:sym typeface="Wingdings" panose="05000000000000000000" pitchFamily="2" charset="2"/>
            </a:endParaRPr>
          </a:p>
          <a:p>
            <a:r>
              <a:rPr lang="fr-FR" sz="2400" dirty="0" err="1">
                <a:sym typeface="Wingdings" panose="05000000000000000000" pitchFamily="2" charset="2"/>
              </a:rPr>
              <a:t>Better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adhesion</a:t>
            </a:r>
            <a:endParaRPr lang="fr-FR" sz="2400" dirty="0">
              <a:sym typeface="Wingdings" panose="05000000000000000000" pitchFamily="2" charset="2"/>
            </a:endParaRPr>
          </a:p>
          <a:p>
            <a:endParaRPr lang="fr-F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sz="2400" dirty="0">
                <a:sym typeface="Wingdings" panose="05000000000000000000" pitchFamily="2" charset="2"/>
              </a:rPr>
              <a:t>BUT </a:t>
            </a:r>
            <a:r>
              <a:rPr lang="fr-FR" sz="2400" dirty="0" err="1">
                <a:sym typeface="Wingdings" panose="05000000000000000000" pitchFamily="2" charset="2"/>
              </a:rPr>
              <a:t>lower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deposition</a:t>
            </a:r>
            <a:r>
              <a:rPr lang="fr-FR" sz="2400" dirty="0">
                <a:sym typeface="Wingdings" panose="05000000000000000000" pitchFamily="2" charset="2"/>
              </a:rPr>
              <a:t> rate!</a:t>
            </a:r>
            <a:endParaRPr lang="fr-FR" sz="2400" dirty="0"/>
          </a:p>
          <a:p>
            <a:pPr marL="0" indent="0">
              <a:buFont typeface="Wingdings" pitchFamily="2" charset="2"/>
              <a:buNone/>
            </a:pPr>
            <a:endParaRPr lang="fr-FR" sz="2400" dirty="0"/>
          </a:p>
          <a:p>
            <a:pPr marL="457200" lvl="1" indent="0">
              <a:buFont typeface="Wingdings" pitchFamily="2" charset="2"/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è"/>
            </a:pPr>
            <a:endParaRPr lang="fr-FR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5609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90"/>
    </mc:Choice>
    <mc:Fallback xmlns="">
      <p:transition spd="slow" advTm="4009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5100D-BA60-411A-BEF3-7023DEF7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Goal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7D1A3-AEB1-476C-A9D9-63E3B18AE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51550"/>
            <a:ext cx="8229599" cy="4525963"/>
          </a:xfrm>
        </p:spPr>
        <p:txBody>
          <a:bodyPr>
            <a:normAutofit lnSpcReduction="10000"/>
          </a:bodyPr>
          <a:lstStyle/>
          <a:p>
            <a:r>
              <a:rPr lang="fr-FR" sz="2400" dirty="0" err="1"/>
              <a:t>HiPIMS</a:t>
            </a:r>
            <a:r>
              <a:rPr lang="fr-FR" sz="2400" dirty="0"/>
              <a:t>: </a:t>
            </a:r>
            <a:r>
              <a:rPr lang="fr-FR" sz="2400" dirty="0" err="1"/>
              <a:t>costlier</a:t>
            </a:r>
            <a:r>
              <a:rPr lang="fr-FR" sz="2400" dirty="0"/>
              <a:t>, but </a:t>
            </a:r>
            <a:r>
              <a:rPr lang="fr-FR" sz="2400" dirty="0" err="1"/>
              <a:t>better</a:t>
            </a:r>
            <a:r>
              <a:rPr lang="fr-FR" sz="2400" dirty="0"/>
              <a:t> </a:t>
            </a:r>
            <a:r>
              <a:rPr lang="fr-FR" sz="2400" dirty="0" err="1"/>
              <a:t>performing</a:t>
            </a:r>
            <a:r>
              <a:rPr lang="fr-FR" sz="2400" dirty="0"/>
              <a:t> </a:t>
            </a:r>
            <a:r>
              <a:rPr lang="fr-FR" sz="2400" dirty="0" err="1"/>
              <a:t>coatings</a:t>
            </a:r>
            <a:r>
              <a:rPr lang="fr-FR" sz="2400" dirty="0"/>
              <a:t> </a:t>
            </a:r>
            <a:r>
              <a:rPr lang="fr-FR" sz="2400" dirty="0" err="1"/>
              <a:t>than</a:t>
            </a:r>
            <a:r>
              <a:rPr lang="fr-FR" sz="2400" dirty="0"/>
              <a:t> MS-DC</a:t>
            </a:r>
          </a:p>
          <a:p>
            <a:endParaRPr lang="fr-FR" sz="2400" dirty="0"/>
          </a:p>
          <a:p>
            <a:r>
              <a:rPr lang="fr-FR" sz="2400" dirty="0" err="1"/>
              <a:t>Evaluate</a:t>
            </a:r>
            <a:r>
              <a:rPr lang="fr-FR" sz="2400" dirty="0"/>
              <a:t> </a:t>
            </a:r>
            <a:r>
              <a:rPr lang="fr-FR" sz="2400" dirty="0" err="1"/>
              <a:t>costs</a:t>
            </a:r>
            <a:r>
              <a:rPr lang="fr-FR" sz="2400" dirty="0"/>
              <a:t> and impacts for </a:t>
            </a:r>
            <a:r>
              <a:rPr lang="fr-FR" sz="2400" dirty="0" err="1"/>
              <a:t>both</a:t>
            </a:r>
            <a:r>
              <a:rPr lang="fr-FR" sz="2400" dirty="0"/>
              <a:t>:</a:t>
            </a:r>
          </a:p>
          <a:p>
            <a:pPr lvl="1"/>
            <a:r>
              <a:rPr lang="fr-FR" sz="2000" dirty="0" err="1"/>
              <a:t>Coating</a:t>
            </a:r>
            <a:r>
              <a:rPr lang="fr-FR" sz="2000" dirty="0"/>
              <a:t> phase</a:t>
            </a:r>
          </a:p>
          <a:p>
            <a:pPr lvl="1"/>
            <a:r>
              <a:rPr lang="fr-FR" sz="2000" dirty="0"/>
              <a:t>Cutting phase</a:t>
            </a:r>
            <a:endParaRPr lang="fr-FR" sz="2400" dirty="0">
              <a:sym typeface="Wingdings" panose="05000000000000000000" pitchFamily="2" charset="2"/>
            </a:endParaRPr>
          </a:p>
          <a:p>
            <a:endParaRPr lang="fr-FR" sz="2400" dirty="0">
              <a:sym typeface="Wingdings" panose="05000000000000000000" pitchFamily="2" charset="2"/>
            </a:endParaRPr>
          </a:p>
          <a:p>
            <a:r>
              <a:rPr lang="fr-FR" sz="2400" dirty="0" err="1">
                <a:sym typeface="Wingdings" panose="05000000000000000000" pitchFamily="2" charset="2"/>
              </a:rPr>
              <a:t>Higher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tool</a:t>
            </a:r>
            <a:r>
              <a:rPr lang="fr-FR" sz="2400" dirty="0">
                <a:sym typeface="Wingdings" panose="05000000000000000000" pitchFamily="2" charset="2"/>
              </a:rPr>
              <a:t> life </a:t>
            </a:r>
            <a:r>
              <a:rPr lang="fr-FR" sz="2400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Lower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downtimes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Higher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productivity</a:t>
            </a:r>
            <a:r>
              <a:rPr lang="fr-FR" sz="2400" dirty="0">
                <a:sym typeface="Wingdings" panose="05000000000000000000" pitchFamily="2" charset="2"/>
              </a:rPr>
              <a:t> and </a:t>
            </a:r>
            <a:r>
              <a:rPr lang="fr-FR" sz="2400" dirty="0" err="1">
                <a:sym typeface="Wingdings" panose="05000000000000000000" pitchFamily="2" charset="2"/>
              </a:rPr>
              <a:t>lower</a:t>
            </a:r>
            <a:r>
              <a:rPr lang="fr-FR" sz="2400" dirty="0">
                <a:sym typeface="Wingdings" panose="05000000000000000000" pitchFamily="2" charset="2"/>
              </a:rPr>
              <a:t> passive </a:t>
            </a:r>
            <a:r>
              <a:rPr lang="fr-FR" sz="2400" dirty="0" err="1">
                <a:sym typeface="Wingdings" panose="05000000000000000000" pitchFamily="2" charset="2"/>
              </a:rPr>
              <a:t>electricity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consumption</a:t>
            </a:r>
            <a:endParaRPr lang="fr-FR" sz="2400" dirty="0">
              <a:sym typeface="Wingdings" panose="05000000000000000000" pitchFamily="2" charset="2"/>
            </a:endParaRPr>
          </a:p>
          <a:p>
            <a:endParaRPr lang="fr-FR" sz="2400" dirty="0">
              <a:sym typeface="Wingdings" panose="05000000000000000000" pitchFamily="2" charset="2"/>
            </a:endParaRPr>
          </a:p>
          <a:p>
            <a:r>
              <a:rPr lang="fr-FR" sz="2400" dirty="0">
                <a:sym typeface="Wingdings" panose="05000000000000000000" pitchFamily="2" charset="2"/>
              </a:rPr>
              <a:t>Joint </a:t>
            </a:r>
            <a:r>
              <a:rPr lang="fr-FR" sz="2400" dirty="0" err="1">
                <a:sym typeface="Wingdings" panose="05000000000000000000" pitchFamily="2" charset="2"/>
              </a:rPr>
              <a:t>evaluation</a:t>
            </a:r>
            <a:r>
              <a:rPr lang="fr-FR" sz="2400" dirty="0">
                <a:sym typeface="Wingdings" panose="05000000000000000000" pitchFamily="2" charset="2"/>
              </a:rPr>
              <a:t> of </a:t>
            </a:r>
            <a:r>
              <a:rPr lang="fr-FR" sz="2400" dirty="0" err="1">
                <a:sym typeface="Wingdings" panose="05000000000000000000" pitchFamily="2" charset="2"/>
              </a:rPr>
              <a:t>costs</a:t>
            </a:r>
            <a:r>
              <a:rPr lang="fr-FR" sz="2400" dirty="0">
                <a:sym typeface="Wingdings" panose="05000000000000000000" pitchFamily="2" charset="2"/>
              </a:rPr>
              <a:t> and </a:t>
            </a:r>
            <a:r>
              <a:rPr lang="fr-FR" sz="2400" dirty="0" err="1">
                <a:sym typeface="Wingdings" panose="05000000000000000000" pitchFamily="2" charset="2"/>
              </a:rPr>
              <a:t>environmental</a:t>
            </a:r>
            <a:r>
              <a:rPr lang="fr-FR" sz="2400" dirty="0">
                <a:sym typeface="Wingdings" panose="05000000000000000000" pitchFamily="2" charset="2"/>
              </a:rPr>
              <a:t> impacts</a:t>
            </a:r>
          </a:p>
          <a:p>
            <a:endParaRPr lang="fr-FR" sz="2400" dirty="0">
              <a:sym typeface="Wingdings" panose="05000000000000000000" pitchFamily="2" charset="2"/>
            </a:endParaRPr>
          </a:p>
          <a:p>
            <a:endParaRPr lang="fr-FR" sz="2400" dirty="0">
              <a:sym typeface="Wingdings" panose="05000000000000000000" pitchFamily="2" charset="2"/>
            </a:endParaRPr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457200" lvl="1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fr-FR" sz="240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BAF45-3030-4918-8C2F-B9800EE84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3764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55"/>
    </mc:Choice>
    <mc:Fallback xmlns="">
      <p:transition spd="slow" advTm="5095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5100D-BA60-411A-BEF3-7023DEF7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TiAlN</a:t>
            </a:r>
            <a:r>
              <a:rPr lang="fr-FR" dirty="0"/>
              <a:t> and </a:t>
            </a:r>
            <a:r>
              <a:rPr lang="fr-FR" dirty="0" err="1"/>
              <a:t>HiPIMS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7D1A3-AEB1-476C-A9D9-63E3B18AE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51550"/>
            <a:ext cx="8229599" cy="4525963"/>
          </a:xfrm>
        </p:spPr>
        <p:txBody>
          <a:bodyPr>
            <a:normAutofit/>
          </a:bodyPr>
          <a:lstStyle/>
          <a:p>
            <a:r>
              <a:rPr lang="fr-FR" sz="2400" dirty="0" err="1">
                <a:sym typeface="Wingdings" panose="05000000000000000000" pitchFamily="2" charset="2"/>
              </a:rPr>
              <a:t>Higher</a:t>
            </a:r>
            <a:r>
              <a:rPr lang="fr-FR" sz="2400" dirty="0">
                <a:sym typeface="Wingdings" panose="05000000000000000000" pitchFamily="2" charset="2"/>
              </a:rPr>
              <a:t> performances of </a:t>
            </a:r>
            <a:r>
              <a:rPr lang="fr-FR" sz="2400" dirty="0" err="1">
                <a:sym typeface="Wingdings" panose="05000000000000000000" pitchFamily="2" charset="2"/>
              </a:rPr>
              <a:t>HiPIMS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coatings</a:t>
            </a:r>
            <a:r>
              <a:rPr lang="fr-FR" sz="2400" dirty="0">
                <a:sym typeface="Wingdings" panose="05000000000000000000" pitchFamily="2" charset="2"/>
              </a:rPr>
              <a:t> </a:t>
            </a:r>
            <a:r>
              <a:rPr lang="fr-FR" sz="2400" dirty="0" err="1">
                <a:sym typeface="Wingdings" panose="05000000000000000000" pitchFamily="2" charset="2"/>
              </a:rPr>
              <a:t>Improved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tool</a:t>
            </a:r>
            <a:r>
              <a:rPr lang="fr-FR" sz="2400" dirty="0">
                <a:sym typeface="Wingdings" panose="05000000000000000000" pitchFamily="2" charset="2"/>
              </a:rPr>
              <a:t> life</a:t>
            </a:r>
          </a:p>
          <a:p>
            <a:r>
              <a:rPr lang="fr-FR" sz="2400" dirty="0">
                <a:sym typeface="Wingdings" panose="05000000000000000000" pitchFamily="2" charset="2"/>
              </a:rPr>
              <a:t>Good </a:t>
            </a:r>
            <a:r>
              <a:rPr lang="fr-FR" sz="2400" dirty="0" err="1">
                <a:sym typeface="Wingdings" panose="05000000000000000000" pitchFamily="2" charset="2"/>
              </a:rPr>
              <a:t>enough</a:t>
            </a:r>
            <a:r>
              <a:rPr lang="fr-FR" sz="2400" dirty="0">
                <a:sym typeface="Wingdings" panose="05000000000000000000" pitchFamily="2" charset="2"/>
              </a:rPr>
              <a:t> to </a:t>
            </a:r>
            <a:r>
              <a:rPr lang="fr-FR" sz="2400" dirty="0" err="1">
                <a:sym typeface="Wingdings" panose="05000000000000000000" pitchFamily="2" charset="2"/>
              </a:rPr>
              <a:t>compensate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higher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HiPIMS</a:t>
            </a:r>
            <a:r>
              <a:rPr lang="fr-FR" sz="2400" dirty="0">
                <a:sym typeface="Wingdings" panose="05000000000000000000" pitchFamily="2" charset="2"/>
              </a:rPr>
              <a:t> </a:t>
            </a:r>
            <a:r>
              <a:rPr lang="fr-FR" sz="2400" dirty="0" err="1">
                <a:sym typeface="Wingdings" panose="05000000000000000000" pitchFamily="2" charset="2"/>
              </a:rPr>
              <a:t>costs</a:t>
            </a:r>
            <a:r>
              <a:rPr lang="fr-FR" sz="2400" dirty="0">
                <a:sym typeface="Wingdings" panose="05000000000000000000" pitchFamily="2" charset="2"/>
              </a:rPr>
              <a:t>?</a:t>
            </a:r>
          </a:p>
          <a:p>
            <a:endParaRPr lang="fr-FR" sz="2400" dirty="0">
              <a:sym typeface="Wingdings" panose="05000000000000000000" pitchFamily="2" charset="2"/>
            </a:endParaRPr>
          </a:p>
          <a:p>
            <a:endParaRPr lang="fr-FR" sz="2400" dirty="0">
              <a:sym typeface="Wingdings" panose="05000000000000000000" pitchFamily="2" charset="2"/>
            </a:endParaRPr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457200" lvl="1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fr-FR" sz="240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BAF45-3030-4918-8C2F-B9800EE84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7</a:t>
            </a:fld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826316D-DAD6-43BA-B584-78B76B127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570" y="2620680"/>
            <a:ext cx="5601482" cy="34953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1D0E84A-541B-44C9-8BD8-01DD2F673925}"/>
              </a:ext>
            </a:extLst>
          </p:cNvPr>
          <p:cNvSpPr txBox="1"/>
          <p:nvPr/>
        </p:nvSpPr>
        <p:spPr>
          <a:xfrm>
            <a:off x="2235548" y="6274638"/>
            <a:ext cx="467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Weichart</a:t>
            </a:r>
            <a:r>
              <a:rPr lang="en-US" sz="1200" i="1" dirty="0"/>
              <a:t>, J. (2012). ‘Titanium aluminum nitride sputtered by HIPIMS’, IOP Conference Series Materials Science and Engineering</a:t>
            </a:r>
          </a:p>
        </p:txBody>
      </p:sp>
    </p:spTree>
    <p:extLst>
      <p:ext uri="{BB962C8B-B14F-4D97-AF65-F5344CB8AC3E}">
        <p14:creationId xmlns:p14="http://schemas.microsoft.com/office/powerpoint/2010/main" val="31263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55"/>
    </mc:Choice>
    <mc:Fallback xmlns="">
      <p:transition spd="slow" advTm="2305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5100D-BA60-411A-BEF3-7023DEF7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Tools </a:t>
            </a:r>
            <a:r>
              <a:rPr lang="fr-FR" dirty="0" err="1"/>
              <a:t>considered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7D1A3-AEB1-476C-A9D9-63E3B18AE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51550"/>
            <a:ext cx="8229599" cy="4525963"/>
          </a:xfrm>
        </p:spPr>
        <p:txBody>
          <a:bodyPr>
            <a:normAutofit/>
          </a:bodyPr>
          <a:lstStyle/>
          <a:p>
            <a:r>
              <a:rPr lang="fr-FR" sz="2400" dirty="0"/>
              <a:t>HSS </a:t>
            </a:r>
            <a:r>
              <a:rPr lang="fr-FR" sz="2400" dirty="0" err="1"/>
              <a:t>milling</a:t>
            </a:r>
            <a:r>
              <a:rPr lang="fr-FR" sz="2400" dirty="0"/>
              <a:t> </a:t>
            </a:r>
            <a:r>
              <a:rPr lang="fr-FR" sz="2400" dirty="0" err="1"/>
              <a:t>tools</a:t>
            </a:r>
            <a:r>
              <a:rPr lang="fr-FR" sz="2400" dirty="0"/>
              <a:t>: 8mm </a:t>
            </a:r>
            <a:r>
              <a:rPr lang="fr-FR" sz="2400" dirty="0" err="1"/>
              <a:t>diameter</a:t>
            </a:r>
            <a:r>
              <a:rPr lang="fr-FR" sz="2400" dirty="0"/>
              <a:t>, 8 cm </a:t>
            </a:r>
            <a:r>
              <a:rPr lang="fr-FR" sz="2400" dirty="0" err="1"/>
              <a:t>length</a:t>
            </a:r>
            <a:endParaRPr lang="fr-FR" sz="2400" dirty="0">
              <a:sym typeface="Wingdings" panose="05000000000000000000" pitchFamily="2" charset="2"/>
            </a:endParaRPr>
          </a:p>
          <a:p>
            <a:endParaRPr lang="fr-FR" sz="2400" dirty="0">
              <a:sym typeface="Wingdings" panose="05000000000000000000" pitchFamily="2" charset="2"/>
            </a:endParaRPr>
          </a:p>
          <a:p>
            <a:r>
              <a:rPr lang="fr-FR" sz="2400" dirty="0"/>
              <a:t>4µm </a:t>
            </a:r>
            <a:r>
              <a:rPr lang="fr-FR" sz="2400" dirty="0" err="1"/>
              <a:t>TiAlN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Tool life of 75 min for</a:t>
            </a:r>
            <a:br>
              <a:rPr lang="fr-FR" sz="2400" dirty="0"/>
            </a:br>
            <a:r>
              <a:rPr lang="fr-FR" sz="2400" dirty="0" err="1"/>
              <a:t>HiPIMS</a:t>
            </a:r>
            <a:r>
              <a:rPr lang="fr-FR" sz="2400" dirty="0"/>
              <a:t> and 50 min for </a:t>
            </a:r>
            <a:br>
              <a:rPr lang="fr-FR" sz="2400" dirty="0"/>
            </a:br>
            <a:r>
              <a:rPr lang="fr-FR" sz="2400" dirty="0"/>
              <a:t>MS-DC</a:t>
            </a:r>
          </a:p>
          <a:p>
            <a:endParaRPr lang="fr-FR" sz="2400" dirty="0"/>
          </a:p>
          <a:p>
            <a:r>
              <a:rPr lang="fr-FR" sz="2400" dirty="0"/>
              <a:t>1.8µm/h for </a:t>
            </a:r>
            <a:r>
              <a:rPr lang="fr-FR" sz="2400" dirty="0" err="1"/>
              <a:t>HiPIMS</a:t>
            </a:r>
            <a:br>
              <a:rPr lang="fr-FR" sz="2400" dirty="0"/>
            </a:br>
            <a:r>
              <a:rPr lang="fr-FR" sz="2400" dirty="0"/>
              <a:t>3.6µm/h for DC-MS</a:t>
            </a:r>
          </a:p>
          <a:p>
            <a:endParaRPr lang="fr-F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457200" lvl="1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fr-FR" sz="240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BAF45-3030-4918-8C2F-B9800EE84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8</a:t>
            </a:fld>
            <a:endParaRPr lang="fr-BE" dirty="0"/>
          </a:p>
        </p:txBody>
      </p:sp>
      <p:pic>
        <p:nvPicPr>
          <p:cNvPr id="21506" name="Picture 2" descr="https://images-na.ssl-images-amazon.com/images/I/51%2Bmjs2bELL._AC_SL1001_.jpg">
            <a:extLst>
              <a:ext uri="{FF2B5EF4-FFF2-40B4-BE49-F238E27FC236}">
                <a16:creationId xmlns:a16="http://schemas.microsoft.com/office/drawing/2014/main" id="{E4454A8E-2DDA-409D-A81A-7C28162A0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99" y="1563965"/>
            <a:ext cx="4268857" cy="37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03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38"/>
    </mc:Choice>
    <mc:Fallback xmlns="">
      <p:transition spd="slow" advTm="5843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5100D-BA60-411A-BEF3-7023DEF7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Installations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7D1A3-AEB1-476C-A9D9-63E3B18AE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51550"/>
            <a:ext cx="8229599" cy="4525963"/>
          </a:xfrm>
        </p:spPr>
        <p:txBody>
          <a:bodyPr>
            <a:normAutofit/>
          </a:bodyPr>
          <a:lstStyle/>
          <a:p>
            <a:r>
              <a:rPr lang="fr-FR" sz="2400" dirty="0"/>
              <a:t>200 </a:t>
            </a:r>
            <a:r>
              <a:rPr lang="fr-FR" sz="2400" dirty="0" err="1"/>
              <a:t>tools</a:t>
            </a:r>
            <a:r>
              <a:rPr lang="fr-FR" sz="2400" dirty="0"/>
              <a:t> per batch</a:t>
            </a:r>
          </a:p>
          <a:p>
            <a:endParaRPr lang="fr-FR" sz="2400" dirty="0"/>
          </a:p>
          <a:p>
            <a:r>
              <a:rPr lang="fr-FR" sz="2400" dirty="0" err="1"/>
              <a:t>Rotating</a:t>
            </a:r>
            <a:r>
              <a:rPr lang="fr-FR" sz="2400" dirty="0"/>
              <a:t> and </a:t>
            </a:r>
            <a:r>
              <a:rPr lang="fr-FR" sz="2400" dirty="0" err="1"/>
              <a:t>heating</a:t>
            </a:r>
            <a:r>
              <a:rPr lang="fr-FR" sz="2400" dirty="0"/>
              <a:t> </a:t>
            </a:r>
            <a:r>
              <a:rPr lang="fr-FR" sz="2400" dirty="0" err="1"/>
              <a:t>substrates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 err="1"/>
              <a:t>HiPIMS</a:t>
            </a:r>
            <a:r>
              <a:rPr lang="fr-FR" sz="2400" dirty="0"/>
              <a:t> :1 300 000 €</a:t>
            </a:r>
            <a:br>
              <a:rPr lang="fr-FR" sz="2400" dirty="0"/>
            </a:br>
            <a:r>
              <a:rPr lang="fr-FR" sz="2400" dirty="0"/>
              <a:t>DC-MS :1 200 000 € </a:t>
            </a:r>
          </a:p>
          <a:p>
            <a:endParaRPr lang="fr-FR" sz="2400" dirty="0"/>
          </a:p>
          <a:p>
            <a:r>
              <a:rPr lang="fr-FR" sz="2400" dirty="0" err="1"/>
              <a:t>Same</a:t>
            </a:r>
            <a:r>
              <a:rPr lang="fr-FR" sz="2400" dirty="0"/>
              <a:t> </a:t>
            </a:r>
            <a:r>
              <a:rPr lang="fr-FR" sz="2400" dirty="0" err="1"/>
              <a:t>consumptions</a:t>
            </a:r>
            <a:r>
              <a:rPr lang="fr-FR" sz="2400" dirty="0"/>
              <a:t> for </a:t>
            </a:r>
            <a:r>
              <a:rPr lang="fr-FR" sz="2400" dirty="0" err="1"/>
              <a:t>both</a:t>
            </a:r>
            <a:br>
              <a:rPr lang="fr-FR" sz="2400" dirty="0"/>
            </a:br>
            <a:r>
              <a:rPr lang="fr-FR" sz="2400" dirty="0" err="1"/>
              <a:t>processes</a:t>
            </a:r>
            <a:r>
              <a:rPr lang="fr-FR" sz="2400" dirty="0"/>
              <a:t> but longer </a:t>
            </a:r>
            <a:r>
              <a:rPr lang="fr-FR" sz="2400" dirty="0" err="1"/>
              <a:t>deposition</a:t>
            </a:r>
            <a:r>
              <a:rPr lang="fr-FR" sz="2400" dirty="0"/>
              <a:t> time for</a:t>
            </a:r>
            <a:br>
              <a:rPr lang="fr-FR" sz="2400" dirty="0"/>
            </a:br>
            <a:r>
              <a:rPr lang="fr-FR" sz="2400" dirty="0" err="1"/>
              <a:t>HiPIMS</a:t>
            </a:r>
            <a:r>
              <a:rPr lang="fr-FR" sz="2400" dirty="0"/>
              <a:t> (133 min vs 67 min) </a:t>
            </a:r>
          </a:p>
          <a:p>
            <a:endParaRPr lang="fr-FR" sz="2400" dirty="0"/>
          </a:p>
          <a:p>
            <a:endParaRPr lang="fr-FR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457200" lvl="1" indent="0">
              <a:buNone/>
            </a:pPr>
            <a:endParaRPr lang="fr-FR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fr-FR" sz="240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BAF45-3030-4918-8C2F-B9800EE84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9</a:t>
            </a:fld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D9C0EE-161F-4AC1-9E78-50A138982D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68" y="1696922"/>
            <a:ext cx="2999231" cy="2820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24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85"/>
    </mc:Choice>
    <mc:Fallback xmlns="">
      <p:transition spd="slow" advTm="57285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53329</TotalTime>
  <Words>1150</Words>
  <Application>Microsoft Office PowerPoint</Application>
  <PresentationFormat>Affichage à l'écran (4:3)</PresentationFormat>
  <Paragraphs>320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Candara</vt:lpstr>
      <vt:lpstr>Wingdings</vt:lpstr>
      <vt:lpstr>Thème Office</vt:lpstr>
      <vt:lpstr>E-MRS</vt:lpstr>
      <vt:lpstr>Introduction</vt:lpstr>
      <vt:lpstr>PULSATEC project</vt:lpstr>
      <vt:lpstr>HiPIMS</vt:lpstr>
      <vt:lpstr>Characteristics of HiPIMS coatings</vt:lpstr>
      <vt:lpstr>Goal</vt:lpstr>
      <vt:lpstr>TiAlN and HiPIMS</vt:lpstr>
      <vt:lpstr>Tools considered</vt:lpstr>
      <vt:lpstr>Installations</vt:lpstr>
      <vt:lpstr>Cost evaluation of 1 coating</vt:lpstr>
      <vt:lpstr>Environmental impact of 1 coating</vt:lpstr>
      <vt:lpstr>Cutting phase</vt:lpstr>
      <vt:lpstr>Cutting phase costs</vt:lpstr>
      <vt:lpstr>Cutting phase impacts</vt:lpstr>
      <vt:lpstr>Cutting phase evaluation conclusions</vt:lpstr>
      <vt:lpstr>Parametrisation: Taylor’s equation</vt:lpstr>
      <vt:lpstr>Parametrisation: Taylor’s equation</vt:lpstr>
      <vt:lpstr>Parametrisation</vt:lpstr>
      <vt:lpstr>Parametrisation</vt:lpstr>
      <vt:lpstr>Parametrisation</vt:lpstr>
      <vt:lpstr>Parametrisation conclusions</vt:lpstr>
      <vt:lpstr>Carbon tax: 120€/tCO2</vt:lpstr>
      <vt:lpstr>Carbon tax: 250€/tCO2</vt:lpstr>
      <vt:lpstr>Carbon tax: 5000€/tCO2</vt:lpstr>
      <vt:lpstr>TiAlN Conclusions</vt:lpstr>
      <vt:lpstr>Thank you for your attention!</vt:lpstr>
      <vt:lpstr>Références</vt:lpstr>
    </vt:vector>
  </TitlesOfParts>
  <Company>ULg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G. Léonard</dc:creator>
  <cp:lastModifiedBy>antoine.merlo</cp:lastModifiedBy>
  <cp:revision>434</cp:revision>
  <dcterms:created xsi:type="dcterms:W3CDTF">2016-06-13T12:56:34Z</dcterms:created>
  <dcterms:modified xsi:type="dcterms:W3CDTF">2022-05-31T15:49:30Z</dcterms:modified>
</cp:coreProperties>
</file>