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5.xml" ContentType="application/vnd.openxmlformats-officedocument.presentationml.notesSlide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43" r:id="rId3"/>
    <p:sldId id="351" r:id="rId4"/>
    <p:sldId id="347" r:id="rId5"/>
    <p:sldId id="273" r:id="rId6"/>
    <p:sldId id="270" r:id="rId7"/>
    <p:sldId id="348" r:id="rId8"/>
    <p:sldId id="271" r:id="rId9"/>
    <p:sldId id="258" r:id="rId10"/>
    <p:sldId id="349" r:id="rId11"/>
    <p:sldId id="350" r:id="rId12"/>
    <p:sldId id="340" r:id="rId13"/>
    <p:sldId id="341" r:id="rId14"/>
    <p:sldId id="272" r:id="rId15"/>
    <p:sldId id="269" r:id="rId16"/>
    <p:sldId id="274" r:id="rId17"/>
    <p:sldId id="275" r:id="rId18"/>
    <p:sldId id="277" r:id="rId19"/>
    <p:sldId id="257" r:id="rId20"/>
    <p:sldId id="326" r:id="rId21"/>
    <p:sldId id="328" r:id="rId22"/>
    <p:sldId id="327" r:id="rId23"/>
    <p:sldId id="345" r:id="rId24"/>
    <p:sldId id="346" r:id="rId25"/>
    <p:sldId id="339" r:id="rId26"/>
    <p:sldId id="352" r:id="rId27"/>
    <p:sldId id="259" r:id="rId28"/>
    <p:sldId id="344" r:id="rId29"/>
    <p:sldId id="260" r:id="rId30"/>
    <p:sldId id="342" r:id="rId31"/>
    <p:sldId id="26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2E7"/>
    <a:srgbClr val="97FFFF"/>
    <a:srgbClr val="DA2A00"/>
    <a:srgbClr val="B057E1"/>
    <a:srgbClr val="FE4BE3"/>
    <a:srgbClr val="BA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0"/>
    <p:restoredTop sz="96405"/>
  </p:normalViewPr>
  <p:slideViewPr>
    <p:cSldViewPr snapToGrid="0" snapToObjects="1">
      <p:cViewPr>
        <p:scale>
          <a:sx n="105" d="100"/>
          <a:sy n="105" d="100"/>
        </p:scale>
        <p:origin x="88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oiswang/Documents/Maelle/NORMALIS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THESE/MANTO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wnloads/MAELLETHESE%20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oiswang/Documents/Maelle/NORMALIS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oiswang/Documents/Maelle/NORMALIS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EXCITABILITE%20NERVEUSE/XLS/STIMULUS%20REPONSE%20REPRO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cuments/Maelle/EXCITABILITE%20NERVEUSE/XLS/STIMULUS%20REPONSE%20REPRO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oiswang/Documents/Maelle/NORMALIS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oiswang/Downloads/MAELLETHESE%203-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rancoiswang/Downloads/EXCITHESE%20MT%203-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Feuil1!$C$1:$C$45</c:f>
              <c:numCache>
                <c:formatCode>General</c:formatCode>
                <c:ptCount val="45"/>
                <c:pt idx="1">
                  <c:v>6.1</c:v>
                </c:pt>
                <c:pt idx="3">
                  <c:v>6.1</c:v>
                </c:pt>
                <c:pt idx="5">
                  <c:v>6.1</c:v>
                </c:pt>
                <c:pt idx="7">
                  <c:v>6.1</c:v>
                </c:pt>
                <c:pt idx="9">
                  <c:v>6.1</c:v>
                </c:pt>
                <c:pt idx="11">
                  <c:v>6.1</c:v>
                </c:pt>
                <c:pt idx="13">
                  <c:v>6.1</c:v>
                </c:pt>
                <c:pt idx="15">
                  <c:v>6</c:v>
                </c:pt>
                <c:pt idx="17">
                  <c:v>5.9</c:v>
                </c:pt>
                <c:pt idx="19">
                  <c:v>5.7</c:v>
                </c:pt>
                <c:pt idx="21">
                  <c:v>4.8</c:v>
                </c:pt>
                <c:pt idx="23">
                  <c:v>4</c:v>
                </c:pt>
                <c:pt idx="25">
                  <c:v>2.4</c:v>
                </c:pt>
                <c:pt idx="27">
                  <c:v>1</c:v>
                </c:pt>
                <c:pt idx="29">
                  <c:v>0.3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5E-E446-8046-1B6047462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8539136"/>
        <c:axId val="1938509360"/>
      </c:scatterChart>
      <c:valAx>
        <c:axId val="1938539136"/>
        <c:scaling>
          <c:orientation val="minMax"/>
          <c:max val="22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09360"/>
        <c:crosses val="autoZero"/>
        <c:crossBetween val="midCat"/>
      </c:valAx>
      <c:valAx>
        <c:axId val="193850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39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POSTISCH'!$AG$21:$AZ$21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96.548042811867759</c:v>
                </c:pt>
                <c:pt idx="2">
                  <c:v>74.210053373482197</c:v>
                </c:pt>
                <c:pt idx="3">
                  <c:v>51.345376535377454</c:v>
                </c:pt>
                <c:pt idx="4">
                  <c:v>40.659128843451413</c:v>
                </c:pt>
                <c:pt idx="5">
                  <c:v>35.644645387503495</c:v>
                </c:pt>
                <c:pt idx="6">
                  <c:v>57.10939536352361</c:v>
                </c:pt>
                <c:pt idx="7">
                  <c:v>101.40954958414477</c:v>
                </c:pt>
                <c:pt idx="8">
                  <c:v>158.80002464179501</c:v>
                </c:pt>
                <c:pt idx="9">
                  <c:v>194.21379410382681</c:v>
                </c:pt>
                <c:pt idx="10">
                  <c:v>186.79396041620598</c:v>
                </c:pt>
                <c:pt idx="11">
                  <c:v>182.71423443104533</c:v>
                </c:pt>
                <c:pt idx="12">
                  <c:v>175.41851458668737</c:v>
                </c:pt>
                <c:pt idx="13">
                  <c:v>117.29752303363796</c:v>
                </c:pt>
                <c:pt idx="14">
                  <c:v>79.879340111971771</c:v>
                </c:pt>
                <c:pt idx="15">
                  <c:v>12.678169244234979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1D1-704F-BE7F-FF0103031033}"/>
            </c:ext>
          </c:extLst>
        </c:ser>
        <c:ser>
          <c:idx val="3"/>
          <c:order val="1"/>
          <c:marker>
            <c:symbol val="circle"/>
            <c:size val="9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'CB vs EXER'!$AG$1:$AZ$1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POSTISCH'!$AG$59:$AZ$59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86.308093936911149</c:v>
                </c:pt>
                <c:pt idx="2">
                  <c:v>66.602106163612518</c:v>
                </c:pt>
                <c:pt idx="3">
                  <c:v>65.141438042250229</c:v>
                </c:pt>
                <c:pt idx="4">
                  <c:v>62.94148214841492</c:v>
                </c:pt>
                <c:pt idx="5">
                  <c:v>103.11848519895764</c:v>
                </c:pt>
                <c:pt idx="6">
                  <c:v>149.74196344846325</c:v>
                </c:pt>
                <c:pt idx="7">
                  <c:v>220.05750402309758</c:v>
                </c:pt>
                <c:pt idx="8">
                  <c:v>236.80716002749756</c:v>
                </c:pt>
                <c:pt idx="9">
                  <c:v>218.49885954253801</c:v>
                </c:pt>
                <c:pt idx="10">
                  <c:v>216.81383577295239</c:v>
                </c:pt>
                <c:pt idx="11">
                  <c:v>194.68406952270203</c:v>
                </c:pt>
                <c:pt idx="12">
                  <c:v>180.51312712258755</c:v>
                </c:pt>
                <c:pt idx="13">
                  <c:v>150.83637926897711</c:v>
                </c:pt>
                <c:pt idx="14">
                  <c:v>111.38510605215953</c:v>
                </c:pt>
                <c:pt idx="15">
                  <c:v>60.615455210833886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1D1-704F-BE7F-FF0103031033}"/>
            </c:ext>
          </c:extLst>
        </c:ser>
        <c:ser>
          <c:idx val="1"/>
          <c:order val="2"/>
          <c:marker>
            <c:symbol val="square"/>
            <c:size val="9"/>
          </c:marker>
          <c:xVal>
            <c:numRef>
              <c:f>'CB vs POSTISCH'!$AG$1:$AZ$1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ISCH'!$AG$59:$AZ$59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98.477360659187667</c:v>
                </c:pt>
                <c:pt idx="2">
                  <c:v>89.06288671509256</c:v>
                </c:pt>
                <c:pt idx="3">
                  <c:v>77.329031726920022</c:v>
                </c:pt>
                <c:pt idx="4">
                  <c:v>59.227410602768771</c:v>
                </c:pt>
                <c:pt idx="5">
                  <c:v>41.192200812228634</c:v>
                </c:pt>
                <c:pt idx="6">
                  <c:v>34.016710020091423</c:v>
                </c:pt>
                <c:pt idx="7">
                  <c:v>55.446581309630879</c:v>
                </c:pt>
                <c:pt idx="8">
                  <c:v>81.320876205406933</c:v>
                </c:pt>
                <c:pt idx="9">
                  <c:v>102.34838668976596</c:v>
                </c:pt>
                <c:pt idx="10">
                  <c:v>99.175619309847491</c:v>
                </c:pt>
                <c:pt idx="11">
                  <c:v>69.401618845376575</c:v>
                </c:pt>
                <c:pt idx="12">
                  <c:v>19.921836143846626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1D1-704F-BE7F-FF0103031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 non D'!$AG$1:$AZ$1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D'!$AG$145:$AZ$145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97.923588039867099</c:v>
                </c:pt>
                <c:pt idx="2">
                  <c:v>99.543189368770769</c:v>
                </c:pt>
                <c:pt idx="3">
                  <c:v>94.102990033222582</c:v>
                </c:pt>
                <c:pt idx="4">
                  <c:v>61.544850498338867</c:v>
                </c:pt>
                <c:pt idx="5">
                  <c:v>58.762458471760795</c:v>
                </c:pt>
                <c:pt idx="6">
                  <c:v>50.373754152823921</c:v>
                </c:pt>
                <c:pt idx="7">
                  <c:v>72.134551495016609</c:v>
                </c:pt>
                <c:pt idx="8">
                  <c:v>103.65448504983388</c:v>
                </c:pt>
                <c:pt idx="9">
                  <c:v>103.82059800664452</c:v>
                </c:pt>
                <c:pt idx="10">
                  <c:v>103.82059800664452</c:v>
                </c:pt>
                <c:pt idx="11">
                  <c:v>107.97342192691031</c:v>
                </c:pt>
                <c:pt idx="12">
                  <c:v>114.20265780730897</c:v>
                </c:pt>
                <c:pt idx="13">
                  <c:v>103.82059800664452</c:v>
                </c:pt>
                <c:pt idx="14">
                  <c:v>99.667774086378742</c:v>
                </c:pt>
                <c:pt idx="15">
                  <c:v>83.056478405315616</c:v>
                </c:pt>
                <c:pt idx="16">
                  <c:v>62.292358803986716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0C-D746-ADD2-713C2D1BFFBE}"/>
            </c:ext>
          </c:extLst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0C-D746-ADD2-713C2D1BFFBE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60C-D746-ADD2-713C2D1BF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20540820707999E-2"/>
          <c:y val="7.2124232570834904E-2"/>
          <c:w val="0.88004049930510919"/>
          <c:h val="0.84587953052519715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 non D'!$AG$1:$AZ$1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D'!$AG$146:$AZ$146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100.6376195536663</c:v>
                </c:pt>
                <c:pt idx="2">
                  <c:v>104.64045341834927</c:v>
                </c:pt>
                <c:pt idx="3">
                  <c:v>95.572086432872823</c:v>
                </c:pt>
                <c:pt idx="4">
                  <c:v>69.465108041091042</c:v>
                </c:pt>
                <c:pt idx="5">
                  <c:v>62.486716259298611</c:v>
                </c:pt>
                <c:pt idx="6">
                  <c:v>51.824300389656401</c:v>
                </c:pt>
                <c:pt idx="7">
                  <c:v>65.99362380446334</c:v>
                </c:pt>
                <c:pt idx="8">
                  <c:v>113.03577754162239</c:v>
                </c:pt>
                <c:pt idx="9">
                  <c:v>148.77789585547291</c:v>
                </c:pt>
                <c:pt idx="10">
                  <c:v>205.45518951470066</c:v>
                </c:pt>
                <c:pt idx="11">
                  <c:v>208.99752036840243</c:v>
                </c:pt>
                <c:pt idx="12">
                  <c:v>194.82819695359547</c:v>
                </c:pt>
                <c:pt idx="13">
                  <c:v>182.4300389656394</c:v>
                </c:pt>
                <c:pt idx="14">
                  <c:v>173.57421183138507</c:v>
                </c:pt>
                <c:pt idx="15">
                  <c:v>122.21041445270988</c:v>
                </c:pt>
                <c:pt idx="16">
                  <c:v>65.533120793482112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CC2-2242-95AB-90A9D0F91634}"/>
            </c:ext>
          </c:extLst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CC2-2242-95AB-90A9D0F91634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CC2-2242-95AB-90A9D0F91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 non D'!$AG$1:$AZ$1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D'!$AG$144:$AZ$144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96.967741935483872</c:v>
                </c:pt>
                <c:pt idx="2">
                  <c:v>97.096774193548384</c:v>
                </c:pt>
                <c:pt idx="3">
                  <c:v>86.774193548387103</c:v>
                </c:pt>
                <c:pt idx="4">
                  <c:v>80.709677419354847</c:v>
                </c:pt>
                <c:pt idx="5">
                  <c:v>67.935483870967744</c:v>
                </c:pt>
                <c:pt idx="6">
                  <c:v>59.29032258064516</c:v>
                </c:pt>
                <c:pt idx="7">
                  <c:v>63.032258064516135</c:v>
                </c:pt>
                <c:pt idx="8">
                  <c:v>129.03225806451613</c:v>
                </c:pt>
                <c:pt idx="9">
                  <c:v>96.774193548387103</c:v>
                </c:pt>
                <c:pt idx="10">
                  <c:v>129.03225806451613</c:v>
                </c:pt>
                <c:pt idx="11">
                  <c:v>122.58064516129032</c:v>
                </c:pt>
                <c:pt idx="12">
                  <c:v>125.80645161290323</c:v>
                </c:pt>
                <c:pt idx="13">
                  <c:v>122.58064516129032</c:v>
                </c:pt>
                <c:pt idx="14">
                  <c:v>116.12903225806453</c:v>
                </c:pt>
                <c:pt idx="15">
                  <c:v>103.2258064516129</c:v>
                </c:pt>
                <c:pt idx="16">
                  <c:v>96.774193548387103</c:v>
                </c:pt>
                <c:pt idx="17">
                  <c:v>64.516129032258064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A4-3644-BFB1-12163E66AD79}"/>
            </c:ext>
          </c:extLst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A4-3644-BFB1-12163E66AD79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8A4-3644-BFB1-12163E66A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 non D'!$AG$1:$AZ$1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D'!$AG$143:$AZ$143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102.12765957446808</c:v>
                </c:pt>
                <c:pt idx="2">
                  <c:v>109.18762088974856</c:v>
                </c:pt>
                <c:pt idx="3">
                  <c:v>101.6441005802708</c:v>
                </c:pt>
                <c:pt idx="4">
                  <c:v>96.228239845261115</c:v>
                </c:pt>
                <c:pt idx="5">
                  <c:v>85.589941972920684</c:v>
                </c:pt>
                <c:pt idx="6">
                  <c:v>91.586073500967117</c:v>
                </c:pt>
                <c:pt idx="7">
                  <c:v>117.11798839458413</c:v>
                </c:pt>
                <c:pt idx="8">
                  <c:v>106.38297872340425</c:v>
                </c:pt>
                <c:pt idx="9">
                  <c:v>145.06769825918761</c:v>
                </c:pt>
                <c:pt idx="10">
                  <c:v>145.06769825918761</c:v>
                </c:pt>
                <c:pt idx="11">
                  <c:v>140.23210831721471</c:v>
                </c:pt>
                <c:pt idx="12">
                  <c:v>130.56092843326886</c:v>
                </c:pt>
                <c:pt idx="13">
                  <c:v>106.38297872340425</c:v>
                </c:pt>
                <c:pt idx="14">
                  <c:v>101.54738878143132</c:v>
                </c:pt>
                <c:pt idx="15">
                  <c:v>43.520309477756285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36-C244-9907-9F09FB276C98}"/>
            </c:ext>
          </c:extLst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B36-C244-9907-9F09FB276C98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B36-C244-9907-9F09FB276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ISCH'!$AG$112:$AZ$112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71.778867588051725</c:v>
                </c:pt>
                <c:pt idx="2">
                  <c:v>76.861346411056616</c:v>
                </c:pt>
                <c:pt idx="3">
                  <c:v>67.900133749442716</c:v>
                </c:pt>
                <c:pt idx="4">
                  <c:v>68.435131520285324</c:v>
                </c:pt>
                <c:pt idx="5">
                  <c:v>63.352652697280433</c:v>
                </c:pt>
                <c:pt idx="6">
                  <c:v>56.174765938475261</c:v>
                </c:pt>
                <c:pt idx="7">
                  <c:v>65.715559518502005</c:v>
                </c:pt>
                <c:pt idx="8">
                  <c:v>109.18412839946501</c:v>
                </c:pt>
                <c:pt idx="9">
                  <c:v>93.624609897458768</c:v>
                </c:pt>
                <c:pt idx="10">
                  <c:v>111.45786892554614</c:v>
                </c:pt>
                <c:pt idx="11">
                  <c:v>120.37449843958983</c:v>
                </c:pt>
                <c:pt idx="12">
                  <c:v>115.916183682568</c:v>
                </c:pt>
                <c:pt idx="13">
                  <c:v>98.082924654480607</c:v>
                </c:pt>
                <c:pt idx="14">
                  <c:v>78.020508247882304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24-5541-BDD2-E9D4AAF6FF5E}"/>
            </c:ext>
          </c:extLst>
        </c:ser>
        <c:ser>
          <c:idx val="1"/>
          <c:order val="1"/>
          <c:spPr>
            <a:ln>
              <a:solidFill>
                <a:schemeClr val="accent3"/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ISCH'!$AG$60:$AZ$60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87.190897676277999</c:v>
                </c:pt>
                <c:pt idx="2">
                  <c:v>75.258377063825876</c:v>
                </c:pt>
                <c:pt idx="3">
                  <c:v>50.916444729724915</c:v>
                </c:pt>
                <c:pt idx="4">
                  <c:v>28.631670776957598</c:v>
                </c:pt>
                <c:pt idx="5">
                  <c:v>14.858388529981109</c:v>
                </c:pt>
                <c:pt idx="6">
                  <c:v>8.5918560908384691</c:v>
                </c:pt>
                <c:pt idx="7">
                  <c:v>18.363808809288169</c:v>
                </c:pt>
                <c:pt idx="8">
                  <c:v>24.84521679671678</c:v>
                </c:pt>
                <c:pt idx="9">
                  <c:v>29.201270765451842</c:v>
                </c:pt>
                <c:pt idx="10">
                  <c:v>44.766830819174487</c:v>
                </c:pt>
                <c:pt idx="11">
                  <c:v>27.193166762966985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24-5541-BDD2-E9D4AAF6FF5E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ISCH'!$AG$61:$AZ$61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107.54942279697104</c:v>
                </c:pt>
                <c:pt idx="2">
                  <c:v>101.99436678389566</c:v>
                </c:pt>
                <c:pt idx="3">
                  <c:v>92.864295936900305</c:v>
                </c:pt>
                <c:pt idx="4">
                  <c:v>74.190750291658802</c:v>
                </c:pt>
                <c:pt idx="5">
                  <c:v>73.774908283324152</c:v>
                </c:pt>
                <c:pt idx="6">
                  <c:v>81.43228550960643</c:v>
                </c:pt>
                <c:pt idx="7">
                  <c:v>105.68561628086481</c:v>
                </c:pt>
                <c:pt idx="8">
                  <c:v>127.71002135544249</c:v>
                </c:pt>
                <c:pt idx="9">
                  <c:v>163.91065570865217</c:v>
                </c:pt>
                <c:pt idx="10">
                  <c:v>182.41824079505056</c:v>
                </c:pt>
                <c:pt idx="11">
                  <c:v>172.51412342172691</c:v>
                </c:pt>
                <c:pt idx="12">
                  <c:v>116.2646164980774</c:v>
                </c:pt>
                <c:pt idx="13">
                  <c:v>58.897746750791875</c:v>
                </c:pt>
                <c:pt idx="14">
                  <c:v>24.213880412270033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E24-5541-BDD2-E9D4AAF6F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0"/>
          <c:spPr>
            <a:ln w="31750">
              <a:solidFill>
                <a:srgbClr val="FF0000"/>
              </a:solidFill>
            </a:ln>
          </c:spP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D'!$AG$79:$AZ$79</c:f>
              <c:numCache>
                <c:formatCode>0.0</c:formatCode>
                <c:ptCount val="20"/>
                <c:pt idx="0">
                  <c:v>100</c:v>
                </c:pt>
                <c:pt idx="1">
                  <c:v>94.545454545454547</c:v>
                </c:pt>
                <c:pt idx="2">
                  <c:v>83.909090909090907</c:v>
                </c:pt>
                <c:pt idx="3">
                  <c:v>50.090909090909086</c:v>
                </c:pt>
                <c:pt idx="4">
                  <c:v>43.636363636363633</c:v>
                </c:pt>
                <c:pt idx="5">
                  <c:v>34.045454545454547</c:v>
                </c:pt>
                <c:pt idx="6">
                  <c:v>56.31818181818182</c:v>
                </c:pt>
                <c:pt idx="7">
                  <c:v>88.727272727272734</c:v>
                </c:pt>
                <c:pt idx="8">
                  <c:v>197.27272727272725</c:v>
                </c:pt>
                <c:pt idx="9">
                  <c:v>238.13636363636363</c:v>
                </c:pt>
                <c:pt idx="10">
                  <c:v>227.27272727272728</c:v>
                </c:pt>
                <c:pt idx="11">
                  <c:v>222.72727272727272</c:v>
                </c:pt>
                <c:pt idx="12">
                  <c:v>204.54545454545453</c:v>
                </c:pt>
                <c:pt idx="13">
                  <c:v>200</c:v>
                </c:pt>
                <c:pt idx="14">
                  <c:v>181.81818181818181</c:v>
                </c:pt>
                <c:pt idx="15">
                  <c:v>170.45454545454547</c:v>
                </c:pt>
                <c:pt idx="16">
                  <c:v>159.09090909090909</c:v>
                </c:pt>
                <c:pt idx="17">
                  <c:v>27.27272727272727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1A-094C-9AF4-318ABD76DA2A}"/>
            </c:ext>
          </c:extLst>
        </c:ser>
        <c:ser>
          <c:idx val="4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1A-094C-9AF4-318ABD76DA2A}"/>
            </c:ext>
          </c:extLst>
        </c:ser>
        <c:ser>
          <c:idx val="5"/>
          <c:order val="2"/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81A-094C-9AF4-318ABD76DA2A}"/>
            </c:ext>
          </c:extLst>
        </c:ser>
        <c:ser>
          <c:idx val="0"/>
          <c:order val="3"/>
          <c:spPr>
            <a:ln w="31750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D'!$AG$79:$AZ$79</c:f>
              <c:numCache>
                <c:formatCode>0.0</c:formatCode>
                <c:ptCount val="20"/>
                <c:pt idx="0">
                  <c:v>100</c:v>
                </c:pt>
                <c:pt idx="1">
                  <c:v>94.545454545454547</c:v>
                </c:pt>
                <c:pt idx="2">
                  <c:v>83.909090909090907</c:v>
                </c:pt>
                <c:pt idx="3">
                  <c:v>50.090909090909086</c:v>
                </c:pt>
                <c:pt idx="4">
                  <c:v>43.636363636363633</c:v>
                </c:pt>
                <c:pt idx="5">
                  <c:v>34.045454545454547</c:v>
                </c:pt>
                <c:pt idx="6">
                  <c:v>56.31818181818182</c:v>
                </c:pt>
                <c:pt idx="7">
                  <c:v>88.727272727272734</c:v>
                </c:pt>
                <c:pt idx="8">
                  <c:v>197.27272727272725</c:v>
                </c:pt>
                <c:pt idx="9">
                  <c:v>238.13636363636363</c:v>
                </c:pt>
                <c:pt idx="10">
                  <c:v>227.27272727272728</c:v>
                </c:pt>
                <c:pt idx="11">
                  <c:v>222.72727272727272</c:v>
                </c:pt>
                <c:pt idx="12">
                  <c:v>204.54545454545453</c:v>
                </c:pt>
                <c:pt idx="13">
                  <c:v>200</c:v>
                </c:pt>
                <c:pt idx="14">
                  <c:v>181.81818181818181</c:v>
                </c:pt>
                <c:pt idx="15">
                  <c:v>170.45454545454547</c:v>
                </c:pt>
                <c:pt idx="16">
                  <c:v>159.09090909090909</c:v>
                </c:pt>
                <c:pt idx="17">
                  <c:v>27.27272727272727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81A-094C-9AF4-318ABD76DA2A}"/>
            </c:ext>
          </c:extLst>
        </c:ser>
        <c:ser>
          <c:idx val="1"/>
          <c:order val="4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81A-094C-9AF4-318ABD76DA2A}"/>
            </c:ext>
          </c:extLst>
        </c:ser>
        <c:ser>
          <c:idx val="2"/>
          <c:order val="5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81A-094C-9AF4-318ABD76D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1750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ISCH'!$AG$78:$AZ$78</c:f>
              <c:numCache>
                <c:formatCode>0.0</c:formatCode>
                <c:ptCount val="20"/>
                <c:pt idx="0">
                  <c:v>100</c:v>
                </c:pt>
                <c:pt idx="1">
                  <c:v>90.143084260731314</c:v>
                </c:pt>
                <c:pt idx="2">
                  <c:v>63.910969793322735</c:v>
                </c:pt>
                <c:pt idx="3">
                  <c:v>47.535771065182828</c:v>
                </c:pt>
                <c:pt idx="4">
                  <c:v>38.155802861685217</c:v>
                </c:pt>
                <c:pt idx="5">
                  <c:v>39.348171701112875</c:v>
                </c:pt>
                <c:pt idx="6">
                  <c:v>53.020667726550073</c:v>
                </c:pt>
                <c:pt idx="7">
                  <c:v>135.41335453100157</c:v>
                </c:pt>
                <c:pt idx="8">
                  <c:v>186.80445151033388</c:v>
                </c:pt>
                <c:pt idx="9">
                  <c:v>218.60095389507154</c:v>
                </c:pt>
                <c:pt idx="10">
                  <c:v>198.72813990461049</c:v>
                </c:pt>
                <c:pt idx="11">
                  <c:v>182.82988871224165</c:v>
                </c:pt>
                <c:pt idx="12">
                  <c:v>178.85532591414946</c:v>
                </c:pt>
                <c:pt idx="13">
                  <c:v>168.91891891891893</c:v>
                </c:pt>
                <c:pt idx="14">
                  <c:v>158.98251192368841</c:v>
                </c:pt>
                <c:pt idx="15">
                  <c:v>149.04610492845788</c:v>
                </c:pt>
                <c:pt idx="16">
                  <c:v>49.682034976152622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6DC-9140-B57E-79A6BF53C023}"/>
            </c:ext>
          </c:extLst>
        </c:ser>
        <c:ser>
          <c:idx val="1"/>
          <c:order val="1"/>
          <c:spPr>
            <a:ln>
              <a:solidFill>
                <a:schemeClr val="accent3"/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ISCH'!$AG$60:$AZ$60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87.190897676277999</c:v>
                </c:pt>
                <c:pt idx="2">
                  <c:v>75.258377063825876</c:v>
                </c:pt>
                <c:pt idx="3">
                  <c:v>50.916444729724915</c:v>
                </c:pt>
                <c:pt idx="4">
                  <c:v>28.631670776957598</c:v>
                </c:pt>
                <c:pt idx="5">
                  <c:v>14.858388529981109</c:v>
                </c:pt>
                <c:pt idx="6">
                  <c:v>8.5918560908384691</c:v>
                </c:pt>
                <c:pt idx="7">
                  <c:v>18.363808809288169</c:v>
                </c:pt>
                <c:pt idx="8">
                  <c:v>24.84521679671678</c:v>
                </c:pt>
                <c:pt idx="9">
                  <c:v>29.201270765451842</c:v>
                </c:pt>
                <c:pt idx="10">
                  <c:v>44.766830819174487</c:v>
                </c:pt>
                <c:pt idx="11">
                  <c:v>27.193166762966985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6DC-9140-B57E-79A6BF53C023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ISCH'!$AG$61:$AZ$61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107.54942279697104</c:v>
                </c:pt>
                <c:pt idx="2">
                  <c:v>101.99436678389566</c:v>
                </c:pt>
                <c:pt idx="3">
                  <c:v>92.864295936900305</c:v>
                </c:pt>
                <c:pt idx="4">
                  <c:v>74.190750291658802</c:v>
                </c:pt>
                <c:pt idx="5">
                  <c:v>73.774908283324152</c:v>
                </c:pt>
                <c:pt idx="6">
                  <c:v>81.43228550960643</c:v>
                </c:pt>
                <c:pt idx="7">
                  <c:v>105.68561628086481</c:v>
                </c:pt>
                <c:pt idx="8">
                  <c:v>127.71002135544249</c:v>
                </c:pt>
                <c:pt idx="9">
                  <c:v>163.91065570865217</c:v>
                </c:pt>
                <c:pt idx="10">
                  <c:v>182.41824079505056</c:v>
                </c:pt>
                <c:pt idx="11">
                  <c:v>172.51412342172691</c:v>
                </c:pt>
                <c:pt idx="12">
                  <c:v>116.2646164980774</c:v>
                </c:pt>
                <c:pt idx="13">
                  <c:v>58.897746750791875</c:v>
                </c:pt>
                <c:pt idx="14">
                  <c:v>24.213880412270033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6DC-9140-B57E-79A6BF53C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1750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 non D'!$AG$1:$AZ$1</c:f>
              <c:numCache>
                <c:formatCode>0.00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D'!$AG$129:$AZ$129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85.320356853203577</c:v>
                </c:pt>
                <c:pt idx="2">
                  <c:v>73.803730738037316</c:v>
                </c:pt>
                <c:pt idx="3">
                  <c:v>54.379562043795616</c:v>
                </c:pt>
                <c:pt idx="4">
                  <c:v>39.983779399837793</c:v>
                </c:pt>
                <c:pt idx="5">
                  <c:v>48.256285482562852</c:v>
                </c:pt>
                <c:pt idx="6">
                  <c:v>54.055150040551503</c:v>
                </c:pt>
                <c:pt idx="7">
                  <c:v>91.403081914030821</c:v>
                </c:pt>
                <c:pt idx="8">
                  <c:v>91.240875912408754</c:v>
                </c:pt>
                <c:pt idx="9">
                  <c:v>109.48905109489051</c:v>
                </c:pt>
                <c:pt idx="10">
                  <c:v>121.65450121654501</c:v>
                </c:pt>
                <c:pt idx="11">
                  <c:v>113.54420113544201</c:v>
                </c:pt>
                <c:pt idx="12">
                  <c:v>109.48905109489051</c:v>
                </c:pt>
                <c:pt idx="13">
                  <c:v>105.433901054339</c:v>
                </c:pt>
                <c:pt idx="14">
                  <c:v>97.323600973236012</c:v>
                </c:pt>
                <c:pt idx="15">
                  <c:v>81.103000811030014</c:v>
                </c:pt>
                <c:pt idx="16">
                  <c:v>68.937550689375499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D9-8446-9EAF-5600063336D1}"/>
            </c:ext>
          </c:extLst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D'!$AG$26:$AZ$26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72.798724531679966</c:v>
                </c:pt>
                <c:pt idx="2">
                  <c:v>40.201686818687364</c:v>
                </c:pt>
                <c:pt idx="3">
                  <c:v>24.565716738137823</c:v>
                </c:pt>
                <c:pt idx="4">
                  <c:v>10.371886693509699</c:v>
                </c:pt>
                <c:pt idx="5">
                  <c:v>10.890311363734115</c:v>
                </c:pt>
                <c:pt idx="6">
                  <c:v>12.625100353975842</c:v>
                </c:pt>
                <c:pt idx="7">
                  <c:v>54.43454593949545</c:v>
                </c:pt>
                <c:pt idx="8">
                  <c:v>120.68124074579103</c:v>
                </c:pt>
                <c:pt idx="9">
                  <c:v>131.96789335037531</c:v>
                </c:pt>
                <c:pt idx="10">
                  <c:v>138.66730768874143</c:v>
                </c:pt>
                <c:pt idx="11">
                  <c:v>142.50195661667649</c:v>
                </c:pt>
                <c:pt idx="12">
                  <c:v>131.97862278049183</c:v>
                </c:pt>
                <c:pt idx="13">
                  <c:v>39.127008838513568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D9-8446-9EAF-5600063336D1}"/>
            </c:ext>
          </c:extLst>
        </c:ser>
        <c:ser>
          <c:idx val="2"/>
          <c:order val="2"/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[3]Cycle!$AB$1:$AU$1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'D non D'!$AG$27:$AZ$27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106.46216007928902</c:v>
                </c:pt>
                <c:pt idx="2">
                  <c:v>94.474589071822336</c:v>
                </c:pt>
                <c:pt idx="3">
                  <c:v>80.312935485216386</c:v>
                </c:pt>
                <c:pt idx="4">
                  <c:v>69.807147564329327</c:v>
                </c:pt>
                <c:pt idx="5">
                  <c:v>84.657041291455826</c:v>
                </c:pt>
                <c:pt idx="6">
                  <c:v>133.95534016498954</c:v>
                </c:pt>
                <c:pt idx="7">
                  <c:v>209.51732233432816</c:v>
                </c:pt>
                <c:pt idx="8">
                  <c:v>251.35010770074439</c:v>
                </c:pt>
                <c:pt idx="9">
                  <c:v>253.98322815414761</c:v>
                </c:pt>
                <c:pt idx="10">
                  <c:v>242.31522133230141</c:v>
                </c:pt>
                <c:pt idx="11">
                  <c:v>229.94869778997142</c:v>
                </c:pt>
                <c:pt idx="12">
                  <c:v>208.43037338921673</c:v>
                </c:pt>
                <c:pt idx="13">
                  <c:v>188.9273404979678</c:v>
                </c:pt>
                <c:pt idx="14">
                  <c:v>162.82123277574598</c:v>
                </c:pt>
                <c:pt idx="15">
                  <c:v>133.5934763727401</c:v>
                </c:pt>
                <c:pt idx="16">
                  <c:v>32.01133656143147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D9-8446-9EAF-5600063336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35571091600732E-2"/>
          <c:y val="0.11740762164690041"/>
          <c:w val="0.89496894752246337"/>
          <c:h val="0.85508251245744915"/>
        </c:manualLayout>
      </c:layout>
      <c:scatterChart>
        <c:scatterStyle val="smoothMarker"/>
        <c:varyColors val="0"/>
        <c:ser>
          <c:idx val="0"/>
          <c:order val="0"/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'reproductibilité même jour'!$AG$287:$BE$287</c:f>
              <c:numCache>
                <c:formatCode>General</c:formatCode>
                <c:ptCount val="25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3.74</c:v>
                </c:pt>
                <c:pt idx="15">
                  <c:v>3.5</c:v>
                </c:pt>
                <c:pt idx="16">
                  <c:v>3.24</c:v>
                </c:pt>
                <c:pt idx="17">
                  <c:v>3</c:v>
                </c:pt>
                <c:pt idx="18">
                  <c:v>2.74</c:v>
                </c:pt>
                <c:pt idx="19">
                  <c:v>2.5</c:v>
                </c:pt>
                <c:pt idx="20">
                  <c:v>2.2400000000000002</c:v>
                </c:pt>
                <c:pt idx="21">
                  <c:v>2</c:v>
                </c:pt>
                <c:pt idx="22">
                  <c:v>1.74</c:v>
                </c:pt>
                <c:pt idx="23">
                  <c:v>1.5</c:v>
                </c:pt>
                <c:pt idx="24">
                  <c:v>1</c:v>
                </c:pt>
              </c:numCache>
            </c:numRef>
          </c:xVal>
          <c:yVal>
            <c:numRef>
              <c:f>'reproductibilité même jour'!$AG$288:$BF$288</c:f>
              <c:numCache>
                <c:formatCode>0.0</c:formatCode>
                <c:ptCount val="26"/>
                <c:pt idx="0" formatCode="General">
                  <c:v>100</c:v>
                </c:pt>
                <c:pt idx="1">
                  <c:v>100.48791821561338</c:v>
                </c:pt>
                <c:pt idx="2">
                  <c:v>89.869888475836433</c:v>
                </c:pt>
                <c:pt idx="3">
                  <c:v>87.662639405204459</c:v>
                </c:pt>
                <c:pt idx="4">
                  <c:v>82.504646840148695</c:v>
                </c:pt>
                <c:pt idx="5">
                  <c:v>116.2407063197026</c:v>
                </c:pt>
                <c:pt idx="6">
                  <c:v>156.31970260223051</c:v>
                </c:pt>
                <c:pt idx="7">
                  <c:v>206.11059479553901</c:v>
                </c:pt>
                <c:pt idx="8">
                  <c:v>195.16728624535315</c:v>
                </c:pt>
                <c:pt idx="9">
                  <c:v>197.49070631970261</c:v>
                </c:pt>
                <c:pt idx="10">
                  <c:v>130.11152416356876</c:v>
                </c:pt>
                <c:pt idx="11">
                  <c:v>67.379182156133837</c:v>
                </c:pt>
                <c:pt idx="12">
                  <c:v>32.52788104089219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22-A843-A836-41B35E0A5919}"/>
            </c:ext>
          </c:extLst>
        </c:ser>
        <c:ser>
          <c:idx val="1"/>
          <c:order val="1"/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xVal>
            <c:numRef>
              <c:f>'reproductibilité même jour'!$AG$287:$BE$287</c:f>
              <c:numCache>
                <c:formatCode>General</c:formatCode>
                <c:ptCount val="25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3.74</c:v>
                </c:pt>
                <c:pt idx="15">
                  <c:v>3.5</c:v>
                </c:pt>
                <c:pt idx="16">
                  <c:v>3.24</c:v>
                </c:pt>
                <c:pt idx="17">
                  <c:v>3</c:v>
                </c:pt>
                <c:pt idx="18">
                  <c:v>2.74</c:v>
                </c:pt>
                <c:pt idx="19">
                  <c:v>2.5</c:v>
                </c:pt>
                <c:pt idx="20">
                  <c:v>2.2400000000000002</c:v>
                </c:pt>
                <c:pt idx="21">
                  <c:v>2</c:v>
                </c:pt>
                <c:pt idx="22">
                  <c:v>1.74</c:v>
                </c:pt>
                <c:pt idx="23">
                  <c:v>1.5</c:v>
                </c:pt>
                <c:pt idx="24">
                  <c:v>1</c:v>
                </c:pt>
              </c:numCache>
            </c:numRef>
          </c:xVal>
          <c:yVal>
            <c:numRef>
              <c:f>'reproductibilité même jour'!$AG$289:$BE$289</c:f>
              <c:numCache>
                <c:formatCode>0.0</c:formatCode>
                <c:ptCount val="25"/>
                <c:pt idx="0" formatCode="General">
                  <c:v>100</c:v>
                </c:pt>
                <c:pt idx="1">
                  <c:v>80.664819944598349</c:v>
                </c:pt>
                <c:pt idx="2">
                  <c:v>84.930747922437675</c:v>
                </c:pt>
                <c:pt idx="3">
                  <c:v>57.479224376731295</c:v>
                </c:pt>
                <c:pt idx="4">
                  <c:v>44.210526315789473</c:v>
                </c:pt>
                <c:pt idx="5">
                  <c:v>96.149584487534625</c:v>
                </c:pt>
                <c:pt idx="6">
                  <c:v>143.96121883656511</c:v>
                </c:pt>
                <c:pt idx="7">
                  <c:v>245.20775623268699</c:v>
                </c:pt>
                <c:pt idx="8">
                  <c:v>254.8476454293629</c:v>
                </c:pt>
                <c:pt idx="9">
                  <c:v>265.9279778393352</c:v>
                </c:pt>
                <c:pt idx="10">
                  <c:v>216.06648199445982</c:v>
                </c:pt>
                <c:pt idx="11">
                  <c:v>180.05540166204986</c:v>
                </c:pt>
                <c:pt idx="12">
                  <c:v>113.57340720221607</c:v>
                </c:pt>
                <c:pt idx="13">
                  <c:v>13.850415512465375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C22-A843-A836-41B35E0A5919}"/>
            </c:ext>
          </c:extLst>
        </c:ser>
        <c:ser>
          <c:idx val="2"/>
          <c:order val="2"/>
          <c:spPr>
            <a:ln>
              <a:solidFill>
                <a:srgbClr val="FF0000"/>
              </a:solidFill>
            </a:ln>
          </c:spPr>
          <c:xVal>
            <c:numRef>
              <c:f>'reproductibilité même jour'!$AG$287:$BE$287</c:f>
              <c:numCache>
                <c:formatCode>General</c:formatCode>
                <c:ptCount val="25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3.74</c:v>
                </c:pt>
                <c:pt idx="15">
                  <c:v>3.5</c:v>
                </c:pt>
                <c:pt idx="16">
                  <c:v>3.24</c:v>
                </c:pt>
                <c:pt idx="17">
                  <c:v>3</c:v>
                </c:pt>
                <c:pt idx="18">
                  <c:v>2.74</c:v>
                </c:pt>
                <c:pt idx="19">
                  <c:v>2.5</c:v>
                </c:pt>
                <c:pt idx="20">
                  <c:v>2.2400000000000002</c:v>
                </c:pt>
                <c:pt idx="21">
                  <c:v>2</c:v>
                </c:pt>
                <c:pt idx="22">
                  <c:v>1.74</c:v>
                </c:pt>
                <c:pt idx="23">
                  <c:v>1.5</c:v>
                </c:pt>
                <c:pt idx="24">
                  <c:v>1</c:v>
                </c:pt>
              </c:numCache>
            </c:numRef>
          </c:xVal>
          <c:yVal>
            <c:numRef>
              <c:f>'reproductibilité même jour'!$AG$290:$BE$290</c:f>
              <c:numCache>
                <c:formatCode>0.0</c:formatCode>
                <c:ptCount val="25"/>
                <c:pt idx="0" formatCode="General">
                  <c:v>100</c:v>
                </c:pt>
                <c:pt idx="1">
                  <c:v>87.298747763864043</c:v>
                </c:pt>
                <c:pt idx="2">
                  <c:v>48.326092512139027</c:v>
                </c:pt>
                <c:pt idx="3">
                  <c:v>31.868131868131865</c:v>
                </c:pt>
                <c:pt idx="4">
                  <c:v>29.746997188857655</c:v>
                </c:pt>
                <c:pt idx="5">
                  <c:v>42.550472783030926</c:v>
                </c:pt>
                <c:pt idx="6">
                  <c:v>88.934321492461038</c:v>
                </c:pt>
                <c:pt idx="7">
                  <c:v>194.22438027089191</c:v>
                </c:pt>
                <c:pt idx="8">
                  <c:v>235.11372348581651</c:v>
                </c:pt>
                <c:pt idx="9">
                  <c:v>276.0030667007411</c:v>
                </c:pt>
                <c:pt idx="10">
                  <c:v>250.44722719141325</c:v>
                </c:pt>
                <c:pt idx="11">
                  <c:v>245.33605928954768</c:v>
                </c:pt>
                <c:pt idx="12">
                  <c:v>219.7802197802198</c:v>
                </c:pt>
                <c:pt idx="13">
                  <c:v>168.668540761564</c:v>
                </c:pt>
                <c:pt idx="14">
                  <c:v>117.55686174290825</c:v>
                </c:pt>
                <c:pt idx="15">
                  <c:v>81.778686429849216</c:v>
                </c:pt>
                <c:pt idx="16">
                  <c:v>46.000511116790186</c:v>
                </c:pt>
                <c:pt idx="17">
                  <c:v>25.555839509327882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C22-A843-A836-41B35E0A5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Feuil1!$C$1:$C$44</c:f>
              <c:numCache>
                <c:formatCode>General</c:formatCode>
                <c:ptCount val="44"/>
                <c:pt idx="1">
                  <c:v>6.1</c:v>
                </c:pt>
                <c:pt idx="3">
                  <c:v>6.1</c:v>
                </c:pt>
                <c:pt idx="5">
                  <c:v>6.1</c:v>
                </c:pt>
                <c:pt idx="7">
                  <c:v>6.1</c:v>
                </c:pt>
                <c:pt idx="9">
                  <c:v>6.1</c:v>
                </c:pt>
                <c:pt idx="11">
                  <c:v>6.1</c:v>
                </c:pt>
                <c:pt idx="13">
                  <c:v>6.1</c:v>
                </c:pt>
                <c:pt idx="15">
                  <c:v>6</c:v>
                </c:pt>
                <c:pt idx="17">
                  <c:v>5.9</c:v>
                </c:pt>
                <c:pt idx="19">
                  <c:v>5.7</c:v>
                </c:pt>
                <c:pt idx="21">
                  <c:v>4.8</c:v>
                </c:pt>
                <c:pt idx="23">
                  <c:v>4</c:v>
                </c:pt>
                <c:pt idx="25">
                  <c:v>2.4</c:v>
                </c:pt>
                <c:pt idx="27">
                  <c:v>1</c:v>
                </c:pt>
                <c:pt idx="29">
                  <c:v>0.3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8F-E94A-A55E-DADA5FB1042C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Feuil1!$D$1:$D$44</c:f>
              <c:numCache>
                <c:formatCode>General</c:formatCode>
                <c:ptCount val="44"/>
                <c:pt idx="0">
                  <c:v>6.1</c:v>
                </c:pt>
                <c:pt idx="1">
                  <c:v>6.1</c:v>
                </c:pt>
                <c:pt idx="2">
                  <c:v>6.1</c:v>
                </c:pt>
                <c:pt idx="4">
                  <c:v>6.1</c:v>
                </c:pt>
                <c:pt idx="6">
                  <c:v>6.1</c:v>
                </c:pt>
                <c:pt idx="8">
                  <c:v>6.1</c:v>
                </c:pt>
                <c:pt idx="10">
                  <c:v>6.1</c:v>
                </c:pt>
                <c:pt idx="12">
                  <c:v>6.1</c:v>
                </c:pt>
                <c:pt idx="14">
                  <c:v>6.1</c:v>
                </c:pt>
                <c:pt idx="16">
                  <c:v>6.1</c:v>
                </c:pt>
                <c:pt idx="18">
                  <c:v>6.1</c:v>
                </c:pt>
                <c:pt idx="20">
                  <c:v>6.1</c:v>
                </c:pt>
                <c:pt idx="22">
                  <c:v>6.1</c:v>
                </c:pt>
                <c:pt idx="24">
                  <c:v>6.1</c:v>
                </c:pt>
                <c:pt idx="26">
                  <c:v>6.1</c:v>
                </c:pt>
                <c:pt idx="28">
                  <c:v>6.1</c:v>
                </c:pt>
                <c:pt idx="31">
                  <c:v>6</c:v>
                </c:pt>
                <c:pt idx="32">
                  <c:v>5.9</c:v>
                </c:pt>
                <c:pt idx="33">
                  <c:v>5.4</c:v>
                </c:pt>
                <c:pt idx="34">
                  <c:v>4.4000000000000004</c:v>
                </c:pt>
                <c:pt idx="35">
                  <c:v>3</c:v>
                </c:pt>
                <c:pt idx="36">
                  <c:v>1.76</c:v>
                </c:pt>
                <c:pt idx="37">
                  <c:v>0.46</c:v>
                </c:pt>
                <c:pt idx="38">
                  <c:v>0.23</c:v>
                </c:pt>
                <c:pt idx="39">
                  <c:v>1.9E-2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8F-E94A-A55E-DADA5FB10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8539136"/>
        <c:axId val="1938509360"/>
      </c:scatterChart>
      <c:valAx>
        <c:axId val="1938539136"/>
        <c:scaling>
          <c:orientation val="minMax"/>
          <c:max val="22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09360"/>
        <c:crosses val="autoZero"/>
        <c:crossBetween val="midCat"/>
      </c:valAx>
      <c:valAx>
        <c:axId val="193850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39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Feuil1!$C$1:$C$44</c:f>
              <c:numCache>
                <c:formatCode>General</c:formatCode>
                <c:ptCount val="44"/>
                <c:pt idx="1">
                  <c:v>6.1</c:v>
                </c:pt>
                <c:pt idx="3">
                  <c:v>6.1</c:v>
                </c:pt>
                <c:pt idx="5">
                  <c:v>6.1</c:v>
                </c:pt>
                <c:pt idx="7">
                  <c:v>6.1</c:v>
                </c:pt>
                <c:pt idx="9">
                  <c:v>6.1</c:v>
                </c:pt>
                <c:pt idx="11">
                  <c:v>6.1</c:v>
                </c:pt>
                <c:pt idx="13">
                  <c:v>6.1</c:v>
                </c:pt>
                <c:pt idx="15">
                  <c:v>6</c:v>
                </c:pt>
                <c:pt idx="17">
                  <c:v>5.9</c:v>
                </c:pt>
                <c:pt idx="19">
                  <c:v>5.7</c:v>
                </c:pt>
                <c:pt idx="21">
                  <c:v>4.8</c:v>
                </c:pt>
                <c:pt idx="23">
                  <c:v>4</c:v>
                </c:pt>
                <c:pt idx="25">
                  <c:v>2.4</c:v>
                </c:pt>
                <c:pt idx="27">
                  <c:v>1</c:v>
                </c:pt>
                <c:pt idx="29">
                  <c:v>0.3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8F-E94A-A55E-DADA5FB1042C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Feuil1!$D$1:$D$44</c:f>
              <c:numCache>
                <c:formatCode>General</c:formatCode>
                <c:ptCount val="44"/>
                <c:pt idx="0">
                  <c:v>6.1</c:v>
                </c:pt>
                <c:pt idx="1">
                  <c:v>6.1</c:v>
                </c:pt>
                <c:pt idx="2">
                  <c:v>6.1</c:v>
                </c:pt>
                <c:pt idx="4">
                  <c:v>6.1</c:v>
                </c:pt>
                <c:pt idx="6">
                  <c:v>6.1</c:v>
                </c:pt>
                <c:pt idx="8">
                  <c:v>6.1</c:v>
                </c:pt>
                <c:pt idx="10">
                  <c:v>6.1</c:v>
                </c:pt>
                <c:pt idx="12">
                  <c:v>6.1</c:v>
                </c:pt>
                <c:pt idx="14">
                  <c:v>6.1</c:v>
                </c:pt>
                <c:pt idx="16">
                  <c:v>6.1</c:v>
                </c:pt>
                <c:pt idx="18">
                  <c:v>6.1</c:v>
                </c:pt>
                <c:pt idx="20">
                  <c:v>6.1</c:v>
                </c:pt>
                <c:pt idx="22">
                  <c:v>6.1</c:v>
                </c:pt>
                <c:pt idx="24">
                  <c:v>6.1</c:v>
                </c:pt>
                <c:pt idx="26">
                  <c:v>6.1</c:v>
                </c:pt>
                <c:pt idx="28">
                  <c:v>6.1</c:v>
                </c:pt>
                <c:pt idx="31">
                  <c:v>6</c:v>
                </c:pt>
                <c:pt idx="32">
                  <c:v>5.9</c:v>
                </c:pt>
                <c:pt idx="33">
                  <c:v>5.4</c:v>
                </c:pt>
                <c:pt idx="34">
                  <c:v>4.4000000000000004</c:v>
                </c:pt>
                <c:pt idx="35">
                  <c:v>3</c:v>
                </c:pt>
                <c:pt idx="36">
                  <c:v>1.76</c:v>
                </c:pt>
                <c:pt idx="37">
                  <c:v>0.46</c:v>
                </c:pt>
                <c:pt idx="38">
                  <c:v>0.23</c:v>
                </c:pt>
                <c:pt idx="39">
                  <c:v>1.9E-2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8F-E94A-A55E-DADA5FB10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8539136"/>
        <c:axId val="1938509360"/>
      </c:scatterChart>
      <c:valAx>
        <c:axId val="1938539136"/>
        <c:scaling>
          <c:orientation val="minMax"/>
          <c:max val="22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09360"/>
        <c:crosses val="autoZero"/>
        <c:crossBetween val="midCat"/>
      </c:valAx>
      <c:valAx>
        <c:axId val="193850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39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CL!$J$10:$R$10</c:f>
              <c:numCache>
                <c:formatCode>0.0</c:formatCode>
                <c:ptCount val="9"/>
                <c:pt idx="0">
                  <c:v>9.1999999999999993</c:v>
                </c:pt>
                <c:pt idx="1">
                  <c:v>8.1999999999999993</c:v>
                </c:pt>
                <c:pt idx="2">
                  <c:v>7.6</c:v>
                </c:pt>
                <c:pt idx="3">
                  <c:v>7</c:v>
                </c:pt>
                <c:pt idx="4">
                  <c:v>6.5</c:v>
                </c:pt>
                <c:pt idx="5">
                  <c:v>6.2</c:v>
                </c:pt>
                <c:pt idx="6">
                  <c:v>5.9</c:v>
                </c:pt>
                <c:pt idx="7">
                  <c:v>5.6</c:v>
                </c:pt>
                <c:pt idx="8">
                  <c:v>5.3</c:v>
                </c:pt>
              </c:numCache>
            </c:numRef>
          </c:xVal>
          <c:yVal>
            <c:numRef>
              <c:f>CL!$J$8:$R$8</c:f>
              <c:numCache>
                <c:formatCode>General</c:formatCode>
                <c:ptCount val="9"/>
                <c:pt idx="0">
                  <c:v>90</c:v>
                </c:pt>
                <c:pt idx="1">
                  <c:v>80</c:v>
                </c:pt>
                <c:pt idx="2">
                  <c:v>70</c:v>
                </c:pt>
                <c:pt idx="3">
                  <c:v>60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E1-9845-8D72-72606FF4C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6431567"/>
        <c:axId val="1"/>
      </c:scatterChart>
      <c:valAx>
        <c:axId val="1506431567"/>
        <c:scaling>
          <c:orientation val="minMax"/>
          <c:max val="12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"/>
        <c:crosses val="autoZero"/>
        <c:crossBetween val="midCat"/>
        <c:majorUnit val="4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6431567"/>
        <c:crosses val="autoZero"/>
        <c:crossBetween val="midCat"/>
      </c:valAx>
      <c:spPr>
        <a:noFill/>
        <a:ln w="25400">
          <a:solidFill>
            <a:schemeClr val="bg1"/>
          </a:solidFill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CL!$J$10:$R$10</c:f>
              <c:numCache>
                <c:formatCode>0.0</c:formatCode>
                <c:ptCount val="9"/>
                <c:pt idx="0">
                  <c:v>9.1999999999999993</c:v>
                </c:pt>
                <c:pt idx="1">
                  <c:v>8.1999999999999993</c:v>
                </c:pt>
                <c:pt idx="2">
                  <c:v>7.6</c:v>
                </c:pt>
                <c:pt idx="3">
                  <c:v>7</c:v>
                </c:pt>
                <c:pt idx="4">
                  <c:v>6.5</c:v>
                </c:pt>
                <c:pt idx="5">
                  <c:v>6.2</c:v>
                </c:pt>
                <c:pt idx="6">
                  <c:v>5.9</c:v>
                </c:pt>
                <c:pt idx="7">
                  <c:v>5.6</c:v>
                </c:pt>
                <c:pt idx="8">
                  <c:v>5.3</c:v>
                </c:pt>
              </c:numCache>
            </c:numRef>
          </c:xVal>
          <c:yVal>
            <c:numRef>
              <c:f>CL!$J$8:$R$8</c:f>
              <c:numCache>
                <c:formatCode>General</c:formatCode>
                <c:ptCount val="9"/>
                <c:pt idx="0">
                  <c:v>90</c:v>
                </c:pt>
                <c:pt idx="1">
                  <c:v>80</c:v>
                </c:pt>
                <c:pt idx="2">
                  <c:v>70</c:v>
                </c:pt>
                <c:pt idx="3">
                  <c:v>60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E9-9E45-B500-DBCD3E054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6431567"/>
        <c:axId val="1"/>
      </c:scatterChart>
      <c:valAx>
        <c:axId val="1506431567"/>
        <c:scaling>
          <c:orientation val="minMax"/>
          <c:max val="12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20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"/>
        <c:crosses val="autoZero"/>
        <c:crossBetween val="midCat"/>
        <c:majorUnit val="4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6431567"/>
        <c:crosses val="autoZero"/>
        <c:crossBetween val="midCat"/>
      </c:valAx>
      <c:spPr>
        <a:noFill/>
        <a:ln w="25400">
          <a:solidFill>
            <a:schemeClr val="bg1"/>
          </a:solidFill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Feuil1!$C$1:$C$44</c:f>
              <c:numCache>
                <c:formatCode>General</c:formatCode>
                <c:ptCount val="44"/>
                <c:pt idx="1">
                  <c:v>6.1</c:v>
                </c:pt>
                <c:pt idx="3">
                  <c:v>6.1</c:v>
                </c:pt>
                <c:pt idx="5">
                  <c:v>6.1</c:v>
                </c:pt>
                <c:pt idx="7">
                  <c:v>6.1</c:v>
                </c:pt>
                <c:pt idx="9">
                  <c:v>6.1</c:v>
                </c:pt>
                <c:pt idx="11">
                  <c:v>6.1</c:v>
                </c:pt>
                <c:pt idx="13">
                  <c:v>6.1</c:v>
                </c:pt>
                <c:pt idx="15">
                  <c:v>6</c:v>
                </c:pt>
                <c:pt idx="17">
                  <c:v>5.9</c:v>
                </c:pt>
                <c:pt idx="19">
                  <c:v>5.7</c:v>
                </c:pt>
                <c:pt idx="21">
                  <c:v>4.8</c:v>
                </c:pt>
                <c:pt idx="23">
                  <c:v>4</c:v>
                </c:pt>
                <c:pt idx="25">
                  <c:v>2.4</c:v>
                </c:pt>
                <c:pt idx="27">
                  <c:v>1</c:v>
                </c:pt>
                <c:pt idx="29">
                  <c:v>0.3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8F-E94A-A55E-DADA5FB1042C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Feuil1!$A$1:$A$45</c:f>
              <c:numCache>
                <c:formatCode>General</c:formatCode>
                <c:ptCount val="45"/>
                <c:pt idx="0">
                  <c:v>24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22</c:v>
                </c:pt>
                <c:pt idx="5">
                  <c:v>21.5</c:v>
                </c:pt>
                <c:pt idx="6">
                  <c:v>21</c:v>
                </c:pt>
                <c:pt idx="7">
                  <c:v>20.5</c:v>
                </c:pt>
                <c:pt idx="8">
                  <c:v>20</c:v>
                </c:pt>
                <c:pt idx="9">
                  <c:v>19.5</c:v>
                </c:pt>
                <c:pt idx="10">
                  <c:v>19</c:v>
                </c:pt>
                <c:pt idx="11">
                  <c:v>18.5</c:v>
                </c:pt>
                <c:pt idx="12">
                  <c:v>18</c:v>
                </c:pt>
                <c:pt idx="13">
                  <c:v>17.5</c:v>
                </c:pt>
                <c:pt idx="14">
                  <c:v>17</c:v>
                </c:pt>
                <c:pt idx="15">
                  <c:v>16.5</c:v>
                </c:pt>
                <c:pt idx="16">
                  <c:v>16</c:v>
                </c:pt>
                <c:pt idx="17">
                  <c:v>15.5</c:v>
                </c:pt>
                <c:pt idx="18">
                  <c:v>15</c:v>
                </c:pt>
                <c:pt idx="19">
                  <c:v>14.5</c:v>
                </c:pt>
                <c:pt idx="20">
                  <c:v>14</c:v>
                </c:pt>
                <c:pt idx="21">
                  <c:v>13.5</c:v>
                </c:pt>
                <c:pt idx="22">
                  <c:v>13</c:v>
                </c:pt>
                <c:pt idx="23">
                  <c:v>12.5</c:v>
                </c:pt>
                <c:pt idx="24">
                  <c:v>12</c:v>
                </c:pt>
                <c:pt idx="25">
                  <c:v>11.5</c:v>
                </c:pt>
                <c:pt idx="26">
                  <c:v>11</c:v>
                </c:pt>
                <c:pt idx="27">
                  <c:v>10.5</c:v>
                </c:pt>
                <c:pt idx="28">
                  <c:v>10</c:v>
                </c:pt>
                <c:pt idx="29">
                  <c:v>9.5</c:v>
                </c:pt>
                <c:pt idx="30">
                  <c:v>9</c:v>
                </c:pt>
                <c:pt idx="31">
                  <c:v>8.5</c:v>
                </c:pt>
                <c:pt idx="32">
                  <c:v>8</c:v>
                </c:pt>
                <c:pt idx="33">
                  <c:v>7.5</c:v>
                </c:pt>
                <c:pt idx="34">
                  <c:v>7</c:v>
                </c:pt>
                <c:pt idx="35">
                  <c:v>6.5</c:v>
                </c:pt>
                <c:pt idx="36">
                  <c:v>6</c:v>
                </c:pt>
                <c:pt idx="37">
                  <c:v>5.5</c:v>
                </c:pt>
                <c:pt idx="38">
                  <c:v>5</c:v>
                </c:pt>
                <c:pt idx="39">
                  <c:v>4.5</c:v>
                </c:pt>
                <c:pt idx="40">
                  <c:v>4</c:v>
                </c:pt>
                <c:pt idx="41">
                  <c:v>3.5</c:v>
                </c:pt>
                <c:pt idx="42">
                  <c:v>3</c:v>
                </c:pt>
                <c:pt idx="43">
                  <c:v>2.5</c:v>
                </c:pt>
                <c:pt idx="44">
                  <c:v>2</c:v>
                </c:pt>
              </c:numCache>
            </c:numRef>
          </c:xVal>
          <c:yVal>
            <c:numRef>
              <c:f>Feuil1!$D$1:$D$44</c:f>
              <c:numCache>
                <c:formatCode>General</c:formatCode>
                <c:ptCount val="44"/>
                <c:pt idx="0">
                  <c:v>6.1</c:v>
                </c:pt>
                <c:pt idx="1">
                  <c:v>6.1</c:v>
                </c:pt>
                <c:pt idx="2">
                  <c:v>6.1</c:v>
                </c:pt>
                <c:pt idx="4">
                  <c:v>6.1</c:v>
                </c:pt>
                <c:pt idx="6">
                  <c:v>6.1</c:v>
                </c:pt>
                <c:pt idx="8">
                  <c:v>6.1</c:v>
                </c:pt>
                <c:pt idx="10">
                  <c:v>6.1</c:v>
                </c:pt>
                <c:pt idx="12">
                  <c:v>6.1</c:v>
                </c:pt>
                <c:pt idx="14">
                  <c:v>6.1</c:v>
                </c:pt>
                <c:pt idx="16">
                  <c:v>6.1</c:v>
                </c:pt>
                <c:pt idx="18">
                  <c:v>6.1</c:v>
                </c:pt>
                <c:pt idx="20">
                  <c:v>6.1</c:v>
                </c:pt>
                <c:pt idx="22">
                  <c:v>6.1</c:v>
                </c:pt>
                <c:pt idx="24">
                  <c:v>6.1</c:v>
                </c:pt>
                <c:pt idx="26">
                  <c:v>6.1</c:v>
                </c:pt>
                <c:pt idx="28">
                  <c:v>6.1</c:v>
                </c:pt>
                <c:pt idx="31">
                  <c:v>6</c:v>
                </c:pt>
                <c:pt idx="32">
                  <c:v>5.9</c:v>
                </c:pt>
                <c:pt idx="33">
                  <c:v>5.4</c:v>
                </c:pt>
                <c:pt idx="34">
                  <c:v>4.4000000000000004</c:v>
                </c:pt>
                <c:pt idx="35">
                  <c:v>3</c:v>
                </c:pt>
                <c:pt idx="36">
                  <c:v>1.76</c:v>
                </c:pt>
                <c:pt idx="37">
                  <c:v>0.46</c:v>
                </c:pt>
                <c:pt idx="38">
                  <c:v>0.23</c:v>
                </c:pt>
                <c:pt idx="39">
                  <c:v>1.9E-2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8F-E94A-A55E-DADA5FB10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8539136"/>
        <c:axId val="1938509360"/>
      </c:scatterChart>
      <c:valAx>
        <c:axId val="1938539136"/>
        <c:scaling>
          <c:orientation val="minMax"/>
          <c:max val="22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09360"/>
        <c:crosses val="autoZero"/>
        <c:crossBetween val="midCat"/>
      </c:valAx>
      <c:valAx>
        <c:axId val="193850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539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2.179497796281717E-2"/>
                  <c:y val="0.5131771125762153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Feuil3!$O$52:$S$52</c:f>
              <c:numCache>
                <c:formatCode>General</c:formatCode>
                <c:ptCount val="5"/>
                <c:pt idx="0">
                  <c:v>1</c:v>
                </c:pt>
                <c:pt idx="1">
                  <c:v>0.7</c:v>
                </c:pt>
                <c:pt idx="2">
                  <c:v>0.5</c:v>
                </c:pt>
                <c:pt idx="3" formatCode="0.000">
                  <c:v>-0.26499160470136723</c:v>
                </c:pt>
                <c:pt idx="4">
                  <c:v>0.2</c:v>
                </c:pt>
              </c:numCache>
            </c:numRef>
          </c:xVal>
          <c:yVal>
            <c:numRef>
              <c:f>Feuil3!$T$53:$Y$53</c:f>
              <c:numCache>
                <c:formatCode>General</c:formatCode>
                <c:ptCount val="6"/>
                <c:pt idx="0">
                  <c:v>2.1</c:v>
                </c:pt>
                <c:pt idx="1">
                  <c:v>1.6099999999999999</c:v>
                </c:pt>
                <c:pt idx="2">
                  <c:v>1.3</c:v>
                </c:pt>
                <c:pt idx="4">
                  <c:v>0.76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10-434B-AF05-C6A23375C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734096"/>
        <c:axId val="969122288"/>
      </c:scatterChart>
      <c:valAx>
        <c:axId val="969734096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9122288"/>
        <c:crosses val="autoZero"/>
        <c:crossBetween val="midCat"/>
      </c:valAx>
      <c:valAx>
        <c:axId val="9691222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9734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1899080604909"/>
          <c:y val="3.9251720017453265E-2"/>
          <c:w val="0.83813697848783486"/>
          <c:h val="0.91026776260907738"/>
        </c:manualLayout>
      </c:layout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Feuil1!$A$2:$A$19</c:f>
              <c:numCache>
                <c:formatCode>General</c:formatCode>
                <c:ptCount val="1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15</c:v>
                </c:pt>
                <c:pt idx="9">
                  <c:v>20</c:v>
                </c:pt>
                <c:pt idx="10">
                  <c:v>25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70</c:v>
                </c:pt>
                <c:pt idx="15">
                  <c:v>100</c:v>
                </c:pt>
                <c:pt idx="16">
                  <c:v>200</c:v>
                </c:pt>
                <c:pt idx="17">
                  <c:v>300</c:v>
                </c:pt>
              </c:numCache>
            </c:numRef>
          </c:xVal>
          <c:yVal>
            <c:numRef>
              <c:f>Feuil1!$B$2:$B$19</c:f>
              <c:numCache>
                <c:formatCode>General</c:formatCode>
                <c:ptCount val="18"/>
                <c:pt idx="0">
                  <c:v>75</c:v>
                </c:pt>
                <c:pt idx="1">
                  <c:v>25</c:v>
                </c:pt>
                <c:pt idx="2">
                  <c:v>-2</c:v>
                </c:pt>
                <c:pt idx="3">
                  <c:v>-20</c:v>
                </c:pt>
                <c:pt idx="4">
                  <c:v>-26</c:v>
                </c:pt>
                <c:pt idx="5">
                  <c:v>-28</c:v>
                </c:pt>
                <c:pt idx="6">
                  <c:v>-24</c:v>
                </c:pt>
                <c:pt idx="7">
                  <c:v>-15</c:v>
                </c:pt>
                <c:pt idx="8">
                  <c:v>0</c:v>
                </c:pt>
                <c:pt idx="9">
                  <c:v>9</c:v>
                </c:pt>
                <c:pt idx="10">
                  <c:v>12</c:v>
                </c:pt>
                <c:pt idx="11">
                  <c:v>13</c:v>
                </c:pt>
                <c:pt idx="12">
                  <c:v>13</c:v>
                </c:pt>
                <c:pt idx="13">
                  <c:v>12</c:v>
                </c:pt>
                <c:pt idx="14">
                  <c:v>10</c:v>
                </c:pt>
                <c:pt idx="15">
                  <c:v>7</c:v>
                </c:pt>
                <c:pt idx="16">
                  <c:v>2</c:v>
                </c:pt>
                <c:pt idx="1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3AC-744D-A0B7-5ED90914E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15472"/>
        <c:axId val="368437488"/>
      </c:scatterChart>
      <c:valAx>
        <c:axId val="366715472"/>
        <c:scaling>
          <c:logBase val="10"/>
          <c:orientation val="minMax"/>
          <c:max val="300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8437488"/>
        <c:crosses val="autoZero"/>
        <c:crossBetween val="midCat"/>
        <c:minorUnit val="100"/>
      </c:valAx>
      <c:valAx>
        <c:axId val="368437488"/>
        <c:scaling>
          <c:orientation val="minMax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6715472"/>
        <c:crosses val="autoZero"/>
        <c:crossBetween val="midCat"/>
      </c:valAx>
      <c:spPr>
        <a:noFill/>
        <a:ln w="952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3708613364318"/>
          <c:y val="4.2634827430514971E-2"/>
          <c:w val="0.83589389007645032"/>
          <c:h val="0.79428213890359534"/>
        </c:manualLayout>
      </c:layout>
      <c:scatterChart>
        <c:scatterStyle val="smoothMarker"/>
        <c:varyColors val="0"/>
        <c:ser>
          <c:idx val="0"/>
          <c:order val="0"/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[4]Cycle!$AB$1:$AU$1</c:f>
              <c:numCache>
                <c:formatCode>General</c:formatCode>
                <c:ptCount val="20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3.5</c:v>
                </c:pt>
                <c:pt idx="15">
                  <c:v>3</c:v>
                </c:pt>
                <c:pt idx="16">
                  <c:v>2.5</c:v>
                </c:pt>
                <c:pt idx="17">
                  <c:v>2</c:v>
                </c:pt>
                <c:pt idx="18">
                  <c:v>1.5</c:v>
                </c:pt>
                <c:pt idx="19">
                  <c:v>1</c:v>
                </c:pt>
              </c:numCache>
            </c:numRef>
          </c:xVal>
          <c:yVal>
            <c:numRef>
              <c:f>'CB vs ISCH'!$AG$22:$AZ$22</c:f>
              <c:numCache>
                <c:formatCode>0.0</c:formatCode>
                <c:ptCount val="20"/>
                <c:pt idx="0" formatCode="General">
                  <c:v>100</c:v>
                </c:pt>
                <c:pt idx="1">
                  <c:v>96.592696387267424</c:v>
                </c:pt>
                <c:pt idx="2">
                  <c:v>66.232650640850551</c:v>
                </c:pt>
                <c:pt idx="3">
                  <c:v>50.948984511755725</c:v>
                </c:pt>
                <c:pt idx="4">
                  <c:v>35.989977349150621</c:v>
                </c:pt>
                <c:pt idx="5">
                  <c:v>35.644645387503495</c:v>
                </c:pt>
                <c:pt idx="6">
                  <c:v>58.733858311998546</c:v>
                </c:pt>
                <c:pt idx="7">
                  <c:v>114.45116973791619</c:v>
                </c:pt>
                <c:pt idx="8">
                  <c:v>172.17034803927316</c:v>
                </c:pt>
                <c:pt idx="9">
                  <c:v>204.94826040847738</c:v>
                </c:pt>
                <c:pt idx="10">
                  <c:v>198.72566172827175</c:v>
                </c:pt>
                <c:pt idx="11">
                  <c:v>191.00718796680982</c:v>
                </c:pt>
                <c:pt idx="12">
                  <c:v>187.39624493310419</c:v>
                </c:pt>
                <c:pt idx="13">
                  <c:v>130.27195845082935</c:v>
                </c:pt>
                <c:pt idx="14">
                  <c:v>79.879340111971771</c:v>
                </c:pt>
                <c:pt idx="15">
                  <c:v>12.678169244234979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A5-D144-A60E-61249DB7C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6106655"/>
        <c:axId val="2005999615"/>
      </c:scatterChart>
      <c:valAx>
        <c:axId val="2006106655"/>
        <c:scaling>
          <c:logBase val="10"/>
          <c:orientation val="minMax"/>
          <c:max val="20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5999615"/>
        <c:crosses val="autoZero"/>
        <c:crossBetween val="midCat"/>
      </c:valAx>
      <c:valAx>
        <c:axId val="2005999615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6106655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DCDD1-6F34-644C-8C86-DE0058A9022F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3C1F0-FFAA-2B40-B22B-2E28A45C1C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69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1160-7636-2B42-B0F2-D898FBFA2B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4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1160-7636-2B42-B0F2-D898FBFA2B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1160-7636-2B42-B0F2-D898FBFA2B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6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1160-7636-2B42-B0F2-D898FBFA2B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2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1160-7636-2B42-B0F2-D898FBFA2B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CD06D-5F9E-FE40-8D75-E3C2EE320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2DF63C-9EB1-974D-BBBD-D2D5070C4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B8C385-1B2C-5142-BBB8-9B0542AD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953F3D-2376-7E47-AB42-0A327653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F9EE0-3823-474B-B9DB-F048016E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51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1B6C7-FD6C-0141-AF21-C8F5D934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D46EC1-EA17-944A-96E7-4330FB071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048BEB-EDC2-104D-88FD-87572AD5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E595FA-EA15-C04F-8BFC-E90E62E0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07CEC4-BBA7-904E-B734-80FDCDE0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02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06259C-F0C3-EA41-886E-E3438F50C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D4FB73-54EF-C944-917E-7240756E6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D88BAD-2C20-6346-B106-2C31B441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4B4E1F-B8F9-3244-AAB8-E1F439BC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546363-4710-0B42-A8D4-87DE624E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75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9559-10E2-2E41-84A5-2127BF2A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BBDCF-FE9A-EE4D-A06E-C09C631AB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E2ACFE-84A8-F84A-A013-C7C8EFAC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1DBA1A-58D1-F742-A58C-A96B2668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B42FA-E51F-1C45-8388-98824A33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87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8CED3-C78B-AF44-BD6A-311D6F58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A53005-01B9-D040-B4E8-DDE2167E5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AFB58-CB51-0D47-BDF6-FF04A8C2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4B9D5B-2A21-DF40-905A-87F568FA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FB01B2-5649-AE4E-9818-3CE046C1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4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B1D4E-4522-7542-9F29-A4CB0119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019CB3-C1D1-7042-AF18-3F61ABAAE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C5D6BC-5545-2644-8940-1F1BA767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25CD19-9436-2C4C-BE76-7A54D8AA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BCBCF2-89CC-EE4B-BB39-13BEDD99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22B140-97CD-A042-BA83-1CFFEC04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07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C54D2-F779-4540-937A-85C81184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DFFDAE-FDDD-2048-9AE8-D44195A90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586345-BE68-C446-8704-E1F1DFD53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BE1F59-5B64-E444-BE57-89C54C9C2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4156B0-A3EC-5B46-B32E-8F35985B9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0669FFE-8ADB-9A4F-8A3D-B4D81377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12E1B4C-16A0-5749-AAFF-C99463E7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64FF1-0885-CC4D-B7E5-4952959F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79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074BC-8E97-E94E-955B-A34BB81A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A85F36-237D-6549-A009-E5779FAA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3B823F-3A92-7B43-99CF-3A3B6C82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548848-EBB5-F443-8700-6B2F9646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12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D0EE1D-6E11-6F4C-807E-3DC09FB5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0F7C8E-B122-5340-A522-79508A2A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742935-4885-6D4F-A363-DA6F3F8F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52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CE27F-6800-1942-8226-E5EFD5E0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6B401-C4FD-C74D-A392-BDB347E2A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9D2E35-E781-F843-95E8-0351FC02F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C4557C-961A-BA4F-8274-9B88F3AB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E32FBA-B1CA-104E-BA44-D4A9A8F0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4F632A-0B1A-824C-8C92-A999675F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3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DEB5F-B3FA-1F46-BEA6-33215084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BE38F4-D0F5-3C4B-A50C-F28F8CA81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63573E-AAB2-A146-A6E6-389DAD777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003A2B-8F93-5A43-BED1-115633EE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49BC0A-B2D2-F94E-9008-F9CC12AF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72ABB1-1359-444F-840B-EFF7BD21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44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48D3F9-F6EB-1E47-9434-71557989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6489E7-B32B-BC47-B406-1F2767A9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42CD4-AACC-B64D-B826-647DF6700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BAC42-86BF-C747-BC18-1BCF73BFCB07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42B2AF-509D-4149-B436-49789AC82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A26CAC-7868-044A-B670-917B029C8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FFDA-E574-1F44-A250-E84818036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7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openxmlformats.org/officeDocument/2006/relationships/image" Target="../media/image34.tiff"/><Relationship Id="rId3" Type="http://schemas.openxmlformats.org/officeDocument/2006/relationships/image" Target="../media/image26.png"/><Relationship Id="rId21" Type="http://schemas.openxmlformats.org/officeDocument/2006/relationships/image" Target="../media/image37.tiff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24" Type="http://schemas.openxmlformats.org/officeDocument/2006/relationships/image" Target="../media/image40.tiff"/><Relationship Id="rId5" Type="http://schemas.openxmlformats.org/officeDocument/2006/relationships/image" Target="../media/image27.png"/><Relationship Id="rId15" Type="http://schemas.openxmlformats.org/officeDocument/2006/relationships/image" Target="../media/image32.tiff"/><Relationship Id="rId23" Type="http://schemas.openxmlformats.org/officeDocument/2006/relationships/image" Target="../media/image39.tiff"/><Relationship Id="rId10" Type="http://schemas.microsoft.com/office/2007/relationships/hdphoto" Target="../media/hdphoto4.wdp"/><Relationship Id="rId19" Type="http://schemas.openxmlformats.org/officeDocument/2006/relationships/image" Target="../media/image35.tiff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microsoft.com/office/2007/relationships/hdphoto" Target="../media/hdphoto6.wdp"/><Relationship Id="rId22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10" Type="http://schemas.openxmlformats.org/officeDocument/2006/relationships/chart" Target="../charts/chart18.xml"/><Relationship Id="rId4" Type="http://schemas.openxmlformats.org/officeDocument/2006/relationships/chart" Target="../charts/chart12.xml"/><Relationship Id="rId9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FDA5B3-2B04-CF42-BB86-573F9BE8A785}"/>
              </a:ext>
            </a:extLst>
          </p:cNvPr>
          <p:cNvSpPr/>
          <p:nvPr/>
        </p:nvSpPr>
        <p:spPr>
          <a:xfrm>
            <a:off x="1287126" y="5830563"/>
            <a:ext cx="9642763" cy="6792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6D1170EA-7574-8646-8B09-643434512863}"/>
              </a:ext>
            </a:extLst>
          </p:cNvPr>
          <p:cNvSpPr/>
          <p:nvPr/>
        </p:nvSpPr>
        <p:spPr>
          <a:xfrm>
            <a:off x="1272097" y="211574"/>
            <a:ext cx="9642763" cy="1638795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C5B07E-87E4-9744-8764-C007AE245079}"/>
              </a:ext>
            </a:extLst>
          </p:cNvPr>
          <p:cNvSpPr/>
          <p:nvPr/>
        </p:nvSpPr>
        <p:spPr>
          <a:xfrm>
            <a:off x="1452390" y="492362"/>
            <a:ext cx="92983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dirty="0">
                <a:solidFill>
                  <a:srgbClr val="000000"/>
                </a:solidFill>
                <a:latin typeface="Arial" panose="020B0604020202020204" pitchFamily="34" charset="0"/>
              </a:rPr>
              <a:t>Étude de l'excitabilité axonale périphérique : </a:t>
            </a:r>
            <a:br>
              <a:rPr lang="fr-BE" sz="3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BE" sz="3200" dirty="0">
                <a:solidFill>
                  <a:srgbClr val="00B0F0"/>
                </a:solidFill>
                <a:latin typeface="Arial" panose="020B0604020202020204" pitchFamily="34" charset="0"/>
              </a:rPr>
              <a:t>comment (et pourquoi) ?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298975-F5D8-BC4C-B73B-22A536E3DA83}"/>
              </a:ext>
            </a:extLst>
          </p:cNvPr>
          <p:cNvSpPr txBox="1"/>
          <p:nvPr/>
        </p:nvSpPr>
        <p:spPr>
          <a:xfrm>
            <a:off x="8203629" y="3244333"/>
            <a:ext cx="2026132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F. Wang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M. Tyberghein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2C1284-79C8-FB4A-BFE3-2251B18D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08" y="2677703"/>
            <a:ext cx="3240644" cy="2314746"/>
          </a:xfrm>
          <a:prstGeom prst="rect">
            <a:avLst/>
          </a:prstGeom>
          <a:effectLst>
            <a:outerShdw blurRad="50800" dist="285007" dir="2867839" algn="ctr" rotWithShape="0">
              <a:srgbClr val="000000">
                <a:alpha val="43137"/>
              </a:srgb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CF3021C-EE30-E942-A52E-A4AA2A30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589" y="5866407"/>
            <a:ext cx="360586" cy="6792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F9D4DF6-F172-C745-B088-4C1EB3B74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390175" y="5866407"/>
            <a:ext cx="360586" cy="67928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07275A-2DEB-424D-9B4C-2F2605AB47B0}"/>
              </a:ext>
            </a:extLst>
          </p:cNvPr>
          <p:cNvGrpSpPr/>
          <p:nvPr/>
        </p:nvGrpSpPr>
        <p:grpSpPr>
          <a:xfrm>
            <a:off x="1285774" y="5819783"/>
            <a:ext cx="9631609" cy="695158"/>
            <a:chOff x="1091804" y="5860059"/>
            <a:chExt cx="9631609" cy="69515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B7C838C-108C-2D47-9E48-32FE458B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804" y="5860059"/>
              <a:ext cx="360586" cy="67928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F1DE79A-8D48-D647-BF06-A2C29E7C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446040" y="5875932"/>
              <a:ext cx="360586" cy="67928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F9BC0C4-277A-F646-94E8-FF2E88053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6155" y="5866408"/>
              <a:ext cx="8223434" cy="67928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A0E3646-FC61-6D43-A664-39C6C097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591" y="5860059"/>
              <a:ext cx="360586" cy="67928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9834BF0-F1A3-1242-AD6F-7C3DF265F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0362827" y="5875932"/>
              <a:ext cx="360586" cy="679285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9A553678-76AB-8C4E-BEFE-B8566A70CA56}"/>
              </a:ext>
            </a:extLst>
          </p:cNvPr>
          <p:cNvSpPr txBox="1"/>
          <p:nvPr/>
        </p:nvSpPr>
        <p:spPr>
          <a:xfrm>
            <a:off x="1767258" y="3429000"/>
            <a:ext cx="173316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19 mai 2022</a:t>
            </a:r>
          </a:p>
        </p:txBody>
      </p:sp>
    </p:spTree>
    <p:extLst>
      <p:ext uri="{BB962C8B-B14F-4D97-AF65-F5344CB8AC3E}">
        <p14:creationId xmlns:p14="http://schemas.microsoft.com/office/powerpoint/2010/main" val="4291798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862214-EB6A-3843-8CE0-FB8383047C32}"/>
              </a:ext>
            </a:extLst>
          </p:cNvPr>
          <p:cNvSpPr txBox="1"/>
          <p:nvPr/>
        </p:nvSpPr>
        <p:spPr>
          <a:xfrm>
            <a:off x="2168643" y="268941"/>
            <a:ext cx="4503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Courbe stimulus/réponse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8A9B53D-B9B8-E04E-A570-A6362287EF50}"/>
              </a:ext>
            </a:extLst>
          </p:cNvPr>
          <p:cNvSpPr txBox="1"/>
          <p:nvPr/>
        </p:nvSpPr>
        <p:spPr>
          <a:xfrm>
            <a:off x="554996" y="1847841"/>
            <a:ext cx="9588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Evoquer un PAGM </a:t>
            </a:r>
            <a:r>
              <a:rPr lang="fr-FR" sz="3200" b="1" dirty="0" err="1">
                <a:solidFill>
                  <a:schemeClr val="bg1"/>
                </a:solidFill>
              </a:rPr>
              <a:t>supra-maximal</a:t>
            </a:r>
            <a:r>
              <a:rPr lang="fr-FR" sz="3200" b="1" dirty="0">
                <a:solidFill>
                  <a:schemeClr val="bg1"/>
                </a:solidFill>
              </a:rPr>
              <a:t> (appareil d’ENMG)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Tester i10 -&gt; i90 (calculette)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Feuille </a:t>
            </a:r>
            <a:r>
              <a:rPr lang="fr-FR" sz="3200" b="1" dirty="0" err="1">
                <a:solidFill>
                  <a:schemeClr val="bg1"/>
                </a:solidFill>
              </a:rPr>
              <a:t>excel</a:t>
            </a:r>
            <a:endParaRPr lang="fr-FR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F269030-2370-7D47-B4A7-4B39401EB9C4}"/>
              </a:ext>
            </a:extLst>
          </p:cNvPr>
          <p:cNvGraphicFramePr>
            <a:graphicFrameLocks noGrp="1"/>
          </p:cNvGraphicFramePr>
          <p:nvPr/>
        </p:nvGraphicFramePr>
        <p:xfrm>
          <a:off x="452482" y="4096053"/>
          <a:ext cx="3686175" cy="628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575">
                  <a:extLst>
                    <a:ext uri="{9D8B030D-6E8A-4147-A177-3AD203B41FA5}">
                      <a16:colId xmlns:a16="http://schemas.microsoft.com/office/drawing/2014/main" val="227969337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964034802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3256407746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1115447065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1619191624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411524699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3730136620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45838516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103581323"/>
                    </a:ext>
                  </a:extLst>
                </a:gridCol>
              </a:tblGrid>
              <a:tr h="209932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i90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i80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i70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i60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i50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i40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i30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i20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i10</a:t>
                      </a:r>
                      <a:endParaRPr lang="fr-BE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75280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 dirty="0">
                          <a:effectLst/>
                        </a:rPr>
                        <a:t>9,1</a:t>
                      </a:r>
                      <a:endParaRPr lang="fr-BE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8,9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8,7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8,6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8,5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8,3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8,1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>
                          <a:effectLst/>
                        </a:rPr>
                        <a:t>7,9</a:t>
                      </a:r>
                      <a:endParaRPr lang="fr-BE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2000" u="none" strike="noStrike" dirty="0">
                          <a:effectLst/>
                        </a:rPr>
                        <a:t>7,2</a:t>
                      </a:r>
                      <a:endParaRPr lang="fr-BE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59625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55C873-FF44-304E-99D7-078321914A29}"/>
              </a:ext>
            </a:extLst>
          </p:cNvPr>
          <p:cNvSpPr txBox="1"/>
          <p:nvPr/>
        </p:nvSpPr>
        <p:spPr>
          <a:xfrm>
            <a:off x="5844969" y="6037006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C4782C7-5C70-1B42-890C-818199C60E1F}"/>
              </a:ext>
            </a:extLst>
          </p:cNvPr>
          <p:cNvSpPr txBox="1"/>
          <p:nvPr/>
        </p:nvSpPr>
        <p:spPr>
          <a:xfrm>
            <a:off x="3788881" y="3417501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D8692A-9B44-5340-93EA-84B271802E5F}"/>
              </a:ext>
            </a:extLst>
          </p:cNvPr>
          <p:cNvSpPr txBox="1"/>
          <p:nvPr/>
        </p:nvSpPr>
        <p:spPr>
          <a:xfrm>
            <a:off x="6943640" y="3568090"/>
            <a:ext cx="49502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Pente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Déplacement vers la droite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FF0000"/>
                </a:solidFill>
              </a:rPr>
              <a:t>(i90-i10)/i10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FF0000"/>
              </a:solidFill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8F2D24F3-E487-9730-C952-56C9C9576F26}"/>
              </a:ext>
            </a:extLst>
          </p:cNvPr>
          <p:cNvGraphicFramePr>
            <a:graphicFrameLocks/>
          </p:cNvGraphicFramePr>
          <p:nvPr/>
        </p:nvGraphicFramePr>
        <p:xfrm>
          <a:off x="4379281" y="3197836"/>
          <a:ext cx="2526856" cy="311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34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3BB403-DB23-A427-D333-439F78F4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741" y="994044"/>
            <a:ext cx="4746816" cy="36926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862214-EB6A-3843-8CE0-FB8383047C32}"/>
              </a:ext>
            </a:extLst>
          </p:cNvPr>
          <p:cNvSpPr txBox="1"/>
          <p:nvPr/>
        </p:nvSpPr>
        <p:spPr>
          <a:xfrm>
            <a:off x="232193" y="290333"/>
            <a:ext cx="67649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iMAX</a:t>
            </a:r>
            <a:r>
              <a:rPr lang="fr-FR" sz="3200" b="1" dirty="0">
                <a:solidFill>
                  <a:schemeClr val="bg1"/>
                </a:solidFill>
              </a:rPr>
              <a:t> : courbe stimulus/réponse (i100)</a:t>
            </a:r>
          </a:p>
          <a:p>
            <a:pPr>
              <a:tabLst>
                <a:tab pos="1239838" algn="l"/>
              </a:tabLst>
            </a:pPr>
            <a:r>
              <a:rPr lang="fr-FR" sz="32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8A9B53D-B9B8-E04E-A570-A6362287EF50}"/>
              </a:ext>
            </a:extLst>
          </p:cNvPr>
          <p:cNvSpPr txBox="1"/>
          <p:nvPr/>
        </p:nvSpPr>
        <p:spPr>
          <a:xfrm>
            <a:off x="232193" y="1563087"/>
            <a:ext cx="49804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Seuil minimal (0,1 mv)</a:t>
            </a:r>
            <a:br>
              <a:rPr lang="fr-FR" sz="3200" b="1" dirty="0">
                <a:solidFill>
                  <a:schemeClr val="bg1"/>
                </a:solidFill>
              </a:rPr>
            </a:br>
            <a:endParaRPr lang="fr-F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 err="1">
                <a:solidFill>
                  <a:schemeClr val="bg1"/>
                </a:solidFill>
              </a:rPr>
              <a:t>iUP</a:t>
            </a:r>
            <a:r>
              <a:rPr lang="fr-FR" sz="3200" b="1" dirty="0">
                <a:solidFill>
                  <a:schemeClr val="bg1"/>
                </a:solidFill>
              </a:rPr>
              <a:t> (incréments de 1 mA)</a:t>
            </a:r>
            <a:br>
              <a:rPr lang="fr-FR" sz="3200" b="1" dirty="0">
                <a:solidFill>
                  <a:schemeClr val="bg1"/>
                </a:solidFill>
              </a:rPr>
            </a:br>
            <a:endParaRPr lang="fr-F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iMAX (précision 0,1 mA)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39EE041-3428-CF4B-A51A-AEF3E2ED541A}"/>
              </a:ext>
            </a:extLst>
          </p:cNvPr>
          <p:cNvGrpSpPr/>
          <p:nvPr/>
        </p:nvGrpSpPr>
        <p:grpSpPr>
          <a:xfrm>
            <a:off x="5212659" y="1575703"/>
            <a:ext cx="1721477" cy="387322"/>
            <a:chOff x="1442284" y="1551097"/>
            <a:chExt cx="1721477" cy="387322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C09FF74-01A9-8343-A42D-3887BCB00D64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E4AF64D2-D05F-B042-93FB-0A74405A8B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857BB4F-53F3-9B40-8468-24A6DD4EE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BFE42FE-DE4C-5247-8039-F3B46FE63F73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1FF4E94-74E7-2347-A2CC-57B7874CEE16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7AE6C28B-AEEC-454D-9FDE-B6E8FF092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2CC5384-B0C5-B242-8FFB-4F8A2D3F6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D94041E-31AB-C241-9A7A-46C9E849B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FF9EA87-DF3F-6B4E-B5A8-37385936C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582F40B-781B-A346-8ADF-F660B689A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D98D2-470D-6945-B67C-BBE0294A65D2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B8320A5E-BAB0-CB4B-916A-89F3E7D6D7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E07164F8-A475-6F47-B5E0-850FBD0AF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633D62A2-3F5F-6D4D-B37F-24CAC58E4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C2C42CC-60FA-8140-9087-5D2591D4C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3CB3B035-FE00-4645-9B69-5D31BA782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158BB903-D78C-4E48-9671-518DF8ED5D86}"/>
              </a:ext>
            </a:extLst>
          </p:cNvPr>
          <p:cNvGrpSpPr/>
          <p:nvPr/>
        </p:nvGrpSpPr>
        <p:grpSpPr>
          <a:xfrm>
            <a:off x="5206204" y="2603855"/>
            <a:ext cx="1721477" cy="387322"/>
            <a:chOff x="1442284" y="1551097"/>
            <a:chExt cx="1721477" cy="387322"/>
          </a:xfrm>
        </p:grpSpPr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825A4550-E085-2F46-AD31-8F6A1940C689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6164A316-7A92-224D-9CF8-FFE4D7A98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A57F1A45-E9EF-6D41-99D1-ECEB3F6C88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93DB577A-5976-794F-96E6-8E45095BCC6F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3D8CDF3D-1C5B-F442-BC01-1CB69B2B113A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17C5B35E-D0F5-8744-9674-C6FD9C93A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133009BA-1107-6E4D-BAD5-28CFCCEBA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2B6BCA6F-36F7-D441-B3D0-A76CD1015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6809D4BC-9C7B-E046-B1E8-A8776ABD9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3F8EA587-2960-6940-A56C-B2166FE7F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6F404508-D4C5-FB48-AFC4-F76E38C7DF80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A16C9FFE-3603-7647-969A-FF1305CB6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35DF941E-C2A3-9B4A-9BC4-C8203F1CB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BB6A7A05-3009-1847-B5B1-79692EEC6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D19DF3D4-299F-A841-8EB2-3B27FBFD8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567021F6-3513-B345-8211-89612EA3A7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7E9EEE6E-5E5E-6B4C-A788-98C62D18B998}"/>
              </a:ext>
            </a:extLst>
          </p:cNvPr>
          <p:cNvGrpSpPr/>
          <p:nvPr/>
        </p:nvGrpSpPr>
        <p:grpSpPr>
          <a:xfrm>
            <a:off x="5226007" y="3514595"/>
            <a:ext cx="1721477" cy="387322"/>
            <a:chOff x="1442284" y="1551097"/>
            <a:chExt cx="1721477" cy="387322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760047E5-C3F5-B340-9249-8EFA534EAF9C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0900182E-CE3B-7A48-8BB6-C9305EF19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684E9C99-DB81-F740-A891-6DEE75A29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C7D8A07-6624-154B-8F89-FD6F16EF56EB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9437939B-019F-C84B-8E30-057436F32D66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F8AA2A5B-286E-EA48-8D87-BDB3EDD607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CC9ED1F8-9FEA-3F4E-AC69-61D131FE9B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3EC7D8EE-8B4F-0048-AA73-74D101D9A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2703B78C-D1CF-8A4C-8C37-6EF9565D9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5F14A198-1402-1E43-A47C-A8F920DB0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25CF28AD-16F3-484D-B34E-74CD82B3C7C4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696676C9-9BF3-8D4F-8010-99240BE22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4AFE35F4-B594-E94B-9B25-5D2054294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7085DBFA-1F95-3940-BDE9-3A6EF1F95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DDAE736B-E60C-404F-BC23-E982EE7D1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559577BD-2765-814A-BEB5-F9FA4FDFA4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9" name="ZoneTexte 128">
            <a:extLst>
              <a:ext uri="{FF2B5EF4-FFF2-40B4-BE49-F238E27FC236}">
                <a16:creationId xmlns:a16="http://schemas.microsoft.com/office/drawing/2014/main" id="{D7FF3B1C-DE0F-FA4A-9C07-295DBAA511CB}"/>
              </a:ext>
            </a:extLst>
          </p:cNvPr>
          <p:cNvSpPr txBox="1"/>
          <p:nvPr/>
        </p:nvSpPr>
        <p:spPr>
          <a:xfrm>
            <a:off x="10503733" y="1648394"/>
            <a:ext cx="1432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1. </a:t>
            </a:r>
            <a:r>
              <a:rPr lang="fr-FR" b="1" dirty="0">
                <a:solidFill>
                  <a:srgbClr val="FF0000"/>
                </a:solidFill>
              </a:rPr>
              <a:t>2,6 mA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A66302C8-5B01-2AD9-392A-33669FFA5682}"/>
              </a:ext>
            </a:extLst>
          </p:cNvPr>
          <p:cNvSpPr txBox="1"/>
          <p:nvPr/>
        </p:nvSpPr>
        <p:spPr>
          <a:xfrm>
            <a:off x="10503733" y="2849176"/>
            <a:ext cx="1432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2. </a:t>
            </a:r>
            <a:r>
              <a:rPr lang="fr-FR" b="1" dirty="0">
                <a:solidFill>
                  <a:srgbClr val="FF0000"/>
                </a:solidFill>
              </a:rPr>
              <a:t>6,0 mA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52621381-E8E2-980C-8301-43DED93DE2FB}"/>
              </a:ext>
            </a:extLst>
          </p:cNvPr>
          <p:cNvSpPr txBox="1"/>
          <p:nvPr/>
        </p:nvSpPr>
        <p:spPr>
          <a:xfrm>
            <a:off x="10503733" y="4049958"/>
            <a:ext cx="1432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3. </a:t>
            </a:r>
            <a:r>
              <a:rPr lang="fr-FR" b="1" dirty="0">
                <a:solidFill>
                  <a:srgbClr val="FF0000"/>
                </a:solidFill>
              </a:rPr>
              <a:t>5,8 mA</a:t>
            </a:r>
          </a:p>
        </p:txBody>
      </p:sp>
      <p:graphicFrame>
        <p:nvGraphicFramePr>
          <p:cNvPr id="59" name="Graphique 58">
            <a:extLst>
              <a:ext uri="{FF2B5EF4-FFF2-40B4-BE49-F238E27FC236}">
                <a16:creationId xmlns:a16="http://schemas.microsoft.com/office/drawing/2014/main" id="{14AC1340-8F43-18A4-7899-B89EA232629F}"/>
              </a:ext>
            </a:extLst>
          </p:cNvPr>
          <p:cNvGraphicFramePr>
            <a:graphicFrameLocks/>
          </p:cNvGraphicFramePr>
          <p:nvPr/>
        </p:nvGraphicFramePr>
        <p:xfrm>
          <a:off x="1365501" y="4151601"/>
          <a:ext cx="2249188" cy="2607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1D9B3ADD-DC21-BB19-7CE4-C0722B15C910}"/>
              </a:ext>
            </a:extLst>
          </p:cNvPr>
          <p:cNvSpPr/>
          <p:nvPr/>
        </p:nvSpPr>
        <p:spPr>
          <a:xfrm>
            <a:off x="2969046" y="4313168"/>
            <a:ext cx="110168" cy="1101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6FC37BC-2BEA-DFF7-4B86-EF1561B4BE5C}"/>
              </a:ext>
            </a:extLst>
          </p:cNvPr>
          <p:cNvSpPr/>
          <p:nvPr/>
        </p:nvSpPr>
        <p:spPr>
          <a:xfrm>
            <a:off x="2113403" y="6129115"/>
            <a:ext cx="110168" cy="1101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1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EA7EBC-4F25-AD49-BE70-2D4AC302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635000"/>
            <a:ext cx="118618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48C134-4E0E-F949-BDE8-FA3B5C62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22927"/>
            <a:ext cx="9144000" cy="39350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055654-C9F1-7244-A3C5-2A57A8BB9801}"/>
              </a:ext>
            </a:extLst>
          </p:cNvPr>
          <p:cNvSpPr txBox="1"/>
          <p:nvPr/>
        </p:nvSpPr>
        <p:spPr>
          <a:xfrm>
            <a:off x="3160295" y="3209051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Seuil minimal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05DF2E-4195-824F-8F6C-DE999535778C}"/>
              </a:ext>
            </a:extLst>
          </p:cNvPr>
          <p:cNvSpPr txBox="1"/>
          <p:nvPr/>
        </p:nvSpPr>
        <p:spPr>
          <a:xfrm>
            <a:off x="7379369" y="3209051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110DEE-F8BF-6F4C-8408-C2E1D4A05496}"/>
              </a:ext>
            </a:extLst>
          </p:cNvPr>
          <p:cNvSpPr txBox="1"/>
          <p:nvPr/>
        </p:nvSpPr>
        <p:spPr>
          <a:xfrm>
            <a:off x="2534653" y="38645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médian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A57BE0-02E2-774D-8208-D4BE8D21F593}"/>
              </a:ext>
            </a:extLst>
          </p:cNvPr>
          <p:cNvSpPr txBox="1"/>
          <p:nvPr/>
        </p:nvSpPr>
        <p:spPr>
          <a:xfrm>
            <a:off x="6987389" y="38645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médian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BDE83-21F2-6546-BA97-14D1C00C4277}"/>
              </a:ext>
            </a:extLst>
          </p:cNvPr>
          <p:cNvSpPr/>
          <p:nvPr/>
        </p:nvSpPr>
        <p:spPr>
          <a:xfrm>
            <a:off x="2144429" y="2983043"/>
            <a:ext cx="390224" cy="59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4827F-FA15-1145-A477-BEABEDDE0B84}"/>
              </a:ext>
            </a:extLst>
          </p:cNvPr>
          <p:cNvSpPr/>
          <p:nvPr/>
        </p:nvSpPr>
        <p:spPr>
          <a:xfrm>
            <a:off x="2574891" y="2983043"/>
            <a:ext cx="390224" cy="59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A9176-5469-FB43-B7D7-D29AD00A42F4}"/>
              </a:ext>
            </a:extLst>
          </p:cNvPr>
          <p:cNvSpPr/>
          <p:nvPr/>
        </p:nvSpPr>
        <p:spPr>
          <a:xfrm>
            <a:off x="6127247" y="2929463"/>
            <a:ext cx="390224" cy="59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371B62-B97F-224C-BDF9-C5D66A0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4" y="335569"/>
            <a:ext cx="4245884" cy="25873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C1C6E9-70B2-D247-B133-800F146E2D5C}"/>
              </a:ext>
            </a:extLst>
          </p:cNvPr>
          <p:cNvSpPr txBox="1"/>
          <p:nvPr/>
        </p:nvSpPr>
        <p:spPr>
          <a:xfrm>
            <a:off x="943434" y="2575712"/>
            <a:ext cx="6335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CNRF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71CCF2-402C-4D4F-8009-EE79A55F1301}"/>
              </a:ext>
            </a:extLst>
          </p:cNvPr>
          <p:cNvSpPr txBox="1"/>
          <p:nvPr/>
        </p:nvSpPr>
        <p:spPr>
          <a:xfrm>
            <a:off x="1799193" y="2575372"/>
            <a:ext cx="549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Liège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E6F0F0-E185-D143-9961-D483C78F4E6D}"/>
              </a:ext>
            </a:extLst>
          </p:cNvPr>
          <p:cNvSpPr/>
          <p:nvPr/>
        </p:nvSpPr>
        <p:spPr>
          <a:xfrm>
            <a:off x="2257630" y="2722973"/>
            <a:ext cx="500242" cy="13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F65960-93FF-B04A-A416-718881AFA30F}"/>
              </a:ext>
            </a:extLst>
          </p:cNvPr>
          <p:cNvSpPr txBox="1"/>
          <p:nvPr/>
        </p:nvSpPr>
        <p:spPr>
          <a:xfrm>
            <a:off x="2572453" y="2585812"/>
            <a:ext cx="8014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Marseille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5133F0-D2D2-F54F-8B7D-82F0B68FEA72}"/>
              </a:ext>
            </a:extLst>
          </p:cNvPr>
          <p:cNvSpPr txBox="1"/>
          <p:nvPr/>
        </p:nvSpPr>
        <p:spPr>
          <a:xfrm>
            <a:off x="3608937" y="2584473"/>
            <a:ext cx="47699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Nice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D24E347-600A-6841-8565-EC7EB5D2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232" y="305302"/>
            <a:ext cx="7317768" cy="26134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1AFD0B-942A-5147-835B-ED9520B682C6}"/>
              </a:ext>
            </a:extLst>
          </p:cNvPr>
          <p:cNvSpPr/>
          <p:nvPr/>
        </p:nvSpPr>
        <p:spPr>
          <a:xfrm>
            <a:off x="4874232" y="2182761"/>
            <a:ext cx="995626" cy="2939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02673C2-A68D-2D4C-8A02-C190ABEBD008}"/>
              </a:ext>
            </a:extLst>
          </p:cNvPr>
          <p:cNvSpPr/>
          <p:nvPr/>
        </p:nvSpPr>
        <p:spPr>
          <a:xfrm>
            <a:off x="10197972" y="2188817"/>
            <a:ext cx="284321" cy="2939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4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E6B0B5B-1B2A-AD69-9715-A8161B92853B}"/>
              </a:ext>
            </a:extLst>
          </p:cNvPr>
          <p:cNvCxnSpPr/>
          <p:nvPr/>
        </p:nvCxnSpPr>
        <p:spPr>
          <a:xfrm>
            <a:off x="11791126" y="4157412"/>
            <a:ext cx="15439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2E580195-E347-344B-94AC-4668CFAC0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134958"/>
              </p:ext>
            </p:extLst>
          </p:nvPr>
        </p:nvGraphicFramePr>
        <p:xfrm>
          <a:off x="738815" y="1229031"/>
          <a:ext cx="6064250" cy="439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E2C301C-ED27-5441-9FB9-0CC806EEF170}"/>
              </a:ext>
            </a:extLst>
          </p:cNvPr>
          <p:cNvSpPr txBox="1"/>
          <p:nvPr/>
        </p:nvSpPr>
        <p:spPr>
          <a:xfrm>
            <a:off x="238358" y="1530600"/>
            <a:ext cx="76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</a:t>
            </a:r>
          </a:p>
          <a:p>
            <a:r>
              <a:rPr lang="fr-FR" dirty="0"/>
              <a:t>mV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A12D3FD-C491-D649-B5C3-A711F09E997F}"/>
              </a:ext>
            </a:extLst>
          </p:cNvPr>
          <p:cNvSpPr txBox="1"/>
          <p:nvPr/>
        </p:nvSpPr>
        <p:spPr>
          <a:xfrm>
            <a:off x="5488228" y="563562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A154ED-37B2-784C-A728-3949657E4813}"/>
              </a:ext>
            </a:extLst>
          </p:cNvPr>
          <p:cNvSpPr txBox="1"/>
          <p:nvPr/>
        </p:nvSpPr>
        <p:spPr>
          <a:xfrm>
            <a:off x="1487639" y="312592"/>
            <a:ext cx="4741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Courbe stimulus/réponse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Courbe réponse (mV)/intensité (mA)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2AC459-F12D-B54F-B5A6-3C50E2E69E80}"/>
              </a:ext>
            </a:extLst>
          </p:cNvPr>
          <p:cNvCxnSpPr>
            <a:cxnSpLocks/>
          </p:cNvCxnSpPr>
          <p:nvPr/>
        </p:nvCxnSpPr>
        <p:spPr>
          <a:xfrm flipV="1">
            <a:off x="1187302" y="1425649"/>
            <a:ext cx="0" cy="36468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70C8DAE-705B-C246-B634-1D0D212D1E09}"/>
              </a:ext>
            </a:extLst>
          </p:cNvPr>
          <p:cNvCxnSpPr>
            <a:cxnSpLocks/>
          </p:cNvCxnSpPr>
          <p:nvPr/>
        </p:nvCxnSpPr>
        <p:spPr>
          <a:xfrm>
            <a:off x="1187302" y="5072514"/>
            <a:ext cx="535245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16E9B000-9BC2-AB47-BCA4-48FEB81685DD}"/>
              </a:ext>
            </a:extLst>
          </p:cNvPr>
          <p:cNvSpPr txBox="1"/>
          <p:nvPr/>
        </p:nvSpPr>
        <p:spPr>
          <a:xfrm>
            <a:off x="2761021" y="410651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0,32 ms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CD9411A-6C1E-AE4D-AB8B-107565EE42AC}"/>
              </a:ext>
            </a:extLst>
          </p:cNvPr>
          <p:cNvSpPr txBox="1"/>
          <p:nvPr/>
        </p:nvSpPr>
        <p:spPr>
          <a:xfrm>
            <a:off x="1640689" y="187941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1,0 ms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780EFF-8ACA-234F-A34D-3B381AF8A6B0}"/>
              </a:ext>
            </a:extLst>
          </p:cNvPr>
          <p:cNvSpPr/>
          <p:nvPr/>
        </p:nvSpPr>
        <p:spPr>
          <a:xfrm>
            <a:off x="2329633" y="3460361"/>
            <a:ext cx="92816" cy="998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6D12EA8-B54B-C743-8D34-12CEB7A23746}"/>
              </a:ext>
            </a:extLst>
          </p:cNvPr>
          <p:cNvSpPr/>
          <p:nvPr/>
        </p:nvSpPr>
        <p:spPr>
          <a:xfrm>
            <a:off x="3817120" y="3460361"/>
            <a:ext cx="92816" cy="998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6CD91D-50C8-884A-868C-7ADCE358FFA0}"/>
              </a:ext>
            </a:extLst>
          </p:cNvPr>
          <p:cNvSpPr txBox="1"/>
          <p:nvPr/>
        </p:nvSpPr>
        <p:spPr>
          <a:xfrm>
            <a:off x="2474706" y="328586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6,5</a:t>
            </a:r>
          </a:p>
          <a:p>
            <a:r>
              <a:rPr lang="fr-FR" sz="1200" dirty="0"/>
              <a:t>mA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BFAF0E4-B2C3-7B46-A97A-BEEDD2131985}"/>
              </a:ext>
            </a:extLst>
          </p:cNvPr>
          <p:cNvSpPr txBox="1"/>
          <p:nvPr/>
        </p:nvSpPr>
        <p:spPr>
          <a:xfrm>
            <a:off x="3908359" y="328586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12,0</a:t>
            </a:r>
          </a:p>
          <a:p>
            <a:pPr algn="ctr"/>
            <a:r>
              <a:rPr lang="fr-FR" sz="1200" dirty="0"/>
              <a:t>mA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2D2A5-EFBE-0D42-8789-7B38A8B26D91}"/>
              </a:ext>
            </a:extLst>
          </p:cNvPr>
          <p:cNvSpPr/>
          <p:nvPr/>
        </p:nvSpPr>
        <p:spPr>
          <a:xfrm>
            <a:off x="712193" y="3338158"/>
            <a:ext cx="32009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74FFF8-E98F-A64B-8164-D14E65305E6A}"/>
              </a:ext>
            </a:extLst>
          </p:cNvPr>
          <p:cNvSpPr txBox="1"/>
          <p:nvPr/>
        </p:nvSpPr>
        <p:spPr>
          <a:xfrm>
            <a:off x="4210253" y="25565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13,0</a:t>
            </a:r>
          </a:p>
          <a:p>
            <a:pPr algn="ctr"/>
            <a:r>
              <a:rPr lang="fr-FR" sz="1200" dirty="0"/>
              <a:t>mA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69080EC-E98B-8645-888D-86D98E669CEB}"/>
              </a:ext>
            </a:extLst>
          </p:cNvPr>
          <p:cNvSpPr/>
          <p:nvPr/>
        </p:nvSpPr>
        <p:spPr>
          <a:xfrm>
            <a:off x="3433345" y="3467051"/>
            <a:ext cx="92816" cy="9987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8C486F9-9BDE-4E4A-86F2-A9641C0283F2}"/>
              </a:ext>
            </a:extLst>
          </p:cNvPr>
          <p:cNvGrpSpPr/>
          <p:nvPr/>
        </p:nvGrpSpPr>
        <p:grpSpPr>
          <a:xfrm>
            <a:off x="2803389" y="3735394"/>
            <a:ext cx="862326" cy="387322"/>
            <a:chOff x="5694711" y="3067078"/>
            <a:chExt cx="862326" cy="387322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92034D74-7D22-4047-8BD3-8C3975F7C58D}"/>
                </a:ext>
              </a:extLst>
            </p:cNvPr>
            <p:cNvCxnSpPr/>
            <p:nvPr/>
          </p:nvCxnSpPr>
          <p:spPr>
            <a:xfrm>
              <a:off x="5694711" y="3442421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AD72F484-F32C-DD45-A494-980193F85B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2453" y="3067078"/>
              <a:ext cx="0" cy="38732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528DF6D-3AE8-CA46-BA3F-06647BF777CA}"/>
                </a:ext>
              </a:extLst>
            </p:cNvPr>
            <p:cNvCxnSpPr>
              <a:cxnSpLocks/>
            </p:cNvCxnSpPr>
            <p:nvPr/>
          </p:nvCxnSpPr>
          <p:spPr>
            <a:xfrm>
              <a:off x="5842453" y="3079694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08586CF2-BE48-E64B-B958-8918A4E950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295" y="3067078"/>
              <a:ext cx="0" cy="38732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ECE9190F-EB82-DA40-8B7D-384CD968CFC5}"/>
                </a:ext>
              </a:extLst>
            </p:cNvPr>
            <p:cNvCxnSpPr/>
            <p:nvPr/>
          </p:nvCxnSpPr>
          <p:spPr>
            <a:xfrm>
              <a:off x="6409295" y="3443086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3809741-8F57-D747-A4F4-142EF04E624B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95" y="3079694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407E7099-2F50-B649-ACA9-EEFDFD91713C}"/>
                </a:ext>
              </a:extLst>
            </p:cNvPr>
            <p:cNvCxnSpPr>
              <a:cxnSpLocks/>
            </p:cNvCxnSpPr>
            <p:nvPr/>
          </p:nvCxnSpPr>
          <p:spPr>
            <a:xfrm>
              <a:off x="6137937" y="3079694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ADDB619-FB25-B049-9A6C-E0EC03F7BA4E}"/>
                </a:ext>
              </a:extLst>
            </p:cNvPr>
            <p:cNvCxnSpPr>
              <a:cxnSpLocks/>
            </p:cNvCxnSpPr>
            <p:nvPr/>
          </p:nvCxnSpPr>
          <p:spPr>
            <a:xfrm>
              <a:off x="6274462" y="3079694"/>
              <a:ext cx="147742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8D4490F-2AC8-2A42-A030-72F778559647}"/>
              </a:ext>
            </a:extLst>
          </p:cNvPr>
          <p:cNvGrpSpPr/>
          <p:nvPr/>
        </p:nvGrpSpPr>
        <p:grpSpPr>
          <a:xfrm>
            <a:off x="4622679" y="3428673"/>
            <a:ext cx="599534" cy="387322"/>
            <a:chOff x="5423409" y="3073039"/>
            <a:chExt cx="599534" cy="387322"/>
          </a:xfrm>
        </p:grpSpPr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252640A-93E9-4745-A613-1259CEC94231}"/>
                </a:ext>
              </a:extLst>
            </p:cNvPr>
            <p:cNvCxnSpPr/>
            <p:nvPr/>
          </p:nvCxnSpPr>
          <p:spPr>
            <a:xfrm>
              <a:off x="5423409" y="3448382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F0184683-F7B7-2143-B144-9E3C46D41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15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D7A175A4-A683-924D-A503-DA25A3CE014A}"/>
                </a:ext>
              </a:extLst>
            </p:cNvPr>
            <p:cNvCxnSpPr>
              <a:cxnSpLocks/>
            </p:cNvCxnSpPr>
            <p:nvPr/>
          </p:nvCxnSpPr>
          <p:spPr>
            <a:xfrm>
              <a:off x="5571151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6889A7FF-C098-8B48-9189-5D8161348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520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BE9827A3-0194-7048-9FB6-D6A631E4E28D}"/>
                </a:ext>
              </a:extLst>
            </p:cNvPr>
            <p:cNvCxnSpPr/>
            <p:nvPr/>
          </p:nvCxnSpPr>
          <p:spPr>
            <a:xfrm>
              <a:off x="5875201" y="3449047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29F37F5B-5E95-0846-AE28-AF2C9FA94C7B}"/>
                </a:ext>
              </a:extLst>
            </p:cNvPr>
            <p:cNvCxnSpPr>
              <a:cxnSpLocks/>
            </p:cNvCxnSpPr>
            <p:nvPr/>
          </p:nvCxnSpPr>
          <p:spPr>
            <a:xfrm>
              <a:off x="5718893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9F278951-CD5C-A44E-B21C-24B6FA467B85}"/>
              </a:ext>
            </a:extLst>
          </p:cNvPr>
          <p:cNvSpPr txBox="1"/>
          <p:nvPr/>
        </p:nvSpPr>
        <p:spPr>
          <a:xfrm>
            <a:off x="4499962" y="379785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 ms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78390AF-2ABE-524E-A1C9-26CECEC58F50}"/>
              </a:ext>
            </a:extLst>
          </p:cNvPr>
          <p:cNvSpPr txBox="1"/>
          <p:nvPr/>
        </p:nvSpPr>
        <p:spPr>
          <a:xfrm>
            <a:off x="532" y="335767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Seuil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FFB2BDB-F6E1-374D-85D8-65A5D4BDAC1A}"/>
              </a:ext>
            </a:extLst>
          </p:cNvPr>
          <p:cNvSpPr/>
          <p:nvPr/>
        </p:nvSpPr>
        <p:spPr>
          <a:xfrm>
            <a:off x="1855629" y="3473056"/>
            <a:ext cx="92816" cy="998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4327A79-F69D-DC41-95FF-2710527CB09D}"/>
              </a:ext>
            </a:extLst>
          </p:cNvPr>
          <p:cNvSpPr txBox="1"/>
          <p:nvPr/>
        </p:nvSpPr>
        <p:spPr>
          <a:xfrm>
            <a:off x="1427142" y="328586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4,9</a:t>
            </a:r>
          </a:p>
          <a:p>
            <a:r>
              <a:rPr lang="fr-FR" sz="1200" dirty="0"/>
              <a:t>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54CDB2-F8C7-8F4C-81AD-3FD3992E2790}"/>
              </a:ext>
            </a:extLst>
          </p:cNvPr>
          <p:cNvSpPr/>
          <p:nvPr/>
        </p:nvSpPr>
        <p:spPr>
          <a:xfrm>
            <a:off x="1442284" y="3278558"/>
            <a:ext cx="581517" cy="4808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E1BCA759-5365-554C-B9DC-8E5BB63F0AA9}"/>
              </a:ext>
            </a:extLst>
          </p:cNvPr>
          <p:cNvSpPr txBox="1"/>
          <p:nvPr/>
        </p:nvSpPr>
        <p:spPr>
          <a:xfrm>
            <a:off x="3085996" y="328212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9,8</a:t>
            </a:r>
          </a:p>
          <a:p>
            <a:r>
              <a:rPr lang="fr-FR" sz="1200" dirty="0"/>
              <a:t>mA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8352DCFC-344C-6E46-9418-20D8EEC280D9}"/>
              </a:ext>
            </a:extLst>
          </p:cNvPr>
          <p:cNvCxnSpPr/>
          <p:nvPr/>
        </p:nvCxnSpPr>
        <p:spPr>
          <a:xfrm flipV="1">
            <a:off x="7750941" y="963938"/>
            <a:ext cx="0" cy="41632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3412540-D230-0E41-A2F2-BF5D5BCC8CA9}"/>
              </a:ext>
            </a:extLst>
          </p:cNvPr>
          <p:cNvCxnSpPr>
            <a:cxnSpLocks/>
          </p:cNvCxnSpPr>
          <p:nvPr/>
        </p:nvCxnSpPr>
        <p:spPr>
          <a:xfrm flipV="1">
            <a:off x="7750941" y="5127147"/>
            <a:ext cx="436760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rc plein 84">
            <a:extLst>
              <a:ext uri="{FF2B5EF4-FFF2-40B4-BE49-F238E27FC236}">
                <a16:creationId xmlns:a16="http://schemas.microsoft.com/office/drawing/2014/main" id="{F1106EBA-83FC-C443-A7DB-4CA6291EA1D8}"/>
              </a:ext>
            </a:extLst>
          </p:cNvPr>
          <p:cNvSpPr/>
          <p:nvPr/>
        </p:nvSpPr>
        <p:spPr>
          <a:xfrm rot="10800000">
            <a:off x="8135556" y="-2395572"/>
            <a:ext cx="7284476" cy="6570912"/>
          </a:xfrm>
          <a:prstGeom prst="blockArc">
            <a:avLst>
              <a:gd name="adj1" fmla="val 16247742"/>
              <a:gd name="adj2" fmla="val 21435788"/>
              <a:gd name="adj3" fmla="val 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855FF150-2655-4B42-8D8A-AF5C87BB1C2E}"/>
              </a:ext>
            </a:extLst>
          </p:cNvPr>
          <p:cNvCxnSpPr>
            <a:cxnSpLocks/>
          </p:cNvCxnSpPr>
          <p:nvPr/>
        </p:nvCxnSpPr>
        <p:spPr>
          <a:xfrm>
            <a:off x="7750941" y="4287381"/>
            <a:ext cx="4254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F6E154A7-9DC9-1046-B184-63029BA8F6C7}"/>
              </a:ext>
            </a:extLst>
          </p:cNvPr>
          <p:cNvCxnSpPr>
            <a:cxnSpLocks/>
          </p:cNvCxnSpPr>
          <p:nvPr/>
        </p:nvCxnSpPr>
        <p:spPr>
          <a:xfrm>
            <a:off x="7750941" y="3511722"/>
            <a:ext cx="1866383" cy="14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570E6AB-D1B2-4E4B-97B8-402C1FAE8274}"/>
              </a:ext>
            </a:extLst>
          </p:cNvPr>
          <p:cNvCxnSpPr>
            <a:cxnSpLocks/>
          </p:cNvCxnSpPr>
          <p:nvPr/>
        </p:nvCxnSpPr>
        <p:spPr>
          <a:xfrm>
            <a:off x="9617324" y="3560239"/>
            <a:ext cx="5338" cy="1553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>
            <a:extLst>
              <a:ext uri="{FF2B5EF4-FFF2-40B4-BE49-F238E27FC236}">
                <a16:creationId xmlns:a16="http://schemas.microsoft.com/office/drawing/2014/main" id="{8CFC18A1-1F6C-1F43-8B2C-44A68D57CB3F}"/>
              </a:ext>
            </a:extLst>
          </p:cNvPr>
          <p:cNvSpPr txBox="1"/>
          <p:nvPr/>
        </p:nvSpPr>
        <p:spPr>
          <a:xfrm>
            <a:off x="6711412" y="534106"/>
            <a:ext cx="793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dirty="0"/>
              <a:t>I </a:t>
            </a:r>
          </a:p>
          <a:p>
            <a:pPr algn="r"/>
            <a:r>
              <a:rPr lang="fr-FR" sz="2400" dirty="0"/>
              <a:t>(mA)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3B4AE43B-B563-4B46-815B-70283BC8D046}"/>
              </a:ext>
            </a:extLst>
          </p:cNvPr>
          <p:cNvSpPr txBox="1"/>
          <p:nvPr/>
        </p:nvSpPr>
        <p:spPr>
          <a:xfrm>
            <a:off x="11037517" y="5404061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t</a:t>
            </a:r>
            <a:r>
              <a:rPr lang="fr-FR" sz="3200" dirty="0"/>
              <a:t> (ms)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47A5807-8B91-564C-A8D0-D06443078680}"/>
              </a:ext>
            </a:extLst>
          </p:cNvPr>
          <p:cNvSpPr txBox="1"/>
          <p:nvPr/>
        </p:nvSpPr>
        <p:spPr>
          <a:xfrm>
            <a:off x="6588978" y="4020285"/>
            <a:ext cx="90281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Rhéobase</a:t>
            </a:r>
          </a:p>
          <a:p>
            <a:pPr algn="ctr"/>
            <a:r>
              <a:rPr lang="fr-FR" sz="1400" dirty="0"/>
              <a:t>= 4,9 mA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A57B00F2-371D-594B-BFB6-7E1D15DE347D}"/>
              </a:ext>
            </a:extLst>
          </p:cNvPr>
          <p:cNvSpPr txBox="1"/>
          <p:nvPr/>
        </p:nvSpPr>
        <p:spPr>
          <a:xfrm>
            <a:off x="9133972" y="5374778"/>
            <a:ext cx="919098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Chronaxie</a:t>
            </a:r>
          </a:p>
          <a:p>
            <a:pPr algn="ctr"/>
            <a:r>
              <a:rPr lang="fr-FR" sz="1400" dirty="0"/>
              <a:t>= 0,32 ms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4C58DC68-DCBC-5C41-AB1B-7FCD5C42C564}"/>
              </a:ext>
            </a:extLst>
          </p:cNvPr>
          <p:cNvSpPr txBox="1"/>
          <p:nvPr/>
        </p:nvSpPr>
        <p:spPr>
          <a:xfrm>
            <a:off x="6656382" y="3233582"/>
            <a:ext cx="1091966" cy="52322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2X rhéobase</a:t>
            </a:r>
          </a:p>
          <a:p>
            <a:pPr algn="ctr"/>
            <a:r>
              <a:rPr lang="fr-FR" sz="1400" dirty="0"/>
              <a:t>= 9,8 mA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CA156511-F3C8-C447-9C6F-CB13B00E3DEC}"/>
              </a:ext>
            </a:extLst>
          </p:cNvPr>
          <p:cNvCxnSpPr/>
          <p:nvPr/>
        </p:nvCxnSpPr>
        <p:spPr>
          <a:xfrm>
            <a:off x="7511162" y="4280771"/>
            <a:ext cx="2261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36C374B0-72C5-6042-B1ED-689E972DE04E}"/>
              </a:ext>
            </a:extLst>
          </p:cNvPr>
          <p:cNvCxnSpPr>
            <a:cxnSpLocks/>
          </p:cNvCxnSpPr>
          <p:nvPr/>
        </p:nvCxnSpPr>
        <p:spPr>
          <a:xfrm flipV="1">
            <a:off x="9616833" y="5119821"/>
            <a:ext cx="0" cy="239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6C4019DD-5AAC-8940-A625-37B2FCB9A442}"/>
              </a:ext>
            </a:extLst>
          </p:cNvPr>
          <p:cNvSpPr/>
          <p:nvPr/>
        </p:nvSpPr>
        <p:spPr>
          <a:xfrm>
            <a:off x="11704488" y="4065854"/>
            <a:ext cx="146611" cy="1564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6CC4EBA7-7E5A-4A4C-B134-D7A813E138C2}"/>
              </a:ext>
            </a:extLst>
          </p:cNvPr>
          <p:cNvSpPr/>
          <p:nvPr/>
        </p:nvSpPr>
        <p:spPr>
          <a:xfrm>
            <a:off x="8875390" y="2850066"/>
            <a:ext cx="146611" cy="1564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0D0A130C-F54B-744F-A715-362174C699B9}"/>
              </a:ext>
            </a:extLst>
          </p:cNvPr>
          <p:cNvSpPr txBox="1"/>
          <p:nvPr/>
        </p:nvSpPr>
        <p:spPr>
          <a:xfrm>
            <a:off x="8010094" y="312592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Seuil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3 mV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3754AB03-9C2F-574F-806A-214A27DC5C72}"/>
              </a:ext>
            </a:extLst>
          </p:cNvPr>
          <p:cNvSpPr txBox="1"/>
          <p:nvPr/>
        </p:nvSpPr>
        <p:spPr>
          <a:xfrm>
            <a:off x="8917399" y="2491105"/>
            <a:ext cx="820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12,0 mA</a:t>
            </a:r>
          </a:p>
          <a:p>
            <a:pPr algn="ctr"/>
            <a:r>
              <a:rPr lang="fr-FR" sz="1200" dirty="0"/>
              <a:t>0,2 ms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6E188BF7-2055-4E4B-8990-5D2E9E66E225}"/>
              </a:ext>
            </a:extLst>
          </p:cNvPr>
          <p:cNvSpPr txBox="1"/>
          <p:nvPr/>
        </p:nvSpPr>
        <p:spPr>
          <a:xfrm>
            <a:off x="11367431" y="3509791"/>
            <a:ext cx="820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6,5 mA</a:t>
            </a:r>
          </a:p>
          <a:p>
            <a:pPr algn="ctr"/>
            <a:r>
              <a:rPr lang="fr-FR" sz="1200" dirty="0"/>
              <a:t>1,0 ms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7794C04-78CE-FA4F-B71D-29D5C347BC6D}"/>
              </a:ext>
            </a:extLst>
          </p:cNvPr>
          <p:cNvSpPr txBox="1"/>
          <p:nvPr/>
        </p:nvSpPr>
        <p:spPr>
          <a:xfrm>
            <a:off x="8830214" y="514821"/>
            <a:ext cx="310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intensité/durée</a:t>
            </a:r>
          </a:p>
        </p:txBody>
      </p: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CD94CB66-A1F5-EF4E-BC0F-D67781B295B0}"/>
              </a:ext>
            </a:extLst>
          </p:cNvPr>
          <p:cNvGrpSpPr/>
          <p:nvPr/>
        </p:nvGrpSpPr>
        <p:grpSpPr>
          <a:xfrm>
            <a:off x="1244801" y="1504072"/>
            <a:ext cx="1721477" cy="387322"/>
            <a:chOff x="1442284" y="1551097"/>
            <a:chExt cx="1721477" cy="387322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B25D1BA-3B21-694B-BA8A-D835A2C987A9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252C9F9-B2AB-0B4C-B841-6386A0334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2D485B8-28D2-6540-AD27-03AE95F0CC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C7997B7-FAB4-7F40-AA7A-348F9E861288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8E90F591-82D7-E443-B6FE-067C9DCB2112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7A938626-AC34-4C4A-88EC-B46D86AB3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4688A01C-E54E-9344-B761-C000B23A5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9899A4F-33B9-2943-922B-CD244B86B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7C05DC17-4283-D949-AAF3-310697B29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B6869819-34EC-3D41-BB84-2E93F39A7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33D3183F-6FA7-8146-9B83-E6B34487D3F3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6A805D0B-8E22-4C4D-9BA4-1E3542D63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5EA9FC2C-48B4-7D44-ADB8-E981E3FF7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18642E58-B2B8-7841-ABA4-F3DF48940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8B54D91F-4797-3948-8D3E-480A54C38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F0D8897E-C3B2-604E-89EE-416177678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EBDD3CB8-63E4-9D66-3588-84E47E5608D5}"/>
              </a:ext>
            </a:extLst>
          </p:cNvPr>
          <p:cNvCxnSpPr/>
          <p:nvPr/>
        </p:nvCxnSpPr>
        <p:spPr>
          <a:xfrm>
            <a:off x="1281313" y="3112778"/>
            <a:ext cx="1477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721A3A89-281E-63D5-A38B-B14DCF584724}"/>
              </a:ext>
            </a:extLst>
          </p:cNvPr>
          <p:cNvCxnSpPr>
            <a:cxnSpLocks/>
          </p:cNvCxnSpPr>
          <p:nvPr/>
        </p:nvCxnSpPr>
        <p:spPr>
          <a:xfrm flipV="1">
            <a:off x="1429055" y="2737435"/>
            <a:ext cx="0" cy="3873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BC70EBFB-2A8B-8798-21BD-8968E5615FFF}"/>
              </a:ext>
            </a:extLst>
          </p:cNvPr>
          <p:cNvGrpSpPr/>
          <p:nvPr/>
        </p:nvGrpSpPr>
        <p:grpSpPr>
          <a:xfrm>
            <a:off x="1429055" y="2748745"/>
            <a:ext cx="719451" cy="0"/>
            <a:chOff x="1590026" y="1562407"/>
            <a:chExt cx="719451" cy="0"/>
          </a:xfrm>
        </p:grpSpPr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A5FC76-D3AD-2C42-5B6C-D20A081C20C6}"/>
                </a:ext>
              </a:extLst>
            </p:cNvPr>
            <p:cNvCxnSpPr>
              <a:cxnSpLocks/>
            </p:cNvCxnSpPr>
            <p:nvPr/>
          </p:nvCxnSpPr>
          <p:spPr>
            <a:xfrm>
              <a:off x="1590026" y="1562407"/>
              <a:ext cx="1477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33A6E6FF-FF06-8FE2-4C66-000422F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68" y="1562407"/>
              <a:ext cx="1477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A843EAE0-B526-0206-8B50-9174AC1C4775}"/>
                </a:ext>
              </a:extLst>
            </p:cNvPr>
            <p:cNvCxnSpPr>
              <a:cxnSpLocks/>
            </p:cNvCxnSpPr>
            <p:nvPr/>
          </p:nvCxnSpPr>
          <p:spPr>
            <a:xfrm>
              <a:off x="1876059" y="1562407"/>
              <a:ext cx="1477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C12CBAB0-28AF-9592-4516-B14B19D6B8AC}"/>
                </a:ext>
              </a:extLst>
            </p:cNvPr>
            <p:cNvCxnSpPr>
              <a:cxnSpLocks/>
            </p:cNvCxnSpPr>
            <p:nvPr/>
          </p:nvCxnSpPr>
          <p:spPr>
            <a:xfrm>
              <a:off x="2023801" y="1562407"/>
              <a:ext cx="1477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D03658BC-F820-7D4B-88DE-BABB67E4998A}"/>
                </a:ext>
              </a:extLst>
            </p:cNvPr>
            <p:cNvCxnSpPr>
              <a:cxnSpLocks/>
            </p:cNvCxnSpPr>
            <p:nvPr/>
          </p:nvCxnSpPr>
          <p:spPr>
            <a:xfrm>
              <a:off x="2161735" y="1562407"/>
              <a:ext cx="1477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E3CD8DF-3175-A145-529E-4AFBAF6B028B}"/>
              </a:ext>
            </a:extLst>
          </p:cNvPr>
          <p:cNvSpPr/>
          <p:nvPr/>
        </p:nvSpPr>
        <p:spPr>
          <a:xfrm>
            <a:off x="1520294" y="2828050"/>
            <a:ext cx="534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425872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36">
            <a:extLst>
              <a:ext uri="{FF2B5EF4-FFF2-40B4-BE49-F238E27FC236}">
                <a16:creationId xmlns:a16="http://schemas.microsoft.com/office/drawing/2014/main" id="{DFE13CD3-3E60-CB49-B4A3-0A24310C639D}"/>
              </a:ext>
            </a:extLst>
          </p:cNvPr>
          <p:cNvSpPr txBox="1"/>
          <p:nvPr/>
        </p:nvSpPr>
        <p:spPr>
          <a:xfrm>
            <a:off x="7392707" y="6074853"/>
            <a:ext cx="4911217" cy="70788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𝜏</a:t>
            </a:r>
            <a:r>
              <a:rPr lang="fr-FR" sz="3200" dirty="0"/>
              <a:t> ≃ </a:t>
            </a:r>
            <a:r>
              <a:rPr lang="fr-FR" sz="2000" b="1" dirty="0">
                <a:solidFill>
                  <a:srgbClr val="7030A0"/>
                </a:solidFill>
              </a:rPr>
              <a:t>Chronaxie (</a:t>
            </a:r>
            <a:r>
              <a:rPr lang="fr-FR" sz="2000" b="1" dirty="0">
                <a:solidFill>
                  <a:srgbClr val="00B050"/>
                </a:solidFill>
              </a:rPr>
              <a:t>a/b</a:t>
            </a:r>
            <a:r>
              <a:rPr lang="fr-FR" sz="2000" b="1" dirty="0">
                <a:solidFill>
                  <a:srgbClr val="7030A0"/>
                </a:solidFill>
              </a:rPr>
              <a:t>) : 1,23/4,48 = 0,27 ms</a:t>
            </a:r>
            <a:r>
              <a:rPr lang="fr-FR" sz="2000" dirty="0"/>
              <a:t>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F338C73-E739-DE4D-B87B-C90998A0922F}"/>
              </a:ext>
            </a:extLst>
          </p:cNvPr>
          <p:cNvCxnSpPr/>
          <p:nvPr/>
        </p:nvCxnSpPr>
        <p:spPr>
          <a:xfrm flipV="1">
            <a:off x="1596882" y="1500966"/>
            <a:ext cx="0" cy="41632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0D6CBCE-8872-CD4B-AE8B-AE7CC28A482D}"/>
              </a:ext>
            </a:extLst>
          </p:cNvPr>
          <p:cNvCxnSpPr>
            <a:cxnSpLocks/>
          </p:cNvCxnSpPr>
          <p:nvPr/>
        </p:nvCxnSpPr>
        <p:spPr>
          <a:xfrm flipV="1">
            <a:off x="1596882" y="5664175"/>
            <a:ext cx="436760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A2462D0-0361-7D49-B6BF-1BEB177BA30E}"/>
              </a:ext>
            </a:extLst>
          </p:cNvPr>
          <p:cNvCxnSpPr/>
          <p:nvPr/>
        </p:nvCxnSpPr>
        <p:spPr>
          <a:xfrm flipV="1">
            <a:off x="8810188" y="1582564"/>
            <a:ext cx="0" cy="41632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8215364-9C53-204D-B37F-340091E6B613}"/>
              </a:ext>
            </a:extLst>
          </p:cNvPr>
          <p:cNvCxnSpPr>
            <a:cxnSpLocks/>
          </p:cNvCxnSpPr>
          <p:nvPr/>
        </p:nvCxnSpPr>
        <p:spPr>
          <a:xfrm flipV="1">
            <a:off x="7240654" y="5749962"/>
            <a:ext cx="436760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plein 11">
            <a:extLst>
              <a:ext uri="{FF2B5EF4-FFF2-40B4-BE49-F238E27FC236}">
                <a16:creationId xmlns:a16="http://schemas.microsoft.com/office/drawing/2014/main" id="{CD95C1B9-A7FF-A04A-ADF2-BECAD1F5837E}"/>
              </a:ext>
            </a:extLst>
          </p:cNvPr>
          <p:cNvSpPr/>
          <p:nvPr/>
        </p:nvSpPr>
        <p:spPr>
          <a:xfrm rot="10800000">
            <a:off x="2275965" y="-1905039"/>
            <a:ext cx="7284476" cy="6570912"/>
          </a:xfrm>
          <a:prstGeom prst="blockArc">
            <a:avLst>
              <a:gd name="adj1" fmla="val 16247742"/>
              <a:gd name="adj2" fmla="val 21435788"/>
              <a:gd name="adj3" fmla="val 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7C67677-89F9-6F49-8B29-8E4C19C37BB2}"/>
              </a:ext>
            </a:extLst>
          </p:cNvPr>
          <p:cNvCxnSpPr>
            <a:cxnSpLocks/>
          </p:cNvCxnSpPr>
          <p:nvPr/>
        </p:nvCxnSpPr>
        <p:spPr>
          <a:xfrm>
            <a:off x="1596882" y="4680860"/>
            <a:ext cx="4254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C3F2300-1822-9542-B2F1-F2C2E9FF0D73}"/>
              </a:ext>
            </a:extLst>
          </p:cNvPr>
          <p:cNvCxnSpPr>
            <a:cxnSpLocks/>
          </p:cNvCxnSpPr>
          <p:nvPr/>
        </p:nvCxnSpPr>
        <p:spPr>
          <a:xfrm>
            <a:off x="1596882" y="3636147"/>
            <a:ext cx="1693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7F0648B-D77B-2841-B4FE-A2E789006C80}"/>
              </a:ext>
            </a:extLst>
          </p:cNvPr>
          <p:cNvCxnSpPr>
            <a:cxnSpLocks/>
          </p:cNvCxnSpPr>
          <p:nvPr/>
        </p:nvCxnSpPr>
        <p:spPr>
          <a:xfrm>
            <a:off x="3290122" y="3636147"/>
            <a:ext cx="109" cy="2028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12EA29F-0DB2-9440-B38A-221050B59BB2}"/>
              </a:ext>
            </a:extLst>
          </p:cNvPr>
          <p:cNvSpPr txBox="1"/>
          <p:nvPr/>
        </p:nvSpPr>
        <p:spPr>
          <a:xfrm>
            <a:off x="557353" y="1071134"/>
            <a:ext cx="793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dirty="0"/>
              <a:t>I </a:t>
            </a:r>
          </a:p>
          <a:p>
            <a:pPr algn="r"/>
            <a:r>
              <a:rPr lang="fr-FR" sz="2400" dirty="0"/>
              <a:t>(mA)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DF11889-07FF-F94A-8D53-9D5B58B1B690}"/>
              </a:ext>
            </a:extLst>
          </p:cNvPr>
          <p:cNvSpPr txBox="1"/>
          <p:nvPr/>
        </p:nvSpPr>
        <p:spPr>
          <a:xfrm>
            <a:off x="5272332" y="5950355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t</a:t>
            </a:r>
            <a:r>
              <a:rPr lang="fr-FR" sz="3200" dirty="0"/>
              <a:t> (ms)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664F320-4BF4-FE49-9560-7A0770CA2883}"/>
              </a:ext>
            </a:extLst>
          </p:cNvPr>
          <p:cNvSpPr txBox="1"/>
          <p:nvPr/>
        </p:nvSpPr>
        <p:spPr>
          <a:xfrm>
            <a:off x="102479" y="4489177"/>
            <a:ext cx="120898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Rhéobase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B188B04-1467-9D46-A627-C36675B64B66}"/>
              </a:ext>
            </a:extLst>
          </p:cNvPr>
          <p:cNvSpPr txBox="1"/>
          <p:nvPr/>
        </p:nvSpPr>
        <p:spPr>
          <a:xfrm>
            <a:off x="2675242" y="5941089"/>
            <a:ext cx="122976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Chronaxie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CBFB360-A4AB-5948-82D6-8E8C4719592A}"/>
              </a:ext>
            </a:extLst>
          </p:cNvPr>
          <p:cNvSpPr txBox="1"/>
          <p:nvPr/>
        </p:nvSpPr>
        <p:spPr>
          <a:xfrm>
            <a:off x="102479" y="3414427"/>
            <a:ext cx="1479892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2X rhéobase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3957F20-EE56-2C4C-AD79-C86C20ABF660}"/>
              </a:ext>
            </a:extLst>
          </p:cNvPr>
          <p:cNvCxnSpPr/>
          <p:nvPr/>
        </p:nvCxnSpPr>
        <p:spPr>
          <a:xfrm>
            <a:off x="1312062" y="4682611"/>
            <a:ext cx="2261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59D478F-CE8D-B841-8FC5-0A62B1A5E466}"/>
              </a:ext>
            </a:extLst>
          </p:cNvPr>
          <p:cNvCxnSpPr>
            <a:cxnSpLocks/>
          </p:cNvCxnSpPr>
          <p:nvPr/>
        </p:nvCxnSpPr>
        <p:spPr>
          <a:xfrm flipV="1">
            <a:off x="3289781" y="5701916"/>
            <a:ext cx="0" cy="239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28F81E18-A4AF-654D-9BEF-9C2E12F875BB}"/>
              </a:ext>
            </a:extLst>
          </p:cNvPr>
          <p:cNvSpPr txBox="1"/>
          <p:nvPr/>
        </p:nvSpPr>
        <p:spPr>
          <a:xfrm>
            <a:off x="7867486" y="273975"/>
            <a:ext cx="12380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 = It</a:t>
            </a:r>
          </a:p>
          <a:p>
            <a:r>
              <a:rPr lang="fr-FR" sz="2400" dirty="0"/>
              <a:t>(</a:t>
            </a:r>
            <a:r>
              <a:rPr lang="fr-FR" sz="2400" dirty="0" err="1"/>
              <a:t>mA.ms</a:t>
            </a:r>
            <a:r>
              <a:rPr lang="fr-FR" sz="2400" dirty="0"/>
              <a:t>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3579CBF-32C9-E146-A12F-29C79D17D619}"/>
              </a:ext>
            </a:extLst>
          </p:cNvPr>
          <p:cNvSpPr txBox="1"/>
          <p:nvPr/>
        </p:nvSpPr>
        <p:spPr>
          <a:xfrm>
            <a:off x="11126796" y="5729419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t</a:t>
            </a:r>
            <a:r>
              <a:rPr lang="fr-FR" sz="3200" dirty="0"/>
              <a:t> (ms)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7BBF106-0098-1843-8610-7E87D05E6DDD}"/>
              </a:ext>
            </a:extLst>
          </p:cNvPr>
          <p:cNvCxnSpPr>
            <a:cxnSpLocks/>
          </p:cNvCxnSpPr>
          <p:nvPr/>
        </p:nvCxnSpPr>
        <p:spPr>
          <a:xfrm flipV="1">
            <a:off x="8058793" y="1522807"/>
            <a:ext cx="2971715" cy="423690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ECF3090-DE46-AE40-845A-0E45E7468D1F}"/>
              </a:ext>
            </a:extLst>
          </p:cNvPr>
          <p:cNvCxnSpPr>
            <a:cxnSpLocks/>
          </p:cNvCxnSpPr>
          <p:nvPr/>
        </p:nvCxnSpPr>
        <p:spPr>
          <a:xfrm flipV="1">
            <a:off x="7847538" y="6071434"/>
            <a:ext cx="256556" cy="1713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>
            <a:extLst>
              <a:ext uri="{FF2B5EF4-FFF2-40B4-BE49-F238E27FC236}">
                <a16:creationId xmlns:a16="http://schemas.microsoft.com/office/drawing/2014/main" id="{89B7F760-B245-9B46-91D6-500866FDD26E}"/>
              </a:ext>
            </a:extLst>
          </p:cNvPr>
          <p:cNvSpPr/>
          <p:nvPr/>
        </p:nvSpPr>
        <p:spPr>
          <a:xfrm rot="1590664">
            <a:off x="7853313" y="5133202"/>
            <a:ext cx="918188" cy="794461"/>
          </a:xfrm>
          <a:prstGeom prst="arc">
            <a:avLst>
              <a:gd name="adj1" fmla="val 16200000"/>
              <a:gd name="adj2" fmla="val 77603"/>
            </a:avLst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11302B8-096D-FF4C-953F-A40A60793D64}"/>
              </a:ext>
            </a:extLst>
          </p:cNvPr>
          <p:cNvSpPr txBox="1"/>
          <p:nvPr/>
        </p:nvSpPr>
        <p:spPr>
          <a:xfrm>
            <a:off x="3900585" y="1231790"/>
            <a:ext cx="3946953" cy="26776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Loi de Weiss </a:t>
            </a:r>
            <a:r>
              <a:rPr lang="fr-FR" sz="2400" dirty="0"/>
              <a:t>: Q = R(</a:t>
            </a:r>
            <a:r>
              <a:rPr lang="fr-FR" sz="2400" dirty="0" err="1"/>
              <a:t>t</a:t>
            </a:r>
            <a:r>
              <a:rPr lang="fr-FR" sz="2400" dirty="0"/>
              <a:t> + 𝜏)</a:t>
            </a:r>
          </a:p>
          <a:p>
            <a:pPr algn="ctr"/>
            <a:r>
              <a:rPr lang="fr-FR" sz="2400" dirty="0"/>
              <a:t>Si Q = Y, R = b, </a:t>
            </a:r>
            <a:r>
              <a:rPr lang="fr-FR" sz="2400" dirty="0" err="1"/>
              <a:t>t</a:t>
            </a:r>
            <a:r>
              <a:rPr lang="fr-FR" sz="2400" dirty="0"/>
              <a:t> = X et 𝜏 = a/b)</a:t>
            </a:r>
            <a:br>
              <a:rPr lang="fr-FR" sz="2400" dirty="0"/>
            </a:br>
            <a:r>
              <a:rPr lang="fr-FR" sz="2400" dirty="0"/>
              <a:t>=&gt; Y = b(X + a/b) = </a:t>
            </a:r>
            <a:r>
              <a:rPr lang="fr-FR" sz="2400" dirty="0" err="1"/>
              <a:t>bX</a:t>
            </a:r>
            <a:r>
              <a:rPr lang="fr-FR" sz="2400" dirty="0"/>
              <a:t> + a</a:t>
            </a:r>
            <a:br>
              <a:rPr lang="fr-FR" sz="2400" dirty="0"/>
            </a:br>
            <a:r>
              <a:rPr lang="fr-FR" sz="2400" dirty="0"/>
              <a:t>= équation d’une droite ou b (rhéobase) = pente et a = ordonnée à l’origine </a:t>
            </a:r>
            <a:br>
              <a:rPr lang="fr-FR" sz="2400" dirty="0"/>
            </a:br>
            <a:r>
              <a:rPr lang="fr-FR" sz="2400" dirty="0"/>
              <a:t>avec a/b = chronaxie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5692AEB-E193-CE42-BDD6-4A9B5525C449}"/>
              </a:ext>
            </a:extLst>
          </p:cNvPr>
          <p:cNvSpPr/>
          <p:nvPr/>
        </p:nvSpPr>
        <p:spPr>
          <a:xfrm>
            <a:off x="4814823" y="4441222"/>
            <a:ext cx="146611" cy="156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34B7E3-65CD-7141-845F-B4CACD979829}"/>
              </a:ext>
            </a:extLst>
          </p:cNvPr>
          <p:cNvSpPr/>
          <p:nvPr/>
        </p:nvSpPr>
        <p:spPr>
          <a:xfrm>
            <a:off x="2675242" y="2909749"/>
            <a:ext cx="146611" cy="156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43C9DC1-20A2-FE44-BD13-19931484498B}"/>
              </a:ext>
            </a:extLst>
          </p:cNvPr>
          <p:cNvSpPr/>
          <p:nvPr/>
        </p:nvSpPr>
        <p:spPr>
          <a:xfrm>
            <a:off x="9292702" y="3835465"/>
            <a:ext cx="146611" cy="156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F8DBF09-D028-B242-ADA3-6906194DD1CB}"/>
              </a:ext>
            </a:extLst>
          </p:cNvPr>
          <p:cNvSpPr/>
          <p:nvPr/>
        </p:nvSpPr>
        <p:spPr>
          <a:xfrm>
            <a:off x="10731156" y="1760953"/>
            <a:ext cx="146611" cy="156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94C7D79-2E88-1242-84BB-9CFFA0838A36}"/>
              </a:ext>
            </a:extLst>
          </p:cNvPr>
          <p:cNvCxnSpPr>
            <a:cxnSpLocks/>
            <a:stCxn id="45" idx="4"/>
          </p:cNvCxnSpPr>
          <p:nvPr/>
        </p:nvCxnSpPr>
        <p:spPr>
          <a:xfrm>
            <a:off x="10804462" y="1917447"/>
            <a:ext cx="20151" cy="38320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0CC78C69-600A-424D-84B6-C42BD5FCA742}"/>
              </a:ext>
            </a:extLst>
          </p:cNvPr>
          <p:cNvSpPr txBox="1"/>
          <p:nvPr/>
        </p:nvSpPr>
        <p:spPr>
          <a:xfrm>
            <a:off x="10585605" y="578124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1,0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C370582-2148-FC4F-8836-BC9A11117D57}"/>
              </a:ext>
            </a:extLst>
          </p:cNvPr>
          <p:cNvSpPr txBox="1"/>
          <p:nvPr/>
        </p:nvSpPr>
        <p:spPr>
          <a:xfrm>
            <a:off x="8664669" y="57812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4FA2807-C748-8748-8E82-4E6B34B48780}"/>
              </a:ext>
            </a:extLst>
          </p:cNvPr>
          <p:cNvCxnSpPr>
            <a:cxnSpLocks/>
          </p:cNvCxnSpPr>
          <p:nvPr/>
        </p:nvCxnSpPr>
        <p:spPr>
          <a:xfrm>
            <a:off x="9366008" y="3898877"/>
            <a:ext cx="18829" cy="18569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12C58E9-F6EF-E143-9DE9-F243A97C4D23}"/>
              </a:ext>
            </a:extLst>
          </p:cNvPr>
          <p:cNvSpPr txBox="1"/>
          <p:nvPr/>
        </p:nvSpPr>
        <p:spPr>
          <a:xfrm>
            <a:off x="8871841" y="5110351"/>
            <a:ext cx="2736417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Rhéobase = 4,48 mA = </a:t>
            </a:r>
            <a:r>
              <a:rPr lang="fr-FR" sz="20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70F0E24-949F-2B48-85D4-D793605721BF}"/>
              </a:ext>
            </a:extLst>
          </p:cNvPr>
          <p:cNvSpPr txBox="1"/>
          <p:nvPr/>
        </p:nvSpPr>
        <p:spPr>
          <a:xfrm>
            <a:off x="9145829" y="578124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0,2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F3C881F-8A48-3C41-9B6F-C208DA228AFE}"/>
              </a:ext>
            </a:extLst>
          </p:cNvPr>
          <p:cNvCxnSpPr>
            <a:cxnSpLocks/>
            <a:endCxn id="64" idx="3"/>
          </p:cNvCxnSpPr>
          <p:nvPr/>
        </p:nvCxnSpPr>
        <p:spPr>
          <a:xfrm flipH="1">
            <a:off x="8810888" y="3931727"/>
            <a:ext cx="515620" cy="72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C2C2B9AC-72E9-A848-8A3C-E1BB72DF9196}"/>
              </a:ext>
            </a:extLst>
          </p:cNvPr>
          <p:cNvSpPr txBox="1"/>
          <p:nvPr/>
        </p:nvSpPr>
        <p:spPr>
          <a:xfrm>
            <a:off x="8332872" y="375435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2,1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3F86CA9A-01C9-724F-A994-E22A35E06DFA}"/>
              </a:ext>
            </a:extLst>
          </p:cNvPr>
          <p:cNvCxnSpPr>
            <a:cxnSpLocks/>
            <a:endCxn id="67" idx="3"/>
          </p:cNvCxnSpPr>
          <p:nvPr/>
        </p:nvCxnSpPr>
        <p:spPr>
          <a:xfrm flipH="1">
            <a:off x="8810296" y="1840277"/>
            <a:ext cx="1994168" cy="64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69C801A8-80B8-0A42-9BD3-653D62A91F79}"/>
              </a:ext>
            </a:extLst>
          </p:cNvPr>
          <p:cNvSpPr txBox="1"/>
          <p:nvPr/>
        </p:nvSpPr>
        <p:spPr>
          <a:xfrm>
            <a:off x="8332280" y="166204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5,7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E2E85C3-456A-554E-AB7B-3A78F11A43B8}"/>
              </a:ext>
            </a:extLst>
          </p:cNvPr>
          <p:cNvSpPr/>
          <p:nvPr/>
        </p:nvSpPr>
        <p:spPr>
          <a:xfrm>
            <a:off x="9948375" y="3634350"/>
            <a:ext cx="226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Y = 4,48 X + 1,23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3A791E2-693D-AB40-9CC6-35F6C1D26068}"/>
              </a:ext>
            </a:extLst>
          </p:cNvPr>
          <p:cNvSpPr txBox="1"/>
          <p:nvPr/>
        </p:nvSpPr>
        <p:spPr>
          <a:xfrm>
            <a:off x="7695880" y="576321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- 0,27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255557" y="9911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6201346" y="9911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109155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6061494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734A3AE-E2BF-2D4D-8FFA-6CDBE3918813}"/>
              </a:ext>
            </a:extLst>
          </p:cNvPr>
          <p:cNvSpPr txBox="1"/>
          <p:nvPr/>
        </p:nvSpPr>
        <p:spPr>
          <a:xfrm>
            <a:off x="1965554" y="222222"/>
            <a:ext cx="310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intensité/durée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100724-732B-60E5-CDEE-3869441B7098}"/>
              </a:ext>
            </a:extLst>
          </p:cNvPr>
          <p:cNvSpPr/>
          <p:nvPr/>
        </p:nvSpPr>
        <p:spPr>
          <a:xfrm>
            <a:off x="9575970" y="17270"/>
            <a:ext cx="26035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00B050"/>
                </a:solidFill>
              </a:rPr>
              <a:t>Y = b X + a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</a:rPr>
              <a:t>Si X = 0 =&gt; Y = a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</a:rPr>
              <a:t>Si Y = 0 =&gt; X = - a/b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FE47DD5-6793-A5BF-27E6-5470C68A1FB3}"/>
              </a:ext>
            </a:extLst>
          </p:cNvPr>
          <p:cNvSpPr txBox="1"/>
          <p:nvPr/>
        </p:nvSpPr>
        <p:spPr>
          <a:xfrm>
            <a:off x="7880125" y="437586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1,23 = 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440D1B4-932C-9515-C0AD-C504912A95E6}"/>
              </a:ext>
            </a:extLst>
          </p:cNvPr>
          <p:cNvSpPr/>
          <p:nvPr/>
        </p:nvSpPr>
        <p:spPr>
          <a:xfrm>
            <a:off x="8751130" y="4608711"/>
            <a:ext cx="137948" cy="143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862214-EB6A-3843-8CE0-FB8383047C32}"/>
              </a:ext>
            </a:extLst>
          </p:cNvPr>
          <p:cNvSpPr txBox="1"/>
          <p:nvPr/>
        </p:nvSpPr>
        <p:spPr>
          <a:xfrm>
            <a:off x="577951" y="268941"/>
            <a:ext cx="4168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Courbe intensité/durée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8A9B53D-B9B8-E04E-A570-A6362287EF50}"/>
              </a:ext>
            </a:extLst>
          </p:cNvPr>
          <p:cNvSpPr txBox="1"/>
          <p:nvPr/>
        </p:nvSpPr>
        <p:spPr>
          <a:xfrm>
            <a:off x="554996" y="1847841"/>
            <a:ext cx="83838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Fixer le seuil d’amplitude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Tester </a:t>
            </a:r>
            <a:r>
              <a:rPr lang="fr-FR" sz="3200" b="1" dirty="0">
                <a:solidFill>
                  <a:srgbClr val="FF0000"/>
                </a:solidFill>
              </a:rPr>
              <a:t>4</a:t>
            </a:r>
            <a:r>
              <a:rPr lang="fr-FR" sz="3200" b="1" dirty="0">
                <a:solidFill>
                  <a:schemeClr val="bg1"/>
                </a:solidFill>
              </a:rPr>
              <a:t> durées de stimulation =&gt; déterminer </a:t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l’intensité nécessaire pour atteindre le seuil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Feuille </a:t>
            </a:r>
            <a:r>
              <a:rPr lang="fr-FR" sz="3200" b="1" dirty="0" err="1">
                <a:solidFill>
                  <a:schemeClr val="bg1"/>
                </a:solidFill>
              </a:rPr>
              <a:t>excel</a:t>
            </a:r>
            <a:endParaRPr lang="fr-FR" sz="3200" b="1" dirty="0">
              <a:solidFill>
                <a:schemeClr val="bg1"/>
              </a:solidFill>
            </a:endParaRP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E155965-0ECE-6E4A-9605-B1BC93368753}"/>
              </a:ext>
            </a:extLst>
          </p:cNvPr>
          <p:cNvGrpSpPr/>
          <p:nvPr/>
        </p:nvGrpSpPr>
        <p:grpSpPr>
          <a:xfrm>
            <a:off x="11266132" y="2411257"/>
            <a:ext cx="599534" cy="387322"/>
            <a:chOff x="5423409" y="3073039"/>
            <a:chExt cx="599534" cy="387322"/>
          </a:xfrm>
        </p:grpSpPr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0E0EF40D-B55B-ED49-A9C7-554682810D06}"/>
                </a:ext>
              </a:extLst>
            </p:cNvPr>
            <p:cNvCxnSpPr/>
            <p:nvPr/>
          </p:nvCxnSpPr>
          <p:spPr>
            <a:xfrm>
              <a:off x="5423409" y="3448382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CE23679-3684-B74A-B577-AC51FF8E3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15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3CDEBA38-75E3-004A-9449-E1CCA8267DFD}"/>
                </a:ext>
              </a:extLst>
            </p:cNvPr>
            <p:cNvCxnSpPr>
              <a:cxnSpLocks/>
            </p:cNvCxnSpPr>
            <p:nvPr/>
          </p:nvCxnSpPr>
          <p:spPr>
            <a:xfrm>
              <a:off x="5571151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0064B9E-C244-B14A-8F1D-4D2E40F3E0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520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D7EEED92-18AD-DC4B-A415-056389BD22AB}"/>
                </a:ext>
              </a:extLst>
            </p:cNvPr>
            <p:cNvCxnSpPr/>
            <p:nvPr/>
          </p:nvCxnSpPr>
          <p:spPr>
            <a:xfrm>
              <a:off x="5875201" y="3449047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569A3AC8-FFCE-214E-9142-BE8291F596A0}"/>
                </a:ext>
              </a:extLst>
            </p:cNvPr>
            <p:cNvCxnSpPr>
              <a:cxnSpLocks/>
            </p:cNvCxnSpPr>
            <p:nvPr/>
          </p:nvCxnSpPr>
          <p:spPr>
            <a:xfrm>
              <a:off x="5718893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A249857B-1282-4042-9CF7-8159C774C9C0}"/>
              </a:ext>
            </a:extLst>
          </p:cNvPr>
          <p:cNvSpPr txBox="1"/>
          <p:nvPr/>
        </p:nvSpPr>
        <p:spPr>
          <a:xfrm>
            <a:off x="549323" y="5019399"/>
            <a:ext cx="5842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FF0000"/>
                </a:solidFill>
              </a:rPr>
              <a:t>Rhéobase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FF0000"/>
                </a:solidFill>
              </a:rPr>
              <a:t>Chronaxie : </a:t>
            </a:r>
            <a:r>
              <a:rPr lang="fr-FR" sz="3200" b="1" dirty="0">
                <a:solidFill>
                  <a:srgbClr val="00B050"/>
                </a:solidFill>
              </a:rPr>
              <a:t>courant Na</a:t>
            </a:r>
            <a:r>
              <a:rPr lang="fr-FR" sz="3200" b="1" baseline="-25000" dirty="0">
                <a:solidFill>
                  <a:srgbClr val="00B050"/>
                </a:solidFill>
              </a:rPr>
              <a:t>p </a:t>
            </a:r>
            <a:r>
              <a:rPr lang="fr-FR" sz="3200" b="1" dirty="0">
                <a:solidFill>
                  <a:srgbClr val="00B050"/>
                </a:solidFill>
              </a:rPr>
              <a:t>nodaux</a:t>
            </a:r>
            <a:endParaRPr lang="fr-FR" sz="3200" b="1" baseline="-25000" dirty="0">
              <a:solidFill>
                <a:srgbClr val="00B05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651A94-627C-F02E-3761-9A50EB1174E4}"/>
              </a:ext>
            </a:extLst>
          </p:cNvPr>
          <p:cNvGrpSpPr/>
          <p:nvPr/>
        </p:nvGrpSpPr>
        <p:grpSpPr>
          <a:xfrm>
            <a:off x="9053271" y="2423873"/>
            <a:ext cx="1721477" cy="387322"/>
            <a:chOff x="9053271" y="2423873"/>
            <a:chExt cx="1721477" cy="387322"/>
          </a:xfrm>
        </p:grpSpPr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A285CF4E-D9E3-0C4C-9861-331C9C30E022}"/>
                </a:ext>
              </a:extLst>
            </p:cNvPr>
            <p:cNvCxnSpPr/>
            <p:nvPr/>
          </p:nvCxnSpPr>
          <p:spPr>
            <a:xfrm>
              <a:off x="9053271" y="2799216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F77677F6-23AF-8245-A9A1-00B8741AB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1013" y="2423873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C4CFC380-FAC0-A84F-BE68-B45B2295B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7006" y="2423873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F9FFF90-36C9-6D40-B4AC-097C1061899F}"/>
                </a:ext>
              </a:extLst>
            </p:cNvPr>
            <p:cNvCxnSpPr/>
            <p:nvPr/>
          </p:nvCxnSpPr>
          <p:spPr>
            <a:xfrm>
              <a:off x="10627006" y="2799881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3EF00014-1C4B-FE4E-9C29-4B5A29920A9E}"/>
                </a:ext>
              </a:extLst>
            </p:cNvPr>
            <p:cNvGrpSpPr/>
            <p:nvPr/>
          </p:nvGrpSpPr>
          <p:grpSpPr>
            <a:xfrm>
              <a:off x="9201013" y="2435183"/>
              <a:ext cx="719451" cy="0"/>
              <a:chOff x="1590026" y="1562407"/>
              <a:chExt cx="719451" cy="0"/>
            </a:xfrm>
          </p:grpSpPr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B15C6056-FB53-1149-877B-35EA38557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D59742B9-7CA7-C046-9714-F32B1FC7DE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BCE934FD-50A7-784E-8EB1-C0FF5D5C9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57859FE1-547C-AF49-A8A7-A65758BAE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06DF2850-E9E3-9349-81E6-C013C1C208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D79057D3-6A4B-6444-99F2-2D98EE9F1784}"/>
                </a:ext>
              </a:extLst>
            </p:cNvPr>
            <p:cNvGrpSpPr/>
            <p:nvPr/>
          </p:nvGrpSpPr>
          <p:grpSpPr>
            <a:xfrm>
              <a:off x="9907555" y="2435183"/>
              <a:ext cx="719451" cy="0"/>
              <a:chOff x="1590026" y="1562407"/>
              <a:chExt cx="719451" cy="0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0BCBAADE-701F-3E4B-8248-DEFC12CA9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41CCBAE5-2188-CA45-8F92-6C567A829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54F239A1-CCAC-804D-91C2-43E5F0BA19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AEEBEDB6-4018-184C-985F-B68947A15B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60F0D170-C87E-AF46-97B1-58A4AD621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9D0C951-1B3A-597C-B115-3E2089DC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28" y="140870"/>
            <a:ext cx="2631834" cy="21066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5E6C1A8-8570-3E28-0729-DFA66A90BCC9}"/>
              </a:ext>
            </a:extLst>
          </p:cNvPr>
          <p:cNvSpPr txBox="1"/>
          <p:nvPr/>
        </p:nvSpPr>
        <p:spPr>
          <a:xfrm>
            <a:off x="2513653" y="6116160"/>
            <a:ext cx="3451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</a:rPr>
              <a:t>IgIV </a:t>
            </a:r>
            <a:r>
              <a:rPr lang="fr-FR" sz="2400" b="1" dirty="0">
                <a:solidFill>
                  <a:srgbClr val="00B0F0"/>
                </a:solidFill>
              </a:rPr>
              <a:t>(Boërio </a:t>
            </a:r>
            <a:r>
              <a:rPr lang="fr-FR" sz="2400" b="1" i="1" dirty="0">
                <a:solidFill>
                  <a:srgbClr val="00B0F0"/>
                </a:solidFill>
              </a:rPr>
              <a:t>et al.</a:t>
            </a:r>
            <a:r>
              <a:rPr lang="fr-FR" sz="2400" b="1" dirty="0">
                <a:solidFill>
                  <a:srgbClr val="00B0F0"/>
                </a:solidFill>
              </a:rPr>
              <a:t>, 2010)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8F303A8-26BA-FA73-4C01-E68851BBD14D}"/>
              </a:ext>
            </a:extLst>
          </p:cNvPr>
          <p:cNvGrpSpPr/>
          <p:nvPr/>
        </p:nvGrpSpPr>
        <p:grpSpPr>
          <a:xfrm>
            <a:off x="9053271" y="3041678"/>
            <a:ext cx="1295446" cy="387322"/>
            <a:chOff x="9053271" y="3041678"/>
            <a:chExt cx="1295446" cy="387322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6FEE009-823E-659D-9CEA-35C30EC124E6}"/>
                </a:ext>
              </a:extLst>
            </p:cNvPr>
            <p:cNvCxnSpPr/>
            <p:nvPr/>
          </p:nvCxnSpPr>
          <p:spPr>
            <a:xfrm>
              <a:off x="9053271" y="3417021"/>
              <a:ext cx="14774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DA93220-9837-959D-6795-CD6343E4B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1013" y="3041678"/>
              <a:ext cx="0" cy="3873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39244AB-6D4F-DB28-8BCE-AF02ACE7C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975" y="3041678"/>
              <a:ext cx="0" cy="3873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7E5BB1B9-7C69-1298-63F0-60D1C97ECD09}"/>
                </a:ext>
              </a:extLst>
            </p:cNvPr>
            <p:cNvCxnSpPr/>
            <p:nvPr/>
          </p:nvCxnSpPr>
          <p:spPr>
            <a:xfrm>
              <a:off x="10200975" y="3417686"/>
              <a:ext cx="14774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FE2C4FCB-8740-A97B-BBA3-0EC40D9EBCDF}"/>
                </a:ext>
              </a:extLst>
            </p:cNvPr>
            <p:cNvGrpSpPr/>
            <p:nvPr/>
          </p:nvGrpSpPr>
          <p:grpSpPr>
            <a:xfrm>
              <a:off x="9201013" y="3052988"/>
              <a:ext cx="719451" cy="0"/>
              <a:chOff x="1590026" y="1562407"/>
              <a:chExt cx="719451" cy="0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F5CA18E-3F5A-DCDE-2F29-37D6BD284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E8724659-EEAC-C4E3-927E-323F277DD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DAE1A1CB-CAB7-4A56-CAAE-2BDB0AEFCD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C4A6799C-EA49-5A9F-2386-3BAE1334C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994667CB-A767-0D11-4D4A-A0D2B75FF1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588F602-D3A9-92BC-4CBC-404F61D119B3}"/>
                </a:ext>
              </a:extLst>
            </p:cNvPr>
            <p:cNvGrpSpPr/>
            <p:nvPr/>
          </p:nvGrpSpPr>
          <p:grpSpPr>
            <a:xfrm>
              <a:off x="9915299" y="3052988"/>
              <a:ext cx="285676" cy="0"/>
              <a:chOff x="2023801" y="1562407"/>
              <a:chExt cx="285676" cy="0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0447DBA3-837D-6089-0EDB-997FAF36E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E93C660F-B31D-B320-B708-02586B631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C790DDB-FD06-26D9-56A2-D7D27D3A195A}"/>
              </a:ext>
            </a:extLst>
          </p:cNvPr>
          <p:cNvGrpSpPr/>
          <p:nvPr/>
        </p:nvGrpSpPr>
        <p:grpSpPr>
          <a:xfrm>
            <a:off x="10843535" y="3030368"/>
            <a:ext cx="1013565" cy="387322"/>
            <a:chOff x="10843535" y="3030368"/>
            <a:chExt cx="1013565" cy="387322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42B4AB66-4D08-F565-82FB-4494E1226EF8}"/>
                </a:ext>
              </a:extLst>
            </p:cNvPr>
            <p:cNvCxnSpPr/>
            <p:nvPr/>
          </p:nvCxnSpPr>
          <p:spPr>
            <a:xfrm>
              <a:off x="10843535" y="3405711"/>
              <a:ext cx="147742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2CEB7F28-61ED-8A00-EB83-D9E2003A4A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1277" y="3030368"/>
              <a:ext cx="0" cy="387322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CC1B492A-37DB-6F5C-5BC3-A62CED5787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9358" y="3030368"/>
              <a:ext cx="0" cy="387322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61FFC7D4-F27D-43A7-83E2-C0B56B554466}"/>
                </a:ext>
              </a:extLst>
            </p:cNvPr>
            <p:cNvCxnSpPr/>
            <p:nvPr/>
          </p:nvCxnSpPr>
          <p:spPr>
            <a:xfrm>
              <a:off x="11709358" y="3406376"/>
              <a:ext cx="147742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18680281-6AA8-FFF2-1EC7-C674A7FCC0BA}"/>
                </a:ext>
              </a:extLst>
            </p:cNvPr>
            <p:cNvGrpSpPr/>
            <p:nvPr/>
          </p:nvGrpSpPr>
          <p:grpSpPr>
            <a:xfrm>
              <a:off x="10995429" y="3041678"/>
              <a:ext cx="433418" cy="0"/>
              <a:chOff x="1876059" y="1562407"/>
              <a:chExt cx="433418" cy="0"/>
            </a:xfrm>
          </p:grpSpPr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B9734339-CC93-600F-9E99-D03E5F9EC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80BF33EA-53E3-3A64-BAF3-39D9E4D34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33ED0C85-A717-B37F-800E-ED25055CC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87A4A2B7-595C-A643-17AA-B012574FFC33}"/>
                </a:ext>
              </a:extLst>
            </p:cNvPr>
            <p:cNvGrpSpPr/>
            <p:nvPr/>
          </p:nvGrpSpPr>
          <p:grpSpPr>
            <a:xfrm>
              <a:off x="11423682" y="3041678"/>
              <a:ext cx="285676" cy="0"/>
              <a:chOff x="2023801" y="1562407"/>
              <a:chExt cx="285676" cy="0"/>
            </a:xfrm>
          </p:grpSpPr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9F48A9AE-F352-148E-9A95-1B3598DDE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84C2736F-762C-0933-878B-BAD953F96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7" name="Graphique 106">
            <a:extLst>
              <a:ext uri="{FF2B5EF4-FFF2-40B4-BE49-F238E27FC236}">
                <a16:creationId xmlns:a16="http://schemas.microsoft.com/office/drawing/2014/main" id="{CBE4A09C-0729-1D40-8D71-D74A355E1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367307"/>
              </p:ext>
            </p:extLst>
          </p:nvPr>
        </p:nvGraphicFramePr>
        <p:xfrm>
          <a:off x="7603435" y="3807679"/>
          <a:ext cx="4335173" cy="266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6DB4F34-DCFF-C5A8-F12E-F16AD663A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51" y="4026253"/>
            <a:ext cx="5763214" cy="7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ZoneTexte 53">
            <a:extLst>
              <a:ext uri="{FF2B5EF4-FFF2-40B4-BE49-F238E27FC236}">
                <a16:creationId xmlns:a16="http://schemas.microsoft.com/office/drawing/2014/main" id="{6ABCD182-52B5-224A-8496-4B13EAB26390}"/>
              </a:ext>
            </a:extLst>
          </p:cNvPr>
          <p:cNvSpPr txBox="1"/>
          <p:nvPr/>
        </p:nvSpPr>
        <p:spPr>
          <a:xfrm>
            <a:off x="2007989" y="327935"/>
            <a:ext cx="8176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Cycle de récupération de l’excitabilité nerveuse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F5C62F0-DF58-E941-9BCF-D1F237BA63A5}"/>
              </a:ext>
            </a:extLst>
          </p:cNvPr>
          <p:cNvGrpSpPr/>
          <p:nvPr/>
        </p:nvGrpSpPr>
        <p:grpSpPr>
          <a:xfrm>
            <a:off x="1960959" y="3457815"/>
            <a:ext cx="1160208" cy="1563331"/>
            <a:chOff x="2074606" y="2182761"/>
            <a:chExt cx="1160208" cy="156333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9A56826-B49B-1340-BF7A-68BC25619A2A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CD36C1B2-CDA3-8D4D-93D0-A56E949A601F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A3BCB45-EACA-F24E-8C88-CE79F903F63A}"/>
              </a:ext>
            </a:extLst>
          </p:cNvPr>
          <p:cNvSpPr/>
          <p:nvPr/>
        </p:nvSpPr>
        <p:spPr>
          <a:xfrm>
            <a:off x="1960959" y="4358828"/>
            <a:ext cx="8062452" cy="206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Triangle 129">
            <a:extLst>
              <a:ext uri="{FF2B5EF4-FFF2-40B4-BE49-F238E27FC236}">
                <a16:creationId xmlns:a16="http://schemas.microsoft.com/office/drawing/2014/main" id="{7340830B-1BCD-BC4E-88CA-1C2925F8C135}"/>
              </a:ext>
            </a:extLst>
          </p:cNvPr>
          <p:cNvSpPr/>
          <p:nvPr/>
        </p:nvSpPr>
        <p:spPr>
          <a:xfrm flipV="1">
            <a:off x="1739438" y="2828550"/>
            <a:ext cx="530942" cy="1258530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EE3D5ABD-24FC-3348-B5CB-FDB0C986E1AC}"/>
              </a:ext>
            </a:extLst>
          </p:cNvPr>
          <p:cNvGrpSpPr/>
          <p:nvPr/>
        </p:nvGrpSpPr>
        <p:grpSpPr>
          <a:xfrm flipH="1" flipV="1">
            <a:off x="1968140" y="4351046"/>
            <a:ext cx="6945368" cy="222042"/>
            <a:chOff x="2090481" y="3090503"/>
            <a:chExt cx="6945368" cy="208219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8B69806-4838-C84A-B928-369A57FC1018}"/>
                </a:ext>
              </a:extLst>
            </p:cNvPr>
            <p:cNvSpPr/>
            <p:nvPr/>
          </p:nvSpPr>
          <p:spPr>
            <a:xfrm>
              <a:off x="8554068" y="3092244"/>
              <a:ext cx="481781" cy="2064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5A209D4-5DE9-C44A-9CD6-8FFA504858DC}"/>
                </a:ext>
              </a:extLst>
            </p:cNvPr>
            <p:cNvSpPr/>
            <p:nvPr/>
          </p:nvSpPr>
          <p:spPr>
            <a:xfrm>
              <a:off x="8070550" y="3090503"/>
              <a:ext cx="481781" cy="2064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BDF06C8-DC5B-FA45-81CF-501C84FA1742}"/>
                </a:ext>
              </a:extLst>
            </p:cNvPr>
            <p:cNvSpPr/>
            <p:nvPr/>
          </p:nvSpPr>
          <p:spPr>
            <a:xfrm>
              <a:off x="5600910" y="3090504"/>
              <a:ext cx="2467904" cy="2064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56E8A8D-0876-CE4C-9BC4-9608EEDBAF23}"/>
                </a:ext>
              </a:extLst>
            </p:cNvPr>
            <p:cNvSpPr/>
            <p:nvPr/>
          </p:nvSpPr>
          <p:spPr>
            <a:xfrm>
              <a:off x="2090481" y="3090504"/>
              <a:ext cx="3510116" cy="2064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6" name="Triangle 135">
            <a:extLst>
              <a:ext uri="{FF2B5EF4-FFF2-40B4-BE49-F238E27FC236}">
                <a16:creationId xmlns:a16="http://schemas.microsoft.com/office/drawing/2014/main" id="{26D0E7DE-1214-A640-991A-9A8321568FAF}"/>
              </a:ext>
            </a:extLst>
          </p:cNvPr>
          <p:cNvSpPr/>
          <p:nvPr/>
        </p:nvSpPr>
        <p:spPr>
          <a:xfrm flipV="1">
            <a:off x="1739438" y="1998191"/>
            <a:ext cx="1231408" cy="2100421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Triangle 136">
            <a:extLst>
              <a:ext uri="{FF2B5EF4-FFF2-40B4-BE49-F238E27FC236}">
                <a16:creationId xmlns:a16="http://schemas.microsoft.com/office/drawing/2014/main" id="{B60F8227-4AEE-AD45-B2CF-1E5ADC9942B0}"/>
              </a:ext>
            </a:extLst>
          </p:cNvPr>
          <p:cNvSpPr/>
          <p:nvPr/>
        </p:nvSpPr>
        <p:spPr>
          <a:xfrm flipV="1">
            <a:off x="2181878" y="2428665"/>
            <a:ext cx="993673" cy="1687474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Triangle 137">
            <a:extLst>
              <a:ext uri="{FF2B5EF4-FFF2-40B4-BE49-F238E27FC236}">
                <a16:creationId xmlns:a16="http://schemas.microsoft.com/office/drawing/2014/main" id="{0CDCC815-FC41-3A48-B289-F7DEE6FB297C}"/>
              </a:ext>
            </a:extLst>
          </p:cNvPr>
          <p:cNvSpPr/>
          <p:nvPr/>
        </p:nvSpPr>
        <p:spPr>
          <a:xfrm flipV="1">
            <a:off x="3800208" y="3181274"/>
            <a:ext cx="301529" cy="905806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Triangle 138">
            <a:extLst>
              <a:ext uri="{FF2B5EF4-FFF2-40B4-BE49-F238E27FC236}">
                <a16:creationId xmlns:a16="http://schemas.microsoft.com/office/drawing/2014/main" id="{AE0F0BAB-2BBC-3941-95C3-ACF5E06F352B}"/>
              </a:ext>
            </a:extLst>
          </p:cNvPr>
          <p:cNvSpPr/>
          <p:nvPr/>
        </p:nvSpPr>
        <p:spPr>
          <a:xfrm flipV="1">
            <a:off x="5982351" y="2428665"/>
            <a:ext cx="862737" cy="1658415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Triangle 139">
            <a:extLst>
              <a:ext uri="{FF2B5EF4-FFF2-40B4-BE49-F238E27FC236}">
                <a16:creationId xmlns:a16="http://schemas.microsoft.com/office/drawing/2014/main" id="{8ECD638F-5B8F-5540-92E6-90433EF6BB5E}"/>
              </a:ext>
            </a:extLst>
          </p:cNvPr>
          <p:cNvSpPr/>
          <p:nvPr/>
        </p:nvSpPr>
        <p:spPr>
          <a:xfrm flipV="1">
            <a:off x="9181316" y="2828550"/>
            <a:ext cx="530942" cy="1258530"/>
          </a:xfrm>
          <a:prstGeom prst="triangle">
            <a:avLst>
              <a:gd name="adj" fmla="val 481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C97E74E-1D5F-314D-9FB4-E1E19ECB03E6}"/>
              </a:ext>
            </a:extLst>
          </p:cNvPr>
          <p:cNvGrpSpPr/>
          <p:nvPr/>
        </p:nvGrpSpPr>
        <p:grpSpPr>
          <a:xfrm>
            <a:off x="1976834" y="3709897"/>
            <a:ext cx="7469953" cy="408099"/>
            <a:chOff x="2090481" y="4434294"/>
            <a:chExt cx="7469953" cy="408099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C0FCDAE2-10A9-D440-BFF4-0AA4169A4B10}"/>
                </a:ext>
              </a:extLst>
            </p:cNvPr>
            <p:cNvCxnSpPr>
              <a:cxnSpLocks/>
            </p:cNvCxnSpPr>
            <p:nvPr/>
          </p:nvCxnSpPr>
          <p:spPr>
            <a:xfrm>
              <a:off x="2090481" y="4842393"/>
              <a:ext cx="746995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5A9C024-B410-9441-8388-1FB23D74B788}"/>
                </a:ext>
              </a:extLst>
            </p:cNvPr>
            <p:cNvSpPr txBox="1"/>
            <p:nvPr/>
          </p:nvSpPr>
          <p:spPr>
            <a:xfrm>
              <a:off x="5482736" y="4434294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200 ms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815DE214-4222-2B44-9967-EC380CE5E139}"/>
              </a:ext>
            </a:extLst>
          </p:cNvPr>
          <p:cNvGrpSpPr/>
          <p:nvPr/>
        </p:nvGrpSpPr>
        <p:grpSpPr>
          <a:xfrm>
            <a:off x="2678715" y="3429000"/>
            <a:ext cx="1160208" cy="1563331"/>
            <a:chOff x="2074606" y="2182761"/>
            <a:chExt cx="1160208" cy="1563331"/>
          </a:xfrm>
        </p:grpSpPr>
        <p:sp>
          <p:nvSpPr>
            <p:cNvPr id="154" name="Triangle 153">
              <a:extLst>
                <a:ext uri="{FF2B5EF4-FFF2-40B4-BE49-F238E27FC236}">
                  <a16:creationId xmlns:a16="http://schemas.microsoft.com/office/drawing/2014/main" id="{E712D55D-1B7A-394A-B6C5-689C6882AE25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Triangle 154">
              <a:extLst>
                <a:ext uri="{FF2B5EF4-FFF2-40B4-BE49-F238E27FC236}">
                  <a16:creationId xmlns:a16="http://schemas.microsoft.com/office/drawing/2014/main" id="{1F813B6F-FD66-E747-962A-755B4DF129D6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BB2495D3-D294-9940-AD94-588F6D1E49FB}"/>
              </a:ext>
            </a:extLst>
          </p:cNvPr>
          <p:cNvGrpSpPr/>
          <p:nvPr/>
        </p:nvGrpSpPr>
        <p:grpSpPr>
          <a:xfrm>
            <a:off x="3933010" y="3429000"/>
            <a:ext cx="1160208" cy="1563331"/>
            <a:chOff x="2074606" y="2182761"/>
            <a:chExt cx="1160208" cy="1563331"/>
          </a:xfrm>
        </p:grpSpPr>
        <p:sp>
          <p:nvSpPr>
            <p:cNvPr id="157" name="Triangle 156">
              <a:extLst>
                <a:ext uri="{FF2B5EF4-FFF2-40B4-BE49-F238E27FC236}">
                  <a16:creationId xmlns:a16="http://schemas.microsoft.com/office/drawing/2014/main" id="{DF5DCCF6-E5E4-0243-AEA0-4F35B51AE91D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Triangle 157">
              <a:extLst>
                <a:ext uri="{FF2B5EF4-FFF2-40B4-BE49-F238E27FC236}">
                  <a16:creationId xmlns:a16="http://schemas.microsoft.com/office/drawing/2014/main" id="{F2372A52-2EF9-DF4A-9AF6-761DA82422C4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E3F213A4-4628-EC4A-9F92-EE9E71365F4D}"/>
              </a:ext>
            </a:extLst>
          </p:cNvPr>
          <p:cNvGrpSpPr/>
          <p:nvPr/>
        </p:nvGrpSpPr>
        <p:grpSpPr>
          <a:xfrm>
            <a:off x="6413719" y="3429000"/>
            <a:ext cx="1160208" cy="1563331"/>
            <a:chOff x="2074606" y="2182761"/>
            <a:chExt cx="1160208" cy="1563331"/>
          </a:xfrm>
        </p:grpSpPr>
        <p:sp>
          <p:nvSpPr>
            <p:cNvPr id="160" name="Triangle 159">
              <a:extLst>
                <a:ext uri="{FF2B5EF4-FFF2-40B4-BE49-F238E27FC236}">
                  <a16:creationId xmlns:a16="http://schemas.microsoft.com/office/drawing/2014/main" id="{564197FB-E49A-4F48-A545-44B4B555317F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Triangle 160">
              <a:extLst>
                <a:ext uri="{FF2B5EF4-FFF2-40B4-BE49-F238E27FC236}">
                  <a16:creationId xmlns:a16="http://schemas.microsoft.com/office/drawing/2014/main" id="{C8F967A2-3B9B-E54F-95E1-E5A041F1244D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5997B006-6F17-2146-B29E-E88215F3D914}"/>
              </a:ext>
            </a:extLst>
          </p:cNvPr>
          <p:cNvGrpSpPr/>
          <p:nvPr/>
        </p:nvGrpSpPr>
        <p:grpSpPr>
          <a:xfrm>
            <a:off x="9457797" y="3429000"/>
            <a:ext cx="1160208" cy="1563331"/>
            <a:chOff x="2074606" y="2182761"/>
            <a:chExt cx="1160208" cy="1563331"/>
          </a:xfrm>
        </p:grpSpPr>
        <p:sp>
          <p:nvSpPr>
            <p:cNvPr id="163" name="Triangle 162">
              <a:extLst>
                <a:ext uri="{FF2B5EF4-FFF2-40B4-BE49-F238E27FC236}">
                  <a16:creationId xmlns:a16="http://schemas.microsoft.com/office/drawing/2014/main" id="{C15E880B-B7C0-DF45-8E1C-27409EC25F45}"/>
                </a:ext>
              </a:extLst>
            </p:cNvPr>
            <p:cNvSpPr/>
            <p:nvPr/>
          </p:nvSpPr>
          <p:spPr>
            <a:xfrm>
              <a:off x="2074606" y="2182761"/>
              <a:ext cx="717755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Triangle 163">
              <a:extLst>
                <a:ext uri="{FF2B5EF4-FFF2-40B4-BE49-F238E27FC236}">
                  <a16:creationId xmlns:a16="http://schemas.microsoft.com/office/drawing/2014/main" id="{CDA868A0-CA9F-634B-938D-36C09E87C8AE}"/>
                </a:ext>
              </a:extLst>
            </p:cNvPr>
            <p:cNvSpPr/>
            <p:nvPr/>
          </p:nvSpPr>
          <p:spPr>
            <a:xfrm flipV="1">
              <a:off x="2792362" y="3082414"/>
              <a:ext cx="442452" cy="6636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6413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ZoneTexte 53">
            <a:extLst>
              <a:ext uri="{FF2B5EF4-FFF2-40B4-BE49-F238E27FC236}">
                <a16:creationId xmlns:a16="http://schemas.microsoft.com/office/drawing/2014/main" id="{6ABCD182-52B5-224A-8496-4B13EAB26390}"/>
              </a:ext>
            </a:extLst>
          </p:cNvPr>
          <p:cNvSpPr txBox="1"/>
          <p:nvPr/>
        </p:nvSpPr>
        <p:spPr>
          <a:xfrm>
            <a:off x="2574917" y="337079"/>
            <a:ext cx="511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Technique des doubles-chocs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68FD537-751C-614C-8152-4299A64A062D}"/>
              </a:ext>
            </a:extLst>
          </p:cNvPr>
          <p:cNvSpPr txBox="1"/>
          <p:nvPr/>
        </p:nvSpPr>
        <p:spPr>
          <a:xfrm>
            <a:off x="402775" y="1553439"/>
            <a:ext cx="1116651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I</a:t>
            </a:r>
            <a:r>
              <a:rPr lang="fr-FR" sz="3200" baseline="30000" dirty="0"/>
              <a:t>er</a:t>
            </a:r>
            <a:r>
              <a:rPr lang="fr-FR" sz="3200" dirty="0"/>
              <a:t> choc </a:t>
            </a:r>
            <a:r>
              <a:rPr lang="fr-FR" sz="3200" dirty="0" err="1"/>
              <a:t>supra-maximal</a:t>
            </a:r>
            <a:r>
              <a:rPr lang="fr-FR" sz="3200" dirty="0"/>
              <a:t> : </a:t>
            </a:r>
            <a:r>
              <a:rPr lang="fr-FR" sz="3200" dirty="0">
                <a:solidFill>
                  <a:srgbClr val="FF0000"/>
                </a:solidFill>
              </a:rPr>
              <a:t>stimulus conditionnant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2</a:t>
            </a:r>
            <a:r>
              <a:rPr lang="fr-FR" sz="3200" baseline="30000" dirty="0"/>
              <a:t>nd</a:t>
            </a:r>
            <a:r>
              <a:rPr lang="fr-FR" sz="3200" dirty="0"/>
              <a:t> choc sous-maximal : </a:t>
            </a:r>
            <a:r>
              <a:rPr lang="fr-FR" sz="3200" dirty="0">
                <a:solidFill>
                  <a:srgbClr val="FF0000"/>
                </a:solidFill>
              </a:rPr>
              <a:t>stimulus test</a:t>
            </a:r>
            <a:br>
              <a:rPr lang="fr-FR" sz="3200" dirty="0"/>
            </a:br>
            <a:r>
              <a:rPr lang="fr-FR" sz="3200" dirty="0"/>
              <a:t>- </a:t>
            </a:r>
            <a:r>
              <a:rPr lang="fr-FR" sz="3200" u="sng" dirty="0"/>
              <a:t>fixe</a:t>
            </a:r>
            <a:r>
              <a:rPr lang="fr-FR" sz="3200" dirty="0"/>
              <a:t> (i40 en CB) =&gt; évaluation des </a:t>
            </a:r>
            <a:r>
              <a:rPr lang="fr-FR" sz="3200" b="1" dirty="0"/>
              <a:t>modifications d’amplitude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3200" dirty="0"/>
              <a:t>	de la réponse motrice évoquée par le second-choc</a:t>
            </a:r>
            <a:br>
              <a:rPr lang="fr-FR" sz="3200" dirty="0"/>
            </a:br>
            <a:r>
              <a:rPr lang="fr-FR" sz="3200" dirty="0"/>
              <a:t>- </a:t>
            </a:r>
            <a:r>
              <a:rPr lang="fr-FR" sz="3200" u="sng" dirty="0"/>
              <a:t>variable</a:t>
            </a:r>
            <a:r>
              <a:rPr lang="fr-FR" sz="3200" dirty="0"/>
              <a:t> =&gt; évaluation les </a:t>
            </a:r>
            <a:r>
              <a:rPr lang="fr-FR" sz="3200" b="1" dirty="0"/>
              <a:t>variations du seuil d’intensité </a:t>
            </a:r>
            <a:r>
              <a:rPr lang="fr-FR" sz="3200" dirty="0"/>
              <a:t>pour </a:t>
            </a:r>
            <a:br>
              <a:rPr lang="fr-FR" sz="3200" dirty="0"/>
            </a:br>
            <a:r>
              <a:rPr lang="fr-FR" sz="3200" dirty="0"/>
              <a:t>	maintenir une réponse motrice d’amplitude stable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Intervalle inter-stimuli : </a:t>
            </a:r>
            <a:r>
              <a:rPr lang="fr-FR" sz="3200" dirty="0">
                <a:solidFill>
                  <a:srgbClr val="FF0000"/>
                </a:solidFill>
              </a:rPr>
              <a:t>1 - 200 ms</a:t>
            </a:r>
            <a:r>
              <a:rPr lang="fr-FR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027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3BFB8744-46B2-3848-8317-EF6F7620D2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882" y="730342"/>
            <a:ext cx="9008592" cy="74519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15E78E-164F-5748-9BE9-1B5CEF55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616" y="-53511"/>
            <a:ext cx="6071638" cy="1038410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255557" y="9911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7575420" y="9911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109155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7435568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4015853-7554-E04E-B429-183FF46C3964}"/>
              </a:ext>
            </a:extLst>
          </p:cNvPr>
          <p:cNvCxnSpPr>
            <a:cxnSpLocks/>
          </p:cNvCxnSpPr>
          <p:nvPr/>
        </p:nvCxnSpPr>
        <p:spPr>
          <a:xfrm>
            <a:off x="7999898" y="1270380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C5011449-1AF0-F741-AF82-C4DA46E33EB7}"/>
              </a:ext>
            </a:extLst>
          </p:cNvPr>
          <p:cNvCxnSpPr>
            <a:cxnSpLocks/>
          </p:cNvCxnSpPr>
          <p:nvPr/>
        </p:nvCxnSpPr>
        <p:spPr>
          <a:xfrm>
            <a:off x="8124593" y="1270380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7537892C-D7D2-654B-8A5C-3A40FFBF9F26}"/>
              </a:ext>
            </a:extLst>
          </p:cNvPr>
          <p:cNvCxnSpPr>
            <a:cxnSpLocks/>
          </p:cNvCxnSpPr>
          <p:nvPr/>
        </p:nvCxnSpPr>
        <p:spPr>
          <a:xfrm flipH="1">
            <a:off x="7915486" y="1852982"/>
            <a:ext cx="886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CA92BE3-50C4-FE41-9C5B-4E928DC8BA27}"/>
              </a:ext>
            </a:extLst>
          </p:cNvPr>
          <p:cNvCxnSpPr>
            <a:cxnSpLocks/>
          </p:cNvCxnSpPr>
          <p:nvPr/>
        </p:nvCxnSpPr>
        <p:spPr>
          <a:xfrm flipH="1">
            <a:off x="8116087" y="1852781"/>
            <a:ext cx="886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43E34898-C21E-F148-8BEA-807E3AF63B8F}"/>
              </a:ext>
            </a:extLst>
          </p:cNvPr>
          <p:cNvCxnSpPr>
            <a:cxnSpLocks/>
          </p:cNvCxnSpPr>
          <p:nvPr/>
        </p:nvCxnSpPr>
        <p:spPr>
          <a:xfrm flipH="1">
            <a:off x="7999899" y="1283077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08EE8242-9ACD-334C-8727-6F4762B9DF1C}"/>
              </a:ext>
            </a:extLst>
          </p:cNvPr>
          <p:cNvCxnSpPr>
            <a:cxnSpLocks/>
          </p:cNvCxnSpPr>
          <p:nvPr/>
        </p:nvCxnSpPr>
        <p:spPr>
          <a:xfrm>
            <a:off x="9423716" y="1283139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277A7C03-CDED-1F47-A767-71A5C352700A}"/>
              </a:ext>
            </a:extLst>
          </p:cNvPr>
          <p:cNvCxnSpPr>
            <a:cxnSpLocks/>
          </p:cNvCxnSpPr>
          <p:nvPr/>
        </p:nvCxnSpPr>
        <p:spPr>
          <a:xfrm>
            <a:off x="9548411" y="1283139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421EC157-1B9F-CE43-B979-13531EA464B6}"/>
              </a:ext>
            </a:extLst>
          </p:cNvPr>
          <p:cNvCxnSpPr>
            <a:cxnSpLocks/>
          </p:cNvCxnSpPr>
          <p:nvPr/>
        </p:nvCxnSpPr>
        <p:spPr>
          <a:xfrm flipH="1">
            <a:off x="9339304" y="1865741"/>
            <a:ext cx="886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15EE44D-E45F-0141-B9CF-7DCFAC5C07AE}"/>
              </a:ext>
            </a:extLst>
          </p:cNvPr>
          <p:cNvCxnSpPr>
            <a:cxnSpLocks/>
          </p:cNvCxnSpPr>
          <p:nvPr/>
        </p:nvCxnSpPr>
        <p:spPr>
          <a:xfrm flipH="1">
            <a:off x="9539906" y="1865540"/>
            <a:ext cx="42373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AFF891BA-B56A-8A4C-9202-DD5DA21367B7}"/>
              </a:ext>
            </a:extLst>
          </p:cNvPr>
          <p:cNvCxnSpPr>
            <a:cxnSpLocks/>
          </p:cNvCxnSpPr>
          <p:nvPr/>
        </p:nvCxnSpPr>
        <p:spPr>
          <a:xfrm flipH="1">
            <a:off x="9425745" y="1296717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A0D482C-9CD3-2046-A8D2-B0EE0D32D8FA}"/>
              </a:ext>
            </a:extLst>
          </p:cNvPr>
          <p:cNvCxnSpPr>
            <a:cxnSpLocks/>
          </p:cNvCxnSpPr>
          <p:nvPr/>
        </p:nvCxnSpPr>
        <p:spPr>
          <a:xfrm>
            <a:off x="10834061" y="1295927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D7D54F-5CE5-C349-A865-580E1DF92DA8}"/>
              </a:ext>
            </a:extLst>
          </p:cNvPr>
          <p:cNvCxnSpPr>
            <a:cxnSpLocks/>
          </p:cNvCxnSpPr>
          <p:nvPr/>
        </p:nvCxnSpPr>
        <p:spPr>
          <a:xfrm>
            <a:off x="10958756" y="1295927"/>
            <a:ext cx="0" cy="595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F4BCF384-3841-0046-A2D0-892DFDA3356D}"/>
              </a:ext>
            </a:extLst>
          </p:cNvPr>
          <p:cNvCxnSpPr>
            <a:cxnSpLocks/>
          </p:cNvCxnSpPr>
          <p:nvPr/>
        </p:nvCxnSpPr>
        <p:spPr>
          <a:xfrm flipH="1">
            <a:off x="10749649" y="1878529"/>
            <a:ext cx="886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7CBD4EF-EEE4-0E4D-ADF9-FBD58C615B95}"/>
              </a:ext>
            </a:extLst>
          </p:cNvPr>
          <p:cNvCxnSpPr>
            <a:cxnSpLocks/>
          </p:cNvCxnSpPr>
          <p:nvPr/>
        </p:nvCxnSpPr>
        <p:spPr>
          <a:xfrm flipH="1">
            <a:off x="10950251" y="1878328"/>
            <a:ext cx="7786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1D42A91-97A8-DA44-BC2C-9999C9DA2B9A}"/>
              </a:ext>
            </a:extLst>
          </p:cNvPr>
          <p:cNvCxnSpPr>
            <a:cxnSpLocks/>
          </p:cNvCxnSpPr>
          <p:nvPr/>
        </p:nvCxnSpPr>
        <p:spPr>
          <a:xfrm flipH="1">
            <a:off x="10834062" y="1308624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BB2EFF3B-8DA5-7E43-BA94-8C38209FF9D5}"/>
              </a:ext>
            </a:extLst>
          </p:cNvPr>
          <p:cNvCxnSpPr>
            <a:cxnSpLocks/>
          </p:cNvCxnSpPr>
          <p:nvPr/>
        </p:nvCxnSpPr>
        <p:spPr>
          <a:xfrm>
            <a:off x="8326672" y="1567960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9E4DB734-DD29-5D45-8370-9587D138145C}"/>
              </a:ext>
            </a:extLst>
          </p:cNvPr>
          <p:cNvCxnSpPr>
            <a:cxnSpLocks/>
          </p:cNvCxnSpPr>
          <p:nvPr/>
        </p:nvCxnSpPr>
        <p:spPr>
          <a:xfrm>
            <a:off x="8451367" y="1567960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61C57C74-5353-914D-A76B-468F0BB895B9}"/>
              </a:ext>
            </a:extLst>
          </p:cNvPr>
          <p:cNvCxnSpPr>
            <a:cxnSpLocks/>
          </p:cNvCxnSpPr>
          <p:nvPr/>
        </p:nvCxnSpPr>
        <p:spPr>
          <a:xfrm flipH="1">
            <a:off x="8204752" y="1852982"/>
            <a:ext cx="12617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6DF9FF8F-8334-EF4C-9880-65E9E8B04FBA}"/>
              </a:ext>
            </a:extLst>
          </p:cNvPr>
          <p:cNvCxnSpPr>
            <a:cxnSpLocks/>
          </p:cNvCxnSpPr>
          <p:nvPr/>
        </p:nvCxnSpPr>
        <p:spPr>
          <a:xfrm flipH="1">
            <a:off x="8442862" y="1852781"/>
            <a:ext cx="7107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9A38FA8-BEDC-F444-B115-0AD9C600151E}"/>
              </a:ext>
            </a:extLst>
          </p:cNvPr>
          <p:cNvCxnSpPr>
            <a:cxnSpLocks/>
          </p:cNvCxnSpPr>
          <p:nvPr/>
        </p:nvCxnSpPr>
        <p:spPr>
          <a:xfrm flipH="1">
            <a:off x="8326673" y="1580719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7B4C35E6-4177-CF48-B391-865CA15EF7D5}"/>
              </a:ext>
            </a:extLst>
          </p:cNvPr>
          <p:cNvCxnSpPr>
            <a:cxnSpLocks/>
          </p:cNvCxnSpPr>
          <p:nvPr/>
        </p:nvCxnSpPr>
        <p:spPr>
          <a:xfrm>
            <a:off x="9963637" y="1580748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BA6B9A57-3C4D-4446-B0D1-D8789CC3B5AB}"/>
              </a:ext>
            </a:extLst>
          </p:cNvPr>
          <p:cNvCxnSpPr>
            <a:cxnSpLocks/>
          </p:cNvCxnSpPr>
          <p:nvPr/>
        </p:nvCxnSpPr>
        <p:spPr>
          <a:xfrm>
            <a:off x="10088332" y="1580748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08A72A20-27B0-C544-80B6-A61226F11817}"/>
              </a:ext>
            </a:extLst>
          </p:cNvPr>
          <p:cNvCxnSpPr>
            <a:cxnSpLocks/>
          </p:cNvCxnSpPr>
          <p:nvPr/>
        </p:nvCxnSpPr>
        <p:spPr>
          <a:xfrm flipH="1">
            <a:off x="9963638" y="1593507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58156A7D-5C74-6743-A124-5CD0BBF900F9}"/>
              </a:ext>
            </a:extLst>
          </p:cNvPr>
          <p:cNvCxnSpPr>
            <a:cxnSpLocks/>
          </p:cNvCxnSpPr>
          <p:nvPr/>
        </p:nvCxnSpPr>
        <p:spPr>
          <a:xfrm flipH="1">
            <a:off x="10081939" y="1870527"/>
            <a:ext cx="48908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C90503AA-1FD5-784A-A261-F18F5E441BD3}"/>
              </a:ext>
            </a:extLst>
          </p:cNvPr>
          <p:cNvCxnSpPr>
            <a:cxnSpLocks/>
          </p:cNvCxnSpPr>
          <p:nvPr/>
        </p:nvCxnSpPr>
        <p:spPr>
          <a:xfrm>
            <a:off x="11728871" y="1592809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2E5FFB8B-FCFA-4E4A-9EC1-FD143D97A720}"/>
              </a:ext>
            </a:extLst>
          </p:cNvPr>
          <p:cNvCxnSpPr>
            <a:cxnSpLocks/>
          </p:cNvCxnSpPr>
          <p:nvPr/>
        </p:nvCxnSpPr>
        <p:spPr>
          <a:xfrm>
            <a:off x="11853566" y="1592809"/>
            <a:ext cx="0" cy="297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998BEAF-CCFE-B040-AB67-FE36A2E21538}"/>
              </a:ext>
            </a:extLst>
          </p:cNvPr>
          <p:cNvCxnSpPr>
            <a:cxnSpLocks/>
          </p:cNvCxnSpPr>
          <p:nvPr/>
        </p:nvCxnSpPr>
        <p:spPr>
          <a:xfrm flipH="1">
            <a:off x="11728872" y="1605568"/>
            <a:ext cx="124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F3C116A0-385F-A54E-A6B3-5165BB3F02C5}"/>
              </a:ext>
            </a:extLst>
          </p:cNvPr>
          <p:cNvCxnSpPr>
            <a:cxnSpLocks/>
          </p:cNvCxnSpPr>
          <p:nvPr/>
        </p:nvCxnSpPr>
        <p:spPr>
          <a:xfrm flipH="1">
            <a:off x="11843975" y="1885075"/>
            <a:ext cx="14378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E00DC0-59A2-4B4A-9B72-93A4DF2EE5C4}"/>
              </a:ext>
            </a:extLst>
          </p:cNvPr>
          <p:cNvSpPr txBox="1"/>
          <p:nvPr/>
        </p:nvSpPr>
        <p:spPr>
          <a:xfrm>
            <a:off x="8541013" y="122038"/>
            <a:ext cx="334915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1 Période réfractaire relative</a:t>
            </a:r>
          </a:p>
          <a:p>
            <a:r>
              <a:rPr lang="fr-FR" dirty="0"/>
              <a:t>2 Période supernormale</a:t>
            </a:r>
          </a:p>
          <a:p>
            <a:r>
              <a:rPr lang="fr-FR" dirty="0"/>
              <a:t>3 Période sous-normale tardive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6ACEF2C-0D2A-FE4A-B4E4-812259805E25}"/>
              </a:ext>
            </a:extLst>
          </p:cNvPr>
          <p:cNvCxnSpPr>
            <a:cxnSpLocks/>
          </p:cNvCxnSpPr>
          <p:nvPr/>
        </p:nvCxnSpPr>
        <p:spPr>
          <a:xfrm flipH="1">
            <a:off x="5060373" y="2170858"/>
            <a:ext cx="546304" cy="243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2778FB-20C5-4741-83A0-D3B6304B3D37}"/>
              </a:ext>
            </a:extLst>
          </p:cNvPr>
          <p:cNvCxnSpPr>
            <a:cxnSpLocks/>
          </p:cNvCxnSpPr>
          <p:nvPr/>
        </p:nvCxnSpPr>
        <p:spPr>
          <a:xfrm flipH="1">
            <a:off x="3086880" y="1554825"/>
            <a:ext cx="2490342" cy="1962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F2535716-89B6-6841-A30E-2E3BF3BC0ABA}"/>
              </a:ext>
            </a:extLst>
          </p:cNvPr>
          <p:cNvGrpSpPr/>
          <p:nvPr/>
        </p:nvGrpSpPr>
        <p:grpSpPr>
          <a:xfrm>
            <a:off x="7564791" y="2170858"/>
            <a:ext cx="4559298" cy="4226461"/>
            <a:chOff x="6626065" y="1666356"/>
            <a:chExt cx="5498024" cy="4460494"/>
          </a:xfrm>
        </p:grpSpPr>
        <p:graphicFrame>
          <p:nvGraphicFramePr>
            <p:cNvPr id="48" name="Graphique 47">
              <a:extLst>
                <a:ext uri="{FF2B5EF4-FFF2-40B4-BE49-F238E27FC236}">
                  <a16:creationId xmlns:a16="http://schemas.microsoft.com/office/drawing/2014/main" id="{33A3D6A1-BB0C-9F45-AB21-8394109560A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844520"/>
                </p:ext>
              </p:extLst>
            </p:nvPr>
          </p:nvGraphicFramePr>
          <p:xfrm>
            <a:off x="7063375" y="1666356"/>
            <a:ext cx="5060714" cy="4112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ED184481-3E7C-B046-BAE2-20B5D24958E7}"/>
                </a:ext>
              </a:extLst>
            </p:cNvPr>
            <p:cNvCxnSpPr/>
            <p:nvPr/>
          </p:nvCxnSpPr>
          <p:spPr>
            <a:xfrm>
              <a:off x="8075224" y="2273003"/>
              <a:ext cx="0" cy="33452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481C78C1-76F7-324A-871E-EC53E72578D6}"/>
                </a:ext>
              </a:extLst>
            </p:cNvPr>
            <p:cNvCxnSpPr/>
            <p:nvPr/>
          </p:nvCxnSpPr>
          <p:spPr>
            <a:xfrm>
              <a:off x="9369499" y="2273003"/>
              <a:ext cx="0" cy="33452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ccolade ouvrante 6">
              <a:extLst>
                <a:ext uri="{FF2B5EF4-FFF2-40B4-BE49-F238E27FC236}">
                  <a16:creationId xmlns:a16="http://schemas.microsoft.com/office/drawing/2014/main" id="{D940DE6D-D634-D846-AE71-9035F4A085AE}"/>
                </a:ext>
              </a:extLst>
            </p:cNvPr>
            <p:cNvSpPr/>
            <p:nvPr/>
          </p:nvSpPr>
          <p:spPr>
            <a:xfrm rot="5400000">
              <a:off x="7838851" y="2107284"/>
              <a:ext cx="166038" cy="30670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Accolade ouvrante 54">
              <a:extLst>
                <a:ext uri="{FF2B5EF4-FFF2-40B4-BE49-F238E27FC236}">
                  <a16:creationId xmlns:a16="http://schemas.microsoft.com/office/drawing/2014/main" id="{30DAA417-EC79-2B47-9E22-2060186404B3}"/>
                </a:ext>
              </a:extLst>
            </p:cNvPr>
            <p:cNvSpPr/>
            <p:nvPr/>
          </p:nvSpPr>
          <p:spPr>
            <a:xfrm rot="5400000">
              <a:off x="10483347" y="1973245"/>
              <a:ext cx="176833" cy="240453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Accolade ouvrante 55">
              <a:extLst>
                <a:ext uri="{FF2B5EF4-FFF2-40B4-BE49-F238E27FC236}">
                  <a16:creationId xmlns:a16="http://schemas.microsoft.com/office/drawing/2014/main" id="{F14EA562-0C11-EC41-B0A6-C21849933690}"/>
                </a:ext>
              </a:extLst>
            </p:cNvPr>
            <p:cNvSpPr/>
            <p:nvPr/>
          </p:nvSpPr>
          <p:spPr>
            <a:xfrm rot="5400000" flipH="1">
              <a:off x="8639341" y="4352197"/>
              <a:ext cx="166039" cy="1294276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95E3248-9AF4-A74F-B1F4-BB8C28500738}"/>
                </a:ext>
              </a:extLst>
            </p:cNvPr>
            <p:cNvSpPr txBox="1"/>
            <p:nvPr/>
          </p:nvSpPr>
          <p:spPr>
            <a:xfrm>
              <a:off x="7684925" y="1832585"/>
              <a:ext cx="258562" cy="335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F224F324-AA2B-3F41-86CD-5AA999AD1160}"/>
                </a:ext>
              </a:extLst>
            </p:cNvPr>
            <p:cNvSpPr txBox="1"/>
            <p:nvPr/>
          </p:nvSpPr>
          <p:spPr>
            <a:xfrm>
              <a:off x="8537328" y="5094803"/>
              <a:ext cx="258562" cy="335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098D8E4-DB00-E244-92F2-E557ED00CBDC}"/>
                </a:ext>
              </a:extLst>
            </p:cNvPr>
            <p:cNvSpPr txBox="1"/>
            <p:nvPr/>
          </p:nvSpPr>
          <p:spPr>
            <a:xfrm>
              <a:off x="10339441" y="2631990"/>
              <a:ext cx="258562" cy="335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A8117FC7-544C-3243-AA58-22276CD243EC}"/>
                </a:ext>
              </a:extLst>
            </p:cNvPr>
            <p:cNvSpPr txBox="1"/>
            <p:nvPr/>
          </p:nvSpPr>
          <p:spPr>
            <a:xfrm>
              <a:off x="7684924" y="5726740"/>
              <a:ext cx="3601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Intervalle entre les 2 stimuli (ms)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342FCB3E-ACB9-A742-8817-A7AF75FB716B}"/>
                </a:ext>
              </a:extLst>
            </p:cNvPr>
            <p:cNvSpPr txBox="1"/>
            <p:nvPr/>
          </p:nvSpPr>
          <p:spPr>
            <a:xfrm rot="16200000">
              <a:off x="5401055" y="3568663"/>
              <a:ext cx="2932509" cy="48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Modification du seuil (%)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DCA4CF2-A870-4F9F-4F7E-DD9EAA1D930A}"/>
              </a:ext>
            </a:extLst>
          </p:cNvPr>
          <p:cNvSpPr txBox="1"/>
          <p:nvPr/>
        </p:nvSpPr>
        <p:spPr>
          <a:xfrm>
            <a:off x="985302" y="573629"/>
            <a:ext cx="17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Bergmans , 1970</a:t>
            </a:r>
          </a:p>
        </p:txBody>
      </p:sp>
    </p:spTree>
    <p:extLst>
      <p:ext uri="{BB962C8B-B14F-4D97-AF65-F5344CB8AC3E}">
        <p14:creationId xmlns:p14="http://schemas.microsoft.com/office/powerpoint/2010/main" val="195321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B8F778A-4D65-26C0-B627-44421D13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5" y="4542270"/>
            <a:ext cx="3868882" cy="1325563"/>
          </a:xfrm>
        </p:spPr>
        <p:txBody>
          <a:bodyPr>
            <a:normAutofit/>
          </a:bodyPr>
          <a:lstStyle/>
          <a:p>
            <a:r>
              <a:rPr lang="fr-FR" sz="2400" dirty="0"/>
              <a:t>À Emmanuel…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88F901F-B26B-9A6E-59EC-519EC39C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126" y="230042"/>
            <a:ext cx="2230756" cy="21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1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CC813A-5A24-2F40-9493-D424799E3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" y="10695"/>
            <a:ext cx="4499927" cy="13812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847EE2-5ED8-8946-BF57-E65C0DAB8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6" y="1450628"/>
            <a:ext cx="4494505" cy="13780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B0DB27-6B28-FE49-A650-26AB3644F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2" y="2879188"/>
            <a:ext cx="4499928" cy="13795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04CA14-50A2-804E-8CAB-B4038FD68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2" y="4297747"/>
            <a:ext cx="4499928" cy="13747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288D1E-0584-5240-8F74-B661BA483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" y="5711516"/>
            <a:ext cx="4499927" cy="1385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2FD376-695F-6547-B922-D100E643B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9685" y="34915"/>
            <a:ext cx="4499929" cy="1360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0C34AA-7198-C448-A3DA-AE3126685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9685" y="1449720"/>
            <a:ext cx="4499929" cy="13780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2C297C-0699-6E4E-911F-53717DA05F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9685" y="2844806"/>
            <a:ext cx="4499928" cy="14147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37CB98-57D7-DC47-86CE-0459DCB4E9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49685" y="4293944"/>
            <a:ext cx="4499929" cy="13673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838DD4-681C-FC44-88EC-918DE5D2D6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9685" y="5693724"/>
            <a:ext cx="4499929" cy="13843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99D93E-57DE-D849-9FC2-5ACE3F8BAF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86911" y="23430"/>
            <a:ext cx="4428027" cy="13843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571BCA-F1A4-6E4A-A594-792D2A3393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86913" y="1452281"/>
            <a:ext cx="4428025" cy="13763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2411D2-32C7-6742-92AD-CF77E7D96E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6524" y="2854124"/>
            <a:ext cx="4438413" cy="13876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111349-B554-B742-9DC0-DA588CC73A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77300" y="4272555"/>
            <a:ext cx="4437637" cy="1385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92814C-2D7F-E940-8FBC-AD9CA5AAC4A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77300" y="5688272"/>
            <a:ext cx="4437637" cy="1385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E48C703-CAFF-0445-B321-BE33081F580D}"/>
              </a:ext>
            </a:extLst>
          </p:cNvPr>
          <p:cNvSpPr txBox="1"/>
          <p:nvPr/>
        </p:nvSpPr>
        <p:spPr>
          <a:xfrm>
            <a:off x="3530065" y="93041"/>
            <a:ext cx="105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ISI 200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F51033-0BC0-3C40-8037-A28FC62FB3E1}"/>
              </a:ext>
            </a:extLst>
          </p:cNvPr>
          <p:cNvSpPr txBox="1"/>
          <p:nvPr/>
        </p:nvSpPr>
        <p:spPr>
          <a:xfrm>
            <a:off x="3530065" y="1456367"/>
            <a:ext cx="105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150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365232C-E716-9746-B1F8-E42FCCF844CE}"/>
              </a:ext>
            </a:extLst>
          </p:cNvPr>
          <p:cNvSpPr txBox="1"/>
          <p:nvPr/>
        </p:nvSpPr>
        <p:spPr>
          <a:xfrm>
            <a:off x="3530065" y="2860637"/>
            <a:ext cx="105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100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CDB3E-C41D-794B-9476-37BAE586A505}"/>
              </a:ext>
            </a:extLst>
          </p:cNvPr>
          <p:cNvSpPr txBox="1"/>
          <p:nvPr/>
        </p:nvSpPr>
        <p:spPr>
          <a:xfrm>
            <a:off x="3530064" y="4364310"/>
            <a:ext cx="89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80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88FFD22-B61D-F740-8DF6-39787EFE88C4}"/>
              </a:ext>
            </a:extLst>
          </p:cNvPr>
          <p:cNvSpPr txBox="1"/>
          <p:nvPr/>
        </p:nvSpPr>
        <p:spPr>
          <a:xfrm>
            <a:off x="3530064" y="5772610"/>
            <a:ext cx="89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60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E1CCE43-742F-5544-AFA3-4D249949FE59}"/>
              </a:ext>
            </a:extLst>
          </p:cNvPr>
          <p:cNvSpPr txBox="1"/>
          <p:nvPr/>
        </p:nvSpPr>
        <p:spPr>
          <a:xfrm>
            <a:off x="7936437" y="23430"/>
            <a:ext cx="89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ISI 40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AB8CC75-2455-A144-BDA7-39E58636612F}"/>
              </a:ext>
            </a:extLst>
          </p:cNvPr>
          <p:cNvSpPr txBox="1"/>
          <p:nvPr/>
        </p:nvSpPr>
        <p:spPr>
          <a:xfrm>
            <a:off x="7936437" y="1477769"/>
            <a:ext cx="89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30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BE828C9-28FD-8F43-8841-33C1E0EEF72D}"/>
              </a:ext>
            </a:extLst>
          </p:cNvPr>
          <p:cNvSpPr txBox="1"/>
          <p:nvPr/>
        </p:nvSpPr>
        <p:spPr>
          <a:xfrm>
            <a:off x="7936439" y="2900838"/>
            <a:ext cx="89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20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23F404-843D-A54D-B450-3B02A382EC30}"/>
              </a:ext>
            </a:extLst>
          </p:cNvPr>
          <p:cNvSpPr txBox="1"/>
          <p:nvPr/>
        </p:nvSpPr>
        <p:spPr>
          <a:xfrm>
            <a:off x="7937588" y="4289277"/>
            <a:ext cx="89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15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D46B7A-DA16-2846-9A92-F68DFFAA60F9}"/>
              </a:ext>
            </a:extLst>
          </p:cNvPr>
          <p:cNvSpPr txBox="1"/>
          <p:nvPr/>
        </p:nvSpPr>
        <p:spPr>
          <a:xfrm>
            <a:off x="7925940" y="5723437"/>
            <a:ext cx="89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ISI 10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31AC23E-EF39-BF4A-87FA-8557F2DE4ADF}"/>
              </a:ext>
            </a:extLst>
          </p:cNvPr>
          <p:cNvSpPr txBox="1"/>
          <p:nvPr/>
        </p:nvSpPr>
        <p:spPr>
          <a:xfrm>
            <a:off x="11434295" y="60058"/>
            <a:ext cx="7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8EC340-D3D8-824D-A919-49A1FBCDF630}"/>
              </a:ext>
            </a:extLst>
          </p:cNvPr>
          <p:cNvSpPr txBox="1"/>
          <p:nvPr/>
        </p:nvSpPr>
        <p:spPr>
          <a:xfrm>
            <a:off x="11418874" y="1477769"/>
            <a:ext cx="7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0313ACB-175C-F043-B39F-6B78085E5EA2}"/>
              </a:ext>
            </a:extLst>
          </p:cNvPr>
          <p:cNvSpPr txBox="1"/>
          <p:nvPr/>
        </p:nvSpPr>
        <p:spPr>
          <a:xfrm>
            <a:off x="11418874" y="2924077"/>
            <a:ext cx="7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485ABD1-FF23-7241-BF77-E478B34DA659}"/>
              </a:ext>
            </a:extLst>
          </p:cNvPr>
          <p:cNvSpPr txBox="1"/>
          <p:nvPr/>
        </p:nvSpPr>
        <p:spPr>
          <a:xfrm>
            <a:off x="11418874" y="4269098"/>
            <a:ext cx="7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ISI 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DE1D0AE-9ACD-3C42-BE50-517DD42DAFF4}"/>
              </a:ext>
            </a:extLst>
          </p:cNvPr>
          <p:cNvSpPr txBox="1"/>
          <p:nvPr/>
        </p:nvSpPr>
        <p:spPr>
          <a:xfrm>
            <a:off x="11418873" y="5723437"/>
            <a:ext cx="97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ISI 3,5</a:t>
            </a:r>
          </a:p>
        </p:txBody>
      </p:sp>
    </p:spTree>
    <p:extLst>
      <p:ext uri="{BB962C8B-B14F-4D97-AF65-F5344CB8AC3E}">
        <p14:creationId xmlns:p14="http://schemas.microsoft.com/office/powerpoint/2010/main" val="3109827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BDB2BEB9-2283-7142-8E8E-AE3D5F6E54AB}"/>
              </a:ext>
            </a:extLst>
          </p:cNvPr>
          <p:cNvGrpSpPr/>
          <p:nvPr/>
        </p:nvGrpSpPr>
        <p:grpSpPr>
          <a:xfrm>
            <a:off x="960796" y="1002081"/>
            <a:ext cx="9329134" cy="4976846"/>
            <a:chOff x="773464" y="423910"/>
            <a:chExt cx="9892444" cy="5579796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4A9AEB3-4A4C-694B-9A6D-118057770200}"/>
                </a:ext>
              </a:extLst>
            </p:cNvPr>
            <p:cNvSpPr txBox="1"/>
            <p:nvPr/>
          </p:nvSpPr>
          <p:spPr>
            <a:xfrm>
              <a:off x="8052583" y="5440029"/>
              <a:ext cx="625865" cy="56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667" dirty="0"/>
                <a:t>ms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83F89AC-FD30-2E45-8402-16DA2714CD12}"/>
                </a:ext>
              </a:extLst>
            </p:cNvPr>
            <p:cNvSpPr txBox="1"/>
            <p:nvPr/>
          </p:nvSpPr>
          <p:spPr>
            <a:xfrm>
              <a:off x="773464" y="1200697"/>
              <a:ext cx="455886" cy="56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667" dirty="0"/>
                <a:t>%</a:t>
              </a:r>
            </a:p>
          </p:txBody>
        </p:sp>
        <p:graphicFrame>
          <p:nvGraphicFramePr>
            <p:cNvPr id="35" name="Graphique 34">
              <a:extLst>
                <a:ext uri="{FF2B5EF4-FFF2-40B4-BE49-F238E27FC236}">
                  <a16:creationId xmlns:a16="http://schemas.microsoft.com/office/drawing/2014/main" id="{02A362F8-AB84-FF42-82EB-F031C572694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2766093"/>
                </p:ext>
              </p:extLst>
            </p:nvPr>
          </p:nvGraphicFramePr>
          <p:xfrm>
            <a:off x="1656571" y="423910"/>
            <a:ext cx="9009337" cy="50861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451871A-741B-394C-B205-FAAF8FB12DC0}"/>
                </a:ext>
              </a:extLst>
            </p:cNvPr>
            <p:cNvSpPr/>
            <p:nvPr/>
          </p:nvSpPr>
          <p:spPr>
            <a:xfrm>
              <a:off x="2611692" y="4630307"/>
              <a:ext cx="1277467" cy="7130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67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B25660-33E4-104A-889A-ED1C245688D4}"/>
                </a:ext>
              </a:extLst>
            </p:cNvPr>
            <p:cNvSpPr/>
            <p:nvPr/>
          </p:nvSpPr>
          <p:spPr>
            <a:xfrm>
              <a:off x="3925071" y="3320463"/>
              <a:ext cx="493793" cy="134317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67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70F2AB-A1AC-0041-B7BB-407549381E7D}"/>
                </a:ext>
              </a:extLst>
            </p:cNvPr>
            <p:cNvSpPr/>
            <p:nvPr/>
          </p:nvSpPr>
          <p:spPr>
            <a:xfrm>
              <a:off x="4442849" y="1897056"/>
              <a:ext cx="2525730" cy="142340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67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AEE5EC-5C38-764D-937A-92287F13637F}"/>
                </a:ext>
              </a:extLst>
            </p:cNvPr>
            <p:cNvSpPr/>
            <p:nvPr/>
          </p:nvSpPr>
          <p:spPr>
            <a:xfrm>
              <a:off x="6968579" y="3320463"/>
              <a:ext cx="2786278" cy="906526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67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2AC0703-41FE-9641-891B-B9481A2096A6}"/>
              </a:ext>
            </a:extLst>
          </p:cNvPr>
          <p:cNvSpPr txBox="1"/>
          <p:nvPr/>
        </p:nvSpPr>
        <p:spPr>
          <a:xfrm>
            <a:off x="4352684" y="5920095"/>
            <a:ext cx="34783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67" dirty="0"/>
              <a:t>Intervalle </a:t>
            </a:r>
            <a:r>
              <a:rPr lang="fr-FR" sz="2667" dirty="0" err="1"/>
              <a:t>inter-stimulus</a:t>
            </a:r>
            <a:endParaRPr lang="fr-FR" sz="2667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B88D0F9-EC2D-B040-A1C7-2ED2D478CBE9}"/>
              </a:ext>
            </a:extLst>
          </p:cNvPr>
          <p:cNvCxnSpPr/>
          <p:nvPr/>
        </p:nvCxnSpPr>
        <p:spPr>
          <a:xfrm>
            <a:off x="2706876" y="3585633"/>
            <a:ext cx="703553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784B36B-F962-4F43-A688-9DE3D65F1BAA}"/>
              </a:ext>
            </a:extLst>
          </p:cNvPr>
          <p:cNvSpPr txBox="1"/>
          <p:nvPr/>
        </p:nvSpPr>
        <p:spPr>
          <a:xfrm>
            <a:off x="8861413" y="771248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 = 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E91465-1328-D6B5-EE2F-30DCBC5F3F30}"/>
              </a:ext>
            </a:extLst>
          </p:cNvPr>
          <p:cNvSpPr txBox="1"/>
          <p:nvPr/>
        </p:nvSpPr>
        <p:spPr>
          <a:xfrm>
            <a:off x="165697" y="121018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(M’/M’200)*100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88C2DF-3919-7B37-708C-D422A1AB1B4C}"/>
              </a:ext>
            </a:extLst>
          </p:cNvPr>
          <p:cNvSpPr txBox="1"/>
          <p:nvPr/>
        </p:nvSpPr>
        <p:spPr>
          <a:xfrm>
            <a:off x="667265" y="5476160"/>
            <a:ext cx="270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CONDITION BASALE</a:t>
            </a:r>
          </a:p>
        </p:txBody>
      </p:sp>
    </p:spTree>
    <p:extLst>
      <p:ext uri="{BB962C8B-B14F-4D97-AF65-F5344CB8AC3E}">
        <p14:creationId xmlns:p14="http://schemas.microsoft.com/office/powerpoint/2010/main" val="2732011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B0677E8E-7EDB-7246-9ABF-28C0E92B4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82690"/>
              </p:ext>
            </p:extLst>
          </p:nvPr>
        </p:nvGraphicFramePr>
        <p:xfrm>
          <a:off x="1060704" y="560723"/>
          <a:ext cx="9265920" cy="5496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C05ED3D-03ED-544D-93A2-C498F72465FC}"/>
              </a:ext>
            </a:extLst>
          </p:cNvPr>
          <p:cNvCxnSpPr>
            <a:cxnSpLocks/>
          </p:cNvCxnSpPr>
          <p:nvPr/>
        </p:nvCxnSpPr>
        <p:spPr>
          <a:xfrm>
            <a:off x="1865376" y="3864386"/>
            <a:ext cx="8095488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CEBC8DDE-A4D6-C244-A475-0BB6670D0B8D}"/>
              </a:ext>
            </a:extLst>
          </p:cNvPr>
          <p:cNvSpPr txBox="1"/>
          <p:nvPr/>
        </p:nvSpPr>
        <p:spPr>
          <a:xfrm>
            <a:off x="7837944" y="5476160"/>
            <a:ext cx="59022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67" dirty="0"/>
              <a:t>ms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72CA49-1844-0348-95C9-476975B8B481}"/>
              </a:ext>
            </a:extLst>
          </p:cNvPr>
          <p:cNvSpPr txBox="1"/>
          <p:nvPr/>
        </p:nvSpPr>
        <p:spPr>
          <a:xfrm>
            <a:off x="8945669" y="909747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 = 18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4EBDBC-CE78-8276-C49B-AFCD6933868B}"/>
              </a:ext>
            </a:extLst>
          </p:cNvPr>
          <p:cNvSpPr txBox="1"/>
          <p:nvPr/>
        </p:nvSpPr>
        <p:spPr>
          <a:xfrm>
            <a:off x="0" y="100208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(M’/M’200)*100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199F27-5605-D772-F703-D92326B8AFBC}"/>
              </a:ext>
            </a:extLst>
          </p:cNvPr>
          <p:cNvSpPr txBox="1"/>
          <p:nvPr/>
        </p:nvSpPr>
        <p:spPr>
          <a:xfrm>
            <a:off x="2260165" y="185259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ISCHEMIE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9B030A-D04E-A993-71E8-B8B5090E5188}"/>
              </a:ext>
            </a:extLst>
          </p:cNvPr>
          <p:cNvSpPr txBox="1"/>
          <p:nvPr/>
        </p:nvSpPr>
        <p:spPr>
          <a:xfrm>
            <a:off x="2260165" y="1520057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432E7"/>
                </a:solidFill>
              </a:rPr>
              <a:t>Condition basale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EACBC9-F806-16DD-621E-C6024CCE3E70}"/>
              </a:ext>
            </a:extLst>
          </p:cNvPr>
          <p:cNvSpPr txBox="1"/>
          <p:nvPr/>
        </p:nvSpPr>
        <p:spPr>
          <a:xfrm>
            <a:off x="2260164" y="1148761"/>
            <a:ext cx="206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  <a:highlight>
                  <a:srgbClr val="000000"/>
                </a:highlight>
              </a:rPr>
              <a:t>Post-ISCHEMIE</a:t>
            </a:r>
          </a:p>
        </p:txBody>
      </p:sp>
    </p:spTree>
    <p:extLst>
      <p:ext uri="{BB962C8B-B14F-4D97-AF65-F5344CB8AC3E}">
        <p14:creationId xmlns:p14="http://schemas.microsoft.com/office/powerpoint/2010/main" val="4243655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80B5F7-590F-821A-8C90-C37B69D737F0}"/>
              </a:ext>
            </a:extLst>
          </p:cNvPr>
          <p:cNvSpPr/>
          <p:nvPr/>
        </p:nvSpPr>
        <p:spPr>
          <a:xfrm>
            <a:off x="3319814" y="2696417"/>
            <a:ext cx="3057339" cy="21305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8E4698-1B48-1C53-5C23-A8F2C709DF35}"/>
              </a:ext>
            </a:extLst>
          </p:cNvPr>
          <p:cNvSpPr/>
          <p:nvPr/>
        </p:nvSpPr>
        <p:spPr>
          <a:xfrm>
            <a:off x="6690868" y="2686297"/>
            <a:ext cx="4315800" cy="4183895"/>
          </a:xfrm>
          <a:prstGeom prst="rect">
            <a:avLst/>
          </a:prstGeom>
          <a:solidFill>
            <a:srgbClr val="9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36993-BF11-851D-03C3-82250911B85E}"/>
              </a:ext>
            </a:extLst>
          </p:cNvPr>
          <p:cNvSpPr/>
          <p:nvPr/>
        </p:nvSpPr>
        <p:spPr>
          <a:xfrm>
            <a:off x="548640" y="5156245"/>
            <a:ext cx="5828513" cy="1480911"/>
          </a:xfrm>
          <a:prstGeom prst="rect">
            <a:avLst/>
          </a:prstGeom>
          <a:solidFill>
            <a:srgbClr val="9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B42A16AD-70BB-6F40-9DD4-CC2409972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79733"/>
              </p:ext>
            </p:extLst>
          </p:nvPr>
        </p:nvGraphicFramePr>
        <p:xfrm>
          <a:off x="6169977" y="971550"/>
          <a:ext cx="3047595" cy="1591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BD62938E-928C-724E-A728-B73AF2906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763524"/>
              </p:ext>
            </p:extLst>
          </p:nvPr>
        </p:nvGraphicFramePr>
        <p:xfrm>
          <a:off x="9144405" y="1019039"/>
          <a:ext cx="3047595" cy="155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DA40B50-805D-0E4E-A8B5-F282E2E096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862118"/>
              </p:ext>
            </p:extLst>
          </p:nvPr>
        </p:nvGraphicFramePr>
        <p:xfrm>
          <a:off x="3048405" y="971550"/>
          <a:ext cx="3328748" cy="1591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B6BA45CD-BC5A-1C46-B7A2-C8A062162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589489"/>
              </p:ext>
            </p:extLst>
          </p:nvPr>
        </p:nvGraphicFramePr>
        <p:xfrm>
          <a:off x="-73168" y="939902"/>
          <a:ext cx="3328748" cy="162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84C960F-0BB1-F111-B0F0-F27583ABD6FE}"/>
              </a:ext>
            </a:extLst>
          </p:cNvPr>
          <p:cNvSpPr txBox="1"/>
          <p:nvPr/>
        </p:nvSpPr>
        <p:spPr>
          <a:xfrm>
            <a:off x="529100" y="230672"/>
            <a:ext cx="6779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Syndrome de Guillain-Barré post-COVID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F111F3-E03D-989E-1D3E-33C8D124630A}"/>
              </a:ext>
            </a:extLst>
          </p:cNvPr>
          <p:cNvSpPr txBox="1"/>
          <p:nvPr/>
        </p:nvSpPr>
        <p:spPr>
          <a:xfrm>
            <a:off x="2469781" y="117222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J10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35491C-8378-0E2A-2099-871E0282D205}"/>
              </a:ext>
            </a:extLst>
          </p:cNvPr>
          <p:cNvSpPr txBox="1"/>
          <p:nvPr/>
        </p:nvSpPr>
        <p:spPr>
          <a:xfrm>
            <a:off x="5498760" y="1172222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B42F3D-A14D-EA5F-C2C9-DC896B71E9D2}"/>
              </a:ext>
            </a:extLst>
          </p:cNvPr>
          <p:cNvSpPr txBox="1"/>
          <p:nvPr/>
        </p:nvSpPr>
        <p:spPr>
          <a:xfrm>
            <a:off x="8272449" y="1172222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15AE19-3E24-08E0-C6CF-DDE5123F8284}"/>
              </a:ext>
            </a:extLst>
          </p:cNvPr>
          <p:cNvSpPr txBox="1"/>
          <p:nvPr/>
        </p:nvSpPr>
        <p:spPr>
          <a:xfrm>
            <a:off x="11375648" y="117222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M11</a:t>
            </a: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A7FAE4C9-5D8B-4C41-AA56-452E10CB2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524309"/>
              </p:ext>
            </p:extLst>
          </p:nvPr>
        </p:nvGraphicFramePr>
        <p:xfrm>
          <a:off x="-22886" y="2563283"/>
          <a:ext cx="3278466" cy="1591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ZoneTexte 22">
            <a:extLst>
              <a:ext uri="{FF2B5EF4-FFF2-40B4-BE49-F238E27FC236}">
                <a16:creationId xmlns:a16="http://schemas.microsoft.com/office/drawing/2014/main" id="{FBB949C8-0EA0-5CA6-A019-2D7DD40371FF}"/>
              </a:ext>
            </a:extLst>
          </p:cNvPr>
          <p:cNvSpPr txBox="1"/>
          <p:nvPr/>
        </p:nvSpPr>
        <p:spPr>
          <a:xfrm>
            <a:off x="281153" y="102707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3CD1450-EDBF-598C-F422-9AFE9E7BE95B}"/>
              </a:ext>
            </a:extLst>
          </p:cNvPr>
          <p:cNvSpPr txBox="1"/>
          <p:nvPr/>
        </p:nvSpPr>
        <p:spPr>
          <a:xfrm>
            <a:off x="332074" y="26514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Ischémie</a:t>
            </a:r>
          </a:p>
        </p:txBody>
      </p: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A03D36A6-F48F-4F49-9E44-D5B75A6E92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779578"/>
              </p:ext>
            </p:extLst>
          </p:nvPr>
        </p:nvGraphicFramePr>
        <p:xfrm>
          <a:off x="6843255" y="2825550"/>
          <a:ext cx="3974723" cy="194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AF5BD339-1EC8-DD6D-8E8C-04E5EE78B86A}"/>
              </a:ext>
            </a:extLst>
          </p:cNvPr>
          <p:cNvSpPr txBox="1"/>
          <p:nvPr/>
        </p:nvSpPr>
        <p:spPr>
          <a:xfrm>
            <a:off x="548640" y="5227890"/>
            <a:ext cx="2870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Lewis &amp; Sumner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C10D504-CFC2-CDEB-1953-C0A485D00E5D}"/>
              </a:ext>
            </a:extLst>
          </p:cNvPr>
          <p:cNvSpPr txBox="1"/>
          <p:nvPr/>
        </p:nvSpPr>
        <p:spPr>
          <a:xfrm>
            <a:off x="7420316" y="2951771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CB</a:t>
            </a:r>
          </a:p>
        </p:txBody>
      </p:sp>
      <p:graphicFrame>
        <p:nvGraphicFramePr>
          <p:cNvPr id="29" name="Graphique 28">
            <a:extLst>
              <a:ext uri="{FF2B5EF4-FFF2-40B4-BE49-F238E27FC236}">
                <a16:creationId xmlns:a16="http://schemas.microsoft.com/office/drawing/2014/main" id="{203A912C-6A41-8F43-83D7-F984C56F5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150491"/>
              </p:ext>
            </p:extLst>
          </p:nvPr>
        </p:nvGraphicFramePr>
        <p:xfrm>
          <a:off x="6843256" y="4682822"/>
          <a:ext cx="3974723" cy="204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ZoneTexte 29">
            <a:extLst>
              <a:ext uri="{FF2B5EF4-FFF2-40B4-BE49-F238E27FC236}">
                <a16:creationId xmlns:a16="http://schemas.microsoft.com/office/drawing/2014/main" id="{9743E3B7-AD2D-03A5-A5E6-B73F7C6310B8}"/>
              </a:ext>
            </a:extLst>
          </p:cNvPr>
          <p:cNvSpPr txBox="1"/>
          <p:nvPr/>
        </p:nvSpPr>
        <p:spPr>
          <a:xfrm>
            <a:off x="7477208" y="481163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Ischémie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B51067-DCA5-E336-8F51-59FB4ED75565}"/>
              </a:ext>
            </a:extLst>
          </p:cNvPr>
          <p:cNvSpPr/>
          <p:nvPr/>
        </p:nvSpPr>
        <p:spPr>
          <a:xfrm>
            <a:off x="548640" y="58775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Hyperpolarisation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PR réduite et période supernormale augmentée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ECA486E-FEB1-DDFF-1AD8-AD449F1C3376}"/>
              </a:ext>
            </a:extLst>
          </p:cNvPr>
          <p:cNvSpPr txBox="1"/>
          <p:nvPr/>
        </p:nvSpPr>
        <p:spPr>
          <a:xfrm>
            <a:off x="2469780" y="28051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J10</a:t>
            </a:r>
          </a:p>
        </p:txBody>
      </p:sp>
      <p:graphicFrame>
        <p:nvGraphicFramePr>
          <p:cNvPr id="24" name="Graphique 23">
            <a:extLst>
              <a:ext uri="{FF2B5EF4-FFF2-40B4-BE49-F238E27FC236}">
                <a16:creationId xmlns:a16="http://schemas.microsoft.com/office/drawing/2014/main" id="{AB1FC1F5-27FD-2449-BE4D-7CC3429E4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99163"/>
              </p:ext>
            </p:extLst>
          </p:nvPr>
        </p:nvGraphicFramePr>
        <p:xfrm>
          <a:off x="3319814" y="3237403"/>
          <a:ext cx="3104315" cy="1503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1" name="ZoneTexte 30">
            <a:extLst>
              <a:ext uri="{FF2B5EF4-FFF2-40B4-BE49-F238E27FC236}">
                <a16:creationId xmlns:a16="http://schemas.microsoft.com/office/drawing/2014/main" id="{DEC9C3DD-28AA-66BA-F368-2042B6CF6C7B}"/>
              </a:ext>
            </a:extLst>
          </p:cNvPr>
          <p:cNvSpPr txBox="1"/>
          <p:nvPr/>
        </p:nvSpPr>
        <p:spPr>
          <a:xfrm>
            <a:off x="3661562" y="2717710"/>
            <a:ext cx="1401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CMT1A</a:t>
            </a:r>
          </a:p>
        </p:txBody>
      </p:sp>
    </p:spTree>
    <p:extLst>
      <p:ext uri="{BB962C8B-B14F-4D97-AF65-F5344CB8AC3E}">
        <p14:creationId xmlns:p14="http://schemas.microsoft.com/office/powerpoint/2010/main" val="317655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DBE62EC-9888-A1B2-96B4-E03476CF6B6A}"/>
              </a:ext>
            </a:extLst>
          </p:cNvPr>
          <p:cNvGrpSpPr/>
          <p:nvPr/>
        </p:nvGrpSpPr>
        <p:grpSpPr>
          <a:xfrm>
            <a:off x="700761" y="230672"/>
            <a:ext cx="10139304" cy="6396656"/>
            <a:chOff x="169819" y="-591971"/>
            <a:chExt cx="12192001" cy="7219299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84C960F-0BB1-F111-B0F0-F27583ABD6FE}"/>
                </a:ext>
              </a:extLst>
            </p:cNvPr>
            <p:cNvSpPr txBox="1"/>
            <p:nvPr/>
          </p:nvSpPr>
          <p:spPr>
            <a:xfrm>
              <a:off x="931281" y="-591971"/>
              <a:ext cx="40463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/>
                <a:t>Effet de la température</a:t>
              </a:r>
            </a:p>
          </p:txBody>
        </p:sp>
        <p:graphicFrame>
          <p:nvGraphicFramePr>
            <p:cNvPr id="24" name="Graphique 23">
              <a:extLst>
                <a:ext uri="{FF2B5EF4-FFF2-40B4-BE49-F238E27FC236}">
                  <a16:creationId xmlns:a16="http://schemas.microsoft.com/office/drawing/2014/main" id="{99E7CEDC-E0A7-6F46-BB70-071DA1DB2FA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8090026"/>
                </p:ext>
              </p:extLst>
            </p:nvPr>
          </p:nvGraphicFramePr>
          <p:xfrm>
            <a:off x="169819" y="590639"/>
            <a:ext cx="12192001" cy="60366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289D8F-889C-A66C-85E2-EA17FEFFB8D7}"/>
                </a:ext>
              </a:extLst>
            </p:cNvPr>
            <p:cNvSpPr txBox="1"/>
            <p:nvPr/>
          </p:nvSpPr>
          <p:spPr>
            <a:xfrm>
              <a:off x="9261569" y="2743199"/>
              <a:ext cx="1273630" cy="659980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</a:rPr>
                <a:t>22°C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4D017C61-D1DB-73E5-989A-5E3F9B8DC1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6692" y="3399242"/>
              <a:ext cx="364876" cy="601772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57D36978-5DE5-DCAD-DF81-0630FACF943F}"/>
                </a:ext>
              </a:extLst>
            </p:cNvPr>
            <p:cNvSpPr txBox="1"/>
            <p:nvPr/>
          </p:nvSpPr>
          <p:spPr>
            <a:xfrm>
              <a:off x="7859488" y="740125"/>
              <a:ext cx="1221506" cy="65998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70C0"/>
                  </a:solidFill>
                </a:rPr>
                <a:t>26°C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01341251-B019-2D2F-9C82-00E00A7987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0277" y="1400105"/>
              <a:ext cx="489842" cy="48765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1C3BB43-A46E-200B-C8D0-72CEC774CC2C}"/>
                </a:ext>
              </a:extLst>
            </p:cNvPr>
            <p:cNvSpPr txBox="1"/>
            <p:nvPr/>
          </p:nvSpPr>
          <p:spPr>
            <a:xfrm>
              <a:off x="2309551" y="1557767"/>
              <a:ext cx="1220643" cy="65998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FF0000"/>
                  </a:solidFill>
                </a:rPr>
                <a:t>30°C</a:t>
              </a: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017502D0-A52D-B62B-868A-C5B8F447C5D0}"/>
                </a:ext>
              </a:extLst>
            </p:cNvPr>
            <p:cNvCxnSpPr>
              <a:cxnSpLocks/>
            </p:cNvCxnSpPr>
            <p:nvPr/>
          </p:nvCxnSpPr>
          <p:spPr>
            <a:xfrm>
              <a:off x="3530194" y="2217747"/>
              <a:ext cx="549759" cy="408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0DBE34B-3D68-D6EC-C24C-F64993EC36B1}"/>
              </a:ext>
            </a:extLst>
          </p:cNvPr>
          <p:cNvSpPr txBox="1"/>
          <p:nvPr/>
        </p:nvSpPr>
        <p:spPr>
          <a:xfrm>
            <a:off x="7987604" y="6132059"/>
            <a:ext cx="67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ms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CA957B8-2115-1C79-6E12-9C468EE91FC6}"/>
              </a:ext>
            </a:extLst>
          </p:cNvPr>
          <p:cNvSpPr txBox="1"/>
          <p:nvPr/>
        </p:nvSpPr>
        <p:spPr>
          <a:xfrm>
            <a:off x="386973" y="1550671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%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B1D5C3-1ECF-1CCB-286F-011FAC0E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180" y="0"/>
            <a:ext cx="3237111" cy="2427833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E5CA554-484A-6F4A-6FD1-9DC092E2B169}"/>
              </a:ext>
            </a:extLst>
          </p:cNvPr>
          <p:cNvCxnSpPr/>
          <p:nvPr/>
        </p:nvCxnSpPr>
        <p:spPr>
          <a:xfrm>
            <a:off x="1463040" y="4498848"/>
            <a:ext cx="9095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14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41E13B8-D777-2341-B05C-0697AF706828}"/>
              </a:ext>
            </a:extLst>
          </p:cNvPr>
          <p:cNvSpPr txBox="1"/>
          <p:nvPr/>
        </p:nvSpPr>
        <p:spPr>
          <a:xfrm>
            <a:off x="244883" y="290462"/>
            <a:ext cx="386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Cycle de récupération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437F01-5404-3945-AEDB-69A74BAD046A}"/>
              </a:ext>
            </a:extLst>
          </p:cNvPr>
          <p:cNvSpPr txBox="1"/>
          <p:nvPr/>
        </p:nvSpPr>
        <p:spPr>
          <a:xfrm>
            <a:off x="244883" y="1345429"/>
            <a:ext cx="76737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2 chocs d’intensité différente</a:t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- choc conditionnant (supramaximal)</a:t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- choc test (i40)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avec IIS entre 1-200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Ischémie, post-ischémie, post-effort etc…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B031FC-277E-014A-9712-349BA35D4224}"/>
              </a:ext>
            </a:extLst>
          </p:cNvPr>
          <p:cNvSpPr txBox="1"/>
          <p:nvPr/>
        </p:nvSpPr>
        <p:spPr>
          <a:xfrm>
            <a:off x="7587017" y="1766547"/>
            <a:ext cx="4290646" cy="15696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i="1" dirty="0" err="1">
                <a:solidFill>
                  <a:srgbClr val="FFFF00"/>
                </a:solidFill>
              </a:rPr>
              <a:t>Keypoint</a:t>
            </a:r>
            <a:r>
              <a:rPr lang="fr-FR" sz="3200" i="1" dirty="0">
                <a:solidFill>
                  <a:srgbClr val="FFFF00"/>
                </a:solidFill>
              </a:rPr>
              <a:t> :</a:t>
            </a:r>
          </a:p>
          <a:p>
            <a:r>
              <a:rPr lang="fr-FR" sz="3200" i="1" dirty="0">
                <a:solidFill>
                  <a:srgbClr val="FFFF00"/>
                </a:solidFill>
              </a:rPr>
              <a:t>- M </a:t>
            </a:r>
            <a:r>
              <a:rPr lang="fr-FR" sz="3200" i="1" dirty="0" err="1">
                <a:solidFill>
                  <a:srgbClr val="FFFF00"/>
                </a:solidFill>
              </a:rPr>
              <a:t>Increment</a:t>
            </a:r>
            <a:br>
              <a:rPr lang="fr-FR" sz="3200" i="1" dirty="0">
                <a:solidFill>
                  <a:srgbClr val="FFFF00"/>
                </a:solidFill>
              </a:rPr>
            </a:br>
            <a:r>
              <a:rPr lang="fr-FR" sz="3200" i="1" dirty="0">
                <a:solidFill>
                  <a:srgbClr val="FFFF00"/>
                </a:solidFill>
              </a:rPr>
              <a:t>- </a:t>
            </a:r>
            <a:r>
              <a:rPr lang="fr-FR" sz="3200" i="1" dirty="0" err="1">
                <a:solidFill>
                  <a:srgbClr val="FFFF00"/>
                </a:solidFill>
              </a:rPr>
              <a:t>Stim</a:t>
            </a:r>
            <a:r>
              <a:rPr lang="fr-FR" sz="3200" i="1" dirty="0">
                <a:solidFill>
                  <a:srgbClr val="FFFF00"/>
                </a:solidFill>
              </a:rPr>
              <a:t> en </a:t>
            </a:r>
            <a:r>
              <a:rPr lang="fr-FR" sz="3200" i="1" dirty="0" err="1">
                <a:solidFill>
                  <a:srgbClr val="FFFF00"/>
                </a:solidFill>
              </a:rPr>
              <a:t>burst</a:t>
            </a:r>
            <a:r>
              <a:rPr lang="fr-FR" sz="3200" i="1" dirty="0">
                <a:solidFill>
                  <a:srgbClr val="FFFF00"/>
                </a:solidFill>
              </a:rPr>
              <a:t> complexe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37006B-D161-B841-82C6-B71F778AD0B2}"/>
              </a:ext>
            </a:extLst>
          </p:cNvPr>
          <p:cNvSpPr txBox="1"/>
          <p:nvPr/>
        </p:nvSpPr>
        <p:spPr>
          <a:xfrm>
            <a:off x="244883" y="3899974"/>
            <a:ext cx="117528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0000"/>
                </a:solidFill>
              </a:rPr>
              <a:t>Période réfractaire absolue : </a:t>
            </a:r>
            <a:r>
              <a:rPr lang="fr-FR" sz="3000" b="1" dirty="0">
                <a:solidFill>
                  <a:srgbClr val="00B050"/>
                </a:solidFill>
              </a:rPr>
              <a:t>inactivation des Na</a:t>
            </a:r>
            <a:r>
              <a:rPr lang="fr-FR" sz="3000" b="1" baseline="-25000" dirty="0">
                <a:solidFill>
                  <a:srgbClr val="00B050"/>
                </a:solidFill>
              </a:rPr>
              <a:t>t </a:t>
            </a:r>
            <a:r>
              <a:rPr lang="fr-FR" sz="3000" b="1" dirty="0">
                <a:solidFill>
                  <a:srgbClr val="00B050"/>
                </a:solidFill>
              </a:rPr>
              <a:t>nodaux</a:t>
            </a:r>
            <a:endParaRPr lang="fr-FR" sz="3000" b="1" baseline="-250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0000"/>
                </a:solidFill>
              </a:rPr>
              <a:t>Période réfractaire relative : </a:t>
            </a:r>
            <a:r>
              <a:rPr lang="fr-FR" sz="3000" b="1" dirty="0">
                <a:solidFill>
                  <a:srgbClr val="00B050"/>
                </a:solidFill>
              </a:rPr>
              <a:t>levée d’inactivation des Na</a:t>
            </a:r>
            <a:r>
              <a:rPr lang="fr-FR" sz="3000" b="1" baseline="-25000" dirty="0">
                <a:solidFill>
                  <a:srgbClr val="00B050"/>
                </a:solidFill>
              </a:rPr>
              <a:t>t</a:t>
            </a:r>
            <a:r>
              <a:rPr lang="fr-FR" sz="3000" b="1" dirty="0">
                <a:solidFill>
                  <a:srgbClr val="00B050"/>
                </a:solidFill>
              </a:rPr>
              <a:t> nodaux</a:t>
            </a:r>
            <a:endParaRPr lang="fr-FR" sz="3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65763" algn="l"/>
              </a:tabLst>
            </a:pPr>
            <a:r>
              <a:rPr lang="fr-FR" sz="3000" b="1" dirty="0">
                <a:solidFill>
                  <a:srgbClr val="FF0000"/>
                </a:solidFill>
              </a:rPr>
              <a:t>Période supernormale précoce : </a:t>
            </a:r>
            <a:r>
              <a:rPr lang="fr-FR" sz="3000" b="1" dirty="0">
                <a:solidFill>
                  <a:srgbClr val="00B050"/>
                </a:solidFill>
              </a:rPr>
              <a:t>influence de la membrane internodale</a:t>
            </a:r>
            <a:br>
              <a:rPr lang="fr-FR" sz="3000" b="1" dirty="0">
                <a:solidFill>
                  <a:srgbClr val="00B050"/>
                </a:solidFill>
              </a:rPr>
            </a:br>
            <a:r>
              <a:rPr lang="fr-FR" sz="3000" b="1" dirty="0">
                <a:solidFill>
                  <a:srgbClr val="00B050"/>
                </a:solidFill>
              </a:rPr>
              <a:t>	« </a:t>
            </a:r>
            <a:r>
              <a:rPr lang="fr-FR" sz="3000" b="1" i="1" dirty="0" err="1">
                <a:solidFill>
                  <a:srgbClr val="00B050"/>
                </a:solidFill>
              </a:rPr>
              <a:t>after</a:t>
            </a:r>
            <a:r>
              <a:rPr lang="fr-FR" sz="3000" b="1" i="1" dirty="0">
                <a:solidFill>
                  <a:srgbClr val="00B050"/>
                </a:solidFill>
              </a:rPr>
              <a:t> </a:t>
            </a:r>
            <a:r>
              <a:rPr lang="fr-FR" sz="3000" b="1" i="1" dirty="0" err="1">
                <a:solidFill>
                  <a:srgbClr val="00B050"/>
                </a:solidFill>
              </a:rPr>
              <a:t>potential</a:t>
            </a:r>
            <a:r>
              <a:rPr lang="fr-FR" sz="3000" b="1" i="1" dirty="0">
                <a:solidFill>
                  <a:srgbClr val="00B050"/>
                </a:solidFill>
              </a:rPr>
              <a:t> </a:t>
            </a:r>
            <a:r>
              <a:rPr lang="fr-FR" sz="3000" b="1" dirty="0">
                <a:solidFill>
                  <a:srgbClr val="00B050"/>
                </a:solidFill>
              </a:rPr>
              <a:t>» dépolarisant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187950" algn="l"/>
              </a:tabLst>
            </a:pPr>
            <a:r>
              <a:rPr lang="fr-FR" sz="3000" b="1" dirty="0">
                <a:solidFill>
                  <a:srgbClr val="FF0000"/>
                </a:solidFill>
              </a:rPr>
              <a:t>Période sous-normale tardive : </a:t>
            </a:r>
            <a:r>
              <a:rPr lang="fr-FR" sz="3000" b="1" dirty="0">
                <a:solidFill>
                  <a:srgbClr val="00B050"/>
                </a:solidFill>
              </a:rPr>
              <a:t>ouverture des K</a:t>
            </a:r>
            <a:r>
              <a:rPr lang="fr-FR" sz="3000" b="1" baseline="-25000" dirty="0">
                <a:solidFill>
                  <a:srgbClr val="00B050"/>
                </a:solidFill>
              </a:rPr>
              <a:t>s </a:t>
            </a:r>
            <a:r>
              <a:rPr lang="fr-FR" sz="3000" b="1" dirty="0">
                <a:solidFill>
                  <a:srgbClr val="00B050"/>
                </a:solidFill>
              </a:rPr>
              <a:t>nodaux</a:t>
            </a:r>
            <a:br>
              <a:rPr lang="fr-FR" sz="3000" b="1" dirty="0">
                <a:solidFill>
                  <a:srgbClr val="00B050"/>
                </a:solidFill>
              </a:rPr>
            </a:br>
            <a:r>
              <a:rPr lang="fr-FR" sz="3000" b="1" dirty="0">
                <a:solidFill>
                  <a:srgbClr val="00B050"/>
                </a:solidFill>
              </a:rPr>
              <a:t>	 « </a:t>
            </a:r>
            <a:r>
              <a:rPr lang="fr-FR" sz="3000" b="1" i="1" dirty="0" err="1">
                <a:solidFill>
                  <a:srgbClr val="00B050"/>
                </a:solidFill>
              </a:rPr>
              <a:t>after</a:t>
            </a:r>
            <a:r>
              <a:rPr lang="fr-FR" sz="3000" b="1" i="1" dirty="0">
                <a:solidFill>
                  <a:srgbClr val="00B050"/>
                </a:solidFill>
              </a:rPr>
              <a:t> </a:t>
            </a:r>
            <a:r>
              <a:rPr lang="fr-FR" sz="3000" b="1" i="1" dirty="0" err="1">
                <a:solidFill>
                  <a:srgbClr val="00B050"/>
                </a:solidFill>
              </a:rPr>
              <a:t>potential</a:t>
            </a:r>
            <a:r>
              <a:rPr lang="fr-FR" sz="3000" b="1" i="1" dirty="0">
                <a:solidFill>
                  <a:srgbClr val="00B050"/>
                </a:solidFill>
              </a:rPr>
              <a:t> </a:t>
            </a:r>
            <a:r>
              <a:rPr lang="fr-FR" sz="3000" b="1" dirty="0">
                <a:solidFill>
                  <a:srgbClr val="00B050"/>
                </a:solidFill>
              </a:rPr>
              <a:t>» hyperpolarisant</a:t>
            </a:r>
            <a:endParaRPr lang="fr-FR" sz="3000" b="1" baseline="-25000" dirty="0">
              <a:solidFill>
                <a:srgbClr val="00B05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92F649-6FFD-43DE-D426-3F264226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656" y="759"/>
            <a:ext cx="2525821" cy="12193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3F2A29-21E5-EB7F-283F-9946E2E4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09" y="9558"/>
            <a:ext cx="2525821" cy="11780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745BB0-1FBE-DCD1-42DA-5FB5135FA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962" y="9558"/>
            <a:ext cx="2525821" cy="11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16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F14A13FD-DD5C-92D8-0BA5-A34DEB2071D6}"/>
              </a:ext>
            </a:extLst>
          </p:cNvPr>
          <p:cNvSpPr txBox="1"/>
          <p:nvPr/>
        </p:nvSpPr>
        <p:spPr>
          <a:xfrm>
            <a:off x="3552135" y="961230"/>
            <a:ext cx="508772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9600" dirty="0"/>
          </a:p>
          <a:p>
            <a:pPr algn="ctr"/>
            <a:r>
              <a:rPr lang="fr-FR" sz="9600" dirty="0"/>
              <a:t>MERCI !</a:t>
            </a:r>
          </a:p>
          <a:p>
            <a:pPr algn="ctr"/>
            <a:endParaRPr lang="fr-FR" sz="9600" dirty="0"/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78943878-2799-8984-6396-EB43D8CD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8" y="4428069"/>
            <a:ext cx="2230756" cy="21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34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255557" y="82212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6201346" y="82212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109155" y="78107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6061494" y="78107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FE1479-66CE-ED4A-B5C5-BCBEDDF5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603" y="1616148"/>
            <a:ext cx="5101846" cy="44607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7B48B8-7BEA-6846-B9EC-E1325CD5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97" y="1743589"/>
            <a:ext cx="7835689" cy="49549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2F8769F-34AD-5139-6A88-E2EE7205079B}"/>
              </a:ext>
            </a:extLst>
          </p:cNvPr>
          <p:cNvSpPr txBox="1"/>
          <p:nvPr/>
        </p:nvSpPr>
        <p:spPr>
          <a:xfrm>
            <a:off x="2007989" y="132580"/>
            <a:ext cx="3210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Poursuite de seuil</a:t>
            </a:r>
          </a:p>
        </p:txBody>
      </p:sp>
    </p:spTree>
    <p:extLst>
      <p:ext uri="{BB962C8B-B14F-4D97-AF65-F5344CB8AC3E}">
        <p14:creationId xmlns:p14="http://schemas.microsoft.com/office/powerpoint/2010/main" val="6469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2F8769F-34AD-5139-6A88-E2EE7205079B}"/>
              </a:ext>
            </a:extLst>
          </p:cNvPr>
          <p:cNvSpPr txBox="1"/>
          <p:nvPr/>
        </p:nvSpPr>
        <p:spPr>
          <a:xfrm>
            <a:off x="2007989" y="132580"/>
            <a:ext cx="3210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Poursuite de seuil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6F6AE9-8509-1212-BA68-57622CC96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127" y="0"/>
            <a:ext cx="4345873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90A5EF-FB37-2DC8-3F2F-A64A6D94E509}"/>
              </a:ext>
            </a:extLst>
          </p:cNvPr>
          <p:cNvSpPr txBox="1"/>
          <p:nvPr/>
        </p:nvSpPr>
        <p:spPr>
          <a:xfrm>
            <a:off x="89624" y="1553439"/>
            <a:ext cx="76108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Seuil (mV) = 40% du PAGM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Pour atteindre ce seuil il faut une certaine</a:t>
            </a:r>
            <a:br>
              <a:rPr lang="fr-FR" sz="3200" dirty="0"/>
            </a:br>
            <a:r>
              <a:rPr lang="fr-FR" sz="3200" dirty="0"/>
              <a:t>intensité (i40) = seuil d’intensité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4100CB-B8D4-9578-9D38-ADF919F0D0C0}"/>
              </a:ext>
            </a:extLst>
          </p:cNvPr>
          <p:cNvSpPr txBox="1"/>
          <p:nvPr/>
        </p:nvSpPr>
        <p:spPr>
          <a:xfrm>
            <a:off x="10514" y="3429000"/>
            <a:ext cx="7800340" cy="2554545"/>
          </a:xfrm>
          <a:prstGeom prst="rect">
            <a:avLst/>
          </a:prstGeom>
          <a:solidFill>
            <a:srgbClr val="1432E7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Condition basale : i40 = 5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Courant conditionnant dépolarisant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3200" dirty="0">
                <a:solidFill>
                  <a:schemeClr val="bg1"/>
                </a:solidFill>
              </a:rPr>
              <a:t>=&gt; i40 = 4 mA pour atteindre de seuil (mV) 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3200" dirty="0">
                <a:solidFill>
                  <a:schemeClr val="bg1"/>
                </a:solidFill>
              </a:rPr>
              <a:t>     = réduction du seuil d’intensité de 1mA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3200" dirty="0">
                <a:solidFill>
                  <a:schemeClr val="bg1"/>
                </a:solidFill>
              </a:rPr>
              <a:t>     = </a:t>
            </a:r>
            <a:r>
              <a:rPr lang="fr-FR" sz="3200" b="1" dirty="0">
                <a:solidFill>
                  <a:srgbClr val="FF0000"/>
                </a:solidFill>
              </a:rPr>
              <a:t>réduction du seuil d’intensité de 20%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1FFCAD-800E-FAE5-EFCA-4BCB3865E7DA}"/>
              </a:ext>
            </a:extLst>
          </p:cNvPr>
          <p:cNvSpPr txBox="1"/>
          <p:nvPr/>
        </p:nvSpPr>
        <p:spPr>
          <a:xfrm>
            <a:off x="6363222" y="6289446"/>
            <a:ext cx="12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Franssen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16510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A504417-040D-5D4F-9877-0A12C73B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17" y="10191"/>
            <a:ext cx="10760825" cy="6858000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978089" y="89803"/>
            <a:ext cx="43313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831687" y="48757"/>
            <a:ext cx="701613" cy="681410"/>
          </a:xfrm>
          <a:prstGeom prst="donut">
            <a:avLst>
              <a:gd name="adj" fmla="val 6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Bouée 8">
            <a:extLst>
              <a:ext uri="{FF2B5EF4-FFF2-40B4-BE49-F238E27FC236}">
                <a16:creationId xmlns:a16="http://schemas.microsoft.com/office/drawing/2014/main" id="{2E49998F-76C0-094B-8907-EA640F8E40DE}"/>
              </a:ext>
            </a:extLst>
          </p:cNvPr>
          <p:cNvSpPr/>
          <p:nvPr/>
        </p:nvSpPr>
        <p:spPr>
          <a:xfrm>
            <a:off x="843848" y="41485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6204809" y="89803"/>
            <a:ext cx="4219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6064957" y="48757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BD8F8-AC96-8A8B-CD26-FB54D2DD6D25}"/>
              </a:ext>
            </a:extLst>
          </p:cNvPr>
          <p:cNvSpPr/>
          <p:nvPr/>
        </p:nvSpPr>
        <p:spPr>
          <a:xfrm>
            <a:off x="2737789" y="4052578"/>
            <a:ext cx="1536625" cy="30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F0825-EEDA-D577-FBC0-B6C42A15B355}"/>
              </a:ext>
            </a:extLst>
          </p:cNvPr>
          <p:cNvSpPr/>
          <p:nvPr/>
        </p:nvSpPr>
        <p:spPr>
          <a:xfrm>
            <a:off x="2737789" y="4464690"/>
            <a:ext cx="1536625" cy="30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84F405-A290-68B0-3E09-7A3406FAB29C}"/>
              </a:ext>
            </a:extLst>
          </p:cNvPr>
          <p:cNvSpPr txBox="1"/>
          <p:nvPr/>
        </p:nvSpPr>
        <p:spPr>
          <a:xfrm>
            <a:off x="7291449" y="72191"/>
            <a:ext cx="33725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Courbe stimulus/seuil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D73438-8636-0164-B0F4-755765885462}"/>
              </a:ext>
            </a:extLst>
          </p:cNvPr>
          <p:cNvSpPr txBox="1"/>
          <p:nvPr/>
        </p:nvSpPr>
        <p:spPr>
          <a:xfrm>
            <a:off x="2235350" y="72191"/>
            <a:ext cx="33725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Threshold </a:t>
            </a:r>
            <a:r>
              <a:rPr lang="fr-FR" sz="2400" dirty="0" err="1"/>
              <a:t>electrotonus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FE4F55F5-C1F4-077E-B6D3-7055C77F0A29}"/>
              </a:ext>
            </a:extLst>
          </p:cNvPr>
          <p:cNvSpPr/>
          <p:nvPr/>
        </p:nvSpPr>
        <p:spPr>
          <a:xfrm flipH="1" flipV="1">
            <a:off x="2757885" y="776516"/>
            <a:ext cx="2847712" cy="2737245"/>
          </a:xfrm>
          <a:prstGeom prst="arc">
            <a:avLst>
              <a:gd name="adj1" fmla="val 15712193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0C6BD81-7A18-0396-107D-41F20B53FCB2}"/>
              </a:ext>
            </a:extLst>
          </p:cNvPr>
          <p:cNvSpPr/>
          <p:nvPr/>
        </p:nvSpPr>
        <p:spPr>
          <a:xfrm flipH="1">
            <a:off x="2760231" y="422246"/>
            <a:ext cx="2847712" cy="2088306"/>
          </a:xfrm>
          <a:prstGeom prst="arc">
            <a:avLst>
              <a:gd name="adj1" fmla="val 15712193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1054D-DCD8-484A-BE7C-9652A8FD7009}"/>
              </a:ext>
            </a:extLst>
          </p:cNvPr>
          <p:cNvSpPr/>
          <p:nvPr/>
        </p:nvSpPr>
        <p:spPr>
          <a:xfrm>
            <a:off x="7465017" y="508503"/>
            <a:ext cx="2345410" cy="8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4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B8F778A-4D65-26C0-B627-44421D13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042"/>
            <a:ext cx="10515600" cy="1325563"/>
          </a:xfrm>
        </p:spPr>
        <p:txBody>
          <a:bodyPr/>
          <a:lstStyle/>
          <a:p>
            <a:r>
              <a:rPr lang="fr-FR" dirty="0"/>
              <a:t>Sources d’inspiration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77799D-CBC0-3C6C-CCD3-F8027D5D5A53}"/>
              </a:ext>
            </a:extLst>
          </p:cNvPr>
          <p:cNvSpPr txBox="1"/>
          <p:nvPr/>
        </p:nvSpPr>
        <p:spPr>
          <a:xfrm>
            <a:off x="414967" y="1287518"/>
            <a:ext cx="1162504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Bostock &amp; </a:t>
            </a:r>
            <a:r>
              <a:rPr lang="fr-FR" sz="3200" i="1" dirty="0" err="1"/>
              <a:t>co-workers</a:t>
            </a:r>
            <a:r>
              <a:rPr lang="fr-FR" sz="3200" dirty="0"/>
              <a:t> : </a:t>
            </a:r>
            <a:r>
              <a:rPr lang="fr-FR" sz="3200" i="1" dirty="0"/>
              <a:t>TROND-</a:t>
            </a:r>
            <a:r>
              <a:rPr lang="fr-FR" sz="3200" i="1" dirty="0" err="1"/>
              <a:t>protocol</a:t>
            </a:r>
            <a:endParaRPr lang="fr-FR" sz="32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Delphine Boërio et Jean-Pascal </a:t>
            </a:r>
            <a:r>
              <a:rPr lang="fr-FR" sz="3200" dirty="0" err="1"/>
              <a:t>Lefaucheur</a:t>
            </a: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Hessel </a:t>
            </a:r>
            <a:r>
              <a:rPr lang="fr-FR" sz="3200" dirty="0" err="1"/>
              <a:t>Franssen</a:t>
            </a: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br>
              <a:rPr lang="fr-FR" sz="3200" dirty="0"/>
            </a:br>
            <a:r>
              <a:rPr lang="fr-FR" sz="3200" i="1" dirty="0" err="1"/>
              <a:t>Excitability</a:t>
            </a:r>
            <a:r>
              <a:rPr lang="fr-FR" sz="3200" i="1" dirty="0"/>
              <a:t> </a:t>
            </a:r>
            <a:r>
              <a:rPr lang="fr-FR" sz="3200" i="1" dirty="0" err="1"/>
              <a:t>studies</a:t>
            </a:r>
            <a:r>
              <a:rPr lang="fr-FR" sz="3200" i="1" dirty="0"/>
              <a:t> </a:t>
            </a:r>
            <a:r>
              <a:rPr lang="fr-FR" sz="3200" dirty="0"/>
              <a:t>: </a:t>
            </a:r>
            <a:r>
              <a:rPr lang="fr-FR" sz="3200" dirty="0" err="1"/>
              <a:t>XVIII</a:t>
            </a:r>
            <a:r>
              <a:rPr lang="fr-FR" sz="3200" baseline="30000" dirty="0" err="1"/>
              <a:t>èmes</a:t>
            </a:r>
            <a:r>
              <a:rPr lang="fr-FR" sz="3200" dirty="0"/>
              <a:t> JFENMG-2012 (J Pouget &amp; S </a:t>
            </a:r>
            <a:r>
              <a:rPr lang="fr-FR" sz="3200" dirty="0" err="1"/>
              <a:t>Attarian</a:t>
            </a:r>
            <a:r>
              <a:rPr lang="fr-FR" sz="3200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AD1849-2575-67D3-0D5B-D9B77BB86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68" y="3135241"/>
            <a:ext cx="6425623" cy="14395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90DF41-9E69-397D-46D2-55D3FB13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68" y="4567652"/>
            <a:ext cx="6425623" cy="12985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8F901F-B26B-9A6E-59EC-519EC39C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126" y="230042"/>
            <a:ext cx="2230756" cy="21149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A47F11-4E60-EC6C-81AA-8540223F2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96" y="3168000"/>
            <a:ext cx="2470820" cy="11585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979D53-F3E9-6336-D9CC-C21428032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09" y="4326586"/>
            <a:ext cx="2798791" cy="17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2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A504417-040D-5D4F-9877-0A12C73B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17" y="10191"/>
            <a:ext cx="10760825" cy="6858000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978089" y="89803"/>
            <a:ext cx="43313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831687" y="48757"/>
            <a:ext cx="701613" cy="681410"/>
          </a:xfrm>
          <a:prstGeom prst="donut">
            <a:avLst>
              <a:gd name="adj" fmla="val 6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Bouée 8">
            <a:extLst>
              <a:ext uri="{FF2B5EF4-FFF2-40B4-BE49-F238E27FC236}">
                <a16:creationId xmlns:a16="http://schemas.microsoft.com/office/drawing/2014/main" id="{2E49998F-76C0-094B-8907-EA640F8E40DE}"/>
              </a:ext>
            </a:extLst>
          </p:cNvPr>
          <p:cNvSpPr/>
          <p:nvPr/>
        </p:nvSpPr>
        <p:spPr>
          <a:xfrm>
            <a:off x="843848" y="41485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6204809" y="89803"/>
            <a:ext cx="4219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6064957" y="48757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BD8F8-AC96-8A8B-CD26-FB54D2DD6D25}"/>
              </a:ext>
            </a:extLst>
          </p:cNvPr>
          <p:cNvSpPr/>
          <p:nvPr/>
        </p:nvSpPr>
        <p:spPr>
          <a:xfrm>
            <a:off x="2737789" y="4052578"/>
            <a:ext cx="1536625" cy="30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F0825-EEDA-D577-FBC0-B6C42A15B355}"/>
              </a:ext>
            </a:extLst>
          </p:cNvPr>
          <p:cNvSpPr/>
          <p:nvPr/>
        </p:nvSpPr>
        <p:spPr>
          <a:xfrm>
            <a:off x="2737789" y="4464690"/>
            <a:ext cx="1536625" cy="30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40FEFA8-C733-9945-4C38-2161E74516A1}"/>
              </a:ext>
            </a:extLst>
          </p:cNvPr>
          <p:cNvSpPr/>
          <p:nvPr/>
        </p:nvSpPr>
        <p:spPr>
          <a:xfrm>
            <a:off x="2667000" y="3956538"/>
            <a:ext cx="134815" cy="14067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167FA9-9335-9291-DF6D-FFA0DEE01E80}"/>
              </a:ext>
            </a:extLst>
          </p:cNvPr>
          <p:cNvSpPr/>
          <p:nvPr/>
        </p:nvSpPr>
        <p:spPr>
          <a:xfrm>
            <a:off x="2693378" y="1254368"/>
            <a:ext cx="134815" cy="140677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102615-452A-3793-CCE6-B62D1640981F}"/>
              </a:ext>
            </a:extLst>
          </p:cNvPr>
          <p:cNvSpPr/>
          <p:nvPr/>
        </p:nvSpPr>
        <p:spPr>
          <a:xfrm>
            <a:off x="2924910" y="1008185"/>
            <a:ext cx="134815" cy="140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F2B77D5-290A-27F5-4FF3-6ABBAC095D29}"/>
              </a:ext>
            </a:extLst>
          </p:cNvPr>
          <p:cNvSpPr/>
          <p:nvPr/>
        </p:nvSpPr>
        <p:spPr>
          <a:xfrm>
            <a:off x="2924910" y="3948873"/>
            <a:ext cx="134815" cy="140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360D716-FADF-3ADE-9D38-70D6BC3DDBF1}"/>
              </a:ext>
            </a:extLst>
          </p:cNvPr>
          <p:cNvSpPr/>
          <p:nvPr/>
        </p:nvSpPr>
        <p:spPr>
          <a:xfrm>
            <a:off x="4207006" y="1254368"/>
            <a:ext cx="134815" cy="14067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EA9D88-E262-DD67-FDBA-663EC878DB92}"/>
              </a:ext>
            </a:extLst>
          </p:cNvPr>
          <p:cNvSpPr/>
          <p:nvPr/>
        </p:nvSpPr>
        <p:spPr>
          <a:xfrm>
            <a:off x="4207005" y="3956538"/>
            <a:ext cx="134815" cy="14067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42530D-73AC-B661-CE96-916DADAED80C}"/>
              </a:ext>
            </a:extLst>
          </p:cNvPr>
          <p:cNvSpPr/>
          <p:nvPr/>
        </p:nvSpPr>
        <p:spPr>
          <a:xfrm>
            <a:off x="4505943" y="4334879"/>
            <a:ext cx="136395" cy="140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FCD4154-3B30-14B2-1F5C-6F79FB138B49}"/>
              </a:ext>
            </a:extLst>
          </p:cNvPr>
          <p:cNvSpPr/>
          <p:nvPr/>
        </p:nvSpPr>
        <p:spPr>
          <a:xfrm>
            <a:off x="4505943" y="1906985"/>
            <a:ext cx="136395" cy="140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DE72814-D6A1-73B9-022D-FCC85DC0C7F8}"/>
              </a:ext>
            </a:extLst>
          </p:cNvPr>
          <p:cNvSpPr/>
          <p:nvPr/>
        </p:nvSpPr>
        <p:spPr>
          <a:xfrm>
            <a:off x="2690447" y="2121877"/>
            <a:ext cx="134815" cy="14067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6A70A85-AFE7-0360-7C45-9AC938ECB916}"/>
              </a:ext>
            </a:extLst>
          </p:cNvPr>
          <p:cNvSpPr/>
          <p:nvPr/>
        </p:nvSpPr>
        <p:spPr>
          <a:xfrm>
            <a:off x="2661140" y="4736125"/>
            <a:ext cx="134815" cy="14067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4E11802-3541-056E-163B-645160C7C688}"/>
              </a:ext>
            </a:extLst>
          </p:cNvPr>
          <p:cNvSpPr/>
          <p:nvPr/>
        </p:nvSpPr>
        <p:spPr>
          <a:xfrm>
            <a:off x="2924910" y="4740183"/>
            <a:ext cx="134815" cy="14067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3F9FFE-502E-3830-90B7-02FD62242B09}"/>
              </a:ext>
            </a:extLst>
          </p:cNvPr>
          <p:cNvSpPr/>
          <p:nvPr/>
        </p:nvSpPr>
        <p:spPr>
          <a:xfrm>
            <a:off x="4207004" y="4724402"/>
            <a:ext cx="134815" cy="1406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47C4EB3-75B3-0FBB-F6F9-3D9387C6A7B4}"/>
              </a:ext>
            </a:extLst>
          </p:cNvPr>
          <p:cNvSpPr/>
          <p:nvPr/>
        </p:nvSpPr>
        <p:spPr>
          <a:xfrm>
            <a:off x="2924909" y="2459776"/>
            <a:ext cx="134815" cy="14067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7F156BA-27BD-0ECE-C4D4-2EE7A97602B8}"/>
              </a:ext>
            </a:extLst>
          </p:cNvPr>
          <p:cNvSpPr/>
          <p:nvPr/>
        </p:nvSpPr>
        <p:spPr>
          <a:xfrm>
            <a:off x="4207003" y="4748750"/>
            <a:ext cx="134815" cy="140677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BD0A69B-59F5-513B-A689-BABB8D288AF7}"/>
              </a:ext>
            </a:extLst>
          </p:cNvPr>
          <p:cNvSpPr/>
          <p:nvPr/>
        </p:nvSpPr>
        <p:spPr>
          <a:xfrm>
            <a:off x="4207002" y="2946551"/>
            <a:ext cx="134815" cy="140677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0D66021-EE92-9C34-D751-E55F347512BB}"/>
              </a:ext>
            </a:extLst>
          </p:cNvPr>
          <p:cNvSpPr/>
          <p:nvPr/>
        </p:nvSpPr>
        <p:spPr>
          <a:xfrm>
            <a:off x="4805669" y="4334879"/>
            <a:ext cx="136395" cy="14067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480E6C6-8C88-0394-EFCA-424780B121CE}"/>
              </a:ext>
            </a:extLst>
          </p:cNvPr>
          <p:cNvSpPr/>
          <p:nvPr/>
        </p:nvSpPr>
        <p:spPr>
          <a:xfrm>
            <a:off x="4805668" y="1702284"/>
            <a:ext cx="136395" cy="14067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C178AF8-8D1F-25AF-3E8B-E7D7594EF96C}"/>
              </a:ext>
            </a:extLst>
          </p:cNvPr>
          <p:cNvSpPr/>
          <p:nvPr/>
        </p:nvSpPr>
        <p:spPr>
          <a:xfrm>
            <a:off x="8045332" y="3544427"/>
            <a:ext cx="134815" cy="140677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D3A0E8E-42A4-99B4-EC7B-C33D67FCD208}"/>
              </a:ext>
            </a:extLst>
          </p:cNvPr>
          <p:cNvSpPr/>
          <p:nvPr/>
        </p:nvSpPr>
        <p:spPr>
          <a:xfrm>
            <a:off x="10507178" y="5806981"/>
            <a:ext cx="134815" cy="140677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D3DFF79-1C3F-FC2F-68EF-71AF5D9BF409}"/>
              </a:ext>
            </a:extLst>
          </p:cNvPr>
          <p:cNvSpPr/>
          <p:nvPr/>
        </p:nvSpPr>
        <p:spPr>
          <a:xfrm>
            <a:off x="8880233" y="2530114"/>
            <a:ext cx="134815" cy="140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AF7271D-3154-4553-1E63-886CB6B0D2AD}"/>
              </a:ext>
            </a:extLst>
          </p:cNvPr>
          <p:cNvSpPr/>
          <p:nvPr/>
        </p:nvSpPr>
        <p:spPr>
          <a:xfrm>
            <a:off x="10507177" y="5320473"/>
            <a:ext cx="134815" cy="140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4045369-FC07-97F3-FEC1-F50E23BF9378}"/>
              </a:ext>
            </a:extLst>
          </p:cNvPr>
          <p:cNvSpPr/>
          <p:nvPr/>
        </p:nvSpPr>
        <p:spPr>
          <a:xfrm>
            <a:off x="9622660" y="1514715"/>
            <a:ext cx="134815" cy="14067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382EF42-78CC-5EF6-0C4B-8CE8A7C61A27}"/>
              </a:ext>
            </a:extLst>
          </p:cNvPr>
          <p:cNvSpPr/>
          <p:nvPr/>
        </p:nvSpPr>
        <p:spPr>
          <a:xfrm>
            <a:off x="10507177" y="4833965"/>
            <a:ext cx="134815" cy="14067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3619FF6-544F-9687-EBF3-2D95A13DB16F}"/>
              </a:ext>
            </a:extLst>
          </p:cNvPr>
          <p:cNvSpPr/>
          <p:nvPr/>
        </p:nvSpPr>
        <p:spPr>
          <a:xfrm>
            <a:off x="10510477" y="4360985"/>
            <a:ext cx="134815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63B86E4-BF27-B6BC-BA97-39D04F549CFF}"/>
              </a:ext>
            </a:extLst>
          </p:cNvPr>
          <p:cNvSpPr txBox="1"/>
          <p:nvPr/>
        </p:nvSpPr>
        <p:spPr>
          <a:xfrm>
            <a:off x="7291449" y="154383"/>
            <a:ext cx="33725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Courbe stimulus/seuil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96A3082-3B28-DD40-8481-6CDB83942B1C}"/>
              </a:ext>
            </a:extLst>
          </p:cNvPr>
          <p:cNvSpPr/>
          <p:nvPr/>
        </p:nvSpPr>
        <p:spPr>
          <a:xfrm>
            <a:off x="9886429" y="533901"/>
            <a:ext cx="134815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4385693-3FDD-A7BF-A58F-B19A4780331E}"/>
              </a:ext>
            </a:extLst>
          </p:cNvPr>
          <p:cNvSpPr txBox="1"/>
          <p:nvPr/>
        </p:nvSpPr>
        <p:spPr>
          <a:xfrm>
            <a:off x="2235350" y="154383"/>
            <a:ext cx="33725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Threshold </a:t>
            </a:r>
            <a:r>
              <a:rPr lang="fr-FR" sz="2400" dirty="0" err="1"/>
              <a:t>electrotonus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A20D6B-8330-1142-D6FC-84678A94550D}"/>
              </a:ext>
            </a:extLst>
          </p:cNvPr>
          <p:cNvSpPr txBox="1"/>
          <p:nvPr/>
        </p:nvSpPr>
        <p:spPr>
          <a:xfrm rot="19557667">
            <a:off x="2960742" y="3654937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B0F0"/>
                </a:solidFill>
              </a:rPr>
              <a:t>25 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7954F-048F-3398-610B-428ADF9836A7}"/>
              </a:ext>
            </a:extLst>
          </p:cNvPr>
          <p:cNvSpPr/>
          <p:nvPr/>
        </p:nvSpPr>
        <p:spPr>
          <a:xfrm>
            <a:off x="11248607" y="722895"/>
            <a:ext cx="370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K</a:t>
            </a:r>
            <a:r>
              <a:rPr lang="fr-FR" b="1" baseline="-25000" dirty="0">
                <a:solidFill>
                  <a:srgbClr val="00B050"/>
                </a:solidFill>
              </a:rPr>
              <a:t>s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82D6DD-03E1-5CA5-2B4F-54FE09D9380C}"/>
              </a:ext>
            </a:extLst>
          </p:cNvPr>
          <p:cNvSpPr/>
          <p:nvPr/>
        </p:nvSpPr>
        <p:spPr>
          <a:xfrm>
            <a:off x="8974192" y="3005278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HCN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562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3EDBDEC-3B74-994B-8A24-469FB1A54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026758"/>
              </p:ext>
            </p:extLst>
          </p:nvPr>
        </p:nvGraphicFramePr>
        <p:xfrm>
          <a:off x="794058" y="603153"/>
          <a:ext cx="10927566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518">
                  <a:extLst>
                    <a:ext uri="{9D8B030D-6E8A-4147-A177-3AD203B41FA5}">
                      <a16:colId xmlns:a16="http://schemas.microsoft.com/office/drawing/2014/main" val="1472240257"/>
                    </a:ext>
                  </a:extLst>
                </a:gridCol>
                <a:gridCol w="1740024">
                  <a:extLst>
                    <a:ext uri="{9D8B030D-6E8A-4147-A177-3AD203B41FA5}">
                      <a16:colId xmlns:a16="http://schemas.microsoft.com/office/drawing/2014/main" val="990661832"/>
                    </a:ext>
                  </a:extLst>
                </a:gridCol>
                <a:gridCol w="2080542">
                  <a:extLst>
                    <a:ext uri="{9D8B030D-6E8A-4147-A177-3AD203B41FA5}">
                      <a16:colId xmlns:a16="http://schemas.microsoft.com/office/drawing/2014/main" val="1276866211"/>
                    </a:ext>
                  </a:extLst>
                </a:gridCol>
                <a:gridCol w="2933025">
                  <a:extLst>
                    <a:ext uri="{9D8B030D-6E8A-4147-A177-3AD203B41FA5}">
                      <a16:colId xmlns:a16="http://schemas.microsoft.com/office/drawing/2014/main" val="4136373602"/>
                    </a:ext>
                  </a:extLst>
                </a:gridCol>
                <a:gridCol w="2796457">
                  <a:extLst>
                    <a:ext uri="{9D8B030D-6E8A-4147-A177-3AD203B41FA5}">
                      <a16:colId xmlns:a16="http://schemas.microsoft.com/office/drawing/2014/main" val="9216343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200" dirty="0">
                          <a:solidFill>
                            <a:schemeClr val="tx1"/>
                          </a:solidFill>
                        </a:rPr>
                        <a:t>SYNTHESE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4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Mécanismes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nodaux</a:t>
                      </a:r>
                    </a:p>
                    <a:p>
                      <a:r>
                        <a:rPr lang="fr-FR" sz="1200" dirty="0"/>
                        <a:t>L’augmentation de la conductance =&gt; augmentation de la chronaxie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Démyélinisation</a:t>
                      </a:r>
                      <a:r>
                        <a:rPr lang="fr-FR" sz="1200" dirty="0"/>
                        <a:t>,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œdème endoneural</a:t>
                      </a:r>
                      <a:r>
                        <a:rPr lang="fr-FR" sz="1200" dirty="0"/>
                        <a:t>, altération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conductances nodales</a:t>
                      </a:r>
                      <a:r>
                        <a:rPr lang="fr-FR" sz="1200" dirty="0"/>
                        <a:t> =&gt; déplacement -&gt; droite</a:t>
                      </a:r>
                    </a:p>
                    <a:p>
                      <a:r>
                        <a:rPr lang="fr-FR" sz="1200" dirty="0"/>
                        <a:t>et souvent pente réduite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t </a:t>
                      </a:r>
                      <a:r>
                        <a:rPr lang="fr-FR" sz="1200" b="1" baseline="0" dirty="0">
                          <a:solidFill>
                            <a:srgbClr val="FF0000"/>
                          </a:solidFill>
                        </a:rPr>
                        <a:t>nodaux </a:t>
                      </a:r>
                      <a:r>
                        <a:rPr lang="fr-FR" sz="1200" dirty="0"/>
                        <a:t>(inactivation) =&gt; PR absolue</a:t>
                      </a:r>
                    </a:p>
                    <a:p>
                      <a:r>
                        <a:rPr lang="fr-FR" sz="1200" b="1" dirty="0" err="1">
                          <a:solidFill>
                            <a:srgbClr val="FF0000"/>
                          </a:solidFill>
                        </a:rPr>
                        <a:t>Ks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nodaux et internodaux </a:t>
                      </a:r>
                      <a:r>
                        <a:rPr lang="fr-FR" sz="1200" dirty="0"/>
                        <a:t>=&gt; période sous-normale tardive +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Kf paranodaux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limitant la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BE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période supernormale liée à la décharge du condensateur internodal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: S1 limité par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Kf </a:t>
                      </a:r>
                      <a:r>
                        <a:rPr lang="fr-FR" sz="1200" b="1" dirty="0" err="1">
                          <a:solidFill>
                            <a:srgbClr val="FF0000"/>
                          </a:solidFill>
                        </a:rPr>
                        <a:t>juxtaparanodaux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(canaux qui limitent la réexcitation) </a:t>
                      </a:r>
                      <a:r>
                        <a:rPr lang="fr-FR" sz="1200" dirty="0"/>
                        <a:t>et S2 traduit l’activation 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Ks nodaux</a:t>
                      </a:r>
                      <a:br>
                        <a:rPr lang="fr-FR" sz="1200" dirty="0"/>
                      </a:br>
                      <a:r>
                        <a:rPr lang="fr-FR" sz="1200" dirty="0" err="1"/>
                        <a:t>TEh</a:t>
                      </a:r>
                      <a:r>
                        <a:rPr lang="fr-FR" sz="1200" dirty="0"/>
                        <a:t> : inactivation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1200" dirty="0"/>
                        <a:t> et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Ks</a:t>
                      </a:r>
                      <a:r>
                        <a:rPr lang="fr-FR" sz="1200" dirty="0"/>
                        <a:t> et activation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internodaux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68928"/>
                  </a:ext>
                </a:extLst>
              </a:tr>
              <a:tr h="154800">
                <a:tc>
                  <a:txBody>
                    <a:bodyPr/>
                    <a:lstStyle/>
                    <a:p>
                      <a:r>
                        <a:rPr lang="fr-FR" sz="1200" dirty="0"/>
                        <a:t>Ischémie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Chronaxie accrue par augmentation de la conductance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Diminution des seuils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Dépolarisation</a:t>
                      </a:r>
                      <a:r>
                        <a:rPr lang="fr-FR" sz="1200" dirty="0"/>
                        <a:t> =&gt; ouverture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Kf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FF0000"/>
                          </a:solidFill>
                        </a:rPr>
                        <a:t>Ks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inactivation prolongée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t </a:t>
                      </a:r>
                      <a:r>
                        <a:rPr lang="fr-FR" sz="1200" dirty="0"/>
                        <a:t>=&gt; cycle vers le haut =&gt; PR accrue et période supernormale réduite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et </a:t>
                      </a:r>
                      <a:r>
                        <a:rPr lang="fr-FR" sz="1200" dirty="0" err="1"/>
                        <a:t>TEh</a:t>
                      </a:r>
                      <a:r>
                        <a:rPr lang="fr-FR" sz="1200" dirty="0"/>
                        <a:t> : variation des seuils réduite (</a:t>
                      </a:r>
                      <a:r>
                        <a:rPr lang="fr-FR" sz="1200" i="1" dirty="0" err="1"/>
                        <a:t>fanning</a:t>
                      </a:r>
                      <a:r>
                        <a:rPr lang="fr-FR" sz="1200" i="1" dirty="0"/>
                        <a:t> in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1501"/>
                  </a:ext>
                </a:extLst>
              </a:tr>
              <a:tr h="154800">
                <a:tc>
                  <a:txBody>
                    <a:bodyPr/>
                    <a:lstStyle/>
                    <a:p>
                      <a:r>
                        <a:rPr lang="fr-FR" sz="1200" dirty="0"/>
                        <a:t>Exercice</a:t>
                      </a:r>
                    </a:p>
                    <a:p>
                      <a:r>
                        <a:rPr lang="fr-FR" sz="1200" dirty="0"/>
                        <a:t>Post-ischémie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Chronaxie réduite par diminution de la conductance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Augmentation des seuils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Hyperpolarisation</a:t>
                      </a:r>
                      <a:r>
                        <a:rPr lang="fr-FR" sz="1200" dirty="0"/>
                        <a:t> =&gt; fermeture des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Kf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FF0000"/>
                          </a:solidFill>
                        </a:rPr>
                        <a:t>Ks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r>
                        <a:rPr lang="fr-FR" sz="1200" dirty="0"/>
                        <a:t>=&gt; cycle vers le bas =&gt; PR réduite et période supernormale augmentée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et </a:t>
                      </a:r>
                      <a:r>
                        <a:rPr lang="fr-FR" sz="1200" dirty="0" err="1"/>
                        <a:t>TEh</a:t>
                      </a:r>
                      <a:r>
                        <a:rPr lang="fr-FR" sz="1200" dirty="0"/>
                        <a:t> : variation des seuils accrue (</a:t>
                      </a:r>
                      <a:r>
                        <a:rPr lang="fr-FR" sz="1200" i="1" dirty="0"/>
                        <a:t>fanning out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31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Sclérose latérale amyotrophique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Augmentation de la chronaxie (Na</a:t>
                      </a:r>
                      <a:r>
                        <a:rPr lang="fr-FR" sz="1200" baseline="-25000" dirty="0"/>
                        <a:t>p</a:t>
                      </a:r>
                      <a:r>
                        <a:rPr lang="fr-FR" sz="1200" dirty="0"/>
                        <a:t> nodaux) ? versus </a:t>
                      </a:r>
                      <a:r>
                        <a:rPr lang="fr-FR" sz="1200" b="1" dirty="0"/>
                        <a:t>défaillance globale de tous les canaux ioniques</a:t>
                      </a:r>
                      <a:br>
                        <a:rPr lang="fr-FR" sz="1200" b="1" dirty="0"/>
                      </a:br>
                      <a:r>
                        <a:rPr lang="fr-FR" sz="1200" b="1" dirty="0"/>
                        <a:t>Rhéobase normale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536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CMT1a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Chronaxie normale</a:t>
                      </a:r>
                    </a:p>
                    <a:p>
                      <a:r>
                        <a:rPr lang="fr-FR" sz="1200" dirty="0"/>
                        <a:t>Rhéobase accrue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Augmentation systématique des seuils </a:t>
                      </a:r>
                      <a:r>
                        <a:rPr lang="fr-FR" sz="1200"/>
                        <a:t>=&gt; déplacement -&gt; droite, réduction de la pente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Réduction d’amplitude </a:t>
                      </a:r>
                      <a:r>
                        <a:rPr lang="fr-FR" sz="1200" dirty="0"/>
                        <a:t>de la PR relative et de la période supernormale (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traduit les propriétés passives de la membrane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et </a:t>
                      </a:r>
                      <a:r>
                        <a:rPr lang="fr-FR" sz="1200" dirty="0" err="1"/>
                        <a:t>TEh</a:t>
                      </a:r>
                      <a:r>
                        <a:rPr lang="fr-FR" sz="1200" dirty="0"/>
                        <a:t> : </a:t>
                      </a:r>
                      <a:r>
                        <a:rPr lang="fr-FR" sz="1200" b="1" dirty="0"/>
                        <a:t>variation des seuils accrue  </a:t>
                      </a:r>
                      <a:r>
                        <a:rPr lang="fr-FR" sz="1200" dirty="0"/>
                        <a:t>(réduction de la résistance internodale) et accommodation plus rapide au </a:t>
                      </a:r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(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Kf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50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Syndrome de Guillain-Barré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Chronaxie 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i50 et iMAX augmentés, réduction de la pente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AMAN : allongement de la PR (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fr-FR" sz="1200" b="1" baseline="-25000" dirty="0">
                          <a:solidFill>
                            <a:srgbClr val="FF0000"/>
                          </a:solidFill>
                        </a:rPr>
                        <a:t>t </a:t>
                      </a:r>
                      <a:r>
                        <a:rPr lang="fr-FR" sz="1200" b="1" baseline="0" dirty="0">
                          <a:solidFill>
                            <a:srgbClr val="FF0000"/>
                          </a:solidFill>
                        </a:rPr>
                        <a:t>nodaux</a:t>
                      </a:r>
                      <a:r>
                        <a:rPr lang="fr-FR" sz="12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/>
                        <a:t>et </a:t>
                      </a:r>
                      <a:r>
                        <a:rPr lang="fr-FR" sz="1200" dirty="0" err="1"/>
                        <a:t>supernormalité</a:t>
                      </a:r>
                      <a:r>
                        <a:rPr lang="fr-FR" sz="1200" dirty="0"/>
                        <a:t> réduite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TEd et TEh : absence d’anomalie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9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Polyradiculonévrite chronique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Chronaxie réduite</a:t>
                      </a:r>
                    </a:p>
                    <a:p>
                      <a:r>
                        <a:rPr lang="fr-FR" sz="1200" dirty="0"/>
                        <a:t>Rhéobase accrue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Augmentation inconstante des seuils </a:t>
                      </a:r>
                      <a:r>
                        <a:rPr lang="fr-FR" sz="1200" dirty="0"/>
                        <a:t>=&gt; déplacement -&gt; droite, réduction de la pente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Réduction d’amplitude </a:t>
                      </a:r>
                      <a:r>
                        <a:rPr lang="fr-FR" sz="1200" dirty="0"/>
                        <a:t>de la PR relative et de la période supernormale (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traduit les propriétés passives de la membrane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TEd</a:t>
                      </a:r>
                      <a:r>
                        <a:rPr lang="fr-FR" sz="1200" dirty="0"/>
                        <a:t> : absence de modification des seuils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TEh</a:t>
                      </a:r>
                      <a:r>
                        <a:rPr lang="fr-FR" sz="1200" dirty="0"/>
                        <a:t>  : </a:t>
                      </a:r>
                      <a:r>
                        <a:rPr lang="fr-FR" sz="1200" b="1" dirty="0"/>
                        <a:t>variation des seuils accrue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499121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DDF791AD-1A7E-FF44-AAE2-92DF3F2B0CBF}"/>
              </a:ext>
            </a:extLst>
          </p:cNvPr>
          <p:cNvGrpSpPr/>
          <p:nvPr/>
        </p:nvGrpSpPr>
        <p:grpSpPr>
          <a:xfrm>
            <a:off x="2350013" y="349336"/>
            <a:ext cx="1491258" cy="1086767"/>
            <a:chOff x="3276600" y="730250"/>
            <a:chExt cx="7139609" cy="53975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83B8D4-8946-3645-96D3-CCC4F55D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730250"/>
              <a:ext cx="5638800" cy="5397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F171CE-6494-5F48-A170-FBE4D29B1649}"/>
                </a:ext>
              </a:extLst>
            </p:cNvPr>
            <p:cNvSpPr/>
            <p:nvPr/>
          </p:nvSpPr>
          <p:spPr>
            <a:xfrm>
              <a:off x="6771861" y="1232452"/>
              <a:ext cx="3644348" cy="3034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467660C-58B9-1A4F-8E30-CC7D63304BF4}"/>
              </a:ext>
            </a:extLst>
          </p:cNvPr>
          <p:cNvGrpSpPr/>
          <p:nvPr/>
        </p:nvGrpSpPr>
        <p:grpSpPr>
          <a:xfrm>
            <a:off x="4084974" y="326937"/>
            <a:ext cx="1238958" cy="1086767"/>
            <a:chOff x="1634137" y="3488266"/>
            <a:chExt cx="6007100" cy="300626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92A486-98A2-6148-8723-6CF096EE7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4137" y="3560834"/>
              <a:ext cx="6007100" cy="29337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69111-8C46-1745-99E0-7F4AB83E429D}"/>
                </a:ext>
              </a:extLst>
            </p:cNvPr>
            <p:cNvSpPr/>
            <p:nvPr/>
          </p:nvSpPr>
          <p:spPr>
            <a:xfrm>
              <a:off x="6004560" y="4622800"/>
              <a:ext cx="1544320" cy="136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D774CC-89EE-0547-9B75-BE9B11CA1867}"/>
                </a:ext>
              </a:extLst>
            </p:cNvPr>
            <p:cNvSpPr/>
            <p:nvPr/>
          </p:nvSpPr>
          <p:spPr>
            <a:xfrm>
              <a:off x="2225040" y="3488266"/>
              <a:ext cx="1645257" cy="249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0C491-E466-2547-AA06-33E75F78E8D0}"/>
                </a:ext>
              </a:extLst>
            </p:cNvPr>
            <p:cNvSpPr/>
            <p:nvPr/>
          </p:nvSpPr>
          <p:spPr>
            <a:xfrm>
              <a:off x="3517040" y="3560834"/>
              <a:ext cx="1383615" cy="8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C3C9C2-0A1A-444A-AD6F-06A997B72042}"/>
                </a:ext>
              </a:extLst>
            </p:cNvPr>
            <p:cNvSpPr/>
            <p:nvPr/>
          </p:nvSpPr>
          <p:spPr>
            <a:xfrm>
              <a:off x="3123332" y="4252348"/>
              <a:ext cx="1383615" cy="8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E81F9B-DC6C-E24E-97A2-0AA63F14D170}"/>
                </a:ext>
              </a:extLst>
            </p:cNvPr>
            <p:cNvSpPr/>
            <p:nvPr/>
          </p:nvSpPr>
          <p:spPr>
            <a:xfrm>
              <a:off x="2862006" y="4507495"/>
              <a:ext cx="1383615" cy="8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76CD9E-E202-E443-93F0-B9E8040D0B1B}"/>
              </a:ext>
            </a:extLst>
          </p:cNvPr>
          <p:cNvSpPr/>
          <p:nvPr/>
        </p:nvSpPr>
        <p:spPr>
          <a:xfrm>
            <a:off x="785285" y="6241649"/>
            <a:ext cx="11116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Na</a:t>
            </a:r>
            <a:r>
              <a:rPr lang="fr-FR" sz="1200" baseline="-25000" dirty="0"/>
              <a:t>p</a:t>
            </a:r>
            <a:r>
              <a:rPr lang="fr-FR" sz="1200" dirty="0"/>
              <a:t> : canaux sodiques persistants ; Na</a:t>
            </a:r>
            <a:r>
              <a:rPr lang="fr-FR" sz="1200" baseline="-25000" dirty="0"/>
              <a:t>t</a:t>
            </a:r>
            <a:r>
              <a:rPr lang="fr-FR" sz="1200" dirty="0"/>
              <a:t> : canaux sodiques voltage-dépendants ; Kf : canaux potassiques rapides ; </a:t>
            </a:r>
            <a:r>
              <a:rPr lang="fr-FR" sz="1200" dirty="0" err="1"/>
              <a:t>Ks</a:t>
            </a:r>
            <a:r>
              <a:rPr lang="fr-FR" sz="1200" dirty="0"/>
              <a:t> : canaux potassiques lents ; </a:t>
            </a:r>
            <a:r>
              <a:rPr lang="fr-FR" sz="1200" dirty="0" err="1"/>
              <a:t>TEd</a:t>
            </a:r>
            <a:r>
              <a:rPr lang="fr-FR" sz="1200" dirty="0"/>
              <a:t> : électrotonus dépolarisant ; </a:t>
            </a:r>
          </a:p>
          <a:p>
            <a:r>
              <a:rPr lang="fr-FR" sz="1200" dirty="0" err="1"/>
              <a:t>TEh</a:t>
            </a:r>
            <a:r>
              <a:rPr lang="fr-FR" sz="1200" dirty="0"/>
              <a:t> : électrotonus hyperpolarisant ; PR : période réfractaire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7B91C59-0155-7544-A0C4-61FA34AB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026" y="340053"/>
            <a:ext cx="1732784" cy="1056107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A9BEC7D9-D105-F14C-AE26-918C22C08B0D}"/>
              </a:ext>
            </a:extLst>
          </p:cNvPr>
          <p:cNvGrpSpPr/>
          <p:nvPr/>
        </p:nvGrpSpPr>
        <p:grpSpPr>
          <a:xfrm>
            <a:off x="10401717" y="326936"/>
            <a:ext cx="1255123" cy="1086767"/>
            <a:chOff x="10459081" y="326936"/>
            <a:chExt cx="1255123" cy="108676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381B583-D9BA-C64E-9085-42F292F2364F}"/>
                </a:ext>
              </a:extLst>
            </p:cNvPr>
            <p:cNvGrpSpPr/>
            <p:nvPr/>
          </p:nvGrpSpPr>
          <p:grpSpPr>
            <a:xfrm>
              <a:off x="10475246" y="326936"/>
              <a:ext cx="1238958" cy="1086767"/>
              <a:chOff x="4392119" y="1836964"/>
              <a:chExt cx="3354881" cy="3166836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A76A9DA-02EE-1447-8233-96C3439E1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5000" y="1854200"/>
                <a:ext cx="3302000" cy="31496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556F38E-7CF1-8546-B8DC-764E1BE91FD9}"/>
                  </a:ext>
                </a:extLst>
              </p:cNvPr>
              <p:cNvSpPr/>
              <p:nvPr/>
            </p:nvSpPr>
            <p:spPr>
              <a:xfrm>
                <a:off x="4392119" y="1836964"/>
                <a:ext cx="366571" cy="204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9FF3D5-A1CC-9B45-BB37-27B14C0ACA0E}"/>
                </a:ext>
              </a:extLst>
            </p:cNvPr>
            <p:cNvSpPr/>
            <p:nvPr/>
          </p:nvSpPr>
          <p:spPr>
            <a:xfrm>
              <a:off x="10831085" y="1329423"/>
              <a:ext cx="624221" cy="84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9D108B-C76A-8849-960E-21B3DB3AAFF2}"/>
                </a:ext>
              </a:extLst>
            </p:cNvPr>
            <p:cNvSpPr/>
            <p:nvPr/>
          </p:nvSpPr>
          <p:spPr>
            <a:xfrm>
              <a:off x="10771082" y="1019348"/>
              <a:ext cx="296195" cy="127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E0D988-AA1B-8A46-B42A-1B59749E6D7B}"/>
                </a:ext>
              </a:extLst>
            </p:cNvPr>
            <p:cNvSpPr/>
            <p:nvPr/>
          </p:nvSpPr>
          <p:spPr>
            <a:xfrm>
              <a:off x="10459081" y="561804"/>
              <a:ext cx="108820" cy="49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5711149C-2D08-084D-91FD-8D500BE7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237" y="340053"/>
            <a:ext cx="1559583" cy="103034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1567F2D-5FC0-1040-AC19-2B00F055945D}"/>
              </a:ext>
            </a:extLst>
          </p:cNvPr>
          <p:cNvSpPr/>
          <p:nvPr/>
        </p:nvSpPr>
        <p:spPr>
          <a:xfrm>
            <a:off x="2102750" y="82168"/>
            <a:ext cx="1644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Courbe intensité/durée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BB280C-5E7F-9842-9EB8-ED51E3663EFF}"/>
              </a:ext>
            </a:extLst>
          </p:cNvPr>
          <p:cNvSpPr/>
          <p:nvPr/>
        </p:nvSpPr>
        <p:spPr>
          <a:xfrm>
            <a:off x="3853968" y="82168"/>
            <a:ext cx="1766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Courbe stimulus/réponse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A755AD-E1A8-A042-8CE6-50897990CFFA}"/>
              </a:ext>
            </a:extLst>
          </p:cNvPr>
          <p:cNvSpPr/>
          <p:nvPr/>
        </p:nvSpPr>
        <p:spPr>
          <a:xfrm>
            <a:off x="6008675" y="82168"/>
            <a:ext cx="25059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Cycle de récupération de l’excitabilité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59A389-83A1-2C41-8D59-397FD42E0C00}"/>
              </a:ext>
            </a:extLst>
          </p:cNvPr>
          <p:cNvSpPr/>
          <p:nvPr/>
        </p:nvSpPr>
        <p:spPr>
          <a:xfrm>
            <a:off x="8903071" y="82167"/>
            <a:ext cx="2514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cap="all" dirty="0"/>
              <a:t>é</a:t>
            </a:r>
            <a:r>
              <a:rPr lang="fr-FR" sz="1200" dirty="0"/>
              <a:t>lectrotonus et courbe stimulus/seuil</a:t>
            </a:r>
          </a:p>
        </p:txBody>
      </p:sp>
    </p:spTree>
    <p:extLst>
      <p:ext uri="{BB962C8B-B14F-4D97-AF65-F5344CB8AC3E}">
        <p14:creationId xmlns:p14="http://schemas.microsoft.com/office/powerpoint/2010/main" val="20454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9E9F3-68C2-AF38-E0BB-3D511BB8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5" y="-167060"/>
            <a:ext cx="2842966" cy="1325563"/>
          </a:xfrm>
        </p:spPr>
        <p:txBody>
          <a:bodyPr/>
          <a:lstStyle/>
          <a:p>
            <a:r>
              <a:rPr lang="fr-FR" dirty="0"/>
              <a:t>Les acteurs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785D08-A992-1D95-F4A3-5F943068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77" y="1"/>
            <a:ext cx="5059205" cy="44676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207E7A-2195-4BE9-C9E9-B079ADE42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355" y="919697"/>
            <a:ext cx="3557834" cy="25093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46A520-B58E-DBF9-85BB-B44ECBC4F5FD}"/>
              </a:ext>
            </a:extLst>
          </p:cNvPr>
          <p:cNvSpPr txBox="1"/>
          <p:nvPr/>
        </p:nvSpPr>
        <p:spPr>
          <a:xfrm>
            <a:off x="7792081" y="4216102"/>
            <a:ext cx="12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Franssen</a:t>
            </a:r>
            <a:endParaRPr lang="fr-FR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E75814-DCBA-BDAB-8A1D-4259FF9309C1}"/>
              </a:ext>
            </a:extLst>
          </p:cNvPr>
          <p:cNvSpPr txBox="1"/>
          <p:nvPr/>
        </p:nvSpPr>
        <p:spPr>
          <a:xfrm>
            <a:off x="6714855" y="2028370"/>
            <a:ext cx="497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 nœud/S (nœud + </a:t>
            </a:r>
            <a:r>
              <a:rPr lang="fr-FR" sz="2400" b="1" dirty="0" err="1">
                <a:solidFill>
                  <a:srgbClr val="FF0000"/>
                </a:solidFill>
              </a:rPr>
              <a:t>internode</a:t>
            </a:r>
            <a:r>
              <a:rPr lang="fr-FR" sz="2400" b="1" dirty="0">
                <a:solidFill>
                  <a:srgbClr val="FF0000"/>
                </a:solidFill>
              </a:rPr>
              <a:t>) = 0,1 %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310DF3-2A6F-BD7C-8014-9EC71F1495C0}"/>
              </a:ext>
            </a:extLst>
          </p:cNvPr>
          <p:cNvSpPr txBox="1"/>
          <p:nvPr/>
        </p:nvSpPr>
        <p:spPr>
          <a:xfrm>
            <a:off x="139335" y="3612526"/>
            <a:ext cx="5775620" cy="1477328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Na</a:t>
            </a:r>
            <a:r>
              <a:rPr lang="fr-FR" baseline="-25000" dirty="0"/>
              <a:t>t </a:t>
            </a:r>
            <a:r>
              <a:rPr lang="fr-FR" dirty="0"/>
              <a:t>= 98% des Na nodaux (1000-2000 /μm</a:t>
            </a:r>
            <a:r>
              <a:rPr lang="fr-FR" baseline="30000" dirty="0"/>
              <a:t>2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- au repos: </a:t>
            </a:r>
            <a:r>
              <a:rPr lang="fr-FR" u="sng" dirty="0"/>
              <a:t>fermés activables</a:t>
            </a:r>
            <a:r>
              <a:rPr lang="fr-FR" dirty="0"/>
              <a:t> ou </a:t>
            </a:r>
            <a:r>
              <a:rPr lang="fr-FR" u="sng" dirty="0"/>
              <a:t>non-inactivés</a:t>
            </a:r>
            <a:br>
              <a:rPr lang="fr-FR" dirty="0"/>
            </a:br>
            <a:r>
              <a:rPr lang="fr-FR" dirty="0"/>
              <a:t>- dépolarisation : </a:t>
            </a:r>
            <a:r>
              <a:rPr lang="fr-FR" u="sng" dirty="0"/>
              <a:t>ouverts</a:t>
            </a:r>
            <a:r>
              <a:rPr lang="fr-FR" dirty="0"/>
              <a:t> </a:t>
            </a:r>
            <a:r>
              <a:rPr lang="fr-FR" b="1" dirty="0">
                <a:solidFill>
                  <a:srgbClr val="FF0000"/>
                </a:solidFill>
              </a:rPr>
              <a:t>=&gt; PA</a:t>
            </a:r>
            <a:br>
              <a:rPr lang="fr-FR" dirty="0"/>
            </a:br>
            <a:r>
              <a:rPr lang="fr-FR" dirty="0"/>
              <a:t>- </a:t>
            </a:r>
            <a:r>
              <a:rPr lang="fr-FR" u="sng" dirty="0"/>
              <a:t>inactivés</a:t>
            </a:r>
            <a:r>
              <a:rPr lang="fr-FR" dirty="0"/>
              <a:t> après +/- 1 ms  </a:t>
            </a:r>
            <a:r>
              <a:rPr lang="fr-FR" b="1" dirty="0">
                <a:solidFill>
                  <a:srgbClr val="FF0000"/>
                </a:solidFill>
              </a:rPr>
              <a:t>=&gt; période réfractaire</a:t>
            </a:r>
            <a:br>
              <a:rPr lang="fr-FR" dirty="0"/>
            </a:br>
            <a:r>
              <a:rPr lang="fr-FR" dirty="0"/>
              <a:t>- repolarisation ou hyperpolarisation : </a:t>
            </a:r>
            <a:r>
              <a:rPr lang="fr-FR" u="sng" dirty="0"/>
              <a:t>fermés non-inactivés</a:t>
            </a:r>
            <a:r>
              <a:rPr lang="fr-FR" u="sng" baseline="-25000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C63CA5-A0C0-0F1D-578E-F26A2FCE2305}"/>
              </a:ext>
            </a:extLst>
          </p:cNvPr>
          <p:cNvSpPr txBox="1"/>
          <p:nvPr/>
        </p:nvSpPr>
        <p:spPr>
          <a:xfrm>
            <a:off x="139335" y="5197421"/>
            <a:ext cx="6752233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Na</a:t>
            </a:r>
            <a:r>
              <a:rPr lang="fr-FR" baseline="-25000" dirty="0"/>
              <a:t>p </a:t>
            </a:r>
            <a:r>
              <a:rPr lang="fr-FR" dirty="0"/>
              <a:t>= 2% des Na nodaux</a:t>
            </a:r>
            <a:br>
              <a:rPr lang="fr-FR" dirty="0"/>
            </a:br>
            <a:r>
              <a:rPr lang="fr-FR" dirty="0"/>
              <a:t>- au repos : </a:t>
            </a:r>
            <a:r>
              <a:rPr lang="fr-FR" u="sng" dirty="0"/>
              <a:t>ouvert</a:t>
            </a:r>
            <a:r>
              <a:rPr lang="fr-FR" dirty="0"/>
              <a:t> =&gt; dépolarisation =&gt; excitabilité accrue (</a:t>
            </a:r>
            <a:r>
              <a:rPr lang="fr-FR" b="1" dirty="0">
                <a:solidFill>
                  <a:srgbClr val="FF0000"/>
                </a:solidFill>
              </a:rPr>
              <a:t>Chronaxie</a:t>
            </a:r>
            <a:r>
              <a:rPr lang="fr-FR" dirty="0"/>
              <a:t>)</a:t>
            </a:r>
            <a:endParaRPr lang="fr-FR" u="sng" baseline="-25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92988B-5B3A-0B72-2229-2C22EDA4A41E}"/>
              </a:ext>
            </a:extLst>
          </p:cNvPr>
          <p:cNvSpPr txBox="1"/>
          <p:nvPr/>
        </p:nvSpPr>
        <p:spPr>
          <a:xfrm>
            <a:off x="1274268" y="5951319"/>
            <a:ext cx="5179303" cy="646331"/>
          </a:xfrm>
          <a:prstGeom prst="rect">
            <a:avLst/>
          </a:prstGeom>
          <a:solidFill>
            <a:srgbClr val="FE4BE3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K</a:t>
            </a:r>
            <a:r>
              <a:rPr lang="fr-FR" baseline="-25000" dirty="0"/>
              <a:t>f </a:t>
            </a:r>
            <a:r>
              <a:rPr lang="fr-FR" dirty="0"/>
              <a:t>juxta-</a:t>
            </a:r>
            <a:r>
              <a:rPr lang="fr-FR" dirty="0" err="1"/>
              <a:t>paranonodaux</a:t>
            </a:r>
            <a:br>
              <a:rPr lang="fr-FR" dirty="0"/>
            </a:br>
            <a:r>
              <a:rPr lang="fr-FR" dirty="0"/>
              <a:t>- dépolarisation: </a:t>
            </a:r>
            <a:r>
              <a:rPr lang="fr-FR" u="sng" dirty="0"/>
              <a:t>ouvert</a:t>
            </a:r>
            <a:r>
              <a:rPr lang="fr-FR" dirty="0"/>
              <a:t> rapidement =&gt; repolarisation</a:t>
            </a:r>
            <a:endParaRPr lang="fr-FR" u="sng" baseline="-25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461B5C-F84B-546A-9FE9-D013C3DB6532}"/>
              </a:ext>
            </a:extLst>
          </p:cNvPr>
          <p:cNvSpPr txBox="1"/>
          <p:nvPr/>
        </p:nvSpPr>
        <p:spPr>
          <a:xfrm>
            <a:off x="6560319" y="5959731"/>
            <a:ext cx="5059205" cy="646331"/>
          </a:xfrm>
          <a:prstGeom prst="rect">
            <a:avLst/>
          </a:prstGeom>
          <a:solidFill>
            <a:srgbClr val="B057E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K</a:t>
            </a:r>
            <a:r>
              <a:rPr lang="fr-FR" baseline="-25000" dirty="0">
                <a:solidFill>
                  <a:schemeClr val="bg1"/>
                </a:solidFill>
              </a:rPr>
              <a:t>s </a:t>
            </a:r>
            <a:r>
              <a:rPr lang="fr-FR" dirty="0">
                <a:solidFill>
                  <a:schemeClr val="bg1"/>
                </a:solidFill>
              </a:rPr>
              <a:t>nodaux et internodaux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dépolarisation: </a:t>
            </a:r>
            <a:r>
              <a:rPr lang="fr-FR" u="sng" dirty="0">
                <a:solidFill>
                  <a:schemeClr val="bg1"/>
                </a:solidFill>
              </a:rPr>
              <a:t>ouvert</a:t>
            </a:r>
            <a:r>
              <a:rPr lang="fr-FR" dirty="0">
                <a:solidFill>
                  <a:schemeClr val="bg1"/>
                </a:solidFill>
              </a:rPr>
              <a:t> lentement =&gt; repolarisation</a:t>
            </a:r>
            <a:endParaRPr lang="fr-FR" u="sng" baseline="-25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D727D4-EC94-7FB7-7178-9F4C55E0C50D}"/>
              </a:ext>
            </a:extLst>
          </p:cNvPr>
          <p:cNvSpPr txBox="1"/>
          <p:nvPr/>
        </p:nvSpPr>
        <p:spPr>
          <a:xfrm>
            <a:off x="4841722" y="6528963"/>
            <a:ext cx="416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 empêchent une dépolarisation excessive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02A3DB-844E-1DB5-68CB-8997AEDCF9A2}"/>
              </a:ext>
            </a:extLst>
          </p:cNvPr>
          <p:cNvSpPr txBox="1"/>
          <p:nvPr/>
        </p:nvSpPr>
        <p:spPr>
          <a:xfrm>
            <a:off x="7027001" y="4643423"/>
            <a:ext cx="459252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HCN/</a:t>
            </a:r>
            <a:r>
              <a:rPr lang="fr-FR" dirty="0" err="1">
                <a:solidFill>
                  <a:schemeClr val="bg1"/>
                </a:solidFill>
              </a:rPr>
              <a:t>Ih</a:t>
            </a:r>
            <a:r>
              <a:rPr lang="fr-FR" baseline="-25000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internodaux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hyperpolarisation: </a:t>
            </a:r>
            <a:r>
              <a:rPr lang="fr-FR" u="sng" dirty="0">
                <a:solidFill>
                  <a:schemeClr val="bg1"/>
                </a:solidFill>
              </a:rPr>
              <a:t>ouvert</a:t>
            </a:r>
            <a:r>
              <a:rPr lang="fr-FR" dirty="0">
                <a:solidFill>
                  <a:schemeClr val="bg1"/>
                </a:solidFill>
              </a:rPr>
              <a:t> =&gt; courant rectificateur entrant (Na+ et K+) qui empêche une hyperpolarisation excessive</a:t>
            </a:r>
            <a:endParaRPr lang="fr-FR" u="sng" baseline="-250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51745D-1FE3-2FC2-4383-85641ED7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6" y="1342029"/>
            <a:ext cx="2666960" cy="15815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374916C-F1EC-0175-7AFC-C11856537EE7}"/>
              </a:ext>
            </a:extLst>
          </p:cNvPr>
          <p:cNvSpPr txBox="1"/>
          <p:nvPr/>
        </p:nvSpPr>
        <p:spPr>
          <a:xfrm>
            <a:off x="92701" y="2896828"/>
            <a:ext cx="146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JP </a:t>
            </a:r>
            <a:r>
              <a:rPr lang="fr-FR" i="1" dirty="0" err="1"/>
              <a:t>Lefaucheur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8E7A29-2772-2820-B113-F4AC7AC6C904}"/>
              </a:ext>
            </a:extLst>
          </p:cNvPr>
          <p:cNvSpPr txBox="1"/>
          <p:nvPr/>
        </p:nvSpPr>
        <p:spPr>
          <a:xfrm>
            <a:off x="2804355" y="-10244"/>
            <a:ext cx="5107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Composantes passives : membrane axonale, myéline</a:t>
            </a:r>
          </a:p>
          <a:p>
            <a:r>
              <a:rPr lang="fr-FR" dirty="0"/>
              <a:t>Composantes actives : canaux</a:t>
            </a:r>
          </a:p>
          <a:p>
            <a:r>
              <a:rPr lang="fr-FR" dirty="0"/>
              <a:t>Courants ioniques, capacitifs, de fuite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CEE574-6003-F0AA-1D69-893D865E9557}"/>
              </a:ext>
            </a:extLst>
          </p:cNvPr>
          <p:cNvSpPr txBox="1"/>
          <p:nvPr/>
        </p:nvSpPr>
        <p:spPr>
          <a:xfrm>
            <a:off x="137458" y="1234462"/>
            <a:ext cx="733919" cy="5847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/>
              <a:t>Na</a:t>
            </a:r>
            <a:r>
              <a:rPr lang="fr-FR" sz="3200" baseline="-25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65841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CCE4A-7B89-A44D-9087-DE3FA2CA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328" y="0"/>
            <a:ext cx="4232672" cy="6858000"/>
          </a:xfrm>
          <a:prstGeom prst="rect">
            <a:avLst/>
          </a:prstGeom>
        </p:spPr>
      </p:pic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6FA0D5C8-98A1-9A43-8D85-7E17CEF1060F}"/>
              </a:ext>
            </a:extLst>
          </p:cNvPr>
          <p:cNvGraphicFramePr>
            <a:graphicFrameLocks/>
          </p:cNvGraphicFramePr>
          <p:nvPr/>
        </p:nvGraphicFramePr>
        <p:xfrm>
          <a:off x="854931" y="1222375"/>
          <a:ext cx="6064250" cy="441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ZoneTexte 47">
            <a:extLst>
              <a:ext uri="{FF2B5EF4-FFF2-40B4-BE49-F238E27FC236}">
                <a16:creationId xmlns:a16="http://schemas.microsoft.com/office/drawing/2014/main" id="{8A12D3FD-C491-D649-B5C3-A711F09E997F}"/>
              </a:ext>
            </a:extLst>
          </p:cNvPr>
          <p:cNvSpPr txBox="1"/>
          <p:nvPr/>
        </p:nvSpPr>
        <p:spPr>
          <a:xfrm>
            <a:off x="5604343" y="563562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A154ED-37B2-784C-A728-3949657E4813}"/>
              </a:ext>
            </a:extLst>
          </p:cNvPr>
          <p:cNvSpPr txBox="1"/>
          <p:nvPr/>
        </p:nvSpPr>
        <p:spPr>
          <a:xfrm>
            <a:off x="2212302" y="514822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stimulus/réponse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488511-CD2A-6942-91CE-C14B197056B8}"/>
              </a:ext>
            </a:extLst>
          </p:cNvPr>
          <p:cNvSpPr txBox="1"/>
          <p:nvPr/>
        </p:nvSpPr>
        <p:spPr>
          <a:xfrm>
            <a:off x="2681555" y="5783217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plus excitables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F445631-9CF0-6C4E-91DC-B318F2061034}"/>
              </a:ext>
            </a:extLst>
          </p:cNvPr>
          <p:cNvSpPr txBox="1"/>
          <p:nvPr/>
        </p:nvSpPr>
        <p:spPr>
          <a:xfrm>
            <a:off x="3998230" y="1056317"/>
            <a:ext cx="204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moins excitables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DA01876-B913-8A49-A7B3-628488CB7F08}"/>
              </a:ext>
            </a:extLst>
          </p:cNvPr>
          <p:cNvCxnSpPr>
            <a:cxnSpLocks/>
          </p:cNvCxnSpPr>
          <p:nvPr/>
        </p:nvCxnSpPr>
        <p:spPr>
          <a:xfrm flipV="1">
            <a:off x="3400746" y="4849402"/>
            <a:ext cx="92467" cy="933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61EF49C-5F87-0A41-9DD6-4C22130B0D17}"/>
              </a:ext>
            </a:extLst>
          </p:cNvPr>
          <p:cNvCxnSpPr>
            <a:cxnSpLocks/>
          </p:cNvCxnSpPr>
          <p:nvPr/>
        </p:nvCxnSpPr>
        <p:spPr>
          <a:xfrm flipH="1">
            <a:off x="4774037" y="1425649"/>
            <a:ext cx="424687" cy="618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2AC459-F12D-B54F-B5A6-3C50E2E69E80}"/>
              </a:ext>
            </a:extLst>
          </p:cNvPr>
          <p:cNvCxnSpPr>
            <a:cxnSpLocks/>
          </p:cNvCxnSpPr>
          <p:nvPr/>
        </p:nvCxnSpPr>
        <p:spPr>
          <a:xfrm flipV="1">
            <a:off x="1303417" y="1425649"/>
            <a:ext cx="0" cy="36468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70C8DAE-705B-C246-B634-1D0D212D1E09}"/>
              </a:ext>
            </a:extLst>
          </p:cNvPr>
          <p:cNvCxnSpPr>
            <a:cxnSpLocks/>
          </p:cNvCxnSpPr>
          <p:nvPr/>
        </p:nvCxnSpPr>
        <p:spPr>
          <a:xfrm>
            <a:off x="1303417" y="5072514"/>
            <a:ext cx="535245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A366DB3D-B7A1-F840-BB94-0D81E3AE2B23}"/>
              </a:ext>
            </a:extLst>
          </p:cNvPr>
          <p:cNvSpPr txBox="1"/>
          <p:nvPr/>
        </p:nvSpPr>
        <p:spPr>
          <a:xfrm>
            <a:off x="6775210" y="153060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 </a:t>
            </a:r>
            <a:br>
              <a:rPr lang="fr-FR" dirty="0"/>
            </a:br>
            <a:r>
              <a:rPr lang="fr-FR" dirty="0"/>
              <a:t>= 6,1 mV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FA830B-E2CA-DD47-8F98-B620CF4BDE7D}"/>
              </a:ext>
            </a:extLst>
          </p:cNvPr>
          <p:cNvSpPr txBox="1"/>
          <p:nvPr/>
        </p:nvSpPr>
        <p:spPr>
          <a:xfrm>
            <a:off x="230385" y="1411937"/>
            <a:ext cx="76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</a:t>
            </a:r>
          </a:p>
          <a:p>
            <a:r>
              <a:rPr lang="fr-FR" dirty="0"/>
              <a:t>mV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3CEAD2A-8E76-0F48-852A-AB61FCE94B69}"/>
              </a:ext>
            </a:extLst>
          </p:cNvPr>
          <p:cNvGrpSpPr/>
          <p:nvPr/>
        </p:nvGrpSpPr>
        <p:grpSpPr>
          <a:xfrm>
            <a:off x="1968058" y="1983270"/>
            <a:ext cx="599534" cy="387322"/>
            <a:chOff x="5423409" y="3073039"/>
            <a:chExt cx="599534" cy="387322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54390FC-3106-1E44-868F-ADDC0CED56D4}"/>
                </a:ext>
              </a:extLst>
            </p:cNvPr>
            <p:cNvCxnSpPr/>
            <p:nvPr/>
          </p:nvCxnSpPr>
          <p:spPr>
            <a:xfrm>
              <a:off x="5423409" y="3448382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AF97773-31D7-B444-A02D-7459C3ACA2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15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D909A3F6-64BC-474E-8CA6-EB7B35A2C38F}"/>
                </a:ext>
              </a:extLst>
            </p:cNvPr>
            <p:cNvCxnSpPr>
              <a:cxnSpLocks/>
            </p:cNvCxnSpPr>
            <p:nvPr/>
          </p:nvCxnSpPr>
          <p:spPr>
            <a:xfrm>
              <a:off x="5571151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7B3BEBF-2782-954D-9650-9F9FDC95F3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520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CC48AF8-26EF-9F41-B12A-1E41BE0A63D8}"/>
                </a:ext>
              </a:extLst>
            </p:cNvPr>
            <p:cNvCxnSpPr/>
            <p:nvPr/>
          </p:nvCxnSpPr>
          <p:spPr>
            <a:xfrm>
              <a:off x="5875201" y="3449047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9D3F937C-3969-C841-973C-57DAE82ADAF3}"/>
                </a:ext>
              </a:extLst>
            </p:cNvPr>
            <p:cNvCxnSpPr>
              <a:cxnSpLocks/>
            </p:cNvCxnSpPr>
            <p:nvPr/>
          </p:nvCxnSpPr>
          <p:spPr>
            <a:xfrm>
              <a:off x="5718893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54CFCC49-439D-F24F-9459-333A915F5270}"/>
              </a:ext>
            </a:extLst>
          </p:cNvPr>
          <p:cNvSpPr txBox="1"/>
          <p:nvPr/>
        </p:nvSpPr>
        <p:spPr>
          <a:xfrm>
            <a:off x="1847398" y="245550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 ms</a:t>
            </a:r>
          </a:p>
        </p:txBody>
      </p:sp>
    </p:spTree>
    <p:extLst>
      <p:ext uri="{BB962C8B-B14F-4D97-AF65-F5344CB8AC3E}">
        <p14:creationId xmlns:p14="http://schemas.microsoft.com/office/powerpoint/2010/main" val="55743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2E580195-E347-344B-94AC-4668CFAC0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60683"/>
              </p:ext>
            </p:extLst>
          </p:nvPr>
        </p:nvGraphicFramePr>
        <p:xfrm>
          <a:off x="854930" y="1008899"/>
          <a:ext cx="6064250" cy="439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CDCCE4A-7B89-A44D-9087-DE3FA2CA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328" y="0"/>
            <a:ext cx="4232672" cy="6858000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8A12D3FD-C491-D649-B5C3-A711F09E997F}"/>
              </a:ext>
            </a:extLst>
          </p:cNvPr>
          <p:cNvSpPr txBox="1"/>
          <p:nvPr/>
        </p:nvSpPr>
        <p:spPr>
          <a:xfrm>
            <a:off x="5604343" y="5415493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A154ED-37B2-784C-A728-3949657E4813}"/>
              </a:ext>
            </a:extLst>
          </p:cNvPr>
          <p:cNvSpPr txBox="1"/>
          <p:nvPr/>
        </p:nvSpPr>
        <p:spPr>
          <a:xfrm>
            <a:off x="2212302" y="294690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stimulus/réponse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2AC459-F12D-B54F-B5A6-3C50E2E69E80}"/>
              </a:ext>
            </a:extLst>
          </p:cNvPr>
          <p:cNvCxnSpPr>
            <a:cxnSpLocks/>
          </p:cNvCxnSpPr>
          <p:nvPr/>
        </p:nvCxnSpPr>
        <p:spPr>
          <a:xfrm flipV="1">
            <a:off x="1303417" y="1205517"/>
            <a:ext cx="0" cy="36468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70C8DAE-705B-C246-B634-1D0D212D1E09}"/>
              </a:ext>
            </a:extLst>
          </p:cNvPr>
          <p:cNvCxnSpPr>
            <a:cxnSpLocks/>
          </p:cNvCxnSpPr>
          <p:nvPr/>
        </p:nvCxnSpPr>
        <p:spPr>
          <a:xfrm>
            <a:off x="1303417" y="4852382"/>
            <a:ext cx="535245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A366DB3D-B7A1-F840-BB94-0D81E3AE2B23}"/>
              </a:ext>
            </a:extLst>
          </p:cNvPr>
          <p:cNvSpPr txBox="1"/>
          <p:nvPr/>
        </p:nvSpPr>
        <p:spPr>
          <a:xfrm>
            <a:off x="6775210" y="1310468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 </a:t>
            </a:r>
            <a:br>
              <a:rPr lang="fr-FR" dirty="0"/>
            </a:br>
            <a:r>
              <a:rPr lang="fr-FR" dirty="0"/>
              <a:t>= 6,1 mV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C4C17B1-F2BC-F142-9E90-6EB7B9EFC8A0}"/>
              </a:ext>
            </a:extLst>
          </p:cNvPr>
          <p:cNvCxnSpPr/>
          <p:nvPr/>
        </p:nvCxnSpPr>
        <p:spPr>
          <a:xfrm flipV="1">
            <a:off x="2138431" y="5050368"/>
            <a:ext cx="0" cy="549791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6186ACA-80D9-B44C-BD28-173A6DB821F2}"/>
              </a:ext>
            </a:extLst>
          </p:cNvPr>
          <p:cNvCxnSpPr/>
          <p:nvPr/>
        </p:nvCxnSpPr>
        <p:spPr>
          <a:xfrm flipV="1">
            <a:off x="3344931" y="5050367"/>
            <a:ext cx="0" cy="549791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7161521-EF2A-DB4A-85E2-212C598E26B8}"/>
              </a:ext>
            </a:extLst>
          </p:cNvPr>
          <p:cNvCxnSpPr>
            <a:cxnSpLocks/>
          </p:cNvCxnSpPr>
          <p:nvPr/>
        </p:nvCxnSpPr>
        <p:spPr>
          <a:xfrm>
            <a:off x="3027431" y="922301"/>
            <a:ext cx="0" cy="566432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19B9C86-4C2F-3642-80BE-96CF09D7503B}"/>
              </a:ext>
            </a:extLst>
          </p:cNvPr>
          <p:cNvCxnSpPr>
            <a:cxnSpLocks/>
          </p:cNvCxnSpPr>
          <p:nvPr/>
        </p:nvCxnSpPr>
        <p:spPr>
          <a:xfrm>
            <a:off x="5453131" y="922301"/>
            <a:ext cx="0" cy="56330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3416009-7FCA-1241-B853-81E58953AEC0}"/>
              </a:ext>
            </a:extLst>
          </p:cNvPr>
          <p:cNvSpPr txBox="1"/>
          <p:nvPr/>
        </p:nvSpPr>
        <p:spPr>
          <a:xfrm>
            <a:off x="238358" y="1310468"/>
            <a:ext cx="76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</a:t>
            </a:r>
          </a:p>
          <a:p>
            <a:r>
              <a:rPr lang="fr-FR" dirty="0"/>
              <a:t>mV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ADC5040-C517-DB4B-A415-FF75AA503C7D}"/>
              </a:ext>
            </a:extLst>
          </p:cNvPr>
          <p:cNvSpPr txBox="1"/>
          <p:nvPr/>
        </p:nvSpPr>
        <p:spPr>
          <a:xfrm>
            <a:off x="1758675" y="158554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1,0 ms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06BB1B2-F886-8E4E-AE30-96F577F0319E}"/>
              </a:ext>
            </a:extLst>
          </p:cNvPr>
          <p:cNvGrpSpPr/>
          <p:nvPr/>
        </p:nvGrpSpPr>
        <p:grpSpPr>
          <a:xfrm>
            <a:off x="4622679" y="3208541"/>
            <a:ext cx="599534" cy="387322"/>
            <a:chOff x="5423409" y="3073039"/>
            <a:chExt cx="599534" cy="387322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F385D86B-3C0B-3045-8DF5-00B4BC8206E2}"/>
                </a:ext>
              </a:extLst>
            </p:cNvPr>
            <p:cNvCxnSpPr/>
            <p:nvPr/>
          </p:nvCxnSpPr>
          <p:spPr>
            <a:xfrm>
              <a:off x="5423409" y="3448382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D580BC51-C305-8C47-93B9-6422BE5B2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15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FDD8DE61-54D7-4348-AD39-DF1E216E2CD9}"/>
                </a:ext>
              </a:extLst>
            </p:cNvPr>
            <p:cNvCxnSpPr>
              <a:cxnSpLocks/>
            </p:cNvCxnSpPr>
            <p:nvPr/>
          </p:nvCxnSpPr>
          <p:spPr>
            <a:xfrm>
              <a:off x="5571151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97C22F88-9F00-0F4B-BEC3-E7A1B4826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520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FFFEFE6-2461-524B-A784-198C34F63417}"/>
                </a:ext>
              </a:extLst>
            </p:cNvPr>
            <p:cNvCxnSpPr/>
            <p:nvPr/>
          </p:nvCxnSpPr>
          <p:spPr>
            <a:xfrm>
              <a:off x="5875201" y="3449047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7B5E5FB7-045A-DA49-BFA0-317A9400AC2B}"/>
                </a:ext>
              </a:extLst>
            </p:cNvPr>
            <p:cNvCxnSpPr>
              <a:cxnSpLocks/>
            </p:cNvCxnSpPr>
            <p:nvPr/>
          </p:nvCxnSpPr>
          <p:spPr>
            <a:xfrm>
              <a:off x="5718893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33C23863-8FDD-D748-84A6-9873D8983248}"/>
              </a:ext>
            </a:extLst>
          </p:cNvPr>
          <p:cNvSpPr txBox="1"/>
          <p:nvPr/>
        </p:nvSpPr>
        <p:spPr>
          <a:xfrm>
            <a:off x="4499962" y="357772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 ms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BBA027E-B724-E54A-838A-22C338FCF766}"/>
              </a:ext>
            </a:extLst>
          </p:cNvPr>
          <p:cNvGrpSpPr/>
          <p:nvPr/>
        </p:nvGrpSpPr>
        <p:grpSpPr>
          <a:xfrm>
            <a:off x="1362787" y="1210200"/>
            <a:ext cx="1721477" cy="387322"/>
            <a:chOff x="1442284" y="1551097"/>
            <a:chExt cx="1721477" cy="387322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6704D4F7-7C0A-584E-AF8B-99B8EF7BDCEC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E0ACB68C-BB5D-7F4D-A86A-4CDEE1678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7A7C907-ED1A-BB4D-B3F5-3A9A35D59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FE6B09B-5B7B-8F42-8596-7287ACB44B67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A955EE1C-3C10-C749-BF6F-A1953648FD4F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0C6F47FE-907D-0146-A0BC-F8F6964C6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FFB9BC9A-E7C8-DD40-A313-222F9795C9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48BF0E55-5027-5246-9D31-B941516D2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54867A76-1423-F94B-AEEC-44172E098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A43E04C4-D932-1244-88DC-64C9A2462C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9246C79-EED2-C74C-B34B-87E213C35E2F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7DE0A499-AB90-7145-B531-BE53380C2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B950E1DF-3368-7744-A393-7FD886D66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EA8542D-D470-C747-9FD3-DD26E67CB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898FF32F-02E7-7141-8270-94CFD62614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E715684D-628A-794D-8285-9428A22FF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6554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2E580195-E347-344B-94AC-4668CFAC0C36}"/>
              </a:ext>
            </a:extLst>
          </p:cNvPr>
          <p:cNvGraphicFramePr>
            <a:graphicFrameLocks/>
          </p:cNvGraphicFramePr>
          <p:nvPr/>
        </p:nvGraphicFramePr>
        <p:xfrm>
          <a:off x="854930" y="1008899"/>
          <a:ext cx="6064250" cy="439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CDCCE4A-7B89-A44D-9087-DE3FA2CA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328" y="0"/>
            <a:ext cx="4232672" cy="6858000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8A12D3FD-C491-D649-B5C3-A711F09E997F}"/>
              </a:ext>
            </a:extLst>
          </p:cNvPr>
          <p:cNvSpPr txBox="1"/>
          <p:nvPr/>
        </p:nvSpPr>
        <p:spPr>
          <a:xfrm>
            <a:off x="5604343" y="5415493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A154ED-37B2-784C-A728-3949657E4813}"/>
              </a:ext>
            </a:extLst>
          </p:cNvPr>
          <p:cNvSpPr txBox="1"/>
          <p:nvPr/>
        </p:nvSpPr>
        <p:spPr>
          <a:xfrm>
            <a:off x="2212302" y="294690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stimulus/réponse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2AC459-F12D-B54F-B5A6-3C50E2E69E80}"/>
              </a:ext>
            </a:extLst>
          </p:cNvPr>
          <p:cNvCxnSpPr>
            <a:cxnSpLocks/>
          </p:cNvCxnSpPr>
          <p:nvPr/>
        </p:nvCxnSpPr>
        <p:spPr>
          <a:xfrm flipV="1">
            <a:off x="1303417" y="1205517"/>
            <a:ext cx="0" cy="36468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70C8DAE-705B-C246-B634-1D0D212D1E09}"/>
              </a:ext>
            </a:extLst>
          </p:cNvPr>
          <p:cNvCxnSpPr>
            <a:cxnSpLocks/>
          </p:cNvCxnSpPr>
          <p:nvPr/>
        </p:nvCxnSpPr>
        <p:spPr>
          <a:xfrm>
            <a:off x="1303417" y="4852382"/>
            <a:ext cx="535245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A366DB3D-B7A1-F840-BB94-0D81E3AE2B23}"/>
              </a:ext>
            </a:extLst>
          </p:cNvPr>
          <p:cNvSpPr txBox="1"/>
          <p:nvPr/>
        </p:nvSpPr>
        <p:spPr>
          <a:xfrm>
            <a:off x="6775210" y="1310468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 </a:t>
            </a:r>
            <a:br>
              <a:rPr lang="fr-FR" dirty="0"/>
            </a:br>
            <a:r>
              <a:rPr lang="fr-FR" dirty="0"/>
              <a:t>= 6,1 mV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C4C17B1-F2BC-F142-9E90-6EB7B9EFC8A0}"/>
              </a:ext>
            </a:extLst>
          </p:cNvPr>
          <p:cNvCxnSpPr/>
          <p:nvPr/>
        </p:nvCxnSpPr>
        <p:spPr>
          <a:xfrm flipV="1">
            <a:off x="2138431" y="5050368"/>
            <a:ext cx="0" cy="549791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6186ACA-80D9-B44C-BD28-173A6DB821F2}"/>
              </a:ext>
            </a:extLst>
          </p:cNvPr>
          <p:cNvCxnSpPr/>
          <p:nvPr/>
        </p:nvCxnSpPr>
        <p:spPr>
          <a:xfrm flipV="1">
            <a:off x="3344931" y="5050367"/>
            <a:ext cx="0" cy="549791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7161521-EF2A-DB4A-85E2-212C598E26B8}"/>
              </a:ext>
            </a:extLst>
          </p:cNvPr>
          <p:cNvCxnSpPr>
            <a:cxnSpLocks/>
          </p:cNvCxnSpPr>
          <p:nvPr/>
        </p:nvCxnSpPr>
        <p:spPr>
          <a:xfrm>
            <a:off x="3027431" y="922301"/>
            <a:ext cx="0" cy="566432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19B9C86-4C2F-3642-80BE-96CF09D7503B}"/>
              </a:ext>
            </a:extLst>
          </p:cNvPr>
          <p:cNvCxnSpPr>
            <a:cxnSpLocks/>
          </p:cNvCxnSpPr>
          <p:nvPr/>
        </p:nvCxnSpPr>
        <p:spPr>
          <a:xfrm>
            <a:off x="5453131" y="922301"/>
            <a:ext cx="0" cy="56330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3416009-7FCA-1241-B853-81E58953AEC0}"/>
              </a:ext>
            </a:extLst>
          </p:cNvPr>
          <p:cNvSpPr txBox="1"/>
          <p:nvPr/>
        </p:nvSpPr>
        <p:spPr>
          <a:xfrm>
            <a:off x="238358" y="1310468"/>
            <a:ext cx="76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PAGM</a:t>
            </a:r>
          </a:p>
          <a:p>
            <a:r>
              <a:rPr lang="fr-FR" dirty="0"/>
              <a:t>mV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ADC5040-C517-DB4B-A415-FF75AA503C7D}"/>
              </a:ext>
            </a:extLst>
          </p:cNvPr>
          <p:cNvSpPr txBox="1"/>
          <p:nvPr/>
        </p:nvSpPr>
        <p:spPr>
          <a:xfrm>
            <a:off x="1758675" y="158554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1,0 ms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06BB1B2-F886-8E4E-AE30-96F577F0319E}"/>
              </a:ext>
            </a:extLst>
          </p:cNvPr>
          <p:cNvGrpSpPr/>
          <p:nvPr/>
        </p:nvGrpSpPr>
        <p:grpSpPr>
          <a:xfrm>
            <a:off x="4622679" y="3208541"/>
            <a:ext cx="599534" cy="387322"/>
            <a:chOff x="5423409" y="3073039"/>
            <a:chExt cx="599534" cy="387322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F385D86B-3C0B-3045-8DF5-00B4BC8206E2}"/>
                </a:ext>
              </a:extLst>
            </p:cNvPr>
            <p:cNvCxnSpPr/>
            <p:nvPr/>
          </p:nvCxnSpPr>
          <p:spPr>
            <a:xfrm>
              <a:off x="5423409" y="3448382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D580BC51-C305-8C47-93B9-6422BE5B2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15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FDD8DE61-54D7-4348-AD39-DF1E216E2CD9}"/>
                </a:ext>
              </a:extLst>
            </p:cNvPr>
            <p:cNvCxnSpPr>
              <a:cxnSpLocks/>
            </p:cNvCxnSpPr>
            <p:nvPr/>
          </p:nvCxnSpPr>
          <p:spPr>
            <a:xfrm>
              <a:off x="5571151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97C22F88-9F00-0F4B-BEC3-E7A1B4826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5201" y="3073039"/>
              <a:ext cx="0" cy="38732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FFFEFE6-2461-524B-A784-198C34F63417}"/>
                </a:ext>
              </a:extLst>
            </p:cNvPr>
            <p:cNvCxnSpPr/>
            <p:nvPr/>
          </p:nvCxnSpPr>
          <p:spPr>
            <a:xfrm>
              <a:off x="5875201" y="3449047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7B5E5FB7-045A-DA49-BFA0-317A9400AC2B}"/>
                </a:ext>
              </a:extLst>
            </p:cNvPr>
            <p:cNvCxnSpPr>
              <a:cxnSpLocks/>
            </p:cNvCxnSpPr>
            <p:nvPr/>
          </p:nvCxnSpPr>
          <p:spPr>
            <a:xfrm>
              <a:off x="5718893" y="3085655"/>
              <a:ext cx="14774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33C23863-8FDD-D748-84A6-9873D8983248}"/>
              </a:ext>
            </a:extLst>
          </p:cNvPr>
          <p:cNvSpPr txBox="1"/>
          <p:nvPr/>
        </p:nvSpPr>
        <p:spPr>
          <a:xfrm>
            <a:off x="4499962" y="357772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 ms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BBA027E-B724-E54A-838A-22C338FCF766}"/>
              </a:ext>
            </a:extLst>
          </p:cNvPr>
          <p:cNvGrpSpPr/>
          <p:nvPr/>
        </p:nvGrpSpPr>
        <p:grpSpPr>
          <a:xfrm>
            <a:off x="1362787" y="1210200"/>
            <a:ext cx="1721477" cy="387322"/>
            <a:chOff x="1442284" y="1551097"/>
            <a:chExt cx="1721477" cy="387322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6704D4F7-7C0A-584E-AF8B-99B8EF7BDCEC}"/>
                </a:ext>
              </a:extLst>
            </p:cNvPr>
            <p:cNvCxnSpPr/>
            <p:nvPr/>
          </p:nvCxnSpPr>
          <p:spPr>
            <a:xfrm>
              <a:off x="1442284" y="1926440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E0ACB68C-BB5D-7F4D-A86A-4CDEE1678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26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7A7C907-ED1A-BB4D-B3F5-3A9A35D59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19" y="1551097"/>
              <a:ext cx="0" cy="3873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FE6B09B-5B7B-8F42-8596-7287ACB44B67}"/>
                </a:ext>
              </a:extLst>
            </p:cNvPr>
            <p:cNvCxnSpPr/>
            <p:nvPr/>
          </p:nvCxnSpPr>
          <p:spPr>
            <a:xfrm>
              <a:off x="3016019" y="1927105"/>
              <a:ext cx="147742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A955EE1C-3C10-C749-BF6F-A1953648FD4F}"/>
                </a:ext>
              </a:extLst>
            </p:cNvPr>
            <p:cNvGrpSpPr/>
            <p:nvPr/>
          </p:nvGrpSpPr>
          <p:grpSpPr>
            <a:xfrm>
              <a:off x="1590026" y="1562407"/>
              <a:ext cx="719451" cy="0"/>
              <a:chOff x="1590026" y="1562407"/>
              <a:chExt cx="719451" cy="0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0C6F47FE-907D-0146-A0BC-F8F6964C6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FFB9BC9A-E7C8-DD40-A313-222F9795C9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48BF0E55-5027-5246-9D31-B941516D2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54867A76-1423-F94B-AEEC-44172E098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A43E04C4-D932-1244-88DC-64C9A2462C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9246C79-EED2-C74C-B34B-87E213C35E2F}"/>
                </a:ext>
              </a:extLst>
            </p:cNvPr>
            <p:cNvGrpSpPr/>
            <p:nvPr/>
          </p:nvGrpSpPr>
          <p:grpSpPr>
            <a:xfrm>
              <a:off x="2296568" y="1562407"/>
              <a:ext cx="719451" cy="0"/>
              <a:chOff x="1590026" y="1562407"/>
              <a:chExt cx="719451" cy="0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7DE0A499-AB90-7145-B531-BE53380C2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026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B950E1DF-3368-7744-A393-7FD886D66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7768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EA8542D-D470-C747-9FD3-DD26E67CB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6059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898FF32F-02E7-7141-8270-94CFD62614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3801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E715684D-628A-794D-8285-9428A22FF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735" y="1562407"/>
                <a:ext cx="147742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5F1713E6-5C99-0028-286E-808A86D18180}"/>
              </a:ext>
            </a:extLst>
          </p:cNvPr>
          <p:cNvSpPr txBox="1"/>
          <p:nvPr/>
        </p:nvSpPr>
        <p:spPr>
          <a:xfrm>
            <a:off x="238358" y="5887441"/>
            <a:ext cx="7328994" cy="646331"/>
          </a:xfrm>
          <a:prstGeom prst="rect">
            <a:avLst/>
          </a:prstGeom>
          <a:solidFill>
            <a:srgbClr val="DA2A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Quand on examine un patient avec une neuropathie démyélinisante, il faut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augmenter la quantité de courant pour obtenir un PAGM maximal</a:t>
            </a:r>
          </a:p>
        </p:txBody>
      </p:sp>
    </p:spTree>
    <p:extLst>
      <p:ext uri="{BB962C8B-B14F-4D97-AF65-F5344CB8AC3E}">
        <p14:creationId xmlns:p14="http://schemas.microsoft.com/office/powerpoint/2010/main" val="318387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82326B-0646-B741-8C6D-8E71BC61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8" y="0"/>
            <a:ext cx="11881144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F7C8ED-5FD7-9F56-A70B-7B37B8F45332}"/>
              </a:ext>
            </a:extLst>
          </p:cNvPr>
          <p:cNvSpPr txBox="1"/>
          <p:nvPr/>
        </p:nvSpPr>
        <p:spPr>
          <a:xfrm>
            <a:off x="1219200" y="3317240"/>
            <a:ext cx="75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1432E7"/>
                </a:solidFill>
              </a:rPr>
              <a:t>Patient 1</a:t>
            </a:r>
          </a:p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Patient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70AE02-7E77-CF1A-96A4-3FABE26F2509}"/>
              </a:ext>
            </a:extLst>
          </p:cNvPr>
          <p:cNvSpPr txBox="1"/>
          <p:nvPr/>
        </p:nvSpPr>
        <p:spPr>
          <a:xfrm>
            <a:off x="4897120" y="3317240"/>
            <a:ext cx="75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1432E7"/>
                </a:solidFill>
              </a:rPr>
              <a:t>Patient 1</a:t>
            </a:r>
          </a:p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Patient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7097F3-F86E-DE48-01DE-EE4FD8C82DD2}"/>
              </a:ext>
            </a:extLst>
          </p:cNvPr>
          <p:cNvSpPr txBox="1"/>
          <p:nvPr/>
        </p:nvSpPr>
        <p:spPr>
          <a:xfrm>
            <a:off x="8879840" y="3317240"/>
            <a:ext cx="75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1432E7"/>
                </a:solidFill>
              </a:rPr>
              <a:t>Patient 1</a:t>
            </a:r>
          </a:p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Patient 2</a:t>
            </a:r>
          </a:p>
        </p:txBody>
      </p:sp>
    </p:spTree>
    <p:extLst>
      <p:ext uri="{BB962C8B-B14F-4D97-AF65-F5344CB8AC3E}">
        <p14:creationId xmlns:p14="http://schemas.microsoft.com/office/powerpoint/2010/main" val="377718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>
            <a:extLst>
              <a:ext uri="{FF2B5EF4-FFF2-40B4-BE49-F238E27FC236}">
                <a16:creationId xmlns:a16="http://schemas.microsoft.com/office/drawing/2014/main" id="{DD650616-ED43-3544-8139-43D146AAA2B5}"/>
              </a:ext>
            </a:extLst>
          </p:cNvPr>
          <p:cNvSpPr txBox="1"/>
          <p:nvPr/>
        </p:nvSpPr>
        <p:spPr>
          <a:xfrm>
            <a:off x="255557" y="9911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94085A-87A1-A844-963D-7558A0672D77}"/>
              </a:ext>
            </a:extLst>
          </p:cNvPr>
          <p:cNvSpPr txBox="1"/>
          <p:nvPr/>
        </p:nvSpPr>
        <p:spPr>
          <a:xfrm>
            <a:off x="6201346" y="9911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B</a:t>
            </a:r>
          </a:p>
        </p:txBody>
      </p:sp>
      <p:sp>
        <p:nvSpPr>
          <p:cNvPr id="74" name="Bouée 73">
            <a:extLst>
              <a:ext uri="{FF2B5EF4-FFF2-40B4-BE49-F238E27FC236}">
                <a16:creationId xmlns:a16="http://schemas.microsoft.com/office/drawing/2014/main" id="{01F73B53-875E-9141-8500-8339ABD632F5}"/>
              </a:ext>
            </a:extLst>
          </p:cNvPr>
          <p:cNvSpPr/>
          <p:nvPr/>
        </p:nvSpPr>
        <p:spPr>
          <a:xfrm>
            <a:off x="109155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Bouée 74">
            <a:extLst>
              <a:ext uri="{FF2B5EF4-FFF2-40B4-BE49-F238E27FC236}">
                <a16:creationId xmlns:a16="http://schemas.microsoft.com/office/drawing/2014/main" id="{E054D9EE-E6BA-5D43-8A64-626F0E1E53FD}"/>
              </a:ext>
            </a:extLst>
          </p:cNvPr>
          <p:cNvSpPr/>
          <p:nvPr/>
        </p:nvSpPr>
        <p:spPr>
          <a:xfrm>
            <a:off x="6061494" y="58066"/>
            <a:ext cx="701613" cy="681410"/>
          </a:xfrm>
          <a:prstGeom prst="donut">
            <a:avLst>
              <a:gd name="adj" fmla="val 6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2D39BC-132B-A34B-B13C-682EAD25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5641040" cy="5435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153986-B2F0-2B46-A5CB-A45A611E1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57" y="739476"/>
            <a:ext cx="4750438" cy="27262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9BD0A1-95DC-0543-AA34-9C87F3075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157" y="3497934"/>
            <a:ext cx="4750438" cy="2756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EAEA4-F505-B14B-9525-1D9ECE4E8A03}"/>
              </a:ext>
            </a:extLst>
          </p:cNvPr>
          <p:cNvSpPr txBox="1"/>
          <p:nvPr/>
        </p:nvSpPr>
        <p:spPr>
          <a:xfrm>
            <a:off x="1037772" y="1066800"/>
            <a:ext cx="3145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1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BFC9A66-EC32-CC48-A43C-E2F05E5F9501}"/>
              </a:ext>
            </a:extLst>
          </p:cNvPr>
          <p:cNvSpPr txBox="1"/>
          <p:nvPr/>
        </p:nvSpPr>
        <p:spPr>
          <a:xfrm>
            <a:off x="1037772" y="3733800"/>
            <a:ext cx="3145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2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3842D39-568C-694A-8B1D-6E16FC9CB7E7}"/>
              </a:ext>
            </a:extLst>
          </p:cNvPr>
          <p:cNvSpPr txBox="1"/>
          <p:nvPr/>
        </p:nvSpPr>
        <p:spPr>
          <a:xfrm>
            <a:off x="7085841" y="690489"/>
            <a:ext cx="3145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1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AFEDCF8-3B8A-184E-8CAC-5177E212E8C1}"/>
              </a:ext>
            </a:extLst>
          </p:cNvPr>
          <p:cNvSpPr txBox="1"/>
          <p:nvPr/>
        </p:nvSpPr>
        <p:spPr>
          <a:xfrm>
            <a:off x="7085841" y="3480273"/>
            <a:ext cx="3145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E8BD3A-3212-324C-A3DB-2392E2333ECB}"/>
              </a:ext>
            </a:extLst>
          </p:cNvPr>
          <p:cNvSpPr/>
          <p:nvPr/>
        </p:nvSpPr>
        <p:spPr>
          <a:xfrm>
            <a:off x="3650403" y="4073353"/>
            <a:ext cx="1404730" cy="2128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D3B307-70BD-FA40-B718-AC940CFDCC31}"/>
              </a:ext>
            </a:extLst>
          </p:cNvPr>
          <p:cNvSpPr txBox="1"/>
          <p:nvPr/>
        </p:nvSpPr>
        <p:spPr>
          <a:xfrm>
            <a:off x="1975649" y="178893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stimulus/réponse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C61FB9-4EAD-A541-A5AD-A217B5C4B5A8}"/>
              </a:ext>
            </a:extLst>
          </p:cNvPr>
          <p:cNvSpPr txBox="1"/>
          <p:nvPr/>
        </p:nvSpPr>
        <p:spPr>
          <a:xfrm>
            <a:off x="7681685" y="181769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Courbe stimulus/réponse</a:t>
            </a:r>
          </a:p>
        </p:txBody>
      </p:sp>
    </p:spTree>
    <p:extLst>
      <p:ext uri="{BB962C8B-B14F-4D97-AF65-F5344CB8AC3E}">
        <p14:creationId xmlns:p14="http://schemas.microsoft.com/office/powerpoint/2010/main" val="7318489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56508</TotalTime>
  <Words>1504</Words>
  <Application>Microsoft Macintosh PowerPoint</Application>
  <PresentationFormat>Grand écran</PresentationFormat>
  <Paragraphs>323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À Emmanuel…</vt:lpstr>
      <vt:lpstr>Sources d’inspiration</vt:lpstr>
      <vt:lpstr>Les acteurs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Wang</dc:creator>
  <cp:lastModifiedBy>François Wang</cp:lastModifiedBy>
  <cp:revision>172</cp:revision>
  <cp:lastPrinted>2022-04-12T07:07:07Z</cp:lastPrinted>
  <dcterms:created xsi:type="dcterms:W3CDTF">2019-12-22T10:15:26Z</dcterms:created>
  <dcterms:modified xsi:type="dcterms:W3CDTF">2022-05-17T12:32:25Z</dcterms:modified>
</cp:coreProperties>
</file>