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259" r:id="rId4"/>
    <p:sldId id="263" r:id="rId5"/>
    <p:sldId id="258" r:id="rId6"/>
    <p:sldId id="270" r:id="rId7"/>
    <p:sldId id="283" r:id="rId8"/>
    <p:sldId id="262" r:id="rId9"/>
    <p:sldId id="265" r:id="rId10"/>
    <p:sldId id="284" r:id="rId11"/>
    <p:sldId id="264" r:id="rId12"/>
    <p:sldId id="287" r:id="rId13"/>
    <p:sldId id="273" r:id="rId14"/>
    <p:sldId id="267" r:id="rId15"/>
    <p:sldId id="268" r:id="rId16"/>
    <p:sldId id="269" r:id="rId17"/>
    <p:sldId id="271" r:id="rId18"/>
    <p:sldId id="272" r:id="rId19"/>
    <p:sldId id="279" r:id="rId20"/>
    <p:sldId id="274" r:id="rId21"/>
    <p:sldId id="277" r:id="rId22"/>
    <p:sldId id="286" r:id="rId23"/>
    <p:sldId id="285" r:id="rId24"/>
    <p:sldId id="275" r:id="rId25"/>
    <p:sldId id="276" r:id="rId2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1F3C3-8540-DA82-4DE4-30CF775045F5}" v="124" dt="2022-05-23T10:00:16.777"/>
    <p1510:client id="{4BBCB272-618B-FB8F-800A-E852BAB88EE8}" v="3267" dt="2022-05-19T11:11:08.219"/>
    <p1510:client id="{D972F900-F966-E570-DA59-FE97AF36CCA2}" v="493" dt="2022-05-19T20:23:32.306"/>
    <p1510:client id="{FBE45064-DF61-ED24-1D3B-24932FE05CB9}" v="37" dt="2022-05-23T07:46:13.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2176" y="-5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4C9F1E-9263-BE4C-AC92-E3222C15DEDE}" type="datetimeFigureOut">
              <a:rPr lang="fr-FR" smtClean="0"/>
              <a:t>23/05/2022</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C6848F-A197-E54D-BD97-6DF2249E584A}" type="slidenum">
              <a:rPr lang="fr-FR" smtClean="0"/>
              <a:t>‹N°›</a:t>
            </a:fld>
            <a:endParaRPr lang="fr-FR"/>
          </a:p>
        </p:txBody>
      </p:sp>
    </p:spTree>
    <p:extLst>
      <p:ext uri="{BB962C8B-B14F-4D97-AF65-F5344CB8AC3E}">
        <p14:creationId xmlns:p14="http://schemas.microsoft.com/office/powerpoint/2010/main" val="18004404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10000" max="10000" units="dev"/>
          <inkml:channel name="Y" type="integer" min="-10000" max="10000" units="dev"/>
          <inkml:channel name="F" type="integer" max="255" units="dev"/>
          <inkml:channel name="T" type="integer" units="dev"/>
        </inkml:traceFormat>
        <inkml:channelProperties>
          <inkml:channelProperty channel="X" name="resolution" value="1" units="1/dev"/>
          <inkml:channelProperty channel="Y" name="resolution" value="1" units="1/dev"/>
          <inkml:channelProperty channel="F" name="resolution" value="1" units="1/dev"/>
          <inkml:channelProperty channel="T" name="resolution" value="0" units="1/dev"/>
        </inkml:channelProperties>
      </inkml:inkSource>
      <inkml:timestamp xml:id="ts0" timeString="2022-03-19T21:44:33.086"/>
    </inkml:context>
    <inkml:brush xml:id="br0">
      <inkml:brushProperty name="width" value="0.05292" units="cm"/>
      <inkml:brushProperty name="height" value="0.05292" units="cm"/>
      <inkml:brushProperty name="color" value="#FF0000"/>
      <inkml:brushProperty name="antiAliased" value="0"/>
    </inkml:brush>
  </inkml:definitions>
  <inkml:trace contextRef="#ctx0" brushRef="#br0">6084 10478 11 0,'0'0'0'0,"0"11"0"0,0-11 0 0,0-11 0 0,-10 11 0 0,10-12 1 0,-13 12 0 0,2 12-1 0,-2-12 1 0,2 11 0 0,-2-11 0 0,2 12-1 0,-2-12 0 0,2 12 2 0,-2 0-2 0,13-12 0 0,-12 12 0 0,12-12 1 0,-11 12 0 0,0 0 3 0,-2 0-2 0,1 0 0 0,1 0-1 0,-2 11 0 0,2-11 0 0,-13 13 0 0,11-3 0 0,-10-9 0 0,12 23-1 0,-2-14 0 0,2 3 0 0,-2-13 0 0,13 12 1 0,0-12-2 0,0 0 1 0,0 0 0 0,13 11-1 0,-2-11 2 0,2 0-2 0,-2 0 2 0,12 12-1 0,14-12 0 0,-13 0 0 0,12 13 0 0,-14-15 0 0,14 14 0 0,-12-11 0 0,0 11 0 0,13-13 0 0,-27-11 0 0,26 0 0 0,-12 11 1 0,0-11-1 0,0-11 0 0,-1 0 1 0,-10-2-1 0,11 2 0 0,-13-2 1 0,13 1-1 0,-12-10 1 0,1 9-1 0,-2-23 0 0,2 12-1 0,-3-12 1 0,3 1 0 0,-2-1 0 0,2 12-1 0,-13-12 0 0,0 13 0 0,-13-1 1 0,2 0 1 0,-2-12-2 0,3 12-1 0,-14 1 1 0,11 11 1 0,-10-12 0 0,-1 24 1 0,11-12-3 0,-21 12 3 0,10 0 0 0,11 0 0 0,-11 0-1 0,0 0 1 0,1 0-1 0,0 0 1 0,-1 12 0 0,0-12-1 0,0 0 1 0,0 12-1 0,11-12 2 0,-10 12 0 0,12-12-2 0,-2 12-1 0,1 0 1 0,-12 11 0 0,13-11 0 0,-2 13-1 0,2-14 2 0,-2 13-1 0,2 0 0 0,-1-1 0 0,12 1 0 0,-11 0 0 0,11 0 0 0,0 0 0 0,-13-12 0 0,13 11 0 0,13-11 1 0,-2 24-1 0,1 0 0 0,-1-24 0 0,2 23 0 0,-2-23 0 0,13 12 0 0,0-11 0 0,-12 9 0 0,12-9 1 0,-1-13-1 0,-10 12 0 0,11-12 0 0,0 0 1 0,-13 0-3 0,13 0 3 0,-1 0 0 0,1-12-1 0,1 12 0 0,-1-13 0 0,0 2 1 0,0-13-2 0,-1 13 3 0,1-14-2 0,-13-10 1 0,13 11-1 0,1-12 0 0,-14 0 0 0,2 1 1 0,-13-1-1 0,0 0 2 0,0 12 0 0,0-23-1 0,-13 12 0 0,-11 10-1 0,12-10-1 0,-12-1 1 0,0 12 1 0,0 0 0 0,1 12-1 0,-1 0-1 0,-11 1 2 0,-1-1-1 0,0 12 1 0,1-12 2 0,-2 12-3 0,1 0 0 0,14 0 0 0,-3 12-1 0,-10 0-1 0,11-1 2 0,11 13-1 0,-10-12 0 0,-1 12 2 0,13 0-2 0,-2 11 0 0,1 1 2 0,-12-12-2 0,13 12 1 0,-12-12 1 0,10 11-2 0,2-11-1 0,-2 0 1 0,13 0 0 0,0 11 1 0,13 1-2 0,-2 0 1 0,12-12 0 0,-10 11 1 0,22-10 0 0,-23-1 1 0,12-2 0 0,0-9-1 0,12 11 1 0,-12-14-1 0,0 3 1 0,12-1 0 0,-2 0 0 0,3-12-1 0,-13 0 1 0,11 0-1 0,1 0 2 0,0-12 0 0,-12 0-1 0,11-11 1 0,-12-1-2 0,1-11 1 0,0-2-1 0,-11-10 1 0,-2 11-1 0,1-12 1 0,-12 13 0 0,0-1 0 0,-12 0 0 0,12 0 1 0,-11 13-2 0,-2-14 0 0,-11-10 0 0,0 12 0 0,14-1 0 0,-14 0 0 0,-13 0-1 0,1 25 1 0,2-13 0 0,-14 12 0 0,11 0 1 0,1 12 0 0,1 0-1 0,-1 12 0 0,1 0 0 0,11 0-3 0,1 23 1 0,-1 1 1 0,11 0 0 0,1 11 0 0,12-10 0 0,0 10 0 0,0-12 1 0,0 1-1 0,0 12 2 0,12-12-1 0,-12-1 1 0,13-11 0 0,-13 0-1 0,11 13 0 0,13-27 0 0,-1 14 2 0,1-11-2 0,0-2 0 0,0 2-1 0,1-2 2 0,9-11 0 0,3 11-3 0,-2-11 3 0,2 0-2 0,-3 0 3 0,2 0-2 0,12-11 0 0,-12-13 2 0,-1 13 0 0,1-26-1 0,1 14 1 0,-14-13 0 0,1 0 0 0,0 1-1 0,-13 11 0 0,-11-24 0 0,0 11-1 0,-11 3 0 0,-13-3-2 0,0 2 0 0,1-1 0 0,-1 13 2 0,-1-13-1 0,1 24 1 0,-11-24 0 0,-1 24 1 0,1 1 0 0,-14 11-1 0,2 0 2 0,12 0-1 0,-2 0-1 0,-10 23-1 0,11-11 2 0,1 12-3 0,11 0 1 0,0 0 1 0,1 11 0 0,-1 2 1 0,-1-2 0 0,14-11-4 0,-13 10 3 0,24-9-1 0,-13 23-1 0,13-12 1 0,13 11 0 0,-2-11-1 0,13 1 3 0,1-3-2 0,-14 3 1 0,13-2 1 0,12-11 0 0,-12-1 1 0,0-11-1 0,12 0-1 0,-2 0 0 0,-10-12 1 0,13 0-1 0,-2-12 1 0,1 0 0 0,0-13 0 0,-1 3 2 0,2-14 0 0,-27 1-1 0,14-2-1 0,0-10 0 0,-11-1 0 0,-13 1-1 0,0-1 1 0,0-1-2 0,-13 3 3 0,13-1-3 0,-11-13 1 0,-13 24 1 0,1-12-3 0,-1 13 3 0,-13 11 0 0,13 0-2 0,-12 0 2 0,2 12-2 0,-3 0 2 0,13 12 0 0,-12 12-3 0,14 12-3 0,-14 0 2 0,23 0-6 0,2-12-33 0,11-1 18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5B2376-D816-1346-BF88-C4332397173E}" type="datetimeFigureOut">
              <a:rPr lang="fr-FR" smtClean="0"/>
              <a:t>23/05/2022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E6A1E9-018F-5F44-90C3-4214A47DD56D}" type="slidenum">
              <a:rPr lang="fr-FR" smtClean="0"/>
              <a:t>‹N°›</a:t>
            </a:fld>
            <a:endParaRPr lang="fr-FR"/>
          </a:p>
        </p:txBody>
      </p:sp>
    </p:spTree>
    <p:extLst>
      <p:ext uri="{BB962C8B-B14F-4D97-AF65-F5344CB8AC3E}">
        <p14:creationId xmlns:p14="http://schemas.microsoft.com/office/powerpoint/2010/main" val="34353853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1E6A1E9-018F-5F44-90C3-4214A47DD56D}" type="slidenum">
              <a:rPr lang="fr-FR" smtClean="0"/>
              <a:t>1</a:t>
            </a:fld>
            <a:endParaRPr lang="fr-FR"/>
          </a:p>
        </p:txBody>
      </p:sp>
    </p:spTree>
    <p:extLst>
      <p:ext uri="{BB962C8B-B14F-4D97-AF65-F5344CB8AC3E}">
        <p14:creationId xmlns:p14="http://schemas.microsoft.com/office/powerpoint/2010/main" val="1563961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nl-BE"/>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Cliquez pour modifier le style des sous-titres du masque</a:t>
            </a:r>
            <a:endParaRPr lang="fr-FR"/>
          </a:p>
        </p:txBody>
      </p:sp>
      <p:sp>
        <p:nvSpPr>
          <p:cNvPr id="4" name="Espace réservé de la date 3"/>
          <p:cNvSpPr>
            <a:spLocks noGrp="1"/>
          </p:cNvSpPr>
          <p:nvPr>
            <p:ph type="dt" sz="half" idx="10"/>
          </p:nvPr>
        </p:nvSpPr>
        <p:spPr/>
        <p:txBody>
          <a:bodyPr/>
          <a:lstStyle/>
          <a:p>
            <a:fld id="{1444813C-57E6-3148-B346-ECE9474786B0}" type="datetime1">
              <a:rPr lang="en-US" smtClean="0"/>
              <a:t>5/23/2022</a:t>
            </a:fld>
            <a:endParaRPr lang="fr-FR"/>
          </a:p>
        </p:txBody>
      </p:sp>
      <p:sp>
        <p:nvSpPr>
          <p:cNvPr id="5" name="Espace réservé du pied de page 4"/>
          <p:cNvSpPr>
            <a:spLocks noGrp="1"/>
          </p:cNvSpPr>
          <p:nvPr>
            <p:ph type="ftr" sz="quarter" idx="11"/>
          </p:nvPr>
        </p:nvSpPr>
        <p:spPr/>
        <p:txBody>
          <a:bodyPr/>
          <a:lstStyle/>
          <a:p>
            <a:r>
              <a:rPr lang="de-DE"/>
              <a:t>Nolwen Vouiller - 05/05/22 - APP</a:t>
            </a:r>
            <a:endParaRPr lang="fr-FR"/>
          </a:p>
        </p:txBody>
      </p:sp>
      <p:sp>
        <p:nvSpPr>
          <p:cNvPr id="6" name="Espace réservé du numéro de diapositive 5"/>
          <p:cNvSpPr>
            <a:spLocks noGrp="1"/>
          </p:cNvSpPr>
          <p:nvPr>
            <p:ph type="sldNum" sz="quarter" idx="12"/>
          </p:nvPr>
        </p:nvSpPr>
        <p:spPr/>
        <p:txBody>
          <a:bodyPr/>
          <a:lstStyle/>
          <a:p>
            <a:fld id="{2A6F697A-4DAF-C644-B8DF-049E65BA4E37}" type="slidenum">
              <a:rPr lang="fr-FR" smtClean="0"/>
              <a:t>‹N°›</a:t>
            </a:fld>
            <a:endParaRPr lang="fr-FR"/>
          </a:p>
        </p:txBody>
      </p:sp>
    </p:spTree>
    <p:extLst>
      <p:ext uri="{BB962C8B-B14F-4D97-AF65-F5344CB8AC3E}">
        <p14:creationId xmlns:p14="http://schemas.microsoft.com/office/powerpoint/2010/main" val="694026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F13407FD-95B7-E047-8848-1274CEFA8A35}" type="datetime1">
              <a:rPr lang="en-US" smtClean="0"/>
              <a:t>5/23/2022</a:t>
            </a:fld>
            <a:endParaRPr lang="fr-FR"/>
          </a:p>
        </p:txBody>
      </p:sp>
      <p:sp>
        <p:nvSpPr>
          <p:cNvPr id="5" name="Espace réservé du pied de page 4"/>
          <p:cNvSpPr>
            <a:spLocks noGrp="1"/>
          </p:cNvSpPr>
          <p:nvPr>
            <p:ph type="ftr" sz="quarter" idx="11"/>
          </p:nvPr>
        </p:nvSpPr>
        <p:spPr/>
        <p:txBody>
          <a:bodyPr/>
          <a:lstStyle/>
          <a:p>
            <a:r>
              <a:rPr lang="de-DE"/>
              <a:t>Nolwen Vouiller - 05/05/22 - APP</a:t>
            </a:r>
            <a:endParaRPr lang="fr-FR"/>
          </a:p>
        </p:txBody>
      </p:sp>
      <p:sp>
        <p:nvSpPr>
          <p:cNvPr id="6" name="Espace réservé du numéro de diapositive 5"/>
          <p:cNvSpPr>
            <a:spLocks noGrp="1"/>
          </p:cNvSpPr>
          <p:nvPr>
            <p:ph type="sldNum" sz="quarter" idx="12"/>
          </p:nvPr>
        </p:nvSpPr>
        <p:spPr/>
        <p:txBody>
          <a:bodyPr/>
          <a:lstStyle/>
          <a:p>
            <a:fld id="{2A6F697A-4DAF-C644-B8DF-049E65BA4E37}" type="slidenum">
              <a:rPr lang="fr-FR" smtClean="0"/>
              <a:t>‹N°›</a:t>
            </a:fld>
            <a:endParaRPr lang="fr-FR"/>
          </a:p>
        </p:txBody>
      </p:sp>
    </p:spTree>
    <p:extLst>
      <p:ext uri="{BB962C8B-B14F-4D97-AF65-F5344CB8AC3E}">
        <p14:creationId xmlns:p14="http://schemas.microsoft.com/office/powerpoint/2010/main" val="1217748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nl-BE"/>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5ACDDB62-4766-B542-BBC6-1EDC4C214965}" type="datetime1">
              <a:rPr lang="en-US" smtClean="0"/>
              <a:t>5/23/2022</a:t>
            </a:fld>
            <a:endParaRPr lang="fr-FR"/>
          </a:p>
        </p:txBody>
      </p:sp>
      <p:sp>
        <p:nvSpPr>
          <p:cNvPr id="5" name="Espace réservé du pied de page 4"/>
          <p:cNvSpPr>
            <a:spLocks noGrp="1"/>
          </p:cNvSpPr>
          <p:nvPr>
            <p:ph type="ftr" sz="quarter" idx="11"/>
          </p:nvPr>
        </p:nvSpPr>
        <p:spPr/>
        <p:txBody>
          <a:bodyPr/>
          <a:lstStyle/>
          <a:p>
            <a:r>
              <a:rPr lang="de-DE"/>
              <a:t>Nolwen Vouiller - 05/05/22 - APP</a:t>
            </a:r>
            <a:endParaRPr lang="fr-FR"/>
          </a:p>
        </p:txBody>
      </p:sp>
      <p:sp>
        <p:nvSpPr>
          <p:cNvPr id="6" name="Espace réservé du numéro de diapositive 5"/>
          <p:cNvSpPr>
            <a:spLocks noGrp="1"/>
          </p:cNvSpPr>
          <p:nvPr>
            <p:ph type="sldNum" sz="quarter" idx="12"/>
          </p:nvPr>
        </p:nvSpPr>
        <p:spPr/>
        <p:txBody>
          <a:bodyPr/>
          <a:lstStyle/>
          <a:p>
            <a:fld id="{2A6F697A-4DAF-C644-B8DF-049E65BA4E37}" type="slidenum">
              <a:rPr lang="fr-FR" smtClean="0"/>
              <a:t>‹N°›</a:t>
            </a:fld>
            <a:endParaRPr lang="fr-FR"/>
          </a:p>
        </p:txBody>
      </p:sp>
    </p:spTree>
    <p:extLst>
      <p:ext uri="{BB962C8B-B14F-4D97-AF65-F5344CB8AC3E}">
        <p14:creationId xmlns:p14="http://schemas.microsoft.com/office/powerpoint/2010/main" val="235710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78B014A8-FC55-6C44-9E2F-E2C00F311881}" type="datetime1">
              <a:rPr lang="en-US" smtClean="0"/>
              <a:t>5/23/2022</a:t>
            </a:fld>
            <a:endParaRPr lang="fr-FR"/>
          </a:p>
        </p:txBody>
      </p:sp>
      <p:sp>
        <p:nvSpPr>
          <p:cNvPr id="5" name="Espace réservé du pied de page 4"/>
          <p:cNvSpPr>
            <a:spLocks noGrp="1"/>
          </p:cNvSpPr>
          <p:nvPr>
            <p:ph type="ftr" sz="quarter" idx="11"/>
          </p:nvPr>
        </p:nvSpPr>
        <p:spPr/>
        <p:txBody>
          <a:bodyPr/>
          <a:lstStyle/>
          <a:p>
            <a:r>
              <a:rPr lang="de-DE"/>
              <a:t>Nolwen Vouiller - 05/05/22 - APP</a:t>
            </a:r>
            <a:endParaRPr lang="fr-FR"/>
          </a:p>
        </p:txBody>
      </p:sp>
      <p:sp>
        <p:nvSpPr>
          <p:cNvPr id="6" name="Espace réservé du numéro de diapositive 5"/>
          <p:cNvSpPr>
            <a:spLocks noGrp="1"/>
          </p:cNvSpPr>
          <p:nvPr>
            <p:ph type="sldNum" sz="quarter" idx="12"/>
          </p:nvPr>
        </p:nvSpPr>
        <p:spPr/>
        <p:txBody>
          <a:bodyPr/>
          <a:lstStyle/>
          <a:p>
            <a:fld id="{2A6F697A-4DAF-C644-B8DF-049E65BA4E37}" type="slidenum">
              <a:rPr lang="fr-FR" smtClean="0"/>
              <a:t>‹N°›</a:t>
            </a:fld>
            <a:endParaRPr lang="fr-FR"/>
          </a:p>
        </p:txBody>
      </p:sp>
    </p:spTree>
    <p:extLst>
      <p:ext uri="{BB962C8B-B14F-4D97-AF65-F5344CB8AC3E}">
        <p14:creationId xmlns:p14="http://schemas.microsoft.com/office/powerpoint/2010/main" val="346485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nl-BE"/>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Cliquez pour modifier les styles du texte du masque</a:t>
            </a:r>
          </a:p>
        </p:txBody>
      </p:sp>
      <p:sp>
        <p:nvSpPr>
          <p:cNvPr id="4" name="Espace réservé de la date 3"/>
          <p:cNvSpPr>
            <a:spLocks noGrp="1"/>
          </p:cNvSpPr>
          <p:nvPr>
            <p:ph type="dt" sz="half" idx="10"/>
          </p:nvPr>
        </p:nvSpPr>
        <p:spPr/>
        <p:txBody>
          <a:bodyPr/>
          <a:lstStyle/>
          <a:p>
            <a:fld id="{78B77339-D638-7341-AAE2-3255545C2B81}" type="datetime1">
              <a:rPr lang="en-US" smtClean="0"/>
              <a:t>5/23/2022</a:t>
            </a:fld>
            <a:endParaRPr lang="fr-FR"/>
          </a:p>
        </p:txBody>
      </p:sp>
      <p:sp>
        <p:nvSpPr>
          <p:cNvPr id="5" name="Espace réservé du pied de page 4"/>
          <p:cNvSpPr>
            <a:spLocks noGrp="1"/>
          </p:cNvSpPr>
          <p:nvPr>
            <p:ph type="ftr" sz="quarter" idx="11"/>
          </p:nvPr>
        </p:nvSpPr>
        <p:spPr/>
        <p:txBody>
          <a:bodyPr/>
          <a:lstStyle/>
          <a:p>
            <a:r>
              <a:rPr lang="de-DE"/>
              <a:t>Nolwen Vouiller - 05/05/22 - APP</a:t>
            </a:r>
            <a:endParaRPr lang="fr-FR"/>
          </a:p>
        </p:txBody>
      </p:sp>
      <p:sp>
        <p:nvSpPr>
          <p:cNvPr id="6" name="Espace réservé du numéro de diapositive 5"/>
          <p:cNvSpPr>
            <a:spLocks noGrp="1"/>
          </p:cNvSpPr>
          <p:nvPr>
            <p:ph type="sldNum" sz="quarter" idx="12"/>
          </p:nvPr>
        </p:nvSpPr>
        <p:spPr/>
        <p:txBody>
          <a:bodyPr/>
          <a:lstStyle/>
          <a:p>
            <a:fld id="{2A6F697A-4DAF-C644-B8DF-049E65BA4E37}" type="slidenum">
              <a:rPr lang="fr-FR" smtClean="0"/>
              <a:t>‹N°›</a:t>
            </a:fld>
            <a:endParaRPr lang="fr-FR"/>
          </a:p>
        </p:txBody>
      </p:sp>
    </p:spTree>
    <p:extLst>
      <p:ext uri="{BB962C8B-B14F-4D97-AF65-F5344CB8AC3E}">
        <p14:creationId xmlns:p14="http://schemas.microsoft.com/office/powerpoint/2010/main" val="3609637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e la date 4"/>
          <p:cNvSpPr>
            <a:spLocks noGrp="1"/>
          </p:cNvSpPr>
          <p:nvPr>
            <p:ph type="dt" sz="half" idx="10"/>
          </p:nvPr>
        </p:nvSpPr>
        <p:spPr/>
        <p:txBody>
          <a:bodyPr/>
          <a:lstStyle/>
          <a:p>
            <a:fld id="{8EDB75DD-BD51-8041-884F-8DAF2A180623}" type="datetime1">
              <a:rPr lang="en-US" smtClean="0"/>
              <a:t>5/23/2022</a:t>
            </a:fld>
            <a:endParaRPr lang="fr-FR"/>
          </a:p>
        </p:txBody>
      </p:sp>
      <p:sp>
        <p:nvSpPr>
          <p:cNvPr id="6" name="Espace réservé du pied de page 5"/>
          <p:cNvSpPr>
            <a:spLocks noGrp="1"/>
          </p:cNvSpPr>
          <p:nvPr>
            <p:ph type="ftr" sz="quarter" idx="11"/>
          </p:nvPr>
        </p:nvSpPr>
        <p:spPr/>
        <p:txBody>
          <a:bodyPr/>
          <a:lstStyle/>
          <a:p>
            <a:r>
              <a:rPr lang="de-DE"/>
              <a:t>Nolwen Vouiller - 05/05/22 - APP</a:t>
            </a:r>
            <a:endParaRPr lang="fr-FR"/>
          </a:p>
        </p:txBody>
      </p:sp>
      <p:sp>
        <p:nvSpPr>
          <p:cNvPr id="7" name="Espace réservé du numéro de diapositive 6"/>
          <p:cNvSpPr>
            <a:spLocks noGrp="1"/>
          </p:cNvSpPr>
          <p:nvPr>
            <p:ph type="sldNum" sz="quarter" idx="12"/>
          </p:nvPr>
        </p:nvSpPr>
        <p:spPr/>
        <p:txBody>
          <a:bodyPr/>
          <a:lstStyle/>
          <a:p>
            <a:fld id="{2A6F697A-4DAF-C644-B8DF-049E65BA4E37}" type="slidenum">
              <a:rPr lang="fr-FR" smtClean="0"/>
              <a:t>‹N°›</a:t>
            </a:fld>
            <a:endParaRPr lang="fr-FR"/>
          </a:p>
        </p:txBody>
      </p:sp>
    </p:spTree>
    <p:extLst>
      <p:ext uri="{BB962C8B-B14F-4D97-AF65-F5344CB8AC3E}">
        <p14:creationId xmlns:p14="http://schemas.microsoft.com/office/powerpoint/2010/main" val="161371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7" name="Espace réservé de la date 6"/>
          <p:cNvSpPr>
            <a:spLocks noGrp="1"/>
          </p:cNvSpPr>
          <p:nvPr>
            <p:ph type="dt" sz="half" idx="10"/>
          </p:nvPr>
        </p:nvSpPr>
        <p:spPr/>
        <p:txBody>
          <a:bodyPr/>
          <a:lstStyle/>
          <a:p>
            <a:fld id="{C2FEEB73-202D-2942-B043-DCC72002769C}" type="datetime1">
              <a:rPr lang="en-US" smtClean="0"/>
              <a:t>5/23/2022</a:t>
            </a:fld>
            <a:endParaRPr lang="fr-FR"/>
          </a:p>
        </p:txBody>
      </p:sp>
      <p:sp>
        <p:nvSpPr>
          <p:cNvPr id="8" name="Espace réservé du pied de page 7"/>
          <p:cNvSpPr>
            <a:spLocks noGrp="1"/>
          </p:cNvSpPr>
          <p:nvPr>
            <p:ph type="ftr" sz="quarter" idx="11"/>
          </p:nvPr>
        </p:nvSpPr>
        <p:spPr/>
        <p:txBody>
          <a:bodyPr/>
          <a:lstStyle/>
          <a:p>
            <a:r>
              <a:rPr lang="de-DE"/>
              <a:t>Nolwen Vouiller - 05/05/22 - APP</a:t>
            </a:r>
            <a:endParaRPr lang="fr-FR"/>
          </a:p>
        </p:txBody>
      </p:sp>
      <p:sp>
        <p:nvSpPr>
          <p:cNvPr id="9" name="Espace réservé du numéro de diapositive 8"/>
          <p:cNvSpPr>
            <a:spLocks noGrp="1"/>
          </p:cNvSpPr>
          <p:nvPr>
            <p:ph type="sldNum" sz="quarter" idx="12"/>
          </p:nvPr>
        </p:nvSpPr>
        <p:spPr/>
        <p:txBody>
          <a:bodyPr/>
          <a:lstStyle/>
          <a:p>
            <a:fld id="{2A6F697A-4DAF-C644-B8DF-049E65BA4E37}" type="slidenum">
              <a:rPr lang="fr-FR" smtClean="0"/>
              <a:t>‹N°›</a:t>
            </a:fld>
            <a:endParaRPr lang="fr-FR"/>
          </a:p>
        </p:txBody>
      </p:sp>
    </p:spTree>
    <p:extLst>
      <p:ext uri="{BB962C8B-B14F-4D97-AF65-F5344CB8AC3E}">
        <p14:creationId xmlns:p14="http://schemas.microsoft.com/office/powerpoint/2010/main" val="315275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e la date 2"/>
          <p:cNvSpPr>
            <a:spLocks noGrp="1"/>
          </p:cNvSpPr>
          <p:nvPr>
            <p:ph type="dt" sz="half" idx="10"/>
          </p:nvPr>
        </p:nvSpPr>
        <p:spPr/>
        <p:txBody>
          <a:bodyPr/>
          <a:lstStyle/>
          <a:p>
            <a:fld id="{C484F78C-E7E2-9E4F-80E7-35EBD8BF26DD}" type="datetime1">
              <a:rPr lang="en-US" smtClean="0"/>
              <a:t>5/23/2022</a:t>
            </a:fld>
            <a:endParaRPr lang="fr-FR"/>
          </a:p>
        </p:txBody>
      </p:sp>
      <p:sp>
        <p:nvSpPr>
          <p:cNvPr id="4" name="Espace réservé du pied de page 3"/>
          <p:cNvSpPr>
            <a:spLocks noGrp="1"/>
          </p:cNvSpPr>
          <p:nvPr>
            <p:ph type="ftr" sz="quarter" idx="11"/>
          </p:nvPr>
        </p:nvSpPr>
        <p:spPr/>
        <p:txBody>
          <a:bodyPr/>
          <a:lstStyle/>
          <a:p>
            <a:r>
              <a:rPr lang="de-DE"/>
              <a:t>Nolwen Vouiller - 05/05/22 - APP</a:t>
            </a:r>
            <a:endParaRPr lang="fr-FR"/>
          </a:p>
        </p:txBody>
      </p:sp>
      <p:sp>
        <p:nvSpPr>
          <p:cNvPr id="5" name="Espace réservé du numéro de diapositive 4"/>
          <p:cNvSpPr>
            <a:spLocks noGrp="1"/>
          </p:cNvSpPr>
          <p:nvPr>
            <p:ph type="sldNum" sz="quarter" idx="12"/>
          </p:nvPr>
        </p:nvSpPr>
        <p:spPr/>
        <p:txBody>
          <a:bodyPr/>
          <a:lstStyle/>
          <a:p>
            <a:fld id="{2A6F697A-4DAF-C644-B8DF-049E65BA4E37}" type="slidenum">
              <a:rPr lang="fr-FR" smtClean="0"/>
              <a:t>‹N°›</a:t>
            </a:fld>
            <a:endParaRPr lang="fr-FR"/>
          </a:p>
        </p:txBody>
      </p:sp>
    </p:spTree>
    <p:extLst>
      <p:ext uri="{BB962C8B-B14F-4D97-AF65-F5344CB8AC3E}">
        <p14:creationId xmlns:p14="http://schemas.microsoft.com/office/powerpoint/2010/main" val="2530059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3740EE8-EB03-5143-865B-12FD5E435D71}" type="datetime1">
              <a:rPr lang="en-US" smtClean="0"/>
              <a:t>5/23/2022</a:t>
            </a:fld>
            <a:endParaRPr lang="fr-FR"/>
          </a:p>
        </p:txBody>
      </p:sp>
      <p:sp>
        <p:nvSpPr>
          <p:cNvPr id="3" name="Espace réservé du pied de page 2"/>
          <p:cNvSpPr>
            <a:spLocks noGrp="1"/>
          </p:cNvSpPr>
          <p:nvPr>
            <p:ph type="ftr" sz="quarter" idx="11"/>
          </p:nvPr>
        </p:nvSpPr>
        <p:spPr/>
        <p:txBody>
          <a:bodyPr/>
          <a:lstStyle/>
          <a:p>
            <a:r>
              <a:rPr lang="de-DE"/>
              <a:t>Nolwen Vouiller - 05/05/22 - APP</a:t>
            </a:r>
            <a:endParaRPr lang="fr-FR"/>
          </a:p>
        </p:txBody>
      </p:sp>
      <p:sp>
        <p:nvSpPr>
          <p:cNvPr id="4" name="Espace réservé du numéro de diapositive 3"/>
          <p:cNvSpPr>
            <a:spLocks noGrp="1"/>
          </p:cNvSpPr>
          <p:nvPr>
            <p:ph type="sldNum" sz="quarter" idx="12"/>
          </p:nvPr>
        </p:nvSpPr>
        <p:spPr/>
        <p:txBody>
          <a:bodyPr/>
          <a:lstStyle/>
          <a:p>
            <a:fld id="{2A6F697A-4DAF-C644-B8DF-049E65BA4E37}" type="slidenum">
              <a:rPr lang="fr-FR" smtClean="0"/>
              <a:t>‹N°›</a:t>
            </a:fld>
            <a:endParaRPr lang="fr-FR"/>
          </a:p>
        </p:txBody>
      </p:sp>
    </p:spTree>
    <p:extLst>
      <p:ext uri="{BB962C8B-B14F-4D97-AF65-F5344CB8AC3E}">
        <p14:creationId xmlns:p14="http://schemas.microsoft.com/office/powerpoint/2010/main" val="362350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nl-BE"/>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p:txBody>
          <a:bodyPr/>
          <a:lstStyle/>
          <a:p>
            <a:fld id="{8C91FAB6-A966-4F4F-AAC1-5FBCE0E6DFBD}" type="datetime1">
              <a:rPr lang="en-US" smtClean="0"/>
              <a:t>5/23/2022</a:t>
            </a:fld>
            <a:endParaRPr lang="fr-FR"/>
          </a:p>
        </p:txBody>
      </p:sp>
      <p:sp>
        <p:nvSpPr>
          <p:cNvPr id="6" name="Espace réservé du pied de page 5"/>
          <p:cNvSpPr>
            <a:spLocks noGrp="1"/>
          </p:cNvSpPr>
          <p:nvPr>
            <p:ph type="ftr" sz="quarter" idx="11"/>
          </p:nvPr>
        </p:nvSpPr>
        <p:spPr/>
        <p:txBody>
          <a:bodyPr/>
          <a:lstStyle/>
          <a:p>
            <a:r>
              <a:rPr lang="de-DE"/>
              <a:t>Nolwen Vouiller - 05/05/22 - APP</a:t>
            </a:r>
            <a:endParaRPr lang="fr-FR"/>
          </a:p>
        </p:txBody>
      </p:sp>
      <p:sp>
        <p:nvSpPr>
          <p:cNvPr id="7" name="Espace réservé du numéro de diapositive 6"/>
          <p:cNvSpPr>
            <a:spLocks noGrp="1"/>
          </p:cNvSpPr>
          <p:nvPr>
            <p:ph type="sldNum" sz="quarter" idx="12"/>
          </p:nvPr>
        </p:nvSpPr>
        <p:spPr/>
        <p:txBody>
          <a:bodyPr/>
          <a:lstStyle/>
          <a:p>
            <a:fld id="{2A6F697A-4DAF-C644-B8DF-049E65BA4E37}" type="slidenum">
              <a:rPr lang="fr-FR" smtClean="0"/>
              <a:t>‹N°›</a:t>
            </a:fld>
            <a:endParaRPr lang="fr-FR"/>
          </a:p>
        </p:txBody>
      </p:sp>
    </p:spTree>
    <p:extLst>
      <p:ext uri="{BB962C8B-B14F-4D97-AF65-F5344CB8AC3E}">
        <p14:creationId xmlns:p14="http://schemas.microsoft.com/office/powerpoint/2010/main" val="500939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nl-BE"/>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p:txBody>
          <a:bodyPr/>
          <a:lstStyle/>
          <a:p>
            <a:fld id="{D761564C-288B-4D40-8D30-80748EB38F48}" type="datetime1">
              <a:rPr lang="en-US" smtClean="0"/>
              <a:t>5/23/2022</a:t>
            </a:fld>
            <a:endParaRPr lang="fr-FR"/>
          </a:p>
        </p:txBody>
      </p:sp>
      <p:sp>
        <p:nvSpPr>
          <p:cNvPr id="6" name="Espace réservé du pied de page 5"/>
          <p:cNvSpPr>
            <a:spLocks noGrp="1"/>
          </p:cNvSpPr>
          <p:nvPr>
            <p:ph type="ftr" sz="quarter" idx="11"/>
          </p:nvPr>
        </p:nvSpPr>
        <p:spPr/>
        <p:txBody>
          <a:bodyPr/>
          <a:lstStyle/>
          <a:p>
            <a:r>
              <a:rPr lang="de-DE"/>
              <a:t>Nolwen Vouiller - 05/05/22 - APP</a:t>
            </a:r>
            <a:endParaRPr lang="fr-FR"/>
          </a:p>
        </p:txBody>
      </p:sp>
      <p:sp>
        <p:nvSpPr>
          <p:cNvPr id="7" name="Espace réservé du numéro de diapositive 6"/>
          <p:cNvSpPr>
            <a:spLocks noGrp="1"/>
          </p:cNvSpPr>
          <p:nvPr>
            <p:ph type="sldNum" sz="quarter" idx="12"/>
          </p:nvPr>
        </p:nvSpPr>
        <p:spPr/>
        <p:txBody>
          <a:bodyPr/>
          <a:lstStyle/>
          <a:p>
            <a:fld id="{2A6F697A-4DAF-C644-B8DF-049E65BA4E37}" type="slidenum">
              <a:rPr lang="fr-FR" smtClean="0"/>
              <a:t>‹N°›</a:t>
            </a:fld>
            <a:endParaRPr lang="fr-FR"/>
          </a:p>
        </p:txBody>
      </p:sp>
    </p:spTree>
    <p:extLst>
      <p:ext uri="{BB962C8B-B14F-4D97-AF65-F5344CB8AC3E}">
        <p14:creationId xmlns:p14="http://schemas.microsoft.com/office/powerpoint/2010/main" val="3724183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C11F95-2EAF-0C4B-9D05-8D11BCC8C256}" type="datetime1">
              <a:rPr lang="en-US" smtClean="0"/>
              <a:t>5/23/2022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Nolwen Vouiller - 05/05/22 - APP</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F697A-4DAF-C644-B8DF-049E65BA4E37}" type="slidenum">
              <a:rPr lang="fr-FR" smtClean="0"/>
              <a:t>‹N°›</a:t>
            </a:fld>
            <a:endParaRPr lang="fr-FR"/>
          </a:p>
        </p:txBody>
      </p:sp>
    </p:spTree>
    <p:extLst>
      <p:ext uri="{BB962C8B-B14F-4D97-AF65-F5344CB8AC3E}">
        <p14:creationId xmlns:p14="http://schemas.microsoft.com/office/powerpoint/2010/main" val="3560523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doi.org/10.1007/s11013-010-9170-2" TargetMode="External"/><Relationship Id="rId7"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hyperlink" Target="http://reseaux.parisnanterre.fr/nolwen-vouiller--la-riviere-khauraha-mediatrice-entre-non-humains-et-villageois-nepal/" TargetMode="External"/><Relationship Id="rId5" Type="http://schemas.openxmlformats.org/officeDocument/2006/relationships/hyperlink" Target="https://doi.org/10.1080/17432979.2017.1420692" TargetMode="External"/><Relationship Id="rId10" Type="http://schemas.openxmlformats.org/officeDocument/2006/relationships/image" Target="../media/image39.png"/><Relationship Id="rId4" Type="http://schemas.openxmlformats.org/officeDocument/2006/relationships/hyperlink" Target="https://doi.org/10.1007/s11013-008-9110-6" TargetMode="External"/><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IMG_9083.JPG"/>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a:stretch/>
        </p:blipFill>
        <p:spPr>
          <a:xfrm>
            <a:off x="20" y="-95748"/>
            <a:ext cx="9143980" cy="6857999"/>
          </a:xfrm>
          <a:prstGeom prst="rect">
            <a:avLst/>
          </a:prstGeom>
        </p:spPr>
      </p:pic>
      <p:sp>
        <p:nvSpPr>
          <p:cNvPr id="2" name="Titre 1"/>
          <p:cNvSpPr>
            <a:spLocks noGrp="1"/>
          </p:cNvSpPr>
          <p:nvPr>
            <p:ph type="ctrTitle"/>
          </p:nvPr>
        </p:nvSpPr>
        <p:spPr>
          <a:xfrm>
            <a:off x="-301449" y="429968"/>
            <a:ext cx="9794000" cy="2307038"/>
          </a:xfrm>
        </p:spPr>
        <p:txBody>
          <a:bodyPr>
            <a:normAutofit/>
          </a:bodyPr>
          <a:lstStyle/>
          <a:p>
            <a:pPr>
              <a:lnSpc>
                <a:spcPct val="90000"/>
              </a:lnSpc>
            </a:pPr>
            <a:r>
              <a:rPr lang="fr-FR" sz="2400" b="1">
                <a:effectLst/>
                <a:latin typeface="Times New Roman" panose="02020603050405020304" pitchFamily="18" charset="0"/>
                <a:ea typeface="Times New Roman" panose="02020603050405020304" pitchFamily="18" charset="0"/>
              </a:rPr>
              <a:t>Une anthropologie-action qui pose des questions :</a:t>
            </a:r>
            <a:br>
              <a:rPr lang="fr-BE" sz="2000" b="1">
                <a:effectLst/>
                <a:latin typeface="Times New Roman" panose="02020603050405020304" pitchFamily="18" charset="0"/>
                <a:ea typeface="Times New Roman" panose="02020603050405020304" pitchFamily="18" charset="0"/>
              </a:rPr>
            </a:br>
            <a:r>
              <a:rPr lang="fr-FR" sz="2000" b="1">
                <a:effectLst/>
                <a:latin typeface="Times New Roman" panose="02020603050405020304" pitchFamily="18" charset="0"/>
                <a:ea typeface="Times New Roman" panose="02020603050405020304" pitchFamily="18" charset="0"/>
              </a:rPr>
              <a:t> </a:t>
            </a:r>
            <a:br>
              <a:rPr lang="fr-BE" sz="2000" b="1">
                <a:effectLst/>
                <a:latin typeface="Times New Roman" panose="02020603050405020304" pitchFamily="18" charset="0"/>
                <a:ea typeface="Times New Roman" panose="02020603050405020304" pitchFamily="18" charset="0"/>
              </a:rPr>
            </a:br>
            <a:r>
              <a:rPr lang="fr-BE" sz="1600" b="1">
                <a:latin typeface="Times New Roman" panose="02020603050405020304" pitchFamily="18" charset="0"/>
                <a:ea typeface="Times New Roman" panose="02020603050405020304" pitchFamily="18" charset="0"/>
              </a:rPr>
              <a:t>E</a:t>
            </a:r>
            <a:r>
              <a:rPr lang="fr-FR" sz="1600" b="1">
                <a:effectLst/>
                <a:latin typeface="Times New Roman" panose="02020603050405020304" pitchFamily="18" charset="0"/>
                <a:ea typeface="Times New Roman" panose="02020603050405020304" pitchFamily="18" charset="0"/>
              </a:rPr>
              <a:t>njeux de la mise en place de séances de psychomotricité face aux attaques d’animaux sauvages </a:t>
            </a:r>
            <a:br>
              <a:rPr lang="fr-BE" sz="1600" b="1">
                <a:effectLst/>
                <a:latin typeface="Times New Roman" panose="02020603050405020304" pitchFamily="18" charset="0"/>
                <a:ea typeface="Times New Roman" panose="02020603050405020304" pitchFamily="18" charset="0"/>
              </a:rPr>
            </a:br>
            <a:r>
              <a:rPr lang="fr-FR" sz="1800" b="1">
                <a:effectLst/>
                <a:latin typeface="Times New Roman" panose="02020603050405020304" pitchFamily="18" charset="0"/>
                <a:ea typeface="Times New Roman" panose="02020603050405020304" pitchFamily="18" charset="0"/>
              </a:rPr>
              <a:t>(Bardiya, Népal)</a:t>
            </a:r>
            <a:endParaRPr lang="fr-FR" sz="1800" b="1" dirty="0">
              <a:latin typeface="Athelas Regular"/>
              <a:cs typeface="Athelas Regular"/>
            </a:endParaRPr>
          </a:p>
        </p:txBody>
      </p:sp>
      <p:sp>
        <p:nvSpPr>
          <p:cNvPr id="3" name="Sous-titre 2"/>
          <p:cNvSpPr>
            <a:spLocks noGrp="1"/>
          </p:cNvSpPr>
          <p:nvPr>
            <p:ph type="subTitle" idx="1"/>
          </p:nvPr>
        </p:nvSpPr>
        <p:spPr>
          <a:xfrm>
            <a:off x="793264" y="4995133"/>
            <a:ext cx="6858000" cy="1098395"/>
          </a:xfrm>
        </p:spPr>
        <p:txBody>
          <a:bodyPr vert="horz" lIns="91440" tIns="45720" rIns="91440" bIns="45720" rtlCol="0" anchor="t">
            <a:noAutofit/>
          </a:bodyPr>
          <a:lstStyle/>
          <a:p>
            <a:pPr>
              <a:lnSpc>
                <a:spcPct val="90000"/>
              </a:lnSpc>
            </a:pPr>
            <a:r>
              <a:rPr lang="fr-FR" sz="1600" b="1" dirty="0" err="1">
                <a:solidFill>
                  <a:srgbClr val="FFFFFF"/>
                </a:solidFill>
                <a:latin typeface="Athelas Regular"/>
                <a:cs typeface="Athelas Regular"/>
              </a:rPr>
              <a:t>Nolwen</a:t>
            </a:r>
            <a:r>
              <a:rPr lang="fr-FR" sz="1600" b="1" dirty="0">
                <a:solidFill>
                  <a:srgbClr val="FFFFFF"/>
                </a:solidFill>
                <a:latin typeface="Athelas Regular"/>
                <a:cs typeface="Athelas Regular"/>
              </a:rPr>
              <a:t> </a:t>
            </a:r>
            <a:r>
              <a:rPr lang="fr-FR" sz="1600" b="1" dirty="0" err="1">
                <a:solidFill>
                  <a:srgbClr val="FFFFFF"/>
                </a:solidFill>
                <a:latin typeface="Athelas Regular"/>
                <a:cs typeface="Athelas Regular"/>
              </a:rPr>
              <a:t>Vouiller</a:t>
            </a:r>
            <a:br>
              <a:rPr lang="fr-FR" sz="1600" b="1" dirty="0">
                <a:solidFill>
                  <a:srgbClr val="FFFFFF"/>
                </a:solidFill>
                <a:latin typeface="Athelas Regular"/>
                <a:cs typeface="Athelas Regular"/>
              </a:rPr>
            </a:br>
            <a:endParaRPr lang="fr-FR" sz="1600" b="1" dirty="0">
              <a:solidFill>
                <a:srgbClr val="FFFFFF"/>
              </a:solidFill>
              <a:latin typeface="Athelas Regular"/>
              <a:cs typeface="Athelas Regular"/>
            </a:endParaRPr>
          </a:p>
          <a:p>
            <a:pPr>
              <a:lnSpc>
                <a:spcPct val="90000"/>
              </a:lnSpc>
            </a:pPr>
            <a:r>
              <a:rPr lang="fr-FR" sz="1100" b="1" dirty="0">
                <a:solidFill>
                  <a:srgbClr val="FFFFFF"/>
                </a:solidFill>
                <a:latin typeface="Athelas Regular"/>
                <a:cs typeface="Athelas Regular"/>
              </a:rPr>
              <a:t>Psychomotricienne</a:t>
            </a:r>
            <a:r>
              <a:rPr lang="fr-FR" sz="1100" dirty="0">
                <a:solidFill>
                  <a:srgbClr val="FFFFFF"/>
                </a:solidFill>
                <a:latin typeface="Athelas Regular"/>
                <a:cs typeface="Athelas Regular"/>
              </a:rPr>
              <a:t> </a:t>
            </a:r>
            <a:br>
              <a:rPr lang="fr-FR" sz="1100" dirty="0">
                <a:latin typeface="Athelas Regular"/>
                <a:cs typeface="Athelas Regular"/>
              </a:rPr>
            </a:br>
            <a:r>
              <a:rPr lang="fr-FR" sz="1100" dirty="0">
                <a:solidFill>
                  <a:srgbClr val="FFFFFF"/>
                </a:solidFill>
                <a:latin typeface="Athelas Regular"/>
                <a:cs typeface="Athelas Regular"/>
              </a:rPr>
              <a:t>(Médecine Sorbonne Université)</a:t>
            </a:r>
          </a:p>
          <a:p>
            <a:pPr>
              <a:lnSpc>
                <a:spcPct val="90000"/>
              </a:lnSpc>
            </a:pPr>
            <a:r>
              <a:rPr lang="fr-FR" sz="1100" b="1" dirty="0">
                <a:solidFill>
                  <a:srgbClr val="FFFFFF"/>
                </a:solidFill>
                <a:latin typeface="Athelas Regular"/>
                <a:cs typeface="Athelas Regular"/>
              </a:rPr>
              <a:t>Anthropologue </a:t>
            </a:r>
            <a:br>
              <a:rPr lang="fr-FR" sz="1100" dirty="0">
                <a:latin typeface="Athelas Regular"/>
                <a:cs typeface="Athelas Regular"/>
              </a:rPr>
            </a:br>
            <a:r>
              <a:rPr lang="fr-FR" sz="1100" dirty="0">
                <a:solidFill>
                  <a:srgbClr val="FFFFFF"/>
                </a:solidFill>
                <a:latin typeface="Athelas Regular"/>
                <a:cs typeface="Athelas Regular"/>
              </a:rPr>
              <a:t>(Université Catholique de Louvain)</a:t>
            </a:r>
          </a:p>
          <a:p>
            <a:pPr>
              <a:lnSpc>
                <a:spcPct val="90000"/>
              </a:lnSpc>
            </a:pPr>
            <a:r>
              <a:rPr lang="fr-FR" sz="1100" b="1" dirty="0">
                <a:solidFill>
                  <a:srgbClr val="FFFFFF"/>
                </a:solidFill>
                <a:latin typeface="Athelas Regular"/>
                <a:cs typeface="Athelas Regular"/>
              </a:rPr>
              <a:t>Doctorante en anthropologie </a:t>
            </a:r>
            <a:br>
              <a:rPr lang="fr-FR" sz="1100" dirty="0">
                <a:latin typeface="Athelas Regular"/>
                <a:cs typeface="Athelas Regular"/>
              </a:rPr>
            </a:br>
            <a:r>
              <a:rPr lang="fr-FR" sz="1100" dirty="0">
                <a:solidFill>
                  <a:srgbClr val="FFFFFF"/>
                </a:solidFill>
                <a:latin typeface="Athelas Regular"/>
                <a:cs typeface="Athelas Regular"/>
              </a:rPr>
              <a:t>(EHESS/LAS x </a:t>
            </a:r>
            <a:r>
              <a:rPr lang="fr-FR" sz="1100" dirty="0" err="1">
                <a:solidFill>
                  <a:srgbClr val="FFFFFF"/>
                </a:solidFill>
                <a:latin typeface="Athelas Regular"/>
                <a:cs typeface="Athelas Regular"/>
              </a:rPr>
              <a:t>ULiège</a:t>
            </a:r>
            <a:r>
              <a:rPr lang="fr-FR" sz="1100" dirty="0">
                <a:solidFill>
                  <a:srgbClr val="FFFFFF"/>
                </a:solidFill>
                <a:latin typeface="Athelas Regular"/>
                <a:cs typeface="Athelas Regular"/>
              </a:rPr>
              <a:t>/LASC)</a:t>
            </a:r>
          </a:p>
        </p:txBody>
      </p:sp>
      <p:sp>
        <p:nvSpPr>
          <p:cNvPr id="5" name="Espace réservé du numéro de diapositive 4"/>
          <p:cNvSpPr>
            <a:spLocks noGrp="1"/>
          </p:cNvSpPr>
          <p:nvPr>
            <p:ph type="sldNum" sz="quarter" idx="12"/>
          </p:nvPr>
        </p:nvSpPr>
        <p:spPr>
          <a:xfrm>
            <a:off x="6457950" y="6356350"/>
            <a:ext cx="2057400" cy="365125"/>
          </a:xfrm>
        </p:spPr>
        <p:txBody>
          <a:bodyPr>
            <a:normAutofit/>
          </a:bodyPr>
          <a:lstStyle/>
          <a:p>
            <a:pPr>
              <a:spcAft>
                <a:spcPts val="600"/>
              </a:spcAft>
            </a:pPr>
            <a:fld id="{2A6F697A-4DAF-C644-B8DF-049E65BA4E37}" type="slidenum">
              <a:rPr lang="fr-FR" sz="1000">
                <a:solidFill>
                  <a:srgbClr val="FFFFFF"/>
                </a:solidFill>
              </a:rPr>
              <a:pPr>
                <a:spcAft>
                  <a:spcPts val="600"/>
                </a:spcAft>
              </a:pPr>
              <a:t>1</a:t>
            </a:fld>
            <a:endParaRPr lang="fr-FR" sz="1000">
              <a:solidFill>
                <a:srgbClr val="FFFFFF"/>
              </a:solidFill>
            </a:endParaRPr>
          </a:p>
        </p:txBody>
      </p:sp>
    </p:spTree>
    <p:extLst>
      <p:ext uri="{BB962C8B-B14F-4D97-AF65-F5344CB8AC3E}">
        <p14:creationId xmlns:p14="http://schemas.microsoft.com/office/powerpoint/2010/main" val="4417645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7550"/>
            <a:ext cx="8229600" cy="1143000"/>
          </a:xfrm>
        </p:spPr>
        <p:txBody>
          <a:bodyPr>
            <a:normAutofit/>
          </a:bodyPr>
          <a:lstStyle/>
          <a:p>
            <a:r>
              <a:rPr lang="fr-FR" sz="3600" dirty="0">
                <a:latin typeface="Athelas Regular"/>
              </a:rPr>
              <a:t>Rapports aux soins</a:t>
            </a:r>
            <a:endParaRPr lang="fr-FR" dirty="0"/>
          </a:p>
        </p:txBody>
      </p:sp>
      <p:sp>
        <p:nvSpPr>
          <p:cNvPr id="3" name="Espace réservé du contenu 2"/>
          <p:cNvSpPr>
            <a:spLocks noGrp="1"/>
          </p:cNvSpPr>
          <p:nvPr>
            <p:ph idx="1"/>
          </p:nvPr>
        </p:nvSpPr>
        <p:spPr>
          <a:xfrm>
            <a:off x="445537" y="952425"/>
            <a:ext cx="8229600" cy="3288951"/>
          </a:xfrm>
        </p:spPr>
        <p:txBody>
          <a:bodyPr vert="horz" lIns="91440" tIns="45720" rIns="91440" bIns="45720" rtlCol="0" anchor="t">
            <a:noAutofit/>
          </a:bodyPr>
          <a:lstStyle/>
          <a:p>
            <a:r>
              <a:rPr lang="nl-BE" sz="1600" b="1" dirty="0" err="1">
                <a:ea typeface="+mn-lt"/>
                <a:cs typeface="+mn-lt"/>
              </a:rPr>
              <a:t>Quelle</a:t>
            </a:r>
            <a:r>
              <a:rPr lang="nl-BE" sz="1600" b="1" dirty="0">
                <a:ea typeface="+mn-lt"/>
                <a:cs typeface="+mn-lt"/>
              </a:rPr>
              <a:t> </a:t>
            </a:r>
            <a:r>
              <a:rPr lang="nl-BE" sz="1600" b="1" dirty="0" err="1">
                <a:ea typeface="+mn-lt"/>
                <a:cs typeface="+mn-lt"/>
              </a:rPr>
              <a:t>place</a:t>
            </a:r>
            <a:r>
              <a:rPr lang="nl-BE" sz="1600" b="1" dirty="0">
                <a:ea typeface="+mn-lt"/>
                <a:cs typeface="+mn-lt"/>
              </a:rPr>
              <a:t> pour la psychologie ?</a:t>
            </a:r>
            <a:endParaRPr lang="en-US" sz="1600">
              <a:ea typeface="+mn-lt"/>
              <a:cs typeface="+mn-lt"/>
            </a:endParaRPr>
          </a:p>
          <a:p>
            <a:pPr marL="0" indent="0">
              <a:buNone/>
            </a:pPr>
            <a:r>
              <a:rPr lang="en-US" sz="1600" u="sng" dirty="0">
                <a:ea typeface="+mn-lt"/>
                <a:cs typeface="+mn-lt"/>
              </a:rPr>
              <a:t>Kohrt B. A. &amp; Harper I., (2008), “Navigating diagnoses: understanding mind-body relations, mental health, and stigma in Nepal</a:t>
            </a:r>
            <a:r>
              <a:rPr lang="en-US" sz="1600" dirty="0">
                <a:ea typeface="+mn-lt"/>
                <a:cs typeface="+mn-lt"/>
              </a:rPr>
              <a:t>” :</a:t>
            </a:r>
            <a:r>
              <a:rPr lang="nl-BE" sz="1600" dirty="0">
                <a:ea typeface="+mn-lt"/>
                <a:cs typeface="+mn-lt"/>
              </a:rPr>
              <a:t> </a:t>
            </a:r>
            <a:br>
              <a:rPr lang="nl-BE" sz="1600" dirty="0">
                <a:ea typeface="+mn-lt"/>
                <a:cs typeface="+mn-lt"/>
              </a:rPr>
            </a:br>
            <a:br>
              <a:rPr lang="nl-BE" sz="1600" dirty="0">
                <a:ea typeface="+mn-lt"/>
                <a:cs typeface="+mn-lt"/>
              </a:rPr>
            </a:br>
            <a:r>
              <a:rPr lang="nl-BE" sz="1600" dirty="0">
                <a:ea typeface="+mn-lt"/>
                <a:cs typeface="+mn-lt"/>
              </a:rPr>
              <a:t> Discipline nouvelle (en 2004 : 5 </a:t>
            </a:r>
            <a:r>
              <a:rPr lang="nl-BE" sz="1600" dirty="0" err="1">
                <a:ea typeface="+mn-lt"/>
                <a:cs typeface="+mn-lt"/>
              </a:rPr>
              <a:t>psychologues</a:t>
            </a:r>
            <a:r>
              <a:rPr lang="nl-BE" sz="1600" dirty="0">
                <a:ea typeface="+mn-lt"/>
                <a:cs typeface="+mn-lt"/>
              </a:rPr>
              <a:t> et 30 </a:t>
            </a:r>
            <a:r>
              <a:rPr lang="nl-BE" sz="1600" dirty="0" err="1">
                <a:ea typeface="+mn-lt"/>
                <a:cs typeface="+mn-lt"/>
              </a:rPr>
              <a:t>psychiatres</a:t>
            </a:r>
            <a:r>
              <a:rPr lang="nl-BE" sz="1600" dirty="0">
                <a:ea typeface="+mn-lt"/>
                <a:cs typeface="+mn-lt"/>
              </a:rPr>
              <a:t> / </a:t>
            </a:r>
            <a:r>
              <a:rPr lang="nl-BE" sz="1600" dirty="0" err="1">
                <a:ea typeface="+mn-lt"/>
                <a:cs typeface="+mn-lt"/>
              </a:rPr>
              <a:t>pays</a:t>
            </a:r>
            <a:r>
              <a:rPr lang="nl-BE" sz="1600" dirty="0">
                <a:ea typeface="+mn-lt"/>
                <a:cs typeface="+mn-lt"/>
              </a:rPr>
              <a:t>)</a:t>
            </a:r>
            <a:br>
              <a:rPr lang="nl-BE" sz="1600" dirty="0">
                <a:ea typeface="+mn-lt"/>
                <a:cs typeface="+mn-lt"/>
              </a:rPr>
            </a:br>
            <a:r>
              <a:rPr lang="nl-BE" sz="1600" dirty="0">
                <a:ea typeface="+mn-lt"/>
                <a:cs typeface="+mn-lt"/>
              </a:rPr>
              <a:t> </a:t>
            </a:r>
            <a:r>
              <a:rPr lang="nl-BE" sz="1600" dirty="0" err="1">
                <a:ea typeface="+mn-lt"/>
                <a:cs typeface="+mn-lt"/>
              </a:rPr>
              <a:t>Neuropsy</a:t>
            </a:r>
            <a:r>
              <a:rPr lang="nl-BE" sz="1600" dirty="0">
                <a:ea typeface="+mn-lt"/>
                <a:cs typeface="+mn-lt"/>
              </a:rPr>
              <a:t> et thérapie </a:t>
            </a:r>
            <a:r>
              <a:rPr lang="nl-BE" sz="1600" dirty="0" err="1">
                <a:ea typeface="+mn-lt"/>
                <a:cs typeface="+mn-lt"/>
              </a:rPr>
              <a:t>comportementale</a:t>
            </a:r>
            <a:r>
              <a:rPr lang="nl-BE" sz="1600" dirty="0">
                <a:ea typeface="+mn-lt"/>
                <a:cs typeface="+mn-lt"/>
              </a:rPr>
              <a:t> ++</a:t>
            </a:r>
            <a:endParaRPr lang="en-US" sz="1600">
              <a:ea typeface="+mn-lt"/>
              <a:cs typeface="+mn-lt"/>
            </a:endParaRPr>
          </a:p>
          <a:p>
            <a:pPr marL="0" indent="0">
              <a:buNone/>
            </a:pPr>
            <a:r>
              <a:rPr lang="fr-BE" sz="1600" dirty="0">
                <a:ea typeface="+mn-lt"/>
                <a:cs typeface="+mn-lt"/>
              </a:rPr>
              <a:t> </a:t>
            </a:r>
            <a:r>
              <a:rPr lang="nl-BE" sz="1600" dirty="0" err="1">
                <a:ea typeface="+mn-lt"/>
                <a:cs typeface="+mn-lt"/>
              </a:rPr>
              <a:t>Stigmatisations</a:t>
            </a:r>
            <a:r>
              <a:rPr lang="nl-BE" sz="1600" dirty="0">
                <a:ea typeface="+mn-lt"/>
                <a:cs typeface="+mn-lt"/>
              </a:rPr>
              <a:t> ++ maladies </a:t>
            </a:r>
            <a:r>
              <a:rPr lang="nl-BE" sz="1600" dirty="0" err="1">
                <a:ea typeface="+mn-lt"/>
                <a:cs typeface="+mn-lt"/>
              </a:rPr>
              <a:t>mentales</a:t>
            </a:r>
            <a:r>
              <a:rPr lang="nl-BE" sz="1600" dirty="0">
                <a:ea typeface="+mn-lt"/>
                <a:cs typeface="+mn-lt"/>
              </a:rPr>
              <a:t> (</a:t>
            </a:r>
            <a:r>
              <a:rPr lang="nl-BE" sz="1600" i="1" dirty="0" err="1">
                <a:ea typeface="+mn-lt"/>
                <a:cs typeface="+mn-lt"/>
              </a:rPr>
              <a:t>dimaag</a:t>
            </a:r>
            <a:r>
              <a:rPr lang="nl-BE" sz="1600" i="1" dirty="0">
                <a:ea typeface="+mn-lt"/>
                <a:cs typeface="+mn-lt"/>
              </a:rPr>
              <a:t> </a:t>
            </a:r>
            <a:r>
              <a:rPr lang="nl-BE" sz="1600" dirty="0" err="1">
                <a:ea typeface="+mn-lt"/>
                <a:cs typeface="+mn-lt"/>
              </a:rPr>
              <a:t>cerveau</a:t>
            </a:r>
            <a:r>
              <a:rPr lang="nl-BE" sz="1600" dirty="0">
                <a:ea typeface="+mn-lt"/>
                <a:cs typeface="+mn-lt"/>
              </a:rPr>
              <a:t>-esprit)</a:t>
            </a:r>
            <a:endParaRPr lang="en-US" sz="1600">
              <a:ea typeface="+mn-lt"/>
              <a:cs typeface="+mn-lt"/>
            </a:endParaRPr>
          </a:p>
          <a:p>
            <a:endParaRPr lang="nl-BE" sz="1600" dirty="0">
              <a:ea typeface="+mn-lt"/>
              <a:cs typeface="+mn-lt"/>
            </a:endParaRPr>
          </a:p>
          <a:p>
            <a:pPr marL="0" indent="0" algn="just">
              <a:buNone/>
            </a:pPr>
            <a:r>
              <a:rPr lang="nl-BE" sz="1600" dirty="0" err="1">
                <a:ea typeface="+mn-lt"/>
                <a:cs typeface="+mn-lt"/>
              </a:rPr>
              <a:t>Dr</a:t>
            </a:r>
            <a:r>
              <a:rPr lang="nl-BE" sz="1600" dirty="0">
                <a:ea typeface="+mn-lt"/>
                <a:cs typeface="+mn-lt"/>
              </a:rPr>
              <a:t> </a:t>
            </a:r>
            <a:r>
              <a:rPr lang="nl-BE" sz="1600" dirty="0" err="1">
                <a:ea typeface="+mn-lt"/>
                <a:cs typeface="+mn-lt"/>
              </a:rPr>
              <a:t>Phulphul</a:t>
            </a:r>
            <a:r>
              <a:rPr lang="nl-BE" sz="1600" dirty="0">
                <a:ea typeface="+mn-lt"/>
                <a:cs typeface="+mn-lt"/>
              </a:rPr>
              <a:t> (+/- 40 </a:t>
            </a:r>
            <a:r>
              <a:rPr lang="nl-BE" sz="1600" dirty="0" err="1">
                <a:ea typeface="+mn-lt"/>
                <a:cs typeface="+mn-lt"/>
              </a:rPr>
              <a:t>ans</a:t>
            </a:r>
            <a:r>
              <a:rPr lang="nl-BE" sz="1600" dirty="0">
                <a:ea typeface="+mn-lt"/>
                <a:cs typeface="+mn-lt"/>
              </a:rPr>
              <a:t>) : </a:t>
            </a:r>
            <a:r>
              <a:rPr lang="nl-BE" sz="1600" i="1" dirty="0">
                <a:ea typeface="+mn-lt"/>
                <a:cs typeface="+mn-lt"/>
              </a:rPr>
              <a:t>Tu </a:t>
            </a:r>
            <a:r>
              <a:rPr lang="nl-BE" sz="1600" i="1" dirty="0" err="1">
                <a:ea typeface="+mn-lt"/>
                <a:cs typeface="+mn-lt"/>
              </a:rPr>
              <a:t>sais</a:t>
            </a:r>
            <a:r>
              <a:rPr lang="nl-BE" sz="1600" i="1" dirty="0">
                <a:ea typeface="+mn-lt"/>
                <a:cs typeface="+mn-lt"/>
              </a:rPr>
              <a:t>, à </a:t>
            </a:r>
            <a:r>
              <a:rPr lang="nl-BE" sz="1600" i="1" dirty="0" err="1">
                <a:ea typeface="+mn-lt"/>
                <a:cs typeface="+mn-lt"/>
              </a:rPr>
              <a:t>l'étranger</a:t>
            </a:r>
            <a:r>
              <a:rPr lang="nl-BE" sz="1600" i="1" dirty="0">
                <a:ea typeface="+mn-lt"/>
                <a:cs typeface="+mn-lt"/>
              </a:rPr>
              <a:t>, on se </a:t>
            </a:r>
            <a:r>
              <a:rPr lang="nl-BE" sz="1600" i="1" dirty="0" err="1">
                <a:ea typeface="+mn-lt"/>
                <a:cs typeface="+mn-lt"/>
              </a:rPr>
              <a:t>préoccupe</a:t>
            </a:r>
            <a:r>
              <a:rPr lang="nl-BE" sz="1600" i="1" dirty="0">
                <a:ea typeface="+mn-lt"/>
                <a:cs typeface="+mn-lt"/>
              </a:rPr>
              <a:t> </a:t>
            </a:r>
            <a:r>
              <a:rPr lang="nl-BE" sz="1600" i="1" dirty="0" err="1">
                <a:ea typeface="+mn-lt"/>
                <a:cs typeface="+mn-lt"/>
              </a:rPr>
              <a:t>davantage</a:t>
            </a:r>
            <a:r>
              <a:rPr lang="nl-BE" sz="1600" i="1" dirty="0">
                <a:ea typeface="+mn-lt"/>
                <a:cs typeface="+mn-lt"/>
              </a:rPr>
              <a:t> de la </a:t>
            </a:r>
            <a:r>
              <a:rPr lang="nl-BE" sz="1600" i="1" dirty="0" err="1">
                <a:ea typeface="+mn-lt"/>
                <a:cs typeface="+mn-lt"/>
              </a:rPr>
              <a:t>condition</a:t>
            </a:r>
            <a:r>
              <a:rPr lang="nl-BE" sz="1600" i="1" dirty="0">
                <a:ea typeface="+mn-lt"/>
                <a:cs typeface="+mn-lt"/>
              </a:rPr>
              <a:t> </a:t>
            </a:r>
            <a:r>
              <a:rPr lang="nl-BE" sz="1600" i="1" dirty="0" err="1">
                <a:ea typeface="+mn-lt"/>
                <a:cs typeface="+mn-lt"/>
              </a:rPr>
              <a:t>psychologique</a:t>
            </a:r>
            <a:r>
              <a:rPr lang="nl-BE" sz="1600" i="1" dirty="0">
                <a:ea typeface="+mn-lt"/>
                <a:cs typeface="+mn-lt"/>
              </a:rPr>
              <a:t>, mais au Népal, </a:t>
            </a:r>
            <a:r>
              <a:rPr lang="nl-BE" sz="1600" i="1" dirty="0" err="1">
                <a:ea typeface="+mn-lt"/>
                <a:cs typeface="+mn-lt"/>
              </a:rPr>
              <a:t>ce</a:t>
            </a:r>
            <a:r>
              <a:rPr lang="nl-BE" sz="1600" i="1" dirty="0">
                <a:ea typeface="+mn-lt"/>
                <a:cs typeface="+mn-lt"/>
              </a:rPr>
              <a:t> </a:t>
            </a:r>
            <a:r>
              <a:rPr lang="nl-BE" sz="1600" i="1" dirty="0" err="1">
                <a:ea typeface="+mn-lt"/>
                <a:cs typeface="+mn-lt"/>
              </a:rPr>
              <a:t>n'est</a:t>
            </a:r>
            <a:r>
              <a:rPr lang="nl-BE" sz="1600" i="1" dirty="0">
                <a:ea typeface="+mn-lt"/>
                <a:cs typeface="+mn-lt"/>
              </a:rPr>
              <a:t> pas </a:t>
            </a:r>
            <a:r>
              <a:rPr lang="nl-BE" sz="1600" i="1" dirty="0" err="1">
                <a:ea typeface="+mn-lt"/>
                <a:cs typeface="+mn-lt"/>
              </a:rPr>
              <a:t>qu'on</a:t>
            </a:r>
            <a:r>
              <a:rPr lang="nl-BE" sz="1600" i="1" dirty="0">
                <a:ea typeface="+mn-lt"/>
                <a:cs typeface="+mn-lt"/>
              </a:rPr>
              <a:t> ne s'en </a:t>
            </a:r>
            <a:r>
              <a:rPr lang="nl-BE" sz="1600" i="1" dirty="0" err="1">
                <a:ea typeface="+mn-lt"/>
                <a:cs typeface="+mn-lt"/>
              </a:rPr>
              <a:t>préoccupe</a:t>
            </a:r>
            <a:r>
              <a:rPr lang="nl-BE" sz="1600" i="1" dirty="0">
                <a:ea typeface="+mn-lt"/>
                <a:cs typeface="+mn-lt"/>
              </a:rPr>
              <a:t> pas, mais </a:t>
            </a:r>
            <a:r>
              <a:rPr lang="nl-BE" sz="1600" i="1" dirty="0" err="1">
                <a:ea typeface="+mn-lt"/>
                <a:cs typeface="+mn-lt"/>
              </a:rPr>
              <a:t>avant</a:t>
            </a:r>
            <a:r>
              <a:rPr lang="nl-BE" sz="1600" i="1" dirty="0">
                <a:ea typeface="+mn-lt"/>
                <a:cs typeface="+mn-lt"/>
              </a:rPr>
              <a:t> </a:t>
            </a:r>
            <a:r>
              <a:rPr lang="nl-BE" sz="1600" i="1" dirty="0" err="1">
                <a:ea typeface="+mn-lt"/>
                <a:cs typeface="+mn-lt"/>
              </a:rPr>
              <a:t>tout</a:t>
            </a:r>
            <a:r>
              <a:rPr lang="nl-BE" sz="1600" i="1" dirty="0">
                <a:ea typeface="+mn-lt"/>
                <a:cs typeface="+mn-lt"/>
              </a:rPr>
              <a:t>, </a:t>
            </a:r>
            <a:r>
              <a:rPr lang="nl-BE" sz="1600" b="1" i="1" dirty="0" err="1">
                <a:ea typeface="+mn-lt"/>
                <a:cs typeface="+mn-lt"/>
              </a:rPr>
              <a:t>il</a:t>
            </a:r>
            <a:r>
              <a:rPr lang="nl-BE" sz="1600" b="1" i="1" dirty="0">
                <a:ea typeface="+mn-lt"/>
                <a:cs typeface="+mn-lt"/>
              </a:rPr>
              <a:t> y a </a:t>
            </a:r>
            <a:r>
              <a:rPr lang="nl-BE" sz="1600" b="1" i="1" dirty="0" err="1">
                <a:ea typeface="+mn-lt"/>
                <a:cs typeface="+mn-lt"/>
              </a:rPr>
              <a:t>un</a:t>
            </a:r>
            <a:r>
              <a:rPr lang="nl-BE" sz="1600" b="1" i="1" dirty="0">
                <a:ea typeface="+mn-lt"/>
                <a:cs typeface="+mn-lt"/>
              </a:rPr>
              <a:t> </a:t>
            </a:r>
            <a:r>
              <a:rPr lang="nl-BE" sz="1600" b="1" i="1" dirty="0" err="1">
                <a:ea typeface="+mn-lt"/>
                <a:cs typeface="+mn-lt"/>
              </a:rPr>
              <a:t>accès</a:t>
            </a:r>
            <a:r>
              <a:rPr lang="nl-BE" sz="1600" b="1" i="1" dirty="0">
                <a:ea typeface="+mn-lt"/>
                <a:cs typeface="+mn-lt"/>
              </a:rPr>
              <a:t> </a:t>
            </a:r>
            <a:r>
              <a:rPr lang="nl-BE" sz="1600" b="1" i="1" dirty="0" err="1">
                <a:ea typeface="+mn-lt"/>
                <a:cs typeface="+mn-lt"/>
              </a:rPr>
              <a:t>limité</a:t>
            </a:r>
            <a:r>
              <a:rPr lang="nl-BE" sz="1600" b="1" i="1" dirty="0">
                <a:ea typeface="+mn-lt"/>
                <a:cs typeface="+mn-lt"/>
              </a:rPr>
              <a:t> à la santé </a:t>
            </a:r>
            <a:r>
              <a:rPr lang="nl-BE" sz="1600" b="1" i="1" dirty="0" err="1">
                <a:ea typeface="+mn-lt"/>
                <a:cs typeface="+mn-lt"/>
              </a:rPr>
              <a:t>médicale</a:t>
            </a:r>
            <a:r>
              <a:rPr lang="nl-BE" sz="1600" b="1" i="1" dirty="0">
                <a:ea typeface="+mn-lt"/>
                <a:cs typeface="+mn-lt"/>
              </a:rPr>
              <a:t> et à la </a:t>
            </a:r>
            <a:r>
              <a:rPr lang="nl-BE" sz="1600" b="1" i="1" dirty="0" err="1">
                <a:ea typeface="+mn-lt"/>
                <a:cs typeface="+mn-lt"/>
              </a:rPr>
              <a:t>condition</a:t>
            </a:r>
            <a:r>
              <a:rPr lang="nl-BE" sz="1600" b="1" i="1" dirty="0">
                <a:ea typeface="+mn-lt"/>
                <a:cs typeface="+mn-lt"/>
              </a:rPr>
              <a:t> </a:t>
            </a:r>
            <a:r>
              <a:rPr lang="nl-BE" sz="1600" b="1" i="1" dirty="0" err="1">
                <a:ea typeface="+mn-lt"/>
                <a:cs typeface="+mn-lt"/>
              </a:rPr>
              <a:t>physique</a:t>
            </a:r>
            <a:r>
              <a:rPr lang="nl-BE" sz="1600" b="1" i="1" dirty="0">
                <a:ea typeface="+mn-lt"/>
                <a:cs typeface="+mn-lt"/>
              </a:rPr>
              <a:t>.</a:t>
            </a:r>
            <a:r>
              <a:rPr lang="nl-BE" sz="1600" i="1" dirty="0">
                <a:ea typeface="+mn-lt"/>
                <a:cs typeface="+mn-lt"/>
              </a:rPr>
              <a:t> </a:t>
            </a:r>
            <a:r>
              <a:rPr lang="nl-BE" sz="1600" b="1" i="1" dirty="0" err="1">
                <a:ea typeface="+mn-lt"/>
                <a:cs typeface="+mn-lt"/>
              </a:rPr>
              <a:t>Nous</a:t>
            </a:r>
            <a:r>
              <a:rPr lang="nl-BE" sz="1600" b="1" i="1" dirty="0">
                <a:ea typeface="+mn-lt"/>
                <a:cs typeface="+mn-lt"/>
              </a:rPr>
              <a:t> </a:t>
            </a:r>
            <a:r>
              <a:rPr lang="nl-BE" sz="1600" b="1" i="1" dirty="0" err="1">
                <a:ea typeface="+mn-lt"/>
                <a:cs typeface="+mn-lt"/>
              </a:rPr>
              <a:t>devons</a:t>
            </a:r>
            <a:r>
              <a:rPr lang="nl-BE" sz="1600" b="1" i="1" dirty="0">
                <a:ea typeface="+mn-lt"/>
                <a:cs typeface="+mn-lt"/>
              </a:rPr>
              <a:t> </a:t>
            </a:r>
            <a:r>
              <a:rPr lang="nl-BE" sz="1600" b="1" i="1" dirty="0" err="1">
                <a:ea typeface="+mn-lt"/>
                <a:cs typeface="+mn-lt"/>
              </a:rPr>
              <a:t>d'abord</a:t>
            </a:r>
            <a:r>
              <a:rPr lang="nl-BE" sz="1600" b="1" i="1" dirty="0">
                <a:ea typeface="+mn-lt"/>
                <a:cs typeface="+mn-lt"/>
              </a:rPr>
              <a:t> </a:t>
            </a:r>
            <a:r>
              <a:rPr lang="nl-BE" sz="1600" b="1" i="1" dirty="0" err="1">
                <a:ea typeface="+mn-lt"/>
                <a:cs typeface="+mn-lt"/>
              </a:rPr>
              <a:t>nous</a:t>
            </a:r>
            <a:r>
              <a:rPr lang="nl-BE" sz="1600" b="1" i="1" dirty="0">
                <a:ea typeface="+mn-lt"/>
                <a:cs typeface="+mn-lt"/>
              </a:rPr>
              <a:t> </a:t>
            </a:r>
            <a:r>
              <a:rPr lang="nl-BE" sz="1600" b="1" i="1" dirty="0" err="1">
                <a:ea typeface="+mn-lt"/>
                <a:cs typeface="+mn-lt"/>
              </a:rPr>
              <a:t>occuper</a:t>
            </a:r>
            <a:r>
              <a:rPr lang="nl-BE" sz="1600" b="1" i="1" dirty="0">
                <a:ea typeface="+mn-lt"/>
                <a:cs typeface="+mn-lt"/>
              </a:rPr>
              <a:t> de la </a:t>
            </a:r>
            <a:r>
              <a:rPr lang="nl-BE" sz="1600" b="1" i="1" dirty="0" err="1">
                <a:ea typeface="+mn-lt"/>
                <a:cs typeface="+mn-lt"/>
              </a:rPr>
              <a:t>condition</a:t>
            </a:r>
            <a:r>
              <a:rPr lang="nl-BE" sz="1600" b="1" i="1" dirty="0">
                <a:ea typeface="+mn-lt"/>
                <a:cs typeface="+mn-lt"/>
              </a:rPr>
              <a:t> </a:t>
            </a:r>
            <a:r>
              <a:rPr lang="nl-BE" sz="1600" b="1" i="1" dirty="0" err="1">
                <a:ea typeface="+mn-lt"/>
                <a:cs typeface="+mn-lt"/>
              </a:rPr>
              <a:t>physique</a:t>
            </a:r>
            <a:r>
              <a:rPr lang="nl-BE" sz="1600" b="1" i="1" dirty="0">
                <a:ea typeface="+mn-lt"/>
                <a:cs typeface="+mn-lt"/>
              </a:rPr>
              <a:t> </a:t>
            </a:r>
            <a:r>
              <a:rPr lang="nl-BE" sz="1600" b="1" i="1" dirty="0" err="1">
                <a:ea typeface="+mn-lt"/>
                <a:cs typeface="+mn-lt"/>
              </a:rPr>
              <a:t>parce</a:t>
            </a:r>
            <a:r>
              <a:rPr lang="nl-BE" sz="1600" b="1" i="1" dirty="0">
                <a:ea typeface="+mn-lt"/>
                <a:cs typeface="+mn-lt"/>
              </a:rPr>
              <a:t> que les ressources </a:t>
            </a:r>
            <a:r>
              <a:rPr lang="nl-BE" sz="1600" b="1" i="1" dirty="0" err="1">
                <a:ea typeface="+mn-lt"/>
                <a:cs typeface="+mn-lt"/>
              </a:rPr>
              <a:t>sont</a:t>
            </a:r>
            <a:r>
              <a:rPr lang="nl-BE" sz="1600" b="1" i="1" dirty="0">
                <a:ea typeface="+mn-lt"/>
                <a:cs typeface="+mn-lt"/>
              </a:rPr>
              <a:t> </a:t>
            </a:r>
            <a:r>
              <a:rPr lang="nl-BE" sz="1600" b="1" i="1" dirty="0" err="1">
                <a:ea typeface="+mn-lt"/>
                <a:cs typeface="+mn-lt"/>
              </a:rPr>
              <a:t>limitées</a:t>
            </a:r>
            <a:r>
              <a:rPr lang="nl-BE" sz="1600" b="1" i="1" dirty="0">
                <a:ea typeface="+mn-lt"/>
                <a:cs typeface="+mn-lt"/>
              </a:rPr>
              <a:t>.</a:t>
            </a:r>
            <a:r>
              <a:rPr lang="nl-BE" sz="1600" i="1" dirty="0">
                <a:ea typeface="+mn-lt"/>
                <a:cs typeface="+mn-lt"/>
              </a:rPr>
              <a:t> (...) Ce </a:t>
            </a:r>
            <a:r>
              <a:rPr lang="nl-BE" sz="1600" i="1" dirty="0" err="1">
                <a:ea typeface="+mn-lt"/>
                <a:cs typeface="+mn-lt"/>
              </a:rPr>
              <a:t>n'est</a:t>
            </a:r>
            <a:r>
              <a:rPr lang="nl-BE" sz="1600" i="1" dirty="0">
                <a:ea typeface="+mn-lt"/>
                <a:cs typeface="+mn-lt"/>
              </a:rPr>
              <a:t> pas comme dans </a:t>
            </a:r>
            <a:r>
              <a:rPr lang="nl-BE" sz="1600" i="1" dirty="0" err="1">
                <a:ea typeface="+mn-lt"/>
                <a:cs typeface="+mn-lt"/>
              </a:rPr>
              <a:t>un</a:t>
            </a:r>
            <a:r>
              <a:rPr lang="nl-BE" sz="1600" i="1" dirty="0">
                <a:ea typeface="+mn-lt"/>
                <a:cs typeface="+mn-lt"/>
              </a:rPr>
              <a:t> </a:t>
            </a:r>
            <a:r>
              <a:rPr lang="nl-BE" sz="1600" i="1" dirty="0" err="1">
                <a:ea typeface="+mn-lt"/>
                <a:cs typeface="+mn-lt"/>
              </a:rPr>
              <a:t>pays</a:t>
            </a:r>
            <a:r>
              <a:rPr lang="nl-BE" sz="1600" i="1" dirty="0">
                <a:ea typeface="+mn-lt"/>
                <a:cs typeface="+mn-lt"/>
              </a:rPr>
              <a:t> </a:t>
            </a:r>
            <a:r>
              <a:rPr lang="nl-BE" sz="1600" i="1" dirty="0" err="1">
                <a:ea typeface="+mn-lt"/>
                <a:cs typeface="+mn-lt"/>
              </a:rPr>
              <a:t>développé</a:t>
            </a:r>
            <a:r>
              <a:rPr lang="nl-BE" sz="1600" i="1" dirty="0">
                <a:ea typeface="+mn-lt"/>
                <a:cs typeface="+mn-lt"/>
              </a:rPr>
              <a:t> comme </a:t>
            </a:r>
            <a:r>
              <a:rPr lang="nl-BE" sz="1600" i="1" dirty="0" err="1">
                <a:ea typeface="+mn-lt"/>
                <a:cs typeface="+mn-lt"/>
              </a:rPr>
              <a:t>l'Australie</a:t>
            </a:r>
            <a:r>
              <a:rPr lang="nl-BE" sz="1600" i="1" dirty="0">
                <a:ea typeface="+mn-lt"/>
                <a:cs typeface="+mn-lt"/>
              </a:rPr>
              <a:t> </a:t>
            </a:r>
            <a:r>
              <a:rPr lang="nl-BE" sz="1600" i="1" dirty="0" err="1">
                <a:ea typeface="+mn-lt"/>
                <a:cs typeface="+mn-lt"/>
              </a:rPr>
              <a:t>ou</a:t>
            </a:r>
            <a:r>
              <a:rPr lang="nl-BE" sz="1600" i="1" dirty="0">
                <a:ea typeface="+mn-lt"/>
                <a:cs typeface="+mn-lt"/>
              </a:rPr>
              <a:t> </a:t>
            </a:r>
            <a:r>
              <a:rPr lang="nl-BE" sz="1600" i="1" dirty="0" err="1">
                <a:ea typeface="+mn-lt"/>
                <a:cs typeface="+mn-lt"/>
              </a:rPr>
              <a:t>l'Europe</a:t>
            </a:r>
            <a:r>
              <a:rPr lang="nl-BE" sz="1600" i="1" dirty="0">
                <a:ea typeface="+mn-lt"/>
                <a:cs typeface="+mn-lt"/>
              </a:rPr>
              <a:t>, je </a:t>
            </a:r>
            <a:r>
              <a:rPr lang="nl-BE" sz="1600" i="1" dirty="0" err="1">
                <a:ea typeface="+mn-lt"/>
                <a:cs typeface="+mn-lt"/>
              </a:rPr>
              <a:t>sais</a:t>
            </a:r>
            <a:r>
              <a:rPr lang="nl-BE" sz="1600" i="1" dirty="0">
                <a:ea typeface="+mn-lt"/>
                <a:cs typeface="+mn-lt"/>
              </a:rPr>
              <a:t> que </a:t>
            </a:r>
            <a:r>
              <a:rPr lang="nl-BE" sz="1600" i="1" dirty="0" err="1">
                <a:ea typeface="+mn-lt"/>
                <a:cs typeface="+mn-lt"/>
              </a:rPr>
              <a:t>c'est</a:t>
            </a:r>
            <a:r>
              <a:rPr lang="nl-BE" sz="1600" i="1" dirty="0">
                <a:ea typeface="+mn-lt"/>
                <a:cs typeface="+mn-lt"/>
              </a:rPr>
              <a:t> </a:t>
            </a:r>
            <a:r>
              <a:rPr lang="nl-BE" sz="1600" i="1" dirty="0" err="1">
                <a:ea typeface="+mn-lt"/>
                <a:cs typeface="+mn-lt"/>
              </a:rPr>
              <a:t>une</a:t>
            </a:r>
            <a:r>
              <a:rPr lang="nl-BE" sz="1600" i="1" dirty="0">
                <a:ea typeface="+mn-lt"/>
                <a:cs typeface="+mn-lt"/>
              </a:rPr>
              <a:t> </a:t>
            </a:r>
            <a:r>
              <a:rPr lang="nl-BE" sz="1600" i="1" dirty="0" err="1">
                <a:ea typeface="+mn-lt"/>
                <a:cs typeface="+mn-lt"/>
              </a:rPr>
              <a:t>bonne</a:t>
            </a:r>
            <a:r>
              <a:rPr lang="nl-BE" sz="1600" i="1" dirty="0">
                <a:ea typeface="+mn-lt"/>
                <a:cs typeface="+mn-lt"/>
              </a:rPr>
              <a:t> idée, mais </a:t>
            </a:r>
            <a:r>
              <a:rPr lang="nl-BE" sz="1600" i="1" dirty="0" err="1">
                <a:ea typeface="+mn-lt"/>
                <a:cs typeface="+mn-lt"/>
              </a:rPr>
              <a:t>cela</a:t>
            </a:r>
            <a:r>
              <a:rPr lang="nl-BE" sz="1600" i="1" dirty="0">
                <a:ea typeface="+mn-lt"/>
                <a:cs typeface="+mn-lt"/>
              </a:rPr>
              <a:t> </a:t>
            </a:r>
            <a:r>
              <a:rPr lang="nl-BE" sz="1600" i="1" dirty="0" err="1">
                <a:ea typeface="+mn-lt"/>
                <a:cs typeface="+mn-lt"/>
              </a:rPr>
              <a:t>doit</a:t>
            </a:r>
            <a:r>
              <a:rPr lang="nl-BE" sz="1600" i="1" dirty="0">
                <a:ea typeface="+mn-lt"/>
                <a:cs typeface="+mn-lt"/>
              </a:rPr>
              <a:t> aller de pair </a:t>
            </a:r>
            <a:r>
              <a:rPr lang="nl-BE" sz="1600" i="1" dirty="0" err="1">
                <a:ea typeface="+mn-lt"/>
                <a:cs typeface="+mn-lt"/>
              </a:rPr>
              <a:t>avec</a:t>
            </a:r>
            <a:r>
              <a:rPr lang="nl-BE" sz="1600" i="1" dirty="0">
                <a:ea typeface="+mn-lt"/>
                <a:cs typeface="+mn-lt"/>
              </a:rPr>
              <a:t> </a:t>
            </a:r>
            <a:r>
              <a:rPr lang="nl-BE" sz="1600" i="1" dirty="0" err="1">
                <a:ea typeface="+mn-lt"/>
                <a:cs typeface="+mn-lt"/>
              </a:rPr>
              <a:t>une</a:t>
            </a:r>
            <a:r>
              <a:rPr lang="nl-BE" sz="1600" i="1" dirty="0">
                <a:ea typeface="+mn-lt"/>
                <a:cs typeface="+mn-lt"/>
              </a:rPr>
              <a:t> </a:t>
            </a:r>
            <a:r>
              <a:rPr lang="nl-BE" sz="1600" i="1" dirty="0" err="1">
                <a:ea typeface="+mn-lt"/>
                <a:cs typeface="+mn-lt"/>
              </a:rPr>
              <a:t>condition</a:t>
            </a:r>
            <a:r>
              <a:rPr lang="nl-BE" sz="1600" i="1" dirty="0">
                <a:ea typeface="+mn-lt"/>
                <a:cs typeface="+mn-lt"/>
              </a:rPr>
              <a:t> </a:t>
            </a:r>
            <a:r>
              <a:rPr lang="nl-BE" sz="1600" i="1" dirty="0" err="1">
                <a:ea typeface="+mn-lt"/>
                <a:cs typeface="+mn-lt"/>
              </a:rPr>
              <a:t>médicale</a:t>
            </a:r>
            <a:r>
              <a:rPr lang="nl-BE" sz="1600" i="1" dirty="0">
                <a:ea typeface="+mn-lt"/>
                <a:cs typeface="+mn-lt"/>
              </a:rPr>
              <a:t>. </a:t>
            </a:r>
            <a:r>
              <a:rPr lang="nl-BE" sz="1600" i="1" dirty="0" err="1">
                <a:ea typeface="+mn-lt"/>
                <a:cs typeface="+mn-lt"/>
              </a:rPr>
              <a:t>Sinon</a:t>
            </a:r>
            <a:r>
              <a:rPr lang="nl-BE" sz="1600" i="1" dirty="0">
                <a:ea typeface="+mn-lt"/>
                <a:cs typeface="+mn-lt"/>
              </a:rPr>
              <a:t>, </a:t>
            </a:r>
            <a:r>
              <a:rPr lang="nl-BE" sz="1600" i="1" dirty="0" err="1">
                <a:ea typeface="+mn-lt"/>
                <a:cs typeface="+mn-lt"/>
              </a:rPr>
              <a:t>cela</a:t>
            </a:r>
            <a:r>
              <a:rPr lang="nl-BE" sz="1600" i="1" dirty="0">
                <a:ea typeface="+mn-lt"/>
                <a:cs typeface="+mn-lt"/>
              </a:rPr>
              <a:t> </a:t>
            </a:r>
            <a:r>
              <a:rPr lang="nl-BE" sz="1600" i="1" dirty="0" err="1">
                <a:ea typeface="+mn-lt"/>
                <a:cs typeface="+mn-lt"/>
              </a:rPr>
              <a:t>arrive</a:t>
            </a:r>
            <a:r>
              <a:rPr lang="nl-BE" sz="1600" i="1" dirty="0">
                <a:ea typeface="+mn-lt"/>
                <a:cs typeface="+mn-lt"/>
              </a:rPr>
              <a:t> </a:t>
            </a:r>
            <a:r>
              <a:rPr lang="nl-BE" sz="1600" i="1" dirty="0" err="1">
                <a:ea typeface="+mn-lt"/>
                <a:cs typeface="+mn-lt"/>
              </a:rPr>
              <a:t>trop</a:t>
            </a:r>
            <a:r>
              <a:rPr lang="nl-BE" sz="1600" i="1" dirty="0">
                <a:ea typeface="+mn-lt"/>
                <a:cs typeface="+mn-lt"/>
              </a:rPr>
              <a:t> </a:t>
            </a:r>
            <a:r>
              <a:rPr lang="nl-BE" sz="1600" i="1" dirty="0" err="1">
                <a:ea typeface="+mn-lt"/>
                <a:cs typeface="+mn-lt"/>
              </a:rPr>
              <a:t>tard</a:t>
            </a:r>
            <a:r>
              <a:rPr lang="nl-BE" sz="1600" i="1" dirty="0">
                <a:ea typeface="+mn-lt"/>
                <a:cs typeface="+mn-lt"/>
              </a:rPr>
              <a:t>.</a:t>
            </a:r>
          </a:p>
          <a:p>
            <a:pPr marL="0" indent="0" algn="just">
              <a:buNone/>
            </a:pPr>
            <a:endParaRPr lang="nl-BE" sz="1600" dirty="0">
              <a:ea typeface="+mn-lt"/>
              <a:cs typeface="+mn-lt"/>
            </a:endParaRPr>
          </a:p>
          <a:p>
            <a:r>
              <a:rPr lang="nl-BE" sz="1600" b="1" dirty="0" err="1">
                <a:ea typeface="+mn-lt"/>
                <a:cs typeface="+mn-lt"/>
              </a:rPr>
              <a:t>Où</a:t>
            </a:r>
            <a:r>
              <a:rPr lang="nl-BE" sz="1600" b="1" dirty="0">
                <a:ea typeface="+mn-lt"/>
                <a:cs typeface="+mn-lt"/>
              </a:rPr>
              <a:t> </a:t>
            </a:r>
            <a:r>
              <a:rPr lang="nl-BE" sz="1600" b="1" dirty="0" err="1">
                <a:ea typeface="+mn-lt"/>
                <a:cs typeface="+mn-lt"/>
              </a:rPr>
              <a:t>sont</a:t>
            </a:r>
            <a:r>
              <a:rPr lang="nl-BE" sz="1600" b="1" dirty="0">
                <a:ea typeface="+mn-lt"/>
                <a:cs typeface="+mn-lt"/>
              </a:rPr>
              <a:t> </a:t>
            </a:r>
            <a:r>
              <a:rPr lang="nl-BE" sz="1600" b="1" dirty="0" err="1">
                <a:ea typeface="+mn-lt"/>
                <a:cs typeface="+mn-lt"/>
              </a:rPr>
              <a:t>l’ayurvéda</a:t>
            </a:r>
            <a:r>
              <a:rPr lang="nl-BE" sz="1600" b="1" dirty="0">
                <a:ea typeface="+mn-lt"/>
                <a:cs typeface="+mn-lt"/>
              </a:rPr>
              <a:t>, </a:t>
            </a:r>
            <a:r>
              <a:rPr lang="nl-BE" sz="1600" b="1" dirty="0" err="1">
                <a:ea typeface="+mn-lt"/>
                <a:cs typeface="+mn-lt"/>
              </a:rPr>
              <a:t>le</a:t>
            </a:r>
            <a:r>
              <a:rPr lang="nl-BE" sz="1600" b="1" dirty="0">
                <a:ea typeface="+mn-lt"/>
                <a:cs typeface="+mn-lt"/>
              </a:rPr>
              <a:t> yoga ?</a:t>
            </a:r>
            <a:endParaRPr lang="en-US" sz="1600" dirty="0" err="1">
              <a:ea typeface="+mn-lt"/>
              <a:cs typeface="+mn-lt"/>
            </a:endParaRPr>
          </a:p>
          <a:p>
            <a:pPr marL="0" indent="0">
              <a:buNone/>
            </a:pPr>
            <a:r>
              <a:rPr lang="nl-BE" sz="1600" dirty="0" err="1">
                <a:ea typeface="+mn-lt"/>
                <a:cs typeface="+mn-lt"/>
              </a:rPr>
              <a:t>Très</a:t>
            </a:r>
            <a:r>
              <a:rPr lang="nl-BE" sz="1600" dirty="0">
                <a:ea typeface="+mn-lt"/>
                <a:cs typeface="+mn-lt"/>
              </a:rPr>
              <a:t> </a:t>
            </a:r>
            <a:r>
              <a:rPr lang="nl-BE" sz="1600" dirty="0" err="1">
                <a:ea typeface="+mn-lt"/>
                <a:cs typeface="+mn-lt"/>
              </a:rPr>
              <a:t>peu</a:t>
            </a:r>
            <a:r>
              <a:rPr lang="nl-BE" sz="1600" dirty="0">
                <a:ea typeface="+mn-lt"/>
                <a:cs typeface="+mn-lt"/>
              </a:rPr>
              <a:t> </a:t>
            </a:r>
            <a:r>
              <a:rPr lang="nl-BE" sz="1600" dirty="0" err="1">
                <a:ea typeface="+mn-lt"/>
                <a:cs typeface="+mn-lt"/>
              </a:rPr>
              <a:t>pratiqué</a:t>
            </a:r>
            <a:endParaRPr lang="en-US" sz="1600">
              <a:ea typeface="+mn-lt"/>
              <a:cs typeface="+mn-lt"/>
            </a:endParaRPr>
          </a:p>
          <a:p>
            <a:pPr marL="0" indent="0">
              <a:buNone/>
            </a:pPr>
            <a:r>
              <a:rPr lang="nl-BE" sz="1600" dirty="0" err="1">
                <a:ea typeface="+mn-lt"/>
                <a:cs typeface="+mn-lt"/>
              </a:rPr>
              <a:t>Connus</a:t>
            </a:r>
            <a:r>
              <a:rPr lang="nl-BE" sz="1600" dirty="0">
                <a:ea typeface="+mn-lt"/>
                <a:cs typeface="+mn-lt"/>
              </a:rPr>
              <a:t> de nom</a:t>
            </a:r>
            <a:endParaRPr lang="en-US" sz="1600">
              <a:ea typeface="+mn-lt"/>
              <a:cs typeface="+mn-lt"/>
            </a:endParaRPr>
          </a:p>
          <a:p>
            <a:endParaRPr lang="nl-BE" sz="1600" b="1" dirty="0">
              <a:latin typeface="Athelas Regular"/>
              <a:cs typeface="Athelas Regular"/>
            </a:endParaRPr>
          </a:p>
        </p:txBody>
      </p:sp>
      <p:sp>
        <p:nvSpPr>
          <p:cNvPr id="5" name="Espace réservé du numéro de diapositive 4"/>
          <p:cNvSpPr>
            <a:spLocks noGrp="1"/>
          </p:cNvSpPr>
          <p:nvPr>
            <p:ph type="sldNum" sz="quarter" idx="12"/>
          </p:nvPr>
        </p:nvSpPr>
        <p:spPr/>
        <p:txBody>
          <a:bodyPr/>
          <a:lstStyle/>
          <a:p>
            <a:fld id="{2A6F697A-4DAF-C644-B8DF-049E65BA4E37}" type="slidenum">
              <a:rPr lang="fr-FR" smtClean="0"/>
              <a:t>10</a:t>
            </a:fld>
            <a:endParaRPr lang="fr-FR"/>
          </a:p>
        </p:txBody>
      </p:sp>
      <p:sp>
        <p:nvSpPr>
          <p:cNvPr id="4" name="Espace réservé du pied de page 3">
            <a:extLst>
              <a:ext uri="{FF2B5EF4-FFF2-40B4-BE49-F238E27FC236}">
                <a16:creationId xmlns:a16="http://schemas.microsoft.com/office/drawing/2014/main" id="{E6E0F547-A347-7156-40E2-0BF84B97EE1A}"/>
              </a:ext>
            </a:extLst>
          </p:cNvPr>
          <p:cNvSpPr>
            <a:spLocks noGrp="1"/>
          </p:cNvSpPr>
          <p:nvPr>
            <p:ph type="ftr" sz="quarter" idx="11"/>
          </p:nvPr>
        </p:nvSpPr>
        <p:spPr>
          <a:xfrm>
            <a:off x="3124200" y="6356350"/>
            <a:ext cx="2895600" cy="365125"/>
          </a:xfrm>
        </p:spPr>
        <p:txBody>
          <a:bodyPr/>
          <a:lstStyle/>
          <a:p>
            <a:r>
              <a:rPr lang="de-DE"/>
              <a:t>Nolwen Vouiller - </a:t>
            </a:r>
            <a:r>
              <a:rPr lang="fr-BE"/>
              <a:t>24</a:t>
            </a:r>
            <a:r>
              <a:rPr lang="de-DE"/>
              <a:t>/05/22 – </a:t>
            </a:r>
            <a:r>
              <a:rPr lang="fr-BE"/>
              <a:t>FaSS x IRSS</a:t>
            </a:r>
            <a:endParaRPr lang="fr-FR"/>
          </a:p>
        </p:txBody>
      </p:sp>
    </p:spTree>
    <p:extLst>
      <p:ext uri="{BB962C8B-B14F-4D97-AF65-F5344CB8AC3E}">
        <p14:creationId xmlns:p14="http://schemas.microsoft.com/office/powerpoint/2010/main" val="332086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28569"/>
            <a:ext cx="8229600" cy="1143000"/>
          </a:xfrm>
        </p:spPr>
        <p:txBody>
          <a:bodyPr>
            <a:normAutofit/>
          </a:bodyPr>
          <a:lstStyle/>
          <a:p>
            <a:r>
              <a:rPr lang="fr-FR" sz="3200" dirty="0">
                <a:latin typeface="Athelas Regular"/>
                <a:cs typeface="Athelas Regular"/>
              </a:rPr>
              <a:t>Vers des séances de psychomotricité</a:t>
            </a:r>
          </a:p>
        </p:txBody>
      </p:sp>
      <p:sp>
        <p:nvSpPr>
          <p:cNvPr id="5" name="Espace réservé du numéro de diapositive 4"/>
          <p:cNvSpPr>
            <a:spLocks noGrp="1"/>
          </p:cNvSpPr>
          <p:nvPr>
            <p:ph type="sldNum" sz="quarter" idx="12"/>
          </p:nvPr>
        </p:nvSpPr>
        <p:spPr/>
        <p:txBody>
          <a:bodyPr/>
          <a:lstStyle/>
          <a:p>
            <a:fld id="{2A6F697A-4DAF-C644-B8DF-049E65BA4E37}" type="slidenum">
              <a:rPr lang="fr-FR" smtClean="0"/>
              <a:t>11</a:t>
            </a:fld>
            <a:endParaRPr lang="fr-FR"/>
          </a:p>
        </p:txBody>
      </p:sp>
      <p:sp>
        <p:nvSpPr>
          <p:cNvPr id="3" name="Espace réservé du contenu 2"/>
          <p:cNvSpPr>
            <a:spLocks noGrp="1"/>
          </p:cNvSpPr>
          <p:nvPr>
            <p:ph idx="1"/>
          </p:nvPr>
        </p:nvSpPr>
        <p:spPr>
          <a:xfrm>
            <a:off x="111366" y="587485"/>
            <a:ext cx="4919951" cy="607830"/>
          </a:xfrm>
          <a:solidFill>
            <a:srgbClr val="FFFFFF"/>
          </a:solidFill>
        </p:spPr>
        <p:txBody>
          <a:bodyPr vert="horz" lIns="91440" tIns="45720" rIns="91440" bIns="45720" rtlCol="0" anchor="t">
            <a:normAutofit/>
          </a:bodyPr>
          <a:lstStyle/>
          <a:p>
            <a:pPr marL="0" indent="0">
              <a:buNone/>
            </a:pPr>
            <a:r>
              <a:rPr lang="fr-FR" sz="2000" dirty="0">
                <a:latin typeface="Athelas Regular"/>
              </a:rPr>
              <a:t>Qu'est-ce que la psychomotricité ?</a:t>
            </a:r>
            <a:endParaRPr lang="fr-FR" sz="2000">
              <a:cs typeface="Calibri"/>
            </a:endParaRPr>
          </a:p>
        </p:txBody>
      </p:sp>
      <p:sp>
        <p:nvSpPr>
          <p:cNvPr id="8" name="Espace réservé du pied de page 3">
            <a:extLst>
              <a:ext uri="{FF2B5EF4-FFF2-40B4-BE49-F238E27FC236}">
                <a16:creationId xmlns:a16="http://schemas.microsoft.com/office/drawing/2014/main" id="{4E5A5175-B388-2F7F-35A0-2DA8FD418484}"/>
              </a:ext>
            </a:extLst>
          </p:cNvPr>
          <p:cNvSpPr>
            <a:spLocks noGrp="1"/>
          </p:cNvSpPr>
          <p:nvPr>
            <p:ph type="ftr" sz="quarter" idx="11"/>
          </p:nvPr>
        </p:nvSpPr>
        <p:spPr>
          <a:xfrm>
            <a:off x="3086311" y="6406869"/>
            <a:ext cx="2895600" cy="365125"/>
          </a:xfrm>
        </p:spPr>
        <p:txBody>
          <a:bodyPr/>
          <a:lstStyle/>
          <a:p>
            <a:r>
              <a:rPr lang="de-DE"/>
              <a:t>Nolwen Vouiller - </a:t>
            </a:r>
            <a:r>
              <a:rPr lang="fr-BE"/>
              <a:t>24</a:t>
            </a:r>
            <a:r>
              <a:rPr lang="de-DE"/>
              <a:t>/05/22 – </a:t>
            </a:r>
            <a:r>
              <a:rPr lang="fr-BE"/>
              <a:t>FaSS x IRSS</a:t>
            </a:r>
            <a:endParaRPr lang="fr-FR"/>
          </a:p>
        </p:txBody>
      </p:sp>
      <p:pic>
        <p:nvPicPr>
          <p:cNvPr id="4" name="Image 6" descr="Une image contenant texte, personne, gens, groupe&#10;&#10;Description générée automatiquement">
            <a:extLst>
              <a:ext uri="{FF2B5EF4-FFF2-40B4-BE49-F238E27FC236}">
                <a16:creationId xmlns:a16="http://schemas.microsoft.com/office/drawing/2014/main" id="{27C7FC8B-3338-3533-114B-D93CAD02AFB5}"/>
              </a:ext>
            </a:extLst>
          </p:cNvPr>
          <p:cNvPicPr>
            <a:picLocks noChangeAspect="1"/>
          </p:cNvPicPr>
          <p:nvPr/>
        </p:nvPicPr>
        <p:blipFill>
          <a:blip r:embed="rId2"/>
          <a:stretch>
            <a:fillRect/>
          </a:stretch>
        </p:blipFill>
        <p:spPr>
          <a:xfrm>
            <a:off x="310552" y="2114908"/>
            <a:ext cx="4166558" cy="4094671"/>
          </a:xfrm>
          <a:prstGeom prst="rect">
            <a:avLst/>
          </a:prstGeom>
          <a:ln>
            <a:noFill/>
          </a:ln>
          <a:effectLst>
            <a:softEdge rad="112500"/>
          </a:effectLst>
        </p:spPr>
      </p:pic>
      <p:sp>
        <p:nvSpPr>
          <p:cNvPr id="7" name="ZoneTexte 6">
            <a:extLst>
              <a:ext uri="{FF2B5EF4-FFF2-40B4-BE49-F238E27FC236}">
                <a16:creationId xmlns:a16="http://schemas.microsoft.com/office/drawing/2014/main" id="{B76F83C9-A591-E91F-96FA-C8D03ACCC9BF}"/>
              </a:ext>
            </a:extLst>
          </p:cNvPr>
          <p:cNvSpPr txBox="1"/>
          <p:nvPr/>
        </p:nvSpPr>
        <p:spPr>
          <a:xfrm>
            <a:off x="310551" y="622044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i="1" dirty="0" err="1"/>
              <a:t>Tablada</a:t>
            </a:r>
            <a:r>
              <a:rPr lang="fr-FR" sz="1200" i="1" dirty="0"/>
              <a:t>, Pérou, 2017</a:t>
            </a:r>
            <a:endParaRPr lang="fr-FR" sz="1200" i="1">
              <a:ea typeface="Calibri"/>
              <a:cs typeface="Calibri"/>
            </a:endParaRPr>
          </a:p>
        </p:txBody>
      </p:sp>
      <p:sp>
        <p:nvSpPr>
          <p:cNvPr id="9" name="ZoneTexte 8">
            <a:extLst>
              <a:ext uri="{FF2B5EF4-FFF2-40B4-BE49-F238E27FC236}">
                <a16:creationId xmlns:a16="http://schemas.microsoft.com/office/drawing/2014/main" id="{BD5D4F7F-DACD-CD57-9575-122236AF0242}"/>
              </a:ext>
            </a:extLst>
          </p:cNvPr>
          <p:cNvSpPr txBox="1"/>
          <p:nvPr/>
        </p:nvSpPr>
        <p:spPr>
          <a:xfrm>
            <a:off x="5025427" y="1532527"/>
            <a:ext cx="374961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dirty="0">
                <a:ea typeface="Calibri"/>
                <a:cs typeface="Calibri"/>
              </a:rPr>
              <a:t>Thérapie paramédicale</a:t>
            </a:r>
            <a:r>
              <a:rPr lang="fr-FR" sz="1600" dirty="0">
                <a:ea typeface="Calibri"/>
                <a:cs typeface="Calibri"/>
              </a:rPr>
              <a:t> qui s'effectue en </a:t>
            </a:r>
            <a:r>
              <a:rPr lang="fr-FR" sz="1600" b="1" dirty="0">
                <a:ea typeface="Calibri"/>
                <a:cs typeface="Calibri"/>
              </a:rPr>
              <a:t>libéral, à domicile</a:t>
            </a:r>
            <a:r>
              <a:rPr lang="fr-FR" sz="1600" dirty="0">
                <a:ea typeface="Calibri"/>
                <a:cs typeface="Calibri"/>
              </a:rPr>
              <a:t> ou en </a:t>
            </a:r>
            <a:r>
              <a:rPr lang="fr-FR" sz="1600" b="1" dirty="0">
                <a:ea typeface="Calibri"/>
                <a:cs typeface="Calibri"/>
              </a:rPr>
              <a:t>hôpital</a:t>
            </a:r>
            <a:r>
              <a:rPr lang="fr-FR" sz="1600" dirty="0">
                <a:ea typeface="Calibri"/>
                <a:cs typeface="Calibri"/>
              </a:rPr>
              <a:t>, en </a:t>
            </a:r>
            <a:r>
              <a:rPr lang="fr-FR" sz="1600" b="1" dirty="0">
                <a:ea typeface="Calibri"/>
                <a:cs typeface="Calibri"/>
              </a:rPr>
              <a:t>groupe</a:t>
            </a:r>
            <a:r>
              <a:rPr lang="fr-FR" sz="1600" dirty="0">
                <a:ea typeface="Calibri"/>
                <a:cs typeface="Calibri"/>
              </a:rPr>
              <a:t> ou en</a:t>
            </a:r>
            <a:r>
              <a:rPr lang="fr-FR" sz="1600" b="1" dirty="0">
                <a:ea typeface="Calibri"/>
                <a:cs typeface="Calibri"/>
              </a:rPr>
              <a:t> individuel</a:t>
            </a:r>
            <a:r>
              <a:rPr lang="fr-FR" sz="1600" dirty="0">
                <a:ea typeface="Calibri"/>
                <a:cs typeface="Calibri"/>
              </a:rPr>
              <a:t> (normalement sur ordonnance), visant à </a:t>
            </a:r>
            <a:r>
              <a:rPr lang="fr-FR" sz="1600" b="1" dirty="0">
                <a:ea typeface="Calibri"/>
                <a:cs typeface="Calibri"/>
              </a:rPr>
              <a:t>prévenir, accompagner ou guérir des troubles psychomoteurs </a:t>
            </a:r>
            <a:r>
              <a:rPr lang="fr-FR" sz="1600" dirty="0">
                <a:ea typeface="Calibri"/>
                <a:cs typeface="Calibri"/>
              </a:rPr>
              <a:t>via la mise en place d'un </a:t>
            </a:r>
            <a:r>
              <a:rPr lang="fr-FR" sz="1600" b="1" dirty="0">
                <a:ea typeface="Calibri"/>
                <a:cs typeface="Calibri"/>
              </a:rPr>
              <a:t>bilan</a:t>
            </a:r>
            <a:r>
              <a:rPr lang="fr-FR" sz="1600" dirty="0">
                <a:ea typeface="Calibri"/>
                <a:cs typeface="Calibri"/>
              </a:rPr>
              <a:t> et l'usage de </a:t>
            </a:r>
            <a:r>
              <a:rPr lang="fr-FR" sz="1600" b="1" dirty="0">
                <a:ea typeface="Calibri"/>
                <a:cs typeface="Calibri"/>
              </a:rPr>
              <a:t>médiations corporelles</a:t>
            </a:r>
            <a:r>
              <a:rPr lang="fr-FR" sz="1600" dirty="0">
                <a:ea typeface="Calibri"/>
                <a:cs typeface="Calibri"/>
              </a:rPr>
              <a:t> (théâtre, chant, danse, dessin, équitation, natation, arts martiaux...).</a:t>
            </a:r>
            <a:endParaRPr lang="fr-FR" sz="1600" dirty="0">
              <a:cs typeface="Calibri"/>
            </a:endParaRPr>
          </a:p>
          <a:p>
            <a:pPr algn="just"/>
            <a:endParaRPr lang="fr-FR" sz="1600" dirty="0">
              <a:ea typeface="Calibri"/>
              <a:cs typeface="Calibri"/>
            </a:endParaRPr>
          </a:p>
          <a:p>
            <a:pPr algn="just"/>
            <a:r>
              <a:rPr lang="fr-FR" sz="1600" dirty="0">
                <a:ea typeface="Calibri"/>
                <a:cs typeface="Calibri"/>
              </a:rPr>
              <a:t>Travaille avec les notions de </a:t>
            </a:r>
            <a:r>
              <a:rPr lang="fr-FR" sz="1600" b="1" dirty="0">
                <a:ea typeface="Calibri"/>
                <a:cs typeface="Calibri"/>
              </a:rPr>
              <a:t>tonus, axe corporel, image du corps &amp; schéma corporel, équilibre (statique et dynamique), espace-temps</a:t>
            </a:r>
            <a:r>
              <a:rPr lang="fr-FR" sz="1600" dirty="0">
                <a:ea typeface="Calibri"/>
                <a:cs typeface="Calibri"/>
              </a:rPr>
              <a:t>...</a:t>
            </a:r>
          </a:p>
          <a:p>
            <a:pPr algn="just"/>
            <a:endParaRPr lang="fr-FR" sz="1600" dirty="0">
              <a:ea typeface="Calibri"/>
              <a:cs typeface="Calibri"/>
            </a:endParaRPr>
          </a:p>
          <a:p>
            <a:pPr algn="just"/>
            <a:r>
              <a:rPr lang="fr-FR" sz="1600" dirty="0">
                <a:cs typeface="Calibri"/>
              </a:rPr>
              <a:t>Voit les</a:t>
            </a:r>
            <a:r>
              <a:rPr lang="fr-FR" sz="1600" b="1" dirty="0">
                <a:cs typeface="Calibri"/>
              </a:rPr>
              <a:t> rapports corps-esprits</a:t>
            </a:r>
            <a:r>
              <a:rPr lang="fr-FR" sz="1600" dirty="0">
                <a:cs typeface="Calibri"/>
              </a:rPr>
              <a:t> comme indissociables et déterminants. Racines dans le yoga, la MT...</a:t>
            </a:r>
            <a:endParaRPr lang="fr-FR" dirty="0"/>
          </a:p>
        </p:txBody>
      </p:sp>
      <p:sp>
        <p:nvSpPr>
          <p:cNvPr id="10" name="ZoneTexte 9">
            <a:extLst>
              <a:ext uri="{FF2B5EF4-FFF2-40B4-BE49-F238E27FC236}">
                <a16:creationId xmlns:a16="http://schemas.microsoft.com/office/drawing/2014/main" id="{5E245F89-EF3C-305A-9A7D-9F08D836B274}"/>
              </a:ext>
            </a:extLst>
          </p:cNvPr>
          <p:cNvSpPr txBox="1"/>
          <p:nvPr/>
        </p:nvSpPr>
        <p:spPr>
          <a:xfrm>
            <a:off x="109268" y="1043796"/>
            <a:ext cx="501482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i="1" dirty="0"/>
              <a:t>En France : 1 an prépa + 3 ans d'études</a:t>
            </a:r>
            <a:br>
              <a:rPr lang="fr-FR" sz="1400" i="1" dirty="0"/>
            </a:br>
            <a:r>
              <a:rPr lang="fr-FR" sz="1400" i="1" dirty="0">
                <a:ea typeface="Calibri"/>
                <a:cs typeface="Calibri"/>
              </a:rPr>
              <a:t>600 h de stages &amp; Cours de psychiatrie, psychologie, </a:t>
            </a:r>
            <a:r>
              <a:rPr lang="fr-FR" sz="1400" i="1" dirty="0" err="1">
                <a:ea typeface="Calibri"/>
                <a:cs typeface="Calibri"/>
              </a:rPr>
              <a:t>anatomine</a:t>
            </a:r>
            <a:r>
              <a:rPr lang="fr-FR" sz="1400" i="1" dirty="0">
                <a:ea typeface="Calibri"/>
                <a:cs typeface="Calibri"/>
              </a:rPr>
              <a:t>, physiologie et travaux pratiques ++…</a:t>
            </a:r>
            <a:br>
              <a:rPr lang="fr-FR" sz="1400" i="1" dirty="0">
                <a:ea typeface="Calibri"/>
                <a:cs typeface="Calibri"/>
              </a:rPr>
            </a:br>
            <a:r>
              <a:rPr lang="fr-FR" sz="1400" i="1" dirty="0">
                <a:ea typeface="Calibri"/>
                <a:cs typeface="Calibri"/>
              </a:rPr>
              <a:t>Diplôme : Notes + Mémoire + MSP</a:t>
            </a:r>
          </a:p>
        </p:txBody>
      </p:sp>
    </p:spTree>
    <p:extLst>
      <p:ext uri="{BB962C8B-B14F-4D97-AF65-F5344CB8AC3E}">
        <p14:creationId xmlns:p14="http://schemas.microsoft.com/office/powerpoint/2010/main" val="348128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latin typeface="Athelas Regular"/>
                <a:cs typeface="Athelas Regular"/>
              </a:rPr>
              <a:t>Vers des séances de psychomotricité</a:t>
            </a:r>
          </a:p>
        </p:txBody>
      </p:sp>
      <p:sp>
        <p:nvSpPr>
          <p:cNvPr id="5" name="Espace réservé du numéro de diapositive 4"/>
          <p:cNvSpPr>
            <a:spLocks noGrp="1"/>
          </p:cNvSpPr>
          <p:nvPr>
            <p:ph type="sldNum" sz="quarter" idx="12"/>
          </p:nvPr>
        </p:nvSpPr>
        <p:spPr/>
        <p:txBody>
          <a:bodyPr/>
          <a:lstStyle/>
          <a:p>
            <a:fld id="{2A6F697A-4DAF-C644-B8DF-049E65BA4E37}" type="slidenum">
              <a:rPr lang="fr-FR" smtClean="0"/>
              <a:t>12</a:t>
            </a:fld>
            <a:endParaRPr lang="fr-FR"/>
          </a:p>
        </p:txBody>
      </p:sp>
      <p:pic>
        <p:nvPicPr>
          <p:cNvPr id="6" name="Espace réservé du contenu 5" descr="IMG_1568.JPG"/>
          <p:cNvPicPr>
            <a:picLocks noChangeAspect="1"/>
          </p:cNvPicPr>
          <p:nvPr/>
        </p:nvPicPr>
        <p:blipFill>
          <a:blip r:embed="rId2">
            <a:extLst>
              <a:ext uri="{28A0092B-C50C-407E-A947-70E740481C1C}">
                <a14:useLocalDpi xmlns:a14="http://schemas.microsoft.com/office/drawing/2010/main" val="0"/>
              </a:ext>
            </a:extLst>
          </a:blip>
          <a:srcRect t="8753" b="8753"/>
          <a:stretch>
            <a:fillRect/>
          </a:stretch>
        </p:blipFill>
        <p:spPr>
          <a:xfrm>
            <a:off x="236358" y="1493417"/>
            <a:ext cx="8871688" cy="4983485"/>
          </a:xfrm>
          <a:prstGeom prst="rect">
            <a:avLst/>
          </a:prstGeom>
          <a:ln>
            <a:noFill/>
          </a:ln>
          <a:effectLst>
            <a:softEdge rad="112500"/>
          </a:effectLst>
        </p:spPr>
      </p:pic>
      <p:sp>
        <p:nvSpPr>
          <p:cNvPr id="3" name="Espace réservé du contenu 2"/>
          <p:cNvSpPr>
            <a:spLocks noGrp="1"/>
          </p:cNvSpPr>
          <p:nvPr>
            <p:ph idx="1"/>
          </p:nvPr>
        </p:nvSpPr>
        <p:spPr>
          <a:xfrm>
            <a:off x="541337" y="1579524"/>
            <a:ext cx="5932604" cy="1394639"/>
          </a:xfrm>
          <a:solidFill>
            <a:srgbClr val="FFFFFF"/>
          </a:solidFill>
        </p:spPr>
        <p:txBody>
          <a:bodyPr vert="horz" lIns="91440" tIns="45720" rIns="91440" bIns="45720" rtlCol="0" anchor="t">
            <a:normAutofit fontScale="70000" lnSpcReduction="20000"/>
          </a:bodyPr>
          <a:lstStyle/>
          <a:p>
            <a:pPr marL="0" indent="0">
              <a:buNone/>
            </a:pPr>
            <a:r>
              <a:rPr lang="fr-FR" sz="2400" dirty="0">
                <a:latin typeface="Athelas Regular"/>
                <a:cs typeface="Athelas Regular"/>
              </a:rPr>
              <a:t>Multiplication entretiens avec victimes</a:t>
            </a:r>
            <a:endParaRPr lang="fr-FR"/>
          </a:p>
          <a:p>
            <a:pPr marL="0" indent="0">
              <a:buNone/>
            </a:pPr>
            <a:r>
              <a:rPr lang="fr-FR" sz="2400" dirty="0">
                <a:latin typeface="Athelas Regular"/>
                <a:cs typeface="Athelas Regular"/>
              </a:rPr>
              <a:t>La mort d’une amie (12/10/21)</a:t>
            </a:r>
            <a:br>
              <a:rPr lang="fr-FR" sz="2400" dirty="0">
                <a:latin typeface="Athelas Regular"/>
                <a:cs typeface="Athelas Regular"/>
              </a:rPr>
            </a:br>
            <a:r>
              <a:rPr lang="fr-FR" sz="2400" dirty="0">
                <a:latin typeface="Athelas Regular"/>
                <a:cs typeface="Athelas Regular"/>
              </a:rPr>
              <a:t>Des personnes en souffrance</a:t>
            </a:r>
            <a:endParaRPr lang="fr-FR"/>
          </a:p>
          <a:p>
            <a:pPr marL="0" indent="0">
              <a:buNone/>
            </a:pPr>
            <a:r>
              <a:rPr lang="fr-FR" sz="2400" dirty="0">
                <a:latin typeface="Athelas Regular"/>
                <a:cs typeface="Athelas Regular"/>
              </a:rPr>
              <a:t>Deux patients potentiels </a:t>
            </a:r>
          </a:p>
          <a:p>
            <a:pPr marL="0" indent="0">
              <a:buNone/>
            </a:pPr>
            <a:r>
              <a:rPr lang="fr-FR" sz="2400" dirty="0">
                <a:latin typeface="Athelas Regular"/>
                <a:cs typeface="Athelas Regular"/>
              </a:rPr>
              <a:t>Mise en place des propositions (11/11/21 -&gt; 13/12/21)</a:t>
            </a:r>
          </a:p>
        </p:txBody>
      </p:sp>
      <p:sp>
        <p:nvSpPr>
          <p:cNvPr id="8" name="Espace réservé du pied de page 3">
            <a:extLst>
              <a:ext uri="{FF2B5EF4-FFF2-40B4-BE49-F238E27FC236}">
                <a16:creationId xmlns:a16="http://schemas.microsoft.com/office/drawing/2014/main" id="{4E5A5175-B388-2F7F-35A0-2DA8FD418484}"/>
              </a:ext>
            </a:extLst>
          </p:cNvPr>
          <p:cNvSpPr>
            <a:spLocks noGrp="1"/>
          </p:cNvSpPr>
          <p:nvPr>
            <p:ph type="ftr" sz="quarter" idx="11"/>
          </p:nvPr>
        </p:nvSpPr>
        <p:spPr>
          <a:xfrm>
            <a:off x="3124200" y="6356350"/>
            <a:ext cx="2895600" cy="365125"/>
          </a:xfrm>
        </p:spPr>
        <p:txBody>
          <a:bodyPr/>
          <a:lstStyle/>
          <a:p>
            <a:r>
              <a:rPr lang="de-DE"/>
              <a:t>Nolwen Vouiller - </a:t>
            </a:r>
            <a:r>
              <a:rPr lang="fr-BE"/>
              <a:t>24</a:t>
            </a:r>
            <a:r>
              <a:rPr lang="de-DE"/>
              <a:t>/05/22 – </a:t>
            </a:r>
            <a:r>
              <a:rPr lang="fr-BE"/>
              <a:t>FaSS x IRSS</a:t>
            </a:r>
            <a:endParaRPr lang="fr-FR"/>
          </a:p>
        </p:txBody>
      </p:sp>
    </p:spTree>
    <p:extLst>
      <p:ext uri="{BB962C8B-B14F-4D97-AF65-F5344CB8AC3E}">
        <p14:creationId xmlns:p14="http://schemas.microsoft.com/office/powerpoint/2010/main" val="102469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latin typeface="Athelas Regular"/>
                <a:cs typeface="Athelas Regular"/>
              </a:rPr>
              <a:t>Vers des séances de psychomotricité</a:t>
            </a:r>
          </a:p>
        </p:txBody>
      </p:sp>
      <p:sp>
        <p:nvSpPr>
          <p:cNvPr id="5" name="Espace réservé du numéro de diapositive 4"/>
          <p:cNvSpPr>
            <a:spLocks noGrp="1"/>
          </p:cNvSpPr>
          <p:nvPr>
            <p:ph type="sldNum" sz="quarter" idx="12"/>
          </p:nvPr>
        </p:nvSpPr>
        <p:spPr/>
        <p:txBody>
          <a:bodyPr/>
          <a:lstStyle/>
          <a:p>
            <a:fld id="{2A6F697A-4DAF-C644-B8DF-049E65BA4E37}" type="slidenum">
              <a:rPr lang="fr-FR" smtClean="0"/>
              <a:t>13</a:t>
            </a:fld>
            <a:endParaRPr lang="fr-FR"/>
          </a:p>
        </p:txBody>
      </p:sp>
      <p:sp>
        <p:nvSpPr>
          <p:cNvPr id="3" name="Espace réservé du contenu 2"/>
          <p:cNvSpPr>
            <a:spLocks noGrp="1"/>
          </p:cNvSpPr>
          <p:nvPr>
            <p:ph idx="1"/>
          </p:nvPr>
        </p:nvSpPr>
        <p:spPr>
          <a:xfrm>
            <a:off x="694635" y="1409403"/>
            <a:ext cx="4911313" cy="1028544"/>
          </a:xfrm>
          <a:solidFill>
            <a:srgbClr val="FFFFFF"/>
          </a:solidFill>
        </p:spPr>
        <p:txBody>
          <a:bodyPr vert="horz" lIns="91440" tIns="45720" rIns="91440" bIns="45720" rtlCol="0" anchor="t">
            <a:noAutofit/>
          </a:bodyPr>
          <a:lstStyle/>
          <a:p>
            <a:pPr marL="0" indent="0">
              <a:buNone/>
            </a:pPr>
            <a:r>
              <a:rPr lang="fr-FR" sz="2000" b="1" dirty="0">
                <a:latin typeface="Athelas Regular"/>
                <a:cs typeface="Athelas Regular"/>
              </a:rPr>
              <a:t>Chandra</a:t>
            </a:r>
          </a:p>
          <a:p>
            <a:pPr marL="0" indent="0">
              <a:buNone/>
            </a:pPr>
            <a:r>
              <a:rPr lang="fr-FR" sz="2000" dirty="0">
                <a:latin typeface="Athelas Regular"/>
                <a:cs typeface="Athelas Regular"/>
              </a:rPr>
              <a:t>38 ans</a:t>
            </a:r>
          </a:p>
          <a:p>
            <a:pPr marL="0" indent="0">
              <a:buNone/>
            </a:pPr>
            <a:r>
              <a:rPr lang="fr-FR" sz="2000" dirty="0">
                <a:latin typeface="Athelas Regular"/>
                <a:cs typeface="Athelas Regular"/>
              </a:rPr>
              <a:t>Fermière/paysanne Brahmane</a:t>
            </a:r>
          </a:p>
          <a:p>
            <a:pPr marL="0" indent="0">
              <a:buNone/>
            </a:pPr>
            <a:r>
              <a:rPr lang="fr-FR" sz="2000" dirty="0">
                <a:latin typeface="Athelas Regular"/>
                <a:cs typeface="Athelas Regular"/>
              </a:rPr>
              <a:t>Accident juin 2021 :</a:t>
            </a:r>
            <a:br>
              <a:rPr lang="fr-FR" sz="2000" dirty="0">
                <a:latin typeface="Athelas Regular"/>
                <a:cs typeface="Athelas Regular"/>
              </a:rPr>
            </a:br>
            <a:r>
              <a:rPr lang="fr-FR" sz="2000" dirty="0">
                <a:latin typeface="Athelas Regular"/>
                <a:cs typeface="Athelas Regular"/>
              </a:rPr>
              <a:t>Attaque par un rhinocéros dans le BNP</a:t>
            </a:r>
          </a:p>
          <a:p>
            <a:pPr marL="0" indent="0">
              <a:buNone/>
            </a:pPr>
            <a:r>
              <a:rPr lang="fr-FR" sz="2000" dirty="0">
                <a:latin typeface="Athelas Regular"/>
                <a:cs typeface="Athelas Regular"/>
              </a:rPr>
              <a:t>Os cassés et peur++</a:t>
            </a:r>
          </a:p>
          <a:p>
            <a:pPr marL="0" indent="0">
              <a:buNone/>
            </a:pPr>
            <a:r>
              <a:rPr lang="fr-FR" sz="2000" dirty="0">
                <a:latin typeface="Athelas Regular"/>
                <a:cs typeface="Athelas Regular"/>
              </a:rPr>
              <a:t>Depuis douleurs physiques</a:t>
            </a:r>
          </a:p>
          <a:p>
            <a:pPr marL="0" indent="0">
              <a:buNone/>
            </a:pPr>
            <a:r>
              <a:rPr lang="fr-FR" sz="2000" dirty="0">
                <a:latin typeface="Athelas Regular"/>
                <a:cs typeface="Athelas Regular"/>
              </a:rPr>
              <a:t>Troubles </a:t>
            </a:r>
            <a:r>
              <a:rPr lang="fr-FR" sz="2000">
                <a:latin typeface="Athelas Regular"/>
                <a:cs typeface="Athelas Regular"/>
              </a:rPr>
              <a:t>du sommeil</a:t>
            </a:r>
            <a:endParaRPr lang="fr-BE" sz="2000">
              <a:latin typeface="Athelas Regular"/>
              <a:cs typeface="Athelas Regular"/>
            </a:endParaRPr>
          </a:p>
          <a:p>
            <a:pPr marL="0" indent="0">
              <a:buNone/>
            </a:pPr>
            <a:br>
              <a:rPr lang="fr-FR" sz="2000" dirty="0">
                <a:latin typeface="Athelas Regular"/>
                <a:cs typeface="Athelas Regular"/>
              </a:rPr>
            </a:br>
            <a:r>
              <a:rPr lang="fr-FR" sz="2000" dirty="0">
                <a:latin typeface="Athelas Regular"/>
                <a:cs typeface="Athelas Regular"/>
              </a:rPr>
              <a:t>-&gt; IRM : Exercices rééducation pdt 2 mois</a:t>
            </a:r>
            <a:br>
              <a:rPr lang="fr-FR" sz="2000" dirty="0">
                <a:latin typeface="Athelas Regular"/>
                <a:cs typeface="Athelas Regular"/>
              </a:rPr>
            </a:br>
            <a:r>
              <a:rPr lang="fr-FR" sz="2000" dirty="0">
                <a:latin typeface="Athelas Regular"/>
                <a:cs typeface="Athelas Regular"/>
              </a:rPr>
              <a:t>+ médicaments pdt 4 mois</a:t>
            </a:r>
          </a:p>
        </p:txBody>
      </p:sp>
      <p:sp>
        <p:nvSpPr>
          <p:cNvPr id="7" name="Espace réservé du contenu 2"/>
          <p:cNvSpPr txBox="1">
            <a:spLocks/>
          </p:cNvSpPr>
          <p:nvPr/>
        </p:nvSpPr>
        <p:spPr>
          <a:xfrm>
            <a:off x="5630334" y="1417638"/>
            <a:ext cx="3160888" cy="4386281"/>
          </a:xfrm>
          <a:prstGeom prst="rect">
            <a:avLst/>
          </a:prstGeom>
          <a:solidFill>
            <a:srgbClr val="FFFFFF"/>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sz="2000" b="1" dirty="0" err="1">
                <a:latin typeface="Athelas Regular"/>
                <a:cs typeface="Athelas Regular"/>
              </a:rPr>
              <a:t>Sandesh</a:t>
            </a:r>
            <a:endParaRPr lang="fr-FR" sz="2000" b="1" dirty="0">
              <a:latin typeface="Athelas Regular"/>
              <a:cs typeface="Athelas Regular"/>
            </a:endParaRPr>
          </a:p>
          <a:p>
            <a:pPr marL="0" indent="0">
              <a:buFont typeface="Arial"/>
              <a:buNone/>
            </a:pPr>
            <a:r>
              <a:rPr lang="fr-FR" sz="2000" dirty="0">
                <a:latin typeface="Athelas Regular"/>
                <a:cs typeface="Athelas Regular"/>
              </a:rPr>
              <a:t> 16 ans</a:t>
            </a:r>
          </a:p>
          <a:p>
            <a:pPr marL="0" indent="0">
              <a:buFont typeface="Arial"/>
              <a:buNone/>
            </a:pPr>
            <a:r>
              <a:rPr lang="fr-FR" sz="2000" dirty="0">
                <a:latin typeface="Athelas Regular"/>
                <a:cs typeface="Athelas Regular"/>
              </a:rPr>
              <a:t>Etudiant Brahmane en sciences informatiques dans une grande ville voisine</a:t>
            </a:r>
          </a:p>
          <a:p>
            <a:pPr marL="0" indent="0">
              <a:buFont typeface="Arial"/>
              <a:buNone/>
            </a:pPr>
            <a:r>
              <a:rPr lang="fr-FR" sz="2000" dirty="0">
                <a:latin typeface="Athelas Regular"/>
                <a:cs typeface="Athelas Regular"/>
              </a:rPr>
              <a:t>Accident octobre 2021 :</a:t>
            </a:r>
          </a:p>
          <a:p>
            <a:pPr marL="0" indent="0">
              <a:buFont typeface="Arial"/>
              <a:buNone/>
            </a:pPr>
            <a:r>
              <a:rPr lang="fr-FR" sz="2000" dirty="0">
                <a:latin typeface="Athelas Regular"/>
                <a:cs typeface="Athelas Regular"/>
              </a:rPr>
              <a:t>Mort de sa mère mordue par un serpent </a:t>
            </a:r>
          </a:p>
          <a:p>
            <a:pPr marL="0" indent="0">
              <a:buFont typeface="Arial"/>
              <a:buNone/>
            </a:pPr>
            <a:r>
              <a:rPr lang="fr-FR" sz="2000" dirty="0">
                <a:latin typeface="Athelas Regular"/>
                <a:cs typeface="Athelas Regular"/>
              </a:rPr>
              <a:t>Depuis malaises (&gt;&lt; épilepsie)</a:t>
            </a:r>
            <a:br>
              <a:rPr lang="fr-FR" sz="2000">
                <a:latin typeface="Athelas Regular"/>
                <a:cs typeface="Athelas Regular"/>
              </a:rPr>
            </a:br>
            <a:r>
              <a:rPr lang="fr-FR" sz="2000">
                <a:latin typeface="Athelas Regular"/>
                <a:cs typeface="Athelas Regular"/>
              </a:rPr>
              <a:t>Non-dits</a:t>
            </a:r>
            <a:endParaRPr lang="fr-BE" sz="2000">
              <a:latin typeface="Athelas Regular"/>
              <a:cs typeface="Athelas Regular"/>
            </a:endParaRPr>
          </a:p>
          <a:p>
            <a:pPr marL="0" indent="0">
              <a:buFont typeface="Arial"/>
              <a:buNone/>
            </a:pPr>
            <a:endParaRPr lang="fr-FR" sz="2000" dirty="0">
              <a:latin typeface="Athelas Regular"/>
              <a:cs typeface="Athelas Regular"/>
            </a:endParaRPr>
          </a:p>
          <a:p>
            <a:pPr marL="0" indent="0">
              <a:buFont typeface="Arial"/>
              <a:buNone/>
            </a:pPr>
            <a:r>
              <a:rPr lang="fr-FR" sz="2000" dirty="0">
                <a:latin typeface="Athelas Regular"/>
                <a:cs typeface="Athelas Regular"/>
              </a:rPr>
              <a:t>-&gt; ‘Dépression’</a:t>
            </a:r>
            <a:br>
              <a:rPr lang="fr-FR" sz="2000" dirty="0">
                <a:latin typeface="Athelas Regular"/>
                <a:cs typeface="Athelas Regular"/>
              </a:rPr>
            </a:br>
            <a:r>
              <a:rPr lang="fr-FR" sz="2000" dirty="0">
                <a:latin typeface="Athelas Regular"/>
                <a:cs typeface="Athelas Regular"/>
              </a:rPr>
              <a:t>Médicaments</a:t>
            </a:r>
          </a:p>
        </p:txBody>
      </p:sp>
      <p:sp>
        <p:nvSpPr>
          <p:cNvPr id="6" name="Espace réservé du pied de page 3">
            <a:extLst>
              <a:ext uri="{FF2B5EF4-FFF2-40B4-BE49-F238E27FC236}">
                <a16:creationId xmlns:a16="http://schemas.microsoft.com/office/drawing/2014/main" id="{92D7FF15-8D0E-794A-D6B1-E95A96F3E1EE}"/>
              </a:ext>
            </a:extLst>
          </p:cNvPr>
          <p:cNvSpPr>
            <a:spLocks noGrp="1"/>
          </p:cNvSpPr>
          <p:nvPr>
            <p:ph type="ftr" sz="quarter" idx="11"/>
          </p:nvPr>
        </p:nvSpPr>
        <p:spPr>
          <a:xfrm>
            <a:off x="3124200" y="6356350"/>
            <a:ext cx="2895600" cy="365125"/>
          </a:xfrm>
        </p:spPr>
        <p:txBody>
          <a:bodyPr/>
          <a:lstStyle/>
          <a:p>
            <a:r>
              <a:rPr lang="de-DE"/>
              <a:t>Nolwen Vouiller - </a:t>
            </a:r>
            <a:r>
              <a:rPr lang="fr-BE"/>
              <a:t>24</a:t>
            </a:r>
            <a:r>
              <a:rPr lang="de-DE"/>
              <a:t>/05/22 – </a:t>
            </a:r>
            <a:r>
              <a:rPr lang="fr-BE"/>
              <a:t>FaSS x IRSS</a:t>
            </a:r>
            <a:endParaRPr lang="fr-FR"/>
          </a:p>
        </p:txBody>
      </p:sp>
    </p:spTree>
    <p:extLst>
      <p:ext uri="{BB962C8B-B14F-4D97-AF65-F5344CB8AC3E}">
        <p14:creationId xmlns:p14="http://schemas.microsoft.com/office/powerpoint/2010/main" val="2520782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6026" y="3828629"/>
            <a:ext cx="2607094" cy="2452687"/>
          </a:xfrm>
        </p:spPr>
        <p:txBody>
          <a:bodyPr anchor="ctr">
            <a:normAutofit/>
          </a:bodyPr>
          <a:lstStyle/>
          <a:p>
            <a:r>
              <a:rPr lang="fr-FR" sz="2000" b="1" dirty="0">
                <a:latin typeface="Athelas Regular"/>
                <a:cs typeface="Athelas Regular"/>
              </a:rPr>
              <a:t>Vers des séances de psychomotricité</a:t>
            </a:r>
          </a:p>
        </p:txBody>
      </p:sp>
      <p:pic>
        <p:nvPicPr>
          <p:cNvPr id="4" name="Image 5" descr="Une image contenant herbe, ciel, extérieur, champ&#10;&#10;Description générée automatiquement">
            <a:extLst>
              <a:ext uri="{FF2B5EF4-FFF2-40B4-BE49-F238E27FC236}">
                <a16:creationId xmlns:a16="http://schemas.microsoft.com/office/drawing/2014/main" id="{F429298C-DBD6-A516-422F-A7F241FE9283}"/>
              </a:ext>
            </a:extLst>
          </p:cNvPr>
          <p:cNvPicPr>
            <a:picLocks noChangeAspect="1"/>
          </p:cNvPicPr>
          <p:nvPr/>
        </p:nvPicPr>
        <p:blipFill rotWithShape="1">
          <a:blip r:embed="rId2"/>
          <a:srcRect t="25154" b="1405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Espace réservé du contenu 2"/>
          <p:cNvSpPr>
            <a:spLocks noGrp="1"/>
          </p:cNvSpPr>
          <p:nvPr>
            <p:ph idx="1"/>
          </p:nvPr>
        </p:nvSpPr>
        <p:spPr>
          <a:xfrm>
            <a:off x="2511235" y="3828629"/>
            <a:ext cx="6611816" cy="2604245"/>
          </a:xfrm>
        </p:spPr>
        <p:txBody>
          <a:bodyPr vert="horz" lIns="91440" tIns="45720" rIns="91440" bIns="45720" rtlCol="0" anchor="ctr">
            <a:noAutofit/>
          </a:bodyPr>
          <a:lstStyle/>
          <a:p>
            <a:pPr marL="0" indent="0">
              <a:lnSpc>
                <a:spcPct val="90000"/>
              </a:lnSpc>
              <a:buNone/>
            </a:pPr>
            <a:r>
              <a:rPr lang="nl-BE" sz="1400" dirty="0" err="1">
                <a:latin typeface="Athelas Regular"/>
                <a:cs typeface="Athelas Regular"/>
              </a:rPr>
              <a:t>Comment</a:t>
            </a:r>
            <a:r>
              <a:rPr lang="nl-BE" sz="1400" dirty="0">
                <a:latin typeface="Athelas Regular"/>
                <a:cs typeface="Athelas Regular"/>
              </a:rPr>
              <a:t> pour </a:t>
            </a:r>
            <a:r>
              <a:rPr lang="nl-BE" sz="1400" dirty="0" err="1">
                <a:latin typeface="Athelas Regular"/>
                <a:cs typeface="Athelas Regular"/>
              </a:rPr>
              <a:t>eux</a:t>
            </a:r>
            <a:r>
              <a:rPr lang="nl-BE" sz="1400" dirty="0">
                <a:latin typeface="Athelas Regular"/>
                <a:cs typeface="Athelas Regular"/>
              </a:rPr>
              <a:t> </a:t>
            </a:r>
            <a:r>
              <a:rPr lang="nl-BE" sz="1400" dirty="0" err="1">
                <a:latin typeface="Athelas Regular"/>
                <a:cs typeface="Athelas Regular"/>
              </a:rPr>
              <a:t>formuler</a:t>
            </a:r>
            <a:r>
              <a:rPr lang="nl-BE" sz="1400" dirty="0">
                <a:latin typeface="Athelas Regular"/>
                <a:cs typeface="Athelas Regular"/>
              </a:rPr>
              <a:t> </a:t>
            </a:r>
            <a:r>
              <a:rPr lang="nl-BE" sz="1400" dirty="0" err="1">
                <a:latin typeface="Athelas Regular"/>
                <a:cs typeface="Athelas Regular"/>
              </a:rPr>
              <a:t>une</a:t>
            </a:r>
            <a:r>
              <a:rPr lang="nl-BE" sz="1400" dirty="0">
                <a:latin typeface="Athelas Regular"/>
                <a:cs typeface="Athelas Regular"/>
              </a:rPr>
              <a:t> </a:t>
            </a:r>
            <a:r>
              <a:rPr lang="nl-BE" sz="1400" dirty="0" err="1">
                <a:latin typeface="Athelas Regular"/>
                <a:cs typeface="Athelas Regular"/>
              </a:rPr>
              <a:t>demande</a:t>
            </a:r>
            <a:r>
              <a:rPr lang="nl-BE" sz="1400" dirty="0">
                <a:latin typeface="Athelas Regular"/>
                <a:cs typeface="Athelas Regular"/>
              </a:rPr>
              <a:t> pour </a:t>
            </a:r>
            <a:r>
              <a:rPr lang="nl-BE" sz="1400" dirty="0" err="1">
                <a:latin typeface="Athelas Regular"/>
                <a:cs typeface="Athelas Regular"/>
              </a:rPr>
              <a:t>quelque</a:t>
            </a:r>
            <a:r>
              <a:rPr lang="nl-BE" sz="1400" dirty="0">
                <a:latin typeface="Athelas Regular"/>
                <a:cs typeface="Athelas Regular"/>
              </a:rPr>
              <a:t> chose </a:t>
            </a:r>
            <a:r>
              <a:rPr lang="nl-BE" sz="1400" dirty="0" err="1">
                <a:latin typeface="Athelas Regular"/>
                <a:cs typeface="Athelas Regular"/>
              </a:rPr>
              <a:t>qui</a:t>
            </a:r>
            <a:r>
              <a:rPr lang="nl-BE" sz="1400" dirty="0">
                <a:latin typeface="Athelas Regular"/>
                <a:cs typeface="Athelas Regular"/>
              </a:rPr>
              <a:t> </a:t>
            </a:r>
            <a:r>
              <a:rPr lang="nl-BE" sz="1400" dirty="0" err="1">
                <a:latin typeface="Athelas Regular"/>
                <a:cs typeface="Athelas Regular"/>
              </a:rPr>
              <a:t>n’existe</a:t>
            </a:r>
            <a:r>
              <a:rPr lang="nl-BE" sz="1400" dirty="0">
                <a:latin typeface="Athelas Regular"/>
                <a:cs typeface="Athelas Regular"/>
              </a:rPr>
              <a:t> pas dans </a:t>
            </a:r>
            <a:r>
              <a:rPr lang="fr-BE" sz="1400" dirty="0">
                <a:latin typeface="Athelas Regular"/>
                <a:cs typeface="Athelas Regular"/>
              </a:rPr>
              <a:t>cette société</a:t>
            </a:r>
            <a:r>
              <a:rPr lang="nl-BE" sz="1400" dirty="0">
                <a:latin typeface="Athelas Regular"/>
                <a:cs typeface="Athelas Regular"/>
              </a:rPr>
              <a:t> ?</a:t>
            </a:r>
            <a:br>
              <a:rPr lang="nl-BE" sz="1400" dirty="0">
                <a:latin typeface="Athelas Regular"/>
                <a:cs typeface="Athelas Regular"/>
              </a:rPr>
            </a:br>
            <a:endParaRPr lang="nl-BE" sz="1400" dirty="0">
              <a:latin typeface="Athelas Regular"/>
              <a:cs typeface="Athelas Regular"/>
            </a:endParaRPr>
          </a:p>
          <a:p>
            <a:pPr marL="0" indent="0">
              <a:lnSpc>
                <a:spcPct val="90000"/>
              </a:lnSpc>
              <a:buNone/>
            </a:pPr>
            <a:r>
              <a:rPr lang="nl-BE" sz="1400" dirty="0" err="1">
                <a:latin typeface="Athelas Regular"/>
                <a:cs typeface="Athelas Regular"/>
              </a:rPr>
              <a:t>Comment</a:t>
            </a:r>
            <a:r>
              <a:rPr lang="nl-BE" sz="1400" dirty="0">
                <a:latin typeface="Athelas Regular"/>
                <a:cs typeface="Athelas Regular"/>
              </a:rPr>
              <a:t> </a:t>
            </a:r>
            <a:r>
              <a:rPr lang="nl-BE" sz="1400" dirty="0" err="1">
                <a:latin typeface="Athelas Regular"/>
                <a:cs typeface="Athelas Regular"/>
              </a:rPr>
              <a:t>amener</a:t>
            </a:r>
            <a:r>
              <a:rPr lang="nl-BE" sz="1400" dirty="0">
                <a:latin typeface="Athelas Regular"/>
                <a:cs typeface="Athelas Regular"/>
              </a:rPr>
              <a:t> à la </a:t>
            </a:r>
            <a:r>
              <a:rPr lang="nl-BE" sz="1400" dirty="0" err="1">
                <a:latin typeface="Athelas Regular"/>
                <a:cs typeface="Athelas Regular"/>
              </a:rPr>
              <a:t>verbalisation</a:t>
            </a:r>
            <a:r>
              <a:rPr lang="nl-BE" sz="1400" dirty="0">
                <a:latin typeface="Athelas Regular"/>
                <a:cs typeface="Athelas Regular"/>
              </a:rPr>
              <a:t> dans </a:t>
            </a:r>
            <a:r>
              <a:rPr lang="nl-BE" sz="1400" dirty="0" err="1">
                <a:latin typeface="Athelas Regular"/>
                <a:cs typeface="Athelas Regular"/>
              </a:rPr>
              <a:t>une</a:t>
            </a:r>
            <a:r>
              <a:rPr lang="nl-BE" sz="1400" dirty="0">
                <a:latin typeface="Athelas Regular"/>
                <a:cs typeface="Athelas Regular"/>
              </a:rPr>
              <a:t> </a:t>
            </a:r>
            <a:r>
              <a:rPr lang="nl-BE" sz="1400" dirty="0" err="1">
                <a:latin typeface="Athelas Regular"/>
                <a:cs typeface="Athelas Regular"/>
              </a:rPr>
              <a:t>langue</a:t>
            </a:r>
            <a:r>
              <a:rPr lang="nl-BE" sz="1400" dirty="0">
                <a:latin typeface="Athelas Regular"/>
                <a:cs typeface="Athelas Regular"/>
              </a:rPr>
              <a:t> que je ne </a:t>
            </a:r>
            <a:r>
              <a:rPr lang="nl-BE" sz="1400" dirty="0" err="1">
                <a:latin typeface="Athelas Regular"/>
                <a:cs typeface="Athelas Regular"/>
              </a:rPr>
              <a:t>maîtrise</a:t>
            </a:r>
            <a:r>
              <a:rPr lang="nl-BE" sz="1400" dirty="0">
                <a:latin typeface="Athelas Regular"/>
                <a:cs typeface="Athelas Regular"/>
              </a:rPr>
              <a:t> pas ?</a:t>
            </a:r>
            <a:br>
              <a:rPr lang="nl-BE" sz="1400" dirty="0">
                <a:latin typeface="Athelas Regular"/>
                <a:cs typeface="Athelas Regular"/>
              </a:rPr>
            </a:br>
            <a:endParaRPr lang="nl-BE" sz="1400" dirty="0">
              <a:latin typeface="Athelas Regular"/>
              <a:cs typeface="Athelas Regular"/>
            </a:endParaRPr>
          </a:p>
          <a:p>
            <a:pPr marL="0" indent="0">
              <a:lnSpc>
                <a:spcPct val="90000"/>
              </a:lnSpc>
              <a:buNone/>
            </a:pPr>
            <a:r>
              <a:rPr lang="nl-BE" sz="1400" dirty="0" err="1">
                <a:latin typeface="Athelas Regular"/>
                <a:cs typeface="Athelas Regular"/>
              </a:rPr>
              <a:t>Comment</a:t>
            </a:r>
            <a:r>
              <a:rPr lang="nl-BE" sz="1400" dirty="0">
                <a:latin typeface="Athelas Regular"/>
                <a:cs typeface="Athelas Regular"/>
              </a:rPr>
              <a:t> les </a:t>
            </a:r>
            <a:r>
              <a:rPr lang="nl-BE" sz="1400" dirty="0" err="1">
                <a:latin typeface="Athelas Regular"/>
                <a:cs typeface="Athelas Regular"/>
              </a:rPr>
              <a:t>personnes</a:t>
            </a:r>
            <a:r>
              <a:rPr lang="nl-BE" sz="1400" dirty="0">
                <a:latin typeface="Athelas Regular"/>
                <a:cs typeface="Athelas Regular"/>
              </a:rPr>
              <a:t> se </a:t>
            </a:r>
            <a:r>
              <a:rPr lang="nl-BE" sz="1400" dirty="0" err="1">
                <a:latin typeface="Athelas Regular"/>
                <a:cs typeface="Athelas Regular"/>
              </a:rPr>
              <a:t>remettent</a:t>
            </a:r>
            <a:r>
              <a:rPr lang="nl-BE" sz="1400" dirty="0">
                <a:latin typeface="Athelas Regular"/>
                <a:cs typeface="Athelas Regular"/>
              </a:rPr>
              <a:t> des attaques ?</a:t>
            </a:r>
            <a:br>
              <a:rPr lang="nl-BE" sz="1400" dirty="0">
                <a:latin typeface="Athelas Regular"/>
                <a:cs typeface="Athelas Regular"/>
              </a:rPr>
            </a:br>
            <a:endParaRPr lang="nl-BE" sz="1400" dirty="0">
              <a:latin typeface="Athelas Regular"/>
              <a:cs typeface="Athelas Regular"/>
            </a:endParaRPr>
          </a:p>
          <a:p>
            <a:pPr marL="0" indent="0">
              <a:lnSpc>
                <a:spcPct val="90000"/>
              </a:lnSpc>
              <a:buNone/>
            </a:pPr>
            <a:r>
              <a:rPr lang="nl-BE" sz="1400" dirty="0">
                <a:latin typeface="Athelas Regular"/>
                <a:cs typeface="Athelas Regular"/>
              </a:rPr>
              <a:t>Est-</a:t>
            </a:r>
            <a:r>
              <a:rPr lang="nl-BE" sz="1400" dirty="0" err="1">
                <a:latin typeface="Athelas Regular"/>
                <a:cs typeface="Athelas Regular"/>
              </a:rPr>
              <a:t>ce</a:t>
            </a:r>
            <a:r>
              <a:rPr lang="nl-BE" sz="1400" dirty="0">
                <a:latin typeface="Athelas Regular"/>
                <a:cs typeface="Athelas Regular"/>
              </a:rPr>
              <a:t> </a:t>
            </a:r>
            <a:r>
              <a:rPr lang="nl-BE" sz="1400" dirty="0" err="1">
                <a:latin typeface="Athelas Regular"/>
                <a:cs typeface="Athelas Regular"/>
              </a:rPr>
              <a:t>qu’ici</a:t>
            </a:r>
            <a:r>
              <a:rPr lang="nl-BE" sz="1400" dirty="0">
                <a:latin typeface="Athelas Regular"/>
                <a:cs typeface="Athelas Regular"/>
              </a:rPr>
              <a:t> </a:t>
            </a:r>
            <a:r>
              <a:rPr lang="nl-BE" sz="1400" dirty="0" err="1">
                <a:latin typeface="Athelas Regular"/>
                <a:cs typeface="Athelas Regular"/>
              </a:rPr>
              <a:t>le</a:t>
            </a:r>
            <a:r>
              <a:rPr lang="nl-BE" sz="1400" dirty="0">
                <a:latin typeface="Athelas Regular"/>
                <a:cs typeface="Athelas Regular"/>
              </a:rPr>
              <a:t> trauma a la </a:t>
            </a:r>
            <a:r>
              <a:rPr lang="nl-BE" sz="1400" dirty="0" err="1">
                <a:latin typeface="Athelas Regular"/>
                <a:cs typeface="Athelas Regular"/>
              </a:rPr>
              <a:t>même</a:t>
            </a:r>
            <a:r>
              <a:rPr lang="nl-BE" sz="1400" dirty="0">
                <a:latin typeface="Athelas Regular"/>
                <a:cs typeface="Athelas Regular"/>
              </a:rPr>
              <a:t> </a:t>
            </a:r>
            <a:r>
              <a:rPr lang="nl-BE" sz="1400" dirty="0" err="1">
                <a:latin typeface="Athelas Regular"/>
                <a:cs typeface="Athelas Regular"/>
              </a:rPr>
              <a:t>expression</a:t>
            </a:r>
            <a:r>
              <a:rPr lang="nl-BE" sz="1400" dirty="0">
                <a:latin typeface="Athelas Regular"/>
                <a:cs typeface="Athelas Regular"/>
              </a:rPr>
              <a:t> ?</a:t>
            </a:r>
            <a:br>
              <a:rPr lang="nl-BE" sz="1400" dirty="0">
                <a:latin typeface="Athelas Regular"/>
                <a:cs typeface="Athelas Regular"/>
              </a:rPr>
            </a:br>
            <a:endParaRPr lang="nl-BE" sz="1400" dirty="0">
              <a:latin typeface="Athelas Regular"/>
              <a:cs typeface="Athelas Regular"/>
            </a:endParaRPr>
          </a:p>
          <a:p>
            <a:pPr marL="0" indent="0">
              <a:lnSpc>
                <a:spcPct val="90000"/>
              </a:lnSpc>
              <a:buNone/>
            </a:pPr>
            <a:r>
              <a:rPr lang="nl-BE" sz="1400" dirty="0" err="1">
                <a:latin typeface="Athelas Regular"/>
                <a:cs typeface="Athelas Regular"/>
              </a:rPr>
              <a:t>Comment</a:t>
            </a:r>
            <a:r>
              <a:rPr lang="nl-BE" sz="1400" dirty="0">
                <a:latin typeface="Athelas Regular"/>
                <a:cs typeface="Athelas Regular"/>
              </a:rPr>
              <a:t> </a:t>
            </a:r>
            <a:r>
              <a:rPr lang="nl-BE" sz="1400" dirty="0" err="1">
                <a:latin typeface="Athelas Regular"/>
                <a:cs typeface="Athelas Regular"/>
              </a:rPr>
              <a:t>évaluer</a:t>
            </a:r>
            <a:r>
              <a:rPr lang="nl-BE" sz="1400" dirty="0">
                <a:latin typeface="Athelas Regular"/>
                <a:cs typeface="Athelas Regular"/>
              </a:rPr>
              <a:t> </a:t>
            </a:r>
            <a:r>
              <a:rPr lang="nl-BE" sz="1400" dirty="0" err="1">
                <a:latin typeface="Athelas Regular"/>
                <a:cs typeface="Athelas Regular"/>
              </a:rPr>
              <a:t>une</a:t>
            </a:r>
            <a:r>
              <a:rPr lang="nl-BE" sz="1400" dirty="0">
                <a:latin typeface="Athelas Regular"/>
                <a:cs typeface="Athelas Regular"/>
              </a:rPr>
              <a:t> prise en charge ?</a:t>
            </a:r>
            <a:br>
              <a:rPr lang="nl-BE" sz="1400" dirty="0">
                <a:latin typeface="Athelas Regular"/>
                <a:cs typeface="Athelas Regular"/>
              </a:rPr>
            </a:br>
            <a:endParaRPr lang="nl-BE" sz="1400" dirty="0">
              <a:latin typeface="Athelas Regular"/>
              <a:cs typeface="Athelas Regular"/>
            </a:endParaRPr>
          </a:p>
          <a:p>
            <a:pPr marL="0" indent="0">
              <a:lnSpc>
                <a:spcPct val="90000"/>
              </a:lnSpc>
              <a:buNone/>
            </a:pPr>
            <a:r>
              <a:rPr lang="nl-BE" sz="1400" dirty="0" err="1">
                <a:latin typeface="Athelas Regular"/>
                <a:cs typeface="Athelas Regular"/>
              </a:rPr>
              <a:t>Quelles</a:t>
            </a:r>
            <a:r>
              <a:rPr lang="nl-BE" sz="1400" dirty="0">
                <a:latin typeface="Athelas Regular"/>
                <a:cs typeface="Athelas Regular"/>
              </a:rPr>
              <a:t> </a:t>
            </a:r>
            <a:r>
              <a:rPr lang="nl-BE" sz="1400" dirty="0" err="1">
                <a:latin typeface="Athelas Regular"/>
                <a:cs typeface="Athelas Regular"/>
              </a:rPr>
              <a:t>médiations</a:t>
            </a:r>
            <a:r>
              <a:rPr lang="nl-BE" sz="1400" dirty="0">
                <a:latin typeface="Athelas Regular"/>
                <a:cs typeface="Athelas Regular"/>
              </a:rPr>
              <a:t> </a:t>
            </a:r>
            <a:r>
              <a:rPr lang="nl-BE" sz="1400" dirty="0" err="1">
                <a:latin typeface="Athelas Regular"/>
                <a:cs typeface="Athelas Regular"/>
              </a:rPr>
              <a:t>utiliser</a:t>
            </a:r>
            <a:r>
              <a:rPr lang="nl-BE" sz="1400" dirty="0">
                <a:latin typeface="Athelas Regular"/>
                <a:cs typeface="Athelas Regular"/>
              </a:rPr>
              <a:t> ?</a:t>
            </a:r>
          </a:p>
          <a:p>
            <a:pPr>
              <a:lnSpc>
                <a:spcPct val="90000"/>
              </a:lnSpc>
            </a:pPr>
            <a:endParaRPr lang="fr-FR" sz="1400" dirty="0">
              <a:latin typeface="Athelas Regular"/>
              <a:cs typeface="Athelas Regular"/>
            </a:endParaRPr>
          </a:p>
        </p:txBody>
      </p:sp>
      <p:sp>
        <p:nvSpPr>
          <p:cNvPr id="7" name="Espace réservé du pied de page 3">
            <a:extLst>
              <a:ext uri="{FF2B5EF4-FFF2-40B4-BE49-F238E27FC236}">
                <a16:creationId xmlns:a16="http://schemas.microsoft.com/office/drawing/2014/main" id="{1910D80D-5239-F3A2-1942-3CB22F083AC6}"/>
              </a:ext>
            </a:extLst>
          </p:cNvPr>
          <p:cNvSpPr>
            <a:spLocks noGrp="1"/>
          </p:cNvSpPr>
          <p:nvPr>
            <p:ph type="ftr" sz="quarter" idx="11"/>
          </p:nvPr>
        </p:nvSpPr>
        <p:spPr>
          <a:xfrm>
            <a:off x="3028950" y="6457389"/>
            <a:ext cx="3086100" cy="365125"/>
          </a:xfrm>
        </p:spPr>
        <p:txBody>
          <a:bodyPr>
            <a:normAutofit/>
          </a:bodyPr>
          <a:lstStyle/>
          <a:p>
            <a:pPr>
              <a:spcAft>
                <a:spcPts val="600"/>
              </a:spcAft>
            </a:pPr>
            <a:r>
              <a:rPr lang="de-DE" sz="1000">
                <a:solidFill>
                  <a:schemeClr val="tx1">
                    <a:lumMod val="75000"/>
                    <a:lumOff val="25000"/>
                  </a:schemeClr>
                </a:solidFill>
              </a:rPr>
              <a:t>Nolwen Vouiller - </a:t>
            </a:r>
            <a:r>
              <a:rPr lang="fr-BE" sz="1000">
                <a:solidFill>
                  <a:schemeClr val="tx1">
                    <a:lumMod val="75000"/>
                    <a:lumOff val="25000"/>
                  </a:schemeClr>
                </a:solidFill>
              </a:rPr>
              <a:t>24</a:t>
            </a:r>
            <a:r>
              <a:rPr lang="de-DE" sz="1000">
                <a:solidFill>
                  <a:schemeClr val="tx1">
                    <a:lumMod val="75000"/>
                    <a:lumOff val="25000"/>
                  </a:schemeClr>
                </a:solidFill>
              </a:rPr>
              <a:t>/05/22 – </a:t>
            </a:r>
            <a:r>
              <a:rPr lang="fr-BE" sz="1000">
                <a:solidFill>
                  <a:schemeClr val="tx1">
                    <a:lumMod val="75000"/>
                    <a:lumOff val="25000"/>
                  </a:schemeClr>
                </a:solidFill>
              </a:rPr>
              <a:t>FaSS x IRSS</a:t>
            </a:r>
            <a:endParaRPr lang="fr-FR" sz="1000">
              <a:solidFill>
                <a:schemeClr val="tx1">
                  <a:lumMod val="75000"/>
                  <a:lumOff val="25000"/>
                </a:schemeClr>
              </a:solidFill>
            </a:endParaRPr>
          </a:p>
        </p:txBody>
      </p:sp>
      <p:sp>
        <p:nvSpPr>
          <p:cNvPr id="5" name="Espace réservé du numéro de diapositive 4"/>
          <p:cNvSpPr>
            <a:spLocks noGrp="1"/>
          </p:cNvSpPr>
          <p:nvPr>
            <p:ph type="sldNum" sz="quarter" idx="12"/>
          </p:nvPr>
        </p:nvSpPr>
        <p:spPr>
          <a:xfrm>
            <a:off x="6648450" y="6356350"/>
            <a:ext cx="2057400" cy="365125"/>
          </a:xfrm>
        </p:spPr>
        <p:txBody>
          <a:bodyPr>
            <a:normAutofit/>
          </a:bodyPr>
          <a:lstStyle/>
          <a:p>
            <a:pPr>
              <a:spcAft>
                <a:spcPts val="600"/>
              </a:spcAft>
            </a:pPr>
            <a:fld id="{2A6F697A-4DAF-C644-B8DF-049E65BA4E37}" type="slidenum">
              <a:rPr lang="fr-FR" sz="1000">
                <a:solidFill>
                  <a:schemeClr val="tx1">
                    <a:lumMod val="75000"/>
                    <a:lumOff val="25000"/>
                  </a:schemeClr>
                </a:solidFill>
              </a:rPr>
              <a:pPr>
                <a:spcAft>
                  <a:spcPts val="600"/>
                </a:spcAft>
              </a:pPr>
              <a:t>14</a:t>
            </a:fld>
            <a:endParaRPr lang="fr-FR" sz="1000">
              <a:solidFill>
                <a:schemeClr val="tx1">
                  <a:lumMod val="75000"/>
                  <a:lumOff val="25000"/>
                </a:schemeClr>
              </a:solidFill>
            </a:endParaRPr>
          </a:p>
        </p:txBody>
      </p:sp>
    </p:spTree>
    <p:extLst>
      <p:ext uri="{BB962C8B-B14F-4D97-AF65-F5344CB8AC3E}">
        <p14:creationId xmlns:p14="http://schemas.microsoft.com/office/powerpoint/2010/main" val="410843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descr="Screen Shot 2022-03-11 at 19.38.34.png"/>
          <p:cNvPicPr>
            <a:picLocks noChangeAspect="1"/>
          </p:cNvPicPr>
          <p:nvPr/>
        </p:nvPicPr>
        <p:blipFill rotWithShape="1">
          <a:blip r:embed="rId2">
            <a:alphaModFix amt="60000"/>
            <a:extLst>
              <a:ext uri="{28A0092B-C50C-407E-A947-70E740481C1C}">
                <a14:useLocalDpi xmlns:a14="http://schemas.microsoft.com/office/drawing/2010/main" val="0"/>
              </a:ext>
            </a:extLst>
          </a:blip>
          <a:srcRect l="4542" r="-3" b="-3"/>
          <a:stretch/>
        </p:blipFill>
        <p:spPr>
          <a:xfrm>
            <a:off x="136424" y="182880"/>
            <a:ext cx="4436269" cy="6499784"/>
          </a:xfrm>
          <a:prstGeom prst="rect">
            <a:avLst/>
          </a:prstGeom>
        </p:spPr>
      </p:pic>
      <p:pic>
        <p:nvPicPr>
          <p:cNvPr id="7" name="Image 6" descr="Screen Shot 2022-03-11 at 19.37.52.png"/>
          <p:cNvPicPr>
            <a:picLocks noChangeAspect="1"/>
          </p:cNvPicPr>
          <p:nvPr/>
        </p:nvPicPr>
        <p:blipFill rotWithShape="1">
          <a:blip r:embed="rId3">
            <a:alphaModFix amt="60000"/>
            <a:extLst>
              <a:ext uri="{28A0092B-C50C-407E-A947-70E740481C1C}">
                <a14:useLocalDpi xmlns:a14="http://schemas.microsoft.com/office/drawing/2010/main" val="0"/>
              </a:ext>
            </a:extLst>
          </a:blip>
          <a:srcRect l="36126" r="230" b="2"/>
          <a:stretch/>
        </p:blipFill>
        <p:spPr>
          <a:xfrm>
            <a:off x="4571367" y="182880"/>
            <a:ext cx="4436268" cy="6499784"/>
          </a:xfrm>
          <a:prstGeom prst="rect">
            <a:avLst/>
          </a:prstGeom>
        </p:spPr>
      </p:pic>
      <p:sp>
        <p:nvSpPr>
          <p:cNvPr id="2" name="Titre 1"/>
          <p:cNvSpPr>
            <a:spLocks noGrp="1"/>
          </p:cNvSpPr>
          <p:nvPr>
            <p:ph type="title"/>
          </p:nvPr>
        </p:nvSpPr>
        <p:spPr>
          <a:xfrm>
            <a:off x="835537" y="1883321"/>
            <a:ext cx="7881884" cy="838185"/>
          </a:xfrm>
        </p:spPr>
        <p:txBody>
          <a:bodyPr anchor="b">
            <a:normAutofit/>
          </a:bodyPr>
          <a:lstStyle/>
          <a:p>
            <a:r>
              <a:rPr lang="fr-FR" sz="3500">
                <a:solidFill>
                  <a:srgbClr val="FFFFFF"/>
                </a:solidFill>
                <a:latin typeface="Athelas Regular"/>
                <a:cs typeface="Athelas Regular"/>
              </a:rPr>
              <a:t>Cadre et positionnement</a:t>
            </a:r>
          </a:p>
        </p:txBody>
      </p:sp>
      <p:sp>
        <p:nvSpPr>
          <p:cNvPr id="3" name="Espace réservé du contenu 2"/>
          <p:cNvSpPr>
            <a:spLocks noGrp="1"/>
          </p:cNvSpPr>
          <p:nvPr>
            <p:ph idx="1"/>
          </p:nvPr>
        </p:nvSpPr>
        <p:spPr>
          <a:xfrm>
            <a:off x="481902" y="3147405"/>
            <a:ext cx="7881884" cy="2588458"/>
          </a:xfrm>
        </p:spPr>
        <p:txBody>
          <a:bodyPr vert="horz" lIns="91440" tIns="45720" rIns="91440" bIns="45720" rtlCol="0" anchor="t">
            <a:normAutofit/>
          </a:bodyPr>
          <a:lstStyle/>
          <a:p>
            <a:pPr marL="0" indent="0" algn="ctr">
              <a:buNone/>
            </a:pPr>
            <a:r>
              <a:rPr lang="fr-FR" sz="1700" dirty="0">
                <a:solidFill>
                  <a:srgbClr val="FFFFFF"/>
                </a:solidFill>
                <a:latin typeface="Athelas Regular"/>
                <a:cs typeface="Athelas Regular"/>
              </a:rPr>
              <a:t>Laisser advenir et expérimenter</a:t>
            </a:r>
            <a:endParaRPr lang="fr-FR" dirty="0"/>
          </a:p>
          <a:p>
            <a:pPr marL="0" indent="0" algn="ctr">
              <a:buNone/>
            </a:pPr>
            <a:r>
              <a:rPr lang="fr-FR" sz="1700" dirty="0">
                <a:solidFill>
                  <a:srgbClr val="FFFFFF"/>
                </a:solidFill>
                <a:latin typeface="Athelas Regular"/>
                <a:cs typeface="Athelas Regular"/>
              </a:rPr>
              <a:t>Mettre au centre la relation</a:t>
            </a:r>
          </a:p>
          <a:p>
            <a:pPr marL="0" indent="0" algn="ctr">
              <a:buNone/>
            </a:pPr>
            <a:r>
              <a:rPr lang="fr-FR" sz="1700" dirty="0">
                <a:solidFill>
                  <a:srgbClr val="FFFFFF"/>
                </a:solidFill>
                <a:latin typeface="Athelas Regular"/>
                <a:cs typeface="Athelas Regular"/>
              </a:rPr>
              <a:t>Se faire superviser</a:t>
            </a:r>
          </a:p>
          <a:p>
            <a:pPr marL="0" indent="0" algn="ctr">
              <a:buNone/>
            </a:pPr>
            <a:r>
              <a:rPr lang="fr-FR" sz="1700" dirty="0">
                <a:solidFill>
                  <a:srgbClr val="FFFFFF"/>
                </a:solidFill>
                <a:latin typeface="Athelas Regular"/>
                <a:cs typeface="Athelas Regular"/>
              </a:rPr>
              <a:t>Ramener des choses assimilables culturellement</a:t>
            </a:r>
          </a:p>
          <a:p>
            <a:pPr marL="0" indent="0" algn="ctr">
              <a:buNone/>
            </a:pPr>
            <a:r>
              <a:rPr lang="fr-FR" sz="1700" dirty="0">
                <a:solidFill>
                  <a:srgbClr val="FFFFFF"/>
                </a:solidFill>
                <a:latin typeface="Athelas Regular"/>
                <a:cs typeface="Athelas Regular"/>
              </a:rPr>
              <a:t>Respecter les interdits</a:t>
            </a:r>
          </a:p>
          <a:p>
            <a:pPr marL="0" indent="0" algn="ctr">
              <a:buNone/>
            </a:pPr>
            <a:r>
              <a:rPr lang="fr-FR" sz="1700" dirty="0">
                <a:solidFill>
                  <a:srgbClr val="FFFFFF"/>
                </a:solidFill>
                <a:latin typeface="Athelas Regular"/>
                <a:cs typeface="Athelas Regular"/>
              </a:rPr>
              <a:t>Séances individuelles</a:t>
            </a:r>
          </a:p>
          <a:p>
            <a:pPr marL="0" indent="0" algn="ctr">
              <a:buNone/>
            </a:pPr>
            <a:r>
              <a:rPr lang="fr-FR" sz="1700" dirty="0">
                <a:solidFill>
                  <a:srgbClr val="FFFFFF"/>
                </a:solidFill>
                <a:latin typeface="Athelas Regular"/>
                <a:cs typeface="Athelas Regular"/>
              </a:rPr>
              <a:t>PMDI + Examen du tonus</a:t>
            </a:r>
          </a:p>
          <a:p>
            <a:pPr marL="0" indent="0" algn="ctr">
              <a:buNone/>
            </a:pPr>
            <a:r>
              <a:rPr lang="fr-FR" sz="1700" dirty="0">
                <a:solidFill>
                  <a:srgbClr val="FFFFFF"/>
                </a:solidFill>
                <a:latin typeface="Athelas Regular"/>
                <a:cs typeface="Athelas Regular"/>
              </a:rPr>
              <a:t>Filmer/Enregistrer séances</a:t>
            </a:r>
          </a:p>
          <a:p>
            <a:pPr algn="ctr"/>
            <a:endParaRPr lang="fr-FR" sz="1700">
              <a:solidFill>
                <a:srgbClr val="FFFFFF"/>
              </a:solidFill>
              <a:latin typeface="Athelas Regular"/>
              <a:cs typeface="Athelas Regular"/>
            </a:endParaRPr>
          </a:p>
        </p:txBody>
      </p:sp>
      <p:sp>
        <p:nvSpPr>
          <p:cNvPr id="6" name="Espace réservé du pied de page 3">
            <a:extLst>
              <a:ext uri="{FF2B5EF4-FFF2-40B4-BE49-F238E27FC236}">
                <a16:creationId xmlns:a16="http://schemas.microsoft.com/office/drawing/2014/main" id="{C83A20FA-593C-77EF-FA2A-39CBB91E274D}"/>
              </a:ext>
            </a:extLst>
          </p:cNvPr>
          <p:cNvSpPr>
            <a:spLocks noGrp="1"/>
          </p:cNvSpPr>
          <p:nvPr>
            <p:ph type="ftr" sz="quarter" idx="11"/>
          </p:nvPr>
        </p:nvSpPr>
        <p:spPr>
          <a:xfrm>
            <a:off x="3028950" y="6293201"/>
            <a:ext cx="3086100" cy="365125"/>
          </a:xfrm>
        </p:spPr>
        <p:txBody>
          <a:bodyPr>
            <a:normAutofit/>
          </a:bodyPr>
          <a:lstStyle/>
          <a:p>
            <a:pPr>
              <a:spcAft>
                <a:spcPts val="600"/>
              </a:spcAft>
            </a:pPr>
            <a:r>
              <a:rPr lang="de-DE">
                <a:solidFill>
                  <a:srgbClr val="FFFFFF"/>
                </a:solidFill>
              </a:rPr>
              <a:t>Nolwen Vouiller - </a:t>
            </a:r>
            <a:r>
              <a:rPr lang="fr-BE">
                <a:solidFill>
                  <a:srgbClr val="FFFFFF"/>
                </a:solidFill>
              </a:rPr>
              <a:t>24</a:t>
            </a:r>
            <a:r>
              <a:rPr lang="de-DE">
                <a:solidFill>
                  <a:srgbClr val="FFFFFF"/>
                </a:solidFill>
              </a:rPr>
              <a:t>/05/22 – </a:t>
            </a:r>
            <a:r>
              <a:rPr lang="fr-BE">
                <a:solidFill>
                  <a:srgbClr val="FFFFFF"/>
                </a:solidFill>
              </a:rPr>
              <a:t>FaSS x IRSS</a:t>
            </a:r>
            <a:endParaRPr lang="fr-FR">
              <a:solidFill>
                <a:srgbClr val="FFFFFF"/>
              </a:solidFill>
            </a:endParaRPr>
          </a:p>
        </p:txBody>
      </p:sp>
      <p:sp>
        <p:nvSpPr>
          <p:cNvPr id="5" name="Espace réservé du numéro de diapositive 4"/>
          <p:cNvSpPr>
            <a:spLocks noGrp="1"/>
          </p:cNvSpPr>
          <p:nvPr>
            <p:ph type="sldNum" sz="quarter" idx="12"/>
          </p:nvPr>
        </p:nvSpPr>
        <p:spPr>
          <a:xfrm>
            <a:off x="6457950" y="6356350"/>
            <a:ext cx="2057400" cy="365125"/>
          </a:xfrm>
        </p:spPr>
        <p:txBody>
          <a:bodyPr>
            <a:normAutofit/>
          </a:bodyPr>
          <a:lstStyle/>
          <a:p>
            <a:pPr>
              <a:spcAft>
                <a:spcPts val="600"/>
              </a:spcAft>
            </a:pPr>
            <a:fld id="{2A6F697A-4DAF-C644-B8DF-049E65BA4E37}" type="slidenum">
              <a:rPr lang="fr-FR">
                <a:solidFill>
                  <a:srgbClr val="FFFFFF"/>
                </a:solidFill>
              </a:rPr>
              <a:pPr>
                <a:spcAft>
                  <a:spcPts val="600"/>
                </a:spcAft>
              </a:pPr>
              <a:t>15</a:t>
            </a:fld>
            <a:endParaRPr lang="fr-FR">
              <a:solidFill>
                <a:srgbClr val="FFFFFF"/>
              </a:solidFill>
            </a:endParaRPr>
          </a:p>
        </p:txBody>
      </p:sp>
    </p:spTree>
    <p:extLst>
      <p:ext uri="{BB962C8B-B14F-4D97-AF65-F5344CB8AC3E}">
        <p14:creationId xmlns:p14="http://schemas.microsoft.com/office/powerpoint/2010/main" val="136119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Image 7" descr="Screen Shot 2022-03-11 at 19.34.59.png"/>
          <p:cNvPicPr>
            <a:picLocks noChangeAspect="1"/>
          </p:cNvPicPr>
          <p:nvPr/>
        </p:nvPicPr>
        <p:blipFill rotWithShape="1">
          <a:blip r:embed="rId2">
            <a:alphaModFix amt="60000"/>
            <a:extLst>
              <a:ext uri="{28A0092B-C50C-407E-A947-70E740481C1C}">
                <a14:useLocalDpi xmlns:a14="http://schemas.microsoft.com/office/drawing/2010/main" val="0"/>
              </a:ext>
            </a:extLst>
          </a:blip>
          <a:srcRect l="977" r="21688" b="-1"/>
          <a:stretch/>
        </p:blipFill>
        <p:spPr>
          <a:xfrm>
            <a:off x="20" y="10"/>
            <a:ext cx="9143980" cy="6857990"/>
          </a:xfrm>
          <a:prstGeom prst="rect">
            <a:avLst/>
          </a:prstGeom>
        </p:spPr>
      </p:pic>
      <p:sp>
        <p:nvSpPr>
          <p:cNvPr id="2" name="Titre 1"/>
          <p:cNvSpPr>
            <a:spLocks noGrp="1"/>
          </p:cNvSpPr>
          <p:nvPr>
            <p:ph type="title"/>
          </p:nvPr>
        </p:nvSpPr>
        <p:spPr>
          <a:xfrm>
            <a:off x="1399069" y="231769"/>
            <a:ext cx="3866446" cy="1659746"/>
          </a:xfrm>
        </p:spPr>
        <p:txBody>
          <a:bodyPr anchor="t">
            <a:normAutofit/>
          </a:bodyPr>
          <a:lstStyle/>
          <a:p>
            <a:r>
              <a:rPr lang="fr-FR" sz="3200" dirty="0">
                <a:solidFill>
                  <a:srgbClr val="FFFFFF"/>
                </a:solidFill>
                <a:latin typeface="Athelas Regular"/>
                <a:cs typeface="Athelas Regular"/>
              </a:rPr>
              <a:t>Cadre </a:t>
            </a:r>
            <a:br>
              <a:rPr lang="fr-FR" sz="3200" dirty="0">
                <a:latin typeface="Athelas Regular"/>
                <a:cs typeface="Athelas Regular"/>
              </a:rPr>
            </a:br>
            <a:r>
              <a:rPr lang="fr-FR" sz="3200" dirty="0">
                <a:solidFill>
                  <a:srgbClr val="FFFFFF"/>
                </a:solidFill>
                <a:latin typeface="Athelas Regular"/>
                <a:cs typeface="Athelas Regular"/>
              </a:rPr>
              <a:t>et positionnement</a:t>
            </a:r>
          </a:p>
        </p:txBody>
      </p:sp>
      <p:sp>
        <p:nvSpPr>
          <p:cNvPr id="6" name="Espace réservé du contenu 5"/>
          <p:cNvSpPr>
            <a:spLocks noGrp="1"/>
          </p:cNvSpPr>
          <p:nvPr>
            <p:ph idx="1"/>
          </p:nvPr>
        </p:nvSpPr>
        <p:spPr>
          <a:xfrm>
            <a:off x="130638" y="4336461"/>
            <a:ext cx="3878146" cy="2417535"/>
          </a:xfrm>
        </p:spPr>
        <p:txBody>
          <a:bodyPr vert="horz" lIns="91440" tIns="45720" rIns="91440" bIns="45720" rtlCol="0" anchor="t">
            <a:normAutofit/>
          </a:bodyPr>
          <a:lstStyle/>
          <a:p>
            <a:pPr marL="0" indent="0">
              <a:buNone/>
            </a:pPr>
            <a:r>
              <a:rPr lang="fr-FR" sz="1700" b="1" dirty="0">
                <a:solidFill>
                  <a:srgbClr val="FFFFFF"/>
                </a:solidFill>
                <a:latin typeface="Athelas Regular"/>
                <a:cs typeface="Athelas Regular"/>
              </a:rPr>
              <a:t>Accepter un cadre thérapeutique improbable</a:t>
            </a:r>
            <a:r>
              <a:rPr lang="fr-FR" sz="1700" dirty="0">
                <a:solidFill>
                  <a:srgbClr val="FFFFFF"/>
                </a:solidFill>
                <a:latin typeface="Athelas Regular"/>
                <a:cs typeface="Athelas Regular"/>
              </a:rPr>
              <a:t> :</a:t>
            </a:r>
            <a:endParaRPr lang="fr-FR"/>
          </a:p>
          <a:p>
            <a:pPr marL="0" indent="0">
              <a:buNone/>
            </a:pPr>
            <a:r>
              <a:rPr lang="fr-FR" sz="1700" dirty="0">
                <a:solidFill>
                  <a:srgbClr val="FFFFFF"/>
                </a:solidFill>
                <a:latin typeface="Athelas Regular"/>
                <a:cs typeface="Athelas Regular"/>
              </a:rPr>
              <a:t>Appeler sa patiente « maman », l’accueillir en séance dans sa chambre, accepter d’aller manger chez elle, répondre au téléphone et sur Facebook, accepter des retards de 20 min ou de deux heures</a:t>
            </a:r>
            <a:r>
              <a:rPr lang="is-IS" sz="1700" dirty="0">
                <a:solidFill>
                  <a:srgbClr val="FFFFFF"/>
                </a:solidFill>
                <a:latin typeface="Athelas Regular"/>
                <a:cs typeface="Athelas Regular"/>
              </a:rPr>
              <a:t>…</a:t>
            </a:r>
          </a:p>
        </p:txBody>
      </p:sp>
      <p:sp>
        <p:nvSpPr>
          <p:cNvPr id="3" name="Espace réservé du pied de page 3">
            <a:extLst>
              <a:ext uri="{FF2B5EF4-FFF2-40B4-BE49-F238E27FC236}">
                <a16:creationId xmlns:a16="http://schemas.microsoft.com/office/drawing/2014/main" id="{122A82D3-658A-25E4-F9A8-567983E647E0}"/>
              </a:ext>
            </a:extLst>
          </p:cNvPr>
          <p:cNvSpPr>
            <a:spLocks noGrp="1"/>
          </p:cNvSpPr>
          <p:nvPr>
            <p:ph type="ftr" sz="quarter" idx="11"/>
          </p:nvPr>
        </p:nvSpPr>
        <p:spPr>
          <a:xfrm>
            <a:off x="3028950" y="6495278"/>
            <a:ext cx="3086100" cy="365125"/>
          </a:xfrm>
        </p:spPr>
        <p:txBody>
          <a:bodyPr>
            <a:normAutofit/>
          </a:bodyPr>
          <a:lstStyle/>
          <a:p>
            <a:pPr>
              <a:spcAft>
                <a:spcPts val="600"/>
              </a:spcAft>
            </a:pPr>
            <a:r>
              <a:rPr lang="de-DE" sz="1000">
                <a:solidFill>
                  <a:srgbClr val="FFFFFF"/>
                </a:solidFill>
              </a:rPr>
              <a:t>Nolwen Vouiller - </a:t>
            </a:r>
            <a:r>
              <a:rPr lang="fr-BE" sz="1000">
                <a:solidFill>
                  <a:srgbClr val="FFFFFF"/>
                </a:solidFill>
              </a:rPr>
              <a:t>24</a:t>
            </a:r>
            <a:r>
              <a:rPr lang="de-DE" sz="1000">
                <a:solidFill>
                  <a:srgbClr val="FFFFFF"/>
                </a:solidFill>
              </a:rPr>
              <a:t>/05/22 – </a:t>
            </a:r>
            <a:r>
              <a:rPr lang="fr-BE" sz="1000">
                <a:solidFill>
                  <a:srgbClr val="FFFFFF"/>
                </a:solidFill>
              </a:rPr>
              <a:t>FaSS x IRSS</a:t>
            </a:r>
            <a:endParaRPr lang="fr-FR" sz="1000">
              <a:solidFill>
                <a:srgbClr val="FFFFFF"/>
              </a:solidFill>
            </a:endParaRPr>
          </a:p>
        </p:txBody>
      </p:sp>
      <p:sp>
        <p:nvSpPr>
          <p:cNvPr id="5" name="Espace réservé du numéro de diapositive 4"/>
          <p:cNvSpPr>
            <a:spLocks noGrp="1"/>
          </p:cNvSpPr>
          <p:nvPr>
            <p:ph type="sldNum" sz="quarter" idx="12"/>
          </p:nvPr>
        </p:nvSpPr>
        <p:spPr>
          <a:xfrm>
            <a:off x="6457950" y="6356350"/>
            <a:ext cx="2057400" cy="365125"/>
          </a:xfrm>
        </p:spPr>
        <p:txBody>
          <a:bodyPr>
            <a:normAutofit/>
          </a:bodyPr>
          <a:lstStyle/>
          <a:p>
            <a:pPr>
              <a:spcAft>
                <a:spcPts val="600"/>
              </a:spcAft>
            </a:pPr>
            <a:fld id="{2A6F697A-4DAF-C644-B8DF-049E65BA4E37}" type="slidenum">
              <a:rPr lang="fr-FR" sz="1000">
                <a:solidFill>
                  <a:srgbClr val="FFFFFF"/>
                </a:solidFill>
              </a:rPr>
              <a:pPr>
                <a:spcAft>
                  <a:spcPts val="600"/>
                </a:spcAft>
              </a:pPr>
              <a:t>16</a:t>
            </a:fld>
            <a:endParaRPr lang="fr-FR" sz="1000">
              <a:solidFill>
                <a:srgbClr val="FFFFFF"/>
              </a:solidFill>
            </a:endParaRPr>
          </a:p>
        </p:txBody>
      </p:sp>
      <p:sp>
        <p:nvSpPr>
          <p:cNvPr id="4" name="ZoneTexte 3">
            <a:extLst>
              <a:ext uri="{FF2B5EF4-FFF2-40B4-BE49-F238E27FC236}">
                <a16:creationId xmlns:a16="http://schemas.microsoft.com/office/drawing/2014/main" id="{80E67FAF-B71D-E355-71DD-38405B7DC7B6}"/>
              </a:ext>
            </a:extLst>
          </p:cNvPr>
          <p:cNvSpPr txBox="1"/>
          <p:nvPr/>
        </p:nvSpPr>
        <p:spPr>
          <a:xfrm>
            <a:off x="5397991" y="3730853"/>
            <a:ext cx="2743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s-IS" b="1" dirty="0" err="1">
                <a:solidFill>
                  <a:srgbClr val="FFFFFF"/>
                </a:solidFill>
                <a:latin typeface="Athelas Regular"/>
                <a:cs typeface="Arial"/>
              </a:rPr>
              <a:t>Accepter</a:t>
            </a:r>
            <a:r>
              <a:rPr lang="is-IS" b="1" dirty="0">
                <a:solidFill>
                  <a:srgbClr val="FFFFFF"/>
                </a:solidFill>
                <a:latin typeface="Athelas Regular"/>
                <a:cs typeface="Arial"/>
              </a:rPr>
              <a:t> de </a:t>
            </a:r>
            <a:r>
              <a:rPr lang="is-IS" b="1" dirty="0" err="1">
                <a:solidFill>
                  <a:srgbClr val="FFFFFF"/>
                </a:solidFill>
                <a:latin typeface="Athelas Regular"/>
                <a:cs typeface="Arial"/>
              </a:rPr>
              <a:t>ne</a:t>
            </a:r>
            <a:r>
              <a:rPr lang="is-IS" b="1" dirty="0">
                <a:solidFill>
                  <a:srgbClr val="FFFFFF"/>
                </a:solidFill>
                <a:latin typeface="Athelas Regular"/>
                <a:cs typeface="Arial"/>
              </a:rPr>
              <a:t> </a:t>
            </a:r>
            <a:r>
              <a:rPr lang="is-IS" b="1" dirty="0" err="1">
                <a:solidFill>
                  <a:srgbClr val="FFFFFF"/>
                </a:solidFill>
                <a:latin typeface="Athelas Regular"/>
                <a:cs typeface="Arial"/>
              </a:rPr>
              <a:t>pas</a:t>
            </a:r>
            <a:r>
              <a:rPr lang="is-IS" b="1" dirty="0">
                <a:solidFill>
                  <a:srgbClr val="FFFFFF"/>
                </a:solidFill>
                <a:latin typeface="Athelas Regular"/>
                <a:cs typeface="Arial"/>
              </a:rPr>
              <a:t> </a:t>
            </a:r>
            <a:r>
              <a:rPr lang="is-IS" b="1" dirty="0" err="1">
                <a:solidFill>
                  <a:srgbClr val="FFFFFF"/>
                </a:solidFill>
                <a:latin typeface="Athelas Regular"/>
                <a:cs typeface="Arial"/>
              </a:rPr>
              <a:t>comprendre</a:t>
            </a:r>
            <a:r>
              <a:rPr lang="is-IS" b="1" dirty="0">
                <a:solidFill>
                  <a:srgbClr val="FFFFFF"/>
                </a:solidFill>
                <a:latin typeface="Athelas Regular"/>
                <a:cs typeface="Arial"/>
              </a:rPr>
              <a:t> </a:t>
            </a:r>
            <a:r>
              <a:rPr lang="is-IS" dirty="0">
                <a:solidFill>
                  <a:srgbClr val="FFFFFF"/>
                </a:solidFill>
                <a:latin typeface="Athelas Regular"/>
                <a:cs typeface="Arial"/>
              </a:rPr>
              <a:t>:</a:t>
            </a:r>
            <a:r>
              <a:rPr lang="en-US" dirty="0">
                <a:latin typeface="Athelas Regular"/>
                <a:cs typeface="Arial"/>
              </a:rPr>
              <a:t>​</a:t>
            </a:r>
            <a:endParaRPr lang="fr-FR"/>
          </a:p>
          <a:p>
            <a:r>
              <a:rPr lang="is-IS" dirty="0" err="1">
                <a:solidFill>
                  <a:srgbClr val="FFFFFF"/>
                </a:solidFill>
                <a:latin typeface="Athelas Regular"/>
              </a:rPr>
              <a:t>Mener</a:t>
            </a:r>
            <a:r>
              <a:rPr lang="is-IS" dirty="0">
                <a:solidFill>
                  <a:srgbClr val="FFFFFF"/>
                </a:solidFill>
                <a:latin typeface="Athelas Regular"/>
              </a:rPr>
              <a:t> les </a:t>
            </a:r>
            <a:r>
              <a:rPr lang="is-IS" dirty="0" err="1">
                <a:solidFill>
                  <a:srgbClr val="FFFFFF"/>
                </a:solidFill>
                <a:latin typeface="Athelas Regular"/>
              </a:rPr>
              <a:t>séances</a:t>
            </a:r>
            <a:r>
              <a:rPr lang="is-IS" dirty="0">
                <a:solidFill>
                  <a:srgbClr val="FFFFFF"/>
                </a:solidFill>
                <a:latin typeface="Athelas Regular"/>
              </a:rPr>
              <a:t> en </a:t>
            </a:r>
            <a:r>
              <a:rPr lang="is-IS" dirty="0" err="1">
                <a:solidFill>
                  <a:srgbClr val="FFFFFF"/>
                </a:solidFill>
                <a:latin typeface="Athelas Regular"/>
              </a:rPr>
              <a:t>népali</a:t>
            </a:r>
            <a:r>
              <a:rPr lang="is-IS" dirty="0">
                <a:solidFill>
                  <a:srgbClr val="FFFFFF"/>
                </a:solidFill>
                <a:latin typeface="Athelas Regular"/>
              </a:rPr>
              <a:t>, </a:t>
            </a:r>
            <a:r>
              <a:rPr lang="is-IS" dirty="0" err="1">
                <a:solidFill>
                  <a:srgbClr val="FFFFFF"/>
                </a:solidFill>
                <a:latin typeface="Athelas Regular"/>
              </a:rPr>
              <a:t>faire</a:t>
            </a:r>
            <a:r>
              <a:rPr lang="is-IS" dirty="0">
                <a:solidFill>
                  <a:srgbClr val="FFFFFF"/>
                </a:solidFill>
                <a:latin typeface="Athelas Regular"/>
              </a:rPr>
              <a:t> des </a:t>
            </a:r>
            <a:r>
              <a:rPr lang="is-IS" dirty="0" err="1">
                <a:solidFill>
                  <a:srgbClr val="FFFFFF"/>
                </a:solidFill>
                <a:latin typeface="Athelas Regular"/>
              </a:rPr>
              <a:t>gaffes</a:t>
            </a:r>
            <a:r>
              <a:rPr lang="is-IS" dirty="0">
                <a:solidFill>
                  <a:srgbClr val="FFFFFF"/>
                </a:solidFill>
                <a:latin typeface="Athelas Regular"/>
              </a:rPr>
              <a:t>, </a:t>
            </a:r>
            <a:r>
              <a:rPr lang="is-IS" dirty="0" err="1">
                <a:solidFill>
                  <a:srgbClr val="FFFFFF"/>
                </a:solidFill>
                <a:latin typeface="Athelas Regular"/>
              </a:rPr>
              <a:t>rencontrer</a:t>
            </a:r>
            <a:r>
              <a:rPr lang="is-IS" dirty="0">
                <a:solidFill>
                  <a:srgbClr val="FFFFFF"/>
                </a:solidFill>
                <a:latin typeface="Athelas Regular"/>
              </a:rPr>
              <a:t> des </a:t>
            </a:r>
            <a:r>
              <a:rPr lang="is-IS" dirty="0" err="1">
                <a:solidFill>
                  <a:srgbClr val="FFFFFF"/>
                </a:solidFill>
                <a:latin typeface="Athelas Regular"/>
              </a:rPr>
              <a:t>symptômes</a:t>
            </a:r>
            <a:r>
              <a:rPr lang="is-IS" dirty="0">
                <a:solidFill>
                  <a:srgbClr val="FFFFFF"/>
                </a:solidFill>
                <a:latin typeface="Athelas Regular"/>
              </a:rPr>
              <a:t> </a:t>
            </a:r>
            <a:r>
              <a:rPr lang="is-IS" dirty="0" err="1">
                <a:solidFill>
                  <a:srgbClr val="FFFFFF"/>
                </a:solidFill>
                <a:latin typeface="Athelas Regular"/>
              </a:rPr>
              <a:t>inconnus</a:t>
            </a:r>
            <a:r>
              <a:rPr lang="is-IS" dirty="0">
                <a:solidFill>
                  <a:srgbClr val="FFFFFF"/>
                </a:solidFill>
                <a:latin typeface="Athelas Regular"/>
              </a:rPr>
              <a:t>...</a:t>
            </a:r>
          </a:p>
          <a:p>
            <a:endParaRPr lang="fr-FR"/>
          </a:p>
        </p:txBody>
      </p:sp>
    </p:spTree>
    <p:extLst>
      <p:ext uri="{BB962C8B-B14F-4D97-AF65-F5344CB8AC3E}">
        <p14:creationId xmlns:p14="http://schemas.microsoft.com/office/powerpoint/2010/main" val="18717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Image 5" descr="Une image contenant plancher, personne&#10;&#10;Description générée automatiquement">
            <a:extLst>
              <a:ext uri="{FF2B5EF4-FFF2-40B4-BE49-F238E27FC236}">
                <a16:creationId xmlns:a16="http://schemas.microsoft.com/office/drawing/2014/main" id="{81B74642-095E-E8B9-51E8-8FEF40B35DE0}"/>
              </a:ext>
            </a:extLst>
          </p:cNvPr>
          <p:cNvPicPr>
            <a:picLocks noChangeAspect="1"/>
          </p:cNvPicPr>
          <p:nvPr/>
        </p:nvPicPr>
        <p:blipFill rotWithShape="1">
          <a:blip r:embed="rId2">
            <a:alphaModFix amt="60000"/>
          </a:blip>
          <a:srcRect l="5000" r="-1" b="-1"/>
          <a:stretch/>
        </p:blipFill>
        <p:spPr>
          <a:xfrm>
            <a:off x="20" y="10"/>
            <a:ext cx="9143980" cy="6857990"/>
          </a:xfrm>
          <a:prstGeom prst="rect">
            <a:avLst/>
          </a:prstGeom>
        </p:spPr>
      </p:pic>
      <p:sp>
        <p:nvSpPr>
          <p:cNvPr id="2" name="Titre 1"/>
          <p:cNvSpPr>
            <a:spLocks noGrp="1"/>
          </p:cNvSpPr>
          <p:nvPr>
            <p:ph type="title"/>
          </p:nvPr>
        </p:nvSpPr>
        <p:spPr>
          <a:xfrm>
            <a:off x="-760633" y="1179007"/>
            <a:ext cx="3866446" cy="4072044"/>
          </a:xfrm>
        </p:spPr>
        <p:txBody>
          <a:bodyPr anchor="t">
            <a:normAutofit/>
          </a:bodyPr>
          <a:lstStyle/>
          <a:p>
            <a:r>
              <a:rPr lang="fr-FR">
                <a:solidFill>
                  <a:srgbClr val="FFFFFF"/>
                </a:solidFill>
                <a:latin typeface="Athelas Regular"/>
                <a:cs typeface="Athelas Regular"/>
              </a:rPr>
              <a:t>Soigner</a:t>
            </a:r>
          </a:p>
        </p:txBody>
      </p:sp>
      <p:sp>
        <p:nvSpPr>
          <p:cNvPr id="3" name="Espace réservé du contenu 2"/>
          <p:cNvSpPr>
            <a:spLocks noGrp="1"/>
          </p:cNvSpPr>
          <p:nvPr>
            <p:ph idx="1"/>
          </p:nvPr>
        </p:nvSpPr>
        <p:spPr>
          <a:xfrm>
            <a:off x="294826" y="2808251"/>
            <a:ext cx="6252554" cy="4072043"/>
          </a:xfrm>
        </p:spPr>
        <p:txBody>
          <a:bodyPr>
            <a:normAutofit/>
          </a:bodyPr>
          <a:lstStyle/>
          <a:p>
            <a:r>
              <a:rPr lang="fr-FR" sz="1700">
                <a:solidFill>
                  <a:srgbClr val="FFFFFF"/>
                </a:solidFill>
                <a:latin typeface="Athelas Regular"/>
                <a:cs typeface="Athelas Regular"/>
              </a:rPr>
              <a:t>2 ou 3x/semaine pdt un mois</a:t>
            </a:r>
          </a:p>
          <a:p>
            <a:pPr marL="0" indent="0">
              <a:buNone/>
            </a:pPr>
            <a:r>
              <a:rPr lang="fr-FR" sz="1700">
                <a:solidFill>
                  <a:srgbClr val="FFFFFF"/>
                </a:solidFill>
                <a:latin typeface="Athelas Regular"/>
                <a:cs typeface="Athelas Regular"/>
              </a:rPr>
              <a:t>=</a:t>
            </a:r>
            <a:r>
              <a:rPr lang="fr-FR" sz="1700" b="1">
                <a:solidFill>
                  <a:srgbClr val="FFFFFF"/>
                </a:solidFill>
                <a:latin typeface="Athelas Regular"/>
                <a:cs typeface="Athelas Regular"/>
              </a:rPr>
              <a:t> 9 séances</a:t>
            </a:r>
            <a:r>
              <a:rPr lang="fr-FR" sz="1700">
                <a:solidFill>
                  <a:srgbClr val="FFFFFF"/>
                </a:solidFill>
                <a:latin typeface="Athelas Regular"/>
                <a:cs typeface="Athelas Regular"/>
              </a:rPr>
              <a:t> d’une heure/personne</a:t>
            </a:r>
            <a:br>
              <a:rPr lang="fr-FR" sz="1700">
                <a:solidFill>
                  <a:srgbClr val="FFFFFF"/>
                </a:solidFill>
                <a:latin typeface="Athelas Regular"/>
                <a:cs typeface="Athelas Regular"/>
              </a:rPr>
            </a:br>
            <a:endParaRPr lang="fr-FR" sz="1700">
              <a:solidFill>
                <a:srgbClr val="FFFFFF"/>
              </a:solidFill>
              <a:latin typeface="Athelas Regular"/>
              <a:cs typeface="Athelas Regular"/>
            </a:endParaRPr>
          </a:p>
          <a:p>
            <a:r>
              <a:rPr lang="fr-FR" sz="1700">
                <a:solidFill>
                  <a:srgbClr val="FFFFFF"/>
                </a:solidFill>
                <a:latin typeface="Athelas Regular"/>
                <a:cs typeface="Athelas Regular"/>
              </a:rPr>
              <a:t>Dans les deux cas : </a:t>
            </a:r>
            <a:br>
              <a:rPr lang="fr-FR" sz="1700">
                <a:solidFill>
                  <a:srgbClr val="FFFFFF"/>
                </a:solidFill>
                <a:latin typeface="Athelas Regular"/>
                <a:cs typeface="Athelas Regular"/>
              </a:rPr>
            </a:br>
            <a:r>
              <a:rPr lang="is-IS" sz="1700" b="1">
                <a:solidFill>
                  <a:srgbClr val="FFFFFF"/>
                </a:solidFill>
                <a:latin typeface="Athelas Regular"/>
                <a:cs typeface="Athelas Regular"/>
              </a:rPr>
              <a:t>Régulation tonique / Image du corps / Sentiment de sécurité</a:t>
            </a:r>
            <a:r>
              <a:rPr lang="fr-BE" sz="1700" b="1">
                <a:solidFill>
                  <a:srgbClr val="FFFFFF"/>
                </a:solidFill>
                <a:latin typeface="Athelas Regular"/>
                <a:cs typeface="Athelas Regular"/>
              </a:rPr>
              <a:t> +/- Schéma corporel, conscience corporelle</a:t>
            </a:r>
            <a:br>
              <a:rPr lang="fr-BE" sz="1700" b="1">
                <a:solidFill>
                  <a:srgbClr val="FFFFFF"/>
                </a:solidFill>
                <a:latin typeface="Athelas Regular"/>
                <a:cs typeface="Athelas Regular"/>
              </a:rPr>
            </a:br>
            <a:endParaRPr lang="fr-FR" sz="1700" b="1">
              <a:solidFill>
                <a:srgbClr val="FFFFFF"/>
              </a:solidFill>
              <a:latin typeface="Athelas Regular"/>
              <a:cs typeface="Athelas Regular"/>
            </a:endParaRPr>
          </a:p>
          <a:p>
            <a:pPr marL="0" indent="0">
              <a:buNone/>
            </a:pPr>
            <a:r>
              <a:rPr lang="fr-FR" sz="1700" b="1">
                <a:solidFill>
                  <a:srgbClr val="FFFFFF"/>
                </a:solidFill>
                <a:latin typeface="Athelas Regular"/>
                <a:cs typeface="Athelas Regular"/>
              </a:rPr>
              <a:t>Chandra</a:t>
            </a:r>
            <a:r>
              <a:rPr lang="fr-BE" sz="1700" b="1">
                <a:solidFill>
                  <a:srgbClr val="FFFFFF"/>
                </a:solidFill>
                <a:latin typeface="Athelas Regular"/>
                <a:cs typeface="Athelas Regular"/>
              </a:rPr>
              <a:t> </a:t>
            </a:r>
            <a:r>
              <a:rPr lang="fr-FR" sz="1700">
                <a:solidFill>
                  <a:srgbClr val="FFFFFF"/>
                </a:solidFill>
                <a:latin typeface="Athelas Regular"/>
                <a:cs typeface="Athelas Regular"/>
              </a:rPr>
              <a:t>: Massages à l’huile, appui dos, étirements, relaxation coréenne, enveloppements secs, dessins à </a:t>
            </a:r>
            <a:r>
              <a:rPr lang="fr-BE" sz="1700">
                <a:solidFill>
                  <a:srgbClr val="FFFFFF"/>
                </a:solidFill>
                <a:latin typeface="Athelas Regular"/>
                <a:cs typeface="Athelas Regular"/>
              </a:rPr>
              <a:t>deux</a:t>
            </a:r>
            <a:r>
              <a:rPr lang="is-IS" sz="1700">
                <a:solidFill>
                  <a:srgbClr val="FFFFFF"/>
                </a:solidFill>
                <a:latin typeface="Athelas Regular"/>
                <a:cs typeface="Athelas Regular"/>
              </a:rPr>
              <a:t>…</a:t>
            </a:r>
          </a:p>
          <a:p>
            <a:pPr marL="0" indent="0">
              <a:buNone/>
            </a:pPr>
            <a:r>
              <a:rPr lang="is-IS" sz="1700" b="1">
                <a:solidFill>
                  <a:srgbClr val="FFFFFF"/>
                </a:solidFill>
                <a:latin typeface="Athelas Regular"/>
                <a:cs typeface="Athelas Regular"/>
              </a:rPr>
              <a:t>Sandesh</a:t>
            </a:r>
            <a:r>
              <a:rPr lang="is-IS" sz="1700">
                <a:solidFill>
                  <a:srgbClr val="FFFFFF"/>
                </a:solidFill>
                <a:latin typeface="Athelas Regular"/>
                <a:cs typeface="Athelas Regular"/>
              </a:rPr>
              <a:t> : Yoga, imitations, enveloppements secs, dessins à </a:t>
            </a:r>
            <a:r>
              <a:rPr lang="fr-BE" sz="1700">
                <a:solidFill>
                  <a:srgbClr val="FFFFFF"/>
                </a:solidFill>
                <a:latin typeface="Athelas Regular"/>
                <a:cs typeface="Athelas Regular"/>
              </a:rPr>
              <a:t>deux</a:t>
            </a:r>
            <a:r>
              <a:rPr lang="is-IS" sz="1700">
                <a:solidFill>
                  <a:srgbClr val="FFFFFF"/>
                </a:solidFill>
                <a:latin typeface="Athelas Regular"/>
                <a:cs typeface="Athelas Regular"/>
              </a:rPr>
              <a:t>, chant...</a:t>
            </a:r>
            <a:endParaRPr lang="fr-FR" sz="1700">
              <a:solidFill>
                <a:srgbClr val="FFFFFF"/>
              </a:solidFill>
              <a:latin typeface="Athelas Regular"/>
              <a:cs typeface="Athelas Regular"/>
            </a:endParaRPr>
          </a:p>
          <a:p>
            <a:endParaRPr lang="fr-FR" sz="1700">
              <a:solidFill>
                <a:srgbClr val="FFFFFF"/>
              </a:solidFill>
              <a:latin typeface="Athelas Regular"/>
              <a:cs typeface="Athelas Regular"/>
            </a:endParaRPr>
          </a:p>
          <a:p>
            <a:endParaRPr lang="fr-FR" sz="1700">
              <a:solidFill>
                <a:srgbClr val="FFFFFF"/>
              </a:solidFill>
              <a:latin typeface="Athelas Regular"/>
              <a:cs typeface="Athelas Regular"/>
            </a:endParaRPr>
          </a:p>
        </p:txBody>
      </p:sp>
      <p:sp>
        <p:nvSpPr>
          <p:cNvPr id="7" name="Espace réservé du pied de page 3">
            <a:extLst>
              <a:ext uri="{FF2B5EF4-FFF2-40B4-BE49-F238E27FC236}">
                <a16:creationId xmlns:a16="http://schemas.microsoft.com/office/drawing/2014/main" id="{A8D4038B-9444-8069-32E6-A373181D5321}"/>
              </a:ext>
            </a:extLst>
          </p:cNvPr>
          <p:cNvSpPr>
            <a:spLocks noGrp="1"/>
          </p:cNvSpPr>
          <p:nvPr>
            <p:ph type="ftr" sz="quarter" idx="11"/>
          </p:nvPr>
        </p:nvSpPr>
        <p:spPr>
          <a:xfrm>
            <a:off x="3028950" y="6356350"/>
            <a:ext cx="3086100" cy="365125"/>
          </a:xfrm>
        </p:spPr>
        <p:txBody>
          <a:bodyPr>
            <a:normAutofit/>
          </a:bodyPr>
          <a:lstStyle/>
          <a:p>
            <a:pPr>
              <a:spcAft>
                <a:spcPts val="600"/>
              </a:spcAft>
            </a:pPr>
            <a:r>
              <a:rPr lang="de-DE" sz="1000">
                <a:solidFill>
                  <a:srgbClr val="FFFFFF"/>
                </a:solidFill>
              </a:rPr>
              <a:t>Nolwen Vouiller - </a:t>
            </a:r>
            <a:r>
              <a:rPr lang="fr-BE" sz="1000">
                <a:solidFill>
                  <a:srgbClr val="FFFFFF"/>
                </a:solidFill>
              </a:rPr>
              <a:t>24</a:t>
            </a:r>
            <a:r>
              <a:rPr lang="de-DE" sz="1000">
                <a:solidFill>
                  <a:srgbClr val="FFFFFF"/>
                </a:solidFill>
              </a:rPr>
              <a:t>/05/22 – </a:t>
            </a:r>
            <a:r>
              <a:rPr lang="fr-BE" sz="1000">
                <a:solidFill>
                  <a:srgbClr val="FFFFFF"/>
                </a:solidFill>
              </a:rPr>
              <a:t>FaSS x IRSS</a:t>
            </a:r>
            <a:endParaRPr lang="fr-FR" sz="1000">
              <a:solidFill>
                <a:srgbClr val="FFFFFF"/>
              </a:solidFill>
            </a:endParaRPr>
          </a:p>
        </p:txBody>
      </p:sp>
      <p:sp>
        <p:nvSpPr>
          <p:cNvPr id="5" name="Espace réservé du numéro de diapositive 4"/>
          <p:cNvSpPr>
            <a:spLocks noGrp="1"/>
          </p:cNvSpPr>
          <p:nvPr>
            <p:ph type="sldNum" sz="quarter" idx="12"/>
          </p:nvPr>
        </p:nvSpPr>
        <p:spPr>
          <a:xfrm>
            <a:off x="6457950" y="6356350"/>
            <a:ext cx="2057400" cy="365125"/>
          </a:xfrm>
        </p:spPr>
        <p:txBody>
          <a:bodyPr>
            <a:normAutofit/>
          </a:bodyPr>
          <a:lstStyle/>
          <a:p>
            <a:pPr>
              <a:spcAft>
                <a:spcPts val="600"/>
              </a:spcAft>
            </a:pPr>
            <a:fld id="{2A6F697A-4DAF-C644-B8DF-049E65BA4E37}" type="slidenum">
              <a:rPr lang="fr-FR" sz="1000">
                <a:solidFill>
                  <a:srgbClr val="FFFFFF"/>
                </a:solidFill>
              </a:rPr>
              <a:pPr>
                <a:spcAft>
                  <a:spcPts val="600"/>
                </a:spcAft>
              </a:pPr>
              <a:t>17</a:t>
            </a:fld>
            <a:endParaRPr lang="fr-FR" sz="1000">
              <a:solidFill>
                <a:srgbClr val="FFFFFF"/>
              </a:solidFill>
            </a:endParaRPr>
          </a:p>
        </p:txBody>
      </p:sp>
    </p:spTree>
    <p:extLst>
      <p:ext uri="{BB962C8B-B14F-4D97-AF65-F5344CB8AC3E}">
        <p14:creationId xmlns:p14="http://schemas.microsoft.com/office/powerpoint/2010/main" val="70928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descr="Screen Shot 2022-03-11 at 19.36.01.png"/>
          <p:cNvPicPr>
            <a:picLocks noChangeAspect="1"/>
          </p:cNvPicPr>
          <p:nvPr/>
        </p:nvPicPr>
        <p:blipFill rotWithShape="1">
          <a:blip r:embed="rId2">
            <a:alphaModFix amt="35000"/>
            <a:extLst>
              <a:ext uri="{28A0092B-C50C-407E-A947-70E740481C1C}">
                <a14:useLocalDpi xmlns:a14="http://schemas.microsoft.com/office/drawing/2010/main" val="0"/>
              </a:ext>
            </a:extLst>
          </a:blip>
          <a:srcRect t="4508" r="-1" b="45241"/>
          <a:stretch/>
        </p:blipFill>
        <p:spPr>
          <a:xfrm>
            <a:off x="20" y="1"/>
            <a:ext cx="9143980" cy="6857999"/>
          </a:xfrm>
          <a:prstGeom prst="rect">
            <a:avLst/>
          </a:prstGeom>
        </p:spPr>
      </p:pic>
      <p:sp>
        <p:nvSpPr>
          <p:cNvPr id="2" name="Titre 1"/>
          <p:cNvSpPr>
            <a:spLocks noGrp="1"/>
          </p:cNvSpPr>
          <p:nvPr>
            <p:ph type="title"/>
          </p:nvPr>
        </p:nvSpPr>
        <p:spPr>
          <a:xfrm>
            <a:off x="628650" y="1065862"/>
            <a:ext cx="2484873" cy="4726276"/>
          </a:xfrm>
        </p:spPr>
        <p:txBody>
          <a:bodyPr>
            <a:normAutofit/>
          </a:bodyPr>
          <a:lstStyle/>
          <a:p>
            <a:pPr algn="r"/>
            <a:r>
              <a:rPr lang="fr-FR" sz="3500">
                <a:solidFill>
                  <a:srgbClr val="FFFFFF"/>
                </a:solidFill>
                <a:latin typeface="Athelas Regular"/>
                <a:cs typeface="Athelas Regular"/>
              </a:rPr>
              <a:t>Soigner</a:t>
            </a: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nvPr>
        </p:nvSpPr>
        <p:spPr>
          <a:xfrm>
            <a:off x="3866534" y="1065862"/>
            <a:ext cx="4308514" cy="4726276"/>
          </a:xfrm>
        </p:spPr>
        <p:txBody>
          <a:bodyPr anchor="ctr">
            <a:normAutofit/>
          </a:bodyPr>
          <a:lstStyle/>
          <a:p>
            <a:r>
              <a:rPr lang="fr-FR" sz="1700" b="1" dirty="0" err="1">
                <a:solidFill>
                  <a:srgbClr val="FFFFFF"/>
                </a:solidFill>
                <a:latin typeface="Athelas Regular"/>
                <a:cs typeface="Athelas Regular"/>
              </a:rPr>
              <a:t>Sandesh</a:t>
            </a:r>
            <a:r>
              <a:rPr lang="fr-FR" sz="1700" dirty="0">
                <a:solidFill>
                  <a:srgbClr val="FFFFFF"/>
                </a:solidFill>
                <a:latin typeface="Athelas Regular"/>
                <a:cs typeface="Athelas Regular"/>
              </a:rPr>
              <a:t> : </a:t>
            </a:r>
            <a:br>
              <a:rPr lang="fr-FR" sz="1700" dirty="0">
                <a:latin typeface="Athelas Regular"/>
                <a:cs typeface="Athelas Regular"/>
              </a:rPr>
            </a:br>
            <a:r>
              <a:rPr lang="fr-FR" sz="1700" dirty="0">
                <a:solidFill>
                  <a:srgbClr val="FFFFFF"/>
                </a:solidFill>
                <a:latin typeface="Athelas Regular"/>
                <a:cs typeface="Athelas Regular"/>
              </a:rPr>
              <a:t>Diminution des malaises</a:t>
            </a:r>
            <a:br>
              <a:rPr lang="fr-FR" sz="1700" dirty="0">
                <a:latin typeface="Athelas Regular"/>
                <a:cs typeface="Athelas Regular"/>
              </a:rPr>
            </a:br>
            <a:r>
              <a:rPr lang="fr-FR" sz="1700" dirty="0">
                <a:solidFill>
                  <a:srgbClr val="FFFFFF"/>
                </a:solidFill>
                <a:latin typeface="Athelas Regular"/>
                <a:cs typeface="Athelas Regular"/>
              </a:rPr>
              <a:t>Image du corps</a:t>
            </a:r>
            <a:br>
              <a:rPr lang="fr-FR" sz="1700" dirty="0">
                <a:latin typeface="Athelas Regular"/>
                <a:cs typeface="Athelas Regular"/>
              </a:rPr>
            </a:br>
            <a:r>
              <a:rPr lang="fr-FR" sz="1700" dirty="0">
                <a:solidFill>
                  <a:srgbClr val="FFFFFF"/>
                </a:solidFill>
                <a:latin typeface="Athelas Regular"/>
                <a:cs typeface="Athelas Regular"/>
              </a:rPr>
              <a:t>Retour à l’école</a:t>
            </a:r>
            <a:endParaRPr lang="fr-BE" sz="1700" dirty="0">
              <a:solidFill>
                <a:srgbClr val="FFFFFF"/>
              </a:solidFill>
              <a:latin typeface="Athelas Regular"/>
              <a:cs typeface="Athelas Regular"/>
            </a:endParaRPr>
          </a:p>
          <a:p>
            <a:pPr marL="0" indent="0">
              <a:buNone/>
            </a:pPr>
            <a:endParaRPr lang="fr-FR" sz="1700">
              <a:solidFill>
                <a:srgbClr val="FFFFFF"/>
              </a:solidFill>
              <a:latin typeface="Athelas Regular"/>
              <a:cs typeface="Athelas Regular"/>
            </a:endParaRPr>
          </a:p>
          <a:p>
            <a:r>
              <a:rPr lang="fr-FR" sz="1700" b="1" dirty="0">
                <a:solidFill>
                  <a:srgbClr val="FFFFFF"/>
                </a:solidFill>
                <a:latin typeface="Athelas Regular"/>
                <a:cs typeface="Athelas Regular"/>
              </a:rPr>
              <a:t>Chandra</a:t>
            </a:r>
            <a:r>
              <a:rPr lang="fr-FR" sz="1700" dirty="0">
                <a:solidFill>
                  <a:srgbClr val="FFFFFF"/>
                </a:solidFill>
                <a:latin typeface="Athelas Regular"/>
                <a:cs typeface="Athelas Regular"/>
              </a:rPr>
              <a:t> : </a:t>
            </a:r>
            <a:br>
              <a:rPr lang="fr-FR" sz="1700" dirty="0">
                <a:latin typeface="Athelas Regular"/>
                <a:cs typeface="Athelas Regular"/>
              </a:rPr>
            </a:br>
            <a:r>
              <a:rPr lang="fr-FR" sz="1700" dirty="0">
                <a:solidFill>
                  <a:srgbClr val="FFFFFF"/>
                </a:solidFill>
                <a:latin typeface="Athelas Regular"/>
                <a:cs typeface="Athelas Regular"/>
              </a:rPr>
              <a:t>Diminution des douleurs</a:t>
            </a:r>
            <a:br>
              <a:rPr lang="fr-FR" sz="1700" dirty="0">
                <a:latin typeface="Athelas Regular"/>
                <a:cs typeface="Athelas Regular"/>
              </a:rPr>
            </a:br>
            <a:r>
              <a:rPr lang="fr-FR" sz="1700" dirty="0">
                <a:solidFill>
                  <a:srgbClr val="FFFFFF"/>
                </a:solidFill>
                <a:latin typeface="Athelas Regular"/>
                <a:cs typeface="Athelas Regular"/>
              </a:rPr>
              <a:t>Meilleure régulation tonique</a:t>
            </a:r>
            <a:br>
              <a:rPr lang="fr-FR" sz="1700" dirty="0">
                <a:latin typeface="Athelas Regular"/>
                <a:cs typeface="Athelas Regular"/>
              </a:rPr>
            </a:br>
            <a:r>
              <a:rPr lang="fr-FR" sz="1700" dirty="0">
                <a:solidFill>
                  <a:srgbClr val="FFFFFF"/>
                </a:solidFill>
                <a:latin typeface="Athelas Regular"/>
                <a:cs typeface="Athelas Regular"/>
              </a:rPr>
              <a:t>Moins dans le contrôle</a:t>
            </a:r>
          </a:p>
          <a:p>
            <a:endParaRPr lang="fr-FR" sz="1700">
              <a:solidFill>
                <a:srgbClr val="FFFFFF"/>
              </a:solidFill>
              <a:latin typeface="Athelas Regular"/>
              <a:cs typeface="Athelas Regular"/>
            </a:endParaRPr>
          </a:p>
          <a:p>
            <a:pPr marL="0" indent="0">
              <a:buNone/>
            </a:pPr>
            <a:r>
              <a:rPr lang="fr-BE" sz="1700" dirty="0">
                <a:solidFill>
                  <a:srgbClr val="FFFFFF"/>
                </a:solidFill>
                <a:latin typeface="Athelas Regular"/>
                <a:cs typeface="Athelas Regular"/>
              </a:rPr>
              <a:t>Ouverture à l’expérience</a:t>
            </a:r>
          </a:p>
          <a:p>
            <a:pPr marL="0" indent="0">
              <a:buNone/>
            </a:pPr>
            <a:r>
              <a:rPr lang="fr-FR" sz="1700" dirty="0">
                <a:solidFill>
                  <a:srgbClr val="FFFFFF"/>
                </a:solidFill>
                <a:latin typeface="Athelas Regular"/>
                <a:cs typeface="Athelas Regular"/>
              </a:rPr>
              <a:t>Saisie rapide des </a:t>
            </a:r>
            <a:r>
              <a:rPr lang="fr-FR" sz="1700" dirty="0" err="1">
                <a:solidFill>
                  <a:srgbClr val="FFFFFF"/>
                </a:solidFill>
                <a:latin typeface="Athelas Regular"/>
                <a:cs typeface="Athelas Regular"/>
              </a:rPr>
              <a:t>exp</a:t>
            </a:r>
            <a:r>
              <a:rPr lang="fr-FR" sz="1700" dirty="0">
                <a:solidFill>
                  <a:srgbClr val="FFFFFF"/>
                </a:solidFill>
                <a:latin typeface="Athelas Regular"/>
                <a:cs typeface="Athelas Regular"/>
              </a:rPr>
              <a:t> adaptées</a:t>
            </a:r>
          </a:p>
          <a:p>
            <a:pPr marL="0" indent="0">
              <a:buNone/>
            </a:pPr>
            <a:r>
              <a:rPr lang="fr-FR" sz="1700" dirty="0">
                <a:solidFill>
                  <a:srgbClr val="FFFFFF"/>
                </a:solidFill>
                <a:latin typeface="Athelas Regular"/>
                <a:cs typeface="Athelas Regular"/>
              </a:rPr>
              <a:t>Réflexivité et verbalisation très difficiles</a:t>
            </a:r>
          </a:p>
          <a:p>
            <a:pPr marL="0" indent="0">
              <a:buNone/>
            </a:pPr>
            <a:r>
              <a:rPr lang="fr-FR" sz="1700" dirty="0">
                <a:solidFill>
                  <a:srgbClr val="FFFFFF"/>
                </a:solidFill>
                <a:latin typeface="Athelas Regular"/>
                <a:cs typeface="Athelas Regular"/>
              </a:rPr>
              <a:t>Hypertonie</a:t>
            </a:r>
          </a:p>
        </p:txBody>
      </p:sp>
      <p:sp>
        <p:nvSpPr>
          <p:cNvPr id="6" name="Espace réservé du pied de page 3">
            <a:extLst>
              <a:ext uri="{FF2B5EF4-FFF2-40B4-BE49-F238E27FC236}">
                <a16:creationId xmlns:a16="http://schemas.microsoft.com/office/drawing/2014/main" id="{6A53E682-5FBF-894E-23A0-3C4F5991A89B}"/>
              </a:ext>
            </a:extLst>
          </p:cNvPr>
          <p:cNvSpPr>
            <a:spLocks noGrp="1"/>
          </p:cNvSpPr>
          <p:nvPr>
            <p:ph type="ftr" sz="quarter" idx="11"/>
          </p:nvPr>
        </p:nvSpPr>
        <p:spPr>
          <a:xfrm>
            <a:off x="2991363" y="6356350"/>
            <a:ext cx="3055808" cy="365125"/>
          </a:xfrm>
        </p:spPr>
        <p:txBody>
          <a:bodyPr>
            <a:normAutofit/>
          </a:bodyPr>
          <a:lstStyle/>
          <a:p>
            <a:pPr algn="l">
              <a:spcAft>
                <a:spcPts val="600"/>
              </a:spcAft>
            </a:pPr>
            <a:r>
              <a:rPr lang="de-DE">
                <a:solidFill>
                  <a:srgbClr val="FFFFFF"/>
                </a:solidFill>
              </a:rPr>
              <a:t>Nolwen Vouiller - </a:t>
            </a:r>
            <a:r>
              <a:rPr lang="fr-BE">
                <a:solidFill>
                  <a:srgbClr val="FFFFFF"/>
                </a:solidFill>
              </a:rPr>
              <a:t>24</a:t>
            </a:r>
            <a:r>
              <a:rPr lang="de-DE">
                <a:solidFill>
                  <a:srgbClr val="FFFFFF"/>
                </a:solidFill>
              </a:rPr>
              <a:t>/05/22 – </a:t>
            </a:r>
            <a:r>
              <a:rPr lang="fr-BE">
                <a:solidFill>
                  <a:srgbClr val="FFFFFF"/>
                </a:solidFill>
              </a:rPr>
              <a:t>FaSS x IRSS</a:t>
            </a:r>
            <a:endParaRPr lang="fr-FR">
              <a:solidFill>
                <a:srgbClr val="FFFFFF"/>
              </a:solidFill>
            </a:endParaRPr>
          </a:p>
        </p:txBody>
      </p:sp>
      <p:sp>
        <p:nvSpPr>
          <p:cNvPr id="5" name="Espace réservé du numéro de diapositive 4"/>
          <p:cNvSpPr>
            <a:spLocks noGrp="1"/>
          </p:cNvSpPr>
          <p:nvPr>
            <p:ph type="sldNum" sz="quarter" idx="12"/>
          </p:nvPr>
        </p:nvSpPr>
        <p:spPr>
          <a:xfrm>
            <a:off x="7839940" y="6356350"/>
            <a:ext cx="675409" cy="365125"/>
          </a:xfrm>
        </p:spPr>
        <p:txBody>
          <a:bodyPr>
            <a:normAutofit/>
          </a:bodyPr>
          <a:lstStyle/>
          <a:p>
            <a:pPr>
              <a:spcAft>
                <a:spcPts val="600"/>
              </a:spcAft>
            </a:pPr>
            <a:fld id="{2A6F697A-4DAF-C644-B8DF-049E65BA4E37}" type="slidenum">
              <a:rPr lang="fr-FR">
                <a:solidFill>
                  <a:srgbClr val="FFFFFF"/>
                </a:solidFill>
              </a:rPr>
              <a:pPr>
                <a:spcAft>
                  <a:spcPts val="600"/>
                </a:spcAft>
              </a:pPr>
              <a:t>18</a:t>
            </a:fld>
            <a:endParaRPr lang="fr-FR">
              <a:solidFill>
                <a:srgbClr val="FFFFFF"/>
              </a:solidFill>
            </a:endParaRPr>
          </a:p>
        </p:txBody>
      </p:sp>
    </p:spTree>
    <p:extLst>
      <p:ext uri="{BB962C8B-B14F-4D97-AF65-F5344CB8AC3E}">
        <p14:creationId xmlns:p14="http://schemas.microsoft.com/office/powerpoint/2010/main" val="22121758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6555"/>
            <a:ext cx="8229600" cy="1143000"/>
          </a:xfrm>
        </p:spPr>
        <p:txBody>
          <a:bodyPr/>
          <a:lstStyle/>
          <a:p>
            <a:r>
              <a:rPr lang="fr-FR" dirty="0">
                <a:latin typeface="Athelas Regular"/>
                <a:cs typeface="Athelas Regular"/>
              </a:rPr>
              <a:t>Douter</a:t>
            </a:r>
          </a:p>
        </p:txBody>
      </p:sp>
      <p:sp>
        <p:nvSpPr>
          <p:cNvPr id="3" name="Espace réservé du contenu 2"/>
          <p:cNvSpPr>
            <a:spLocks noGrp="1"/>
          </p:cNvSpPr>
          <p:nvPr>
            <p:ph idx="1"/>
          </p:nvPr>
        </p:nvSpPr>
        <p:spPr>
          <a:xfrm>
            <a:off x="457200" y="1086445"/>
            <a:ext cx="8229600" cy="4525963"/>
          </a:xfrm>
        </p:spPr>
        <p:txBody>
          <a:bodyPr>
            <a:noAutofit/>
          </a:bodyPr>
          <a:lstStyle/>
          <a:p>
            <a:pPr algn="just"/>
            <a:r>
              <a:rPr lang="fr-FR" sz="2000" b="1" dirty="0">
                <a:latin typeface="Athelas Regular"/>
                <a:cs typeface="Athelas Regular"/>
              </a:rPr>
              <a:t>Peut-on parler de traumatisme ?</a:t>
            </a:r>
          </a:p>
          <a:p>
            <a:pPr marL="0" indent="0">
              <a:buNone/>
            </a:pPr>
            <a:r>
              <a:rPr lang="fr-FR" sz="2000" dirty="0">
                <a:latin typeface="Athelas Regular"/>
                <a:cs typeface="Athelas Regular"/>
              </a:rPr>
              <a:t>Terme inexistant au Népal, mais chez nous avant 1980 (DSM III) pas ce terme non plus. </a:t>
            </a:r>
            <a:r>
              <a:rPr lang="fr-FR" sz="2000" dirty="0" err="1">
                <a:latin typeface="Athelas Regular"/>
                <a:cs typeface="Athelas Regular"/>
              </a:rPr>
              <a:t>Def</a:t>
            </a:r>
            <a:r>
              <a:rPr lang="fr-FR" sz="2000" dirty="0">
                <a:latin typeface="Athelas Regular"/>
                <a:cs typeface="Athelas Regular"/>
              </a:rPr>
              <a:t> qui ferait sens : « </a:t>
            </a:r>
            <a:r>
              <a:rPr lang="fr-FR" sz="2000" i="1" dirty="0">
                <a:latin typeface="Athelas Regular"/>
                <a:cs typeface="Athelas Regular"/>
              </a:rPr>
              <a:t>un événement est traumatique, lorsqu’une personne s’est trouvée confrontée à la mort, à la peur de mourir où à de graves blessures, ou lorsque son intégrité physique ou celle d’une autre personne est menacée. Cet événement doit également provoquer une peur intense, un sentiment d’impuissance, ou un sentiment d’horreur</a:t>
            </a:r>
            <a:r>
              <a:rPr lang="fr-FR" sz="2000" dirty="0">
                <a:latin typeface="Athelas Regular"/>
                <a:cs typeface="Athelas Regular"/>
              </a:rPr>
              <a:t> » (Association Américaine Psychiatrique, 1994).</a:t>
            </a:r>
            <a:br>
              <a:rPr lang="fr-FR" sz="2000" dirty="0">
                <a:latin typeface="Athelas Regular"/>
                <a:cs typeface="Athelas Regular"/>
              </a:rPr>
            </a:br>
            <a:br>
              <a:rPr lang="fr-FR" sz="2000">
                <a:latin typeface="Athelas Regular"/>
                <a:cs typeface="Athelas Regular"/>
              </a:rPr>
            </a:br>
            <a:r>
              <a:rPr lang="fr-BE" sz="2000" dirty="0">
                <a:latin typeface="Athelas Regular"/>
                <a:cs typeface="Athelas Regular"/>
              </a:rPr>
              <a:t>Dans la société européenne</a:t>
            </a:r>
            <a:r>
              <a:rPr lang="fr-FR" sz="2000" dirty="0">
                <a:latin typeface="Athelas Regular"/>
                <a:cs typeface="Athelas Regular"/>
              </a:rPr>
              <a:t> évolution progressive de l’événement physique au « </a:t>
            </a:r>
            <a:r>
              <a:rPr lang="fr-FR" sz="2000" dirty="0" err="1">
                <a:latin typeface="Athelas Regular"/>
                <a:cs typeface="Athelas Regular"/>
              </a:rPr>
              <a:t>psychotraumatisme</a:t>
            </a:r>
            <a:r>
              <a:rPr lang="fr-FR" sz="2000" dirty="0">
                <a:latin typeface="Athelas Regular"/>
                <a:cs typeface="Athelas Regular"/>
              </a:rPr>
              <a:t> »</a:t>
            </a:r>
            <a:br>
              <a:rPr lang="fr-FR" sz="2000" dirty="0">
                <a:latin typeface="Athelas Regular"/>
                <a:cs typeface="Athelas Regular"/>
              </a:rPr>
            </a:br>
            <a:r>
              <a:rPr lang="fr-FR" sz="2000" dirty="0" err="1">
                <a:latin typeface="Athelas Regular"/>
                <a:cs typeface="Athelas Regular"/>
              </a:rPr>
              <a:t>Sympt</a:t>
            </a:r>
            <a:r>
              <a:rPr lang="fr-FR" sz="2000" dirty="0">
                <a:latin typeface="Athelas Regular"/>
                <a:cs typeface="Athelas Regular"/>
              </a:rPr>
              <a:t> : Troubles psychomoteurs &gt; Evitement &gt; Reviviscence &gt; Hypervigilance</a:t>
            </a:r>
            <a:r>
              <a:rPr lang="is-IS" sz="2000" dirty="0">
                <a:latin typeface="Athelas Regular"/>
                <a:cs typeface="Athelas Regular"/>
              </a:rPr>
              <a:t>…</a:t>
            </a:r>
            <a:r>
              <a:rPr lang="fr-FR" sz="2000" dirty="0">
                <a:latin typeface="Athelas Regular"/>
                <a:cs typeface="Athelas Regular"/>
              </a:rPr>
              <a:t> Expression différente ?</a:t>
            </a:r>
            <a:r>
              <a:rPr lang="fr-BE" sz="2000" dirty="0">
                <a:latin typeface="Athelas Regular"/>
                <a:cs typeface="Athelas Regular"/>
              </a:rPr>
              <a:t>		</a:t>
            </a:r>
            <a:r>
              <a:rPr lang="fr-FR" sz="2000" dirty="0">
                <a:latin typeface="Athelas Regular"/>
                <a:cs typeface="Athelas Regular"/>
              </a:rPr>
              <a:t> </a:t>
            </a:r>
            <a:br>
              <a:rPr lang="fr-FR" sz="2000" dirty="0">
                <a:latin typeface="Athelas Regular"/>
                <a:cs typeface="Athelas Regular"/>
              </a:rPr>
            </a:br>
            <a:endParaRPr lang="fr-FR" sz="2000" dirty="0">
              <a:latin typeface="Athelas Regular"/>
              <a:cs typeface="Athelas Regular"/>
            </a:endParaRPr>
          </a:p>
        </p:txBody>
      </p:sp>
      <p:sp>
        <p:nvSpPr>
          <p:cNvPr id="5" name="Espace réservé du numéro de diapositive 4"/>
          <p:cNvSpPr>
            <a:spLocks noGrp="1"/>
          </p:cNvSpPr>
          <p:nvPr>
            <p:ph type="sldNum" sz="quarter" idx="12"/>
          </p:nvPr>
        </p:nvSpPr>
        <p:spPr/>
        <p:txBody>
          <a:bodyPr/>
          <a:lstStyle/>
          <a:p>
            <a:fld id="{2A6F697A-4DAF-C644-B8DF-049E65BA4E37}" type="slidenum">
              <a:rPr lang="fr-FR" smtClean="0"/>
              <a:t>19</a:t>
            </a:fld>
            <a:endParaRPr lang="fr-FR"/>
          </a:p>
        </p:txBody>
      </p:sp>
      <p:sp>
        <p:nvSpPr>
          <p:cNvPr id="7" name="Espace réservé du pied de page 3">
            <a:extLst>
              <a:ext uri="{FF2B5EF4-FFF2-40B4-BE49-F238E27FC236}">
                <a16:creationId xmlns:a16="http://schemas.microsoft.com/office/drawing/2014/main" id="{CF424082-9BB7-99F8-246C-76296D210BEC}"/>
              </a:ext>
            </a:extLst>
          </p:cNvPr>
          <p:cNvSpPr>
            <a:spLocks noGrp="1"/>
          </p:cNvSpPr>
          <p:nvPr>
            <p:ph type="ftr" sz="quarter" idx="11"/>
          </p:nvPr>
        </p:nvSpPr>
        <p:spPr>
          <a:xfrm>
            <a:off x="3124200" y="6362753"/>
            <a:ext cx="2895600" cy="365125"/>
          </a:xfrm>
        </p:spPr>
        <p:txBody>
          <a:bodyPr/>
          <a:lstStyle/>
          <a:p>
            <a:r>
              <a:rPr lang="de-DE" dirty="0" err="1"/>
              <a:t>Nolwen</a:t>
            </a:r>
            <a:r>
              <a:rPr lang="de-DE" dirty="0"/>
              <a:t> </a:t>
            </a:r>
            <a:r>
              <a:rPr lang="de-DE" dirty="0" err="1"/>
              <a:t>Vouiller</a:t>
            </a:r>
            <a:r>
              <a:rPr lang="de-DE" dirty="0"/>
              <a:t> - </a:t>
            </a:r>
            <a:r>
              <a:rPr lang="fr-BE" dirty="0"/>
              <a:t>24</a:t>
            </a:r>
            <a:r>
              <a:rPr lang="de-DE" dirty="0"/>
              <a:t>/05/22 – </a:t>
            </a:r>
            <a:r>
              <a:rPr lang="fr-BE" dirty="0" err="1"/>
              <a:t>FaSS</a:t>
            </a:r>
            <a:r>
              <a:rPr lang="fr-BE" dirty="0"/>
              <a:t> x IRSS</a:t>
            </a:r>
            <a:endParaRPr lang="fr-FR" dirty="0"/>
          </a:p>
        </p:txBody>
      </p:sp>
    </p:spTree>
    <p:extLst>
      <p:ext uri="{BB962C8B-B14F-4D97-AF65-F5344CB8AC3E}">
        <p14:creationId xmlns:p14="http://schemas.microsoft.com/office/powerpoint/2010/main" val="228661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Athelas Regular"/>
                <a:cs typeface="Athelas Regular"/>
              </a:rPr>
              <a:t>Structure</a:t>
            </a:r>
          </a:p>
        </p:txBody>
      </p:sp>
      <p:sp>
        <p:nvSpPr>
          <p:cNvPr id="3" name="Espace réservé du contenu 2"/>
          <p:cNvSpPr>
            <a:spLocks noGrp="1"/>
          </p:cNvSpPr>
          <p:nvPr>
            <p:ph idx="1"/>
          </p:nvPr>
        </p:nvSpPr>
        <p:spPr>
          <a:xfrm>
            <a:off x="457200" y="1547655"/>
            <a:ext cx="8229600" cy="4525963"/>
          </a:xfrm>
        </p:spPr>
        <p:txBody>
          <a:bodyPr vert="horz" lIns="91440" tIns="45720" rIns="91440" bIns="45720" rtlCol="0" anchor="t">
            <a:normAutofit fontScale="85000" lnSpcReduction="20000"/>
          </a:bodyPr>
          <a:lstStyle/>
          <a:p>
            <a:pPr marL="0" indent="0" algn="ctr">
              <a:lnSpc>
                <a:spcPct val="130000"/>
              </a:lnSpc>
              <a:buNone/>
            </a:pPr>
            <a:r>
              <a:rPr lang="fr-FR" dirty="0">
                <a:latin typeface="Athelas Regular"/>
                <a:cs typeface="Athelas Regular"/>
              </a:rPr>
              <a:t>Le Népal</a:t>
            </a:r>
            <a:r>
              <a:rPr lang="fr-BE" dirty="0">
                <a:latin typeface="Athelas Regular"/>
                <a:cs typeface="Athelas Regular"/>
              </a:rPr>
              <a:t> et le BNP</a:t>
            </a:r>
            <a:endParaRPr lang="fr-FR" dirty="0">
              <a:latin typeface="Athelas Regular"/>
              <a:cs typeface="Athelas Regular"/>
            </a:endParaRPr>
          </a:p>
          <a:p>
            <a:pPr marL="0" indent="0" algn="ctr">
              <a:lnSpc>
                <a:spcPct val="130000"/>
              </a:lnSpc>
              <a:buNone/>
            </a:pPr>
            <a:r>
              <a:rPr lang="fr-BE" dirty="0">
                <a:latin typeface="Athelas Regular"/>
              </a:rPr>
              <a:t>Contextualisation historique</a:t>
            </a:r>
            <a:endParaRPr lang="fr-BE" dirty="0"/>
          </a:p>
          <a:p>
            <a:pPr marL="0" indent="0" algn="ctr">
              <a:lnSpc>
                <a:spcPct val="130000"/>
              </a:lnSpc>
              <a:buNone/>
            </a:pPr>
            <a:r>
              <a:rPr lang="fr-BE" dirty="0">
                <a:latin typeface="Athelas Regular"/>
                <a:cs typeface="Athelas Regular"/>
              </a:rPr>
              <a:t>Rapports aux soins</a:t>
            </a:r>
          </a:p>
          <a:p>
            <a:pPr marL="0" indent="0" algn="ctr">
              <a:lnSpc>
                <a:spcPct val="130000"/>
              </a:lnSpc>
              <a:buNone/>
            </a:pPr>
            <a:r>
              <a:rPr lang="fr-FR" dirty="0">
                <a:latin typeface="Athelas Regular"/>
                <a:cs typeface="Athelas Regular"/>
              </a:rPr>
              <a:t>Vers des séances de psychomotricité</a:t>
            </a:r>
          </a:p>
          <a:p>
            <a:pPr marL="0" indent="0" algn="ctr">
              <a:lnSpc>
                <a:spcPct val="130000"/>
              </a:lnSpc>
              <a:buNone/>
            </a:pPr>
            <a:r>
              <a:rPr lang="fr-FR" dirty="0">
                <a:latin typeface="Athelas Regular"/>
                <a:cs typeface="Athelas Regular"/>
              </a:rPr>
              <a:t>Cadre et positionnement</a:t>
            </a:r>
          </a:p>
          <a:p>
            <a:pPr marL="0" indent="0" algn="ctr">
              <a:lnSpc>
                <a:spcPct val="130000"/>
              </a:lnSpc>
              <a:buNone/>
            </a:pPr>
            <a:r>
              <a:rPr lang="fr-FR" dirty="0">
                <a:latin typeface="Athelas Regular"/>
                <a:cs typeface="Athelas Regular"/>
              </a:rPr>
              <a:t>Soigner</a:t>
            </a:r>
          </a:p>
          <a:p>
            <a:pPr marL="0" indent="0" algn="ctr">
              <a:lnSpc>
                <a:spcPct val="130000"/>
              </a:lnSpc>
              <a:buNone/>
            </a:pPr>
            <a:r>
              <a:rPr lang="fr-FR" dirty="0">
                <a:latin typeface="Athelas Regular"/>
                <a:cs typeface="Athelas Regular"/>
              </a:rPr>
              <a:t>Douter</a:t>
            </a:r>
          </a:p>
          <a:p>
            <a:pPr marL="0" indent="0" algn="ctr">
              <a:lnSpc>
                <a:spcPct val="130000"/>
              </a:lnSpc>
              <a:buNone/>
            </a:pPr>
            <a:r>
              <a:rPr lang="fr-FR" dirty="0">
                <a:latin typeface="Athelas Regular"/>
                <a:cs typeface="Athelas Regular"/>
              </a:rPr>
              <a:t>Penser</a:t>
            </a:r>
            <a:r>
              <a:rPr lang="fr-BE" dirty="0">
                <a:latin typeface="Athelas Regular"/>
                <a:cs typeface="Athelas Regular"/>
              </a:rPr>
              <a:t> la recherche actuelle</a:t>
            </a:r>
          </a:p>
        </p:txBody>
      </p:sp>
      <p:sp>
        <p:nvSpPr>
          <p:cNvPr id="4" name="Espace réservé du pied de page 3"/>
          <p:cNvSpPr>
            <a:spLocks noGrp="1"/>
          </p:cNvSpPr>
          <p:nvPr>
            <p:ph type="ftr" sz="quarter" idx="11"/>
          </p:nvPr>
        </p:nvSpPr>
        <p:spPr/>
        <p:txBody>
          <a:bodyPr/>
          <a:lstStyle/>
          <a:p>
            <a:r>
              <a:rPr lang="de-DE"/>
              <a:t>Nolwen Vouiller - </a:t>
            </a:r>
            <a:r>
              <a:rPr lang="fr-BE"/>
              <a:t>24</a:t>
            </a:r>
            <a:r>
              <a:rPr lang="de-DE"/>
              <a:t>/05/22 – </a:t>
            </a:r>
            <a:r>
              <a:rPr lang="fr-BE"/>
              <a:t>FaSS x IRSS</a:t>
            </a:r>
            <a:endParaRPr lang="fr-FR"/>
          </a:p>
        </p:txBody>
      </p:sp>
      <p:sp>
        <p:nvSpPr>
          <p:cNvPr id="5" name="Espace réservé du numéro de diapositive 4"/>
          <p:cNvSpPr>
            <a:spLocks noGrp="1"/>
          </p:cNvSpPr>
          <p:nvPr>
            <p:ph type="sldNum" sz="quarter" idx="12"/>
          </p:nvPr>
        </p:nvSpPr>
        <p:spPr/>
        <p:txBody>
          <a:bodyPr/>
          <a:lstStyle/>
          <a:p>
            <a:fld id="{2A6F697A-4DAF-C644-B8DF-049E65BA4E37}" type="slidenum">
              <a:rPr lang="fr-FR" smtClean="0"/>
              <a:t>2</a:t>
            </a:fld>
            <a:endParaRPr lang="fr-FR"/>
          </a:p>
        </p:txBody>
      </p:sp>
    </p:spTree>
    <p:extLst>
      <p:ext uri="{BB962C8B-B14F-4D97-AF65-F5344CB8AC3E}">
        <p14:creationId xmlns:p14="http://schemas.microsoft.com/office/powerpoint/2010/main" val="180799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6555"/>
            <a:ext cx="8229600" cy="1143000"/>
          </a:xfrm>
        </p:spPr>
        <p:txBody>
          <a:bodyPr/>
          <a:lstStyle/>
          <a:p>
            <a:r>
              <a:rPr lang="fr-FR" dirty="0">
                <a:latin typeface="Athelas Regular"/>
                <a:cs typeface="Athelas Regular"/>
              </a:rPr>
              <a:t>Douter</a:t>
            </a:r>
          </a:p>
        </p:txBody>
      </p:sp>
      <p:sp>
        <p:nvSpPr>
          <p:cNvPr id="3" name="Espace réservé du contenu 2"/>
          <p:cNvSpPr>
            <a:spLocks noGrp="1"/>
          </p:cNvSpPr>
          <p:nvPr>
            <p:ph idx="1"/>
          </p:nvPr>
        </p:nvSpPr>
        <p:spPr>
          <a:xfrm>
            <a:off x="457200" y="898194"/>
            <a:ext cx="8229600" cy="4525963"/>
          </a:xfrm>
        </p:spPr>
        <p:txBody>
          <a:bodyPr vert="horz" lIns="91440" tIns="45720" rIns="91440" bIns="45720" rtlCol="0" anchor="t">
            <a:noAutofit/>
          </a:bodyPr>
          <a:lstStyle/>
          <a:p>
            <a:r>
              <a:rPr lang="fr-FR" sz="1800" b="1" dirty="0">
                <a:solidFill>
                  <a:srgbClr val="000000"/>
                </a:solidFill>
                <a:latin typeface="Athelas Regular"/>
                <a:cs typeface="Athelas Regular"/>
              </a:rPr>
              <a:t>Peut-on parler de traumatisme ?</a:t>
            </a:r>
          </a:p>
          <a:p>
            <a:pPr marL="0" indent="0">
              <a:buNone/>
            </a:pPr>
            <a:r>
              <a:rPr lang="fr-FR" sz="1600" dirty="0">
                <a:solidFill>
                  <a:srgbClr val="000000"/>
                </a:solidFill>
                <a:latin typeface="Athelas Regular"/>
                <a:cs typeface="Athelas Regular"/>
              </a:rPr>
              <a:t>Quelques études sur le sujet / Insurrection maoïste ++</a:t>
            </a:r>
          </a:p>
          <a:p>
            <a:pPr marL="0" indent="0">
              <a:buNone/>
            </a:pPr>
            <a:r>
              <a:rPr lang="en-US" sz="1600" u="sng" dirty="0">
                <a:solidFill>
                  <a:srgbClr val="000000"/>
                </a:solidFill>
                <a:latin typeface="Athelas Regular"/>
                <a:cs typeface="Athelas Regular"/>
              </a:rPr>
              <a:t>Kohrt B. A. &amp; Hruschka D. J., (2010), “Nepali concepts of psychological trauma: the role of idioms of distress, ethnopsychology and </a:t>
            </a:r>
            <a:r>
              <a:rPr lang="en-US" sz="1600" u="sng" dirty="0" err="1">
                <a:solidFill>
                  <a:srgbClr val="000000"/>
                </a:solidFill>
                <a:latin typeface="Athelas Regular"/>
                <a:cs typeface="Athelas Regular"/>
              </a:rPr>
              <a:t>ethnophysiology</a:t>
            </a:r>
            <a:r>
              <a:rPr lang="en-US" sz="1600" u="sng" dirty="0">
                <a:solidFill>
                  <a:srgbClr val="000000"/>
                </a:solidFill>
                <a:latin typeface="Athelas Regular"/>
                <a:cs typeface="Athelas Regular"/>
              </a:rPr>
              <a:t> in alleviating suffering and preventing stigma” </a:t>
            </a:r>
            <a:r>
              <a:rPr lang="en-US" sz="1600" dirty="0">
                <a:solidFill>
                  <a:srgbClr val="000000"/>
                </a:solidFill>
                <a:latin typeface="Athelas Regular"/>
                <a:cs typeface="Athelas Regular"/>
              </a:rPr>
              <a:t>(</a:t>
            </a:r>
            <a:r>
              <a:rPr lang="en-US" sz="1600" i="1" dirty="0" err="1">
                <a:solidFill>
                  <a:srgbClr val="000000"/>
                </a:solidFill>
                <a:latin typeface="Athelas Regular"/>
                <a:cs typeface="Athelas Regular"/>
              </a:rPr>
              <a:t>traduction</a:t>
            </a:r>
            <a:r>
              <a:rPr lang="en-US" sz="1600" dirty="0">
                <a:solidFill>
                  <a:srgbClr val="000000"/>
                </a:solidFill>
                <a:latin typeface="Athelas Regular"/>
                <a:cs typeface="Athelas Regular"/>
              </a:rPr>
              <a:t>) :</a:t>
            </a:r>
            <a:r>
              <a:rPr lang="fr-FR" sz="1600" dirty="0">
                <a:solidFill>
                  <a:srgbClr val="000000"/>
                </a:solidFill>
                <a:latin typeface="Athelas Regular"/>
                <a:cs typeface="Athelas Regular"/>
              </a:rPr>
              <a:t> « </a:t>
            </a:r>
            <a:r>
              <a:rPr lang="fr-FR" sz="1600" i="1" dirty="0">
                <a:solidFill>
                  <a:srgbClr val="000000"/>
                </a:solidFill>
                <a:latin typeface="Athelas Regular"/>
                <a:cs typeface="Athelas Regular"/>
              </a:rPr>
              <a:t> ’’Le SSPT n'existe pas au Népal", a déclaré un travailleur humanitaire expatrié à Katmandou. Cette déclaration peut impliquer que les dix-sept symptômes composant le diagnostic actuel du syndrome de stress post-traumatique (SSPT) ne peuvent être identifiés chez les Népalais. </a:t>
            </a:r>
            <a:r>
              <a:rPr lang="fr-FR" sz="1600" b="1" i="1" dirty="0">
                <a:solidFill>
                  <a:srgbClr val="000000"/>
                </a:solidFill>
                <a:latin typeface="Athelas Regular"/>
                <a:cs typeface="Athelas Regular"/>
              </a:rPr>
              <a:t>Une autre interprétation est qu'une construction de type SSPT n'est pas présente dans les langues et les conceptualisations locales de la souffrance, des émotions, du comportement et de la perception. </a:t>
            </a:r>
            <a:r>
              <a:rPr lang="fr-FR" sz="1600" i="1" dirty="0">
                <a:solidFill>
                  <a:srgbClr val="000000"/>
                </a:solidFill>
                <a:latin typeface="Athelas Regular"/>
                <a:cs typeface="Athelas Regular"/>
              </a:rPr>
              <a:t>(</a:t>
            </a:r>
            <a:r>
              <a:rPr lang="is-IS" sz="1600" i="1" dirty="0">
                <a:solidFill>
                  <a:srgbClr val="000000"/>
                </a:solidFill>
                <a:latin typeface="Athelas Regular"/>
                <a:cs typeface="Athelas Regular"/>
              </a:rPr>
              <a:t>…) </a:t>
            </a:r>
            <a:r>
              <a:rPr lang="fr-FR" sz="1600" i="1" dirty="0">
                <a:solidFill>
                  <a:srgbClr val="000000"/>
                </a:solidFill>
                <a:latin typeface="Athelas Regular"/>
                <a:cs typeface="Athelas Regular"/>
              </a:rPr>
              <a:t>toutes les études menées au Népal qui ont recherché le SSPT l'ont trouvé : 53 % de prévalence chez les personnes déplacées à l'intérieur du pays (</a:t>
            </a:r>
            <a:r>
              <a:rPr lang="fr-FR" sz="1600" i="1" dirty="0" err="1">
                <a:solidFill>
                  <a:srgbClr val="000000"/>
                </a:solidFill>
                <a:latin typeface="Athelas Regular"/>
                <a:cs typeface="Athelas Regular"/>
              </a:rPr>
              <a:t>Thapa</a:t>
            </a:r>
            <a:r>
              <a:rPr lang="fr-FR" sz="1600" i="1" dirty="0">
                <a:solidFill>
                  <a:srgbClr val="000000"/>
                </a:solidFill>
                <a:latin typeface="Athelas Regular"/>
                <a:cs typeface="Athelas Regular"/>
              </a:rPr>
              <a:t> et Hauff 2005), 55 % chez les enfants soldats (</a:t>
            </a:r>
            <a:r>
              <a:rPr lang="fr-FR" sz="1600" i="1" dirty="0" err="1">
                <a:solidFill>
                  <a:srgbClr val="000000"/>
                </a:solidFill>
                <a:latin typeface="Athelas Regular"/>
                <a:cs typeface="Athelas Regular"/>
              </a:rPr>
              <a:t>Kohrt</a:t>
            </a:r>
            <a:r>
              <a:rPr lang="fr-FR" sz="1600" i="1" dirty="0">
                <a:solidFill>
                  <a:srgbClr val="000000"/>
                </a:solidFill>
                <a:latin typeface="Athelas Regular"/>
                <a:cs typeface="Athelas Regular"/>
              </a:rPr>
              <a:t>, et al. 2008), 60 % chez les survivants de la torture (</a:t>
            </a:r>
            <a:r>
              <a:rPr lang="fr-FR" sz="1600" i="1" dirty="0" err="1">
                <a:solidFill>
                  <a:srgbClr val="000000"/>
                </a:solidFill>
                <a:latin typeface="Athelas Regular"/>
                <a:cs typeface="Athelas Regular"/>
              </a:rPr>
              <a:t>Tol</a:t>
            </a:r>
            <a:r>
              <a:rPr lang="fr-FR" sz="1600" i="1" dirty="0">
                <a:solidFill>
                  <a:srgbClr val="000000"/>
                </a:solidFill>
                <a:latin typeface="Athelas Regular"/>
                <a:cs typeface="Athelas Regular"/>
              </a:rPr>
              <a:t>, et al. 2007), et 14 % chez les réfugiés bhoutanais survivants de la torture (</a:t>
            </a:r>
            <a:r>
              <a:rPr lang="fr-FR" sz="1600" i="1" dirty="0" err="1">
                <a:solidFill>
                  <a:srgbClr val="000000"/>
                </a:solidFill>
                <a:latin typeface="Athelas Regular"/>
                <a:cs typeface="Athelas Regular"/>
              </a:rPr>
              <a:t>Shrestha</a:t>
            </a:r>
            <a:r>
              <a:rPr lang="fr-FR" sz="1600" i="1" dirty="0">
                <a:solidFill>
                  <a:srgbClr val="000000"/>
                </a:solidFill>
                <a:latin typeface="Athelas Regular"/>
                <a:cs typeface="Athelas Regular"/>
              </a:rPr>
              <a:t>, et al. 1998) </a:t>
            </a:r>
            <a:r>
              <a:rPr lang="fr-FR" sz="1600" dirty="0">
                <a:solidFill>
                  <a:srgbClr val="000000"/>
                </a:solidFill>
                <a:latin typeface="Athelas Regular"/>
                <a:cs typeface="Athelas Regular"/>
              </a:rPr>
              <a:t>»</a:t>
            </a:r>
          </a:p>
          <a:p>
            <a:pPr marL="0" indent="0" algn="just">
              <a:buNone/>
            </a:pPr>
            <a:r>
              <a:rPr lang="fr-FR" sz="1600" dirty="0">
                <a:solidFill>
                  <a:srgbClr val="000000"/>
                </a:solidFill>
                <a:latin typeface="Athelas Regular"/>
                <a:cs typeface="Athelas Regular"/>
              </a:rPr>
              <a:t>« </a:t>
            </a:r>
            <a:r>
              <a:rPr lang="fr-FR" sz="1600" i="1" dirty="0">
                <a:solidFill>
                  <a:srgbClr val="000000"/>
                </a:solidFill>
                <a:latin typeface="Athelas Regular"/>
                <a:cs typeface="Athelas Regular"/>
              </a:rPr>
              <a:t>La question de savoir s'il existe ou non une construction locale pour le SSPT ou le </a:t>
            </a:r>
            <a:r>
              <a:rPr lang="fr-FR" sz="1600" i="1" dirty="0" err="1">
                <a:solidFill>
                  <a:srgbClr val="000000"/>
                </a:solidFill>
                <a:latin typeface="Athelas Regular"/>
                <a:cs typeface="Athelas Regular"/>
              </a:rPr>
              <a:t>psychotraumatisme</a:t>
            </a:r>
            <a:r>
              <a:rPr lang="fr-FR" sz="1600" i="1" dirty="0">
                <a:solidFill>
                  <a:srgbClr val="000000"/>
                </a:solidFill>
                <a:latin typeface="Athelas Regular"/>
                <a:cs typeface="Athelas Regular"/>
              </a:rPr>
              <a:t> est cruciale pour </a:t>
            </a:r>
            <a:r>
              <a:rPr lang="fr-FR" sz="1600" b="1" i="1" dirty="0">
                <a:solidFill>
                  <a:srgbClr val="000000"/>
                </a:solidFill>
                <a:latin typeface="Athelas Regular"/>
                <a:cs typeface="Athelas Regular"/>
              </a:rPr>
              <a:t>identifier les personnes qui sont reconnues localement comme ayant besoin de soutien, pour utiliser les pratiques de guérison existantes, pour comprendre la signification sociale des personnes étiquetées localement comme ayant un </a:t>
            </a:r>
            <a:r>
              <a:rPr lang="fr-FR" sz="1600" b="1" i="1" dirty="0" err="1">
                <a:solidFill>
                  <a:srgbClr val="000000"/>
                </a:solidFill>
                <a:latin typeface="Athelas Regular"/>
                <a:cs typeface="Athelas Regular"/>
              </a:rPr>
              <a:t>psychotraumatisme</a:t>
            </a:r>
            <a:r>
              <a:rPr lang="fr-FR" sz="1600" b="1" i="1" dirty="0">
                <a:solidFill>
                  <a:srgbClr val="000000"/>
                </a:solidFill>
                <a:latin typeface="Athelas Regular"/>
                <a:cs typeface="Athelas Regular"/>
              </a:rPr>
              <a:t>, et pour déterminer si les personnes portant cette étiquette sont stigmatisées et privées de soins.</a:t>
            </a:r>
            <a:r>
              <a:rPr lang="fr-FR" sz="1600" i="1" dirty="0">
                <a:solidFill>
                  <a:srgbClr val="000000"/>
                </a:solidFill>
                <a:latin typeface="Athelas Regular"/>
                <a:cs typeface="Athelas Regular"/>
              </a:rPr>
              <a:t> </a:t>
            </a:r>
            <a:r>
              <a:rPr lang="fr-FR" sz="1600" dirty="0">
                <a:solidFill>
                  <a:srgbClr val="000000"/>
                </a:solidFill>
                <a:latin typeface="Athelas Regular"/>
                <a:cs typeface="Athelas Regular"/>
              </a:rPr>
              <a:t>»</a:t>
            </a:r>
          </a:p>
        </p:txBody>
      </p:sp>
      <p:sp>
        <p:nvSpPr>
          <p:cNvPr id="5" name="Espace réservé du numéro de diapositive 4"/>
          <p:cNvSpPr>
            <a:spLocks noGrp="1"/>
          </p:cNvSpPr>
          <p:nvPr>
            <p:ph type="sldNum" sz="quarter" idx="12"/>
          </p:nvPr>
        </p:nvSpPr>
        <p:spPr/>
        <p:txBody>
          <a:bodyPr/>
          <a:lstStyle/>
          <a:p>
            <a:fld id="{2A6F697A-4DAF-C644-B8DF-049E65BA4E37}" type="slidenum">
              <a:rPr lang="fr-FR" dirty="0" smtClean="0"/>
              <a:t>20</a:t>
            </a:fld>
            <a:endParaRPr lang="fr-FR" dirty="0"/>
          </a:p>
        </p:txBody>
      </p:sp>
      <p:sp>
        <p:nvSpPr>
          <p:cNvPr id="7" name="Espace réservé du pied de page 3">
            <a:extLst>
              <a:ext uri="{FF2B5EF4-FFF2-40B4-BE49-F238E27FC236}">
                <a16:creationId xmlns:a16="http://schemas.microsoft.com/office/drawing/2014/main" id="{43A006EF-A174-817F-1516-EFA9029B52C1}"/>
              </a:ext>
            </a:extLst>
          </p:cNvPr>
          <p:cNvSpPr>
            <a:spLocks noGrp="1"/>
          </p:cNvSpPr>
          <p:nvPr>
            <p:ph type="ftr" sz="quarter" idx="11"/>
          </p:nvPr>
        </p:nvSpPr>
        <p:spPr>
          <a:xfrm>
            <a:off x="3124200" y="6356350"/>
            <a:ext cx="2895600" cy="365125"/>
          </a:xfrm>
        </p:spPr>
        <p:txBody>
          <a:bodyPr/>
          <a:lstStyle/>
          <a:p>
            <a:r>
              <a:rPr lang="de-DE" dirty="0" err="1"/>
              <a:t>Nolwen</a:t>
            </a:r>
            <a:r>
              <a:rPr lang="de-DE" dirty="0"/>
              <a:t> </a:t>
            </a:r>
            <a:r>
              <a:rPr lang="de-DE" dirty="0" err="1"/>
              <a:t>Vouiller</a:t>
            </a:r>
            <a:r>
              <a:rPr lang="de-DE" dirty="0"/>
              <a:t> - </a:t>
            </a:r>
            <a:r>
              <a:rPr lang="fr-BE" dirty="0"/>
              <a:t>24</a:t>
            </a:r>
            <a:r>
              <a:rPr lang="de-DE" dirty="0"/>
              <a:t>/05/22 – </a:t>
            </a:r>
            <a:r>
              <a:rPr lang="fr-BE" dirty="0" err="1"/>
              <a:t>FaSS</a:t>
            </a:r>
            <a:r>
              <a:rPr lang="fr-BE" dirty="0"/>
              <a:t> x IRSS</a:t>
            </a:r>
            <a:endParaRPr lang="fr-FR" dirty="0"/>
          </a:p>
        </p:txBody>
      </p:sp>
    </p:spTree>
    <p:extLst>
      <p:ext uri="{BB962C8B-B14F-4D97-AF65-F5344CB8AC3E}">
        <p14:creationId xmlns:p14="http://schemas.microsoft.com/office/powerpoint/2010/main" val="213572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BGRectangle">
            <a:extLst>
              <a:ext uri="{FF2B5EF4-FFF2-40B4-BE49-F238E27FC236}">
                <a16:creationId xmlns:a16="http://schemas.microsoft.com/office/drawing/2014/main" id="{9CC67894-1D18-43E0-B8E1-ECF37EB0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6182"/>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7">
            <a:extLst>
              <a:ext uri="{FF2B5EF4-FFF2-40B4-BE49-F238E27FC236}">
                <a16:creationId xmlns:a16="http://schemas.microsoft.com/office/drawing/2014/main" id="{A13E3398-4840-4DA1-B674-51AE569B2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8" descr="Une image contenant arbre, extérieur, plante, boisé&#10;&#10;Description générée automatiquement">
            <a:extLst>
              <a:ext uri="{FF2B5EF4-FFF2-40B4-BE49-F238E27FC236}">
                <a16:creationId xmlns:a16="http://schemas.microsoft.com/office/drawing/2014/main" id="{675974C5-E477-BD16-F583-6F7AEB9C413B}"/>
              </a:ext>
            </a:extLst>
          </p:cNvPr>
          <p:cNvPicPr>
            <a:picLocks noChangeAspect="1"/>
          </p:cNvPicPr>
          <p:nvPr/>
        </p:nvPicPr>
        <p:blipFill rotWithShape="1">
          <a:blip r:embed="rId2">
            <a:alphaModFix amt="50000"/>
          </a:blip>
          <a:srcRect l="2006" r="20660" b="-1"/>
          <a:stretch/>
        </p:blipFill>
        <p:spPr>
          <a:xfrm>
            <a:off x="20" y="1"/>
            <a:ext cx="9143980" cy="6857999"/>
          </a:xfrm>
          <a:prstGeom prst="rect">
            <a:avLst/>
          </a:prstGeom>
        </p:spPr>
      </p:pic>
      <p:sp>
        <p:nvSpPr>
          <p:cNvPr id="2" name="Titre 1"/>
          <p:cNvSpPr>
            <a:spLocks noGrp="1"/>
          </p:cNvSpPr>
          <p:nvPr>
            <p:ph type="title"/>
          </p:nvPr>
        </p:nvSpPr>
        <p:spPr>
          <a:xfrm>
            <a:off x="-1818510" y="712268"/>
            <a:ext cx="7807893" cy="1193533"/>
          </a:xfrm>
        </p:spPr>
        <p:txBody>
          <a:bodyPr>
            <a:normAutofit/>
          </a:bodyPr>
          <a:lstStyle/>
          <a:p>
            <a:r>
              <a:rPr lang="fr-FR">
                <a:solidFill>
                  <a:srgbClr val="FFFFFF"/>
                </a:solidFill>
                <a:latin typeface="Athelas Regular"/>
                <a:cs typeface="Athelas Regular"/>
              </a:rPr>
              <a:t>Douter</a:t>
            </a:r>
          </a:p>
        </p:txBody>
      </p:sp>
      <p:sp>
        <p:nvSpPr>
          <p:cNvPr id="35" name="!!Line">
            <a:extLst>
              <a:ext uri="{FF2B5EF4-FFF2-40B4-BE49-F238E27FC236}">
                <a16:creationId xmlns:a16="http://schemas.microsoft.com/office/drawing/2014/main" id="{83306AB0-8BF5-43D5-B5E2-C53EA078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00" y="826324"/>
            <a:ext cx="20574"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p:cNvSpPr>
            <a:spLocks noGrp="1"/>
          </p:cNvSpPr>
          <p:nvPr>
            <p:ph idx="1"/>
          </p:nvPr>
        </p:nvSpPr>
        <p:spPr>
          <a:xfrm>
            <a:off x="75965" y="2037551"/>
            <a:ext cx="7807893" cy="4126782"/>
          </a:xfrm>
        </p:spPr>
        <p:txBody>
          <a:bodyPr vert="horz" lIns="91440" tIns="45720" rIns="91440" bIns="45720" rtlCol="0">
            <a:normAutofit/>
          </a:bodyPr>
          <a:lstStyle/>
          <a:p>
            <a:pPr>
              <a:lnSpc>
                <a:spcPct val="90000"/>
              </a:lnSpc>
            </a:pPr>
            <a:r>
              <a:rPr lang="fr-FR" sz="1900" b="1">
                <a:solidFill>
                  <a:srgbClr val="FFFFFF"/>
                </a:solidFill>
                <a:latin typeface="Athelas Regular"/>
                <a:cs typeface="Athelas Regular"/>
              </a:rPr>
              <a:t>Quelle légitimité ?</a:t>
            </a:r>
            <a:br>
              <a:rPr lang="fr-FR" sz="1900">
                <a:solidFill>
                  <a:srgbClr val="FFFFFF"/>
                </a:solidFill>
                <a:latin typeface="Athelas Regular"/>
                <a:cs typeface="Athelas Regular"/>
              </a:rPr>
            </a:br>
            <a:r>
              <a:rPr lang="fr-FR" sz="1900">
                <a:solidFill>
                  <a:srgbClr val="FFFFFF"/>
                </a:solidFill>
                <a:latin typeface="Athelas Regular"/>
                <a:cs typeface="Athelas Regular"/>
              </a:rPr>
              <a:t>Pratique occidentale mais racines orientales</a:t>
            </a:r>
            <a:br>
              <a:rPr lang="fr-FR" sz="1900">
                <a:solidFill>
                  <a:srgbClr val="FFFFFF"/>
                </a:solidFill>
                <a:latin typeface="Athelas Regular"/>
                <a:cs typeface="Athelas Regular"/>
              </a:rPr>
            </a:br>
            <a:r>
              <a:rPr lang="fr-FR" sz="1900">
                <a:solidFill>
                  <a:srgbClr val="FFFFFF"/>
                </a:solidFill>
                <a:latin typeface="Athelas Regular"/>
                <a:cs typeface="Athelas Regular"/>
              </a:rPr>
              <a:t>‘Ramener’ ces techniques // ISRPxChine (2014)</a:t>
            </a:r>
            <a:br>
              <a:rPr lang="fr-FR" sz="1900">
                <a:solidFill>
                  <a:srgbClr val="FFFFFF"/>
                </a:solidFill>
                <a:latin typeface="Athelas Regular"/>
                <a:cs typeface="Athelas Regular"/>
              </a:rPr>
            </a:br>
            <a:r>
              <a:rPr lang="fr-FR" sz="1900">
                <a:solidFill>
                  <a:srgbClr val="FFFFFF"/>
                </a:solidFill>
                <a:latin typeface="Athelas Regular"/>
                <a:cs typeface="Athelas Regular"/>
              </a:rPr>
              <a:t>Posture de chercheuse</a:t>
            </a:r>
          </a:p>
          <a:p>
            <a:pPr>
              <a:lnSpc>
                <a:spcPct val="90000"/>
              </a:lnSpc>
            </a:pPr>
            <a:endParaRPr lang="fr-FR" sz="1900">
              <a:solidFill>
                <a:srgbClr val="FFFFFF"/>
              </a:solidFill>
              <a:latin typeface="Athelas Regular"/>
              <a:cs typeface="Athelas Regular"/>
            </a:endParaRPr>
          </a:p>
          <a:p>
            <a:pPr>
              <a:lnSpc>
                <a:spcPct val="90000"/>
              </a:lnSpc>
            </a:pPr>
            <a:r>
              <a:rPr lang="fr-FR" sz="1900" b="1">
                <a:solidFill>
                  <a:srgbClr val="FFFFFF"/>
                </a:solidFill>
                <a:latin typeface="Athelas Regular"/>
                <a:cs typeface="Athelas Regular"/>
              </a:rPr>
              <a:t>Quelle utilité pour les patients ?</a:t>
            </a:r>
            <a:br>
              <a:rPr lang="fr-FR" sz="1900">
                <a:solidFill>
                  <a:srgbClr val="FFFFFF"/>
                </a:solidFill>
                <a:latin typeface="Athelas Regular"/>
                <a:cs typeface="Athelas Regular"/>
              </a:rPr>
            </a:br>
            <a:r>
              <a:rPr lang="fr-FR" sz="1900">
                <a:solidFill>
                  <a:srgbClr val="FFFFFF"/>
                </a:solidFill>
                <a:latin typeface="Athelas Regular"/>
                <a:cs typeface="Athelas Regular"/>
              </a:rPr>
              <a:t>Séance utilisée pour autre chose</a:t>
            </a:r>
            <a:br>
              <a:rPr lang="fr-FR" sz="1900">
                <a:solidFill>
                  <a:srgbClr val="FFFFFF"/>
                </a:solidFill>
                <a:latin typeface="Athelas Regular"/>
                <a:cs typeface="Athelas Regular"/>
              </a:rPr>
            </a:br>
            <a:r>
              <a:rPr lang="fr-FR" sz="1900">
                <a:solidFill>
                  <a:srgbClr val="FFFFFF"/>
                </a:solidFill>
                <a:latin typeface="Athelas Regular"/>
                <a:cs typeface="Athelas Regular"/>
              </a:rPr>
              <a:t>Position floue</a:t>
            </a:r>
            <a:br>
              <a:rPr lang="fr-FR" sz="1900">
                <a:solidFill>
                  <a:srgbClr val="FFFFFF"/>
                </a:solidFill>
                <a:latin typeface="Athelas Regular"/>
                <a:cs typeface="Athelas Regular"/>
              </a:rPr>
            </a:br>
            <a:r>
              <a:rPr lang="fr-FR" sz="1900">
                <a:solidFill>
                  <a:srgbClr val="FFFFFF"/>
                </a:solidFill>
                <a:latin typeface="Athelas Regular"/>
                <a:cs typeface="Athelas Regular"/>
              </a:rPr>
              <a:t>Verbalisation complexe</a:t>
            </a:r>
          </a:p>
          <a:p>
            <a:pPr>
              <a:lnSpc>
                <a:spcPct val="90000"/>
              </a:lnSpc>
            </a:pPr>
            <a:endParaRPr lang="fr-FR" sz="1900">
              <a:solidFill>
                <a:srgbClr val="FFFFFF"/>
              </a:solidFill>
              <a:latin typeface="Athelas Regular"/>
              <a:cs typeface="Athelas Regular"/>
            </a:endParaRPr>
          </a:p>
          <a:p>
            <a:pPr>
              <a:lnSpc>
                <a:spcPct val="90000"/>
              </a:lnSpc>
            </a:pPr>
            <a:r>
              <a:rPr lang="fr-FR" sz="1900" b="1">
                <a:solidFill>
                  <a:srgbClr val="FFFFFF"/>
                </a:solidFill>
                <a:latin typeface="Athelas Regular"/>
                <a:cs typeface="Athelas Regular"/>
              </a:rPr>
              <a:t>Quelle utilité pour la recherche ?</a:t>
            </a:r>
            <a:br>
              <a:rPr lang="fr-FR" sz="1900" b="1">
                <a:solidFill>
                  <a:srgbClr val="FFFFFF"/>
                </a:solidFill>
                <a:latin typeface="Athelas Regular"/>
                <a:cs typeface="Athelas Regular"/>
              </a:rPr>
            </a:br>
            <a:r>
              <a:rPr lang="fr-FR" sz="1900">
                <a:solidFill>
                  <a:srgbClr val="FFFFFF"/>
                </a:solidFill>
                <a:latin typeface="Athelas Regular"/>
                <a:cs typeface="Athelas Regular"/>
              </a:rPr>
              <a:t>Informations psychocorporelles vécu du corps, du toucher, des émotions</a:t>
            </a:r>
            <a:br>
              <a:rPr lang="fr-FR" sz="1900">
                <a:solidFill>
                  <a:srgbClr val="FFFFFF"/>
                </a:solidFill>
                <a:latin typeface="Athelas Regular"/>
                <a:cs typeface="Athelas Regular"/>
              </a:rPr>
            </a:br>
            <a:r>
              <a:rPr lang="fr-FR" sz="1900">
                <a:solidFill>
                  <a:srgbClr val="FFFFFF"/>
                </a:solidFill>
                <a:latin typeface="Athelas Regular"/>
                <a:cs typeface="Athelas Regular"/>
              </a:rPr>
              <a:t>Liens très forts, mais modifiés</a:t>
            </a:r>
            <a:br>
              <a:rPr lang="fr-FR" sz="1900">
                <a:solidFill>
                  <a:srgbClr val="FFFFFF"/>
                </a:solidFill>
                <a:latin typeface="Athelas Regular"/>
                <a:cs typeface="Athelas Regular"/>
              </a:rPr>
            </a:br>
            <a:endParaRPr lang="fr-FR" sz="1900">
              <a:solidFill>
                <a:srgbClr val="FFFFFF"/>
              </a:solidFill>
              <a:latin typeface="Athelas Regular"/>
              <a:cs typeface="Athelas Regular"/>
            </a:endParaRPr>
          </a:p>
        </p:txBody>
      </p:sp>
      <p:sp>
        <p:nvSpPr>
          <p:cNvPr id="6" name="Espace réservé du pied de page 3">
            <a:extLst>
              <a:ext uri="{FF2B5EF4-FFF2-40B4-BE49-F238E27FC236}">
                <a16:creationId xmlns:a16="http://schemas.microsoft.com/office/drawing/2014/main" id="{11704456-2F14-B1B4-AAC1-143D87BB2EDC}"/>
              </a:ext>
            </a:extLst>
          </p:cNvPr>
          <p:cNvSpPr>
            <a:spLocks noGrp="1"/>
          </p:cNvSpPr>
          <p:nvPr>
            <p:ph type="ftr" sz="quarter" idx="11"/>
          </p:nvPr>
        </p:nvSpPr>
        <p:spPr>
          <a:xfrm>
            <a:off x="3028950" y="6356350"/>
            <a:ext cx="3086100" cy="365125"/>
          </a:xfrm>
        </p:spPr>
        <p:txBody>
          <a:bodyPr>
            <a:normAutofit/>
          </a:bodyPr>
          <a:lstStyle/>
          <a:p>
            <a:pPr>
              <a:spcAft>
                <a:spcPts val="600"/>
              </a:spcAft>
            </a:pPr>
            <a:r>
              <a:rPr lang="de-DE" sz="1000">
                <a:solidFill>
                  <a:prstClr val="white">
                    <a:alpha val="80000"/>
                  </a:prstClr>
                </a:solidFill>
              </a:rPr>
              <a:t>Nolwen Vouiller - </a:t>
            </a:r>
            <a:r>
              <a:rPr lang="fr-BE" sz="1000">
                <a:solidFill>
                  <a:prstClr val="white">
                    <a:alpha val="80000"/>
                  </a:prstClr>
                </a:solidFill>
              </a:rPr>
              <a:t>24</a:t>
            </a:r>
            <a:r>
              <a:rPr lang="de-DE" sz="1000">
                <a:solidFill>
                  <a:prstClr val="white">
                    <a:alpha val="80000"/>
                  </a:prstClr>
                </a:solidFill>
              </a:rPr>
              <a:t>/05/22 – </a:t>
            </a:r>
            <a:r>
              <a:rPr lang="fr-BE" sz="1000">
                <a:solidFill>
                  <a:prstClr val="white">
                    <a:alpha val="80000"/>
                  </a:prstClr>
                </a:solidFill>
              </a:rPr>
              <a:t>FaSS x IRSS</a:t>
            </a:r>
            <a:endParaRPr lang="fr-FR" sz="1000">
              <a:solidFill>
                <a:prstClr val="white">
                  <a:alpha val="80000"/>
                </a:prstClr>
              </a:solidFill>
            </a:endParaRPr>
          </a:p>
        </p:txBody>
      </p:sp>
      <p:sp>
        <p:nvSpPr>
          <p:cNvPr id="5" name="Espace réservé du numéro de diapositive 4"/>
          <p:cNvSpPr>
            <a:spLocks noGrp="1"/>
          </p:cNvSpPr>
          <p:nvPr>
            <p:ph type="sldNum" sz="quarter" idx="12"/>
          </p:nvPr>
        </p:nvSpPr>
        <p:spPr>
          <a:xfrm>
            <a:off x="6457950" y="6356350"/>
            <a:ext cx="2057400" cy="365125"/>
          </a:xfrm>
        </p:spPr>
        <p:txBody>
          <a:bodyPr>
            <a:normAutofit/>
          </a:bodyPr>
          <a:lstStyle/>
          <a:p>
            <a:pPr>
              <a:spcAft>
                <a:spcPts val="600"/>
              </a:spcAft>
            </a:pPr>
            <a:fld id="{2A6F697A-4DAF-C644-B8DF-049E65BA4E37}" type="slidenum">
              <a:rPr lang="fr-FR" sz="1000">
                <a:solidFill>
                  <a:prstClr val="white">
                    <a:alpha val="80000"/>
                  </a:prstClr>
                </a:solidFill>
              </a:rPr>
              <a:pPr>
                <a:spcAft>
                  <a:spcPts val="600"/>
                </a:spcAft>
              </a:pPr>
              <a:t>21</a:t>
            </a:fld>
            <a:endParaRPr lang="fr-FR" sz="1000">
              <a:solidFill>
                <a:prstClr val="white">
                  <a:alpha val="80000"/>
                </a:prstClr>
              </a:solidFill>
            </a:endParaRPr>
          </a:p>
        </p:txBody>
      </p:sp>
    </p:spTree>
    <p:extLst>
      <p:ext uri="{BB962C8B-B14F-4D97-AF65-F5344CB8AC3E}">
        <p14:creationId xmlns:p14="http://schemas.microsoft.com/office/powerpoint/2010/main" val="376736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5" descr="Une image contenant extérieur, terrain, personne, arbre&#10;&#10;Description générée automatiquement">
            <a:extLst>
              <a:ext uri="{FF2B5EF4-FFF2-40B4-BE49-F238E27FC236}">
                <a16:creationId xmlns:a16="http://schemas.microsoft.com/office/drawing/2014/main" id="{55B38476-117F-6F95-58C7-1A1D3A210BD4}"/>
              </a:ext>
            </a:extLst>
          </p:cNvPr>
          <p:cNvPicPr>
            <a:picLocks noChangeAspect="1"/>
          </p:cNvPicPr>
          <p:nvPr/>
        </p:nvPicPr>
        <p:blipFill rotWithShape="1">
          <a:blip r:embed="rId2"/>
          <a:srcRect r="9090" b="28086"/>
          <a:stretch/>
        </p:blipFill>
        <p:spPr>
          <a:xfrm>
            <a:off x="3083895" y="10"/>
            <a:ext cx="6085365" cy="6857990"/>
          </a:xfrm>
          <a:prstGeom prst="rect">
            <a:avLst/>
          </a:prstGeom>
        </p:spPr>
      </p:pic>
      <p:sp>
        <p:nvSpPr>
          <p:cNvPr id="10"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2E520756-D80D-0C93-D352-0672600D6B4A}"/>
              </a:ext>
            </a:extLst>
          </p:cNvPr>
          <p:cNvSpPr>
            <a:spLocks noGrp="1"/>
          </p:cNvSpPr>
          <p:nvPr>
            <p:ph type="title"/>
          </p:nvPr>
        </p:nvSpPr>
        <p:spPr>
          <a:xfrm>
            <a:off x="278320" y="1161288"/>
            <a:ext cx="2843834" cy="1124712"/>
          </a:xfrm>
        </p:spPr>
        <p:txBody>
          <a:bodyPr vert="horz" lIns="91440" tIns="45720" rIns="91440" bIns="45720" rtlCol="0" anchor="b">
            <a:normAutofit/>
          </a:bodyPr>
          <a:lstStyle/>
          <a:p>
            <a:pPr algn="l" defTabSz="914400">
              <a:lnSpc>
                <a:spcPct val="90000"/>
              </a:lnSpc>
            </a:pPr>
            <a:r>
              <a:rPr lang="en-US" sz="2400" dirty="0" err="1">
                <a:latin typeface="Athelas Regular"/>
              </a:rPr>
              <a:t>Penser</a:t>
            </a:r>
            <a:r>
              <a:rPr lang="en-US" sz="2400" dirty="0">
                <a:latin typeface="Athelas Regular"/>
              </a:rPr>
              <a:t> la recherche </a:t>
            </a:r>
            <a:r>
              <a:rPr lang="en-US" sz="2400" dirty="0" err="1">
                <a:latin typeface="Athelas Regular"/>
              </a:rPr>
              <a:t>actuelle</a:t>
            </a:r>
            <a:endParaRPr lang="en-US" sz="2400">
              <a:latin typeface="Athelas Regular"/>
              <a:ea typeface="Calibri"/>
              <a:cs typeface="Calibri"/>
            </a:endParaRP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05A26A8F-8693-09F7-CB18-B4E41555718C}"/>
              </a:ext>
            </a:extLst>
          </p:cNvPr>
          <p:cNvSpPr txBox="1"/>
          <p:nvPr/>
        </p:nvSpPr>
        <p:spPr>
          <a:xfrm>
            <a:off x="114132" y="2288641"/>
            <a:ext cx="4940957" cy="45460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20000"/>
          </a:bodyPr>
          <a:lstStyle/>
          <a:p>
            <a:pPr algn="ctr" defTabSz="914400">
              <a:lnSpc>
                <a:spcPct val="90000"/>
              </a:lnSpc>
              <a:spcAft>
                <a:spcPts val="600"/>
              </a:spcAft>
            </a:pPr>
            <a:endParaRPr lang="en-US" sz="1400" b="1" dirty="0">
              <a:latin typeface="Athelas Regular"/>
              <a:ea typeface="Calibri"/>
              <a:cs typeface="Calibri"/>
            </a:endParaRPr>
          </a:p>
          <a:p>
            <a:pPr indent="-228600" defTabSz="914400">
              <a:lnSpc>
                <a:spcPct val="90000"/>
              </a:lnSpc>
              <a:spcAft>
                <a:spcPts val="600"/>
              </a:spcAft>
              <a:buFont typeface="Arial" panose="020B0604020202020204" pitchFamily="34" charset="0"/>
              <a:buChar char="•"/>
            </a:pPr>
            <a:r>
              <a:rPr lang="en-US" sz="1400" b="1" dirty="0" err="1">
                <a:latin typeface="Athelas Regular"/>
              </a:rPr>
              <a:t>Hypothèses</a:t>
            </a:r>
            <a:r>
              <a:rPr lang="en-US" sz="1400" b="1" dirty="0">
                <a:latin typeface="Athelas Regular"/>
              </a:rPr>
              <a:t> et </a:t>
            </a:r>
            <a:r>
              <a:rPr lang="en-US" sz="1400" b="1" dirty="0" err="1">
                <a:latin typeface="Athelas Regular"/>
              </a:rPr>
              <a:t>pistes</a:t>
            </a:r>
            <a:r>
              <a:rPr lang="en-US" sz="1400" b="1" dirty="0">
                <a:latin typeface="Athelas Regular"/>
              </a:rPr>
              <a:t> de </a:t>
            </a:r>
            <a:r>
              <a:rPr lang="en-US" sz="1400" b="1" dirty="0" err="1">
                <a:latin typeface="Athelas Regular"/>
              </a:rPr>
              <a:t>réflexion</a:t>
            </a:r>
            <a:r>
              <a:rPr lang="en-US" sz="1400" b="1" dirty="0">
                <a:latin typeface="Athelas Regular"/>
              </a:rPr>
              <a:t> :</a:t>
            </a:r>
          </a:p>
          <a:p>
            <a:pPr defTabSz="914400">
              <a:lnSpc>
                <a:spcPct val="90000"/>
              </a:lnSpc>
              <a:spcAft>
                <a:spcPts val="600"/>
              </a:spcAft>
            </a:pPr>
            <a:r>
              <a:rPr lang="en-US" sz="1400" dirty="0">
                <a:latin typeface="Athelas Regular"/>
              </a:rPr>
              <a:t>Le </a:t>
            </a:r>
            <a:r>
              <a:rPr lang="en-US" sz="1400" dirty="0" err="1">
                <a:latin typeface="Athelas Regular"/>
              </a:rPr>
              <a:t>terme</a:t>
            </a:r>
            <a:r>
              <a:rPr lang="en-US" sz="1400" dirty="0">
                <a:latin typeface="Athelas Regular"/>
              </a:rPr>
              <a:t> de '</a:t>
            </a:r>
            <a:r>
              <a:rPr lang="en-US" sz="1400" dirty="0" err="1">
                <a:latin typeface="Athelas Regular"/>
              </a:rPr>
              <a:t>conflits</a:t>
            </a:r>
            <a:r>
              <a:rPr lang="en-US" sz="1400" dirty="0">
                <a:latin typeface="Athelas Regular"/>
              </a:rPr>
              <a:t>' </a:t>
            </a:r>
            <a:r>
              <a:rPr lang="en-US" sz="1400" dirty="0" err="1">
                <a:latin typeface="Athelas Regular"/>
              </a:rPr>
              <a:t>n'englobe</a:t>
            </a:r>
            <a:r>
              <a:rPr lang="en-US" sz="1400" dirty="0">
                <a:latin typeface="Athelas Regular"/>
              </a:rPr>
              <a:t> pas </a:t>
            </a:r>
            <a:r>
              <a:rPr lang="en-US" sz="1400" dirty="0" err="1">
                <a:latin typeface="Athelas Regular"/>
              </a:rPr>
              <a:t>l'ens</a:t>
            </a:r>
            <a:r>
              <a:rPr lang="en-US" sz="1400" dirty="0">
                <a:latin typeface="Athelas Regular"/>
              </a:rPr>
              <a:t> des relations H-AS et </a:t>
            </a:r>
            <a:r>
              <a:rPr lang="en-US" sz="1400" dirty="0" err="1">
                <a:latin typeface="Athelas Regular"/>
              </a:rPr>
              <a:t>est</a:t>
            </a:r>
            <a:r>
              <a:rPr lang="en-US" sz="1400" dirty="0">
                <a:latin typeface="Athelas Regular"/>
              </a:rPr>
              <a:t> </a:t>
            </a:r>
            <a:r>
              <a:rPr lang="en-US" sz="1400" dirty="0" err="1">
                <a:latin typeface="Athelas Regular"/>
              </a:rPr>
              <a:t>inadapté</a:t>
            </a:r>
            <a:endParaRPr lang="en-US" sz="1400" dirty="0">
              <a:latin typeface="Athelas Regular"/>
            </a:endParaRPr>
          </a:p>
          <a:p>
            <a:pPr defTabSz="914400">
              <a:lnSpc>
                <a:spcPct val="90000"/>
              </a:lnSpc>
              <a:spcAft>
                <a:spcPts val="600"/>
              </a:spcAft>
            </a:pPr>
            <a:r>
              <a:rPr lang="en-US" sz="1400" dirty="0">
                <a:latin typeface="Athelas Regular"/>
              </a:rPr>
              <a:t>Il faut </a:t>
            </a:r>
            <a:r>
              <a:rPr lang="en-US" sz="1400" dirty="0" err="1">
                <a:latin typeface="Athelas Regular"/>
              </a:rPr>
              <a:t>penser</a:t>
            </a:r>
            <a:r>
              <a:rPr lang="en-US" sz="1400" dirty="0">
                <a:latin typeface="Athelas Regular"/>
              </a:rPr>
              <a:t> </a:t>
            </a:r>
            <a:r>
              <a:rPr lang="en-US" sz="1400" dirty="0" err="1">
                <a:latin typeface="Athelas Regular"/>
              </a:rPr>
              <a:t>différents</a:t>
            </a:r>
            <a:r>
              <a:rPr lang="en-US" sz="1400" dirty="0">
                <a:latin typeface="Athelas Regular"/>
              </a:rPr>
              <a:t> </a:t>
            </a:r>
            <a:r>
              <a:rPr lang="en-US" sz="1400" dirty="0" err="1">
                <a:latin typeface="Athelas Regular"/>
              </a:rPr>
              <a:t>groupes</a:t>
            </a:r>
            <a:r>
              <a:rPr lang="en-US" sz="1400" dirty="0">
                <a:latin typeface="Athelas Regular"/>
              </a:rPr>
              <a:t> </a:t>
            </a:r>
            <a:r>
              <a:rPr lang="en-US" sz="1400" dirty="0" err="1">
                <a:latin typeface="Athelas Regular"/>
              </a:rPr>
              <a:t>en</a:t>
            </a:r>
            <a:r>
              <a:rPr lang="en-US" sz="1400" dirty="0">
                <a:latin typeface="Athelas Regular"/>
              </a:rPr>
              <a:t> </a:t>
            </a:r>
            <a:r>
              <a:rPr lang="en-US" sz="1400" dirty="0" err="1">
                <a:latin typeface="Athelas Regular"/>
              </a:rPr>
              <a:t>fct</a:t>
            </a:r>
            <a:r>
              <a:rPr lang="en-US" sz="1400" dirty="0">
                <a:latin typeface="Athelas Regular"/>
              </a:rPr>
              <a:t> des professions et non des castes pour </a:t>
            </a:r>
            <a:r>
              <a:rPr lang="en-US" sz="1400" dirty="0" err="1">
                <a:latin typeface="Athelas Regular"/>
              </a:rPr>
              <a:t>saisir</a:t>
            </a:r>
            <a:r>
              <a:rPr lang="en-US" sz="1400" dirty="0">
                <a:latin typeface="Athelas Regular"/>
              </a:rPr>
              <a:t> </a:t>
            </a:r>
            <a:r>
              <a:rPr lang="en-US" sz="1400" dirty="0" err="1">
                <a:latin typeface="Athelas Regular"/>
              </a:rPr>
              <a:t>ces</a:t>
            </a:r>
            <a:r>
              <a:rPr lang="en-US" sz="1400" dirty="0">
                <a:latin typeface="Athelas Regular"/>
              </a:rPr>
              <a:t> relations</a:t>
            </a:r>
          </a:p>
          <a:p>
            <a:pPr defTabSz="914400">
              <a:lnSpc>
                <a:spcPct val="90000"/>
              </a:lnSpc>
              <a:spcAft>
                <a:spcPts val="600"/>
              </a:spcAft>
            </a:pPr>
            <a:r>
              <a:rPr lang="en-US" sz="1400" dirty="0">
                <a:latin typeface="Athelas Regular"/>
              </a:rPr>
              <a:t>Société </a:t>
            </a:r>
            <a:r>
              <a:rPr lang="en-US" sz="1400" dirty="0" err="1">
                <a:latin typeface="Athelas Regular"/>
              </a:rPr>
              <a:t>où</a:t>
            </a:r>
            <a:r>
              <a:rPr lang="en-US" sz="1400" dirty="0">
                <a:latin typeface="Athelas Regular"/>
              </a:rPr>
              <a:t> </a:t>
            </a:r>
            <a:r>
              <a:rPr lang="en-US" sz="1400" dirty="0" err="1">
                <a:latin typeface="Athelas Regular"/>
              </a:rPr>
              <a:t>peu</a:t>
            </a:r>
            <a:r>
              <a:rPr lang="en-US" sz="1400" dirty="0">
                <a:latin typeface="Athelas Regular"/>
              </a:rPr>
              <a:t> de place pour </a:t>
            </a:r>
            <a:r>
              <a:rPr lang="en-US" sz="1400" dirty="0" err="1">
                <a:latin typeface="Athelas Regular"/>
              </a:rPr>
              <a:t>l'introspection</a:t>
            </a:r>
            <a:r>
              <a:rPr lang="en-US" sz="1400" dirty="0">
                <a:latin typeface="Athelas Regular"/>
              </a:rPr>
              <a:t>, la solitude </a:t>
            </a:r>
            <a:r>
              <a:rPr lang="en-US" sz="1400" dirty="0" err="1">
                <a:latin typeface="Athelas Regular"/>
              </a:rPr>
              <a:t>ou</a:t>
            </a:r>
            <a:r>
              <a:rPr lang="en-US" sz="1400" dirty="0">
                <a:latin typeface="Athelas Regular"/>
              </a:rPr>
              <a:t> </a:t>
            </a:r>
            <a:r>
              <a:rPr lang="en-US" sz="1400" dirty="0" err="1">
                <a:latin typeface="Athelas Regular"/>
              </a:rPr>
              <a:t>l'expression</a:t>
            </a:r>
            <a:r>
              <a:rPr lang="en-US" sz="1400" dirty="0">
                <a:latin typeface="Athelas Regular"/>
              </a:rPr>
              <a:t> </a:t>
            </a:r>
            <a:r>
              <a:rPr lang="en-US" sz="1400" dirty="0" err="1">
                <a:latin typeface="Athelas Regular"/>
              </a:rPr>
              <a:t>d'émotions</a:t>
            </a:r>
            <a:r>
              <a:rPr lang="en-US" sz="1400" dirty="0">
                <a:latin typeface="Athelas Regular"/>
              </a:rPr>
              <a:t> </a:t>
            </a:r>
            <a:r>
              <a:rPr lang="en-US" sz="1400" dirty="0" err="1">
                <a:latin typeface="Athelas Regular"/>
              </a:rPr>
              <a:t>dites</a:t>
            </a:r>
            <a:r>
              <a:rPr lang="en-US" sz="1400" dirty="0">
                <a:latin typeface="Athelas Regular"/>
              </a:rPr>
              <a:t> '</a:t>
            </a:r>
            <a:r>
              <a:rPr lang="en-US" sz="1400" dirty="0" err="1">
                <a:latin typeface="Athelas Regular"/>
              </a:rPr>
              <a:t>négatives</a:t>
            </a:r>
            <a:r>
              <a:rPr lang="en-US" sz="1400" dirty="0">
                <a:latin typeface="Athelas Regular"/>
              </a:rPr>
              <a:t>' (</a:t>
            </a:r>
            <a:r>
              <a:rPr lang="en-US" sz="1400" dirty="0" err="1">
                <a:latin typeface="Athelas Regular"/>
              </a:rPr>
              <a:t>colère</a:t>
            </a:r>
            <a:r>
              <a:rPr lang="en-US" sz="1400" dirty="0">
                <a:latin typeface="Athelas Regular"/>
              </a:rPr>
              <a:t>, </a:t>
            </a:r>
            <a:r>
              <a:rPr lang="en-US" sz="1400" dirty="0" err="1">
                <a:latin typeface="Athelas Regular"/>
              </a:rPr>
              <a:t>pleurs</a:t>
            </a:r>
            <a:r>
              <a:rPr lang="en-US" sz="1400" dirty="0">
                <a:latin typeface="Athelas Regular"/>
              </a:rPr>
              <a:t>)</a:t>
            </a:r>
          </a:p>
          <a:p>
            <a:pPr defTabSz="914400">
              <a:lnSpc>
                <a:spcPct val="90000"/>
              </a:lnSpc>
              <a:spcAft>
                <a:spcPts val="600"/>
              </a:spcAft>
            </a:pPr>
            <a:r>
              <a:rPr lang="en-US" sz="1400" dirty="0">
                <a:latin typeface="Athelas Regular"/>
              </a:rPr>
              <a:t>Les </a:t>
            </a:r>
            <a:r>
              <a:rPr lang="en-US" sz="1400" dirty="0" err="1">
                <a:latin typeface="Athelas Regular"/>
              </a:rPr>
              <a:t>villageois</a:t>
            </a:r>
            <a:r>
              <a:rPr lang="en-US" sz="1400" dirty="0">
                <a:latin typeface="Athelas Regular"/>
              </a:rPr>
              <a:t> </a:t>
            </a:r>
            <a:r>
              <a:rPr lang="en-US" sz="1400" dirty="0" err="1">
                <a:latin typeface="Athelas Regular"/>
              </a:rPr>
              <a:t>vivent</a:t>
            </a:r>
            <a:r>
              <a:rPr lang="en-US" sz="1400" dirty="0">
                <a:latin typeface="Athelas Regular"/>
              </a:rPr>
              <a:t> </a:t>
            </a:r>
            <a:r>
              <a:rPr lang="en-US" sz="1400" dirty="0" err="1">
                <a:latin typeface="Athelas Regular"/>
              </a:rPr>
              <a:t>une</a:t>
            </a:r>
            <a:r>
              <a:rPr lang="en-US" sz="1400" dirty="0">
                <a:latin typeface="Athelas Regular"/>
              </a:rPr>
              <a:t> quadruple violence</a:t>
            </a:r>
          </a:p>
          <a:p>
            <a:pPr defTabSz="914400">
              <a:lnSpc>
                <a:spcPct val="90000"/>
              </a:lnSpc>
              <a:spcAft>
                <a:spcPts val="600"/>
              </a:spcAft>
            </a:pPr>
            <a:r>
              <a:rPr lang="en-US" sz="1400" dirty="0">
                <a:latin typeface="Athelas Regular"/>
              </a:rPr>
              <a:t>Les RS </a:t>
            </a:r>
            <a:r>
              <a:rPr lang="en-US" sz="1400" dirty="0" err="1">
                <a:latin typeface="Athelas Regular"/>
              </a:rPr>
              <a:t>rpz</a:t>
            </a:r>
            <a:r>
              <a:rPr lang="en-US" sz="1400" dirty="0">
                <a:latin typeface="Athelas Regular"/>
              </a:rPr>
              <a:t> </a:t>
            </a:r>
            <a:r>
              <a:rPr lang="en-US" sz="1400" dirty="0" err="1">
                <a:latin typeface="Athelas Regular"/>
              </a:rPr>
              <a:t>une</a:t>
            </a:r>
            <a:r>
              <a:rPr lang="en-US" sz="1400" dirty="0">
                <a:latin typeface="Athelas Regular"/>
              </a:rPr>
              <a:t> surface </a:t>
            </a:r>
            <a:r>
              <a:rPr lang="en-US" sz="1400" dirty="0" err="1">
                <a:latin typeface="Athelas Regular"/>
              </a:rPr>
              <a:t>d'échanges</a:t>
            </a:r>
            <a:r>
              <a:rPr lang="en-US" sz="1400" dirty="0">
                <a:latin typeface="Athelas Regular"/>
              </a:rPr>
              <a:t>, de contacts et de </a:t>
            </a:r>
            <a:r>
              <a:rPr lang="en-US" sz="1400" dirty="0" err="1">
                <a:latin typeface="Athelas Regular"/>
              </a:rPr>
              <a:t>valorisation</a:t>
            </a:r>
            <a:endParaRPr lang="en-US" sz="1400">
              <a:latin typeface="Athelas Regular"/>
            </a:endParaRPr>
          </a:p>
          <a:p>
            <a:pPr defTabSz="914400">
              <a:lnSpc>
                <a:spcPct val="90000"/>
              </a:lnSpc>
              <a:spcAft>
                <a:spcPts val="600"/>
              </a:spcAft>
            </a:pPr>
            <a:r>
              <a:rPr lang="en-US" sz="1400" dirty="0" err="1">
                <a:latin typeface="Athelas Regular"/>
              </a:rPr>
              <a:t>L'expression</a:t>
            </a:r>
            <a:r>
              <a:rPr lang="en-US" sz="1400" dirty="0">
                <a:latin typeface="Athelas Regular"/>
              </a:rPr>
              <a:t> </a:t>
            </a:r>
            <a:r>
              <a:rPr lang="en-US" sz="1400" dirty="0" err="1">
                <a:latin typeface="Athelas Regular"/>
              </a:rPr>
              <a:t>symptomatique</a:t>
            </a:r>
            <a:r>
              <a:rPr lang="en-US" sz="1400" dirty="0">
                <a:latin typeface="Athelas Regular"/>
              </a:rPr>
              <a:t> ne correspond pas tout à fait à la </a:t>
            </a:r>
            <a:r>
              <a:rPr lang="en-US" sz="1400" dirty="0" err="1">
                <a:latin typeface="Athelas Regular"/>
              </a:rPr>
              <a:t>nosologie</a:t>
            </a:r>
            <a:r>
              <a:rPr lang="en-US" sz="1400" dirty="0">
                <a:latin typeface="Athelas Regular"/>
              </a:rPr>
              <a:t> </a:t>
            </a:r>
            <a:r>
              <a:rPr lang="en-US" sz="1400" dirty="0" err="1">
                <a:latin typeface="Athelas Regular"/>
              </a:rPr>
              <a:t>d'Occident</a:t>
            </a:r>
            <a:r>
              <a:rPr lang="en-US" sz="1400" dirty="0">
                <a:latin typeface="Athelas Regular"/>
              </a:rPr>
              <a:t>, le </a:t>
            </a:r>
            <a:r>
              <a:rPr lang="en-US" sz="1400" dirty="0" err="1">
                <a:latin typeface="Athelas Regular"/>
              </a:rPr>
              <a:t>terme</a:t>
            </a:r>
            <a:r>
              <a:rPr lang="en-US" sz="1400" dirty="0">
                <a:latin typeface="Athelas Regular"/>
              </a:rPr>
              <a:t> </a:t>
            </a:r>
            <a:r>
              <a:rPr lang="en-US" sz="1400" dirty="0" err="1">
                <a:latin typeface="Athelas Regular"/>
              </a:rPr>
              <a:t>n'existe</a:t>
            </a:r>
            <a:r>
              <a:rPr lang="en-US" sz="1400" dirty="0">
                <a:latin typeface="Athelas Regular"/>
              </a:rPr>
              <a:t> pas </a:t>
            </a:r>
            <a:r>
              <a:rPr lang="en-US" sz="1400" dirty="0" err="1">
                <a:latin typeface="Athelas Regular"/>
              </a:rPr>
              <a:t>en</a:t>
            </a:r>
            <a:r>
              <a:rPr lang="en-US" sz="1400" dirty="0">
                <a:latin typeface="Athelas Regular"/>
              </a:rPr>
              <a:t> tant que </a:t>
            </a:r>
            <a:r>
              <a:rPr lang="en-US" sz="1400" dirty="0" err="1">
                <a:latin typeface="Athelas Regular"/>
              </a:rPr>
              <a:t>tel</a:t>
            </a:r>
            <a:r>
              <a:rPr lang="en-US" sz="1400" dirty="0">
                <a:latin typeface="Athelas Regular"/>
              </a:rPr>
              <a:t> </a:t>
            </a:r>
            <a:r>
              <a:rPr lang="en-US" sz="1400" dirty="0" err="1">
                <a:latin typeface="Athelas Regular"/>
              </a:rPr>
              <a:t>en</a:t>
            </a:r>
            <a:r>
              <a:rPr lang="en-US" sz="1400" dirty="0">
                <a:latin typeface="Athelas Regular"/>
              </a:rPr>
              <a:t> </a:t>
            </a:r>
            <a:r>
              <a:rPr lang="en-US" sz="1400" dirty="0" err="1">
                <a:latin typeface="Athelas Regular"/>
              </a:rPr>
              <a:t>nepali</a:t>
            </a:r>
            <a:endParaRPr lang="en-US" sz="1400">
              <a:latin typeface="Athelas Regular"/>
            </a:endParaRPr>
          </a:p>
          <a:p>
            <a:pPr defTabSz="914400">
              <a:lnSpc>
                <a:spcPct val="90000"/>
              </a:lnSpc>
              <a:spcAft>
                <a:spcPts val="600"/>
              </a:spcAft>
            </a:pPr>
            <a:endParaRPr lang="en-US" sz="1400" dirty="0">
              <a:latin typeface="Athelas Regular"/>
            </a:endParaRPr>
          </a:p>
          <a:p>
            <a:pPr defTabSz="914400">
              <a:lnSpc>
                <a:spcPct val="90000"/>
              </a:lnSpc>
              <a:spcAft>
                <a:spcPts val="600"/>
              </a:spcAft>
            </a:pPr>
            <a:endParaRPr lang="en-US" sz="1400" dirty="0">
              <a:latin typeface="Athelas Regular"/>
            </a:endParaRPr>
          </a:p>
          <a:p>
            <a:pPr defTabSz="914400">
              <a:lnSpc>
                <a:spcPct val="90000"/>
              </a:lnSpc>
              <a:spcAft>
                <a:spcPts val="600"/>
              </a:spcAft>
            </a:pPr>
            <a:r>
              <a:rPr lang="en-US" sz="1400" dirty="0">
                <a:latin typeface="Athelas Regular"/>
              </a:rPr>
              <a:t>= Le stress et le </a:t>
            </a:r>
            <a:r>
              <a:rPr lang="en-US" sz="1400" dirty="0" err="1">
                <a:latin typeface="Athelas Regular"/>
              </a:rPr>
              <a:t>débordement</a:t>
            </a:r>
            <a:r>
              <a:rPr lang="en-US" sz="1400" dirty="0">
                <a:latin typeface="Athelas Regular"/>
              </a:rPr>
              <a:t> </a:t>
            </a:r>
            <a:r>
              <a:rPr lang="en-US" sz="1400" dirty="0" err="1">
                <a:latin typeface="Athelas Regular"/>
              </a:rPr>
              <a:t>émotionnel</a:t>
            </a:r>
            <a:r>
              <a:rPr lang="en-US" sz="1400" dirty="0">
                <a:latin typeface="Athelas Regular"/>
              </a:rPr>
              <a:t> </a:t>
            </a:r>
            <a:r>
              <a:rPr lang="en-US" sz="1400" dirty="0" err="1">
                <a:latin typeface="Athelas Regular"/>
              </a:rPr>
              <a:t>ressentis</a:t>
            </a:r>
            <a:r>
              <a:rPr lang="en-US" sz="1400" dirty="0">
                <a:latin typeface="Athelas Regular"/>
              </a:rPr>
              <a:t> au moment de la rencontre </a:t>
            </a:r>
            <a:r>
              <a:rPr lang="en-US" sz="1400" dirty="0" err="1">
                <a:latin typeface="Athelas Regular"/>
              </a:rPr>
              <a:t>peuvent</a:t>
            </a:r>
            <a:r>
              <a:rPr lang="en-US" sz="1400" dirty="0">
                <a:latin typeface="Athelas Regular"/>
              </a:rPr>
              <a:t> </a:t>
            </a:r>
            <a:r>
              <a:rPr lang="en-US" sz="1400" dirty="0" err="1">
                <a:latin typeface="Athelas Regular"/>
              </a:rPr>
              <a:t>pousser</a:t>
            </a:r>
            <a:r>
              <a:rPr lang="en-US" sz="1400" dirty="0">
                <a:latin typeface="Athelas Regular"/>
              </a:rPr>
              <a:t> à des </a:t>
            </a:r>
            <a:r>
              <a:rPr lang="en-US" sz="1400" dirty="0" err="1">
                <a:latin typeface="Athelas Regular"/>
              </a:rPr>
              <a:t>comportements</a:t>
            </a:r>
            <a:r>
              <a:rPr lang="en-US" sz="1400" dirty="0">
                <a:latin typeface="Athelas Regular"/>
              </a:rPr>
              <a:t> </a:t>
            </a:r>
            <a:r>
              <a:rPr lang="en-US" sz="1400" dirty="0" err="1">
                <a:latin typeface="Athelas Regular"/>
              </a:rPr>
              <a:t>dangereux</a:t>
            </a:r>
            <a:r>
              <a:rPr lang="en-US" sz="1400" dirty="0">
                <a:latin typeface="Athelas Regular"/>
              </a:rPr>
              <a:t>. AS et H ne </a:t>
            </a:r>
            <a:r>
              <a:rPr lang="en-US" sz="1400" dirty="0" err="1">
                <a:latin typeface="Athelas Regular"/>
              </a:rPr>
              <a:t>deviennent</a:t>
            </a:r>
            <a:r>
              <a:rPr lang="en-US" sz="1400" dirty="0">
                <a:latin typeface="Athelas Regular"/>
              </a:rPr>
              <a:t> </a:t>
            </a:r>
            <a:r>
              <a:rPr lang="en-US" sz="1400" dirty="0" err="1">
                <a:latin typeface="Athelas Regular"/>
              </a:rPr>
              <a:t>parfois</a:t>
            </a:r>
            <a:r>
              <a:rPr lang="en-US" sz="1400" dirty="0">
                <a:latin typeface="Athelas Regular"/>
              </a:rPr>
              <a:t> </a:t>
            </a:r>
            <a:r>
              <a:rPr lang="en-US" sz="1400" dirty="0" err="1">
                <a:latin typeface="Athelas Regular"/>
              </a:rPr>
              <a:t>mortels</a:t>
            </a:r>
            <a:r>
              <a:rPr lang="en-US" sz="1400" dirty="0">
                <a:latin typeface="Athelas Regular"/>
              </a:rPr>
              <a:t>  les </a:t>
            </a:r>
            <a:r>
              <a:rPr lang="en-US" sz="1400" dirty="0" err="1">
                <a:latin typeface="Athelas Regular"/>
              </a:rPr>
              <a:t>uns</a:t>
            </a:r>
            <a:r>
              <a:rPr lang="en-US" sz="1400" dirty="0">
                <a:latin typeface="Athelas Regular"/>
              </a:rPr>
              <a:t> pour les </a:t>
            </a:r>
            <a:r>
              <a:rPr lang="en-US" sz="1400" dirty="0" err="1">
                <a:latin typeface="Athelas Regular"/>
              </a:rPr>
              <a:t>autres</a:t>
            </a:r>
            <a:r>
              <a:rPr lang="en-US" sz="1400" dirty="0">
                <a:latin typeface="Athelas Regular"/>
              </a:rPr>
              <a:t> que par </a:t>
            </a:r>
            <a:r>
              <a:rPr lang="en-US" sz="1400" dirty="0" err="1">
                <a:latin typeface="Athelas Regular"/>
              </a:rPr>
              <a:t>peurs</a:t>
            </a:r>
            <a:endParaRPr lang="en-US" sz="1400" dirty="0">
              <a:latin typeface="Athelas Regular"/>
            </a:endParaRPr>
          </a:p>
          <a:p>
            <a:pPr defTabSz="914400">
              <a:lnSpc>
                <a:spcPct val="90000"/>
              </a:lnSpc>
              <a:spcAft>
                <a:spcPts val="600"/>
              </a:spcAft>
            </a:pPr>
            <a:r>
              <a:rPr lang="en-US" sz="1400" dirty="0">
                <a:latin typeface="Athelas Regular"/>
              </a:rPr>
              <a:t>= Les H qui </a:t>
            </a:r>
            <a:r>
              <a:rPr lang="en-US" sz="1400" dirty="0" err="1">
                <a:latin typeface="Athelas Regular"/>
              </a:rPr>
              <a:t>cherchent</a:t>
            </a:r>
            <a:r>
              <a:rPr lang="en-US" sz="1400" dirty="0">
                <a:latin typeface="Athelas Regular"/>
              </a:rPr>
              <a:t> le + les AS </a:t>
            </a:r>
            <a:r>
              <a:rPr lang="en-US" sz="1400" dirty="0" err="1">
                <a:latin typeface="Athelas Regular"/>
              </a:rPr>
              <a:t>souffrent</a:t>
            </a:r>
            <a:r>
              <a:rPr lang="en-US" sz="1400" dirty="0">
                <a:latin typeface="Athelas Regular"/>
              </a:rPr>
              <a:t> - et </a:t>
            </a:r>
            <a:r>
              <a:rPr lang="en-US" sz="1400" dirty="0" err="1">
                <a:latin typeface="Athelas Regular"/>
              </a:rPr>
              <a:t>s'en</a:t>
            </a:r>
            <a:r>
              <a:rPr lang="en-US" sz="1400" dirty="0">
                <a:latin typeface="Athelas Regular"/>
              </a:rPr>
              <a:t> </a:t>
            </a:r>
            <a:r>
              <a:rPr lang="en-US" sz="1400" dirty="0" err="1">
                <a:latin typeface="Athelas Regular"/>
              </a:rPr>
              <a:t>remettent</a:t>
            </a:r>
            <a:r>
              <a:rPr lang="en-US" sz="1400" dirty="0">
                <a:latin typeface="Athelas Regular"/>
              </a:rPr>
              <a:t> </a:t>
            </a:r>
            <a:r>
              <a:rPr lang="en-US" sz="1400" dirty="0" err="1">
                <a:latin typeface="Athelas Regular"/>
              </a:rPr>
              <a:t>mieux</a:t>
            </a:r>
            <a:r>
              <a:rPr lang="en-US" sz="1400" dirty="0">
                <a:latin typeface="Athelas Regular"/>
              </a:rPr>
              <a:t> </a:t>
            </a:r>
            <a:endParaRPr lang="en-US"/>
          </a:p>
          <a:p>
            <a:pPr defTabSz="914400">
              <a:lnSpc>
                <a:spcPct val="90000"/>
              </a:lnSpc>
              <a:spcAft>
                <a:spcPts val="600"/>
              </a:spcAft>
            </a:pPr>
            <a:r>
              <a:rPr lang="en-US" sz="1400" dirty="0">
                <a:latin typeface="Athelas Regular"/>
              </a:rPr>
              <a:t>= </a:t>
            </a:r>
            <a:r>
              <a:rPr lang="en-US" sz="1400" dirty="0" err="1">
                <a:latin typeface="Athelas Regular"/>
              </a:rPr>
              <a:t>Ceux</a:t>
            </a:r>
            <a:r>
              <a:rPr lang="en-US" sz="1400" dirty="0">
                <a:latin typeface="Athelas Regular"/>
              </a:rPr>
              <a:t> qui '</a:t>
            </a:r>
            <a:r>
              <a:rPr lang="en-US" sz="1400" dirty="0" err="1">
                <a:latin typeface="Athelas Regular"/>
              </a:rPr>
              <a:t>traumatisent</a:t>
            </a:r>
            <a:r>
              <a:rPr lang="en-US" sz="1400" dirty="0">
                <a:latin typeface="Athelas Regular"/>
              </a:rPr>
              <a:t>' </a:t>
            </a:r>
            <a:r>
              <a:rPr lang="en-US" sz="1400" dirty="0" err="1">
                <a:latin typeface="Athelas Regular"/>
              </a:rPr>
              <a:t>pourraient</a:t>
            </a:r>
            <a:r>
              <a:rPr lang="en-US" sz="1400" dirty="0">
                <a:latin typeface="Athelas Regular"/>
              </a:rPr>
              <a:t> </a:t>
            </a:r>
            <a:r>
              <a:rPr lang="en-US" sz="1400" dirty="0" err="1">
                <a:latin typeface="Athelas Regular"/>
              </a:rPr>
              <a:t>en</a:t>
            </a:r>
            <a:r>
              <a:rPr lang="en-US" sz="1400" dirty="0">
                <a:latin typeface="Athelas Regular"/>
              </a:rPr>
              <a:t> fait </a:t>
            </a:r>
            <a:r>
              <a:rPr lang="en-US" sz="1400" dirty="0" err="1">
                <a:latin typeface="Athelas Regular"/>
              </a:rPr>
              <a:t>être</a:t>
            </a:r>
            <a:r>
              <a:rPr lang="en-US" sz="1400" dirty="0">
                <a:latin typeface="Athelas Regular"/>
              </a:rPr>
              <a:t> les H, pas les AS</a:t>
            </a:r>
          </a:p>
          <a:p>
            <a:pPr defTabSz="914400">
              <a:lnSpc>
                <a:spcPct val="90000"/>
              </a:lnSpc>
              <a:spcAft>
                <a:spcPts val="600"/>
              </a:spcAft>
            </a:pPr>
            <a:r>
              <a:rPr lang="en-US" sz="1400" dirty="0">
                <a:latin typeface="Athelas Regular"/>
              </a:rPr>
              <a:t>= Les AS </a:t>
            </a:r>
            <a:r>
              <a:rPr lang="en-US" sz="1400" dirty="0" err="1">
                <a:latin typeface="Athelas Regular"/>
              </a:rPr>
              <a:t>rassemblent</a:t>
            </a:r>
            <a:r>
              <a:rPr lang="en-US" sz="1400" dirty="0">
                <a:latin typeface="Athelas Regular"/>
              </a:rPr>
              <a:t> les H, les </a:t>
            </a:r>
            <a:r>
              <a:rPr lang="en-US" sz="1400" dirty="0" err="1">
                <a:latin typeface="Athelas Regular"/>
              </a:rPr>
              <a:t>posent</a:t>
            </a:r>
            <a:r>
              <a:rPr lang="en-US" sz="1400" dirty="0">
                <a:latin typeface="Athelas Regular"/>
              </a:rPr>
              <a:t> </a:t>
            </a:r>
            <a:r>
              <a:rPr lang="en-US" sz="1400" dirty="0" err="1">
                <a:latin typeface="Athelas Regular"/>
              </a:rPr>
              <a:t>parfois</a:t>
            </a:r>
            <a:r>
              <a:rPr lang="en-US" sz="1400" dirty="0">
                <a:latin typeface="Athelas Regular"/>
              </a:rPr>
              <a:t> </a:t>
            </a:r>
            <a:r>
              <a:rPr lang="en-US" sz="1400" dirty="0" err="1">
                <a:latin typeface="Athelas Regular"/>
              </a:rPr>
              <a:t>en</a:t>
            </a:r>
            <a:r>
              <a:rPr lang="en-US" sz="1400" dirty="0">
                <a:latin typeface="Athelas Regular"/>
              </a:rPr>
              <a:t> </a:t>
            </a:r>
            <a:r>
              <a:rPr lang="en-US" sz="1400" dirty="0" err="1">
                <a:latin typeface="Athelas Regular"/>
              </a:rPr>
              <a:t>héros</a:t>
            </a:r>
            <a:r>
              <a:rPr lang="en-US" sz="1400" dirty="0">
                <a:latin typeface="Athelas Regular"/>
              </a:rPr>
              <a:t> et </a:t>
            </a:r>
            <a:r>
              <a:rPr lang="en-US" sz="1400" dirty="0" err="1">
                <a:latin typeface="Athelas Regular"/>
              </a:rPr>
              <a:t>poussent</a:t>
            </a:r>
            <a:r>
              <a:rPr lang="en-US" sz="1400" dirty="0">
                <a:latin typeface="Athelas Regular"/>
              </a:rPr>
              <a:t> à </a:t>
            </a:r>
            <a:r>
              <a:rPr lang="en-US" sz="1400" dirty="0" err="1">
                <a:latin typeface="Athelas Regular"/>
              </a:rPr>
              <a:t>une</a:t>
            </a:r>
            <a:r>
              <a:rPr lang="en-US" sz="1400" dirty="0">
                <a:latin typeface="Athelas Regular"/>
              </a:rPr>
              <a:t> </a:t>
            </a:r>
            <a:r>
              <a:rPr lang="en-US" sz="1400" dirty="0" err="1">
                <a:latin typeface="Athelas Regular"/>
              </a:rPr>
              <a:t>forme</a:t>
            </a:r>
            <a:r>
              <a:rPr lang="en-US" sz="1400" dirty="0">
                <a:latin typeface="Athelas Regular"/>
              </a:rPr>
              <a:t> de catharsis (</a:t>
            </a:r>
            <a:r>
              <a:rPr lang="en-US" sz="1400" dirty="0" err="1">
                <a:latin typeface="Athelas Regular"/>
              </a:rPr>
              <a:t>ouvrent</a:t>
            </a:r>
            <a:r>
              <a:rPr lang="en-US" sz="1400" dirty="0">
                <a:latin typeface="Athelas Regular"/>
              </a:rPr>
              <a:t>  </a:t>
            </a:r>
            <a:r>
              <a:rPr lang="en-US" sz="1400" dirty="0" err="1">
                <a:latin typeface="Athelas Regular"/>
              </a:rPr>
              <a:t>une</a:t>
            </a:r>
            <a:r>
              <a:rPr lang="en-US" sz="1400" dirty="0">
                <a:latin typeface="Athelas Regular"/>
              </a:rPr>
              <a:t> </a:t>
            </a:r>
            <a:r>
              <a:rPr lang="en-US" sz="1400" dirty="0" err="1">
                <a:latin typeface="Athelas Regular"/>
              </a:rPr>
              <a:t>porte</a:t>
            </a:r>
            <a:r>
              <a:rPr lang="en-US" sz="1400" dirty="0">
                <a:latin typeface="Athelas Regular"/>
              </a:rPr>
              <a:t> </a:t>
            </a:r>
            <a:r>
              <a:rPr lang="en-US" sz="1400" dirty="0" err="1">
                <a:latin typeface="Athelas Regular"/>
              </a:rPr>
              <a:t>normalement</a:t>
            </a:r>
            <a:r>
              <a:rPr lang="en-US" sz="1400" dirty="0">
                <a:latin typeface="Athelas Regular"/>
              </a:rPr>
              <a:t> </a:t>
            </a:r>
            <a:r>
              <a:rPr lang="en-US" sz="1400" dirty="0" err="1">
                <a:latin typeface="Athelas Regular"/>
              </a:rPr>
              <a:t>fermées</a:t>
            </a:r>
            <a:r>
              <a:rPr lang="en-US" sz="1400" dirty="0">
                <a:latin typeface="Athelas Regular"/>
              </a:rPr>
              <a:t> par les </a:t>
            </a:r>
            <a:r>
              <a:rPr lang="en-US" sz="1400" dirty="0" err="1">
                <a:latin typeface="Athelas Regular"/>
              </a:rPr>
              <a:t>normes</a:t>
            </a:r>
            <a:r>
              <a:rPr lang="en-US" sz="1400" dirty="0">
                <a:latin typeface="Athelas Regular"/>
              </a:rPr>
              <a:t>) = </a:t>
            </a:r>
            <a:r>
              <a:rPr lang="en-US" sz="1400" dirty="0" err="1">
                <a:latin typeface="Athelas Regular"/>
              </a:rPr>
              <a:t>offrent</a:t>
            </a:r>
            <a:r>
              <a:rPr lang="en-US" sz="1400" dirty="0">
                <a:latin typeface="Athelas Regular"/>
              </a:rPr>
              <a:t> </a:t>
            </a:r>
            <a:r>
              <a:rPr lang="en-US" sz="1400" dirty="0" err="1">
                <a:latin typeface="Athelas Regular"/>
              </a:rPr>
              <a:t>donc</a:t>
            </a:r>
            <a:r>
              <a:rPr lang="en-US" sz="1400" dirty="0">
                <a:latin typeface="Athelas Regular"/>
              </a:rPr>
              <a:t> </a:t>
            </a:r>
            <a:r>
              <a:rPr lang="en-US" sz="1400" dirty="0" err="1">
                <a:latin typeface="Athelas Regular"/>
              </a:rPr>
              <a:t>une</a:t>
            </a:r>
            <a:r>
              <a:rPr lang="en-US" sz="1400" dirty="0">
                <a:latin typeface="Athelas Regular"/>
              </a:rPr>
              <a:t> aide à la </a:t>
            </a:r>
            <a:r>
              <a:rPr lang="en-US" sz="1400" dirty="0" err="1">
                <a:latin typeface="Athelas Regular"/>
              </a:rPr>
              <a:t>résilience</a:t>
            </a:r>
            <a:r>
              <a:rPr lang="en-US" sz="1400" dirty="0">
                <a:latin typeface="Athelas Regular"/>
              </a:rPr>
              <a:t>, tout </a:t>
            </a:r>
            <a:r>
              <a:rPr lang="en-US" sz="1400" dirty="0" err="1">
                <a:latin typeface="Athelas Regular"/>
              </a:rPr>
              <a:t>en</a:t>
            </a:r>
            <a:r>
              <a:rPr lang="en-US" sz="1400" dirty="0">
                <a:latin typeface="Athelas Regular"/>
              </a:rPr>
              <a:t> </a:t>
            </a:r>
            <a:r>
              <a:rPr lang="en-US" sz="1400" dirty="0" err="1">
                <a:latin typeface="Athelas Regular"/>
              </a:rPr>
              <a:t>provoquant</a:t>
            </a:r>
            <a:r>
              <a:rPr lang="en-US" sz="1400" dirty="0">
                <a:latin typeface="Athelas Regular"/>
              </a:rPr>
              <a:t> un choc important (// poison </a:t>
            </a:r>
            <a:r>
              <a:rPr lang="en-US" sz="1400" dirty="0" err="1">
                <a:latin typeface="Athelas Regular"/>
              </a:rPr>
              <a:t>remède</a:t>
            </a:r>
            <a:r>
              <a:rPr lang="en-US" sz="1400" dirty="0">
                <a:latin typeface="Athelas Regular"/>
              </a:rPr>
              <a:t>)</a:t>
            </a:r>
          </a:p>
          <a:p>
            <a:pPr defTabSz="914400">
              <a:lnSpc>
                <a:spcPct val="90000"/>
              </a:lnSpc>
              <a:spcAft>
                <a:spcPts val="600"/>
              </a:spcAft>
            </a:pPr>
            <a:r>
              <a:rPr lang="en-US" sz="1400" dirty="0">
                <a:latin typeface="Athelas Regular"/>
              </a:rPr>
              <a:t>= Il </a:t>
            </a:r>
            <a:r>
              <a:rPr lang="en-US" sz="1400" dirty="0" err="1">
                <a:latin typeface="Athelas Regular"/>
              </a:rPr>
              <a:t>existe</a:t>
            </a:r>
            <a:r>
              <a:rPr lang="en-US" sz="1400" dirty="0">
                <a:latin typeface="Athelas Regular"/>
              </a:rPr>
              <a:t> un ensemble de </a:t>
            </a:r>
            <a:r>
              <a:rPr lang="en-US" sz="1400" dirty="0" err="1">
                <a:latin typeface="Athelas Regular"/>
              </a:rPr>
              <a:t>facteurs</a:t>
            </a:r>
            <a:r>
              <a:rPr lang="en-US" sz="1400" dirty="0">
                <a:latin typeface="Athelas Regular"/>
              </a:rPr>
              <a:t> </a:t>
            </a:r>
            <a:r>
              <a:rPr lang="en-US" sz="1400" dirty="0" err="1">
                <a:latin typeface="Athelas Regular"/>
              </a:rPr>
              <a:t>potentiellement</a:t>
            </a:r>
            <a:r>
              <a:rPr lang="en-US" sz="1400" dirty="0">
                <a:latin typeface="Athelas Regular"/>
              </a:rPr>
              <a:t> </a:t>
            </a:r>
            <a:r>
              <a:rPr lang="en-US" sz="1400" dirty="0" err="1">
                <a:latin typeface="Athelas Regular"/>
              </a:rPr>
              <a:t>protecteurs</a:t>
            </a:r>
            <a:r>
              <a:rPr lang="en-US" sz="1400" dirty="0">
                <a:latin typeface="Athelas Regular"/>
              </a:rPr>
              <a:t> du 'trauma': le </a:t>
            </a:r>
            <a:r>
              <a:rPr lang="en-US" sz="1400" dirty="0" err="1">
                <a:latin typeface="Athelas Regular"/>
              </a:rPr>
              <a:t>groupe</a:t>
            </a:r>
            <a:r>
              <a:rPr lang="en-US" sz="1400" dirty="0">
                <a:latin typeface="Athelas Regular"/>
              </a:rPr>
              <a:t>, la religion, la vie au </a:t>
            </a:r>
            <a:r>
              <a:rPr lang="en-US" sz="1400" dirty="0" err="1">
                <a:latin typeface="Athelas Regular"/>
              </a:rPr>
              <a:t>présent</a:t>
            </a:r>
            <a:r>
              <a:rPr lang="en-US" sz="1400" dirty="0">
                <a:latin typeface="Athelas Regular"/>
              </a:rPr>
              <a:t>, </a:t>
            </a:r>
            <a:r>
              <a:rPr lang="en-US" sz="1400" dirty="0" err="1">
                <a:latin typeface="Athelas Regular"/>
              </a:rPr>
              <a:t>l'activité</a:t>
            </a:r>
            <a:r>
              <a:rPr lang="en-US" sz="1400" dirty="0">
                <a:latin typeface="Athelas Regular"/>
              </a:rPr>
              <a:t> physique, la </a:t>
            </a:r>
            <a:r>
              <a:rPr lang="en-US" sz="1400" dirty="0" err="1">
                <a:latin typeface="Athelas Regular"/>
              </a:rPr>
              <a:t>valorisation</a:t>
            </a:r>
            <a:r>
              <a:rPr lang="en-US" sz="1400" dirty="0">
                <a:latin typeface="Athelas Regular"/>
              </a:rPr>
              <a:t> de </a:t>
            </a:r>
            <a:r>
              <a:rPr lang="en-US" sz="1400" dirty="0" err="1">
                <a:latin typeface="Athelas Regular"/>
              </a:rPr>
              <a:t>l'exp</a:t>
            </a:r>
            <a:r>
              <a:rPr lang="en-US" sz="1400" dirty="0">
                <a:latin typeface="Athelas Regular"/>
              </a:rPr>
              <a:t> (</a:t>
            </a:r>
            <a:r>
              <a:rPr lang="en-US" sz="1400" dirty="0" err="1">
                <a:latin typeface="Athelas Regular"/>
              </a:rPr>
              <a:t>fabrique</a:t>
            </a:r>
            <a:r>
              <a:rPr lang="en-US" sz="1400" dirty="0">
                <a:latin typeface="Athelas Regular"/>
              </a:rPr>
              <a:t> des </a:t>
            </a:r>
            <a:r>
              <a:rPr lang="en-US" sz="1400" dirty="0" err="1">
                <a:latin typeface="Athelas Regular"/>
              </a:rPr>
              <a:t>héros</a:t>
            </a:r>
            <a:r>
              <a:rPr lang="en-US" sz="1400" dirty="0">
                <a:latin typeface="Athelas Regular"/>
              </a:rPr>
              <a:t>)...</a:t>
            </a:r>
          </a:p>
          <a:p>
            <a:pPr indent="-228600" defTabSz="914400">
              <a:lnSpc>
                <a:spcPct val="90000"/>
              </a:lnSpc>
              <a:spcAft>
                <a:spcPts val="600"/>
              </a:spcAft>
              <a:buFont typeface="Arial" panose="020B0604020202020204" pitchFamily="34" charset="0"/>
              <a:buChar char="•"/>
            </a:pPr>
            <a:endParaRPr lang="en-US" sz="1400" b="1" dirty="0">
              <a:latin typeface="Athelas Regular"/>
            </a:endParaRPr>
          </a:p>
          <a:p>
            <a:pPr indent="-228600" defTabSz="914400">
              <a:lnSpc>
                <a:spcPct val="90000"/>
              </a:lnSpc>
              <a:spcAft>
                <a:spcPts val="600"/>
              </a:spcAft>
              <a:buFont typeface="Arial" panose="020B0604020202020204" pitchFamily="34" charset="0"/>
              <a:buChar char="•"/>
            </a:pPr>
            <a:endParaRPr lang="en-US" sz="1400" b="1" dirty="0">
              <a:latin typeface="Athelas Regular"/>
            </a:endParaRPr>
          </a:p>
        </p:txBody>
      </p:sp>
      <p:sp>
        <p:nvSpPr>
          <p:cNvPr id="5" name="Espace réservé du numéro de diapositive 4">
            <a:extLst>
              <a:ext uri="{FF2B5EF4-FFF2-40B4-BE49-F238E27FC236}">
                <a16:creationId xmlns:a16="http://schemas.microsoft.com/office/drawing/2014/main" id="{0D4B421E-D483-9C71-CD72-F116468AEBAC}"/>
              </a:ext>
            </a:extLst>
          </p:cNvPr>
          <p:cNvSpPr>
            <a:spLocks noGrp="1"/>
          </p:cNvSpPr>
          <p:nvPr>
            <p:ph type="sldNum" sz="quarter" idx="12"/>
          </p:nvPr>
        </p:nvSpPr>
        <p:spPr>
          <a:xfrm>
            <a:off x="6808279" y="6356350"/>
            <a:ext cx="2057400" cy="365125"/>
          </a:xfrm>
        </p:spPr>
        <p:txBody>
          <a:bodyPr vert="horz" lIns="91440" tIns="45720" rIns="91440" bIns="45720" rtlCol="0" anchor="ctr">
            <a:normAutofit/>
          </a:bodyPr>
          <a:lstStyle/>
          <a:p>
            <a:pPr defTabSz="914400">
              <a:spcAft>
                <a:spcPts val="600"/>
              </a:spcAft>
              <a:defRPr/>
            </a:pPr>
            <a:fld id="{2A6F697A-4DAF-C644-B8DF-049E65BA4E37}" type="slidenum">
              <a:rPr lang="en-US" dirty="0">
                <a:solidFill>
                  <a:schemeClr val="tx1"/>
                </a:solidFill>
                <a:latin typeface="Calibri" panose="020F0502020204030204"/>
              </a:rPr>
              <a:pPr defTabSz="914400">
                <a:spcAft>
                  <a:spcPts val="600"/>
                </a:spcAft>
                <a:defRPr/>
              </a:pPr>
              <a:t>22</a:t>
            </a:fld>
            <a:endParaRPr lang="en-US" dirty="0">
              <a:solidFill>
                <a:schemeClr val="tx1"/>
              </a:solidFill>
              <a:latin typeface="Calibri" panose="020F0502020204030204"/>
            </a:endParaRPr>
          </a:p>
        </p:txBody>
      </p:sp>
      <p:sp>
        <p:nvSpPr>
          <p:cNvPr id="3" name="ZoneTexte 2">
            <a:extLst>
              <a:ext uri="{FF2B5EF4-FFF2-40B4-BE49-F238E27FC236}">
                <a16:creationId xmlns:a16="http://schemas.microsoft.com/office/drawing/2014/main" id="{80CA7D85-ACFF-791D-4BF3-DEED850574C1}"/>
              </a:ext>
            </a:extLst>
          </p:cNvPr>
          <p:cNvSpPr txBox="1"/>
          <p:nvPr/>
        </p:nvSpPr>
        <p:spPr>
          <a:xfrm>
            <a:off x="4488642" y="964920"/>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Athelas Regular"/>
              </a:rPr>
              <a:t>Terrains : </a:t>
            </a:r>
            <a:r>
              <a:rPr lang="en-US" sz="1600" dirty="0">
                <a:latin typeface="Athelas Regular"/>
              </a:rPr>
              <a:t>​</a:t>
            </a:r>
            <a:endParaRPr lang="en-US" sz="1600">
              <a:latin typeface="Athelas Regular"/>
              <a:ea typeface="Calibri"/>
              <a:cs typeface="Calibri"/>
            </a:endParaRPr>
          </a:p>
          <a:p>
            <a:pPr algn="ctr"/>
            <a:r>
              <a:rPr lang="en-US" sz="1600" dirty="0">
                <a:latin typeface="Athelas Regular"/>
              </a:rPr>
              <a:t>2019 : 3 </a:t>
            </a:r>
            <a:r>
              <a:rPr lang="en-US" sz="1600" dirty="0" err="1">
                <a:latin typeface="Athelas Regular"/>
              </a:rPr>
              <a:t>mois</a:t>
            </a:r>
            <a:r>
              <a:rPr lang="en-US" sz="1600" dirty="0">
                <a:latin typeface="Athelas Regular"/>
              </a:rPr>
              <a:t> ​</a:t>
            </a:r>
            <a:br>
              <a:rPr lang="en-US" sz="1600" dirty="0">
                <a:latin typeface="Athelas Regular"/>
              </a:rPr>
            </a:br>
            <a:r>
              <a:rPr lang="en-US" sz="1600" dirty="0">
                <a:latin typeface="Athelas Regular"/>
              </a:rPr>
              <a:t>(</a:t>
            </a:r>
            <a:r>
              <a:rPr lang="en-US" sz="1600" i="1" dirty="0" err="1">
                <a:latin typeface="Athelas Regular"/>
              </a:rPr>
              <a:t>Hattisar</a:t>
            </a:r>
            <a:r>
              <a:rPr lang="en-US" sz="1600" dirty="0">
                <a:latin typeface="Athelas Regular"/>
              </a:rPr>
              <a:t>)​</a:t>
            </a:r>
            <a:endParaRPr lang="en-US" sz="1600">
              <a:latin typeface="Athelas Regular"/>
              <a:ea typeface="Calibri"/>
              <a:cs typeface="Calibri"/>
            </a:endParaRPr>
          </a:p>
          <a:p>
            <a:pPr algn="ctr"/>
            <a:r>
              <a:rPr lang="en-US" sz="1600" dirty="0">
                <a:latin typeface="Athelas Regular"/>
              </a:rPr>
              <a:t>2021-2022 : 6 </a:t>
            </a:r>
            <a:r>
              <a:rPr lang="en-US" sz="1600" dirty="0" err="1">
                <a:latin typeface="Athelas Regular"/>
              </a:rPr>
              <a:t>mois</a:t>
            </a:r>
            <a:r>
              <a:rPr lang="en-US" sz="1600" dirty="0">
                <a:latin typeface="Athelas Regular"/>
              </a:rPr>
              <a:t> ​</a:t>
            </a:r>
            <a:br>
              <a:rPr lang="en-US" sz="1600" dirty="0">
                <a:latin typeface="Athelas Regular"/>
              </a:rPr>
            </a:br>
            <a:r>
              <a:rPr lang="en-US" sz="1600" dirty="0">
                <a:latin typeface="Athelas Regular"/>
              </a:rPr>
              <a:t>(</a:t>
            </a:r>
            <a:r>
              <a:rPr lang="en-US" sz="1600" i="1" dirty="0" err="1">
                <a:latin typeface="Athelas Regular"/>
              </a:rPr>
              <a:t>Hattisar</a:t>
            </a:r>
            <a:r>
              <a:rPr lang="en-US" sz="1600" i="1" dirty="0">
                <a:latin typeface="Athelas Regular"/>
              </a:rPr>
              <a:t> &gt; </a:t>
            </a:r>
            <a:r>
              <a:rPr lang="en-US" sz="1600" i="1" dirty="0" err="1">
                <a:latin typeface="Athelas Regular"/>
              </a:rPr>
              <a:t>Geruwa</a:t>
            </a:r>
            <a:r>
              <a:rPr lang="en-US" sz="1600" dirty="0">
                <a:latin typeface="Athelas Regular"/>
              </a:rPr>
              <a:t>)​</a:t>
            </a:r>
            <a:endParaRPr lang="en-US" sz="1600">
              <a:latin typeface="Athelas Regular"/>
              <a:ea typeface="Calibri"/>
              <a:cs typeface="Calibri"/>
            </a:endParaRPr>
          </a:p>
          <a:p>
            <a:pPr algn="ctr"/>
            <a:r>
              <a:rPr lang="en-US" sz="1600" dirty="0">
                <a:latin typeface="Athelas Regular"/>
              </a:rPr>
              <a:t>2023 : 6 </a:t>
            </a:r>
            <a:r>
              <a:rPr lang="en-US" sz="1600" dirty="0" err="1">
                <a:latin typeface="Athelas Regular"/>
              </a:rPr>
              <a:t>mois</a:t>
            </a:r>
            <a:r>
              <a:rPr lang="en-US" sz="1600" dirty="0">
                <a:latin typeface="Athelas Regular"/>
              </a:rPr>
              <a:t> ​</a:t>
            </a:r>
            <a:br>
              <a:rPr lang="en-US" sz="1600" dirty="0">
                <a:latin typeface="Athelas Regular"/>
              </a:rPr>
            </a:br>
            <a:r>
              <a:rPr lang="en-US" sz="1600" dirty="0">
                <a:latin typeface="Athelas Regular"/>
              </a:rPr>
              <a:t>(</a:t>
            </a:r>
            <a:r>
              <a:rPr lang="en-US" sz="1600" i="1" dirty="0" err="1">
                <a:latin typeface="Athelas Regular"/>
              </a:rPr>
              <a:t>Geruwa</a:t>
            </a:r>
            <a:r>
              <a:rPr lang="en-US" sz="1600" i="1" dirty="0">
                <a:latin typeface="Athelas Regular"/>
              </a:rPr>
              <a:t> &gt; </a:t>
            </a:r>
            <a:r>
              <a:rPr lang="en-US" sz="1600" i="1" dirty="0" err="1">
                <a:latin typeface="Athelas Regular"/>
              </a:rPr>
              <a:t>Hattisar</a:t>
            </a:r>
            <a:r>
              <a:rPr lang="en-US" sz="1600" dirty="0">
                <a:latin typeface="Athelas Regular"/>
              </a:rPr>
              <a:t>)</a:t>
            </a:r>
            <a:endParaRPr lang="en-US" sz="1600">
              <a:latin typeface="Athelas Regular"/>
              <a:ea typeface="Calibri"/>
              <a:cs typeface="Calibri"/>
            </a:endParaRPr>
          </a:p>
        </p:txBody>
      </p:sp>
      <p:sp>
        <p:nvSpPr>
          <p:cNvPr id="8" name="ZoneTexte 7">
            <a:extLst>
              <a:ext uri="{FF2B5EF4-FFF2-40B4-BE49-F238E27FC236}">
                <a16:creationId xmlns:a16="http://schemas.microsoft.com/office/drawing/2014/main" id="{612E0586-01D5-8C2B-6F00-4E654D3363B2}"/>
              </a:ext>
            </a:extLst>
          </p:cNvPr>
          <p:cNvSpPr txBox="1"/>
          <p:nvPr/>
        </p:nvSpPr>
        <p:spPr>
          <a:xfrm>
            <a:off x="181870" y="55572"/>
            <a:ext cx="45492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Athelas Regular"/>
              </a:rPr>
              <a:t>Rencontres H-AS</a:t>
            </a:r>
            <a:r>
              <a:rPr lang="en-US" sz="1200" dirty="0">
                <a:latin typeface="Athelas Regular"/>
              </a:rPr>
              <a:t> : </a:t>
            </a:r>
            <a:r>
              <a:rPr lang="fr-FR" sz="1200" dirty="0">
                <a:latin typeface="Athelas Regular"/>
              </a:rPr>
              <a:t>​</a:t>
            </a:r>
            <a:br>
              <a:rPr lang="fr-FR" sz="1200" dirty="0">
                <a:latin typeface="Athelas Regular"/>
              </a:rPr>
            </a:br>
            <a:r>
              <a:rPr lang="en-US" sz="1200" dirty="0" err="1">
                <a:latin typeface="Athelas Regular"/>
              </a:rPr>
              <a:t>territoires</a:t>
            </a:r>
            <a:r>
              <a:rPr lang="en-US" sz="1200" dirty="0">
                <a:latin typeface="Athelas Regular"/>
              </a:rPr>
              <a:t> &amp; </a:t>
            </a:r>
            <a:r>
              <a:rPr lang="en-US" sz="1200" dirty="0" err="1">
                <a:latin typeface="Athelas Regular"/>
              </a:rPr>
              <a:t>frontières</a:t>
            </a:r>
            <a:r>
              <a:rPr lang="en-US" sz="1200" dirty="0">
                <a:latin typeface="Athelas Regular"/>
              </a:rPr>
              <a:t>, </a:t>
            </a:r>
            <a:r>
              <a:rPr lang="en-US" sz="1200" dirty="0" err="1">
                <a:latin typeface="Athelas Regular"/>
              </a:rPr>
              <a:t>proximité</a:t>
            </a:r>
            <a:r>
              <a:rPr lang="en-US" sz="1200" dirty="0">
                <a:latin typeface="Athelas Regular"/>
              </a:rPr>
              <a:t>/</a:t>
            </a:r>
            <a:r>
              <a:rPr lang="en-US" sz="1200" dirty="0" err="1">
                <a:latin typeface="Athelas Regular"/>
              </a:rPr>
              <a:t>proxémie</a:t>
            </a:r>
            <a:r>
              <a:rPr lang="en-US" sz="1200" dirty="0">
                <a:latin typeface="Athelas Regular"/>
              </a:rPr>
              <a:t>, </a:t>
            </a:r>
            <a:r>
              <a:rPr lang="en-US" sz="1200" dirty="0" err="1">
                <a:latin typeface="Athelas Regular"/>
              </a:rPr>
              <a:t>ressentis</a:t>
            </a:r>
            <a:r>
              <a:rPr lang="en-US" sz="1200" dirty="0">
                <a:latin typeface="Athelas Regular"/>
              </a:rPr>
              <a:t>, stress, </a:t>
            </a:r>
            <a:r>
              <a:rPr lang="en-US" sz="1200" dirty="0" err="1">
                <a:latin typeface="Athelas Regular"/>
              </a:rPr>
              <a:t>expériences</a:t>
            </a:r>
            <a:r>
              <a:rPr lang="en-US" sz="1200" dirty="0">
                <a:latin typeface="Athelas Regular"/>
              </a:rPr>
              <a:t>, mort, "</a:t>
            </a:r>
            <a:r>
              <a:rPr lang="en-US" sz="1200" dirty="0" err="1">
                <a:latin typeface="Athelas Regular"/>
              </a:rPr>
              <a:t>sauvage</a:t>
            </a:r>
            <a:r>
              <a:rPr lang="en-US" sz="1200" dirty="0">
                <a:latin typeface="Athelas Regular"/>
              </a:rPr>
              <a:t>", adaptations...</a:t>
            </a:r>
            <a:endParaRPr lang="fr-FR" sz="1200">
              <a:ea typeface="Calibri"/>
              <a:cs typeface="Calibri"/>
            </a:endParaRPr>
          </a:p>
        </p:txBody>
      </p:sp>
    </p:spTree>
    <p:extLst>
      <p:ext uri="{BB962C8B-B14F-4D97-AF65-F5344CB8AC3E}">
        <p14:creationId xmlns:p14="http://schemas.microsoft.com/office/powerpoint/2010/main" val="118231741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520756-D80D-0C93-D352-0672600D6B4A}"/>
              </a:ext>
            </a:extLst>
          </p:cNvPr>
          <p:cNvSpPr>
            <a:spLocks noGrp="1"/>
          </p:cNvSpPr>
          <p:nvPr>
            <p:ph type="title"/>
          </p:nvPr>
        </p:nvSpPr>
        <p:spPr>
          <a:xfrm>
            <a:off x="457200" y="-86869"/>
            <a:ext cx="8229600" cy="973667"/>
          </a:xfrm>
        </p:spPr>
        <p:txBody>
          <a:bodyPr>
            <a:normAutofit/>
          </a:bodyPr>
          <a:lstStyle/>
          <a:p>
            <a:r>
              <a:rPr lang="fr-BE" sz="3600" dirty="0">
                <a:latin typeface="Athelas Regular"/>
              </a:rPr>
              <a:t>Penser la recherche actuelle</a:t>
            </a:r>
            <a:endParaRPr lang="fr-FR" sz="3600">
              <a:latin typeface="Athelas Regular"/>
              <a:ea typeface="Calibri"/>
              <a:cs typeface="Calibri"/>
            </a:endParaRPr>
          </a:p>
        </p:txBody>
      </p:sp>
      <p:sp>
        <p:nvSpPr>
          <p:cNvPr id="6" name="ZoneTexte 5">
            <a:extLst>
              <a:ext uri="{FF2B5EF4-FFF2-40B4-BE49-F238E27FC236}">
                <a16:creationId xmlns:a16="http://schemas.microsoft.com/office/drawing/2014/main" id="{05A26A8F-8693-09F7-CB18-B4E41555718C}"/>
              </a:ext>
            </a:extLst>
          </p:cNvPr>
          <p:cNvSpPr txBox="1"/>
          <p:nvPr/>
        </p:nvSpPr>
        <p:spPr>
          <a:xfrm>
            <a:off x="-63796" y="798033"/>
            <a:ext cx="912273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b="1" i="1" dirty="0">
                <a:latin typeface="Athelas Regular"/>
                <a:ea typeface="+mn-lt"/>
                <a:cs typeface="+mn-lt"/>
              </a:rPr>
              <a:t>Comment les humains s'adaptent-ils psycho-corporellement à la proximité des animaux du Parc ?</a:t>
            </a:r>
            <a:endParaRPr lang="fr-FR" sz="1600" b="1" i="1">
              <a:latin typeface="Athelas Regular"/>
              <a:ea typeface="Calibri"/>
              <a:cs typeface="Calibri"/>
            </a:endParaRPr>
          </a:p>
        </p:txBody>
      </p:sp>
      <p:pic>
        <p:nvPicPr>
          <p:cNvPr id="10" name="Image 10" descr="Une image contenant homme, debout, sombre&#10;&#10;Description générée automatiquement">
            <a:extLst>
              <a:ext uri="{FF2B5EF4-FFF2-40B4-BE49-F238E27FC236}">
                <a16:creationId xmlns:a16="http://schemas.microsoft.com/office/drawing/2014/main" id="{AB0BDA1D-24E6-5387-348D-FDB2654B646B}"/>
              </a:ext>
            </a:extLst>
          </p:cNvPr>
          <p:cNvPicPr>
            <a:picLocks noChangeAspect="1"/>
          </p:cNvPicPr>
          <p:nvPr/>
        </p:nvPicPr>
        <p:blipFill>
          <a:blip r:embed="rId2"/>
          <a:stretch>
            <a:fillRect/>
          </a:stretch>
        </p:blipFill>
        <p:spPr>
          <a:xfrm>
            <a:off x="2571209" y="1858709"/>
            <a:ext cx="4063309" cy="3398222"/>
          </a:xfrm>
          <a:prstGeom prst="rect">
            <a:avLst/>
          </a:prstGeom>
        </p:spPr>
      </p:pic>
      <p:sp>
        <p:nvSpPr>
          <p:cNvPr id="11" name="ZoneTexte 10">
            <a:extLst>
              <a:ext uri="{FF2B5EF4-FFF2-40B4-BE49-F238E27FC236}">
                <a16:creationId xmlns:a16="http://schemas.microsoft.com/office/drawing/2014/main" id="{4F12ACDF-309F-5DD8-2E93-6918F7665E2E}"/>
              </a:ext>
            </a:extLst>
          </p:cNvPr>
          <p:cNvSpPr txBox="1"/>
          <p:nvPr/>
        </p:nvSpPr>
        <p:spPr>
          <a:xfrm>
            <a:off x="6262577" y="1392865"/>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1600" b="1" dirty="0">
                <a:latin typeface="Athelas Regular"/>
                <a:ea typeface="Calibri"/>
                <a:cs typeface="Calibri"/>
              </a:rPr>
              <a:t>Entretiens semi-directifs </a:t>
            </a:r>
            <a:r>
              <a:rPr lang="fr-FR" sz="1600" dirty="0">
                <a:latin typeface="Athelas Regular"/>
                <a:ea typeface="Calibri"/>
                <a:cs typeface="Calibri"/>
              </a:rPr>
              <a:t>avec les personnes les plus en contact avec les animaux (mahuts, villageois, gardes forestiers, militaires, guides... touristes?), </a:t>
            </a:r>
          </a:p>
        </p:txBody>
      </p:sp>
      <p:sp>
        <p:nvSpPr>
          <p:cNvPr id="12" name="ZoneTexte 11">
            <a:extLst>
              <a:ext uri="{FF2B5EF4-FFF2-40B4-BE49-F238E27FC236}">
                <a16:creationId xmlns:a16="http://schemas.microsoft.com/office/drawing/2014/main" id="{96FDC16D-2AC6-6A84-31D3-7F614503F47E}"/>
              </a:ext>
            </a:extLst>
          </p:cNvPr>
          <p:cNvSpPr txBox="1"/>
          <p:nvPr/>
        </p:nvSpPr>
        <p:spPr>
          <a:xfrm>
            <a:off x="4650" y="1198267"/>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latin typeface="Athelas Regular"/>
                <a:ea typeface="+mn-lt"/>
                <a:cs typeface="+mn-lt"/>
              </a:rPr>
              <a:t>Propositions de </a:t>
            </a:r>
            <a:r>
              <a:rPr lang="fr-FR" sz="1600" b="1" dirty="0">
                <a:latin typeface="Athelas Regular"/>
                <a:ea typeface="+mn-lt"/>
                <a:cs typeface="+mn-lt"/>
              </a:rPr>
              <a:t>séances de thérapie</a:t>
            </a:r>
            <a:r>
              <a:rPr lang="fr-FR" sz="1600" dirty="0">
                <a:latin typeface="Athelas Regular"/>
                <a:ea typeface="+mn-lt"/>
                <a:cs typeface="+mn-lt"/>
              </a:rPr>
              <a:t> pour les personnes 'traumatisées' (primaires ou secondaires) </a:t>
            </a:r>
          </a:p>
        </p:txBody>
      </p:sp>
      <p:sp>
        <p:nvSpPr>
          <p:cNvPr id="13" name="ZoneTexte 12">
            <a:extLst>
              <a:ext uri="{FF2B5EF4-FFF2-40B4-BE49-F238E27FC236}">
                <a16:creationId xmlns:a16="http://schemas.microsoft.com/office/drawing/2014/main" id="{0FD3A7B4-4219-61F1-1082-8BA9B38F34E2}"/>
              </a:ext>
            </a:extLst>
          </p:cNvPr>
          <p:cNvSpPr txBox="1"/>
          <p:nvPr/>
        </p:nvSpPr>
        <p:spPr>
          <a:xfrm>
            <a:off x="5922533" y="5014973"/>
            <a:ext cx="321944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1600" b="1" dirty="0">
                <a:latin typeface="Athelas Regular"/>
              </a:rPr>
              <a:t>Observations directes </a:t>
            </a:r>
            <a:r>
              <a:rPr lang="fr-FR" sz="1600" dirty="0">
                <a:latin typeface="Athelas Regular"/>
              </a:rPr>
              <a:t>(présence physique) et </a:t>
            </a:r>
            <a:r>
              <a:rPr lang="fr-FR" sz="1600" b="1" dirty="0">
                <a:latin typeface="Athelas Regular"/>
              </a:rPr>
              <a:t>indirectes </a:t>
            </a:r>
            <a:r>
              <a:rPr lang="fr-FR" sz="1600" dirty="0">
                <a:latin typeface="Athelas Regular"/>
              </a:rPr>
              <a:t>(vidéos, cameras nocturnes) de rencontres humains-animaux (</a:t>
            </a:r>
            <a:r>
              <a:rPr lang="fr-FR" sz="1600" i="1" dirty="0" err="1">
                <a:latin typeface="Athelas Regular"/>
              </a:rPr>
              <a:t>bufferzone</a:t>
            </a:r>
            <a:r>
              <a:rPr lang="fr-FR" sz="1600" dirty="0">
                <a:latin typeface="Athelas Regular"/>
              </a:rPr>
              <a:t> et parc)</a:t>
            </a:r>
            <a:endParaRPr lang="fr-FR" sz="1600">
              <a:latin typeface="Athelas Regular"/>
              <a:ea typeface="Calibri"/>
              <a:cs typeface="Calibri"/>
            </a:endParaRPr>
          </a:p>
        </p:txBody>
      </p:sp>
      <p:sp>
        <p:nvSpPr>
          <p:cNvPr id="14" name="ZoneTexte 13">
            <a:extLst>
              <a:ext uri="{FF2B5EF4-FFF2-40B4-BE49-F238E27FC236}">
                <a16:creationId xmlns:a16="http://schemas.microsoft.com/office/drawing/2014/main" id="{427F7D1C-4678-889D-D6E4-B8639217578A}"/>
              </a:ext>
            </a:extLst>
          </p:cNvPr>
          <p:cNvSpPr txBox="1"/>
          <p:nvPr/>
        </p:nvSpPr>
        <p:spPr>
          <a:xfrm>
            <a:off x="58271" y="5922057"/>
            <a:ext cx="48598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latin typeface="Athelas Regular"/>
              </a:rPr>
              <a:t>Etude des </a:t>
            </a:r>
            <a:r>
              <a:rPr lang="fr-FR" sz="1600" b="1" dirty="0">
                <a:latin typeface="Athelas Regular"/>
              </a:rPr>
              <a:t>termes linguistiques</a:t>
            </a:r>
            <a:r>
              <a:rPr lang="fr-FR" sz="1600" dirty="0">
                <a:latin typeface="Athelas Regular"/>
              </a:rPr>
              <a:t> relatifs aux sentiments de manière générale et envers les animaux (avec les RS, écrits, chansons, discours)</a:t>
            </a:r>
            <a:endParaRPr lang="fr-FR" sz="1600">
              <a:latin typeface="Athelas Regular"/>
              <a:ea typeface="Calibri"/>
              <a:cs typeface="Calibri"/>
            </a:endParaRPr>
          </a:p>
        </p:txBody>
      </p:sp>
      <p:sp>
        <p:nvSpPr>
          <p:cNvPr id="15" name="ZoneTexte 14">
            <a:extLst>
              <a:ext uri="{FF2B5EF4-FFF2-40B4-BE49-F238E27FC236}">
                <a16:creationId xmlns:a16="http://schemas.microsoft.com/office/drawing/2014/main" id="{3575CEDA-B62C-8521-0D0A-83DAE360201C}"/>
              </a:ext>
            </a:extLst>
          </p:cNvPr>
          <p:cNvSpPr txBox="1"/>
          <p:nvPr/>
        </p:nvSpPr>
        <p:spPr>
          <a:xfrm>
            <a:off x="3622994" y="1252623"/>
            <a:ext cx="18394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dirty="0">
                <a:latin typeface="Athelas Regular"/>
                <a:ea typeface="+mn-lt"/>
                <a:cs typeface="+mn-lt"/>
              </a:rPr>
              <a:t>Méthodologie </a:t>
            </a:r>
            <a:endParaRPr lang="fr-FR" sz="2000" b="1">
              <a:latin typeface="Athelas Regular"/>
              <a:ea typeface="Calibri"/>
              <a:cs typeface="Calibri"/>
            </a:endParaRPr>
          </a:p>
        </p:txBody>
      </p:sp>
      <p:pic>
        <p:nvPicPr>
          <p:cNvPr id="16" name="Image 16" descr="Une image contenant table&#10;&#10;Description générée automatiquement">
            <a:extLst>
              <a:ext uri="{FF2B5EF4-FFF2-40B4-BE49-F238E27FC236}">
                <a16:creationId xmlns:a16="http://schemas.microsoft.com/office/drawing/2014/main" id="{BCF9F6D0-76C8-8C91-79DE-0BA7B9E06556}"/>
              </a:ext>
            </a:extLst>
          </p:cNvPr>
          <p:cNvPicPr>
            <a:picLocks noChangeAspect="1"/>
          </p:cNvPicPr>
          <p:nvPr/>
        </p:nvPicPr>
        <p:blipFill>
          <a:blip r:embed="rId3"/>
          <a:stretch>
            <a:fillRect/>
          </a:stretch>
        </p:blipFill>
        <p:spPr>
          <a:xfrm>
            <a:off x="101481" y="2313516"/>
            <a:ext cx="2368787" cy="3564466"/>
          </a:xfrm>
          <a:prstGeom prst="rect">
            <a:avLst/>
          </a:prstGeom>
        </p:spPr>
      </p:pic>
      <p:pic>
        <p:nvPicPr>
          <p:cNvPr id="17" name="Image 17" descr="Une image contenant table, intérieur, personne&#10;&#10;Description générée automatiquement">
            <a:extLst>
              <a:ext uri="{FF2B5EF4-FFF2-40B4-BE49-F238E27FC236}">
                <a16:creationId xmlns:a16="http://schemas.microsoft.com/office/drawing/2014/main" id="{14BBDA9D-AFB1-0647-08D7-178FB83B4A9F}"/>
              </a:ext>
            </a:extLst>
          </p:cNvPr>
          <p:cNvPicPr>
            <a:picLocks noChangeAspect="1"/>
          </p:cNvPicPr>
          <p:nvPr/>
        </p:nvPicPr>
        <p:blipFill rotWithShape="1">
          <a:blip r:embed="rId4"/>
          <a:srcRect l="25869" r="11969" b="-559"/>
          <a:stretch/>
        </p:blipFill>
        <p:spPr>
          <a:xfrm>
            <a:off x="7169152" y="3103684"/>
            <a:ext cx="1514732" cy="1687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7978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4870" y="434802"/>
            <a:ext cx="146304" cy="528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33989" y="4501201"/>
            <a:ext cx="8276022"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Rectangle 2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5" descr="Une image contenant nature, extérieur, eau, herbe&#10;&#10;Description générée automatiquement">
            <a:extLst>
              <a:ext uri="{FF2B5EF4-FFF2-40B4-BE49-F238E27FC236}">
                <a16:creationId xmlns:a16="http://schemas.microsoft.com/office/drawing/2014/main" id="{389CB55A-D714-4F3A-A8A7-2CFCB5D39696}"/>
              </a:ext>
            </a:extLst>
          </p:cNvPr>
          <p:cNvPicPr>
            <a:picLocks noChangeAspect="1"/>
          </p:cNvPicPr>
          <p:nvPr/>
        </p:nvPicPr>
        <p:blipFill rotWithShape="1">
          <a:blip r:embed="rId2"/>
          <a:srcRect t="17153" b="7847"/>
          <a:stretch/>
        </p:blipFill>
        <p:spPr>
          <a:xfrm>
            <a:off x="15" y="10"/>
            <a:ext cx="9143986" cy="6857990"/>
          </a:xfrm>
          <a:prstGeom prst="rect">
            <a:avLst/>
          </a:prstGeom>
        </p:spPr>
      </p:pic>
      <p:sp>
        <p:nvSpPr>
          <p:cNvPr id="30" name="Rectangle 2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a:extLst>
              <a:ext uri="{FF2B5EF4-FFF2-40B4-BE49-F238E27FC236}">
                <a16:creationId xmlns:a16="http://schemas.microsoft.com/office/drawing/2014/main" id="{9C8442D3-4229-410D-8E71-AC6821BB2ECA}"/>
              </a:ext>
            </a:extLst>
          </p:cNvPr>
          <p:cNvSpPr txBox="1"/>
          <p:nvPr/>
        </p:nvSpPr>
        <p:spPr>
          <a:xfrm>
            <a:off x="303414" y="3091928"/>
            <a:ext cx="6808922" cy="23876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914400">
              <a:lnSpc>
                <a:spcPct val="90000"/>
              </a:lnSpc>
              <a:spcBef>
                <a:spcPct val="0"/>
              </a:spcBef>
              <a:spcAft>
                <a:spcPts val="600"/>
              </a:spcAft>
            </a:pPr>
            <a:r>
              <a:rPr lang="en-US" sz="6600" dirty="0">
                <a:solidFill>
                  <a:schemeClr val="bg1"/>
                </a:solidFill>
                <a:latin typeface="Athelas Regular"/>
                <a:ea typeface="+mj-ea"/>
                <a:cs typeface="Athelas Regular"/>
              </a:rPr>
              <a:t>Merci</a:t>
            </a:r>
          </a:p>
          <a:p>
            <a:pPr defTabSz="914400">
              <a:lnSpc>
                <a:spcPct val="90000"/>
              </a:lnSpc>
              <a:spcBef>
                <a:spcPct val="0"/>
              </a:spcBef>
              <a:spcAft>
                <a:spcPts val="600"/>
              </a:spcAft>
            </a:pPr>
            <a:r>
              <a:rPr lang="en-US" sz="6600" dirty="0" err="1">
                <a:solidFill>
                  <a:schemeClr val="bg1"/>
                </a:solidFill>
                <a:latin typeface="Athelas Regular"/>
                <a:ea typeface="+mn-lt"/>
                <a:cs typeface="Athelas Regular"/>
              </a:rPr>
              <a:t>धन्यवाद</a:t>
            </a:r>
            <a:endParaRPr lang="en-US" dirty="0">
              <a:solidFill>
                <a:schemeClr val="bg1"/>
              </a:solidFill>
              <a:latin typeface="Athelas Regular"/>
              <a:ea typeface="+mj-ea"/>
              <a:cs typeface="Athelas Regular"/>
            </a:endParaRPr>
          </a:p>
        </p:txBody>
      </p:sp>
      <p:sp>
        <p:nvSpPr>
          <p:cNvPr id="3" name="Espace réservé du numéro de diapositive 2">
            <a:extLst>
              <a:ext uri="{FF2B5EF4-FFF2-40B4-BE49-F238E27FC236}">
                <a16:creationId xmlns:a16="http://schemas.microsoft.com/office/drawing/2014/main" id="{3AD9B7C0-B7F3-4767-A166-E167DE736FFD}"/>
              </a:ext>
            </a:extLst>
          </p:cNvPr>
          <p:cNvSpPr>
            <a:spLocks noGrp="1"/>
          </p:cNvSpPr>
          <p:nvPr>
            <p:ph type="sldNum" sz="quarter" idx="12"/>
          </p:nvPr>
        </p:nvSpPr>
        <p:spPr>
          <a:xfrm>
            <a:off x="6780899" y="6356351"/>
            <a:ext cx="2057400" cy="365125"/>
          </a:xfrm>
        </p:spPr>
        <p:txBody>
          <a:bodyPr vert="horz" lIns="91440" tIns="45720" rIns="91440" bIns="45720" rtlCol="0" anchor="ctr">
            <a:normAutofit/>
          </a:bodyPr>
          <a:lstStyle/>
          <a:p>
            <a:pPr defTabSz="914400">
              <a:spcAft>
                <a:spcPts val="600"/>
              </a:spcAft>
            </a:pPr>
            <a:fld id="{B2DC25EE-239B-4C5F-AAD1-255A7D5F1EE2}" type="slidenum">
              <a:rPr lang="en-US">
                <a:solidFill>
                  <a:schemeClr val="bg1"/>
                </a:solidFill>
              </a:rPr>
              <a:pPr defTabSz="914400">
                <a:spcAft>
                  <a:spcPts val="600"/>
                </a:spcAft>
              </a:pPr>
              <a:t>24</a:t>
            </a:fld>
            <a:endParaRPr lang="en-US">
              <a:solidFill>
                <a:schemeClr val="bg1"/>
              </a:solidFill>
            </a:endParaRPr>
          </a:p>
        </p:txBody>
      </p:sp>
      <p:sp>
        <p:nvSpPr>
          <p:cNvPr id="2" name="ZoneTexte 1"/>
          <p:cNvSpPr txBox="1"/>
          <p:nvPr/>
        </p:nvSpPr>
        <p:spPr>
          <a:xfrm>
            <a:off x="4059730" y="805764"/>
            <a:ext cx="5084255" cy="1323439"/>
          </a:xfrm>
          <a:prstGeom prst="rect">
            <a:avLst/>
          </a:prstGeom>
          <a:noFill/>
        </p:spPr>
        <p:txBody>
          <a:bodyPr wrap="square" lIns="91440" tIns="45720" rIns="91440" bIns="45720" rtlCol="0" anchor="t">
            <a:spAutoFit/>
          </a:bodyPr>
          <a:lstStyle/>
          <a:p>
            <a:pPr algn="ctr"/>
            <a:r>
              <a:rPr lang="fr-BE" sz="2000" b="1" dirty="0">
                <a:latin typeface="Athelas Regular"/>
                <a:cs typeface="Athelas Regular"/>
              </a:rPr>
              <a:t>Faut-il garder cette pratique</a:t>
            </a:r>
            <a:r>
              <a:rPr lang="fr-FR" sz="2000" b="1" dirty="0">
                <a:latin typeface="Athelas Regular"/>
                <a:cs typeface="Athelas Regular"/>
              </a:rPr>
              <a:t> ?</a:t>
            </a:r>
            <a:endParaRPr lang="fr-BE" sz="2000" b="1" dirty="0">
              <a:latin typeface="Athelas Regular"/>
              <a:cs typeface="Athelas Regular"/>
            </a:endParaRPr>
          </a:p>
          <a:p>
            <a:pPr algn="ctr"/>
            <a:r>
              <a:rPr lang="fr-BE" sz="2000" b="1" dirty="0">
                <a:latin typeface="Athelas Regular"/>
                <a:cs typeface="Athelas Regular"/>
              </a:rPr>
              <a:t>Faut-il en faire un réel outil méthodologique dans la recherche ou simplement la voir comme un moyen de ‘rendre’ sur place ?</a:t>
            </a:r>
            <a:endParaRPr lang="fr-FR" sz="2000" b="1" dirty="0">
              <a:latin typeface="Athelas Regular"/>
              <a:cs typeface="Athelas Regular"/>
            </a:endParaRPr>
          </a:p>
        </p:txBody>
      </p:sp>
      <p:sp>
        <p:nvSpPr>
          <p:cNvPr id="4" name="Espace réservé du pied de page 3">
            <a:extLst>
              <a:ext uri="{FF2B5EF4-FFF2-40B4-BE49-F238E27FC236}">
                <a16:creationId xmlns:a16="http://schemas.microsoft.com/office/drawing/2014/main" id="{61638DFC-E14E-CD15-5C16-BF18666CE2D6}"/>
              </a:ext>
            </a:extLst>
          </p:cNvPr>
          <p:cNvSpPr>
            <a:spLocks noGrp="1"/>
          </p:cNvSpPr>
          <p:nvPr>
            <p:ph type="ftr" sz="quarter" idx="11"/>
          </p:nvPr>
        </p:nvSpPr>
        <p:spPr>
          <a:xfrm>
            <a:off x="3124200" y="6356350"/>
            <a:ext cx="2895600" cy="365125"/>
          </a:xfrm>
        </p:spPr>
        <p:txBody>
          <a:bodyPr/>
          <a:lstStyle/>
          <a:p>
            <a:r>
              <a:rPr lang="de-DE" dirty="0" err="1"/>
              <a:t>Nolwen</a:t>
            </a:r>
            <a:r>
              <a:rPr lang="de-DE" dirty="0"/>
              <a:t> </a:t>
            </a:r>
            <a:r>
              <a:rPr lang="de-DE" dirty="0" err="1"/>
              <a:t>Vouiller</a:t>
            </a:r>
            <a:r>
              <a:rPr lang="de-DE" dirty="0"/>
              <a:t> - </a:t>
            </a:r>
            <a:r>
              <a:rPr lang="fr-BE" dirty="0"/>
              <a:t>24</a:t>
            </a:r>
            <a:r>
              <a:rPr lang="de-DE" dirty="0"/>
              <a:t>/05/22 – </a:t>
            </a:r>
            <a:r>
              <a:rPr lang="fr-BE" dirty="0" err="1"/>
              <a:t>FaSS</a:t>
            </a:r>
            <a:r>
              <a:rPr lang="fr-BE" dirty="0"/>
              <a:t> x IRSS</a:t>
            </a:r>
            <a:endParaRPr lang="fr-FR" dirty="0"/>
          </a:p>
        </p:txBody>
      </p:sp>
    </p:spTree>
    <p:extLst>
      <p:ext uri="{BB962C8B-B14F-4D97-AF65-F5344CB8AC3E}">
        <p14:creationId xmlns:p14="http://schemas.microsoft.com/office/powerpoint/2010/main" val="246824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4870" y="434802"/>
            <a:ext cx="146304" cy="528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33989" y="4501201"/>
            <a:ext cx="8276022"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Rectangle 3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4" descr="Une image contenant nature, nuage, crépuscule, ciel nocturne&#10;&#10;Description générée automatiquement">
            <a:extLst>
              <a:ext uri="{FF2B5EF4-FFF2-40B4-BE49-F238E27FC236}">
                <a16:creationId xmlns:a16="http://schemas.microsoft.com/office/drawing/2014/main" id="{C0DBA2F8-FFEA-4ED2-8A9F-8E4064CE999B}"/>
              </a:ext>
            </a:extLst>
          </p:cNvPr>
          <p:cNvPicPr>
            <a:picLocks noChangeAspect="1"/>
          </p:cNvPicPr>
          <p:nvPr/>
        </p:nvPicPr>
        <p:blipFill rotWithShape="1">
          <a:blip r:embed="rId2"/>
          <a:srcRect t="20889" b="4111"/>
          <a:stretch/>
        </p:blipFill>
        <p:spPr>
          <a:xfrm>
            <a:off x="15" y="-9341"/>
            <a:ext cx="9143986" cy="6857990"/>
          </a:xfrm>
          <a:prstGeom prst="rect">
            <a:avLst/>
          </a:prstGeom>
        </p:spPr>
      </p:pic>
      <p:sp>
        <p:nvSpPr>
          <p:cNvPr id="41" name="Rectangle 4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space réservé du numéro de diapositive 2">
            <a:extLst>
              <a:ext uri="{FF2B5EF4-FFF2-40B4-BE49-F238E27FC236}">
                <a16:creationId xmlns:a16="http://schemas.microsoft.com/office/drawing/2014/main" id="{3AD9B7C0-B7F3-4767-A166-E167DE736FFD}"/>
              </a:ext>
            </a:extLst>
          </p:cNvPr>
          <p:cNvSpPr>
            <a:spLocks noGrp="1"/>
          </p:cNvSpPr>
          <p:nvPr>
            <p:ph type="sldNum" sz="quarter" idx="12"/>
          </p:nvPr>
        </p:nvSpPr>
        <p:spPr>
          <a:xfrm>
            <a:off x="6780899" y="6356351"/>
            <a:ext cx="2057400" cy="365125"/>
          </a:xfrm>
        </p:spPr>
        <p:txBody>
          <a:bodyPr vert="horz" lIns="91440" tIns="45720" rIns="91440" bIns="45720" rtlCol="0" anchor="ctr">
            <a:normAutofit/>
          </a:bodyPr>
          <a:lstStyle/>
          <a:p>
            <a:pPr defTabSz="914400">
              <a:spcAft>
                <a:spcPts val="600"/>
              </a:spcAft>
            </a:pPr>
            <a:fld id="{B2DC25EE-239B-4C5F-AAD1-255A7D5F1EE2}" type="slidenum">
              <a:rPr lang="en-US" dirty="0">
                <a:solidFill>
                  <a:schemeClr val="bg1"/>
                </a:solidFill>
              </a:rPr>
              <a:pPr defTabSz="914400">
                <a:spcAft>
                  <a:spcPts val="600"/>
                </a:spcAft>
              </a:pPr>
              <a:t>25</a:t>
            </a:fld>
            <a:endParaRPr lang="en-US" dirty="0">
              <a:solidFill>
                <a:schemeClr val="bg1"/>
              </a:solidFill>
            </a:endParaRPr>
          </a:p>
        </p:txBody>
      </p:sp>
      <p:sp>
        <p:nvSpPr>
          <p:cNvPr id="5" name="ZoneTexte 4">
            <a:extLst>
              <a:ext uri="{FF2B5EF4-FFF2-40B4-BE49-F238E27FC236}">
                <a16:creationId xmlns:a16="http://schemas.microsoft.com/office/drawing/2014/main" id="{56108938-20D7-45ED-9B1A-686CA8D0B663}"/>
              </a:ext>
            </a:extLst>
          </p:cNvPr>
          <p:cNvSpPr txBox="1"/>
          <p:nvPr/>
        </p:nvSpPr>
        <p:spPr>
          <a:xfrm>
            <a:off x="135867" y="2963291"/>
            <a:ext cx="32400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solidFill>
                  <a:schemeClr val="bg1"/>
                </a:solidFill>
                <a:latin typeface="Athelas Regular"/>
                <a:cs typeface="Athelas Regular"/>
              </a:rPr>
              <a:t>Pour aller plus loin: </a:t>
            </a:r>
            <a:endParaRPr lang="fr-FR" sz="1600" dirty="0">
              <a:solidFill>
                <a:schemeClr val="bg1"/>
              </a:solidFill>
              <a:latin typeface="Athelas Regular"/>
              <a:cs typeface="Athelas Regular"/>
            </a:endParaRPr>
          </a:p>
        </p:txBody>
      </p:sp>
      <p:sp>
        <p:nvSpPr>
          <p:cNvPr id="11" name="ZoneTexte 1">
            <a:extLst>
              <a:ext uri="{FF2B5EF4-FFF2-40B4-BE49-F238E27FC236}">
                <a16:creationId xmlns:a16="http://schemas.microsoft.com/office/drawing/2014/main" id="{446218BD-FEDD-4C4A-A03C-73A121CFAD2C}"/>
              </a:ext>
            </a:extLst>
          </p:cNvPr>
          <p:cNvSpPr txBox="1"/>
          <p:nvPr/>
        </p:nvSpPr>
        <p:spPr>
          <a:xfrm>
            <a:off x="71167" y="3453824"/>
            <a:ext cx="8951011" cy="34163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buFont typeface="Arial"/>
              <a:buChar char="•"/>
            </a:pPr>
            <a:r>
              <a:rPr lang="fr-FR" sz="1200" dirty="0">
                <a:solidFill>
                  <a:srgbClr val="FFFFFF"/>
                </a:solidFill>
              </a:rPr>
              <a:t>American </a:t>
            </a:r>
            <a:r>
              <a:rPr lang="fr-FR" sz="1200" dirty="0" err="1">
                <a:solidFill>
                  <a:srgbClr val="FFFFFF"/>
                </a:solidFill>
              </a:rPr>
              <a:t>Psychiatric</a:t>
            </a:r>
            <a:r>
              <a:rPr lang="fr-FR" sz="1200" dirty="0">
                <a:solidFill>
                  <a:srgbClr val="FFFFFF"/>
                </a:solidFill>
              </a:rPr>
              <a:t> Association, Crocq, M., Pull, M., C., &amp; E., (2016), </a:t>
            </a:r>
            <a:r>
              <a:rPr lang="fr-FR" sz="1200" i="1" dirty="0">
                <a:solidFill>
                  <a:srgbClr val="FFFFFF"/>
                </a:solidFill>
              </a:rPr>
              <a:t>Mini DSM 5 </a:t>
            </a:r>
            <a:r>
              <a:rPr lang="fr-FR" sz="1200" i="1" dirty="0" err="1">
                <a:solidFill>
                  <a:srgbClr val="FFFFFF"/>
                </a:solidFill>
              </a:rPr>
              <a:t>Critères</a:t>
            </a:r>
            <a:r>
              <a:rPr lang="fr-FR" sz="1200" i="1" dirty="0">
                <a:solidFill>
                  <a:srgbClr val="FFFFFF"/>
                </a:solidFill>
              </a:rPr>
              <a:t> Diagnostiques (Hors collection) (French Edition) </a:t>
            </a:r>
            <a:r>
              <a:rPr lang="fr-FR" sz="1200" dirty="0">
                <a:solidFill>
                  <a:srgbClr val="FFFFFF"/>
                </a:solidFill>
              </a:rPr>
              <a:t>(3e </a:t>
            </a:r>
            <a:r>
              <a:rPr lang="fr-FR" sz="1200" dirty="0" err="1">
                <a:solidFill>
                  <a:srgbClr val="FFFFFF"/>
                </a:solidFill>
              </a:rPr>
              <a:t>éd</a:t>
            </a:r>
            <a:r>
              <a:rPr lang="fr-FR" sz="1200" dirty="0">
                <a:solidFill>
                  <a:srgbClr val="FFFFFF"/>
                </a:solidFill>
              </a:rPr>
              <a:t>.), Paris, France : French and </a:t>
            </a:r>
            <a:r>
              <a:rPr lang="fr-FR" sz="1200" dirty="0" err="1">
                <a:solidFill>
                  <a:srgbClr val="FFFFFF"/>
                </a:solidFill>
              </a:rPr>
              <a:t>European</a:t>
            </a:r>
            <a:r>
              <a:rPr lang="fr-FR" sz="1200" dirty="0">
                <a:solidFill>
                  <a:srgbClr val="FFFFFF"/>
                </a:solidFill>
              </a:rPr>
              <a:t> Publications Inc. </a:t>
            </a:r>
            <a:endParaRPr lang="en-US" sz="1200" dirty="0">
              <a:solidFill>
                <a:srgbClr val="FFFFFF"/>
              </a:solidFill>
            </a:endParaRPr>
          </a:p>
          <a:p>
            <a:pPr marL="171450" lvl="0" indent="-171450">
              <a:buFont typeface="Arial"/>
              <a:buChar char="•"/>
            </a:pPr>
            <a:r>
              <a:rPr lang="fr-FR" sz="1200" dirty="0">
                <a:solidFill>
                  <a:srgbClr val="FFFFFF"/>
                </a:solidFill>
              </a:rPr>
              <a:t>Bhatt N., (2006), « There </a:t>
            </a:r>
            <a:r>
              <a:rPr lang="fr-FR" sz="1200" dirty="0" err="1">
                <a:solidFill>
                  <a:srgbClr val="FFFFFF"/>
                </a:solidFill>
              </a:rPr>
              <a:t>is</a:t>
            </a:r>
            <a:r>
              <a:rPr lang="fr-FR" sz="1200" dirty="0">
                <a:solidFill>
                  <a:srgbClr val="FFFFFF"/>
                </a:solidFill>
              </a:rPr>
              <a:t> no Life </a:t>
            </a:r>
            <a:r>
              <a:rPr lang="fr-FR" sz="1200" dirty="0" err="1">
                <a:solidFill>
                  <a:srgbClr val="FFFFFF"/>
                </a:solidFill>
              </a:rPr>
              <a:t>without</a:t>
            </a:r>
            <a:r>
              <a:rPr lang="fr-FR" sz="1200" dirty="0">
                <a:solidFill>
                  <a:srgbClr val="FFFFFF"/>
                </a:solidFill>
              </a:rPr>
              <a:t> Wildlife » </a:t>
            </a:r>
            <a:r>
              <a:rPr lang="fr-FR" sz="1200" i="1" dirty="0">
                <a:solidFill>
                  <a:srgbClr val="FFFFFF"/>
                </a:solidFill>
              </a:rPr>
              <a:t>in</a:t>
            </a:r>
            <a:r>
              <a:rPr lang="fr-FR" sz="1200" dirty="0">
                <a:solidFill>
                  <a:srgbClr val="FFFFFF"/>
                </a:solidFill>
              </a:rPr>
              <a:t> </a:t>
            </a:r>
            <a:r>
              <a:rPr lang="fr-FR" sz="1200" i="1" dirty="0" err="1">
                <a:solidFill>
                  <a:srgbClr val="FFFFFF"/>
                </a:solidFill>
              </a:rPr>
              <a:t>Ecological</a:t>
            </a:r>
            <a:r>
              <a:rPr lang="fr-FR" sz="1200" i="1" dirty="0">
                <a:solidFill>
                  <a:srgbClr val="FFFFFF"/>
                </a:solidFill>
              </a:rPr>
              <a:t> </a:t>
            </a:r>
            <a:r>
              <a:rPr lang="fr-FR" sz="1200" i="1" dirty="0" err="1">
                <a:solidFill>
                  <a:srgbClr val="FFFFFF"/>
                </a:solidFill>
              </a:rPr>
              <a:t>Nationalisms</a:t>
            </a:r>
            <a:r>
              <a:rPr lang="fr-FR" sz="1200" i="1" dirty="0">
                <a:solidFill>
                  <a:srgbClr val="FFFFFF"/>
                </a:solidFill>
              </a:rPr>
              <a:t>: Nature, </a:t>
            </a:r>
            <a:r>
              <a:rPr lang="fr-FR" sz="1200" i="1" dirty="0" err="1">
                <a:solidFill>
                  <a:srgbClr val="FFFFFF"/>
                </a:solidFill>
              </a:rPr>
              <a:t>Livelihoods</a:t>
            </a:r>
            <a:r>
              <a:rPr lang="fr-FR" sz="1200" i="1" dirty="0">
                <a:solidFill>
                  <a:srgbClr val="FFFFFF"/>
                </a:solidFill>
              </a:rPr>
              <a:t>, and </a:t>
            </a:r>
            <a:r>
              <a:rPr lang="fr-FR" sz="1200" i="1" dirty="0" err="1">
                <a:solidFill>
                  <a:srgbClr val="FFFFFF"/>
                </a:solidFill>
              </a:rPr>
              <a:t>Identities</a:t>
            </a:r>
            <a:r>
              <a:rPr lang="fr-FR" sz="1200" i="1" dirty="0">
                <a:solidFill>
                  <a:srgbClr val="FFFFFF"/>
                </a:solidFill>
              </a:rPr>
              <a:t> in South Asia</a:t>
            </a:r>
            <a:r>
              <a:rPr lang="fr-FR" sz="1200" dirty="0">
                <a:solidFill>
                  <a:srgbClr val="FFFFFF"/>
                </a:solidFill>
              </a:rPr>
              <a:t>, Delhi, Permanent Black, pp. 297–325.</a:t>
            </a:r>
            <a:endParaRPr lang="en-US" sz="1200" dirty="0">
              <a:solidFill>
                <a:srgbClr val="FFFFFF"/>
              </a:solidFill>
            </a:endParaRPr>
          </a:p>
          <a:p>
            <a:pPr marL="171450" lvl="0" indent="-171450">
              <a:buFont typeface="Arial"/>
              <a:buChar char="•"/>
            </a:pPr>
            <a:r>
              <a:rPr lang="fr-FR" sz="1200" dirty="0">
                <a:solidFill>
                  <a:srgbClr val="FFFFFF"/>
                </a:solidFill>
              </a:rPr>
              <a:t>Kirksey E., Helmreich S., (2010), « The Emergence of </a:t>
            </a:r>
            <a:r>
              <a:rPr lang="fr-FR" sz="1200" dirty="0" err="1">
                <a:solidFill>
                  <a:srgbClr val="FFFFFF"/>
                </a:solidFill>
              </a:rPr>
              <a:t>Multispecies</a:t>
            </a:r>
            <a:r>
              <a:rPr lang="fr-FR" sz="1200" dirty="0">
                <a:solidFill>
                  <a:srgbClr val="FFFFFF"/>
                </a:solidFill>
              </a:rPr>
              <a:t> </a:t>
            </a:r>
            <a:r>
              <a:rPr lang="fr-FR" sz="1200" dirty="0" err="1">
                <a:solidFill>
                  <a:srgbClr val="FFFFFF"/>
                </a:solidFill>
              </a:rPr>
              <a:t>Ethnography</a:t>
            </a:r>
            <a:r>
              <a:rPr lang="fr-FR" sz="1200" dirty="0">
                <a:solidFill>
                  <a:srgbClr val="FFFFFF"/>
                </a:solidFill>
              </a:rPr>
              <a:t> » </a:t>
            </a:r>
            <a:r>
              <a:rPr lang="fr-FR" sz="1200" i="1" dirty="0">
                <a:solidFill>
                  <a:srgbClr val="FFFFFF"/>
                </a:solidFill>
              </a:rPr>
              <a:t>in Cultural </a:t>
            </a:r>
            <a:r>
              <a:rPr lang="fr-FR" sz="1200" i="1" dirty="0" err="1">
                <a:solidFill>
                  <a:srgbClr val="FFFFFF"/>
                </a:solidFill>
              </a:rPr>
              <a:t>Anthropology</a:t>
            </a:r>
            <a:r>
              <a:rPr lang="fr-FR" sz="1200" dirty="0">
                <a:solidFill>
                  <a:srgbClr val="FFFFFF"/>
                </a:solidFill>
              </a:rPr>
              <a:t>, </a:t>
            </a:r>
            <a:r>
              <a:rPr lang="fr-FR" sz="1200" i="1" dirty="0">
                <a:solidFill>
                  <a:srgbClr val="FFFFFF"/>
                </a:solidFill>
              </a:rPr>
              <a:t>25</a:t>
            </a:r>
            <a:r>
              <a:rPr lang="fr-FR" sz="1200" dirty="0">
                <a:solidFill>
                  <a:srgbClr val="FFFFFF"/>
                </a:solidFill>
              </a:rPr>
              <a:t>(4), pp. 545-576.</a:t>
            </a:r>
            <a:endParaRPr lang="en-US" sz="1200" dirty="0">
              <a:solidFill>
                <a:srgbClr val="FFFFFF"/>
              </a:solidFill>
            </a:endParaRPr>
          </a:p>
          <a:p>
            <a:pPr marL="171450" lvl="0" indent="-171450">
              <a:buFont typeface="Arial"/>
              <a:buChar char="•"/>
            </a:pPr>
            <a:r>
              <a:rPr lang="fr-FR" sz="1200" dirty="0">
                <a:solidFill>
                  <a:srgbClr val="FFFFFF"/>
                </a:solidFill>
              </a:rPr>
              <a:t>Knight J., (2001), </a:t>
            </a:r>
            <a:r>
              <a:rPr lang="fr-FR" sz="1200" i="1" dirty="0">
                <a:solidFill>
                  <a:srgbClr val="FFFFFF"/>
                </a:solidFill>
              </a:rPr>
              <a:t>Natural </a:t>
            </a:r>
            <a:r>
              <a:rPr lang="fr-FR" sz="1200" i="1" dirty="0" err="1">
                <a:solidFill>
                  <a:srgbClr val="FFFFFF"/>
                </a:solidFill>
              </a:rPr>
              <a:t>Enemies</a:t>
            </a:r>
            <a:r>
              <a:rPr lang="fr-FR" sz="1200" i="1" dirty="0">
                <a:solidFill>
                  <a:srgbClr val="FFFFFF"/>
                </a:solidFill>
              </a:rPr>
              <a:t> : People-Wildlife </a:t>
            </a:r>
            <a:r>
              <a:rPr lang="fr-FR" sz="1200" i="1" dirty="0" err="1">
                <a:solidFill>
                  <a:srgbClr val="FFFFFF"/>
                </a:solidFill>
              </a:rPr>
              <a:t>Conflicts</a:t>
            </a:r>
            <a:r>
              <a:rPr lang="fr-FR" sz="1200" i="1" dirty="0">
                <a:solidFill>
                  <a:srgbClr val="FFFFFF"/>
                </a:solidFill>
              </a:rPr>
              <a:t> in </a:t>
            </a:r>
            <a:r>
              <a:rPr lang="fr-FR" sz="1200" i="1" dirty="0" err="1">
                <a:solidFill>
                  <a:srgbClr val="FFFFFF"/>
                </a:solidFill>
              </a:rPr>
              <a:t>Anthropological</a:t>
            </a:r>
            <a:r>
              <a:rPr lang="fr-FR" sz="1200" i="1" dirty="0">
                <a:solidFill>
                  <a:srgbClr val="FFFFFF"/>
                </a:solidFill>
              </a:rPr>
              <a:t> Perspective</a:t>
            </a:r>
            <a:r>
              <a:rPr lang="fr-FR" sz="1200" dirty="0">
                <a:solidFill>
                  <a:srgbClr val="FFFFFF"/>
                </a:solidFill>
              </a:rPr>
              <a:t>, Angleterre, Routledge.</a:t>
            </a:r>
            <a:endParaRPr lang="en-US" sz="1200" dirty="0">
              <a:solidFill>
                <a:srgbClr val="FFFFFF"/>
              </a:solidFill>
            </a:endParaRPr>
          </a:p>
          <a:p>
            <a:pPr marL="171450" indent="-171450">
              <a:buFont typeface="Arial"/>
              <a:buChar char="•"/>
            </a:pPr>
            <a:r>
              <a:rPr lang="en-US" sz="1200" dirty="0">
                <a:solidFill>
                  <a:srgbClr val="FFFFFF"/>
                </a:solidFill>
              </a:rPr>
              <a:t>Kohrt B. A. &amp; Hruschka D. J., (2010), “Nepali concepts of psychological trauma: the role of idioms of distress, ethnopsychology and </a:t>
            </a:r>
            <a:r>
              <a:rPr lang="en-US" sz="1200" dirty="0" err="1">
                <a:solidFill>
                  <a:srgbClr val="FFFFFF"/>
                </a:solidFill>
              </a:rPr>
              <a:t>ethnophysiology</a:t>
            </a:r>
            <a:r>
              <a:rPr lang="en-US" sz="1200" dirty="0">
                <a:solidFill>
                  <a:srgbClr val="FFFFFF"/>
                </a:solidFill>
              </a:rPr>
              <a:t> in alleviating suffering and preventing stigma”, </a:t>
            </a:r>
            <a:r>
              <a:rPr lang="en-US" sz="1200" i="1" dirty="0">
                <a:solidFill>
                  <a:srgbClr val="FFFFFF"/>
                </a:solidFill>
              </a:rPr>
              <a:t>Culture, medicine and psychiatry</a:t>
            </a:r>
            <a:r>
              <a:rPr lang="en-US" sz="1200" dirty="0">
                <a:solidFill>
                  <a:srgbClr val="FFFFFF"/>
                </a:solidFill>
              </a:rPr>
              <a:t>, </a:t>
            </a:r>
            <a:r>
              <a:rPr lang="en-US" sz="1200" i="1" dirty="0">
                <a:solidFill>
                  <a:srgbClr val="FFFFFF"/>
                </a:solidFill>
              </a:rPr>
              <a:t>34</a:t>
            </a:r>
            <a:r>
              <a:rPr lang="en-US" sz="1200" dirty="0">
                <a:solidFill>
                  <a:srgbClr val="FFFFFF"/>
                </a:solidFill>
              </a:rPr>
              <a:t>(2), pp. 322–352. </a:t>
            </a:r>
            <a:r>
              <a:rPr lang="en-US" sz="1200" u="sng" dirty="0">
                <a:solidFill>
                  <a:srgbClr val="FFFFFF"/>
                </a:solidFill>
                <a:hlinkClick r:id="rId3"/>
              </a:rPr>
              <a:t>https://doi.org/10.1007/s11013-010-9170-2</a:t>
            </a:r>
            <a:r>
              <a:rPr lang="fr-FR" sz="1200" dirty="0">
                <a:solidFill>
                  <a:srgbClr val="FFFFFF"/>
                </a:solidFill>
              </a:rPr>
              <a:t> </a:t>
            </a:r>
            <a:endParaRPr lang="en-US" sz="1200" u="sng">
              <a:solidFill>
                <a:schemeClr val="bg1"/>
              </a:solidFill>
              <a:cs typeface="Calibri"/>
            </a:endParaRPr>
          </a:p>
          <a:p>
            <a:pPr marL="171450" indent="-171450">
              <a:buFont typeface="Arial"/>
              <a:buChar char="•"/>
            </a:pPr>
            <a:r>
              <a:rPr lang="en-US" sz="1200" dirty="0">
                <a:solidFill>
                  <a:schemeClr val="bg1"/>
                </a:solidFill>
                <a:ea typeface="+mn-lt"/>
                <a:cs typeface="+mn-lt"/>
              </a:rPr>
              <a:t>Kohrt B. A. &amp; Harper I., (2008), “Navigating diagnoses: understanding mind-body relations, mental health, and stigma in Nepal”, </a:t>
            </a:r>
            <a:r>
              <a:rPr lang="en-US" sz="1200" i="1" dirty="0">
                <a:solidFill>
                  <a:schemeClr val="bg1"/>
                </a:solidFill>
                <a:ea typeface="+mn-lt"/>
                <a:cs typeface="+mn-lt"/>
              </a:rPr>
              <a:t>Culture, medicine and psychiatry</a:t>
            </a:r>
            <a:r>
              <a:rPr lang="en-US" sz="1200" dirty="0">
                <a:solidFill>
                  <a:schemeClr val="bg1"/>
                </a:solidFill>
                <a:ea typeface="+mn-lt"/>
                <a:cs typeface="+mn-lt"/>
              </a:rPr>
              <a:t>, </a:t>
            </a:r>
            <a:r>
              <a:rPr lang="en-US" sz="1200" i="1" dirty="0">
                <a:solidFill>
                  <a:schemeClr val="bg1"/>
                </a:solidFill>
                <a:ea typeface="+mn-lt"/>
                <a:cs typeface="+mn-lt"/>
              </a:rPr>
              <a:t>32</a:t>
            </a:r>
            <a:r>
              <a:rPr lang="en-US" sz="1200" dirty="0">
                <a:solidFill>
                  <a:schemeClr val="bg1"/>
                </a:solidFill>
                <a:ea typeface="+mn-lt"/>
                <a:cs typeface="+mn-lt"/>
              </a:rPr>
              <a:t>(4), pp. 462–491. </a:t>
            </a:r>
            <a:r>
              <a:rPr lang="en-US" sz="1200" dirty="0">
                <a:ea typeface="+mn-lt"/>
                <a:cs typeface="+mn-lt"/>
                <a:hlinkClick r:id="rId4"/>
              </a:rPr>
              <a:t>https://doi.org/10.1007/s11013-008-9110-6</a:t>
            </a:r>
            <a:endParaRPr lang="fr-FR" sz="1200">
              <a:solidFill>
                <a:schemeClr val="bg1"/>
              </a:solidFill>
              <a:cs typeface="Calibri"/>
            </a:endParaRPr>
          </a:p>
          <a:p>
            <a:pPr marL="171450" lvl="0" indent="-171450">
              <a:buFont typeface="Arial"/>
              <a:buChar char="•"/>
            </a:pPr>
            <a:r>
              <a:rPr lang="en-US" sz="1200" dirty="0">
                <a:solidFill>
                  <a:srgbClr val="FFFFFF"/>
                </a:solidFill>
              </a:rPr>
              <a:t>Lecomte-</a:t>
            </a:r>
            <a:r>
              <a:rPr lang="en-US" sz="1200" err="1">
                <a:solidFill>
                  <a:srgbClr val="FFFFFF"/>
                </a:solidFill>
              </a:rPr>
              <a:t>Tilouine</a:t>
            </a:r>
            <a:r>
              <a:rPr lang="en-US" sz="1200" dirty="0">
                <a:solidFill>
                  <a:srgbClr val="FFFFFF"/>
                </a:solidFill>
              </a:rPr>
              <a:t> M., (2008), « The Nepalese Landscape, Exegesis and Appropriation of the Country » </a:t>
            </a:r>
            <a:r>
              <a:rPr lang="en-US" sz="1200" i="1" dirty="0">
                <a:solidFill>
                  <a:srgbClr val="FFFFFF"/>
                </a:solidFill>
              </a:rPr>
              <a:t>in</a:t>
            </a:r>
            <a:r>
              <a:rPr lang="en-US" sz="1200" dirty="0">
                <a:solidFill>
                  <a:srgbClr val="FFFFFF"/>
                </a:solidFill>
              </a:rPr>
              <a:t> J. </a:t>
            </a:r>
            <a:r>
              <a:rPr lang="en-US" sz="1200" err="1">
                <a:solidFill>
                  <a:srgbClr val="FFFFFF"/>
                </a:solidFill>
              </a:rPr>
              <a:t>Smadja</a:t>
            </a:r>
            <a:r>
              <a:rPr lang="en-US" sz="1200" dirty="0">
                <a:solidFill>
                  <a:srgbClr val="FFFFFF"/>
                </a:solidFill>
              </a:rPr>
              <a:t> ed. B. Sellers Trans. </a:t>
            </a:r>
            <a:r>
              <a:rPr lang="en-US" sz="1200" i="1" dirty="0">
                <a:solidFill>
                  <a:srgbClr val="FFFFFF"/>
                </a:solidFill>
              </a:rPr>
              <a:t>Reading Himalayan landscapes over Time</a:t>
            </a:r>
            <a:r>
              <a:rPr lang="en-US" sz="1200" dirty="0">
                <a:solidFill>
                  <a:srgbClr val="FFFFFF"/>
                </a:solidFill>
              </a:rPr>
              <a:t>, </a:t>
            </a:r>
            <a:r>
              <a:rPr lang="en-US" sz="1200" err="1">
                <a:solidFill>
                  <a:srgbClr val="FFFFFF"/>
                </a:solidFill>
              </a:rPr>
              <a:t>Pondichéry</a:t>
            </a:r>
            <a:r>
              <a:rPr lang="en-US" sz="1200" dirty="0">
                <a:solidFill>
                  <a:srgbClr val="FFFFFF"/>
                </a:solidFill>
              </a:rPr>
              <a:t>, IFP, pp.161-192.</a:t>
            </a:r>
          </a:p>
          <a:p>
            <a:pPr marL="171450" lvl="0" indent="-171450">
              <a:buFont typeface="Arial"/>
              <a:buChar char="•"/>
            </a:pPr>
            <a:r>
              <a:rPr lang="fr-FR" sz="1200" dirty="0">
                <a:solidFill>
                  <a:srgbClr val="FFFFFF"/>
                </a:solidFill>
              </a:rPr>
              <a:t>Lorenz K., (2018), </a:t>
            </a:r>
            <a:r>
              <a:rPr lang="fr-FR" sz="1200" i="1" dirty="0">
                <a:solidFill>
                  <a:srgbClr val="FFFFFF"/>
                </a:solidFill>
              </a:rPr>
              <a:t>L’agression </a:t>
            </a:r>
            <a:r>
              <a:rPr lang="fr-FR" sz="1200" dirty="0">
                <a:solidFill>
                  <a:srgbClr val="FFFFFF"/>
                </a:solidFill>
              </a:rPr>
              <a:t>: Une histoire naturelle du mal, Paris, Flammarion, 1969.</a:t>
            </a:r>
            <a:endParaRPr lang="en-US" sz="1200" dirty="0">
              <a:solidFill>
                <a:srgbClr val="FFFFFF"/>
              </a:solidFill>
            </a:endParaRPr>
          </a:p>
          <a:p>
            <a:pPr marL="171450" lvl="0" indent="-171450">
              <a:buFont typeface="Arial"/>
              <a:buChar char="•"/>
            </a:pPr>
            <a:r>
              <a:rPr lang="fr-FR" sz="1200" dirty="0" err="1">
                <a:solidFill>
                  <a:srgbClr val="FFFFFF"/>
                </a:solidFill>
              </a:rPr>
              <a:t>Marionneau</a:t>
            </a:r>
            <a:r>
              <a:rPr lang="fr-FR" sz="1200" dirty="0">
                <a:solidFill>
                  <a:srgbClr val="FFFFFF"/>
                </a:solidFill>
              </a:rPr>
              <a:t> A., Servant M-L.,, &amp; </a:t>
            </a:r>
            <a:r>
              <a:rPr lang="fr-FR" sz="1200" dirty="0" err="1">
                <a:solidFill>
                  <a:srgbClr val="FFFFFF"/>
                </a:solidFill>
              </a:rPr>
              <a:t>Albaret</a:t>
            </a:r>
            <a:r>
              <a:rPr lang="fr-FR" sz="1200" dirty="0">
                <a:solidFill>
                  <a:srgbClr val="FFFFFF"/>
                </a:solidFill>
              </a:rPr>
              <a:t> J-., (2016), « </a:t>
            </a:r>
            <a:r>
              <a:rPr lang="fr-FR" sz="1200" dirty="0" err="1">
                <a:solidFill>
                  <a:srgbClr val="FFFFFF"/>
                </a:solidFill>
              </a:rPr>
              <a:t>EPSiD</a:t>
            </a:r>
            <a:r>
              <a:rPr lang="fr-FR" sz="1200" dirty="0">
                <a:solidFill>
                  <a:srgbClr val="FFFFFF"/>
                </a:solidFill>
              </a:rPr>
              <a:t> - Evaluation Psychomotrice des Signes Doux ».</a:t>
            </a:r>
            <a:endParaRPr lang="en-US" sz="1200" dirty="0">
              <a:solidFill>
                <a:srgbClr val="FFFFFF"/>
              </a:solidFill>
            </a:endParaRPr>
          </a:p>
          <a:p>
            <a:pPr marL="171450" lvl="0" indent="-171450">
              <a:buFont typeface="Arial"/>
              <a:buChar char="•"/>
            </a:pPr>
            <a:r>
              <a:rPr lang="fr-FR" sz="1200" dirty="0">
                <a:solidFill>
                  <a:srgbClr val="FFFFFF"/>
                </a:solidFill>
              </a:rPr>
              <a:t>Uexküll J., (1965), </a:t>
            </a:r>
            <a:r>
              <a:rPr lang="fr-FR" sz="1200" i="1" dirty="0">
                <a:solidFill>
                  <a:srgbClr val="FFFFFF"/>
                </a:solidFill>
              </a:rPr>
              <a:t>Mondes animaux et monde humain</a:t>
            </a:r>
            <a:r>
              <a:rPr lang="fr-FR" sz="1200" dirty="0">
                <a:solidFill>
                  <a:srgbClr val="FFFFFF"/>
                </a:solidFill>
              </a:rPr>
              <a:t>, Paris, </a:t>
            </a:r>
            <a:r>
              <a:rPr lang="fr-FR" sz="1200" dirty="0" err="1">
                <a:solidFill>
                  <a:srgbClr val="FFFFFF"/>
                </a:solidFill>
              </a:rPr>
              <a:t>Ed.Denoël</a:t>
            </a:r>
            <a:r>
              <a:rPr lang="fr-FR" sz="1200" dirty="0">
                <a:solidFill>
                  <a:srgbClr val="FFFFFF"/>
                </a:solidFill>
              </a:rPr>
              <a:t>.</a:t>
            </a:r>
            <a:endParaRPr lang="en-US" sz="1200" dirty="0">
              <a:solidFill>
                <a:srgbClr val="FFFFFF"/>
              </a:solidFill>
            </a:endParaRPr>
          </a:p>
          <a:p>
            <a:pPr marL="171450" lvl="0" indent="-171450">
              <a:buFont typeface="Arial"/>
              <a:buChar char="•"/>
            </a:pPr>
            <a:r>
              <a:rPr lang="de-DE" sz="1200" dirty="0">
                <a:solidFill>
                  <a:srgbClr val="FFFFFF"/>
                </a:solidFill>
              </a:rPr>
              <a:t>Van de Kamp M., </a:t>
            </a:r>
            <a:r>
              <a:rPr lang="de-DE" sz="1200" dirty="0" err="1">
                <a:solidFill>
                  <a:srgbClr val="FFFFFF"/>
                </a:solidFill>
              </a:rPr>
              <a:t>Emck</a:t>
            </a:r>
            <a:r>
              <a:rPr lang="de-DE" sz="1200" dirty="0">
                <a:solidFill>
                  <a:srgbClr val="FFFFFF"/>
                </a:solidFill>
              </a:rPr>
              <a:t> C., </a:t>
            </a:r>
            <a:r>
              <a:rPr lang="de-DE" sz="1200" dirty="0" err="1">
                <a:solidFill>
                  <a:srgbClr val="FFFFFF"/>
                </a:solidFill>
              </a:rPr>
              <a:t>Cuijpers</a:t>
            </a:r>
            <a:r>
              <a:rPr lang="de-DE" sz="1200" dirty="0">
                <a:solidFill>
                  <a:srgbClr val="FFFFFF"/>
                </a:solidFill>
              </a:rPr>
              <a:t> P. &amp; </a:t>
            </a:r>
            <a:r>
              <a:rPr lang="de-DE" sz="1200" dirty="0" err="1">
                <a:solidFill>
                  <a:srgbClr val="FFFFFF"/>
                </a:solidFill>
              </a:rPr>
              <a:t>Beek,P</a:t>
            </a:r>
            <a:r>
              <a:rPr lang="de-DE" sz="1200" dirty="0">
                <a:solidFill>
                  <a:srgbClr val="FFFFFF"/>
                </a:solidFill>
              </a:rPr>
              <a:t>. J., (2018): A psychomotor </a:t>
            </a:r>
            <a:r>
              <a:rPr lang="de-DE" sz="1200" dirty="0" err="1">
                <a:solidFill>
                  <a:srgbClr val="FFFFFF"/>
                </a:solidFill>
              </a:rPr>
              <a:t>diagnostic</a:t>
            </a:r>
            <a:r>
              <a:rPr lang="de-DE" sz="1200" dirty="0">
                <a:solidFill>
                  <a:srgbClr val="FFFFFF"/>
                </a:solidFill>
              </a:rPr>
              <a:t> </a:t>
            </a:r>
            <a:r>
              <a:rPr lang="de-DE" sz="1200" dirty="0" err="1">
                <a:solidFill>
                  <a:srgbClr val="FFFFFF"/>
                </a:solidFill>
              </a:rPr>
              <a:t>instru-ment</a:t>
            </a:r>
            <a:r>
              <a:rPr lang="de-DE" sz="1200" dirty="0">
                <a:solidFill>
                  <a:srgbClr val="FFFFFF"/>
                </a:solidFill>
              </a:rPr>
              <a:t> </a:t>
            </a:r>
            <a:r>
              <a:rPr lang="de-DE" sz="1200" dirty="0" err="1">
                <a:solidFill>
                  <a:srgbClr val="FFFFFF"/>
                </a:solidFill>
              </a:rPr>
              <a:t>for</a:t>
            </a:r>
            <a:r>
              <a:rPr lang="de-DE" sz="1200" dirty="0">
                <a:solidFill>
                  <a:srgbClr val="FFFFFF"/>
                </a:solidFill>
              </a:rPr>
              <a:t> </a:t>
            </a:r>
            <a:r>
              <a:rPr lang="de-DE" sz="1200" dirty="0" err="1">
                <a:solidFill>
                  <a:srgbClr val="FFFFFF"/>
                </a:solidFill>
              </a:rPr>
              <a:t>patients</a:t>
            </a:r>
            <a:r>
              <a:rPr lang="de-DE" sz="1200" dirty="0">
                <a:solidFill>
                  <a:srgbClr val="FFFFFF"/>
                </a:solidFill>
              </a:rPr>
              <a:t> </a:t>
            </a:r>
            <a:r>
              <a:rPr lang="de-DE" sz="1200" dirty="0" err="1">
                <a:solidFill>
                  <a:srgbClr val="FFFFFF"/>
                </a:solidFill>
              </a:rPr>
              <a:t>with</a:t>
            </a:r>
            <a:r>
              <a:rPr lang="de-DE" sz="1200" dirty="0">
                <a:solidFill>
                  <a:srgbClr val="FFFFFF"/>
                </a:solidFill>
              </a:rPr>
              <a:t> post-</a:t>
            </a:r>
            <a:r>
              <a:rPr lang="de-DE" sz="1200" dirty="0" err="1">
                <a:solidFill>
                  <a:srgbClr val="FFFFFF"/>
                </a:solidFill>
              </a:rPr>
              <a:t>traumatic</a:t>
            </a:r>
            <a:r>
              <a:rPr lang="de-DE" sz="1200" dirty="0">
                <a:solidFill>
                  <a:srgbClr val="FFFFFF"/>
                </a:solidFill>
              </a:rPr>
              <a:t> stress </a:t>
            </a:r>
            <a:r>
              <a:rPr lang="de-DE" sz="1200" dirty="0" err="1">
                <a:solidFill>
                  <a:srgbClr val="FFFFFF"/>
                </a:solidFill>
              </a:rPr>
              <a:t>dis</a:t>
            </a:r>
            <a:r>
              <a:rPr lang="de-DE" sz="1200" dirty="0">
                <a:solidFill>
                  <a:srgbClr val="FFFFFF"/>
                </a:solidFill>
              </a:rPr>
              <a:t>-order. Body, Movement and Dance in Psycho-</a:t>
            </a:r>
            <a:r>
              <a:rPr lang="de-DE" sz="1200" dirty="0" err="1">
                <a:solidFill>
                  <a:srgbClr val="FFFFFF"/>
                </a:solidFill>
              </a:rPr>
              <a:t>therapy</a:t>
            </a:r>
            <a:r>
              <a:rPr lang="de-DE" sz="1200" dirty="0">
                <a:solidFill>
                  <a:srgbClr val="FFFFFF"/>
                </a:solidFill>
              </a:rPr>
              <a:t> 13 (1), 33–49, </a:t>
            </a:r>
            <a:r>
              <a:rPr lang="de-DE" sz="1200" u="sng" dirty="0">
                <a:solidFill>
                  <a:srgbClr val="FFFFFF"/>
                </a:solidFill>
                <a:hlinkClick r:id="rId5"/>
              </a:rPr>
              <a:t>https://doi.org/10.1080/17432979.2017.1420692</a:t>
            </a:r>
            <a:endParaRPr lang="en-US" sz="1200" dirty="0">
              <a:solidFill>
                <a:srgbClr val="FFFFFF"/>
              </a:solidFill>
            </a:endParaRPr>
          </a:p>
        </p:txBody>
      </p:sp>
      <p:sp>
        <p:nvSpPr>
          <p:cNvPr id="6" name="ZoneTexte 5">
            <a:extLst>
              <a:ext uri="{FF2B5EF4-FFF2-40B4-BE49-F238E27FC236}">
                <a16:creationId xmlns:a16="http://schemas.microsoft.com/office/drawing/2014/main" id="{3AB07F3D-FD42-4CFD-AB43-F95E93FC4FFC}"/>
              </a:ext>
            </a:extLst>
          </p:cNvPr>
          <p:cNvSpPr txBox="1"/>
          <p:nvPr/>
        </p:nvSpPr>
        <p:spPr>
          <a:xfrm>
            <a:off x="523381" y="1342395"/>
            <a:ext cx="84987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200" dirty="0" err="1">
                <a:solidFill>
                  <a:schemeClr val="bg1"/>
                </a:solidFill>
                <a:latin typeface="Athelas Regular"/>
                <a:ea typeface="+mn-lt"/>
                <a:cs typeface="Athelas Regular"/>
              </a:rPr>
              <a:t>Vouiller</a:t>
            </a:r>
            <a:r>
              <a:rPr lang="fr-FR" sz="1200" dirty="0">
                <a:solidFill>
                  <a:schemeClr val="bg1"/>
                </a:solidFill>
                <a:latin typeface="Athelas Regular"/>
                <a:ea typeface="+mn-lt"/>
                <a:cs typeface="Athelas Regular"/>
              </a:rPr>
              <a:t> N., (2021), « La rivière ‘</a:t>
            </a:r>
            <a:r>
              <a:rPr lang="fr-FR" sz="1200" i="1" dirty="0" err="1">
                <a:solidFill>
                  <a:schemeClr val="bg1"/>
                </a:solidFill>
                <a:latin typeface="Athelas Regular"/>
                <a:ea typeface="+mn-lt"/>
                <a:cs typeface="Athelas Regular"/>
              </a:rPr>
              <a:t>Khauraha</a:t>
            </a:r>
            <a:r>
              <a:rPr lang="fr-FR" sz="1200" i="1" dirty="0">
                <a:solidFill>
                  <a:schemeClr val="bg1"/>
                </a:solidFill>
                <a:latin typeface="Athelas Regular"/>
                <a:ea typeface="+mn-lt"/>
                <a:cs typeface="Athelas Regular"/>
              </a:rPr>
              <a:t>’</a:t>
            </a:r>
            <a:r>
              <a:rPr lang="fr-FR" sz="1200" dirty="0">
                <a:solidFill>
                  <a:schemeClr val="bg1"/>
                </a:solidFill>
                <a:latin typeface="Athelas Regular"/>
                <a:ea typeface="+mn-lt"/>
                <a:cs typeface="Athelas Regular"/>
              </a:rPr>
              <a:t>, médiatrice entre non-humains et villageois (Népal) », </a:t>
            </a:r>
            <a:r>
              <a:rPr lang="fr-FR" sz="1200" i="1" dirty="0">
                <a:solidFill>
                  <a:schemeClr val="bg1"/>
                </a:solidFill>
                <a:latin typeface="Athelas Regular"/>
                <a:ea typeface="+mn-lt"/>
                <a:cs typeface="Athelas Regular"/>
              </a:rPr>
              <a:t>Carnets de terrain</a:t>
            </a:r>
            <a:r>
              <a:rPr lang="fr-FR" sz="1200" dirty="0">
                <a:solidFill>
                  <a:schemeClr val="bg1"/>
                </a:solidFill>
                <a:latin typeface="Athelas Regular"/>
                <a:ea typeface="+mn-lt"/>
                <a:cs typeface="Athelas Regular"/>
              </a:rPr>
              <a:t>, </a:t>
            </a:r>
            <a:r>
              <a:rPr lang="fr-FR" sz="1200" i="1" dirty="0">
                <a:solidFill>
                  <a:schemeClr val="bg1"/>
                </a:solidFill>
                <a:latin typeface="Athelas Regular"/>
                <a:ea typeface="+mn-lt"/>
                <a:cs typeface="Athelas Regular"/>
              </a:rPr>
              <a:t>Rés-EAUx,</a:t>
            </a:r>
            <a:r>
              <a:rPr lang="fr-FR" sz="1200" i="1" dirty="0">
                <a:latin typeface="Athelas Regular"/>
                <a:ea typeface="+mn-lt"/>
                <a:cs typeface="Athelas Regular"/>
              </a:rPr>
              <a:t> </a:t>
            </a:r>
            <a:r>
              <a:rPr lang="fr-FR" sz="1200" dirty="0">
                <a:latin typeface="Athelas Regular"/>
                <a:ea typeface="+mn-lt"/>
                <a:cs typeface="Athelas Regular"/>
                <a:hlinkClick r:id="rId6"/>
              </a:rPr>
              <a:t>http://reseaux.parisnanterre.fr/nolwen-vouiller--la-riviere-khauraha-mediatrice-entre-non-humains-et-villageois-nepal/</a:t>
            </a:r>
            <a:endParaRPr lang="fr-FR" sz="1200" dirty="0">
              <a:latin typeface="Athelas Regular"/>
              <a:cs typeface="Athelas Regular"/>
            </a:endParaRPr>
          </a:p>
          <a:p>
            <a:pPr algn="l"/>
            <a:endParaRPr lang="fr-FR" sz="1200" dirty="0">
              <a:latin typeface="Athelas Regular"/>
              <a:cs typeface="Athelas Regular"/>
            </a:endParaRPr>
          </a:p>
        </p:txBody>
      </p:sp>
      <p:sp>
        <p:nvSpPr>
          <p:cNvPr id="7" name="ZoneTexte 6">
            <a:extLst>
              <a:ext uri="{FF2B5EF4-FFF2-40B4-BE49-F238E27FC236}">
                <a16:creationId xmlns:a16="http://schemas.microsoft.com/office/drawing/2014/main" id="{626289BB-1B80-49B5-A28F-8484FC37361B}"/>
              </a:ext>
            </a:extLst>
          </p:cNvPr>
          <p:cNvSpPr txBox="1"/>
          <p:nvPr/>
        </p:nvSpPr>
        <p:spPr>
          <a:xfrm>
            <a:off x="3526283" y="2479735"/>
            <a:ext cx="33521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b="1" u="sng" dirty="0" err="1">
                <a:latin typeface="Athelas Regular"/>
                <a:ea typeface="+mn-lt"/>
                <a:cs typeface="Athelas Regular"/>
              </a:rPr>
              <a:t>nolwen.</a:t>
            </a:r>
            <a:r>
              <a:rPr lang="fr-FR" b="1" u="sng" err="1">
                <a:latin typeface="Athelas Regular"/>
                <a:ea typeface="+mn-lt"/>
                <a:cs typeface="Athelas Regular"/>
              </a:rPr>
              <a:t>vouiller</a:t>
            </a:r>
            <a:r>
              <a:rPr lang="fr-FR" b="1" u="sng">
                <a:latin typeface="Athelas Regular"/>
                <a:ea typeface="+mn-lt"/>
                <a:cs typeface="Athelas Regular"/>
              </a:rPr>
              <a:t>@</a:t>
            </a:r>
            <a:r>
              <a:rPr lang="fr-BE" b="1" u="sng">
                <a:latin typeface="Athelas Regular"/>
                <a:ea typeface="+mn-lt"/>
                <a:cs typeface="Athelas Regular"/>
              </a:rPr>
              <a:t>doct.uliege.be</a:t>
            </a:r>
            <a:endParaRPr lang="fr-FR" b="1" u="sng" dirty="0">
              <a:latin typeface="Athelas Regular"/>
              <a:cs typeface="Athelas Regular"/>
            </a:endParaRPr>
          </a:p>
        </p:txBody>
      </p:sp>
      <p:sp>
        <p:nvSpPr>
          <p:cNvPr id="2" name="Rectangle 1"/>
          <p:cNvSpPr/>
          <p:nvPr/>
        </p:nvSpPr>
        <p:spPr>
          <a:xfrm>
            <a:off x="523380" y="184149"/>
            <a:ext cx="8498797" cy="1200329"/>
          </a:xfrm>
          <a:prstGeom prst="rect">
            <a:avLst/>
          </a:prstGeom>
        </p:spPr>
        <p:txBody>
          <a:bodyPr wrap="square" lIns="91440" tIns="45720" rIns="91440" bIns="45720" anchor="t">
            <a:spAutoFit/>
          </a:bodyPr>
          <a:lstStyle/>
          <a:p>
            <a:r>
              <a:rPr lang="fr-FR" sz="1200" dirty="0" err="1">
                <a:solidFill>
                  <a:schemeClr val="bg1"/>
                </a:solidFill>
                <a:ea typeface="+mn-lt"/>
                <a:cs typeface="+mn-lt"/>
              </a:rPr>
              <a:t>Vouiller</a:t>
            </a:r>
            <a:r>
              <a:rPr lang="fr-FR" sz="1200" dirty="0">
                <a:solidFill>
                  <a:schemeClr val="bg1"/>
                </a:solidFill>
                <a:ea typeface="+mn-lt"/>
                <a:cs typeface="+mn-lt"/>
              </a:rPr>
              <a:t> N., (2022), « Une rivière et sa rive pour étudier les enjeux d'une crise entre animaux et humains : le cas des ''Human-</a:t>
            </a:r>
            <a:r>
              <a:rPr lang="fr-FR" sz="1200" dirty="0" err="1">
                <a:solidFill>
                  <a:schemeClr val="bg1"/>
                </a:solidFill>
                <a:ea typeface="+mn-lt"/>
                <a:cs typeface="+mn-lt"/>
              </a:rPr>
              <a:t>Widlife</a:t>
            </a:r>
            <a:r>
              <a:rPr lang="fr-FR" sz="1200" dirty="0">
                <a:solidFill>
                  <a:schemeClr val="bg1"/>
                </a:solidFill>
                <a:ea typeface="+mn-lt"/>
                <a:cs typeface="+mn-lt"/>
              </a:rPr>
              <a:t> </a:t>
            </a:r>
            <a:r>
              <a:rPr lang="fr-FR" sz="1200" dirty="0" err="1">
                <a:solidFill>
                  <a:schemeClr val="bg1"/>
                </a:solidFill>
                <a:ea typeface="+mn-lt"/>
                <a:cs typeface="+mn-lt"/>
              </a:rPr>
              <a:t>Conflict</a:t>
            </a:r>
            <a:r>
              <a:rPr lang="fr-FR" sz="1200" dirty="0">
                <a:solidFill>
                  <a:schemeClr val="bg1"/>
                </a:solidFill>
                <a:ea typeface="+mn-lt"/>
                <a:cs typeface="+mn-lt"/>
              </a:rPr>
              <a:t>'' du Parc National de Bardiya (BNP, Népal) » </a:t>
            </a:r>
            <a:r>
              <a:rPr lang="fr-FR" sz="1200" i="1" dirty="0">
                <a:solidFill>
                  <a:schemeClr val="bg1"/>
                </a:solidFill>
                <a:ea typeface="+mn-lt"/>
                <a:cs typeface="+mn-lt"/>
              </a:rPr>
              <a:t>in</a:t>
            </a:r>
            <a:r>
              <a:rPr lang="fr-FR" sz="1200" dirty="0">
                <a:solidFill>
                  <a:schemeClr val="bg1"/>
                </a:solidFill>
                <a:ea typeface="+mn-lt"/>
                <a:cs typeface="+mn-lt"/>
              </a:rPr>
              <a:t> </a:t>
            </a:r>
            <a:r>
              <a:rPr lang="fr-FR" sz="1200" i="1" dirty="0" err="1">
                <a:solidFill>
                  <a:schemeClr val="bg1"/>
                </a:solidFill>
                <a:ea typeface="+mn-lt"/>
                <a:cs typeface="+mn-lt"/>
              </a:rPr>
              <a:t>Riséo</a:t>
            </a:r>
            <a:r>
              <a:rPr lang="fr-FR" sz="1200" i="1" dirty="0">
                <a:solidFill>
                  <a:schemeClr val="bg1"/>
                </a:solidFill>
                <a:ea typeface="+mn-lt"/>
                <a:cs typeface="+mn-lt"/>
              </a:rPr>
              <a:t> : Risques, Études Et Observations</a:t>
            </a:r>
            <a:r>
              <a:rPr lang="fr-FR" sz="1200" dirty="0">
                <a:solidFill>
                  <a:schemeClr val="bg1"/>
                </a:solidFill>
                <a:ea typeface="+mn-lt"/>
                <a:cs typeface="+mn-lt"/>
              </a:rPr>
              <a:t>, CERDACC, Université de Lille, France.</a:t>
            </a:r>
            <a:br>
              <a:rPr lang="fr-FR" sz="1200" dirty="0">
                <a:ea typeface="+mn-lt"/>
                <a:cs typeface="+mn-lt"/>
              </a:rPr>
            </a:br>
            <a:endParaRPr lang="fr-FR" sz="1200" dirty="0">
              <a:solidFill>
                <a:schemeClr val="bg1"/>
              </a:solidFill>
              <a:ea typeface="+mn-lt"/>
              <a:cs typeface="+mn-lt"/>
            </a:endParaRPr>
          </a:p>
          <a:p>
            <a:r>
              <a:rPr lang="fr-FR" sz="1200" dirty="0" err="1">
                <a:solidFill>
                  <a:schemeClr val="bg1"/>
                </a:solidFill>
                <a:latin typeface="Athelas Regular"/>
                <a:cs typeface="Athelas Regular"/>
              </a:rPr>
              <a:t>Vouiller</a:t>
            </a:r>
            <a:r>
              <a:rPr lang="fr-FR" sz="1200" dirty="0">
                <a:solidFill>
                  <a:schemeClr val="bg1"/>
                </a:solidFill>
                <a:latin typeface="Athelas Regular"/>
                <a:cs typeface="Athelas Regular"/>
              </a:rPr>
              <a:t> N., (2022), "</a:t>
            </a:r>
            <a:r>
              <a:rPr lang="fr-FR" sz="1200" dirty="0" err="1">
                <a:solidFill>
                  <a:schemeClr val="bg1"/>
                </a:solidFill>
                <a:latin typeface="Athelas Regular"/>
                <a:cs typeface="Athelas Regular"/>
              </a:rPr>
              <a:t>Being</a:t>
            </a:r>
            <a:r>
              <a:rPr lang="fr-FR" sz="1200" dirty="0">
                <a:solidFill>
                  <a:schemeClr val="bg1"/>
                </a:solidFill>
                <a:latin typeface="Athelas Regular"/>
                <a:cs typeface="Athelas Regular"/>
              </a:rPr>
              <a:t> a </a:t>
            </a:r>
            <a:r>
              <a:rPr lang="fr-FR" sz="1200" dirty="0" err="1">
                <a:solidFill>
                  <a:schemeClr val="bg1"/>
                </a:solidFill>
                <a:latin typeface="Athelas Regular"/>
                <a:cs typeface="Athelas Regular"/>
              </a:rPr>
              <a:t>naturalist</a:t>
            </a:r>
            <a:r>
              <a:rPr lang="fr-FR" sz="1200" dirty="0">
                <a:solidFill>
                  <a:schemeClr val="bg1"/>
                </a:solidFill>
                <a:latin typeface="Athelas Regular"/>
                <a:cs typeface="Athelas Regular"/>
              </a:rPr>
              <a:t> guide in Bardiya, </a:t>
            </a:r>
            <a:r>
              <a:rPr lang="fr-FR" sz="1200" dirty="0" err="1">
                <a:solidFill>
                  <a:schemeClr val="bg1"/>
                </a:solidFill>
                <a:latin typeface="Athelas Regular"/>
                <a:cs typeface="Athelas Regular"/>
              </a:rPr>
              <a:t>Nepal</a:t>
            </a:r>
            <a:r>
              <a:rPr lang="fr-FR" sz="1200" dirty="0">
                <a:solidFill>
                  <a:schemeClr val="bg1"/>
                </a:solidFill>
                <a:latin typeface="Athelas Regular"/>
                <a:cs typeface="Athelas Regular"/>
              </a:rPr>
              <a:t>: A profession in the in-</a:t>
            </a:r>
            <a:r>
              <a:rPr lang="fr-FR" sz="1200" dirty="0" err="1">
                <a:solidFill>
                  <a:schemeClr val="bg1"/>
                </a:solidFill>
                <a:latin typeface="Athelas Regular"/>
                <a:cs typeface="Athelas Regular"/>
              </a:rPr>
              <a:t>between</a:t>
            </a:r>
            <a:r>
              <a:rPr lang="fr-FR" sz="1200" dirty="0">
                <a:solidFill>
                  <a:schemeClr val="bg1"/>
                </a:solidFill>
                <a:latin typeface="Athelas Regular"/>
                <a:cs typeface="Athelas Regular"/>
              </a:rPr>
              <a:t>" </a:t>
            </a:r>
            <a:r>
              <a:rPr lang="fr-FR" sz="1200" i="1" dirty="0">
                <a:solidFill>
                  <a:schemeClr val="bg1"/>
                </a:solidFill>
                <a:latin typeface="Athelas Regular"/>
                <a:cs typeface="Athelas Regular"/>
              </a:rPr>
              <a:t>in </a:t>
            </a:r>
            <a:r>
              <a:rPr lang="fr-FR" sz="1200" i="1" dirty="0" err="1">
                <a:solidFill>
                  <a:schemeClr val="bg1"/>
                </a:solidFill>
                <a:latin typeface="Athelas Regular"/>
                <a:cs typeface="Athelas Regular"/>
              </a:rPr>
              <a:t>Studies</a:t>
            </a:r>
            <a:r>
              <a:rPr lang="fr-FR" sz="1200" i="1" dirty="0">
                <a:solidFill>
                  <a:schemeClr val="bg1"/>
                </a:solidFill>
                <a:latin typeface="Athelas Regular"/>
                <a:cs typeface="Athelas Regular"/>
              </a:rPr>
              <a:t> in </a:t>
            </a:r>
            <a:r>
              <a:rPr lang="fr-FR" sz="1200" i="1" dirty="0" err="1">
                <a:solidFill>
                  <a:schemeClr val="bg1"/>
                </a:solidFill>
                <a:latin typeface="Athelas Regular"/>
                <a:cs typeface="Athelas Regular"/>
              </a:rPr>
              <a:t>Nepali</a:t>
            </a:r>
            <a:r>
              <a:rPr lang="fr-FR" sz="1200" i="1" dirty="0">
                <a:solidFill>
                  <a:schemeClr val="bg1"/>
                </a:solidFill>
                <a:latin typeface="Athelas Regular"/>
                <a:cs typeface="Athelas Regular"/>
              </a:rPr>
              <a:t> </a:t>
            </a:r>
            <a:r>
              <a:rPr lang="fr-FR" sz="1200" i="1" dirty="0" err="1">
                <a:solidFill>
                  <a:schemeClr val="bg1"/>
                </a:solidFill>
                <a:latin typeface="Athelas Regular"/>
                <a:cs typeface="Athelas Regular"/>
              </a:rPr>
              <a:t>History</a:t>
            </a:r>
            <a:r>
              <a:rPr lang="fr-FR" sz="1200" i="1" dirty="0">
                <a:solidFill>
                  <a:schemeClr val="bg1"/>
                </a:solidFill>
                <a:latin typeface="Athelas Regular"/>
                <a:cs typeface="Athelas Regular"/>
              </a:rPr>
              <a:t> and Society </a:t>
            </a:r>
            <a:r>
              <a:rPr lang="fr-FR" sz="1200" dirty="0">
                <a:solidFill>
                  <a:schemeClr val="bg1"/>
                </a:solidFill>
                <a:latin typeface="Athelas Regular"/>
                <a:cs typeface="Athelas Regular"/>
              </a:rPr>
              <a:t>(SINHAS), vol. 26 n°2, </a:t>
            </a:r>
            <a:r>
              <a:rPr lang="fr-FR" sz="1200" dirty="0" err="1">
                <a:solidFill>
                  <a:schemeClr val="bg1"/>
                </a:solidFill>
                <a:latin typeface="Athelas Regular"/>
                <a:cs typeface="Athelas Regular"/>
              </a:rPr>
              <a:t>Kathmandu</a:t>
            </a:r>
            <a:r>
              <a:rPr lang="fr-FR" sz="1200" dirty="0">
                <a:solidFill>
                  <a:schemeClr val="bg1"/>
                </a:solidFill>
                <a:latin typeface="Athelas Regular"/>
                <a:cs typeface="Athelas Regular"/>
              </a:rPr>
              <a:t>, Népal, pp. 253-273.</a:t>
            </a:r>
            <a:endParaRPr lang="fr-FR" sz="1200">
              <a:solidFill>
                <a:schemeClr val="bg1"/>
              </a:solidFill>
              <a:cs typeface="Calibri"/>
            </a:endParaRPr>
          </a:p>
          <a:p>
            <a:endParaRPr lang="fr-FR" sz="1200" dirty="0">
              <a:solidFill>
                <a:schemeClr val="bg1"/>
              </a:solidFill>
              <a:latin typeface="Athelas Regular"/>
              <a:cs typeface="Athelas Regular"/>
            </a:endParaRPr>
          </a:p>
        </p:txBody>
      </p:sp>
      <p:pic>
        <p:nvPicPr>
          <p:cNvPr id="8" name="Image 7" descr="Screen Shot 2022-05-05 at 14.18.1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8337" y="2551231"/>
            <a:ext cx="454394" cy="454394"/>
          </a:xfrm>
          <a:prstGeom prst="rect">
            <a:avLst/>
          </a:prstGeom>
        </p:spPr>
      </p:pic>
      <p:pic>
        <p:nvPicPr>
          <p:cNvPr id="9" name="Image 8" descr="Screen Shot 2022-05-05 at 14.19.37.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9546" y="2616983"/>
            <a:ext cx="400528" cy="384821"/>
          </a:xfrm>
          <a:prstGeom prst="rect">
            <a:avLst/>
          </a:prstGeom>
        </p:spPr>
      </p:pic>
      <p:pic>
        <p:nvPicPr>
          <p:cNvPr id="10" name="Image 9" descr="Screen Shot 2022-05-05 at 14.18.2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8565" y="2572591"/>
            <a:ext cx="429213" cy="429213"/>
          </a:xfrm>
          <a:prstGeom prst="rect">
            <a:avLst/>
          </a:prstGeom>
        </p:spPr>
      </p:pic>
      <p:pic>
        <p:nvPicPr>
          <p:cNvPr id="12" name="Image 11" descr="Screen Shot 2022-05-05 at 15.44.1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763" y="2532317"/>
            <a:ext cx="497940" cy="449361"/>
          </a:xfrm>
          <a:prstGeom prst="rect">
            <a:avLst/>
          </a:prstGeom>
        </p:spPr>
      </p:pic>
    </p:spTree>
    <p:extLst>
      <p:ext uri="{BB962C8B-B14F-4D97-AF65-F5344CB8AC3E}">
        <p14:creationId xmlns:p14="http://schemas.microsoft.com/office/powerpoint/2010/main" val="3992306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5634" y="171258"/>
            <a:ext cx="8229600" cy="1143000"/>
          </a:xfrm>
        </p:spPr>
        <p:txBody>
          <a:bodyPr/>
          <a:lstStyle/>
          <a:p>
            <a:r>
              <a:rPr lang="fr-FR" dirty="0">
                <a:latin typeface="Athelas Regular"/>
                <a:cs typeface="Athelas Regular"/>
              </a:rPr>
              <a:t>Le Népal</a:t>
            </a:r>
          </a:p>
        </p:txBody>
      </p:sp>
      <p:sp>
        <p:nvSpPr>
          <p:cNvPr id="5" name="Espace réservé du numéro de diapositive 4"/>
          <p:cNvSpPr>
            <a:spLocks noGrp="1"/>
          </p:cNvSpPr>
          <p:nvPr>
            <p:ph type="sldNum" sz="quarter" idx="12"/>
          </p:nvPr>
        </p:nvSpPr>
        <p:spPr/>
        <p:txBody>
          <a:bodyPr/>
          <a:lstStyle/>
          <a:p>
            <a:fld id="{2A6F697A-4DAF-C644-B8DF-049E65BA4E37}" type="slidenum">
              <a:rPr lang="fr-FR" smtClean="0"/>
              <a:t>3</a:t>
            </a:fld>
            <a:endParaRPr lang="fr-FR"/>
          </a:p>
        </p:txBody>
      </p:sp>
      <p:pic>
        <p:nvPicPr>
          <p:cNvPr id="9" name="Image 8" descr="IMG_23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7076" y="760914"/>
            <a:ext cx="4602456" cy="3068304"/>
          </a:xfrm>
          <a:prstGeom prst="rect">
            <a:avLst/>
          </a:prstGeom>
          <a:ln>
            <a:noFill/>
          </a:ln>
          <a:effectLst>
            <a:softEdge rad="112500"/>
          </a:effectLst>
        </p:spPr>
      </p:pic>
      <p:pic>
        <p:nvPicPr>
          <p:cNvPr id="10" name="Image 9" descr="IMG_2146.JPG"/>
          <p:cNvPicPr>
            <a:picLocks noChangeAspect="1"/>
          </p:cNvPicPr>
          <p:nvPr/>
        </p:nvPicPr>
        <p:blipFill rotWithShape="1">
          <a:blip r:embed="rId3">
            <a:extLst>
              <a:ext uri="{28A0092B-C50C-407E-A947-70E740481C1C}">
                <a14:useLocalDpi xmlns:a14="http://schemas.microsoft.com/office/drawing/2010/main" val="0"/>
              </a:ext>
            </a:extLst>
          </a:blip>
          <a:srcRect t="11726" b="1175"/>
          <a:stretch/>
        </p:blipFill>
        <p:spPr>
          <a:xfrm>
            <a:off x="6371466" y="-5593"/>
            <a:ext cx="2772533" cy="1691866"/>
          </a:xfrm>
          <a:prstGeom prst="rect">
            <a:avLst/>
          </a:prstGeom>
          <a:ln>
            <a:noFill/>
          </a:ln>
          <a:effectLst>
            <a:softEdge rad="112500"/>
          </a:effectLst>
        </p:spPr>
      </p:pic>
      <p:pic>
        <p:nvPicPr>
          <p:cNvPr id="11" name="Image 10" descr="IMG_32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5538" y="3810205"/>
            <a:ext cx="5378462" cy="3047795"/>
          </a:xfrm>
          <a:prstGeom prst="rect">
            <a:avLst/>
          </a:prstGeom>
          <a:ln>
            <a:noFill/>
          </a:ln>
          <a:effectLst>
            <a:softEdge rad="112500"/>
          </a:effectLst>
        </p:spPr>
      </p:pic>
      <p:pic>
        <p:nvPicPr>
          <p:cNvPr id="8" name="Image 7" descr="IMG_219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0434" y="1535895"/>
            <a:ext cx="4433566" cy="2731629"/>
          </a:xfrm>
          <a:prstGeom prst="rect">
            <a:avLst/>
          </a:prstGeom>
          <a:ln>
            <a:noFill/>
          </a:ln>
          <a:effectLst>
            <a:softEdge rad="112500"/>
          </a:effectLst>
        </p:spPr>
      </p:pic>
      <p:pic>
        <p:nvPicPr>
          <p:cNvPr id="12" name="Image 11" descr="70504714_10214682192304486_3214089907823706112_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5781" y="1812973"/>
            <a:ext cx="3402976" cy="2783321"/>
          </a:xfrm>
          <a:prstGeom prst="rect">
            <a:avLst/>
          </a:prstGeom>
          <a:ln>
            <a:noFill/>
          </a:ln>
          <a:effectLst>
            <a:softEdge rad="112500"/>
          </a:effectLst>
        </p:spPr>
      </p:pic>
      <p:pic>
        <p:nvPicPr>
          <p:cNvPr id="6" name="Espace réservé du contenu 5" descr="IMG_1318.JPG"/>
          <p:cNvPicPr>
            <a:picLocks noGrp="1" noChangeAspect="1"/>
          </p:cNvPicPr>
          <p:nvPr>
            <p:ph idx="1"/>
          </p:nvPr>
        </p:nvPicPr>
        <p:blipFill>
          <a:blip r:embed="rId7">
            <a:extLst>
              <a:ext uri="{28A0092B-C50C-407E-A947-70E740481C1C}">
                <a14:useLocalDpi xmlns:a14="http://schemas.microsoft.com/office/drawing/2010/main" val="0"/>
              </a:ext>
            </a:extLst>
          </a:blip>
          <a:srcRect t="8753" b="8753"/>
          <a:stretch>
            <a:fillRect/>
          </a:stretch>
        </p:blipFill>
        <p:spPr>
          <a:xfrm>
            <a:off x="0" y="4332630"/>
            <a:ext cx="4039710" cy="2525370"/>
          </a:xfrm>
          <a:prstGeom prst="rect">
            <a:avLst/>
          </a:prstGeom>
          <a:ln>
            <a:noFill/>
          </a:ln>
          <a:effectLst>
            <a:softEdge rad="112500"/>
          </a:effectLst>
        </p:spPr>
      </p:pic>
    </p:spTree>
    <p:extLst>
      <p:ext uri="{BB962C8B-B14F-4D97-AF65-F5344CB8AC3E}">
        <p14:creationId xmlns:p14="http://schemas.microsoft.com/office/powerpoint/2010/main" val="1373171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IMG_31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939" y="3751132"/>
            <a:ext cx="4577537" cy="3106868"/>
          </a:xfrm>
          <a:prstGeom prst="rect">
            <a:avLst/>
          </a:prstGeom>
          <a:ln>
            <a:noFill/>
          </a:ln>
          <a:effectLst>
            <a:softEdge rad="112500"/>
          </a:effectLst>
        </p:spPr>
      </p:pic>
      <p:sp>
        <p:nvSpPr>
          <p:cNvPr id="2" name="Titre 1"/>
          <p:cNvSpPr>
            <a:spLocks noGrp="1"/>
          </p:cNvSpPr>
          <p:nvPr>
            <p:ph type="title"/>
          </p:nvPr>
        </p:nvSpPr>
        <p:spPr>
          <a:xfrm>
            <a:off x="595634" y="112186"/>
            <a:ext cx="8229600" cy="1143000"/>
          </a:xfrm>
        </p:spPr>
        <p:txBody>
          <a:bodyPr/>
          <a:lstStyle/>
          <a:p>
            <a:r>
              <a:rPr lang="fr-FR" dirty="0">
                <a:latin typeface="Athelas Regular"/>
                <a:cs typeface="Athelas Regular"/>
              </a:rPr>
              <a:t>Le Népal</a:t>
            </a:r>
          </a:p>
        </p:txBody>
      </p:sp>
      <p:sp>
        <p:nvSpPr>
          <p:cNvPr id="5" name="Espace réservé du numéro de diapositive 4"/>
          <p:cNvSpPr>
            <a:spLocks noGrp="1"/>
          </p:cNvSpPr>
          <p:nvPr>
            <p:ph type="sldNum" sz="quarter" idx="12"/>
          </p:nvPr>
        </p:nvSpPr>
        <p:spPr/>
        <p:txBody>
          <a:bodyPr/>
          <a:lstStyle/>
          <a:p>
            <a:fld id="{2A6F697A-4DAF-C644-B8DF-049E65BA4E37}" type="slidenum">
              <a:rPr lang="fr-FR" smtClean="0"/>
              <a:t>4</a:t>
            </a:fld>
            <a:endParaRPr lang="fr-FR"/>
          </a:p>
        </p:txBody>
      </p:sp>
      <p:pic>
        <p:nvPicPr>
          <p:cNvPr id="4" name="Image 3" descr="IMG_29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58223"/>
            <a:ext cx="5138464" cy="3394750"/>
          </a:xfrm>
          <a:prstGeom prst="rect">
            <a:avLst/>
          </a:prstGeom>
          <a:ln>
            <a:noFill/>
          </a:ln>
          <a:effectLst>
            <a:softEdge rad="112500"/>
          </a:effectLst>
        </p:spPr>
      </p:pic>
      <p:pic>
        <p:nvPicPr>
          <p:cNvPr id="7" name="Image 6" descr="IMG_297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4419600"/>
            <a:ext cx="3579121" cy="2438400"/>
          </a:xfrm>
          <a:prstGeom prst="rect">
            <a:avLst/>
          </a:prstGeom>
          <a:ln>
            <a:noFill/>
          </a:ln>
          <a:effectLst>
            <a:softEdge rad="112500"/>
          </a:effectLst>
        </p:spPr>
      </p:pic>
      <p:pic>
        <p:nvPicPr>
          <p:cNvPr id="13" name="Image 12" descr="IMG_041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5472" y="1196112"/>
            <a:ext cx="4277170" cy="2728391"/>
          </a:xfrm>
          <a:prstGeom prst="rect">
            <a:avLst/>
          </a:prstGeom>
          <a:ln>
            <a:noFill/>
          </a:ln>
          <a:effectLst>
            <a:softEdge rad="112500"/>
          </a:effectLst>
        </p:spPr>
      </p:pic>
      <p:pic>
        <p:nvPicPr>
          <p:cNvPr id="14" name="Image 13" descr="IMG_025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613827" y="4357582"/>
            <a:ext cx="3103881" cy="2067338"/>
          </a:xfrm>
          <a:prstGeom prst="rect">
            <a:avLst/>
          </a:prstGeom>
          <a:ln>
            <a:noFill/>
          </a:ln>
          <a:effectLst>
            <a:softEdge rad="112500"/>
          </a:effectLst>
        </p:spPr>
      </p:pic>
      <p:pic>
        <p:nvPicPr>
          <p:cNvPr id="15" name="Image 14" descr="IMG_828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6053" y="0"/>
            <a:ext cx="3130867" cy="2348150"/>
          </a:xfrm>
          <a:prstGeom prst="rect">
            <a:avLst/>
          </a:prstGeom>
          <a:ln>
            <a:noFill/>
          </a:ln>
          <a:effectLst>
            <a:softEdge rad="112500"/>
          </a:effectLst>
        </p:spPr>
      </p:pic>
      <p:pic>
        <p:nvPicPr>
          <p:cNvPr id="16" name="Image 15" descr="IMG_8286.JPG"/>
          <p:cNvPicPr>
            <a:picLocks noChangeAspect="1"/>
          </p:cNvPicPr>
          <p:nvPr/>
        </p:nvPicPr>
        <p:blipFill rotWithShape="1">
          <a:blip r:embed="rId8">
            <a:extLst>
              <a:ext uri="{28A0092B-C50C-407E-A947-70E740481C1C}">
                <a14:useLocalDpi xmlns:a14="http://schemas.microsoft.com/office/drawing/2010/main" val="0"/>
              </a:ext>
            </a:extLst>
          </a:blip>
          <a:srcRect t="57249"/>
          <a:stretch/>
        </p:blipFill>
        <p:spPr>
          <a:xfrm>
            <a:off x="-2" y="0"/>
            <a:ext cx="3577124" cy="1394894"/>
          </a:xfrm>
          <a:prstGeom prst="rect">
            <a:avLst/>
          </a:prstGeom>
          <a:ln>
            <a:noFill/>
          </a:ln>
          <a:effectLst>
            <a:softEdge rad="112500"/>
          </a:effectLst>
        </p:spPr>
      </p:pic>
    </p:spTree>
    <p:extLst>
      <p:ext uri="{BB962C8B-B14F-4D97-AF65-F5344CB8AC3E}">
        <p14:creationId xmlns:p14="http://schemas.microsoft.com/office/powerpoint/2010/main" val="990306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9221"/>
            <a:ext cx="8229600" cy="1143000"/>
          </a:xfrm>
        </p:spPr>
        <p:txBody>
          <a:bodyPr/>
          <a:lstStyle/>
          <a:p>
            <a:r>
              <a:rPr lang="fr-FR" dirty="0">
                <a:latin typeface="Athelas Regular"/>
                <a:cs typeface="Athelas Regular"/>
              </a:rPr>
              <a:t>Bardiya</a:t>
            </a:r>
          </a:p>
        </p:txBody>
      </p:sp>
      <p:pic>
        <p:nvPicPr>
          <p:cNvPr id="6" name="Espace réservé du contenu 5" descr="CarteAjourBardiya.jpg"/>
          <p:cNvPicPr>
            <a:picLocks noGrp="1" noChangeAspect="1"/>
          </p:cNvPicPr>
          <p:nvPr>
            <p:ph idx="1"/>
          </p:nvPr>
        </p:nvPicPr>
        <p:blipFill rotWithShape="1">
          <a:blip r:embed="rId2">
            <a:extLst>
              <a:ext uri="{28A0092B-C50C-407E-A947-70E740481C1C}">
                <a14:useLocalDpi xmlns:a14="http://schemas.microsoft.com/office/drawing/2010/main" val="0"/>
              </a:ext>
            </a:extLst>
          </a:blip>
          <a:srcRect t="4487" b="3771"/>
          <a:stretch/>
        </p:blipFill>
        <p:spPr>
          <a:xfrm>
            <a:off x="265241" y="945167"/>
            <a:ext cx="8616073" cy="5597161"/>
          </a:xfrm>
        </p:spPr>
      </p:pic>
      <p:sp>
        <p:nvSpPr>
          <p:cNvPr id="5" name="Espace réservé du numéro de diapositive 4"/>
          <p:cNvSpPr>
            <a:spLocks noGrp="1"/>
          </p:cNvSpPr>
          <p:nvPr>
            <p:ph type="sldNum" sz="quarter" idx="12"/>
          </p:nvPr>
        </p:nvSpPr>
        <p:spPr/>
        <p:txBody>
          <a:bodyPr/>
          <a:lstStyle/>
          <a:p>
            <a:fld id="{2A6F697A-4DAF-C644-B8DF-049E65BA4E37}" type="slidenum">
              <a:rPr lang="fr-FR" smtClean="0"/>
              <a:t>5</a:t>
            </a:fld>
            <a:endParaRPr lang="fr-FR"/>
          </a:p>
        </p:txBody>
      </p:sp>
      <mc:AlternateContent xmlns:mc="http://schemas.openxmlformats.org/markup-compatibility/2006" xmlns:p14="http://schemas.microsoft.com/office/powerpoint/2010/main">
        <mc:Choice Requires="p14">
          <p:contentPart p14:bwMode="auto" r:id="rId3">
            <p14:nvContentPartPr>
              <p14:cNvPr id="3" name="Encre 2">
                <a:extLst>
                  <a:ext uri="{FF2B5EF4-FFF2-40B4-BE49-F238E27FC236}">
                    <a16:creationId xmlns:a16="http://schemas.microsoft.com/office/drawing/2014/main" id="{7C9DEF7E-338A-AE41-8321-2030CFAF97EE}"/>
                  </a:ext>
                </a:extLst>
              </p14:cNvPr>
              <p14:cNvContentPartPr/>
              <p14:nvPr/>
            </p14:nvContentPartPr>
            <p14:xfrm>
              <a:off x="2036160" y="3737520"/>
              <a:ext cx="274680" cy="283320"/>
            </p14:xfrm>
          </p:contentPart>
        </mc:Choice>
        <mc:Fallback xmlns="">
          <p:pic>
            <p:nvPicPr>
              <p:cNvPr id="3" name="Encre 2">
                <a:extLst>
                  <a:ext uri="{FF2B5EF4-FFF2-40B4-BE49-F238E27FC236}">
                    <a16:creationId xmlns:a16="http://schemas.microsoft.com/office/drawing/2014/main" id="{7C9DEF7E-338A-AE41-8321-2030CFAF97EE}"/>
                  </a:ext>
                </a:extLst>
              </p:cNvPr>
              <p:cNvPicPr/>
              <p:nvPr/>
            </p:nvPicPr>
            <p:blipFill>
              <a:blip r:embed="rId4"/>
              <a:stretch>
                <a:fillRect/>
              </a:stretch>
            </p:blipFill>
            <p:spPr>
              <a:xfrm>
                <a:off x="2026800" y="3728160"/>
                <a:ext cx="293400" cy="302040"/>
              </a:xfrm>
              <a:prstGeom prst="rect">
                <a:avLst/>
              </a:prstGeom>
            </p:spPr>
          </p:pic>
        </mc:Fallback>
      </mc:AlternateContent>
      <p:sp>
        <p:nvSpPr>
          <p:cNvPr id="8" name="Espace réservé du pied de page 3">
            <a:extLst>
              <a:ext uri="{FF2B5EF4-FFF2-40B4-BE49-F238E27FC236}">
                <a16:creationId xmlns:a16="http://schemas.microsoft.com/office/drawing/2014/main" id="{3DB9ABDD-B54D-B13B-49EF-C61371F5D59D}"/>
              </a:ext>
            </a:extLst>
          </p:cNvPr>
          <p:cNvSpPr>
            <a:spLocks noGrp="1"/>
          </p:cNvSpPr>
          <p:nvPr>
            <p:ph type="ftr" sz="quarter" idx="11"/>
          </p:nvPr>
        </p:nvSpPr>
        <p:spPr>
          <a:xfrm>
            <a:off x="3124200" y="6465206"/>
            <a:ext cx="2895600" cy="365125"/>
          </a:xfrm>
        </p:spPr>
        <p:txBody>
          <a:bodyPr/>
          <a:lstStyle/>
          <a:p>
            <a:r>
              <a:rPr lang="de-DE"/>
              <a:t>Nolwen Vouiller - </a:t>
            </a:r>
            <a:r>
              <a:rPr lang="fr-BE"/>
              <a:t>24</a:t>
            </a:r>
            <a:r>
              <a:rPr lang="de-DE"/>
              <a:t>/05/22 – </a:t>
            </a:r>
            <a:r>
              <a:rPr lang="fr-BE"/>
              <a:t>FaSS x IRSS</a:t>
            </a:r>
            <a:endParaRPr lang="fr-FR"/>
          </a:p>
        </p:txBody>
      </p:sp>
    </p:spTree>
    <p:extLst>
      <p:ext uri="{BB962C8B-B14F-4D97-AF65-F5344CB8AC3E}">
        <p14:creationId xmlns:p14="http://schemas.microsoft.com/office/powerpoint/2010/main" val="160156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9" descr="Une image contenant personne&#10;&#10;Description générée automatiquement">
            <a:extLst>
              <a:ext uri="{FF2B5EF4-FFF2-40B4-BE49-F238E27FC236}">
                <a16:creationId xmlns:a16="http://schemas.microsoft.com/office/drawing/2014/main" id="{71F5EC79-CE91-F273-5C1D-6206430880A8}"/>
              </a:ext>
            </a:extLst>
          </p:cNvPr>
          <p:cNvPicPr>
            <a:picLocks noChangeAspect="1"/>
          </p:cNvPicPr>
          <p:nvPr/>
        </p:nvPicPr>
        <p:blipFill rotWithShape="1">
          <a:blip r:embed="rId2"/>
          <a:srcRect l="11861" r="28756" b="6169"/>
          <a:stretch/>
        </p:blipFill>
        <p:spPr>
          <a:xfrm>
            <a:off x="2641851" y="10"/>
            <a:ext cx="6502149" cy="6857990"/>
          </a:xfrm>
          <a:prstGeom prst="rect">
            <a:avLst/>
          </a:prstGeom>
        </p:spPr>
      </p:pic>
      <p:sp>
        <p:nvSpPr>
          <p:cNvPr id="18" name="Rectangle 1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p:cNvSpPr>
            <a:spLocks noGrp="1"/>
          </p:cNvSpPr>
          <p:nvPr>
            <p:ph type="title"/>
          </p:nvPr>
        </p:nvSpPr>
        <p:spPr>
          <a:xfrm>
            <a:off x="119570" y="1120709"/>
            <a:ext cx="2970191" cy="1124712"/>
          </a:xfrm>
        </p:spPr>
        <p:txBody>
          <a:bodyPr anchor="b">
            <a:normAutofit/>
          </a:bodyPr>
          <a:lstStyle/>
          <a:p>
            <a:r>
              <a:rPr lang="fr-BE" sz="2800" dirty="0">
                <a:latin typeface="Athelas Regular"/>
              </a:rPr>
              <a:t>Contextualisation historique</a:t>
            </a:r>
            <a:endParaRPr lang="fr-FR" sz="2800" dirty="0">
              <a:ea typeface="Calibri"/>
              <a:cs typeface="Calibri"/>
            </a:endParaRPr>
          </a:p>
        </p:txBody>
      </p:sp>
      <p:sp>
        <p:nvSpPr>
          <p:cNvPr id="20"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A98977F7-2FDD-07EC-4A6B-524EDC6FF1D3}"/>
              </a:ext>
            </a:extLst>
          </p:cNvPr>
          <p:cNvSpPr>
            <a:spLocks noGrp="1"/>
          </p:cNvSpPr>
          <p:nvPr>
            <p:ph idx="1"/>
          </p:nvPr>
        </p:nvSpPr>
        <p:spPr>
          <a:xfrm>
            <a:off x="63613" y="2465458"/>
            <a:ext cx="2945445" cy="2449468"/>
          </a:xfrm>
        </p:spPr>
        <p:txBody>
          <a:bodyPr vert="horz" lIns="91440" tIns="45720" rIns="91440" bIns="45720" rtlCol="0" anchor="t">
            <a:noAutofit/>
          </a:bodyPr>
          <a:lstStyle/>
          <a:p>
            <a:pPr marL="0" indent="0">
              <a:buNone/>
            </a:pPr>
            <a:r>
              <a:rPr lang="en-US" sz="1600" b="1" dirty="0">
                <a:ea typeface="+mn-lt"/>
                <a:cs typeface="+mn-lt"/>
              </a:rPr>
              <a:t>De plus </a:t>
            </a:r>
            <a:r>
              <a:rPr lang="en-US" sz="1600" b="1" dirty="0" err="1">
                <a:ea typeface="+mn-lt"/>
                <a:cs typeface="+mn-lt"/>
              </a:rPr>
              <a:t>en</a:t>
            </a:r>
            <a:r>
              <a:rPr lang="en-US" sz="1600" b="1" dirty="0">
                <a:ea typeface="+mn-lt"/>
                <a:cs typeface="+mn-lt"/>
              </a:rPr>
              <a:t> plus </a:t>
            </a:r>
            <a:r>
              <a:rPr lang="en-US" sz="1600" b="1" dirty="0" err="1">
                <a:ea typeface="+mn-lt"/>
                <a:cs typeface="+mn-lt"/>
              </a:rPr>
              <a:t>d'animaux</a:t>
            </a:r>
            <a:endParaRPr lang="en-US" sz="1600" b="1" dirty="0" err="1">
              <a:ea typeface="Calibri"/>
              <a:cs typeface="Calibri"/>
            </a:endParaRPr>
          </a:p>
          <a:p>
            <a:r>
              <a:rPr lang="en-US" sz="1600" dirty="0">
                <a:ea typeface="+mn-lt"/>
                <a:cs typeface="+mn-lt"/>
              </a:rPr>
              <a:t>-&gt; 1976 : </a:t>
            </a:r>
            <a:r>
              <a:rPr lang="en-US" sz="1600" dirty="0" err="1">
                <a:ea typeface="+mn-lt"/>
                <a:cs typeface="+mn-lt"/>
              </a:rPr>
              <a:t>Réserve</a:t>
            </a:r>
            <a:r>
              <a:rPr lang="en-US" sz="1600" dirty="0">
                <a:ea typeface="+mn-lt"/>
                <a:cs typeface="+mn-lt"/>
              </a:rPr>
              <a:t> royale de </a:t>
            </a:r>
            <a:r>
              <a:rPr lang="en-US" sz="1600" dirty="0" err="1">
                <a:ea typeface="+mn-lt"/>
                <a:cs typeface="+mn-lt"/>
              </a:rPr>
              <a:t>faune</a:t>
            </a:r>
            <a:r>
              <a:rPr lang="en-US" sz="1600" dirty="0">
                <a:ea typeface="+mn-lt"/>
                <a:cs typeface="+mn-lt"/>
              </a:rPr>
              <a:t> de </a:t>
            </a:r>
            <a:r>
              <a:rPr lang="en-US" sz="1600" dirty="0" err="1">
                <a:ea typeface="+mn-lt"/>
                <a:cs typeface="+mn-lt"/>
              </a:rPr>
              <a:t>Karnali</a:t>
            </a:r>
            <a:r>
              <a:rPr lang="en-US" sz="1600" dirty="0">
                <a:ea typeface="+mn-lt"/>
                <a:cs typeface="+mn-lt"/>
              </a:rPr>
              <a:t> (348 km²)</a:t>
            </a:r>
            <a:endParaRPr lang="en-US" sz="1600" dirty="0">
              <a:ea typeface="Calibri"/>
              <a:cs typeface="Calibri"/>
            </a:endParaRPr>
          </a:p>
          <a:p>
            <a:r>
              <a:rPr lang="en-US" sz="1600" dirty="0">
                <a:ea typeface="+mn-lt"/>
                <a:cs typeface="+mn-lt"/>
              </a:rPr>
              <a:t>1988-1989 : Parc national</a:t>
            </a:r>
            <a:endParaRPr lang="en-US" sz="1600" dirty="0">
              <a:ea typeface="Calibri"/>
              <a:cs typeface="Calibri"/>
            </a:endParaRPr>
          </a:p>
          <a:p>
            <a:r>
              <a:rPr lang="en-US" sz="1600" dirty="0">
                <a:ea typeface="+mn-lt"/>
                <a:cs typeface="+mn-lt"/>
              </a:rPr>
              <a:t>1996-2006 : </a:t>
            </a:r>
            <a:r>
              <a:rPr lang="en-US" sz="1600" dirty="0" err="1">
                <a:ea typeface="+mn-lt"/>
                <a:cs typeface="+mn-lt"/>
              </a:rPr>
              <a:t>Braconnage</a:t>
            </a:r>
            <a:r>
              <a:rPr lang="en-US" sz="1600" dirty="0">
                <a:ea typeface="+mn-lt"/>
                <a:cs typeface="+mn-lt"/>
              </a:rPr>
              <a:t> +++</a:t>
            </a:r>
            <a:br>
              <a:rPr lang="en-US" sz="1600" dirty="0">
                <a:ea typeface="+mn-lt"/>
                <a:cs typeface="+mn-lt"/>
              </a:rPr>
            </a:br>
            <a:endParaRPr lang="en-US" sz="1600" dirty="0">
              <a:ea typeface="Calibri"/>
              <a:cs typeface="Calibri"/>
            </a:endParaRPr>
          </a:p>
          <a:p>
            <a:r>
              <a:rPr lang="en-US" sz="1600" dirty="0">
                <a:ea typeface="+mn-lt"/>
                <a:cs typeface="+mn-lt"/>
              </a:rPr>
              <a:t>2022 : </a:t>
            </a:r>
            <a:r>
              <a:rPr lang="en-US" sz="1600" dirty="0" err="1">
                <a:ea typeface="+mn-lt"/>
                <a:cs typeface="+mn-lt"/>
              </a:rPr>
              <a:t>Népal</a:t>
            </a:r>
            <a:r>
              <a:rPr lang="en-US" sz="1600" dirty="0">
                <a:ea typeface="+mn-lt"/>
                <a:cs typeface="+mn-lt"/>
              </a:rPr>
              <a:t> = </a:t>
            </a:r>
            <a:r>
              <a:rPr lang="en-US" sz="1600" dirty="0" err="1">
                <a:ea typeface="+mn-lt"/>
                <a:cs typeface="+mn-lt"/>
              </a:rPr>
              <a:t>seul</a:t>
            </a:r>
            <a:r>
              <a:rPr lang="en-US" sz="1600" dirty="0">
                <a:ea typeface="+mn-lt"/>
                <a:cs typeface="+mn-lt"/>
              </a:rPr>
              <a:t> pays qui a </a:t>
            </a:r>
            <a:r>
              <a:rPr lang="en-US" sz="1600" dirty="0" err="1">
                <a:ea typeface="+mn-lt"/>
                <a:cs typeface="+mn-lt"/>
              </a:rPr>
              <a:t>doublé</a:t>
            </a:r>
            <a:r>
              <a:rPr lang="en-US" sz="1600" dirty="0">
                <a:ea typeface="+mn-lt"/>
                <a:cs typeface="+mn-lt"/>
              </a:rPr>
              <a:t> </a:t>
            </a:r>
            <a:r>
              <a:rPr lang="en-US" sz="1600" dirty="0" err="1">
                <a:ea typeface="+mn-lt"/>
                <a:cs typeface="+mn-lt"/>
              </a:rPr>
              <a:t>en</a:t>
            </a:r>
            <a:r>
              <a:rPr lang="en-US" sz="1600" dirty="0">
                <a:ea typeface="+mn-lt"/>
                <a:cs typeface="+mn-lt"/>
              </a:rPr>
              <a:t> 12 </a:t>
            </a:r>
            <a:r>
              <a:rPr lang="en-US" sz="1600" dirty="0" err="1">
                <a:ea typeface="+mn-lt"/>
                <a:cs typeface="+mn-lt"/>
              </a:rPr>
              <a:t>ans</a:t>
            </a:r>
            <a:r>
              <a:rPr lang="en-US" sz="1600" dirty="0">
                <a:ea typeface="+mn-lt"/>
                <a:cs typeface="+mn-lt"/>
              </a:rPr>
              <a:t> la population de </a:t>
            </a:r>
            <a:r>
              <a:rPr lang="en-US" sz="1600" dirty="0" err="1">
                <a:ea typeface="+mn-lt"/>
                <a:cs typeface="+mn-lt"/>
              </a:rPr>
              <a:t>tigres</a:t>
            </a:r>
            <a:r>
              <a:rPr lang="en-US" sz="1600" dirty="0">
                <a:ea typeface="+mn-lt"/>
                <a:cs typeface="+mn-lt"/>
              </a:rPr>
              <a:t>.</a:t>
            </a:r>
            <a:endParaRPr lang="en-US" sz="1600" dirty="0">
              <a:ea typeface="Calibri"/>
              <a:cs typeface="Calibri"/>
            </a:endParaRPr>
          </a:p>
          <a:p>
            <a:r>
              <a:rPr lang="en-US" sz="1600" dirty="0">
                <a:ea typeface="+mn-lt"/>
                <a:cs typeface="+mn-lt"/>
              </a:rPr>
              <a:t>Presque la </a:t>
            </a:r>
            <a:r>
              <a:rPr lang="en-US" sz="1600" err="1">
                <a:ea typeface="+mn-lt"/>
                <a:cs typeface="+mn-lt"/>
              </a:rPr>
              <a:t>même</a:t>
            </a:r>
            <a:r>
              <a:rPr lang="en-US" sz="1600" dirty="0">
                <a:ea typeface="+mn-lt"/>
                <a:cs typeface="+mn-lt"/>
              </a:rPr>
              <a:t> chose pour les </a:t>
            </a:r>
            <a:r>
              <a:rPr lang="en-US" sz="1600" err="1">
                <a:ea typeface="+mn-lt"/>
                <a:cs typeface="+mn-lt"/>
              </a:rPr>
              <a:t>rhinocéros</a:t>
            </a:r>
            <a:r>
              <a:rPr lang="en-US" sz="1600" dirty="0">
                <a:ea typeface="+mn-lt"/>
                <a:cs typeface="+mn-lt"/>
              </a:rPr>
              <a:t> </a:t>
            </a:r>
            <a:br>
              <a:rPr lang="en-US" sz="1600" dirty="0">
                <a:ea typeface="+mn-lt"/>
                <a:cs typeface="+mn-lt"/>
              </a:rPr>
            </a:br>
            <a:r>
              <a:rPr lang="en-US" sz="1600" dirty="0">
                <a:ea typeface="+mn-lt"/>
                <a:cs typeface="+mn-lt"/>
              </a:rPr>
              <a:t>(2008 = 22 -&gt; 2019 = 37)</a:t>
            </a:r>
            <a:endParaRPr lang="en-US" sz="1600" dirty="0">
              <a:ea typeface="Calibri"/>
              <a:cs typeface="Calibri"/>
            </a:endParaRPr>
          </a:p>
        </p:txBody>
      </p:sp>
      <p:sp>
        <p:nvSpPr>
          <p:cNvPr id="5" name="Espace réservé du pied de page 3">
            <a:extLst>
              <a:ext uri="{FF2B5EF4-FFF2-40B4-BE49-F238E27FC236}">
                <a16:creationId xmlns:a16="http://schemas.microsoft.com/office/drawing/2014/main" id="{CFDF48FD-A8B8-12D3-136A-0DD568A98A78}"/>
              </a:ext>
            </a:extLst>
          </p:cNvPr>
          <p:cNvSpPr>
            <a:spLocks noGrp="1"/>
          </p:cNvSpPr>
          <p:nvPr>
            <p:ph type="ftr" sz="quarter" idx="11"/>
          </p:nvPr>
        </p:nvSpPr>
        <p:spPr>
          <a:xfrm>
            <a:off x="3028950" y="6356350"/>
            <a:ext cx="3086100" cy="365125"/>
          </a:xfrm>
        </p:spPr>
        <p:txBody>
          <a:bodyPr>
            <a:normAutofit/>
          </a:bodyPr>
          <a:lstStyle/>
          <a:p>
            <a:pPr>
              <a:spcAft>
                <a:spcPts val="600"/>
              </a:spcAft>
            </a:pPr>
            <a:r>
              <a:rPr lang="de-DE"/>
              <a:t>Nolwen Vouiller - </a:t>
            </a:r>
            <a:r>
              <a:rPr lang="fr-BE"/>
              <a:t>24</a:t>
            </a:r>
            <a:r>
              <a:rPr lang="de-DE"/>
              <a:t>/05/22 – </a:t>
            </a:r>
            <a:r>
              <a:rPr lang="fr-BE"/>
              <a:t>FaSS x IRSS</a:t>
            </a:r>
            <a:endParaRPr lang="fr-FR"/>
          </a:p>
        </p:txBody>
      </p:sp>
      <p:sp>
        <p:nvSpPr>
          <p:cNvPr id="10" name="ZoneTexte 9">
            <a:extLst>
              <a:ext uri="{FF2B5EF4-FFF2-40B4-BE49-F238E27FC236}">
                <a16:creationId xmlns:a16="http://schemas.microsoft.com/office/drawing/2014/main" id="{EF91898F-D4DD-A6E5-9DAF-12C7277FB97E}"/>
              </a:ext>
            </a:extLst>
          </p:cNvPr>
          <p:cNvSpPr txBox="1"/>
          <p:nvPr/>
        </p:nvSpPr>
        <p:spPr>
          <a:xfrm>
            <a:off x="3074102" y="3742782"/>
            <a:ext cx="2970537" cy="27022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sz="1600" b="1" dirty="0"/>
              <a:t>De plus </a:t>
            </a:r>
            <a:r>
              <a:rPr lang="en-US" sz="1600" b="1" dirty="0" err="1"/>
              <a:t>en</a:t>
            </a:r>
            <a:r>
              <a:rPr lang="en-US" sz="1600" b="1" dirty="0"/>
              <a:t> plus </a:t>
            </a:r>
            <a:r>
              <a:rPr lang="en-US" sz="1600" b="1" dirty="0" err="1"/>
              <a:t>d'humains</a:t>
            </a:r>
            <a:endParaRPr lang="en-US" sz="1600">
              <a:ea typeface="+mn-lt"/>
              <a:cs typeface="+mn-lt"/>
            </a:endParaRPr>
          </a:p>
          <a:p>
            <a:pPr marL="285750" indent="-285750">
              <a:spcBef>
                <a:spcPct val="20000"/>
              </a:spcBef>
              <a:buFont typeface="Arial"/>
              <a:buChar char="•"/>
            </a:pPr>
            <a:r>
              <a:rPr lang="en-US" sz="1600" dirty="0">
                <a:cs typeface="Calibri"/>
              </a:rPr>
              <a:t>1950 : </a:t>
            </a:r>
            <a:r>
              <a:rPr lang="en-US" sz="1600" dirty="0" err="1">
                <a:cs typeface="Calibri"/>
              </a:rPr>
              <a:t>Éradication</a:t>
            </a:r>
            <a:r>
              <a:rPr lang="en-US" sz="1600" dirty="0">
                <a:cs typeface="Calibri"/>
              </a:rPr>
              <a:t> de la malaria</a:t>
            </a:r>
            <a:endParaRPr lang="en-US" sz="1600" dirty="0"/>
          </a:p>
          <a:p>
            <a:pPr marL="285750" indent="-285750">
              <a:spcBef>
                <a:spcPct val="20000"/>
              </a:spcBef>
              <a:buFont typeface="Arial"/>
              <a:buChar char="•"/>
            </a:pPr>
            <a:r>
              <a:rPr lang="en-US" sz="1600" dirty="0"/>
              <a:t>1981 = 222 </a:t>
            </a:r>
            <a:r>
              <a:rPr lang="en-US" sz="1600" dirty="0" err="1"/>
              <a:t>touristes</a:t>
            </a:r>
            <a:r>
              <a:rPr lang="en-US" sz="1600" dirty="0"/>
              <a:t> </a:t>
            </a:r>
            <a:br>
              <a:rPr lang="en-US" sz="1600" dirty="0"/>
            </a:br>
            <a:r>
              <a:rPr lang="en-US" sz="1600" dirty="0"/>
              <a:t>-&gt; 1990 = 199 044 </a:t>
            </a:r>
            <a:endParaRPr lang="en-US" sz="1600" dirty="0">
              <a:ea typeface="+mn-lt"/>
              <a:cs typeface="+mn-lt"/>
            </a:endParaRPr>
          </a:p>
          <a:p>
            <a:pPr marL="285750" indent="-285750">
              <a:spcBef>
                <a:spcPct val="20000"/>
              </a:spcBef>
              <a:buFont typeface="Arial"/>
              <a:buChar char="•"/>
            </a:pPr>
            <a:r>
              <a:rPr lang="en-US" sz="1600" dirty="0"/>
              <a:t>2001 = 6 000 </a:t>
            </a:r>
            <a:r>
              <a:rPr lang="en-US" sz="1600" dirty="0" err="1"/>
              <a:t>villageois</a:t>
            </a:r>
            <a:r>
              <a:rPr lang="en-US" sz="1600" dirty="0"/>
              <a:t> </a:t>
            </a:r>
            <a:br>
              <a:rPr lang="en-US" sz="1600" dirty="0"/>
            </a:br>
            <a:r>
              <a:rPr lang="en-US" sz="1600" dirty="0"/>
              <a:t>2011 = 426 576</a:t>
            </a:r>
            <a:br>
              <a:rPr lang="en-US" sz="1600" dirty="0"/>
            </a:br>
            <a:r>
              <a:rPr lang="en-US" sz="1600" dirty="0"/>
              <a:t>2017 = 20 000</a:t>
            </a:r>
            <a:br>
              <a:rPr lang="en-US" sz="1600" dirty="0"/>
            </a:br>
            <a:r>
              <a:rPr lang="en-US" sz="1600" dirty="0"/>
              <a:t>2018 = 30 000</a:t>
            </a:r>
          </a:p>
          <a:p>
            <a:pPr algn="l"/>
            <a:endParaRPr lang="fr-FR" sz="1600" dirty="0">
              <a:ea typeface="Calibri"/>
              <a:cs typeface="Calibri"/>
            </a:endParaRPr>
          </a:p>
        </p:txBody>
      </p:sp>
    </p:spTree>
    <p:extLst>
      <p:ext uri="{BB962C8B-B14F-4D97-AF65-F5344CB8AC3E}">
        <p14:creationId xmlns:p14="http://schemas.microsoft.com/office/powerpoint/2010/main" val="135348647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698"/>
            <a:ext cx="8229600" cy="1143000"/>
          </a:xfrm>
        </p:spPr>
        <p:txBody>
          <a:bodyPr>
            <a:normAutofit/>
          </a:bodyPr>
          <a:lstStyle/>
          <a:p>
            <a:r>
              <a:rPr lang="fr-FR" sz="4000" dirty="0">
                <a:latin typeface="Athelas Regular"/>
                <a:cs typeface="Athelas Regular"/>
              </a:rPr>
              <a:t>Contextualisation corps-esprit</a:t>
            </a:r>
          </a:p>
        </p:txBody>
      </p:sp>
      <p:sp>
        <p:nvSpPr>
          <p:cNvPr id="5" name="Espace réservé du numéro de diapositive 4"/>
          <p:cNvSpPr>
            <a:spLocks noGrp="1"/>
          </p:cNvSpPr>
          <p:nvPr>
            <p:ph type="sldNum" sz="quarter" idx="12"/>
          </p:nvPr>
        </p:nvSpPr>
        <p:spPr/>
        <p:txBody>
          <a:bodyPr/>
          <a:lstStyle/>
          <a:p>
            <a:fld id="{2A6F697A-4DAF-C644-B8DF-049E65BA4E37}" type="slidenum">
              <a:rPr lang="fr-FR" smtClean="0"/>
              <a:t>7</a:t>
            </a:fld>
            <a:endParaRPr lang="fr-FR"/>
          </a:p>
        </p:txBody>
      </p:sp>
      <p:sp>
        <p:nvSpPr>
          <p:cNvPr id="8" name="Espace réservé du contenu 2"/>
          <p:cNvSpPr txBox="1">
            <a:spLocks/>
          </p:cNvSpPr>
          <p:nvPr/>
        </p:nvSpPr>
        <p:spPr>
          <a:xfrm>
            <a:off x="166124" y="1011905"/>
            <a:ext cx="8520676" cy="2106651"/>
          </a:xfrm>
          <a:prstGeom prst="rect">
            <a:avLst/>
          </a:prstGeom>
          <a:solidFill>
            <a:srgbClr val="FFFFFF"/>
          </a:solidFill>
        </p:spPr>
        <p:txBody>
          <a:bodyPr vert="horz" lIns="91440" tIns="45720" rIns="91440" bIns="45720" rtlCol="0" anchor="t">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b="1" dirty="0">
                <a:latin typeface="Athelas Regular"/>
                <a:cs typeface="Athelas Regular"/>
              </a:rPr>
              <a:t>Un dualisme différent</a:t>
            </a:r>
          </a:p>
          <a:p>
            <a:pPr marL="0" indent="0" algn="just">
              <a:buNone/>
            </a:pPr>
            <a:r>
              <a:rPr lang="en-US" sz="2400" u="sng" dirty="0">
                <a:latin typeface="Athelas Regular"/>
                <a:cs typeface="Athelas Regular"/>
              </a:rPr>
              <a:t>Kohrt B. A. &amp; Harper I., (2008), “Navigating diagnoses: understanding mind-body relations, mental health, and stigma in Nepal”</a:t>
            </a:r>
            <a:r>
              <a:rPr lang="en-US" sz="2400" dirty="0">
                <a:latin typeface="Athelas Regular"/>
                <a:cs typeface="Athelas Regular"/>
              </a:rPr>
              <a:t> : Le </a:t>
            </a:r>
            <a:r>
              <a:rPr lang="en-US" sz="2400" dirty="0" err="1">
                <a:latin typeface="Athelas Regular"/>
                <a:cs typeface="Athelas Regular"/>
              </a:rPr>
              <a:t>dualisme</a:t>
            </a:r>
            <a:r>
              <a:rPr lang="en-US" sz="2400" dirty="0">
                <a:latin typeface="Athelas Regular"/>
                <a:cs typeface="Athelas Regular"/>
              </a:rPr>
              <a:t> </a:t>
            </a:r>
            <a:r>
              <a:rPr lang="en-US" sz="2400" dirty="0" err="1">
                <a:latin typeface="Athelas Regular"/>
                <a:cs typeface="Athelas Regular"/>
              </a:rPr>
              <a:t>existe</a:t>
            </a:r>
            <a:r>
              <a:rPr lang="en-US" sz="2400" dirty="0">
                <a:latin typeface="Athelas Regular"/>
                <a:cs typeface="Athelas Regular"/>
              </a:rPr>
              <a:t> bien au </a:t>
            </a:r>
            <a:r>
              <a:rPr lang="en-US" sz="2400" dirty="0" err="1">
                <a:latin typeface="Athelas Regular"/>
                <a:cs typeface="Athelas Regular"/>
              </a:rPr>
              <a:t>Népal</a:t>
            </a:r>
            <a:r>
              <a:rPr lang="en-US" sz="2400" dirty="0">
                <a:latin typeface="Athelas Regular"/>
                <a:cs typeface="Athelas Regular"/>
              </a:rPr>
              <a:t> et </a:t>
            </a:r>
            <a:r>
              <a:rPr lang="en-US" sz="2400" dirty="0" err="1">
                <a:latin typeface="Athelas Regular"/>
                <a:cs typeface="Athelas Regular"/>
              </a:rPr>
              <a:t>s’intensifie</a:t>
            </a:r>
            <a:r>
              <a:rPr lang="en-US" sz="2400" dirty="0">
                <a:latin typeface="Athelas Regular"/>
                <a:cs typeface="Athelas Regular"/>
              </a:rPr>
              <a:t>, </a:t>
            </a:r>
            <a:r>
              <a:rPr lang="en-US" sz="2400" dirty="0" err="1">
                <a:latin typeface="Athelas Regular"/>
                <a:cs typeface="Athelas Regular"/>
              </a:rPr>
              <a:t>en</a:t>
            </a:r>
            <a:r>
              <a:rPr lang="en-US" sz="2400" dirty="0">
                <a:latin typeface="Athelas Regular"/>
                <a:cs typeface="Athelas Regular"/>
              </a:rPr>
              <a:t> </a:t>
            </a:r>
            <a:r>
              <a:rPr lang="en-US" sz="2400" dirty="0" err="1">
                <a:latin typeface="Athelas Regular"/>
                <a:cs typeface="Athelas Regular"/>
              </a:rPr>
              <a:t>même</a:t>
            </a:r>
            <a:r>
              <a:rPr lang="en-US" sz="2400" dirty="0">
                <a:latin typeface="Athelas Regular"/>
                <a:cs typeface="Athelas Regular"/>
              </a:rPr>
              <a:t> temps que les maladies </a:t>
            </a:r>
            <a:r>
              <a:rPr lang="en-US" sz="2400" dirty="0" err="1">
                <a:latin typeface="Athelas Regular"/>
                <a:cs typeface="Athelas Regular"/>
              </a:rPr>
              <a:t>mentales</a:t>
            </a:r>
            <a:r>
              <a:rPr lang="en-US" sz="2400" dirty="0">
                <a:latin typeface="Athelas Regular"/>
                <a:cs typeface="Athelas Regular"/>
              </a:rPr>
              <a:t>. // Course aux </a:t>
            </a:r>
            <a:r>
              <a:rPr lang="en-US" sz="2400" dirty="0" err="1">
                <a:latin typeface="Athelas Regular"/>
                <a:cs typeface="Athelas Regular"/>
              </a:rPr>
              <a:t>soignants</a:t>
            </a:r>
            <a:r>
              <a:rPr lang="en-US" sz="2400" dirty="0">
                <a:latin typeface="Athelas Regular"/>
                <a:cs typeface="Athelas Regular"/>
              </a:rPr>
              <a:t> (</a:t>
            </a:r>
            <a:r>
              <a:rPr lang="en-US" sz="2400" dirty="0" err="1">
                <a:latin typeface="Athelas Regular"/>
                <a:cs typeface="Athelas Regular"/>
              </a:rPr>
              <a:t>guérisseurs</a:t>
            </a:r>
            <a:r>
              <a:rPr lang="en-US" sz="2400" dirty="0">
                <a:latin typeface="Athelas Regular"/>
                <a:cs typeface="Athelas Regular"/>
              </a:rPr>
              <a:t> &gt; </a:t>
            </a:r>
            <a:r>
              <a:rPr lang="en-US" sz="2400" dirty="0" err="1">
                <a:latin typeface="Athelas Regular"/>
                <a:cs typeface="Athelas Regular"/>
              </a:rPr>
              <a:t>docteurs</a:t>
            </a:r>
            <a:r>
              <a:rPr lang="en-US" sz="2400" dirty="0">
                <a:latin typeface="Athelas Regular"/>
                <a:cs typeface="Athelas Regular"/>
              </a:rPr>
              <a:t> &gt; </a:t>
            </a:r>
            <a:r>
              <a:rPr lang="en-US" sz="2400" dirty="0" err="1">
                <a:latin typeface="Athelas Regular"/>
                <a:cs typeface="Athelas Regular"/>
              </a:rPr>
              <a:t>travailleurs</a:t>
            </a:r>
            <a:r>
              <a:rPr lang="en-US" sz="2400" dirty="0">
                <a:latin typeface="Athelas Regular"/>
                <a:cs typeface="Athelas Regular"/>
              </a:rPr>
              <a:t> </a:t>
            </a:r>
            <a:r>
              <a:rPr lang="en-US" sz="2400" dirty="0" err="1">
                <a:latin typeface="Athelas Regular"/>
                <a:cs typeface="Athelas Regular"/>
              </a:rPr>
              <a:t>psychosociaux</a:t>
            </a:r>
            <a:r>
              <a:rPr lang="en-US" sz="2400" dirty="0">
                <a:latin typeface="Athelas Regular"/>
                <a:cs typeface="Athelas Regular"/>
              </a:rPr>
              <a:t> &gt; </a:t>
            </a:r>
            <a:r>
              <a:rPr lang="en-US" sz="2400" dirty="0" err="1">
                <a:latin typeface="Athelas Regular"/>
                <a:cs typeface="Athelas Regular"/>
              </a:rPr>
              <a:t>psychiatres</a:t>
            </a:r>
            <a:r>
              <a:rPr lang="en-US" sz="2400" dirty="0">
                <a:latin typeface="Athelas Regular"/>
                <a:cs typeface="Athelas Regular"/>
              </a:rPr>
              <a:t>)</a:t>
            </a:r>
          </a:p>
          <a:p>
            <a:pPr marL="0" indent="0">
              <a:buNone/>
            </a:pPr>
            <a:endParaRPr lang="en-US" sz="2400" dirty="0">
              <a:latin typeface="Athelas Regular"/>
              <a:cs typeface="Athelas Regular"/>
            </a:endParaRPr>
          </a:p>
          <a:p>
            <a:pPr marL="0" indent="0" algn="just">
              <a:buNone/>
            </a:pPr>
            <a:r>
              <a:rPr lang="fr-FR" sz="2400" i="1" dirty="0"/>
              <a:t>(traduction) « Dans la langue et le discours népalais, nous identifions c</a:t>
            </a:r>
            <a:r>
              <a:rPr lang="fr-FR" sz="2400" b="1" i="1" dirty="0"/>
              <a:t>inq éléments de soi qui sont essentiels à la compréhension des conceptions de la santé mentale et du bien-être psychologique, et de la stigmatisation </a:t>
            </a:r>
            <a:r>
              <a:rPr lang="fr-FR" sz="2400" i="1" dirty="0"/>
              <a:t>qui en découle. Ces cinq éléments sont </a:t>
            </a:r>
            <a:r>
              <a:rPr lang="fr-FR" sz="2400" b="1" i="1" dirty="0"/>
              <a:t>man</a:t>
            </a:r>
            <a:r>
              <a:rPr lang="fr-FR" sz="2400" i="1" dirty="0"/>
              <a:t> (cœur-esprit), </a:t>
            </a:r>
            <a:r>
              <a:rPr lang="fr-FR" sz="2400" b="1" i="1" dirty="0" err="1"/>
              <a:t>dimaag</a:t>
            </a:r>
            <a:r>
              <a:rPr lang="fr-FR" sz="2400" i="1" dirty="0"/>
              <a:t> (cerveau-esprit), </a:t>
            </a:r>
            <a:r>
              <a:rPr lang="fr-FR" sz="2400" b="1" i="1" dirty="0" err="1"/>
              <a:t>jiu</a:t>
            </a:r>
            <a:r>
              <a:rPr lang="fr-FR" sz="2400" i="1" dirty="0"/>
              <a:t> (le corps physique), </a:t>
            </a:r>
            <a:r>
              <a:rPr lang="fr-FR" sz="2400" b="1" i="1" dirty="0" err="1"/>
              <a:t>saato</a:t>
            </a:r>
            <a:r>
              <a:rPr lang="fr-FR" sz="2400" b="1" i="1" dirty="0"/>
              <a:t> </a:t>
            </a:r>
            <a:r>
              <a:rPr lang="fr-FR" sz="2400" i="1" dirty="0"/>
              <a:t>(esprit) et </a:t>
            </a:r>
            <a:r>
              <a:rPr lang="fr-FR" sz="2400" b="1" i="1" dirty="0" err="1"/>
              <a:t>ijjat</a:t>
            </a:r>
            <a:r>
              <a:rPr lang="fr-FR" sz="2400" b="1" i="1" dirty="0"/>
              <a:t> (</a:t>
            </a:r>
            <a:r>
              <a:rPr lang="fr-FR" sz="2400" i="1" dirty="0"/>
              <a:t>statut social). »</a:t>
            </a:r>
            <a:endParaRPr lang="en-US" sz="2400" dirty="0">
              <a:latin typeface="Athelas Regular"/>
              <a:cs typeface="Athelas Regular"/>
            </a:endParaRPr>
          </a:p>
        </p:txBody>
      </p:sp>
      <p:pic>
        <p:nvPicPr>
          <p:cNvPr id="11" name="Image 10" descr="Screen Shot 2022-03-14 at 12.57.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56" y="3005667"/>
            <a:ext cx="5343677" cy="3266017"/>
          </a:xfrm>
          <a:prstGeom prst="rect">
            <a:avLst/>
          </a:prstGeom>
        </p:spPr>
      </p:pic>
      <p:sp>
        <p:nvSpPr>
          <p:cNvPr id="12" name="ZoneTexte 11"/>
          <p:cNvSpPr txBox="1"/>
          <p:nvPr/>
        </p:nvSpPr>
        <p:spPr>
          <a:xfrm>
            <a:off x="5559778" y="2822223"/>
            <a:ext cx="3584222" cy="4031873"/>
          </a:xfrm>
          <a:prstGeom prst="rect">
            <a:avLst/>
          </a:prstGeom>
          <a:noFill/>
        </p:spPr>
        <p:txBody>
          <a:bodyPr wrap="square" lIns="91440" tIns="45720" rIns="91440" bIns="45720" rtlCol="0" anchor="t">
            <a:spAutoFit/>
          </a:bodyPr>
          <a:lstStyle/>
          <a:p>
            <a:pPr algn="just"/>
            <a:r>
              <a:rPr lang="fr-FR" sz="1600" i="1" dirty="0"/>
              <a:t>(traduction) « L’</a:t>
            </a:r>
            <a:r>
              <a:rPr lang="fr-FR" sz="1600" b="1" i="1" dirty="0" err="1"/>
              <a:t>ijjat</a:t>
            </a:r>
            <a:r>
              <a:rPr lang="fr-FR" sz="1600" b="1" i="1" dirty="0"/>
              <a:t> </a:t>
            </a:r>
            <a:r>
              <a:rPr lang="fr-FR" sz="1600" i="1" dirty="0"/>
              <a:t>correspond à ‘’l'honneur, la réputation’’ (Turner 1931, p. 40), c’est le lien entre l'individu et le monde social, il fait référence au statut social. »</a:t>
            </a:r>
            <a:endParaRPr lang="fr-FR"/>
          </a:p>
          <a:p>
            <a:pPr algn="just"/>
            <a:endParaRPr lang="fr-FR" sz="1600" i="1" dirty="0">
              <a:cs typeface="Calibri"/>
            </a:endParaRPr>
          </a:p>
          <a:p>
            <a:pPr algn="just"/>
            <a:r>
              <a:rPr lang="fr-FR" sz="1600" dirty="0"/>
              <a:t>La </a:t>
            </a:r>
            <a:r>
              <a:rPr lang="fr-FR" sz="1600" b="1" dirty="0"/>
              <a:t>maladie</a:t>
            </a:r>
            <a:r>
              <a:rPr lang="fr-FR" sz="1600" dirty="0"/>
              <a:t> provient généralement d’une dissociation de l’âme du corps, de la perte de celle-ci ou de la « f</a:t>
            </a:r>
            <a:r>
              <a:rPr lang="fr-FR" sz="1600" b="1" dirty="0"/>
              <a:t>orce vitale »</a:t>
            </a:r>
            <a:r>
              <a:rPr lang="fr-FR" sz="1600" dirty="0"/>
              <a:t> qui « tombe », la folie d’une absence de « </a:t>
            </a:r>
            <a:r>
              <a:rPr lang="fr-FR" sz="1600" b="1" dirty="0"/>
              <a:t>contrôle »</a:t>
            </a:r>
            <a:r>
              <a:rPr lang="fr-FR" sz="1600" dirty="0"/>
              <a:t> du cerveau. Tout ça est très relatif à l’ethnie concernée. Il y a en tous cas quelque chose autour du </a:t>
            </a:r>
            <a:r>
              <a:rPr lang="fr-FR" sz="1600" b="1" dirty="0"/>
              <a:t>contrôle pour lutter contre l’anxiété sociale, l’embarras ou la honte. </a:t>
            </a:r>
            <a:endParaRPr lang="fr-FR" sz="1600" dirty="0">
              <a:cs typeface="Calibri"/>
            </a:endParaRPr>
          </a:p>
          <a:p>
            <a:endParaRPr lang="fr-FR" sz="1600" dirty="0"/>
          </a:p>
        </p:txBody>
      </p:sp>
      <p:sp>
        <p:nvSpPr>
          <p:cNvPr id="3" name="Espace réservé du pied de page 3">
            <a:extLst>
              <a:ext uri="{FF2B5EF4-FFF2-40B4-BE49-F238E27FC236}">
                <a16:creationId xmlns:a16="http://schemas.microsoft.com/office/drawing/2014/main" id="{D4FAEF37-6CE3-0B58-443B-FD2BBC230B90}"/>
              </a:ext>
            </a:extLst>
          </p:cNvPr>
          <p:cNvSpPr>
            <a:spLocks noGrp="1"/>
          </p:cNvSpPr>
          <p:nvPr>
            <p:ph type="ftr" sz="quarter" idx="11"/>
          </p:nvPr>
        </p:nvSpPr>
        <p:spPr>
          <a:xfrm>
            <a:off x="2861664" y="6458803"/>
            <a:ext cx="2895600" cy="365125"/>
          </a:xfrm>
        </p:spPr>
        <p:txBody>
          <a:bodyPr/>
          <a:lstStyle/>
          <a:p>
            <a:r>
              <a:rPr lang="de-DE"/>
              <a:t>Nolwen Vouiller - </a:t>
            </a:r>
            <a:r>
              <a:rPr lang="fr-BE"/>
              <a:t>24</a:t>
            </a:r>
            <a:r>
              <a:rPr lang="de-DE"/>
              <a:t>/05/22 – </a:t>
            </a:r>
            <a:r>
              <a:rPr lang="fr-BE"/>
              <a:t>FaSS x IRSS</a:t>
            </a:r>
            <a:endParaRPr lang="fr-FR"/>
          </a:p>
        </p:txBody>
      </p:sp>
    </p:spTree>
    <p:extLst>
      <p:ext uri="{BB962C8B-B14F-4D97-AF65-F5344CB8AC3E}">
        <p14:creationId xmlns:p14="http://schemas.microsoft.com/office/powerpoint/2010/main" val="4092829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7969" y="35806"/>
            <a:ext cx="8229600" cy="1143000"/>
          </a:xfrm>
        </p:spPr>
        <p:txBody>
          <a:bodyPr>
            <a:normAutofit/>
          </a:bodyPr>
          <a:lstStyle/>
          <a:p>
            <a:r>
              <a:rPr lang="fr-FR" sz="3200" dirty="0">
                <a:latin typeface="Athelas Regular"/>
              </a:rPr>
              <a:t>Rapports aux soins</a:t>
            </a:r>
            <a:endParaRPr lang="fr-FR" dirty="0"/>
          </a:p>
        </p:txBody>
      </p:sp>
      <p:sp>
        <p:nvSpPr>
          <p:cNvPr id="3" name="Espace réservé du contenu 2"/>
          <p:cNvSpPr>
            <a:spLocks noGrp="1"/>
          </p:cNvSpPr>
          <p:nvPr>
            <p:ph idx="1"/>
          </p:nvPr>
        </p:nvSpPr>
        <p:spPr>
          <a:xfrm>
            <a:off x="160867" y="1093375"/>
            <a:ext cx="5975348" cy="2630780"/>
          </a:xfrm>
        </p:spPr>
        <p:txBody>
          <a:bodyPr vert="horz" lIns="91440" tIns="45720" rIns="91440" bIns="45720" rtlCol="0" anchor="t">
            <a:noAutofit/>
          </a:bodyPr>
          <a:lstStyle/>
          <a:p>
            <a:r>
              <a:rPr lang="nl-BE" sz="2000" dirty="0">
                <a:latin typeface="Athelas Regular"/>
                <a:cs typeface="Athelas Regular"/>
              </a:rPr>
              <a:t>Le </a:t>
            </a:r>
            <a:r>
              <a:rPr lang="nl-BE" sz="2000" i="1" dirty="0">
                <a:latin typeface="Athelas Regular"/>
                <a:cs typeface="Athelas Regular"/>
              </a:rPr>
              <a:t>gurua / jotis</a:t>
            </a:r>
          </a:p>
          <a:p>
            <a:pPr marL="0" indent="0">
              <a:buNone/>
            </a:pPr>
            <a:endParaRPr lang="nl-BE" sz="2000" i="1" dirty="0">
              <a:latin typeface="Athelas Regular"/>
              <a:cs typeface="Athelas Regular"/>
            </a:endParaRPr>
          </a:p>
          <a:p>
            <a:r>
              <a:rPr lang="nl-BE" sz="2000" dirty="0">
                <a:latin typeface="Athelas Regular"/>
                <a:cs typeface="Athelas Regular"/>
              </a:rPr>
              <a:t>Le psychomotricien ?</a:t>
            </a:r>
          </a:p>
          <a:p>
            <a:pPr marL="0" indent="0" algn="just">
              <a:buNone/>
            </a:pPr>
            <a:r>
              <a:rPr lang="nl-BE" sz="1600" err="1">
                <a:latin typeface="Athelas Regular"/>
                <a:cs typeface="Athelas Regular"/>
              </a:rPr>
              <a:t>Chandra</a:t>
            </a:r>
            <a:r>
              <a:rPr lang="nl-BE" sz="1600" dirty="0">
                <a:latin typeface="Athelas Regular"/>
                <a:cs typeface="Athelas Regular"/>
              </a:rPr>
              <a:t> (38 </a:t>
            </a:r>
            <a:r>
              <a:rPr lang="nl-BE" sz="1600" err="1">
                <a:latin typeface="Athelas Regular"/>
                <a:cs typeface="Athelas Regular"/>
              </a:rPr>
              <a:t>ans</a:t>
            </a:r>
            <a:r>
              <a:rPr lang="nl-BE" sz="1600" dirty="0">
                <a:latin typeface="Athelas Regular"/>
                <a:cs typeface="Athelas Regular"/>
              </a:rPr>
              <a:t>) :  </a:t>
            </a:r>
            <a:r>
              <a:rPr lang="fr-FR" sz="1600" i="1" dirty="0">
                <a:latin typeface="Athelas Regular"/>
                <a:cs typeface="Athelas Regular"/>
              </a:rPr>
              <a:t>Tu n’es pas un </a:t>
            </a:r>
            <a:r>
              <a:rPr lang="fr-FR" sz="1600" i="1" err="1">
                <a:latin typeface="Athelas Regular"/>
                <a:cs typeface="Athelas Regular"/>
              </a:rPr>
              <a:t>gurua</a:t>
            </a:r>
            <a:r>
              <a:rPr lang="fr-FR" sz="1600" i="1" dirty="0">
                <a:latin typeface="Athelas Regular"/>
                <a:cs typeface="Athelas Regular"/>
              </a:rPr>
              <a:t> (rires). Et pas un médecin non plus. Tu as seulement de l'expérience(</a:t>
            </a:r>
            <a:r>
              <a:rPr lang="is-IS" sz="1600" i="1" dirty="0">
                <a:latin typeface="Athelas Regular"/>
                <a:cs typeface="Athelas Regular"/>
              </a:rPr>
              <a:t>…). </a:t>
            </a:r>
            <a:r>
              <a:rPr lang="fr-FR" sz="1600" i="1" dirty="0">
                <a:latin typeface="Athelas Regular"/>
                <a:cs typeface="Athelas Regular"/>
              </a:rPr>
              <a:t>Donc nous pouvons essayer, peut-être que je vais guérir.</a:t>
            </a:r>
            <a:endParaRPr lang="nl-BE" sz="1600" i="1">
              <a:latin typeface="Athelas Regular"/>
              <a:cs typeface="Athelas Regular"/>
            </a:endParaRPr>
          </a:p>
          <a:p>
            <a:pPr marL="0" indent="0">
              <a:buNone/>
            </a:pPr>
            <a:endParaRPr lang="nl-BE" sz="2000" i="1" dirty="0">
              <a:latin typeface="Athelas Regular"/>
              <a:cs typeface="Athelas Regular"/>
            </a:endParaRPr>
          </a:p>
          <a:p>
            <a:r>
              <a:rPr lang="nl-BE" sz="2000" dirty="0">
                <a:latin typeface="Athelas Regular"/>
                <a:cs typeface="Athelas Regular"/>
              </a:rPr>
              <a:t>Le docteur</a:t>
            </a:r>
          </a:p>
        </p:txBody>
      </p:sp>
      <p:pic>
        <p:nvPicPr>
          <p:cNvPr id="6" name="Image 5" descr="IMG_29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37" y="4109472"/>
            <a:ext cx="3657600" cy="2438400"/>
          </a:xfrm>
          <a:prstGeom prst="rect">
            <a:avLst/>
          </a:prstGeom>
          <a:ln>
            <a:noFill/>
          </a:ln>
          <a:effectLst>
            <a:softEdge rad="112500"/>
          </a:effectLst>
        </p:spPr>
      </p:pic>
      <p:pic>
        <p:nvPicPr>
          <p:cNvPr id="7" name="Image 6" descr="DSC008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740" y="4109472"/>
            <a:ext cx="4493370" cy="2438400"/>
          </a:xfrm>
          <a:prstGeom prst="rect">
            <a:avLst/>
          </a:prstGeom>
          <a:ln>
            <a:noFill/>
          </a:ln>
          <a:effectLst>
            <a:softEdge rad="112500"/>
          </a:effectLst>
        </p:spPr>
      </p:pic>
      <p:pic>
        <p:nvPicPr>
          <p:cNvPr id="8" name="Image 7" descr="IMG_9238.JPG"/>
          <p:cNvPicPr>
            <a:picLocks noChangeAspect="1"/>
          </p:cNvPicPr>
          <p:nvPr/>
        </p:nvPicPr>
        <p:blipFill rotWithShape="1">
          <a:blip r:embed="rId4">
            <a:extLst>
              <a:ext uri="{28A0092B-C50C-407E-A947-70E740481C1C}">
                <a14:useLocalDpi xmlns:a14="http://schemas.microsoft.com/office/drawing/2010/main" val="0"/>
              </a:ext>
            </a:extLst>
          </a:blip>
          <a:srcRect l="13907"/>
          <a:stretch/>
        </p:blipFill>
        <p:spPr>
          <a:xfrm>
            <a:off x="6104465" y="606780"/>
            <a:ext cx="2799645" cy="2983228"/>
          </a:xfrm>
          <a:prstGeom prst="rect">
            <a:avLst/>
          </a:prstGeom>
          <a:ln>
            <a:noFill/>
          </a:ln>
          <a:effectLst>
            <a:softEdge rad="112500"/>
          </a:effectLst>
        </p:spPr>
      </p:pic>
      <p:sp>
        <p:nvSpPr>
          <p:cNvPr id="4" name="Espace réservé du pied de page 3">
            <a:extLst>
              <a:ext uri="{FF2B5EF4-FFF2-40B4-BE49-F238E27FC236}">
                <a16:creationId xmlns:a16="http://schemas.microsoft.com/office/drawing/2014/main" id="{A871B025-4489-1B15-B18D-2756B8603A5F}"/>
              </a:ext>
            </a:extLst>
          </p:cNvPr>
          <p:cNvSpPr>
            <a:spLocks noGrp="1"/>
          </p:cNvSpPr>
          <p:nvPr>
            <p:ph type="ftr" sz="quarter" idx="11"/>
          </p:nvPr>
        </p:nvSpPr>
        <p:spPr>
          <a:xfrm>
            <a:off x="3073681" y="6495278"/>
            <a:ext cx="2895600" cy="365125"/>
          </a:xfrm>
        </p:spPr>
        <p:txBody>
          <a:bodyPr/>
          <a:lstStyle/>
          <a:p>
            <a:r>
              <a:rPr lang="de-DE" dirty="0" err="1"/>
              <a:t>Nolwen</a:t>
            </a:r>
            <a:r>
              <a:rPr lang="de-DE" dirty="0"/>
              <a:t> </a:t>
            </a:r>
            <a:r>
              <a:rPr lang="de-DE" dirty="0" err="1"/>
              <a:t>Vouiller</a:t>
            </a:r>
            <a:r>
              <a:rPr lang="de-DE" dirty="0"/>
              <a:t> - </a:t>
            </a:r>
            <a:r>
              <a:rPr lang="fr-BE" dirty="0"/>
              <a:t>24</a:t>
            </a:r>
            <a:r>
              <a:rPr lang="de-DE" dirty="0"/>
              <a:t>/05/22 – </a:t>
            </a:r>
            <a:r>
              <a:rPr lang="fr-BE" dirty="0" err="1"/>
              <a:t>FaSS</a:t>
            </a:r>
            <a:r>
              <a:rPr lang="fr-BE" dirty="0"/>
              <a:t> x IRSS</a:t>
            </a:r>
            <a:endParaRPr lang="fr-FR" dirty="0"/>
          </a:p>
        </p:txBody>
      </p:sp>
    </p:spTree>
    <p:extLst>
      <p:ext uri="{BB962C8B-B14F-4D97-AF65-F5344CB8AC3E}">
        <p14:creationId xmlns:p14="http://schemas.microsoft.com/office/powerpoint/2010/main" val="1007864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7550"/>
            <a:ext cx="8229600" cy="1143000"/>
          </a:xfrm>
        </p:spPr>
        <p:txBody>
          <a:bodyPr>
            <a:normAutofit/>
          </a:bodyPr>
          <a:lstStyle/>
          <a:p>
            <a:r>
              <a:rPr lang="fr-FR" sz="3600" dirty="0">
                <a:latin typeface="Athelas Regular"/>
              </a:rPr>
              <a:t>Rapports aux soins</a:t>
            </a:r>
            <a:endParaRPr lang="fr-FR" dirty="0"/>
          </a:p>
        </p:txBody>
      </p:sp>
      <p:sp>
        <p:nvSpPr>
          <p:cNvPr id="3" name="Espace réservé du contenu 2"/>
          <p:cNvSpPr>
            <a:spLocks noGrp="1"/>
          </p:cNvSpPr>
          <p:nvPr>
            <p:ph idx="1"/>
          </p:nvPr>
        </p:nvSpPr>
        <p:spPr>
          <a:xfrm>
            <a:off x="457200" y="1153508"/>
            <a:ext cx="8229600" cy="3288951"/>
          </a:xfrm>
        </p:spPr>
        <p:txBody>
          <a:bodyPr vert="horz" lIns="91440" tIns="45720" rIns="91440" bIns="45720" rtlCol="0" anchor="t">
            <a:noAutofit/>
          </a:bodyPr>
          <a:lstStyle/>
          <a:p>
            <a:r>
              <a:rPr lang="nl-BE" sz="1600" b="1" dirty="0">
                <a:latin typeface="Athelas Regular"/>
                <a:cs typeface="Athelas Regular"/>
              </a:rPr>
              <a:t>Quid du Psychomotricien ?</a:t>
            </a:r>
          </a:p>
          <a:p>
            <a:pPr marL="0" indent="0">
              <a:buNone/>
            </a:pPr>
            <a:r>
              <a:rPr lang="nl-BE" sz="1600" dirty="0">
                <a:latin typeface="Athelas Regular"/>
                <a:cs typeface="Athelas Regular"/>
              </a:rPr>
              <a:t>	Inconnu</a:t>
            </a:r>
          </a:p>
          <a:p>
            <a:pPr marL="0" indent="0">
              <a:buNone/>
            </a:pPr>
            <a:r>
              <a:rPr lang="nl-BE" sz="1600" dirty="0">
                <a:latin typeface="Athelas Regular"/>
                <a:cs typeface="Athelas Regular"/>
              </a:rPr>
              <a:t>	Occupational therapist / </a:t>
            </a:r>
            <a:br>
              <a:rPr lang="nl-BE" sz="1600" dirty="0">
                <a:latin typeface="Athelas Regular"/>
                <a:cs typeface="Athelas Regular"/>
              </a:rPr>
            </a:br>
            <a:r>
              <a:rPr lang="nl-BE" sz="1600" dirty="0">
                <a:latin typeface="Athelas Regular"/>
                <a:cs typeface="Athelas Regular"/>
              </a:rPr>
              <a:t>	Travailleur psycho-social</a:t>
            </a:r>
          </a:p>
          <a:p>
            <a:pPr marL="0" indent="0">
              <a:buNone/>
            </a:pPr>
            <a:endParaRPr lang="nl-BE" sz="1600" dirty="0">
              <a:latin typeface="Athelas Regular"/>
              <a:ea typeface="+mn-lt"/>
              <a:cs typeface="+mn-lt"/>
            </a:endParaRPr>
          </a:p>
          <a:p>
            <a:pPr marL="0" indent="0" algn="just">
              <a:buNone/>
            </a:pPr>
            <a:r>
              <a:rPr lang="nl-BE" sz="1600" dirty="0" err="1">
                <a:ea typeface="+mn-lt"/>
                <a:cs typeface="+mn-lt"/>
              </a:rPr>
              <a:t>Rupa</a:t>
            </a:r>
            <a:r>
              <a:rPr lang="nl-BE" sz="1600" dirty="0">
                <a:ea typeface="+mn-lt"/>
                <a:cs typeface="+mn-lt"/>
              </a:rPr>
              <a:t> (40 </a:t>
            </a:r>
            <a:r>
              <a:rPr lang="nl-BE" sz="1600" dirty="0" err="1">
                <a:ea typeface="+mn-lt"/>
                <a:cs typeface="+mn-lt"/>
              </a:rPr>
              <a:t>ans</a:t>
            </a:r>
            <a:r>
              <a:rPr lang="nl-BE" sz="1600" dirty="0">
                <a:ea typeface="+mn-lt"/>
                <a:cs typeface="+mn-lt"/>
              </a:rPr>
              <a:t>) : </a:t>
            </a:r>
            <a:r>
              <a:rPr lang="nl-BE" sz="1600" i="1" dirty="0" err="1">
                <a:ea typeface="+mn-lt"/>
                <a:cs typeface="+mn-lt"/>
              </a:rPr>
              <a:t>Nous</a:t>
            </a:r>
            <a:r>
              <a:rPr lang="nl-BE" sz="1600" i="1" dirty="0">
                <a:ea typeface="+mn-lt"/>
                <a:cs typeface="+mn-lt"/>
              </a:rPr>
              <a:t> </a:t>
            </a:r>
            <a:r>
              <a:rPr lang="nl-BE" sz="1600" i="1" dirty="0" err="1">
                <a:ea typeface="+mn-lt"/>
                <a:cs typeface="+mn-lt"/>
              </a:rPr>
              <a:t>essayons</a:t>
            </a:r>
            <a:r>
              <a:rPr lang="nl-BE" sz="1600" i="1" dirty="0">
                <a:ea typeface="+mn-lt"/>
                <a:cs typeface="+mn-lt"/>
              </a:rPr>
              <a:t> de </a:t>
            </a:r>
            <a:r>
              <a:rPr lang="nl-BE" sz="1600" i="1" dirty="0" err="1">
                <a:ea typeface="+mn-lt"/>
                <a:cs typeface="+mn-lt"/>
              </a:rPr>
              <a:t>gérer</a:t>
            </a:r>
            <a:r>
              <a:rPr lang="nl-BE" sz="1600" i="1" dirty="0">
                <a:ea typeface="+mn-lt"/>
                <a:cs typeface="+mn-lt"/>
              </a:rPr>
              <a:t> </a:t>
            </a:r>
            <a:r>
              <a:rPr lang="nl-BE" sz="1600" i="1" dirty="0" err="1">
                <a:ea typeface="+mn-lt"/>
                <a:cs typeface="+mn-lt"/>
              </a:rPr>
              <a:t>leurs</a:t>
            </a:r>
            <a:r>
              <a:rPr lang="nl-BE" sz="1600" i="1" dirty="0">
                <a:ea typeface="+mn-lt"/>
                <a:cs typeface="+mn-lt"/>
              </a:rPr>
              <a:t> </a:t>
            </a:r>
            <a:r>
              <a:rPr lang="nl-BE" sz="1600" i="1" dirty="0" err="1">
                <a:ea typeface="+mn-lt"/>
                <a:cs typeface="+mn-lt"/>
              </a:rPr>
              <a:t>problèmes</a:t>
            </a:r>
            <a:r>
              <a:rPr lang="nl-BE" sz="1600" i="1" dirty="0">
                <a:ea typeface="+mn-lt"/>
                <a:cs typeface="+mn-lt"/>
              </a:rPr>
              <a:t>. </a:t>
            </a:r>
            <a:r>
              <a:rPr lang="nl-BE" sz="1600" i="1" dirty="0" err="1">
                <a:ea typeface="+mn-lt"/>
                <a:cs typeface="+mn-lt"/>
              </a:rPr>
              <a:t>C'est</a:t>
            </a:r>
            <a:r>
              <a:rPr lang="nl-BE" sz="1600" i="1" dirty="0">
                <a:ea typeface="+mn-lt"/>
                <a:cs typeface="+mn-lt"/>
              </a:rPr>
              <a:t> </a:t>
            </a:r>
            <a:r>
              <a:rPr lang="nl-BE" sz="1600" i="1" dirty="0" err="1">
                <a:ea typeface="+mn-lt"/>
                <a:cs typeface="+mn-lt"/>
              </a:rPr>
              <a:t>ainsi</a:t>
            </a:r>
            <a:r>
              <a:rPr lang="nl-BE" sz="1600" i="1" dirty="0">
                <a:ea typeface="+mn-lt"/>
                <a:cs typeface="+mn-lt"/>
              </a:rPr>
              <a:t> que </a:t>
            </a:r>
            <a:r>
              <a:rPr lang="nl-BE" sz="1600" i="1" dirty="0" err="1">
                <a:ea typeface="+mn-lt"/>
                <a:cs typeface="+mn-lt"/>
              </a:rPr>
              <a:t>nous</a:t>
            </a:r>
            <a:r>
              <a:rPr lang="nl-BE" sz="1600" i="1" dirty="0">
                <a:ea typeface="+mn-lt"/>
                <a:cs typeface="+mn-lt"/>
              </a:rPr>
              <a:t> </a:t>
            </a:r>
            <a:r>
              <a:rPr lang="nl-BE" sz="1600" i="1" dirty="0" err="1">
                <a:ea typeface="+mn-lt"/>
                <a:cs typeface="+mn-lt"/>
              </a:rPr>
              <a:t>travaillons</a:t>
            </a:r>
            <a:r>
              <a:rPr lang="nl-BE" sz="1600" i="1" dirty="0">
                <a:ea typeface="+mn-lt"/>
                <a:cs typeface="+mn-lt"/>
              </a:rPr>
              <a:t>. (…). </a:t>
            </a:r>
            <a:r>
              <a:rPr lang="nl-BE" sz="1600" i="1" dirty="0" err="1">
                <a:ea typeface="+mn-lt"/>
                <a:cs typeface="+mn-lt"/>
              </a:rPr>
              <a:t>Nous</a:t>
            </a:r>
            <a:r>
              <a:rPr lang="nl-BE" sz="1600" i="1" dirty="0">
                <a:ea typeface="+mn-lt"/>
                <a:cs typeface="+mn-lt"/>
              </a:rPr>
              <a:t> </a:t>
            </a:r>
            <a:r>
              <a:rPr lang="nl-BE" sz="1600" i="1" dirty="0" err="1">
                <a:ea typeface="+mn-lt"/>
                <a:cs typeface="+mn-lt"/>
              </a:rPr>
              <a:t>apportons</a:t>
            </a:r>
            <a:r>
              <a:rPr lang="nl-BE" sz="1600" i="1" dirty="0">
                <a:ea typeface="+mn-lt"/>
                <a:cs typeface="+mn-lt"/>
              </a:rPr>
              <a:t> différents types </a:t>
            </a:r>
            <a:r>
              <a:rPr lang="nl-BE" sz="1600" i="1" dirty="0" err="1">
                <a:ea typeface="+mn-lt"/>
                <a:cs typeface="+mn-lt"/>
              </a:rPr>
              <a:t>d'aide</a:t>
            </a:r>
            <a:r>
              <a:rPr lang="nl-BE" sz="1600" i="1" dirty="0">
                <a:ea typeface="+mn-lt"/>
                <a:cs typeface="+mn-lt"/>
              </a:rPr>
              <a:t>. (…) </a:t>
            </a:r>
            <a:r>
              <a:rPr lang="nl-BE" sz="1600" b="1" i="1" dirty="0">
                <a:ea typeface="+mn-lt"/>
                <a:cs typeface="+mn-lt"/>
              </a:rPr>
              <a:t>Si </a:t>
            </a:r>
            <a:r>
              <a:rPr lang="nl-BE" sz="1600" b="1" i="1" dirty="0" err="1">
                <a:ea typeface="+mn-lt"/>
                <a:cs typeface="+mn-lt"/>
              </a:rPr>
              <a:t>nous</a:t>
            </a:r>
            <a:r>
              <a:rPr lang="nl-BE" sz="1600" b="1" i="1" dirty="0">
                <a:ea typeface="+mn-lt"/>
                <a:cs typeface="+mn-lt"/>
              </a:rPr>
              <a:t> </a:t>
            </a:r>
            <a:r>
              <a:rPr lang="nl-BE" sz="1600" b="1" i="1" dirty="0" err="1">
                <a:ea typeface="+mn-lt"/>
                <a:cs typeface="+mn-lt"/>
              </a:rPr>
              <a:t>apportons</a:t>
            </a:r>
            <a:r>
              <a:rPr lang="nl-BE" sz="1600" b="1" i="1" dirty="0">
                <a:ea typeface="+mn-lt"/>
                <a:cs typeface="+mn-lt"/>
              </a:rPr>
              <a:t> </a:t>
            </a:r>
            <a:r>
              <a:rPr lang="nl-BE" sz="1600" b="1" i="1" dirty="0" err="1">
                <a:ea typeface="+mn-lt"/>
                <a:cs typeface="+mn-lt"/>
              </a:rPr>
              <a:t>un</a:t>
            </a:r>
            <a:r>
              <a:rPr lang="nl-BE" sz="1600" b="1" i="1" dirty="0">
                <a:ea typeface="+mn-lt"/>
                <a:cs typeface="+mn-lt"/>
              </a:rPr>
              <a:t> soutien multiple à </a:t>
            </a:r>
            <a:r>
              <a:rPr lang="nl-BE" sz="1600" b="1" i="1" dirty="0" err="1">
                <a:ea typeface="+mn-lt"/>
                <a:cs typeface="+mn-lt"/>
              </a:rPr>
              <a:t>une</a:t>
            </a:r>
            <a:r>
              <a:rPr lang="nl-BE" sz="1600" b="1" i="1" dirty="0">
                <a:ea typeface="+mn-lt"/>
                <a:cs typeface="+mn-lt"/>
              </a:rPr>
              <a:t> </a:t>
            </a:r>
            <a:r>
              <a:rPr lang="nl-BE" sz="1600" b="1" i="1" dirty="0" err="1">
                <a:ea typeface="+mn-lt"/>
                <a:cs typeface="+mn-lt"/>
              </a:rPr>
              <a:t>personne</a:t>
            </a:r>
            <a:r>
              <a:rPr lang="nl-BE" sz="1600" b="1" i="1" dirty="0">
                <a:ea typeface="+mn-lt"/>
                <a:cs typeface="+mn-lt"/>
              </a:rPr>
              <a:t>, sa </a:t>
            </a:r>
            <a:r>
              <a:rPr lang="nl-BE" sz="1600" b="1" i="1" dirty="0" err="1">
                <a:ea typeface="+mn-lt"/>
                <a:cs typeface="+mn-lt"/>
              </a:rPr>
              <a:t>vie</a:t>
            </a:r>
            <a:r>
              <a:rPr lang="nl-BE" sz="1600" b="1" i="1" dirty="0">
                <a:ea typeface="+mn-lt"/>
                <a:cs typeface="+mn-lt"/>
              </a:rPr>
              <a:t> </a:t>
            </a:r>
            <a:r>
              <a:rPr lang="nl-BE" sz="1600" b="1" i="1" dirty="0" err="1">
                <a:ea typeface="+mn-lt"/>
                <a:cs typeface="+mn-lt"/>
              </a:rPr>
              <a:t>devient</a:t>
            </a:r>
            <a:r>
              <a:rPr lang="nl-BE" sz="1600" b="1" i="1" dirty="0">
                <a:ea typeface="+mn-lt"/>
                <a:cs typeface="+mn-lt"/>
              </a:rPr>
              <a:t> plus </a:t>
            </a:r>
            <a:r>
              <a:rPr lang="nl-BE" sz="1600" b="1" i="1" dirty="0" err="1">
                <a:ea typeface="+mn-lt"/>
                <a:cs typeface="+mn-lt"/>
              </a:rPr>
              <a:t>facile</a:t>
            </a:r>
            <a:r>
              <a:rPr lang="nl-BE" sz="1600" b="1" i="1" dirty="0">
                <a:ea typeface="+mn-lt"/>
                <a:cs typeface="+mn-lt"/>
              </a:rPr>
              <a:t>.</a:t>
            </a:r>
            <a:r>
              <a:rPr lang="nl-BE" sz="1600" i="1" dirty="0">
                <a:ea typeface="+mn-lt"/>
                <a:cs typeface="+mn-lt"/>
              </a:rPr>
              <a:t> (…) Comme tu </a:t>
            </a:r>
            <a:r>
              <a:rPr lang="nl-BE" sz="1600" i="1" dirty="0" err="1">
                <a:ea typeface="+mn-lt"/>
                <a:cs typeface="+mn-lt"/>
              </a:rPr>
              <a:t>l'as</a:t>
            </a:r>
            <a:r>
              <a:rPr lang="nl-BE" sz="1600" i="1" dirty="0">
                <a:ea typeface="+mn-lt"/>
                <a:cs typeface="+mn-lt"/>
              </a:rPr>
              <a:t> dit, </a:t>
            </a:r>
            <a:r>
              <a:rPr lang="nl-BE" sz="1600" b="1" i="1" dirty="0" err="1">
                <a:ea typeface="+mn-lt"/>
                <a:cs typeface="+mn-lt"/>
              </a:rPr>
              <a:t>il</a:t>
            </a:r>
            <a:r>
              <a:rPr lang="nl-BE" sz="1600" b="1" i="1" dirty="0">
                <a:ea typeface="+mn-lt"/>
                <a:cs typeface="+mn-lt"/>
              </a:rPr>
              <a:t> </a:t>
            </a:r>
            <a:r>
              <a:rPr lang="nl-BE" sz="1600" b="1" i="1" dirty="0" err="1">
                <a:ea typeface="+mn-lt"/>
                <a:cs typeface="+mn-lt"/>
              </a:rPr>
              <a:t>n'y</a:t>
            </a:r>
            <a:r>
              <a:rPr lang="nl-BE" sz="1600" b="1" i="1" dirty="0">
                <a:ea typeface="+mn-lt"/>
                <a:cs typeface="+mn-lt"/>
              </a:rPr>
              <a:t> a </a:t>
            </a:r>
            <a:r>
              <a:rPr lang="nl-BE" sz="1600" b="1" i="1" dirty="0" err="1">
                <a:ea typeface="+mn-lt"/>
                <a:cs typeface="+mn-lt"/>
              </a:rPr>
              <a:t>généralement</a:t>
            </a:r>
            <a:r>
              <a:rPr lang="nl-BE" sz="1600" b="1" i="1" dirty="0">
                <a:ea typeface="+mn-lt"/>
                <a:cs typeface="+mn-lt"/>
              </a:rPr>
              <a:t> pas de </a:t>
            </a:r>
            <a:r>
              <a:rPr lang="nl-BE" sz="1600" b="1" i="1" dirty="0" err="1">
                <a:ea typeface="+mn-lt"/>
                <a:cs typeface="+mn-lt"/>
              </a:rPr>
              <a:t>conseillers</a:t>
            </a:r>
            <a:r>
              <a:rPr lang="nl-BE" sz="1600" b="1" i="1" dirty="0">
                <a:ea typeface="+mn-lt"/>
                <a:cs typeface="+mn-lt"/>
              </a:rPr>
              <a:t> </a:t>
            </a:r>
            <a:r>
              <a:rPr lang="nl-BE" sz="1600" b="1" i="1" dirty="0" err="1">
                <a:ea typeface="+mn-lt"/>
                <a:cs typeface="+mn-lt"/>
              </a:rPr>
              <a:t>psychosociaux</a:t>
            </a:r>
            <a:r>
              <a:rPr lang="nl-BE" sz="1600" b="1" i="1" dirty="0">
                <a:ea typeface="+mn-lt"/>
                <a:cs typeface="+mn-lt"/>
              </a:rPr>
              <a:t>.</a:t>
            </a:r>
            <a:r>
              <a:rPr lang="nl-BE" sz="1600" i="1" dirty="0">
                <a:ea typeface="+mn-lt"/>
                <a:cs typeface="+mn-lt"/>
              </a:rPr>
              <a:t> (…) Ce que </a:t>
            </a:r>
            <a:r>
              <a:rPr lang="nl-BE" sz="1600" i="1" dirty="0" err="1">
                <a:ea typeface="+mn-lt"/>
                <a:cs typeface="+mn-lt"/>
              </a:rPr>
              <a:t>j'aime</a:t>
            </a:r>
            <a:r>
              <a:rPr lang="nl-BE" sz="1600" i="1" dirty="0">
                <a:ea typeface="+mn-lt"/>
                <a:cs typeface="+mn-lt"/>
              </a:rPr>
              <a:t> dans </a:t>
            </a:r>
            <a:r>
              <a:rPr lang="nl-BE" sz="1600" i="1" dirty="0" err="1">
                <a:ea typeface="+mn-lt"/>
                <a:cs typeface="+mn-lt"/>
              </a:rPr>
              <a:t>ce</a:t>
            </a:r>
            <a:r>
              <a:rPr lang="nl-BE" sz="1600" i="1" dirty="0">
                <a:ea typeface="+mn-lt"/>
                <a:cs typeface="+mn-lt"/>
              </a:rPr>
              <a:t> </a:t>
            </a:r>
            <a:r>
              <a:rPr lang="nl-BE" sz="1600" i="1" dirty="0" err="1">
                <a:ea typeface="+mn-lt"/>
                <a:cs typeface="+mn-lt"/>
              </a:rPr>
              <a:t>travail</a:t>
            </a:r>
            <a:r>
              <a:rPr lang="nl-BE" sz="1600" i="1" dirty="0">
                <a:ea typeface="+mn-lt"/>
                <a:cs typeface="+mn-lt"/>
              </a:rPr>
              <a:t>, </a:t>
            </a:r>
            <a:r>
              <a:rPr lang="nl-BE" sz="1600" i="1" dirty="0" err="1">
                <a:ea typeface="+mn-lt"/>
                <a:cs typeface="+mn-lt"/>
              </a:rPr>
              <a:t>c'est</a:t>
            </a:r>
            <a:r>
              <a:rPr lang="nl-BE" sz="1600" i="1" dirty="0">
                <a:ea typeface="+mn-lt"/>
                <a:cs typeface="+mn-lt"/>
              </a:rPr>
              <a:t> que – et je </a:t>
            </a:r>
            <a:r>
              <a:rPr lang="nl-BE" sz="1600" i="1" dirty="0" err="1">
                <a:ea typeface="+mn-lt"/>
                <a:cs typeface="+mn-lt"/>
              </a:rPr>
              <a:t>n'avais</a:t>
            </a:r>
            <a:r>
              <a:rPr lang="nl-BE" sz="1600" i="1" dirty="0">
                <a:ea typeface="+mn-lt"/>
                <a:cs typeface="+mn-lt"/>
              </a:rPr>
              <a:t> pas </a:t>
            </a:r>
            <a:r>
              <a:rPr lang="nl-BE" sz="1600" i="1" dirty="0" err="1">
                <a:ea typeface="+mn-lt"/>
                <a:cs typeface="+mn-lt"/>
              </a:rPr>
              <a:t>compris</a:t>
            </a:r>
            <a:r>
              <a:rPr lang="nl-BE" sz="1600" i="1" dirty="0">
                <a:ea typeface="+mn-lt"/>
                <a:cs typeface="+mn-lt"/>
              </a:rPr>
              <a:t> </a:t>
            </a:r>
            <a:r>
              <a:rPr lang="nl-BE" sz="1600" i="1" dirty="0" err="1">
                <a:ea typeface="+mn-lt"/>
                <a:cs typeface="+mn-lt"/>
              </a:rPr>
              <a:t>cela</a:t>
            </a:r>
            <a:r>
              <a:rPr lang="nl-BE" sz="1600" i="1" dirty="0">
                <a:ea typeface="+mn-lt"/>
                <a:cs typeface="+mn-lt"/>
              </a:rPr>
              <a:t> </a:t>
            </a:r>
            <a:r>
              <a:rPr lang="nl-BE" sz="1600" i="1" dirty="0" err="1">
                <a:ea typeface="+mn-lt"/>
                <a:cs typeface="+mn-lt"/>
              </a:rPr>
              <a:t>avant</a:t>
            </a:r>
            <a:r>
              <a:rPr lang="nl-BE" sz="1600" i="1" dirty="0">
                <a:ea typeface="+mn-lt"/>
                <a:cs typeface="+mn-lt"/>
              </a:rPr>
              <a:t> - </a:t>
            </a:r>
            <a:r>
              <a:rPr lang="nl-BE" sz="1600" i="1" dirty="0" err="1">
                <a:ea typeface="+mn-lt"/>
                <a:cs typeface="+mn-lt"/>
              </a:rPr>
              <a:t>le</a:t>
            </a:r>
            <a:r>
              <a:rPr lang="nl-BE" sz="1600" i="1" dirty="0">
                <a:ea typeface="+mn-lt"/>
                <a:cs typeface="+mn-lt"/>
              </a:rPr>
              <a:t> </a:t>
            </a:r>
            <a:r>
              <a:rPr lang="nl-BE" sz="1600" i="1" dirty="0" err="1">
                <a:ea typeface="+mn-lt"/>
                <a:cs typeface="+mn-lt"/>
              </a:rPr>
              <a:t>conseil</a:t>
            </a:r>
            <a:r>
              <a:rPr lang="nl-BE" sz="1600" i="1" dirty="0">
                <a:ea typeface="+mn-lt"/>
                <a:cs typeface="+mn-lt"/>
              </a:rPr>
              <a:t> </a:t>
            </a:r>
            <a:r>
              <a:rPr lang="nl-BE" sz="1600" i="1" dirty="0" err="1">
                <a:ea typeface="+mn-lt"/>
                <a:cs typeface="+mn-lt"/>
              </a:rPr>
              <a:t>psychosocial</a:t>
            </a:r>
            <a:r>
              <a:rPr lang="nl-BE" sz="1600" i="1" dirty="0">
                <a:ea typeface="+mn-lt"/>
                <a:cs typeface="+mn-lt"/>
              </a:rPr>
              <a:t> </a:t>
            </a:r>
            <a:r>
              <a:rPr lang="nl-BE" sz="1600" i="1" dirty="0" err="1">
                <a:ea typeface="+mn-lt"/>
                <a:cs typeface="+mn-lt"/>
              </a:rPr>
              <a:t>est</a:t>
            </a:r>
            <a:r>
              <a:rPr lang="nl-BE" sz="1600" i="1" dirty="0">
                <a:ea typeface="+mn-lt"/>
                <a:cs typeface="+mn-lt"/>
              </a:rPr>
              <a:t> </a:t>
            </a:r>
            <a:r>
              <a:rPr lang="nl-BE" sz="1600" i="1" dirty="0" err="1">
                <a:ea typeface="+mn-lt"/>
                <a:cs typeface="+mn-lt"/>
              </a:rPr>
              <a:t>très</a:t>
            </a:r>
            <a:r>
              <a:rPr lang="nl-BE" sz="1600" i="1" dirty="0">
                <a:ea typeface="+mn-lt"/>
                <a:cs typeface="+mn-lt"/>
              </a:rPr>
              <a:t> important. </a:t>
            </a:r>
            <a:r>
              <a:rPr lang="nl-BE" sz="1600" b="1" i="1" dirty="0" err="1">
                <a:ea typeface="+mn-lt"/>
                <a:cs typeface="+mn-lt"/>
              </a:rPr>
              <a:t>S'il</a:t>
            </a:r>
            <a:r>
              <a:rPr lang="nl-BE" sz="1600" b="1" i="1" dirty="0">
                <a:ea typeface="+mn-lt"/>
                <a:cs typeface="+mn-lt"/>
              </a:rPr>
              <a:t> </a:t>
            </a:r>
            <a:r>
              <a:rPr lang="nl-BE" sz="1600" b="1" i="1" dirty="0" err="1">
                <a:ea typeface="+mn-lt"/>
                <a:cs typeface="+mn-lt"/>
              </a:rPr>
              <a:t>n'y</a:t>
            </a:r>
            <a:r>
              <a:rPr lang="nl-BE" sz="1600" b="1" i="1" dirty="0">
                <a:ea typeface="+mn-lt"/>
                <a:cs typeface="+mn-lt"/>
              </a:rPr>
              <a:t> a pas de </a:t>
            </a:r>
            <a:r>
              <a:rPr lang="nl-BE" sz="1600" b="1" i="1" dirty="0" err="1">
                <a:ea typeface="+mn-lt"/>
                <a:cs typeface="+mn-lt"/>
              </a:rPr>
              <a:t>conseiller</a:t>
            </a:r>
            <a:r>
              <a:rPr lang="nl-BE" sz="1600" b="1" i="1" dirty="0">
                <a:ea typeface="+mn-lt"/>
                <a:cs typeface="+mn-lt"/>
              </a:rPr>
              <a:t> </a:t>
            </a:r>
            <a:r>
              <a:rPr lang="nl-BE" sz="1600" b="1" i="1" dirty="0" err="1">
                <a:ea typeface="+mn-lt"/>
                <a:cs typeface="+mn-lt"/>
              </a:rPr>
              <a:t>psychosocial</a:t>
            </a:r>
            <a:r>
              <a:rPr lang="nl-BE" sz="1600" b="1" i="1" dirty="0">
                <a:ea typeface="+mn-lt"/>
                <a:cs typeface="+mn-lt"/>
              </a:rPr>
              <a:t>, </a:t>
            </a:r>
            <a:r>
              <a:rPr lang="nl-BE" sz="1600" b="1" i="1" dirty="0" err="1">
                <a:ea typeface="+mn-lt"/>
                <a:cs typeface="+mn-lt"/>
              </a:rPr>
              <a:t>ce</a:t>
            </a:r>
            <a:r>
              <a:rPr lang="nl-BE" sz="1600" b="1" i="1" dirty="0">
                <a:ea typeface="+mn-lt"/>
                <a:cs typeface="+mn-lt"/>
              </a:rPr>
              <a:t> sera </a:t>
            </a:r>
            <a:r>
              <a:rPr lang="nl-BE" sz="1600" b="1" i="1" dirty="0" err="1">
                <a:ea typeface="+mn-lt"/>
                <a:cs typeface="+mn-lt"/>
              </a:rPr>
              <a:t>très</a:t>
            </a:r>
            <a:r>
              <a:rPr lang="nl-BE" sz="1600" b="1" i="1" dirty="0">
                <a:ea typeface="+mn-lt"/>
                <a:cs typeface="+mn-lt"/>
              </a:rPr>
              <a:t> </a:t>
            </a:r>
            <a:r>
              <a:rPr lang="nl-BE" sz="1600" b="1" i="1" dirty="0" err="1">
                <a:ea typeface="+mn-lt"/>
                <a:cs typeface="+mn-lt"/>
              </a:rPr>
              <a:t>difficile</a:t>
            </a:r>
            <a:r>
              <a:rPr lang="nl-BE" sz="1600" b="1" i="1" dirty="0">
                <a:ea typeface="+mn-lt"/>
                <a:cs typeface="+mn-lt"/>
              </a:rPr>
              <a:t> pour les </a:t>
            </a:r>
            <a:r>
              <a:rPr lang="nl-BE" sz="1600" b="1" i="1" dirty="0" err="1">
                <a:ea typeface="+mn-lt"/>
                <a:cs typeface="+mn-lt"/>
              </a:rPr>
              <a:t>gens</a:t>
            </a:r>
            <a:r>
              <a:rPr lang="nl-BE" sz="1600" b="1" i="1" dirty="0">
                <a:ea typeface="+mn-lt"/>
                <a:cs typeface="+mn-lt"/>
              </a:rPr>
              <a:t> </a:t>
            </a:r>
            <a:r>
              <a:rPr lang="nl-BE" sz="1600" b="1" i="1" dirty="0" err="1">
                <a:ea typeface="+mn-lt"/>
                <a:cs typeface="+mn-lt"/>
              </a:rPr>
              <a:t>sur</a:t>
            </a:r>
            <a:r>
              <a:rPr lang="nl-BE" sz="1600" b="1" i="1" dirty="0">
                <a:ea typeface="+mn-lt"/>
                <a:cs typeface="+mn-lt"/>
              </a:rPr>
              <a:t> </a:t>
            </a:r>
            <a:r>
              <a:rPr lang="nl-BE" sz="1600" b="1" i="1" dirty="0" err="1">
                <a:ea typeface="+mn-lt"/>
                <a:cs typeface="+mn-lt"/>
              </a:rPr>
              <a:t>le</a:t>
            </a:r>
            <a:r>
              <a:rPr lang="nl-BE" sz="1600" b="1" i="1" dirty="0">
                <a:ea typeface="+mn-lt"/>
                <a:cs typeface="+mn-lt"/>
              </a:rPr>
              <a:t> plan </a:t>
            </a:r>
            <a:r>
              <a:rPr lang="nl-BE" sz="1600" b="1" i="1" dirty="0" err="1">
                <a:ea typeface="+mn-lt"/>
                <a:cs typeface="+mn-lt"/>
              </a:rPr>
              <a:t>émotionnel</a:t>
            </a:r>
            <a:r>
              <a:rPr lang="nl-BE" sz="1600" i="1" dirty="0">
                <a:ea typeface="+mn-lt"/>
                <a:cs typeface="+mn-lt"/>
              </a:rPr>
              <a:t>. Je </a:t>
            </a:r>
            <a:r>
              <a:rPr lang="nl-BE" sz="1600" i="1" dirty="0" err="1">
                <a:ea typeface="+mn-lt"/>
                <a:cs typeface="+mn-lt"/>
              </a:rPr>
              <a:t>pense</a:t>
            </a:r>
            <a:r>
              <a:rPr lang="nl-BE" sz="1600" i="1" dirty="0">
                <a:ea typeface="+mn-lt"/>
                <a:cs typeface="+mn-lt"/>
              </a:rPr>
              <a:t> que les </a:t>
            </a:r>
            <a:r>
              <a:rPr lang="nl-BE" sz="1600" i="1" dirty="0" err="1">
                <a:ea typeface="+mn-lt"/>
                <a:cs typeface="+mn-lt"/>
              </a:rPr>
              <a:t>gens</a:t>
            </a:r>
            <a:r>
              <a:rPr lang="nl-BE" sz="1600" i="1" dirty="0">
                <a:ea typeface="+mn-lt"/>
                <a:cs typeface="+mn-lt"/>
              </a:rPr>
              <a:t> </a:t>
            </a:r>
            <a:r>
              <a:rPr lang="nl-BE" sz="1600" i="1" dirty="0" err="1">
                <a:ea typeface="+mn-lt"/>
                <a:cs typeface="+mn-lt"/>
              </a:rPr>
              <a:t>doivent</a:t>
            </a:r>
            <a:r>
              <a:rPr lang="nl-BE" sz="1600" i="1" dirty="0">
                <a:ea typeface="+mn-lt"/>
                <a:cs typeface="+mn-lt"/>
              </a:rPr>
              <a:t> </a:t>
            </a:r>
            <a:r>
              <a:rPr lang="nl-BE" sz="1600" i="1" dirty="0" err="1">
                <a:ea typeface="+mn-lt"/>
                <a:cs typeface="+mn-lt"/>
              </a:rPr>
              <a:t>être</a:t>
            </a:r>
            <a:r>
              <a:rPr lang="nl-BE" sz="1600" i="1" dirty="0">
                <a:ea typeface="+mn-lt"/>
                <a:cs typeface="+mn-lt"/>
              </a:rPr>
              <a:t> en </a:t>
            </a:r>
            <a:r>
              <a:rPr lang="nl-BE" sz="1600" i="1" dirty="0" err="1">
                <a:ea typeface="+mn-lt"/>
                <a:cs typeface="+mn-lt"/>
              </a:rPr>
              <a:t>bonne</a:t>
            </a:r>
            <a:r>
              <a:rPr lang="nl-BE" sz="1600" i="1" dirty="0">
                <a:ea typeface="+mn-lt"/>
                <a:cs typeface="+mn-lt"/>
              </a:rPr>
              <a:t> santé </a:t>
            </a:r>
            <a:r>
              <a:rPr lang="nl-BE" sz="1600" i="1" dirty="0" err="1">
                <a:ea typeface="+mn-lt"/>
                <a:cs typeface="+mn-lt"/>
              </a:rPr>
              <a:t>émotionnelle</a:t>
            </a:r>
            <a:r>
              <a:rPr lang="nl-BE" sz="1600" i="1" dirty="0">
                <a:ea typeface="+mn-lt"/>
                <a:cs typeface="+mn-lt"/>
              </a:rPr>
              <a:t> </a:t>
            </a:r>
            <a:r>
              <a:rPr lang="nl-BE" sz="1600" i="1" dirty="0" err="1">
                <a:ea typeface="+mn-lt"/>
                <a:cs typeface="+mn-lt"/>
              </a:rPr>
              <a:t>avant</a:t>
            </a:r>
            <a:r>
              <a:rPr lang="nl-BE" sz="1600" i="1" dirty="0">
                <a:ea typeface="+mn-lt"/>
                <a:cs typeface="+mn-lt"/>
              </a:rPr>
              <a:t> de </a:t>
            </a:r>
            <a:r>
              <a:rPr lang="nl-BE" sz="1600" i="1" dirty="0" err="1">
                <a:ea typeface="+mn-lt"/>
                <a:cs typeface="+mn-lt"/>
              </a:rPr>
              <a:t>travailler</a:t>
            </a:r>
            <a:r>
              <a:rPr lang="nl-BE" sz="1600" i="1" dirty="0">
                <a:ea typeface="+mn-lt"/>
                <a:cs typeface="+mn-lt"/>
              </a:rPr>
              <a:t> </a:t>
            </a:r>
            <a:r>
              <a:rPr lang="nl-BE" sz="1600" i="1" dirty="0" err="1">
                <a:ea typeface="+mn-lt"/>
                <a:cs typeface="+mn-lt"/>
              </a:rPr>
              <a:t>quelque</a:t>
            </a:r>
            <a:r>
              <a:rPr lang="nl-BE" sz="1600" i="1" dirty="0">
                <a:ea typeface="+mn-lt"/>
                <a:cs typeface="+mn-lt"/>
              </a:rPr>
              <a:t> part. Je me suis </a:t>
            </a:r>
            <a:r>
              <a:rPr lang="nl-BE" sz="1600" i="1" dirty="0" err="1">
                <a:ea typeface="+mn-lt"/>
                <a:cs typeface="+mn-lt"/>
              </a:rPr>
              <a:t>occupée</a:t>
            </a:r>
            <a:r>
              <a:rPr lang="nl-BE" sz="1600" i="1" dirty="0">
                <a:ea typeface="+mn-lt"/>
                <a:cs typeface="+mn-lt"/>
              </a:rPr>
              <a:t> de </a:t>
            </a:r>
            <a:r>
              <a:rPr lang="nl-BE" sz="1600" i="1" dirty="0" err="1">
                <a:ea typeface="+mn-lt"/>
                <a:cs typeface="+mn-lt"/>
              </a:rPr>
              <a:t>plusieurs</a:t>
            </a:r>
            <a:r>
              <a:rPr lang="nl-BE" sz="1600" i="1" dirty="0">
                <a:ea typeface="+mn-lt"/>
                <a:cs typeface="+mn-lt"/>
              </a:rPr>
              <a:t> </a:t>
            </a:r>
            <a:r>
              <a:rPr lang="nl-BE" sz="1600" i="1" dirty="0" err="1">
                <a:ea typeface="+mn-lt"/>
                <a:cs typeface="+mn-lt"/>
              </a:rPr>
              <a:t>cas</a:t>
            </a:r>
            <a:r>
              <a:rPr lang="nl-BE" sz="1600" i="1" dirty="0">
                <a:ea typeface="+mn-lt"/>
                <a:cs typeface="+mn-lt"/>
              </a:rPr>
              <a:t> </a:t>
            </a:r>
            <a:r>
              <a:rPr lang="nl-BE" sz="1600" i="1" dirty="0" err="1">
                <a:ea typeface="+mn-lt"/>
                <a:cs typeface="+mn-lt"/>
              </a:rPr>
              <a:t>problématiques</a:t>
            </a:r>
            <a:r>
              <a:rPr lang="nl-BE" sz="1600" i="1" dirty="0">
                <a:ea typeface="+mn-lt"/>
                <a:cs typeface="+mn-lt"/>
              </a:rPr>
              <a:t>, </a:t>
            </a:r>
            <a:r>
              <a:rPr lang="nl-BE" sz="1600" i="1" dirty="0" err="1">
                <a:ea typeface="+mn-lt"/>
                <a:cs typeface="+mn-lt"/>
              </a:rPr>
              <a:t>il</a:t>
            </a:r>
            <a:r>
              <a:rPr lang="nl-BE" sz="1600" i="1" dirty="0">
                <a:ea typeface="+mn-lt"/>
                <a:cs typeface="+mn-lt"/>
              </a:rPr>
              <a:t> y en a </a:t>
            </a:r>
            <a:r>
              <a:rPr lang="nl-BE" sz="1600" i="1" dirty="0" err="1">
                <a:ea typeface="+mn-lt"/>
                <a:cs typeface="+mn-lt"/>
              </a:rPr>
              <a:t>tellement</a:t>
            </a:r>
            <a:r>
              <a:rPr lang="nl-BE" sz="1600" i="1" dirty="0">
                <a:ea typeface="+mn-lt"/>
                <a:cs typeface="+mn-lt"/>
              </a:rPr>
              <a:t>. </a:t>
            </a:r>
            <a:r>
              <a:rPr lang="nl-BE" sz="1600" i="1" dirty="0" err="1">
                <a:ea typeface="+mn-lt"/>
                <a:cs typeface="+mn-lt"/>
              </a:rPr>
              <a:t>Parfois</a:t>
            </a:r>
            <a:r>
              <a:rPr lang="nl-BE" sz="1600" i="1" dirty="0">
                <a:ea typeface="+mn-lt"/>
                <a:cs typeface="+mn-lt"/>
              </a:rPr>
              <a:t>, </a:t>
            </a:r>
            <a:r>
              <a:rPr lang="nl-BE" sz="1600" b="1" i="1" dirty="0">
                <a:ea typeface="+mn-lt"/>
                <a:cs typeface="+mn-lt"/>
              </a:rPr>
              <a:t>si </a:t>
            </a:r>
            <a:r>
              <a:rPr lang="nl-BE" sz="1600" b="1" i="1" dirty="0" err="1">
                <a:ea typeface="+mn-lt"/>
                <a:cs typeface="+mn-lt"/>
              </a:rPr>
              <a:t>nous</a:t>
            </a:r>
            <a:r>
              <a:rPr lang="nl-BE" sz="1600" b="1" i="1" dirty="0">
                <a:ea typeface="+mn-lt"/>
                <a:cs typeface="+mn-lt"/>
              </a:rPr>
              <a:t> </a:t>
            </a:r>
            <a:r>
              <a:rPr lang="nl-BE" sz="1600" b="1" i="1" dirty="0" err="1">
                <a:ea typeface="+mn-lt"/>
                <a:cs typeface="+mn-lt"/>
              </a:rPr>
              <a:t>avons</a:t>
            </a:r>
            <a:r>
              <a:rPr lang="nl-BE" sz="1600" b="1" i="1" dirty="0">
                <a:ea typeface="+mn-lt"/>
                <a:cs typeface="+mn-lt"/>
              </a:rPr>
              <a:t> de la </a:t>
            </a:r>
            <a:r>
              <a:rPr lang="nl-BE" sz="1600" b="1" i="1" dirty="0" err="1">
                <a:ea typeface="+mn-lt"/>
                <a:cs typeface="+mn-lt"/>
              </a:rPr>
              <a:t>peine</a:t>
            </a:r>
            <a:r>
              <a:rPr lang="nl-BE" sz="1600" b="1" i="1" dirty="0">
                <a:ea typeface="+mn-lt"/>
                <a:cs typeface="+mn-lt"/>
              </a:rPr>
              <a:t> et que </a:t>
            </a:r>
            <a:r>
              <a:rPr lang="nl-BE" sz="1600" b="1" i="1" dirty="0" err="1">
                <a:ea typeface="+mn-lt"/>
                <a:cs typeface="+mn-lt"/>
              </a:rPr>
              <a:t>nous</a:t>
            </a:r>
            <a:r>
              <a:rPr lang="nl-BE" sz="1600" b="1" i="1" dirty="0">
                <a:ea typeface="+mn-lt"/>
                <a:cs typeface="+mn-lt"/>
              </a:rPr>
              <a:t> la </a:t>
            </a:r>
            <a:r>
              <a:rPr lang="nl-BE" sz="1600" b="1" i="1" dirty="0" err="1">
                <a:ea typeface="+mn-lt"/>
                <a:cs typeface="+mn-lt"/>
              </a:rPr>
              <a:t>partageons</a:t>
            </a:r>
            <a:r>
              <a:rPr lang="nl-BE" sz="1600" b="1" i="1" dirty="0">
                <a:ea typeface="+mn-lt"/>
                <a:cs typeface="+mn-lt"/>
              </a:rPr>
              <a:t> </a:t>
            </a:r>
            <a:r>
              <a:rPr lang="nl-BE" sz="1600" b="1" i="1" dirty="0" err="1">
                <a:ea typeface="+mn-lt"/>
                <a:cs typeface="+mn-lt"/>
              </a:rPr>
              <a:t>avec</a:t>
            </a:r>
            <a:r>
              <a:rPr lang="nl-BE" sz="1600" b="1" i="1" dirty="0">
                <a:ea typeface="+mn-lt"/>
                <a:cs typeface="+mn-lt"/>
              </a:rPr>
              <a:t> </a:t>
            </a:r>
            <a:r>
              <a:rPr lang="nl-BE" sz="1600" b="1" i="1" dirty="0" err="1">
                <a:ea typeface="+mn-lt"/>
                <a:cs typeface="+mn-lt"/>
              </a:rPr>
              <a:t>d'autres</a:t>
            </a:r>
            <a:r>
              <a:rPr lang="nl-BE" sz="1600" b="1" i="1" dirty="0">
                <a:ea typeface="+mn-lt"/>
                <a:cs typeface="+mn-lt"/>
              </a:rPr>
              <a:t> </a:t>
            </a:r>
            <a:r>
              <a:rPr lang="nl-BE" sz="1600" b="1" i="1" dirty="0" err="1">
                <a:ea typeface="+mn-lt"/>
                <a:cs typeface="+mn-lt"/>
              </a:rPr>
              <a:t>personnes</a:t>
            </a:r>
            <a:r>
              <a:rPr lang="nl-BE" sz="1600" b="1" i="1" dirty="0">
                <a:ea typeface="+mn-lt"/>
                <a:cs typeface="+mn-lt"/>
              </a:rPr>
              <a:t>, </a:t>
            </a:r>
            <a:r>
              <a:rPr lang="nl-BE" sz="1600" b="1" i="1" dirty="0" err="1">
                <a:ea typeface="+mn-lt"/>
                <a:cs typeface="+mn-lt"/>
              </a:rPr>
              <a:t>nous</a:t>
            </a:r>
            <a:r>
              <a:rPr lang="nl-BE" sz="1600" b="1" i="1" dirty="0">
                <a:ea typeface="+mn-lt"/>
                <a:cs typeface="+mn-lt"/>
              </a:rPr>
              <a:t> </a:t>
            </a:r>
            <a:r>
              <a:rPr lang="nl-BE" sz="1600" b="1" i="1" dirty="0" err="1">
                <a:ea typeface="+mn-lt"/>
                <a:cs typeface="+mn-lt"/>
              </a:rPr>
              <a:t>sommes</a:t>
            </a:r>
            <a:r>
              <a:rPr lang="nl-BE" sz="1600" b="1" i="1" dirty="0">
                <a:ea typeface="+mn-lt"/>
                <a:cs typeface="+mn-lt"/>
              </a:rPr>
              <a:t> </a:t>
            </a:r>
            <a:r>
              <a:rPr lang="nl-BE" sz="1600" b="1" i="1" dirty="0" err="1">
                <a:ea typeface="+mn-lt"/>
                <a:cs typeface="+mn-lt"/>
              </a:rPr>
              <a:t>soulagés</a:t>
            </a:r>
            <a:r>
              <a:rPr lang="nl-BE" sz="1600" b="1" i="1" dirty="0">
                <a:ea typeface="+mn-lt"/>
                <a:cs typeface="+mn-lt"/>
              </a:rPr>
              <a:t> </a:t>
            </a:r>
            <a:r>
              <a:rPr lang="nl-BE" sz="1600" i="1" dirty="0">
                <a:ea typeface="+mn-lt"/>
                <a:cs typeface="+mn-lt"/>
              </a:rPr>
              <a:t>(</a:t>
            </a:r>
            <a:r>
              <a:rPr lang="nl-BE" sz="1600" i="1" dirty="0" err="1">
                <a:ea typeface="+mn-lt"/>
                <a:cs typeface="+mn-lt"/>
              </a:rPr>
              <a:t>ananda</a:t>
            </a:r>
            <a:r>
              <a:rPr lang="nl-BE" sz="1600" i="1" dirty="0">
                <a:ea typeface="+mn-lt"/>
                <a:cs typeface="+mn-lt"/>
              </a:rPr>
              <a:t>). De </a:t>
            </a:r>
            <a:r>
              <a:rPr lang="nl-BE" sz="1600" i="1" dirty="0" err="1">
                <a:ea typeface="+mn-lt"/>
                <a:cs typeface="+mn-lt"/>
              </a:rPr>
              <a:t>même</a:t>
            </a:r>
            <a:r>
              <a:rPr lang="nl-BE" sz="1600" i="1" dirty="0">
                <a:ea typeface="+mn-lt"/>
                <a:cs typeface="+mn-lt"/>
              </a:rPr>
              <a:t>, si </a:t>
            </a:r>
            <a:r>
              <a:rPr lang="nl-BE" sz="1600" i="1" dirty="0" err="1">
                <a:ea typeface="+mn-lt"/>
                <a:cs typeface="+mn-lt"/>
              </a:rPr>
              <a:t>nous</a:t>
            </a:r>
            <a:r>
              <a:rPr lang="nl-BE" sz="1600" i="1" dirty="0">
                <a:ea typeface="+mn-lt"/>
                <a:cs typeface="+mn-lt"/>
              </a:rPr>
              <a:t> </a:t>
            </a:r>
            <a:r>
              <a:rPr lang="nl-BE" sz="1600" i="1" dirty="0" err="1">
                <a:ea typeface="+mn-lt"/>
                <a:cs typeface="+mn-lt"/>
              </a:rPr>
              <a:t>soutenons</a:t>
            </a:r>
            <a:r>
              <a:rPr lang="nl-BE" sz="1600" i="1" dirty="0">
                <a:ea typeface="+mn-lt"/>
                <a:cs typeface="+mn-lt"/>
              </a:rPr>
              <a:t> les </a:t>
            </a:r>
            <a:r>
              <a:rPr lang="nl-BE" sz="1600" i="1" dirty="0" err="1">
                <a:ea typeface="+mn-lt"/>
                <a:cs typeface="+mn-lt"/>
              </a:rPr>
              <a:t>autres</a:t>
            </a:r>
            <a:r>
              <a:rPr lang="nl-BE" sz="1600" i="1" dirty="0">
                <a:ea typeface="+mn-lt"/>
                <a:cs typeface="+mn-lt"/>
              </a:rPr>
              <a:t>, </a:t>
            </a:r>
            <a:r>
              <a:rPr lang="nl-BE" sz="1600" i="1" dirty="0" err="1">
                <a:ea typeface="+mn-lt"/>
                <a:cs typeface="+mn-lt"/>
              </a:rPr>
              <a:t>c'est</a:t>
            </a:r>
            <a:r>
              <a:rPr lang="nl-BE" sz="1600" i="1" dirty="0">
                <a:ea typeface="+mn-lt"/>
                <a:cs typeface="+mn-lt"/>
              </a:rPr>
              <a:t> bon pour </a:t>
            </a:r>
            <a:r>
              <a:rPr lang="nl-BE" sz="1600" i="1" dirty="0" err="1">
                <a:ea typeface="+mn-lt"/>
                <a:cs typeface="+mn-lt"/>
              </a:rPr>
              <a:t>eux</a:t>
            </a:r>
            <a:r>
              <a:rPr lang="nl-BE" sz="1600" i="1" dirty="0">
                <a:ea typeface="+mn-lt"/>
                <a:cs typeface="+mn-lt"/>
              </a:rPr>
              <a:t>. Ce </a:t>
            </a:r>
            <a:r>
              <a:rPr lang="nl-BE" sz="1600" b="1" i="1" dirty="0">
                <a:ea typeface="+mn-lt"/>
                <a:cs typeface="+mn-lt"/>
              </a:rPr>
              <a:t>soutien </a:t>
            </a:r>
            <a:r>
              <a:rPr lang="nl-BE" sz="1600" i="1" dirty="0" err="1">
                <a:ea typeface="+mn-lt"/>
                <a:cs typeface="+mn-lt"/>
              </a:rPr>
              <a:t>est</a:t>
            </a:r>
            <a:r>
              <a:rPr lang="nl-BE" sz="1600" i="1" dirty="0">
                <a:ea typeface="+mn-lt"/>
                <a:cs typeface="+mn-lt"/>
              </a:rPr>
              <a:t> </a:t>
            </a:r>
            <a:r>
              <a:rPr lang="nl-BE" sz="1600" i="1" dirty="0" err="1">
                <a:ea typeface="+mn-lt"/>
                <a:cs typeface="+mn-lt"/>
              </a:rPr>
              <a:t>très</a:t>
            </a:r>
            <a:r>
              <a:rPr lang="nl-BE" sz="1600" i="1" dirty="0">
                <a:ea typeface="+mn-lt"/>
                <a:cs typeface="+mn-lt"/>
              </a:rPr>
              <a:t> important. </a:t>
            </a:r>
            <a:br>
              <a:rPr lang="nl-BE" sz="1400" dirty="0">
                <a:ea typeface="+mn-lt"/>
                <a:cs typeface="+mn-lt"/>
              </a:rPr>
            </a:br>
            <a:endParaRPr lang="nl-BE" sz="1400">
              <a:latin typeface="Calibri"/>
              <a:cs typeface="Calibri"/>
            </a:endParaRPr>
          </a:p>
          <a:p>
            <a:pPr marL="0" indent="0">
              <a:buNone/>
            </a:pPr>
            <a:endParaRPr lang="nl-BE" sz="1600" dirty="0">
              <a:latin typeface="Athelas Regular"/>
              <a:cs typeface="Athelas Regular"/>
            </a:endParaRPr>
          </a:p>
          <a:p>
            <a:endParaRPr lang="is-IS" sz="1600" dirty="0">
              <a:latin typeface="Athelas Regular"/>
              <a:cs typeface="Athelas Regular"/>
            </a:endParaRPr>
          </a:p>
          <a:p>
            <a:pPr marL="0" indent="0">
              <a:buNone/>
            </a:pPr>
            <a:endParaRPr lang="fr-FR" sz="1600" dirty="0">
              <a:latin typeface="Athelas Regular"/>
              <a:cs typeface="Athelas Regular"/>
            </a:endParaRPr>
          </a:p>
        </p:txBody>
      </p:sp>
      <p:sp>
        <p:nvSpPr>
          <p:cNvPr id="5" name="Espace réservé du numéro de diapositive 4"/>
          <p:cNvSpPr>
            <a:spLocks noGrp="1"/>
          </p:cNvSpPr>
          <p:nvPr>
            <p:ph type="sldNum" sz="quarter" idx="12"/>
          </p:nvPr>
        </p:nvSpPr>
        <p:spPr/>
        <p:txBody>
          <a:bodyPr/>
          <a:lstStyle/>
          <a:p>
            <a:fld id="{2A6F697A-4DAF-C644-B8DF-049E65BA4E37}" type="slidenum">
              <a:rPr lang="fr-FR" smtClean="0"/>
              <a:t>9</a:t>
            </a:fld>
            <a:endParaRPr lang="fr-FR"/>
          </a:p>
        </p:txBody>
      </p:sp>
      <p:sp>
        <p:nvSpPr>
          <p:cNvPr id="4" name="Espace réservé du pied de page 3">
            <a:extLst>
              <a:ext uri="{FF2B5EF4-FFF2-40B4-BE49-F238E27FC236}">
                <a16:creationId xmlns:a16="http://schemas.microsoft.com/office/drawing/2014/main" id="{E70F27BA-90B4-0C58-C675-D86407038D56}"/>
              </a:ext>
            </a:extLst>
          </p:cNvPr>
          <p:cNvSpPr>
            <a:spLocks noGrp="1"/>
          </p:cNvSpPr>
          <p:nvPr>
            <p:ph type="ftr" sz="quarter" idx="11"/>
          </p:nvPr>
        </p:nvSpPr>
        <p:spPr>
          <a:xfrm>
            <a:off x="3124200" y="6356350"/>
            <a:ext cx="2895600" cy="365125"/>
          </a:xfrm>
        </p:spPr>
        <p:txBody>
          <a:bodyPr/>
          <a:lstStyle/>
          <a:p>
            <a:r>
              <a:rPr lang="de-DE"/>
              <a:t>Nolwen Vouiller - </a:t>
            </a:r>
            <a:r>
              <a:rPr lang="fr-BE"/>
              <a:t>24</a:t>
            </a:r>
            <a:r>
              <a:rPr lang="de-DE"/>
              <a:t>/05/22 – </a:t>
            </a:r>
            <a:r>
              <a:rPr lang="fr-BE"/>
              <a:t>FaSS x IRSS</a:t>
            </a:r>
            <a:endParaRPr lang="fr-FR"/>
          </a:p>
        </p:txBody>
      </p:sp>
    </p:spTree>
    <p:extLst>
      <p:ext uri="{BB962C8B-B14F-4D97-AF65-F5344CB8AC3E}">
        <p14:creationId xmlns:p14="http://schemas.microsoft.com/office/powerpoint/2010/main" val="270606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6979</TotalTime>
  <Words>1307</Words>
  <Application>Microsoft Office PowerPoint</Application>
  <PresentationFormat>Affichage à l'écran (4:3)</PresentationFormat>
  <Paragraphs>237</Paragraphs>
  <Slides>25</Slides>
  <Notes>1</Notes>
  <HiddenSlides>5</HiddenSlides>
  <MMClips>0</MMClips>
  <ScaleCrop>false</ScaleCrop>
  <HeadingPairs>
    <vt:vector size="4" baseType="variant">
      <vt:variant>
        <vt:lpstr>Thème</vt:lpstr>
      </vt:variant>
      <vt:variant>
        <vt:i4>1</vt:i4>
      </vt:variant>
      <vt:variant>
        <vt:lpstr>Titres des diapositives</vt:lpstr>
      </vt:variant>
      <vt:variant>
        <vt:i4>25</vt:i4>
      </vt:variant>
    </vt:vector>
  </HeadingPairs>
  <TitlesOfParts>
    <vt:vector size="26" baseType="lpstr">
      <vt:lpstr>Thème Office</vt:lpstr>
      <vt:lpstr>Une anthropologie-action qui pose des questions :   Enjeux de la mise en place de séances de psychomotricité face aux attaques d’animaux sauvages  (Bardiya, Népal)</vt:lpstr>
      <vt:lpstr>Structure</vt:lpstr>
      <vt:lpstr>Le Népal</vt:lpstr>
      <vt:lpstr>Le Népal</vt:lpstr>
      <vt:lpstr>Bardiya</vt:lpstr>
      <vt:lpstr>Contextualisation historique</vt:lpstr>
      <vt:lpstr>Contextualisation corps-esprit</vt:lpstr>
      <vt:lpstr>Rapports aux soins</vt:lpstr>
      <vt:lpstr>Rapports aux soins</vt:lpstr>
      <vt:lpstr>Rapports aux soins</vt:lpstr>
      <vt:lpstr>Vers des séances de psychomotricité</vt:lpstr>
      <vt:lpstr>Vers des séances de psychomotricité</vt:lpstr>
      <vt:lpstr>Vers des séances de psychomotricité</vt:lpstr>
      <vt:lpstr>Vers des séances de psychomotricité</vt:lpstr>
      <vt:lpstr>Cadre et positionnement</vt:lpstr>
      <vt:lpstr>Cadre  et positionnement</vt:lpstr>
      <vt:lpstr>Soigner</vt:lpstr>
      <vt:lpstr>Soigner</vt:lpstr>
      <vt:lpstr>Douter</vt:lpstr>
      <vt:lpstr>Douter</vt:lpstr>
      <vt:lpstr>Douter</vt:lpstr>
      <vt:lpstr>Penser la recherche actuelle</vt:lpstr>
      <vt:lpstr>Penser la recherche actuelle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Quel soin psychomoteur pour des victimes d’attaques d’animaux sauvages ?  Réflexions d’une psychomotricienne-anthropologue au Népal </dc:title>
  <dc:creator>User</dc:creator>
  <cp:lastModifiedBy>Nolwen Vouiller</cp:lastModifiedBy>
  <cp:revision>1117</cp:revision>
  <dcterms:created xsi:type="dcterms:W3CDTF">2022-03-05T13:09:22Z</dcterms:created>
  <dcterms:modified xsi:type="dcterms:W3CDTF">2022-05-23T10:30:24Z</dcterms:modified>
</cp:coreProperties>
</file>