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5119350" cy="21383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891"/>
    <a:srgbClr val="95C349"/>
    <a:srgbClr val="000000"/>
    <a:srgbClr val="FF7C80"/>
    <a:srgbClr val="73C4EE"/>
    <a:srgbClr val="F5F9FD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8C54EF-97FA-4715-94BD-78A03477FB2D}" v="1" dt="2021-11-10T19:08:57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438" y="-3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elyn Mbenoun" userId="f11e0fadc0292756" providerId="LiveId" clId="{9E8C54EF-97FA-4715-94BD-78A03477FB2D}"/>
    <pc:docChg chg="undo redo custSel modSld">
      <pc:chgData name="Jocelyn Mbenoun" userId="f11e0fadc0292756" providerId="LiveId" clId="{9E8C54EF-97FA-4715-94BD-78A03477FB2D}" dt="2021-11-15T09:42:34.615" v="2444" actId="20577"/>
      <pc:docMkLst>
        <pc:docMk/>
      </pc:docMkLst>
      <pc:sldChg chg="addSp delSp modSp mod">
        <pc:chgData name="Jocelyn Mbenoun" userId="f11e0fadc0292756" providerId="LiveId" clId="{9E8C54EF-97FA-4715-94BD-78A03477FB2D}" dt="2021-11-15T09:42:34.615" v="2444" actId="20577"/>
        <pc:sldMkLst>
          <pc:docMk/>
          <pc:sldMk cId="2903279189" sldId="261"/>
        </pc:sldMkLst>
        <pc:spChg chg="mod">
          <ac:chgData name="Jocelyn Mbenoun" userId="f11e0fadc0292756" providerId="LiveId" clId="{9E8C54EF-97FA-4715-94BD-78A03477FB2D}" dt="2021-11-09T10:05:12.269" v="103" actId="790"/>
          <ac:spMkLst>
            <pc:docMk/>
            <pc:sldMk cId="2903279189" sldId="261"/>
            <ac:spMk id="4" creationId="{00000000-0000-0000-0000-000000000000}"/>
          </ac:spMkLst>
        </pc:spChg>
        <pc:spChg chg="mod">
          <ac:chgData name="Jocelyn Mbenoun" userId="f11e0fadc0292756" providerId="LiveId" clId="{9E8C54EF-97FA-4715-94BD-78A03477FB2D}" dt="2021-11-10T18:36:52.870" v="730" actId="20577"/>
          <ac:spMkLst>
            <pc:docMk/>
            <pc:sldMk cId="2903279189" sldId="261"/>
            <ac:spMk id="6" creationId="{9CBEFA42-D876-4196-B5BB-BACD4C60C4A2}"/>
          </ac:spMkLst>
        </pc:spChg>
        <pc:spChg chg="mod">
          <ac:chgData name="Jocelyn Mbenoun" userId="f11e0fadc0292756" providerId="LiveId" clId="{9E8C54EF-97FA-4715-94BD-78A03477FB2D}" dt="2021-11-09T09:53:00.872" v="26" actId="20577"/>
          <ac:spMkLst>
            <pc:docMk/>
            <pc:sldMk cId="2903279189" sldId="261"/>
            <ac:spMk id="7" creationId="{DF7382E0-C1B4-48E8-A583-659B07BA2DC4}"/>
          </ac:spMkLst>
        </pc:spChg>
        <pc:spChg chg="mod">
          <ac:chgData name="Jocelyn Mbenoun" userId="f11e0fadc0292756" providerId="LiveId" clId="{9E8C54EF-97FA-4715-94BD-78A03477FB2D}" dt="2021-11-09T09:59:08.758" v="91" actId="14100"/>
          <ac:spMkLst>
            <pc:docMk/>
            <pc:sldMk cId="2903279189" sldId="261"/>
            <ac:spMk id="9" creationId="{83BAD235-75FF-4C73-9086-29130D43E824}"/>
          </ac:spMkLst>
        </pc:spChg>
        <pc:spChg chg="mod">
          <ac:chgData name="Jocelyn Mbenoun" userId="f11e0fadc0292756" providerId="LiveId" clId="{9E8C54EF-97FA-4715-94BD-78A03477FB2D}" dt="2021-11-15T05:52:01.386" v="2010" actId="1076"/>
          <ac:spMkLst>
            <pc:docMk/>
            <pc:sldMk cId="2903279189" sldId="261"/>
            <ac:spMk id="17" creationId="{00000000-0000-0000-0000-000000000000}"/>
          </ac:spMkLst>
        </pc:spChg>
        <pc:spChg chg="mod">
          <ac:chgData name="Jocelyn Mbenoun" userId="f11e0fadc0292756" providerId="LiveId" clId="{9E8C54EF-97FA-4715-94BD-78A03477FB2D}" dt="2021-11-11T16:42:18.782" v="1591" actId="790"/>
          <ac:spMkLst>
            <pc:docMk/>
            <pc:sldMk cId="2903279189" sldId="261"/>
            <ac:spMk id="177" creationId="{00000000-0000-0000-0000-000000000000}"/>
          </ac:spMkLst>
        </pc:spChg>
        <pc:spChg chg="mod">
          <ac:chgData name="Jocelyn Mbenoun" userId="f11e0fadc0292756" providerId="LiveId" clId="{9E8C54EF-97FA-4715-94BD-78A03477FB2D}" dt="2021-11-09T10:04:02.595" v="97" actId="790"/>
          <ac:spMkLst>
            <pc:docMk/>
            <pc:sldMk cId="2903279189" sldId="261"/>
            <ac:spMk id="179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9:42:34.615" v="2444" actId="20577"/>
          <ac:spMkLst>
            <pc:docMk/>
            <pc:sldMk cId="2903279189" sldId="261"/>
            <ac:spMk id="180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4:53:58.520" v="1854" actId="20577"/>
          <ac:spMkLst>
            <pc:docMk/>
            <pc:sldMk cId="2903279189" sldId="261"/>
            <ac:spMk id="181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6:08:24.852" v="2017" actId="20577"/>
          <ac:spMkLst>
            <pc:docMk/>
            <pc:sldMk cId="2903279189" sldId="261"/>
            <ac:spMk id="182" creationId="{00000000-0000-0000-0000-000000000000}"/>
          </ac:spMkLst>
        </pc:spChg>
        <pc:spChg chg="mod">
          <ac:chgData name="Jocelyn Mbenoun" userId="f11e0fadc0292756" providerId="LiveId" clId="{9E8C54EF-97FA-4715-94BD-78A03477FB2D}" dt="2021-11-11T16:14:34.812" v="962" actId="1076"/>
          <ac:spMkLst>
            <pc:docMk/>
            <pc:sldMk cId="2903279189" sldId="261"/>
            <ac:spMk id="189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6:01:37.921" v="2015" actId="14100"/>
          <ac:spMkLst>
            <pc:docMk/>
            <pc:sldMk cId="2903279189" sldId="261"/>
            <ac:spMk id="193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8:31:07.550" v="2367" actId="20577"/>
          <ac:spMkLst>
            <pc:docMk/>
            <pc:sldMk cId="2903279189" sldId="261"/>
            <ac:spMk id="196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5:20:09.519" v="1997" actId="1076"/>
          <ac:spMkLst>
            <pc:docMk/>
            <pc:sldMk cId="2903279189" sldId="261"/>
            <ac:spMk id="276" creationId="{00000000-0000-0000-0000-000000000000}"/>
          </ac:spMkLst>
        </pc:spChg>
        <pc:spChg chg="mod">
          <ac:chgData name="Jocelyn Mbenoun" userId="f11e0fadc0292756" providerId="LiveId" clId="{9E8C54EF-97FA-4715-94BD-78A03477FB2D}" dt="2021-11-10T18:37:21.679" v="731" actId="1076"/>
          <ac:spMkLst>
            <pc:docMk/>
            <pc:sldMk cId="2903279189" sldId="261"/>
            <ac:spMk id="334" creationId="{00000000-0000-0000-0000-000000000000}"/>
          </ac:spMkLst>
        </pc:spChg>
        <pc:spChg chg="mod">
          <ac:chgData name="Jocelyn Mbenoun" userId="f11e0fadc0292756" providerId="LiveId" clId="{9E8C54EF-97FA-4715-94BD-78A03477FB2D}" dt="2021-11-15T06:01:30.173" v="2013" actId="14100"/>
          <ac:spMkLst>
            <pc:docMk/>
            <pc:sldMk cId="2903279189" sldId="261"/>
            <ac:spMk id="443" creationId="{00000000-0000-0000-0000-000000000000}"/>
          </ac:spMkLst>
        </pc:spChg>
        <pc:picChg chg="del">
          <ac:chgData name="Jocelyn Mbenoun" userId="f11e0fadc0292756" providerId="LiveId" clId="{9E8C54EF-97FA-4715-94BD-78A03477FB2D}" dt="2021-11-09T13:57:39.201" v="677" actId="478"/>
          <ac:picMkLst>
            <pc:docMk/>
            <pc:sldMk cId="2903279189" sldId="261"/>
            <ac:picMk id="26" creationId="{00000000-0000-0000-0000-000000000000}"/>
          </ac:picMkLst>
        </pc:picChg>
        <pc:picChg chg="del">
          <ac:chgData name="Jocelyn Mbenoun" userId="f11e0fadc0292756" providerId="LiveId" clId="{9E8C54EF-97FA-4715-94BD-78A03477FB2D}" dt="2021-11-09T13:57:44.046" v="678" actId="478"/>
          <ac:picMkLst>
            <pc:docMk/>
            <pc:sldMk cId="2903279189" sldId="261"/>
            <ac:picMk id="27" creationId="{00000000-0000-0000-0000-000000000000}"/>
          </ac:picMkLst>
        </pc:picChg>
        <pc:picChg chg="add del mod">
          <ac:chgData name="Jocelyn Mbenoun" userId="f11e0fadc0292756" providerId="LiveId" clId="{9E8C54EF-97FA-4715-94BD-78A03477FB2D}" dt="2021-11-15T09:34:23.012" v="2424" actId="21"/>
          <ac:picMkLst>
            <pc:docMk/>
            <pc:sldMk cId="2903279189" sldId="261"/>
            <ac:picMk id="36" creationId="{9713DB46-CBE5-4682-9AEC-B73C1E170895}"/>
          </ac:picMkLst>
        </pc:picChg>
        <pc:picChg chg="add del mod">
          <ac:chgData name="Jocelyn Mbenoun" userId="f11e0fadc0292756" providerId="LiveId" clId="{9E8C54EF-97FA-4715-94BD-78A03477FB2D}" dt="2021-11-15T09:34:49.873" v="2431" actId="478"/>
          <ac:picMkLst>
            <pc:docMk/>
            <pc:sldMk cId="2903279189" sldId="261"/>
            <ac:picMk id="37" creationId="{8A12F5CB-CF4B-472D-98E3-7AB04DBFDB20}"/>
          </ac:picMkLst>
        </pc:picChg>
        <pc:picChg chg="add mod">
          <ac:chgData name="Jocelyn Mbenoun" userId="f11e0fadc0292756" providerId="LiveId" clId="{9E8C54EF-97FA-4715-94BD-78A03477FB2D}" dt="2021-11-15T09:34:46.228" v="2430" actId="14100"/>
          <ac:picMkLst>
            <pc:docMk/>
            <pc:sldMk cId="2903279189" sldId="261"/>
            <ac:picMk id="39" creationId="{29C8D2DF-D7CD-4BC7-ACBA-BE28BF744E7F}"/>
          </ac:picMkLst>
        </pc:picChg>
        <pc:picChg chg="add mod">
          <ac:chgData name="Jocelyn Mbenoun" userId="f11e0fadc0292756" providerId="LiveId" clId="{9E8C54EF-97FA-4715-94BD-78A03477FB2D}" dt="2021-11-15T09:41:07.588" v="2443" actId="14100"/>
          <ac:picMkLst>
            <pc:docMk/>
            <pc:sldMk cId="2903279189" sldId="261"/>
            <ac:picMk id="41" creationId="{F7C30A49-09CC-4327-BF39-684ACEB35797}"/>
          </ac:picMkLst>
        </pc:picChg>
        <pc:cxnChg chg="add del">
          <ac:chgData name="Jocelyn Mbenoun" userId="f11e0fadc0292756" providerId="LiveId" clId="{9E8C54EF-97FA-4715-94BD-78A03477FB2D}" dt="2021-11-15T09:08:05.987" v="2400" actId="478"/>
          <ac:cxnSpMkLst>
            <pc:docMk/>
            <pc:sldMk cId="2903279189" sldId="261"/>
            <ac:cxnSpMk id="10" creationId="{7D04AB3D-B71A-41CF-9390-4C2EE9FB8F64}"/>
          </ac:cxnSpMkLst>
        </pc:cxnChg>
        <pc:cxnChg chg="add del mod">
          <ac:chgData name="Jocelyn Mbenoun" userId="f11e0fadc0292756" providerId="LiveId" clId="{9E8C54EF-97FA-4715-94BD-78A03477FB2D}" dt="2021-11-15T09:13:36.915" v="2406" actId="478"/>
          <ac:cxnSpMkLst>
            <pc:docMk/>
            <pc:sldMk cId="2903279189" sldId="261"/>
            <ac:cxnSpMk id="13" creationId="{45AB51AB-669E-4D88-9721-385C9D32AD38}"/>
          </ac:cxnSpMkLst>
        </pc:cxnChg>
        <pc:cxnChg chg="add del mod">
          <ac:chgData name="Jocelyn Mbenoun" userId="f11e0fadc0292756" providerId="LiveId" clId="{9E8C54EF-97FA-4715-94BD-78A03477FB2D}" dt="2021-11-15T09:26:43.076" v="2422" actId="478"/>
          <ac:cxnSpMkLst>
            <pc:docMk/>
            <pc:sldMk cId="2903279189" sldId="261"/>
            <ac:cxnSpMk id="25" creationId="{BE595C35-9C36-44E5-8C20-CEC4064CF65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610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8421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6920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40994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018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3347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3148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34045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6851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7814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1077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988C5-1F79-4A54-8A3C-4EE346543737}" type="datetimeFigureOut">
              <a:rPr lang="et-EE" smtClean="0"/>
              <a:t>15.11.2021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09B43-34EE-478A-8E10-7DFCC851F7D7}" type="slidenum">
              <a:rPr lang="et-EE" smtClean="0"/>
              <a:t>‹N°›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382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e 15"/>
          <p:cNvGrpSpPr/>
          <p:nvPr/>
        </p:nvGrpSpPr>
        <p:grpSpPr>
          <a:xfrm>
            <a:off x="-13139" y="-538"/>
            <a:ext cx="15132489" cy="2719094"/>
            <a:chOff x="-13139" y="-538"/>
            <a:chExt cx="15132489" cy="2719094"/>
          </a:xfrm>
        </p:grpSpPr>
        <p:sp>
          <p:nvSpPr>
            <p:cNvPr id="11" name="Rectangle 10"/>
            <p:cNvSpPr/>
            <p:nvPr/>
          </p:nvSpPr>
          <p:spPr>
            <a:xfrm>
              <a:off x="0" y="-538"/>
              <a:ext cx="15119350" cy="2192597"/>
            </a:xfrm>
            <a:prstGeom prst="rect">
              <a:avLst/>
            </a:prstGeom>
            <a:solidFill>
              <a:srgbClr val="95C3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-13139" y="1673622"/>
              <a:ext cx="9048634" cy="1044000"/>
            </a:xfrm>
            <a:prstGeom prst="rect">
              <a:avLst/>
            </a:prstGeom>
            <a:solidFill>
              <a:srgbClr val="1748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riangle isocèle 14"/>
            <p:cNvSpPr/>
            <p:nvPr/>
          </p:nvSpPr>
          <p:spPr>
            <a:xfrm flipV="1">
              <a:off x="9026999" y="1674556"/>
              <a:ext cx="1157444" cy="1044000"/>
            </a:xfrm>
            <a:prstGeom prst="triangle">
              <a:avLst>
                <a:gd name="adj" fmla="val 0"/>
              </a:avLst>
            </a:prstGeom>
            <a:solidFill>
              <a:srgbClr val="1748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6" name="Rectangle à coins arrondis 275"/>
          <p:cNvSpPr/>
          <p:nvPr/>
        </p:nvSpPr>
        <p:spPr>
          <a:xfrm>
            <a:off x="365205" y="12001612"/>
            <a:ext cx="14465825" cy="8856740"/>
          </a:xfrm>
          <a:prstGeom prst="roundRect">
            <a:avLst>
              <a:gd name="adj" fmla="val 6198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fr-BE" sz="4800" b="1" dirty="0"/>
          </a:p>
          <a:p>
            <a:endParaRPr lang="en-GB" sz="4800" b="1" dirty="0"/>
          </a:p>
        </p:txBody>
      </p:sp>
      <p:sp>
        <p:nvSpPr>
          <p:cNvPr id="334" name="Rectangle à coins arrondis 333"/>
          <p:cNvSpPr/>
          <p:nvPr/>
        </p:nvSpPr>
        <p:spPr>
          <a:xfrm>
            <a:off x="320332" y="2894361"/>
            <a:ext cx="14555572" cy="8129991"/>
          </a:xfrm>
          <a:prstGeom prst="roundRect">
            <a:avLst>
              <a:gd name="adj" fmla="val 7208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570601" y="12799940"/>
            <a:ext cx="7056904" cy="4990493"/>
          </a:xfrm>
          <a:prstGeom prst="roundRect">
            <a:avLst>
              <a:gd name="adj" fmla="val 4938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BEFA42-D876-4196-B5BB-BACD4C60C4A2}"/>
              </a:ext>
            </a:extLst>
          </p:cNvPr>
          <p:cNvSpPr txBox="1"/>
          <p:nvPr/>
        </p:nvSpPr>
        <p:spPr>
          <a:xfrm>
            <a:off x="0" y="1"/>
            <a:ext cx="151193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</a:rPr>
              <a:t>Title</a:t>
            </a:r>
            <a:r>
              <a:rPr lang="fr-BE" sz="5400" b="1" dirty="0">
                <a:solidFill>
                  <a:schemeClr val="bg1"/>
                </a:solidFill>
              </a:rPr>
              <a:t> : </a:t>
            </a:r>
            <a:r>
              <a:rPr lang="en-US" sz="5400" b="1" dirty="0">
                <a:solidFill>
                  <a:schemeClr val="bg1"/>
                </a:solidFill>
              </a:rPr>
              <a:t>Study and optimization of multi-energy systems for the Belgian energy transition</a:t>
            </a:r>
            <a:endParaRPr lang="et-EE" sz="40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7382E0-C1B4-48E8-A583-659B07BA2DC4}"/>
              </a:ext>
            </a:extLst>
          </p:cNvPr>
          <p:cNvSpPr txBox="1"/>
          <p:nvPr/>
        </p:nvSpPr>
        <p:spPr>
          <a:xfrm>
            <a:off x="401053" y="1968035"/>
            <a:ext cx="3001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b="1" dirty="0">
                <a:solidFill>
                  <a:schemeClr val="bg1"/>
                </a:solidFill>
              </a:rPr>
              <a:t>Jocelyn MBENOUN</a:t>
            </a:r>
            <a:endParaRPr lang="et-EE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C3919F-4E20-4514-AEC1-E21EC95CC190}"/>
              </a:ext>
            </a:extLst>
          </p:cNvPr>
          <p:cNvSpPr/>
          <p:nvPr/>
        </p:nvSpPr>
        <p:spPr>
          <a:xfrm>
            <a:off x="0" y="20411625"/>
            <a:ext cx="15119350" cy="972000"/>
          </a:xfrm>
          <a:prstGeom prst="rect">
            <a:avLst/>
          </a:prstGeom>
          <a:solidFill>
            <a:srgbClr val="73C4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BAD235-75FF-4C73-9086-29130D43E824}"/>
              </a:ext>
            </a:extLst>
          </p:cNvPr>
          <p:cNvSpPr txBox="1"/>
          <p:nvPr/>
        </p:nvSpPr>
        <p:spPr>
          <a:xfrm>
            <a:off x="113667" y="20636015"/>
            <a:ext cx="1488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b="1" dirty="0"/>
              <a:t>Email : jmbenoun@uliege.be           Phone : +32 (0)485976786                     </a:t>
            </a:r>
            <a:r>
              <a:rPr lang="fr-BE" sz="2800" b="1" dirty="0" err="1"/>
              <a:t>Language</a:t>
            </a:r>
            <a:r>
              <a:rPr lang="fr-BE" sz="2800" b="1" dirty="0"/>
              <a:t>: French/English</a:t>
            </a:r>
            <a:endParaRPr lang="et-EE" sz="2800" b="1" dirty="0"/>
          </a:p>
        </p:txBody>
      </p:sp>
      <p:grpSp>
        <p:nvGrpSpPr>
          <p:cNvPr id="18" name="Groupe 17"/>
          <p:cNvGrpSpPr/>
          <p:nvPr/>
        </p:nvGrpSpPr>
        <p:grpSpPr>
          <a:xfrm>
            <a:off x="12104917" y="2294133"/>
            <a:ext cx="2897964" cy="453332"/>
            <a:chOff x="12234525" y="1740215"/>
            <a:chExt cx="2897964" cy="453332"/>
          </a:xfrm>
        </p:grpSpPr>
        <p:pic>
          <p:nvPicPr>
            <p:cNvPr id="20" name="Image 19"/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40000" contras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234525" y="1740215"/>
              <a:ext cx="2897964" cy="452382"/>
            </a:xfrm>
            <a:prstGeom prst="rect">
              <a:avLst/>
            </a:prstGeom>
          </p:spPr>
        </p:pic>
        <p:pic>
          <p:nvPicPr>
            <p:cNvPr id="83" name="Image 8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234525" y="1761409"/>
              <a:ext cx="441191" cy="324000"/>
            </a:xfrm>
            <a:prstGeom prst="rect">
              <a:avLst/>
            </a:prstGeom>
          </p:spPr>
        </p:pic>
        <p:pic>
          <p:nvPicPr>
            <p:cNvPr id="1024" name="Image 102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235931" y="2081947"/>
              <a:ext cx="331312" cy="111600"/>
            </a:xfrm>
            <a:prstGeom prst="rect">
              <a:avLst/>
            </a:prstGeom>
          </p:spPr>
        </p:pic>
      </p:grpSp>
      <p:sp>
        <p:nvSpPr>
          <p:cNvPr id="443" name="Rectangle à coins arrondis 442"/>
          <p:cNvSpPr/>
          <p:nvPr/>
        </p:nvSpPr>
        <p:spPr>
          <a:xfrm>
            <a:off x="602143" y="12436510"/>
            <a:ext cx="7144846" cy="5153914"/>
          </a:xfrm>
          <a:prstGeom prst="roundRect">
            <a:avLst>
              <a:gd name="adj" fmla="val 1034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pPr marL="571500" indent="-571500">
              <a:buFont typeface="Wingdings" panose="05000000000000000000" pitchFamily="2" charset="2"/>
              <a:buChar char="q"/>
            </a:pPr>
            <a:endParaRPr lang="fr-BE" sz="3200" b="1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/>
              <a:t>My current objectives are: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b="1" dirty="0"/>
              <a:t>Understanding the impact of the different techno-economic parameters (costs, efficiency, ramping curves, maximum capacity installed, etc..), demand profiles and production profiles of renewable resources on the results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b="1" dirty="0"/>
              <a:t>Extending the model with new technologies and </a:t>
            </a:r>
            <a:r>
              <a:rPr lang="en-US" sz="2800" b="1" dirty="0" err="1"/>
              <a:t>neighbouring</a:t>
            </a:r>
            <a:r>
              <a:rPr lang="en-US" sz="2800" b="1" dirty="0"/>
              <a:t> countries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fr-BE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2722975" y="2791182"/>
            <a:ext cx="97327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4800" b="1" dirty="0">
                <a:solidFill>
                  <a:schemeClr val="accent1"/>
                </a:solidFill>
              </a:rPr>
              <a:t>Scientific contribution (</a:t>
            </a:r>
            <a:r>
              <a:rPr lang="en-US" sz="4800" b="1" dirty="0">
                <a:solidFill>
                  <a:schemeClr val="accent1"/>
                </a:solidFill>
              </a:rPr>
              <a:t>methodology</a:t>
            </a:r>
            <a:r>
              <a:rPr lang="fr-BE" sz="4800" b="1" dirty="0">
                <a:solidFill>
                  <a:schemeClr val="accent1"/>
                </a:solidFill>
              </a:rPr>
              <a:t>)</a:t>
            </a:r>
            <a:endParaRPr lang="en-GB" sz="4800" b="1" dirty="0">
              <a:solidFill>
                <a:schemeClr val="accent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2073" y="11887387"/>
            <a:ext cx="559300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sz="4800" b="1" dirty="0">
                <a:solidFill>
                  <a:schemeClr val="accent1"/>
                </a:solidFill>
              </a:rPr>
              <a:t>Applications / </a:t>
            </a:r>
            <a:r>
              <a:rPr lang="en-US" sz="4800" b="1" dirty="0">
                <a:solidFill>
                  <a:schemeClr val="accent1"/>
                </a:solidFill>
              </a:rPr>
              <a:t>results</a:t>
            </a:r>
          </a:p>
        </p:txBody>
      </p:sp>
      <p:sp>
        <p:nvSpPr>
          <p:cNvPr id="195" name="Rectangle à coins arrondis 194"/>
          <p:cNvSpPr/>
          <p:nvPr/>
        </p:nvSpPr>
        <p:spPr>
          <a:xfrm>
            <a:off x="8871094" y="4288322"/>
            <a:ext cx="5002299" cy="5376128"/>
          </a:xfrm>
          <a:prstGeom prst="roundRect">
            <a:avLst>
              <a:gd name="adj" fmla="val 8253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/>
          </a:p>
        </p:txBody>
      </p:sp>
      <p:sp>
        <p:nvSpPr>
          <p:cNvPr id="196" name="Rectangle à coins arrondis 195"/>
          <p:cNvSpPr/>
          <p:nvPr/>
        </p:nvSpPr>
        <p:spPr>
          <a:xfrm>
            <a:off x="8760759" y="3896912"/>
            <a:ext cx="5301291" cy="5801396"/>
          </a:xfrm>
          <a:prstGeom prst="roundRect">
            <a:avLst>
              <a:gd name="adj" fmla="val 1034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fr-BE" sz="2800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/>
              <a:t>Difficulties (I need help)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b="1" dirty="0"/>
              <a:t>Data collection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b="1" dirty="0"/>
              <a:t>Split final energy demands into sectors (transport, heating, industry, </a:t>
            </a:r>
            <a:r>
              <a:rPr lang="en-US" sz="2800" b="1" dirty="0" err="1"/>
              <a:t>etc</a:t>
            </a:r>
            <a:r>
              <a:rPr lang="en-US" sz="2800" b="1" dirty="0"/>
              <a:t>) for each energy carrier 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en-US" sz="2800" b="1" dirty="0"/>
              <a:t>Define</a:t>
            </a:r>
            <a:r>
              <a:rPr lang="fr-BE" sz="2800" b="1" dirty="0"/>
              <a:t> </a:t>
            </a:r>
            <a:r>
              <a:rPr lang="en-US" sz="2800" b="1" dirty="0"/>
              <a:t>the</a:t>
            </a:r>
            <a:r>
              <a:rPr lang="fr-BE" sz="2800" b="1" dirty="0"/>
              <a:t> </a:t>
            </a:r>
            <a:r>
              <a:rPr lang="en-US" sz="2800" b="1" dirty="0"/>
              <a:t>scientific</a:t>
            </a:r>
            <a:r>
              <a:rPr lang="fr-BE" sz="2800" b="1" dirty="0"/>
              <a:t> </a:t>
            </a:r>
            <a:r>
              <a:rPr lang="en-US" sz="2800" b="1" dirty="0"/>
              <a:t>questions that may be answered with such a problem</a:t>
            </a:r>
          </a:p>
          <a:p>
            <a:pPr lvl="1"/>
            <a:endParaRPr lang="en-US" sz="2800" b="1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en-US" sz="2800" b="1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fr-BE" sz="2800" b="1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en-GB" sz="2800" dirty="0"/>
          </a:p>
        </p:txBody>
      </p:sp>
      <p:pic>
        <p:nvPicPr>
          <p:cNvPr id="2" name="Picture 2" descr="Fichier:University of Liège logo.svg — Wikipédia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0845" y="2130400"/>
            <a:ext cx="1746197" cy="763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Rectangle à coins arrondis 175"/>
          <p:cNvSpPr/>
          <p:nvPr/>
        </p:nvSpPr>
        <p:spPr>
          <a:xfrm>
            <a:off x="8203475" y="12799940"/>
            <a:ext cx="6157186" cy="7182900"/>
          </a:xfrm>
          <a:prstGeom prst="roundRect">
            <a:avLst>
              <a:gd name="adj" fmla="val 8253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/>
          </a:p>
        </p:txBody>
      </p:sp>
      <p:sp>
        <p:nvSpPr>
          <p:cNvPr id="177" name="Rectangle à coins arrondis 176"/>
          <p:cNvSpPr/>
          <p:nvPr/>
        </p:nvSpPr>
        <p:spPr>
          <a:xfrm>
            <a:off x="8024110" y="12408529"/>
            <a:ext cx="6525207" cy="7751089"/>
          </a:xfrm>
          <a:prstGeom prst="roundRect">
            <a:avLst>
              <a:gd name="adj" fmla="val 1034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fr-BE" sz="2800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/>
              <a:t>Current model</a:t>
            </a:r>
            <a:endParaRPr lang="en-US" sz="2800" b="1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fr-BE" sz="2800" b="1" dirty="0"/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en-GB" sz="2800" dirty="0"/>
          </a:p>
        </p:txBody>
      </p:sp>
      <p:sp>
        <p:nvSpPr>
          <p:cNvPr id="178" name="Rectangle à coins arrondis 177"/>
          <p:cNvSpPr/>
          <p:nvPr/>
        </p:nvSpPr>
        <p:spPr>
          <a:xfrm>
            <a:off x="602143" y="3764217"/>
            <a:ext cx="7025362" cy="6973452"/>
          </a:xfrm>
          <a:prstGeom prst="roundRect">
            <a:avLst>
              <a:gd name="adj" fmla="val 8253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/>
          </a:p>
        </p:txBody>
      </p:sp>
      <p:sp>
        <p:nvSpPr>
          <p:cNvPr id="179" name="Rectangle à coins arrondis 178"/>
          <p:cNvSpPr/>
          <p:nvPr/>
        </p:nvSpPr>
        <p:spPr>
          <a:xfrm>
            <a:off x="460266" y="3372807"/>
            <a:ext cx="7167239" cy="6251224"/>
          </a:xfrm>
          <a:prstGeom prst="roundRect">
            <a:avLst>
              <a:gd name="adj" fmla="val 1034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fr-BE" sz="2800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GB" sz="3200" b="1" dirty="0"/>
              <a:t>Block scheme of my works</a:t>
            </a:r>
            <a:r>
              <a:rPr lang="fr-BE" sz="3200" b="1" dirty="0"/>
              <a:t>: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endParaRPr lang="fr-BE" sz="3200" b="1" dirty="0"/>
          </a:p>
          <a:p>
            <a:pPr marL="571500" indent="-571500">
              <a:buFont typeface="Wingdings" panose="05000000000000000000" pitchFamily="2" charset="2"/>
              <a:buChar char="q"/>
            </a:pPr>
            <a:endParaRPr lang="en-GB" sz="2800" dirty="0"/>
          </a:p>
        </p:txBody>
      </p:sp>
      <p:sp>
        <p:nvSpPr>
          <p:cNvPr id="180" name="Rectangle 179"/>
          <p:cNvSpPr/>
          <p:nvPr/>
        </p:nvSpPr>
        <p:spPr>
          <a:xfrm>
            <a:off x="1032362" y="4659171"/>
            <a:ext cx="2520735" cy="1453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Inputs:</a:t>
            </a:r>
          </a:p>
          <a:p>
            <a:pPr algn="ctr"/>
            <a:r>
              <a:rPr lang="en-US" dirty="0"/>
              <a:t>Belgium’s objectives relative to the energy transition (co2 emission </a:t>
            </a:r>
            <a:r>
              <a:rPr lang="en-US" err="1"/>
              <a:t>quota</a:t>
            </a:r>
            <a:r>
              <a:rPr lang="en-US"/>
              <a:t>, etc</a:t>
            </a:r>
            <a:r>
              <a:rPr lang="en-US" dirty="0"/>
              <a:t>)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2370376" y="6529210"/>
            <a:ext cx="3011523" cy="1839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What I do :</a:t>
            </a:r>
            <a:br>
              <a:rPr lang="en-GB" dirty="0"/>
            </a:br>
            <a:r>
              <a:rPr lang="en-GB" dirty="0"/>
              <a:t>Building an optimisation-based framework using GBOML taking into account different energy carriers and the demand related to each of them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4298642" y="8655164"/>
            <a:ext cx="3011523" cy="18392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My result:</a:t>
            </a:r>
          </a:p>
          <a:p>
            <a:pPr algn="ctr"/>
            <a:r>
              <a:rPr lang="en-US" dirty="0"/>
              <a:t>Sizes of each technology with the total cost of the model </a:t>
            </a:r>
          </a:p>
        </p:txBody>
      </p:sp>
      <p:cxnSp>
        <p:nvCxnSpPr>
          <p:cNvPr id="22" name="Connecteur en angle 21"/>
          <p:cNvCxnSpPr>
            <a:endCxn id="181" idx="1"/>
          </p:cNvCxnSpPr>
          <p:nvPr/>
        </p:nvCxnSpPr>
        <p:spPr>
          <a:xfrm rot="16200000" flipH="1">
            <a:off x="1462117" y="6540576"/>
            <a:ext cx="1305286" cy="511231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6" name="Connecteur en angle 185"/>
          <p:cNvCxnSpPr>
            <a:stCxn id="181" idx="2"/>
            <a:endCxn id="182" idx="1"/>
          </p:cNvCxnSpPr>
          <p:nvPr/>
        </p:nvCxnSpPr>
        <p:spPr>
          <a:xfrm rot="16200000" flipH="1">
            <a:off x="3484225" y="8760372"/>
            <a:ext cx="1206330" cy="42250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9" name="Rectangle à coins arrondis 188"/>
          <p:cNvSpPr/>
          <p:nvPr/>
        </p:nvSpPr>
        <p:spPr>
          <a:xfrm>
            <a:off x="541214" y="18153862"/>
            <a:ext cx="7056904" cy="2062298"/>
          </a:xfrm>
          <a:prstGeom prst="roundRect">
            <a:avLst>
              <a:gd name="adj" fmla="val 17606"/>
            </a:avLst>
          </a:prstGeom>
          <a:solidFill>
            <a:srgbClr val="DEEBF7">
              <a:alpha val="34118"/>
            </a:srgb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endParaRPr lang="en-GB" sz="4800" b="1" dirty="0"/>
          </a:p>
        </p:txBody>
      </p:sp>
      <p:sp>
        <p:nvSpPr>
          <p:cNvPr id="193" name="Rectangle à coins arrondis 192"/>
          <p:cNvSpPr/>
          <p:nvPr/>
        </p:nvSpPr>
        <p:spPr>
          <a:xfrm>
            <a:off x="602143" y="17814814"/>
            <a:ext cx="7119690" cy="2212483"/>
          </a:xfrm>
          <a:prstGeom prst="roundRect">
            <a:avLst>
              <a:gd name="adj" fmla="val 10342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t"/>
          <a:lstStyle/>
          <a:p>
            <a:pPr marL="571500" indent="-571500">
              <a:buFont typeface="Wingdings" panose="05000000000000000000" pitchFamily="2" charset="2"/>
              <a:buChar char="q"/>
            </a:pPr>
            <a:endParaRPr lang="fr-BE" sz="3200" b="1" dirty="0"/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200" b="1" dirty="0"/>
              <a:t>My dreamed objective is:</a:t>
            </a:r>
          </a:p>
          <a:p>
            <a:pPr marL="1028700" lvl="1" indent="-571500">
              <a:buFont typeface="Wingdings" panose="05000000000000000000" pitchFamily="2" charset="2"/>
              <a:buChar char="§"/>
            </a:pPr>
            <a:r>
              <a:rPr lang="fr-BE" sz="2800" b="1" dirty="0"/>
              <a:t>Modeling the </a:t>
            </a:r>
            <a:r>
              <a:rPr lang="en-US" sz="2800" b="1" dirty="0"/>
              <a:t>entire</a:t>
            </a:r>
            <a:r>
              <a:rPr lang="fr-BE" sz="2800" b="1" dirty="0"/>
              <a:t> </a:t>
            </a:r>
            <a:r>
              <a:rPr lang="en-US" sz="2800" b="1" dirty="0"/>
              <a:t>Belgian energy system with all energy carriers</a:t>
            </a:r>
            <a:r>
              <a:rPr lang="fr-BE" sz="2800" b="1" dirty="0"/>
              <a:t> </a:t>
            </a:r>
          </a:p>
        </p:txBody>
      </p:sp>
      <p:pic>
        <p:nvPicPr>
          <p:cNvPr id="39" name="Image 38">
            <a:extLst>
              <a:ext uri="{FF2B5EF4-FFF2-40B4-BE49-F238E27FC236}">
                <a16:creationId xmlns:a16="http://schemas.microsoft.com/office/drawing/2014/main" id="{29C8D2DF-D7CD-4BC7-ACBA-BE28BF744E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7910" y="14175203"/>
            <a:ext cx="5341966" cy="1948717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F7C30A49-09CC-4327-BF39-684ACEB3579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7909" y="16392190"/>
            <a:ext cx="5343479" cy="295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279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12672</TotalTime>
  <Words>205</Words>
  <Application>Microsoft Office PowerPoint</Application>
  <PresentationFormat>Personnalisé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Madis</dc:creator>
  <cp:lastModifiedBy>Jocelyn Mbenoun</cp:lastModifiedBy>
  <cp:revision>59</cp:revision>
  <cp:lastPrinted>2019-10-11T11:49:22Z</cp:lastPrinted>
  <dcterms:created xsi:type="dcterms:W3CDTF">2018-09-17T08:33:43Z</dcterms:created>
  <dcterms:modified xsi:type="dcterms:W3CDTF">2021-11-15T09:42:37Z</dcterms:modified>
</cp:coreProperties>
</file>