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76" r:id="rId4"/>
    <p:sldId id="275" r:id="rId5"/>
    <p:sldId id="260" r:id="rId6"/>
    <p:sldId id="273" r:id="rId7"/>
    <p:sldId id="258" r:id="rId8"/>
    <p:sldId id="259" r:id="rId9"/>
    <p:sldId id="261" r:id="rId10"/>
    <p:sldId id="263" r:id="rId11"/>
    <p:sldId id="264" r:id="rId12"/>
    <p:sldId id="265" r:id="rId13"/>
    <p:sldId id="266" r:id="rId14"/>
    <p:sldId id="267" r:id="rId15"/>
    <p:sldId id="268" r:id="rId16"/>
    <p:sldId id="269" r:id="rId17"/>
    <p:sldId id="270" r:id="rId18"/>
    <p:sldId id="27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F978BD0-EA01-4F3C-85E7-8B2EF1D73C8A}" type="datetimeFigureOut">
              <a:rPr lang="en-US" smtClean="0"/>
              <a:t>5/22/2022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70CA1CCA-4D5F-4301-B17C-5A7803FE62E7}" type="slidenum">
              <a:rPr lang="en-US" smtClean="0"/>
              <a:t>‹N°›</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074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8F978BD0-EA01-4F3C-85E7-8B2EF1D73C8A}" type="datetimeFigureOut">
              <a:rPr lang="en-US" smtClean="0"/>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A1CCA-4D5F-4301-B17C-5A7803FE62E7}" type="slidenum">
              <a:rPr lang="en-US" smtClean="0"/>
              <a:t>‹N°›</a:t>
            </a:fld>
            <a:endParaRPr lang="en-US"/>
          </a:p>
        </p:txBody>
      </p:sp>
    </p:spTree>
    <p:extLst>
      <p:ext uri="{BB962C8B-B14F-4D97-AF65-F5344CB8AC3E}">
        <p14:creationId xmlns:p14="http://schemas.microsoft.com/office/powerpoint/2010/main" val="1549193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F978BD0-EA01-4F3C-85E7-8B2EF1D73C8A}"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1CCA-4D5F-4301-B17C-5A7803FE62E7}" type="slidenum">
              <a:rPr lang="en-US" smtClean="0"/>
              <a:t>‹N°›</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195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F978BD0-EA01-4F3C-85E7-8B2EF1D73C8A}"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1CCA-4D5F-4301-B17C-5A7803FE62E7}" type="slidenum">
              <a:rPr lang="en-US" smtClean="0"/>
              <a:t>‹N°›</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179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F978BD0-EA01-4F3C-85E7-8B2EF1D73C8A}"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1CCA-4D5F-4301-B17C-5A7803FE62E7}" type="slidenum">
              <a:rPr lang="en-US" smtClean="0"/>
              <a:t>‹N°›</a:t>
            </a:fld>
            <a:endParaRPr lang="en-US"/>
          </a:p>
        </p:txBody>
      </p:sp>
    </p:spTree>
    <p:extLst>
      <p:ext uri="{BB962C8B-B14F-4D97-AF65-F5344CB8AC3E}">
        <p14:creationId xmlns:p14="http://schemas.microsoft.com/office/powerpoint/2010/main" val="634961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F978BD0-EA01-4F3C-85E7-8B2EF1D73C8A}"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1CCA-4D5F-4301-B17C-5A7803FE62E7}" type="slidenum">
              <a:rPr lang="en-US" smtClean="0"/>
              <a:t>‹N°›</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061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F978BD0-EA01-4F3C-85E7-8B2EF1D73C8A}"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1CCA-4D5F-4301-B17C-5A7803FE62E7}" type="slidenum">
              <a:rPr lang="en-US" smtClean="0"/>
              <a:t>‹N°›</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5266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F978BD0-EA01-4F3C-85E7-8B2EF1D73C8A}"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1CCA-4D5F-4301-B17C-5A7803FE62E7}" type="slidenum">
              <a:rPr lang="en-US" smtClean="0"/>
              <a:t>‹N°›</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0002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F978BD0-EA01-4F3C-85E7-8B2EF1D73C8A}"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1CCA-4D5F-4301-B17C-5A7803FE62E7}" type="slidenum">
              <a:rPr lang="en-US" smtClean="0"/>
              <a:t>‹N°›</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9121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F978BD0-EA01-4F3C-85E7-8B2EF1D73C8A}"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1CCA-4D5F-4301-B17C-5A7803FE62E7}" type="slidenum">
              <a:rPr lang="en-US" smtClean="0"/>
              <a:t>‹N°›</a:t>
            </a:fld>
            <a:endParaRPr lang="en-US"/>
          </a:p>
        </p:txBody>
      </p:sp>
    </p:spTree>
    <p:extLst>
      <p:ext uri="{BB962C8B-B14F-4D97-AF65-F5344CB8AC3E}">
        <p14:creationId xmlns:p14="http://schemas.microsoft.com/office/powerpoint/2010/main" val="323883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8F978BD0-EA01-4F3C-85E7-8B2EF1D73C8A}" type="datetimeFigureOut">
              <a:rPr lang="en-US" smtClean="0"/>
              <a:t>5/22/2022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A1CCA-4D5F-4301-B17C-5A7803FE62E7}" type="slidenum">
              <a:rPr lang="en-US" smtClean="0"/>
              <a:t>‹N°›</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636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8F978BD0-EA01-4F3C-85E7-8B2EF1D73C8A}" type="datetimeFigureOut">
              <a:rPr lang="en-US" smtClean="0"/>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A1CCA-4D5F-4301-B17C-5A7803FE62E7}" type="slidenum">
              <a:rPr lang="en-US" smtClean="0"/>
              <a:t>‹N°›</a:t>
            </a:fld>
            <a:endParaRPr lang="en-US"/>
          </a:p>
        </p:txBody>
      </p:sp>
    </p:spTree>
    <p:extLst>
      <p:ext uri="{BB962C8B-B14F-4D97-AF65-F5344CB8AC3E}">
        <p14:creationId xmlns:p14="http://schemas.microsoft.com/office/powerpoint/2010/main" val="679055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8F978BD0-EA01-4F3C-85E7-8B2EF1D73C8A}" type="datetimeFigureOut">
              <a:rPr lang="en-US" smtClean="0"/>
              <a:t>5/22/2022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CA1CCA-4D5F-4301-B17C-5A7803FE62E7}" type="slidenum">
              <a:rPr lang="en-US" smtClean="0"/>
              <a:t>‹N°›</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7236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F978BD0-EA01-4F3C-85E7-8B2EF1D73C8A}" type="datetimeFigureOut">
              <a:rPr lang="en-US" smtClean="0"/>
              <a:t>5/22/2022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CA1CCA-4D5F-4301-B17C-5A7803FE62E7}" type="slidenum">
              <a:rPr lang="en-US" smtClean="0"/>
              <a:t>‹N°›</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3738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78BD0-EA01-4F3C-85E7-8B2EF1D73C8A}" type="datetimeFigureOut">
              <a:rPr lang="en-US" smtClean="0"/>
              <a:t>5/22/2022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CA1CCA-4D5F-4301-B17C-5A7803FE62E7}" type="slidenum">
              <a:rPr lang="en-US" smtClean="0"/>
              <a:t>‹N°›</a:t>
            </a:fld>
            <a:endParaRPr lang="en-US"/>
          </a:p>
        </p:txBody>
      </p:sp>
    </p:spTree>
    <p:extLst>
      <p:ext uri="{BB962C8B-B14F-4D97-AF65-F5344CB8AC3E}">
        <p14:creationId xmlns:p14="http://schemas.microsoft.com/office/powerpoint/2010/main" val="1914987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r-FR" smtClean="0"/>
              <a:t>Modifiez le style du titre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8F978BD0-EA01-4F3C-85E7-8B2EF1D73C8A}" type="datetimeFigureOut">
              <a:rPr lang="en-US" smtClean="0"/>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A1CCA-4D5F-4301-B17C-5A7803FE62E7}" type="slidenum">
              <a:rPr lang="en-US" smtClean="0"/>
              <a:t>‹N°›</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624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r-FR" smtClean="0"/>
              <a:t>Modifiez le style du titre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8F978BD0-EA01-4F3C-85E7-8B2EF1D73C8A}" type="datetimeFigureOut">
              <a:rPr lang="en-US" smtClean="0"/>
              <a:t>5/22/2022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A1CCA-4D5F-4301-B17C-5A7803FE62E7}" type="slidenum">
              <a:rPr lang="en-US" smtClean="0"/>
              <a:t>‹N°›</a:t>
            </a:fld>
            <a:endParaRPr lang="en-US"/>
          </a:p>
        </p:txBody>
      </p:sp>
    </p:spTree>
    <p:extLst>
      <p:ext uri="{BB962C8B-B14F-4D97-AF65-F5344CB8AC3E}">
        <p14:creationId xmlns:p14="http://schemas.microsoft.com/office/powerpoint/2010/main" val="538716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978BD0-EA01-4F3C-85E7-8B2EF1D73C8A}" type="datetimeFigureOut">
              <a:rPr lang="en-US" smtClean="0"/>
              <a:t>5/22/2022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0CA1CCA-4D5F-4301-B17C-5A7803FE62E7}" type="slidenum">
              <a:rPr lang="en-US" smtClean="0"/>
              <a:t>‹N°›</a:t>
            </a:fld>
            <a:endParaRPr lang="en-US"/>
          </a:p>
        </p:txBody>
      </p:sp>
    </p:spTree>
    <p:extLst>
      <p:ext uri="{BB962C8B-B14F-4D97-AF65-F5344CB8AC3E}">
        <p14:creationId xmlns:p14="http://schemas.microsoft.com/office/powerpoint/2010/main" val="3705953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Négocier les formalités urbaines:</a:t>
            </a:r>
            <a:endParaRPr lang="en-US" dirty="0"/>
          </a:p>
        </p:txBody>
      </p:sp>
      <p:sp>
        <p:nvSpPr>
          <p:cNvPr id="3" name="Sous-titre 2"/>
          <p:cNvSpPr>
            <a:spLocks noGrp="1"/>
          </p:cNvSpPr>
          <p:nvPr>
            <p:ph type="subTitle" idx="1"/>
          </p:nvPr>
        </p:nvSpPr>
        <p:spPr/>
        <p:txBody>
          <a:bodyPr/>
          <a:lstStyle/>
          <a:p>
            <a:r>
              <a:rPr lang="fr-FR" sz="2400" dirty="0"/>
              <a:t>Les administrations municipales et la régulation des constructions à Douala</a:t>
            </a:r>
            <a:endParaRPr lang="en-US" sz="2400" dirty="0"/>
          </a:p>
        </p:txBody>
      </p:sp>
    </p:spTree>
    <p:extLst>
      <p:ext uri="{BB962C8B-B14F-4D97-AF65-F5344CB8AC3E}">
        <p14:creationId xmlns:p14="http://schemas.microsoft.com/office/powerpoint/2010/main" val="2444476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 Guichet unique et délivrance des permis de construire</a:t>
            </a:r>
            <a:endParaRPr lang="en-US" dirty="0"/>
          </a:p>
        </p:txBody>
      </p:sp>
      <p:sp>
        <p:nvSpPr>
          <p:cNvPr id="3" name="Espace réservé du contenu 2"/>
          <p:cNvSpPr>
            <a:spLocks noGrp="1"/>
          </p:cNvSpPr>
          <p:nvPr>
            <p:ph idx="1"/>
          </p:nvPr>
        </p:nvSpPr>
        <p:spPr/>
        <p:txBody>
          <a:bodyPr>
            <a:normAutofit fontScale="85000" lnSpcReduction="20000"/>
          </a:bodyPr>
          <a:lstStyle/>
          <a:p>
            <a:r>
              <a:rPr lang="fr-FR" dirty="0" smtClean="0"/>
              <a:t>Créé en 2018 pour faciliter la délivrance des actes d’urbanisme (réunir l’ensemble des services, avoir un seul point de paiement, lutter contre les pratiques de corruption)</a:t>
            </a:r>
          </a:p>
          <a:p>
            <a:r>
              <a:rPr lang="fr-FR" dirty="0" smtClean="0"/>
              <a:t>Disqualification légale de nombre d’usagers qui se trouvent inéligibles au permis de construire (non possession du titre foncier) et qui empruntent d’autres modes de construction </a:t>
            </a:r>
          </a:p>
          <a:p>
            <a:r>
              <a:rPr lang="fr-FR" dirty="0" smtClean="0"/>
              <a:t>De nombreuses zones d’incertitudes quant à l’ensemble des procédures bureaucratiques (constitution et traitement des dossiers, et signature au bureau du maire)</a:t>
            </a:r>
          </a:p>
          <a:p>
            <a:r>
              <a:rPr lang="fr-FR" dirty="0"/>
              <a:t>Les réalités structurelles du guichet unique (nombre limité de fonctionnaires, l’inexistence de budget pour la délivrance de certains services tels que les descentes sur le terrain, temps long des procédures etc.)</a:t>
            </a:r>
          </a:p>
          <a:p>
            <a:endParaRPr lang="fr-FR" dirty="0" smtClean="0"/>
          </a:p>
          <a:p>
            <a:endParaRPr lang="fr-FR" dirty="0" smtClean="0"/>
          </a:p>
          <a:p>
            <a:endParaRPr lang="fr-FR" dirty="0" smtClean="0"/>
          </a:p>
          <a:p>
            <a:endParaRPr lang="en-US" dirty="0"/>
          </a:p>
        </p:txBody>
      </p:sp>
    </p:spTree>
    <p:extLst>
      <p:ext uri="{BB962C8B-B14F-4D97-AF65-F5344CB8AC3E}">
        <p14:creationId xmlns:p14="http://schemas.microsoft.com/office/powerpoint/2010/main" val="3221092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Guichet unique et délivrance des permis de construire</a:t>
            </a:r>
            <a:endParaRPr lang="en-US" dirty="0"/>
          </a:p>
        </p:txBody>
      </p:sp>
      <p:sp>
        <p:nvSpPr>
          <p:cNvPr id="3" name="Espace réservé du contenu 2"/>
          <p:cNvSpPr>
            <a:spLocks noGrp="1"/>
          </p:cNvSpPr>
          <p:nvPr>
            <p:ph idx="1"/>
          </p:nvPr>
        </p:nvSpPr>
        <p:spPr/>
        <p:txBody>
          <a:bodyPr>
            <a:normAutofit fontScale="92500" lnSpcReduction="10000"/>
          </a:bodyPr>
          <a:lstStyle/>
          <a:p>
            <a:r>
              <a:rPr lang="fr-FR" dirty="0" smtClean="0"/>
              <a:t>Recours systématiques à des intermédiaires (extérieurs et intérieurs) – </a:t>
            </a:r>
            <a:r>
              <a:rPr lang="fr-FR" dirty="0" smtClean="0"/>
              <a:t>courtiers administratifs (</a:t>
            </a:r>
            <a:r>
              <a:rPr lang="fr-FR" dirty="0" err="1" smtClean="0"/>
              <a:t>Blundo</a:t>
            </a:r>
            <a:r>
              <a:rPr lang="fr-FR" dirty="0" smtClean="0"/>
              <a:t>, 2021) </a:t>
            </a:r>
            <a:endParaRPr lang="fr-FR" dirty="0" smtClean="0"/>
          </a:p>
          <a:p>
            <a:r>
              <a:rPr lang="fr-FR" dirty="0" smtClean="0"/>
              <a:t> Engager son capital financier pour se faire délivrer un service public (le cas des descentes sur le terrain) </a:t>
            </a:r>
          </a:p>
          <a:p>
            <a:r>
              <a:rPr lang="fr-FR" dirty="0" smtClean="0"/>
              <a:t>L’évaluation des dossiers en commission: validation ou rejet </a:t>
            </a:r>
          </a:p>
          <a:p>
            <a:r>
              <a:rPr lang="fr-FR" dirty="0" smtClean="0"/>
              <a:t>Validés ou rejetés, les demandes de permis concernent dans bien des cas des constructions en cours ou déjà exécutées</a:t>
            </a:r>
          </a:p>
          <a:p>
            <a:r>
              <a:rPr lang="fr-FR" dirty="0" smtClean="0"/>
              <a:t>Construire avec permis n’est pas une formalité contraignante</a:t>
            </a:r>
          </a:p>
          <a:p>
            <a:endParaRPr lang="fr-FR" dirty="0"/>
          </a:p>
          <a:p>
            <a:endParaRPr lang="en-US" dirty="0"/>
          </a:p>
        </p:txBody>
      </p:sp>
    </p:spTree>
    <p:extLst>
      <p:ext uri="{BB962C8B-B14F-4D97-AF65-F5344CB8AC3E}">
        <p14:creationId xmlns:p14="http://schemas.microsoft.com/office/powerpoint/2010/main" val="3135483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Police municipale: la sous-direction en charge du contrôle des constructions</a:t>
            </a:r>
            <a:endParaRPr lang="en-US" dirty="0"/>
          </a:p>
        </p:txBody>
      </p:sp>
      <p:sp>
        <p:nvSpPr>
          <p:cNvPr id="3" name="Espace réservé du contenu 2"/>
          <p:cNvSpPr>
            <a:spLocks noGrp="1"/>
          </p:cNvSpPr>
          <p:nvPr>
            <p:ph idx="1"/>
          </p:nvPr>
        </p:nvSpPr>
        <p:spPr/>
        <p:txBody>
          <a:bodyPr>
            <a:normAutofit fontScale="92500" lnSpcReduction="20000"/>
          </a:bodyPr>
          <a:lstStyle/>
          <a:p>
            <a:pPr marL="0" indent="0">
              <a:buNone/>
            </a:pPr>
            <a:endParaRPr lang="fr-FR" dirty="0" smtClean="0"/>
          </a:p>
          <a:p>
            <a:r>
              <a:rPr lang="fr-FR" dirty="0" smtClean="0"/>
              <a:t>Deux activités de contrôle: la conformité et la régularité</a:t>
            </a:r>
          </a:p>
          <a:p>
            <a:r>
              <a:rPr lang="fr-FR" dirty="0" smtClean="0"/>
              <a:t>Une unité de conformité détachée au guichet unique</a:t>
            </a:r>
          </a:p>
          <a:p>
            <a:r>
              <a:rPr lang="fr-FR" dirty="0" smtClean="0"/>
              <a:t>Cinq brigades pour le contrôle de régularité pour cinq arrondissements de la ville (Douala 1</a:t>
            </a:r>
            <a:r>
              <a:rPr lang="fr-FR" baseline="30000" dirty="0" smtClean="0"/>
              <a:t>er</a:t>
            </a:r>
            <a:r>
              <a:rPr lang="fr-FR" dirty="0" smtClean="0"/>
              <a:t>, 2</a:t>
            </a:r>
            <a:r>
              <a:rPr lang="fr-FR" baseline="30000" dirty="0" smtClean="0"/>
              <a:t>ème</a:t>
            </a:r>
            <a:r>
              <a:rPr lang="fr-FR" dirty="0" smtClean="0"/>
              <a:t> etc.)</a:t>
            </a:r>
          </a:p>
          <a:p>
            <a:r>
              <a:rPr lang="fr-FR" dirty="0" smtClean="0"/>
              <a:t>Chaque brigade est coiffée par un chef et constituée de trois sections chacune étant constituée de trois à cinq brigadiers</a:t>
            </a:r>
          </a:p>
          <a:p>
            <a:r>
              <a:rPr lang="fr-FR" dirty="0" smtClean="0"/>
              <a:t>Les brigades ne contrôlent que les chantiers proches des routes principales (l’accès difficile à certains quartiers et les ressources humaines et matérielles limitées)</a:t>
            </a:r>
          </a:p>
          <a:p>
            <a:endParaRPr lang="en-US" dirty="0"/>
          </a:p>
        </p:txBody>
      </p:sp>
    </p:spTree>
    <p:extLst>
      <p:ext uri="{BB962C8B-B14F-4D97-AF65-F5344CB8AC3E}">
        <p14:creationId xmlns:p14="http://schemas.microsoft.com/office/powerpoint/2010/main" val="275980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L’activité quotidienne des brigades</a:t>
            </a:r>
            <a:endParaRPr lang="en-US" dirty="0"/>
          </a:p>
        </p:txBody>
      </p:sp>
      <p:sp>
        <p:nvSpPr>
          <p:cNvPr id="3" name="Espace réservé du contenu 2"/>
          <p:cNvSpPr>
            <a:spLocks noGrp="1"/>
          </p:cNvSpPr>
          <p:nvPr>
            <p:ph idx="1"/>
          </p:nvPr>
        </p:nvSpPr>
        <p:spPr/>
        <p:txBody>
          <a:bodyPr>
            <a:normAutofit fontScale="92500" lnSpcReduction="20000"/>
          </a:bodyPr>
          <a:lstStyle/>
          <a:p>
            <a:r>
              <a:rPr lang="fr-FR" dirty="0" smtClean="0"/>
              <a:t>Patrouiller </a:t>
            </a:r>
            <a:r>
              <a:rPr lang="fr-FR" dirty="0" smtClean="0"/>
              <a:t>au </a:t>
            </a:r>
            <a:r>
              <a:rPr lang="fr-FR" dirty="0" smtClean="0"/>
              <a:t>sein des quartiers et contrôler les ‘papiers’ des </a:t>
            </a:r>
            <a:r>
              <a:rPr lang="fr-FR" dirty="0" smtClean="0"/>
              <a:t>chantiers</a:t>
            </a:r>
          </a:p>
          <a:p>
            <a:r>
              <a:rPr lang="fr-FR" dirty="0"/>
              <a:t>Les chantiers « intouchables » parce qu’appartenant à des promoteurs ayant des connexions avec les autorités municipales ou politiques </a:t>
            </a:r>
            <a:r>
              <a:rPr lang="fr-FR" dirty="0" smtClean="0"/>
              <a:t> </a:t>
            </a:r>
            <a:endParaRPr lang="fr-FR" dirty="0" smtClean="0"/>
          </a:p>
          <a:p>
            <a:r>
              <a:rPr lang="fr-FR" dirty="0" smtClean="0"/>
              <a:t>Identifier les cas d’infraction et verbaliser/sceller les chantiers/marchander sur chantier</a:t>
            </a:r>
          </a:p>
          <a:p>
            <a:r>
              <a:rPr lang="fr-FR" dirty="0" smtClean="0"/>
              <a:t> paiement des amendes pour défauts de permis de construire et marchandage avec les chefs de brigade</a:t>
            </a:r>
          </a:p>
          <a:p>
            <a:r>
              <a:rPr lang="fr-FR" dirty="0" smtClean="0"/>
              <a:t>Le défaut de permis de construire devient une formalité qui encadrent les </a:t>
            </a:r>
            <a:r>
              <a:rPr lang="fr-FR" dirty="0" smtClean="0"/>
              <a:t>constructions</a:t>
            </a:r>
            <a:endParaRPr lang="fr-FR" dirty="0" smtClean="0"/>
          </a:p>
        </p:txBody>
      </p:sp>
    </p:spTree>
    <p:extLst>
      <p:ext uri="{BB962C8B-B14F-4D97-AF65-F5344CB8AC3E}">
        <p14:creationId xmlns:p14="http://schemas.microsoft.com/office/powerpoint/2010/main" val="39385347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L’autorité fragmentée de l’Etat dans la régulation des constructions</a:t>
            </a:r>
            <a:endParaRPr lang="en-US" dirty="0"/>
          </a:p>
        </p:txBody>
      </p:sp>
      <p:sp>
        <p:nvSpPr>
          <p:cNvPr id="3" name="Espace réservé du contenu 2"/>
          <p:cNvSpPr>
            <a:spLocks noGrp="1"/>
          </p:cNvSpPr>
          <p:nvPr>
            <p:ph idx="1"/>
          </p:nvPr>
        </p:nvSpPr>
        <p:spPr/>
        <p:txBody>
          <a:bodyPr/>
          <a:lstStyle/>
          <a:p>
            <a:r>
              <a:rPr lang="fr-FR" dirty="0" smtClean="0"/>
              <a:t>Compétition entre administrations (guichet unique et police municipale) dans la régulation des construction</a:t>
            </a:r>
          </a:p>
          <a:p>
            <a:r>
              <a:rPr lang="fr-FR" dirty="0" smtClean="0"/>
              <a:t>Multiplication des formalités (permis de construire vs défaut de permis de construire) qui sont tantôt en conflit et tantôt complémentaires</a:t>
            </a:r>
          </a:p>
          <a:p>
            <a:r>
              <a:rPr lang="fr-FR" dirty="0"/>
              <a:t>C</a:t>
            </a:r>
            <a:r>
              <a:rPr lang="fr-FR" dirty="0" smtClean="0"/>
              <a:t>aractère </a:t>
            </a:r>
            <a:r>
              <a:rPr lang="fr-FR" dirty="0" smtClean="0"/>
              <a:t>diffus </a:t>
            </a:r>
            <a:r>
              <a:rPr lang="fr-FR" dirty="0" smtClean="0"/>
              <a:t>du </a:t>
            </a:r>
            <a:r>
              <a:rPr lang="fr-FR" dirty="0" smtClean="0"/>
              <a:t>pouvoir de </a:t>
            </a:r>
            <a:r>
              <a:rPr lang="fr-FR" dirty="0" smtClean="0"/>
              <a:t>l’Etat; diversité de figures d’autorité qui produisent un régime comple</a:t>
            </a:r>
            <a:r>
              <a:rPr lang="fr-FR" dirty="0" smtClean="0"/>
              <a:t>xe de légalité</a:t>
            </a:r>
            <a:r>
              <a:rPr lang="fr-FR" dirty="0" smtClean="0"/>
              <a:t> </a:t>
            </a:r>
            <a:endParaRPr lang="en-US" dirty="0"/>
          </a:p>
        </p:txBody>
      </p:sp>
    </p:spTree>
    <p:extLst>
      <p:ext uri="{BB962C8B-B14F-4D97-AF65-F5344CB8AC3E}">
        <p14:creationId xmlns:p14="http://schemas.microsoft.com/office/powerpoint/2010/main" val="486043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régime complexe de légalité</a:t>
            </a:r>
            <a:endParaRPr lang="en-US" dirty="0"/>
          </a:p>
        </p:txBody>
      </p:sp>
      <p:sp>
        <p:nvSpPr>
          <p:cNvPr id="3" name="Espace réservé du contenu 2"/>
          <p:cNvSpPr>
            <a:spLocks noGrp="1"/>
          </p:cNvSpPr>
          <p:nvPr>
            <p:ph idx="1"/>
          </p:nvPr>
        </p:nvSpPr>
        <p:spPr/>
        <p:txBody>
          <a:bodyPr/>
          <a:lstStyle/>
          <a:p>
            <a:r>
              <a:rPr lang="fr-FR" dirty="0" smtClean="0"/>
              <a:t>Régime de légalité qui prend source dans la loi et dans les interactions entre agents de l’Etat et usagers (Thorpe, 2020)</a:t>
            </a:r>
          </a:p>
          <a:p>
            <a:r>
              <a:rPr lang="fr-FR" dirty="0" smtClean="0"/>
              <a:t>Légalité en rapport au permis de construire délivré par le guichet unique qui protège les constructions pendant et après exécution</a:t>
            </a:r>
          </a:p>
          <a:p>
            <a:r>
              <a:rPr lang="fr-FR" dirty="0" smtClean="0"/>
              <a:t>Légalité en rapport au défaut de permis de construire délivré par la police municipale qui ne protège les construction que lors de l’exécution</a:t>
            </a:r>
            <a:endParaRPr lang="en-US" dirty="0"/>
          </a:p>
        </p:txBody>
      </p:sp>
    </p:spTree>
    <p:extLst>
      <p:ext uri="{BB962C8B-B14F-4D97-AF65-F5344CB8AC3E}">
        <p14:creationId xmlns:p14="http://schemas.microsoft.com/office/powerpoint/2010/main" val="319833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Trois modes de construction</a:t>
            </a:r>
            <a:endParaRPr lang="en-US" dirty="0"/>
          </a:p>
        </p:txBody>
      </p:sp>
      <p:sp>
        <p:nvSpPr>
          <p:cNvPr id="3" name="Espace réservé du contenu 2"/>
          <p:cNvSpPr>
            <a:spLocks noGrp="1"/>
          </p:cNvSpPr>
          <p:nvPr>
            <p:ph idx="1"/>
          </p:nvPr>
        </p:nvSpPr>
        <p:spPr/>
        <p:txBody>
          <a:bodyPr/>
          <a:lstStyle/>
          <a:p>
            <a:r>
              <a:rPr lang="fr-FR" dirty="0" smtClean="0"/>
              <a:t>Rapport différencié aux formalités et gestion différentielles des infractions aux règles de la construction (Spire et Fischer, 2009)</a:t>
            </a:r>
          </a:p>
          <a:p>
            <a:r>
              <a:rPr lang="fr-FR" dirty="0" smtClean="0"/>
              <a:t>Un mode de construction sous permis de construire</a:t>
            </a:r>
          </a:p>
          <a:p>
            <a:r>
              <a:rPr lang="fr-FR" dirty="0" smtClean="0"/>
              <a:t>Un mode de construction sous défaut de permis de construire</a:t>
            </a:r>
          </a:p>
          <a:p>
            <a:r>
              <a:rPr lang="fr-FR" dirty="0" smtClean="0"/>
              <a:t>Un mode construction hors formalité</a:t>
            </a:r>
          </a:p>
        </p:txBody>
      </p:sp>
    </p:spTree>
    <p:extLst>
      <p:ext uri="{BB962C8B-B14F-4D97-AF65-F5344CB8AC3E}">
        <p14:creationId xmlns:p14="http://schemas.microsoft.com/office/powerpoint/2010/main" val="1178905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Régulation des constructions, corruption et nomotropisme</a:t>
            </a:r>
            <a:endParaRPr lang="en-US" dirty="0"/>
          </a:p>
        </p:txBody>
      </p:sp>
      <p:sp>
        <p:nvSpPr>
          <p:cNvPr id="3" name="Espace réservé du contenu 2"/>
          <p:cNvSpPr>
            <a:spLocks noGrp="1"/>
          </p:cNvSpPr>
          <p:nvPr>
            <p:ph idx="1"/>
          </p:nvPr>
        </p:nvSpPr>
        <p:spPr/>
        <p:txBody>
          <a:bodyPr>
            <a:normAutofit fontScale="92500" lnSpcReduction="20000"/>
          </a:bodyPr>
          <a:lstStyle/>
          <a:p>
            <a:r>
              <a:rPr lang="fr-FR" dirty="0" smtClean="0"/>
              <a:t>Selon Conte (2000, 2001) le nomotropisme consiste agir à la lumière de la loi sans forcément être en conformité avec la loi</a:t>
            </a:r>
          </a:p>
          <a:p>
            <a:r>
              <a:rPr lang="fr-FR" dirty="0" smtClean="0"/>
              <a:t>Les agents de l’Etat régulent les constructions à la lumière de la loi sans forcément être en conformité avec elle</a:t>
            </a:r>
          </a:p>
          <a:p>
            <a:r>
              <a:rPr lang="fr-FR" dirty="0" smtClean="0"/>
              <a:t>Ils s’inscrivent en permanence dans le paradigme de la corruption </a:t>
            </a:r>
          </a:p>
          <a:p>
            <a:r>
              <a:rPr lang="fr-FR" dirty="0" smtClean="0"/>
              <a:t>Traduction entre la loi, l’esprit de la loi et la réalité au-delà des textes </a:t>
            </a:r>
          </a:p>
          <a:p>
            <a:r>
              <a:rPr lang="fr-FR" i="1" dirty="0" smtClean="0"/>
              <a:t>‘</a:t>
            </a:r>
            <a:r>
              <a:rPr lang="fr-FR" i="1" dirty="0" err="1" smtClean="0"/>
              <a:t>Steet</a:t>
            </a:r>
            <a:r>
              <a:rPr lang="fr-FR" i="1" dirty="0" smtClean="0"/>
              <a:t> </a:t>
            </a:r>
            <a:r>
              <a:rPr lang="fr-FR" i="1" dirty="0" err="1" smtClean="0"/>
              <a:t>Level</a:t>
            </a:r>
            <a:r>
              <a:rPr lang="fr-FR" i="1" dirty="0" smtClean="0"/>
              <a:t> Law </a:t>
            </a:r>
            <a:r>
              <a:rPr lang="fr-FR" i="1" dirty="0" err="1" smtClean="0"/>
              <a:t>makers</a:t>
            </a:r>
            <a:r>
              <a:rPr lang="fr-FR" i="1" dirty="0" smtClean="0"/>
              <a:t>’ </a:t>
            </a:r>
            <a:r>
              <a:rPr lang="fr-FR" dirty="0" smtClean="0"/>
              <a:t>( redéfinition de l’esprit de la loi, interprétation et application de la loi à l’aune des réalités au-delà des textes, fabrique de dispositifs légaux parallèles)</a:t>
            </a:r>
            <a:endParaRPr lang="fr-FR" i="1" dirty="0" smtClean="0"/>
          </a:p>
        </p:txBody>
      </p:sp>
    </p:spTree>
    <p:extLst>
      <p:ext uri="{BB962C8B-B14F-4D97-AF65-F5344CB8AC3E}">
        <p14:creationId xmlns:p14="http://schemas.microsoft.com/office/powerpoint/2010/main" val="125829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Construction nomotropique et liminalité des bâtiments</a:t>
            </a:r>
            <a:endParaRPr lang="en-US" dirty="0"/>
          </a:p>
        </p:txBody>
      </p:sp>
      <p:sp>
        <p:nvSpPr>
          <p:cNvPr id="3" name="Espace réservé du contenu 2"/>
          <p:cNvSpPr>
            <a:spLocks noGrp="1"/>
          </p:cNvSpPr>
          <p:nvPr>
            <p:ph idx="1"/>
          </p:nvPr>
        </p:nvSpPr>
        <p:spPr/>
        <p:txBody>
          <a:bodyPr>
            <a:normAutofit fontScale="77500" lnSpcReduction="20000"/>
          </a:bodyPr>
          <a:lstStyle/>
          <a:p>
            <a:r>
              <a:rPr lang="fr-FR" dirty="0" smtClean="0"/>
              <a:t>Les constructions privées deviennent des constructions qui se font à la lumière de la loi mais ne sont pas toujours en conformité avec elle</a:t>
            </a:r>
          </a:p>
          <a:p>
            <a:r>
              <a:rPr lang="fr-FR" dirty="0" smtClean="0"/>
              <a:t>L’auto-construction n’implique pas forcément des formes non autorisées, illégales et hors la loi de bâtiments</a:t>
            </a:r>
          </a:p>
          <a:p>
            <a:r>
              <a:rPr lang="fr-FR" dirty="0" smtClean="0"/>
              <a:t>Le statut d’une construction repose sur les fondements du contrat social qui s’établit entre l’Etat et les usagers (Lund, 2016) </a:t>
            </a:r>
          </a:p>
          <a:p>
            <a:r>
              <a:rPr lang="fr-FR" dirty="0" smtClean="0"/>
              <a:t>Ce contrat social octroie une légitimité institutionnelle (</a:t>
            </a:r>
            <a:r>
              <a:rPr lang="fr-FR" dirty="0" err="1" smtClean="0"/>
              <a:t>Brinkerhoff</a:t>
            </a:r>
            <a:r>
              <a:rPr lang="fr-FR" dirty="0" smtClean="0"/>
              <a:t>, 2005) et implique un rapport différentiel aux mécanismes de protection et au risque </a:t>
            </a:r>
          </a:p>
          <a:p>
            <a:r>
              <a:rPr lang="fr-FR" dirty="0" smtClean="0"/>
              <a:t>La menace de démolition comme incident critique</a:t>
            </a:r>
          </a:p>
          <a:p>
            <a:r>
              <a:rPr lang="fr-FR" dirty="0" smtClean="0"/>
              <a:t>La régulation par l’Etat des constructions situe nombre d’entre elles dans une forme de liminalité </a:t>
            </a:r>
            <a:r>
              <a:rPr lang="fr-FR" dirty="0" smtClean="0"/>
              <a:t>(M, </a:t>
            </a:r>
            <a:r>
              <a:rPr lang="fr-FR" dirty="0" err="1" smtClean="0"/>
              <a:t>Lancione</a:t>
            </a:r>
            <a:r>
              <a:rPr lang="fr-FR" dirty="0" smtClean="0"/>
              <a:t>, A</a:t>
            </a:r>
            <a:r>
              <a:rPr lang="fr-FR" dirty="0" smtClean="0"/>
              <a:t>. Simone, 2021) </a:t>
            </a:r>
            <a:endParaRPr lang="en-US" dirty="0"/>
          </a:p>
        </p:txBody>
      </p:sp>
    </p:spTree>
    <p:extLst>
      <p:ext uri="{BB962C8B-B14F-4D97-AF65-F5344CB8AC3E}">
        <p14:creationId xmlns:p14="http://schemas.microsoft.com/office/powerpoint/2010/main" val="4292518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Démolition d’habitations au quartier Newton aéroport le 26 juin 2021</a:t>
            </a:r>
            <a:endParaRPr lang="en-US" dirty="0"/>
          </a:p>
        </p:txBody>
      </p:sp>
      <p:pic>
        <p:nvPicPr>
          <p:cNvPr id="6" name="a1bb3e2b-2ff7-4db4-a899-196d04c1d7ff_10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0" y="2571530"/>
            <a:ext cx="6292948" cy="3519781"/>
          </a:xfrm>
          <a:prstGeom prst="rect">
            <a:avLst/>
          </a:prstGeom>
          <a:ln>
            <a:noFill/>
          </a:ln>
          <a:effectLst>
            <a:softEdge rad="112500"/>
          </a:effectLst>
        </p:spPr>
      </p:pic>
    </p:spTree>
    <p:extLst>
      <p:ext uri="{BB962C8B-B14F-4D97-AF65-F5344CB8AC3E}">
        <p14:creationId xmlns:p14="http://schemas.microsoft.com/office/powerpoint/2010/main" val="360953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pic>
        <p:nvPicPr>
          <p:cNvPr id="1026" name="Picture 2" descr="Cameroon: More Douala residents lose homes to demolition | Africanew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3017" y="2481081"/>
            <a:ext cx="4889954" cy="3569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ÉCURISATION ESPACE... - Port Authority of Douala - Pad | 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296" y="2522945"/>
            <a:ext cx="2619375" cy="35280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uala : des populations bientôt déguerpies du site du port à Esseng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8996" y="2481081"/>
            <a:ext cx="2714802" cy="356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860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normAutofit fontScale="92500"/>
          </a:bodyPr>
          <a:lstStyle/>
          <a:p>
            <a:r>
              <a:rPr lang="fr-FR" dirty="0" smtClean="0"/>
              <a:t>Comment se fabrique la légalité autour des constructions et en quoi cela structure le rapport à des risques variés (démolition)? </a:t>
            </a:r>
          </a:p>
          <a:p>
            <a:r>
              <a:rPr lang="fr-FR" dirty="0"/>
              <a:t>Sortir des oppositions notionnelles et d’une lecture binaire: </a:t>
            </a:r>
            <a:r>
              <a:rPr lang="fr-FR" dirty="0" smtClean="0"/>
              <a:t>formel vs informel; légal vs illégal; autorisé vs non autorisé; </a:t>
            </a:r>
            <a:endParaRPr lang="fr-FR" dirty="0" smtClean="0"/>
          </a:p>
          <a:p>
            <a:r>
              <a:rPr lang="fr-FR" dirty="0" smtClean="0"/>
              <a:t>Informel </a:t>
            </a:r>
            <a:r>
              <a:rPr lang="fr-FR" dirty="0" smtClean="0"/>
              <a:t>: non régulé, échappe au contrôle de l’Etat, - non autorisé – hors la loi</a:t>
            </a:r>
          </a:p>
          <a:p>
            <a:r>
              <a:rPr lang="fr-FR" dirty="0" smtClean="0"/>
              <a:t>L’informel au sud </a:t>
            </a:r>
            <a:r>
              <a:rPr lang="fr-FR" dirty="0" smtClean="0"/>
              <a:t>- </a:t>
            </a:r>
            <a:r>
              <a:rPr lang="fr-FR" dirty="0" smtClean="0"/>
              <a:t>Etat faible </a:t>
            </a:r>
            <a:endParaRPr lang="fr-FR" dirty="0" smtClean="0"/>
          </a:p>
          <a:p>
            <a:r>
              <a:rPr lang="fr-FR" dirty="0" smtClean="0"/>
              <a:t>Conception </a:t>
            </a:r>
            <a:r>
              <a:rPr lang="fr-FR" dirty="0" smtClean="0"/>
              <a:t>monolithique de l’Etat </a:t>
            </a:r>
          </a:p>
        </p:txBody>
      </p:sp>
    </p:spTree>
    <p:extLst>
      <p:ext uri="{BB962C8B-B14F-4D97-AF65-F5344CB8AC3E}">
        <p14:creationId xmlns:p14="http://schemas.microsoft.com/office/powerpoint/2010/main" val="1727443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normAutofit/>
          </a:bodyPr>
          <a:lstStyle/>
          <a:p>
            <a:pPr marL="0" indent="0">
              <a:buNone/>
            </a:pPr>
            <a:endParaRPr lang="fr-FR" dirty="0" smtClean="0"/>
          </a:p>
          <a:p>
            <a:r>
              <a:rPr lang="fr-FR" dirty="0"/>
              <a:t>Le déploiement complexe de l’Etat au quotidien dans différents secteurs d’activité (</a:t>
            </a:r>
            <a:r>
              <a:rPr lang="fr-FR" dirty="0" err="1"/>
              <a:t>Rubbers</a:t>
            </a:r>
            <a:r>
              <a:rPr lang="fr-FR" dirty="0"/>
              <a:t>, 2007)</a:t>
            </a:r>
            <a:r>
              <a:rPr lang="fr-FR" dirty="0" smtClean="0"/>
              <a:t> </a:t>
            </a:r>
          </a:p>
          <a:p>
            <a:r>
              <a:rPr lang="fr-FR" dirty="0"/>
              <a:t>Les micro interactions entre agents de l’Etat et différents profils d’acteurs </a:t>
            </a:r>
          </a:p>
          <a:p>
            <a:r>
              <a:rPr lang="fr-FR" dirty="0"/>
              <a:t>Les dynamiques complexes d’application de la loi </a:t>
            </a:r>
          </a:p>
        </p:txBody>
      </p:sp>
    </p:spTree>
    <p:extLst>
      <p:ext uri="{BB962C8B-B14F-4D97-AF65-F5344CB8AC3E}">
        <p14:creationId xmlns:p14="http://schemas.microsoft.com/office/powerpoint/2010/main" val="4176641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Ancrage théorique</a:t>
            </a:r>
            <a:endParaRPr lang="en-US" dirty="0"/>
          </a:p>
        </p:txBody>
      </p:sp>
      <p:sp>
        <p:nvSpPr>
          <p:cNvPr id="3" name="Espace réservé du contenu 2"/>
          <p:cNvSpPr>
            <a:spLocks noGrp="1"/>
          </p:cNvSpPr>
          <p:nvPr>
            <p:ph idx="1"/>
          </p:nvPr>
        </p:nvSpPr>
        <p:spPr/>
        <p:txBody>
          <a:bodyPr/>
          <a:lstStyle/>
          <a:p>
            <a:r>
              <a:rPr lang="fr-FR" dirty="0" smtClean="0"/>
              <a:t>S’inscrire </a:t>
            </a:r>
            <a:r>
              <a:rPr lang="fr-FR" dirty="0"/>
              <a:t>dans une anthropologie de l’Etat afin de saisir l’Etat dans son hétérogénéité (diversité d’administrations, de services, de lois, des bureaucraties d’interface </a:t>
            </a:r>
            <a:r>
              <a:rPr lang="fr-FR" dirty="0" err="1"/>
              <a:t>etc</a:t>
            </a:r>
            <a:r>
              <a:rPr lang="fr-FR" dirty="0"/>
              <a:t>,), qui est parfois faite d’incohérence, de contradiction, de conflit et qui implique de multiples formes de </a:t>
            </a:r>
            <a:r>
              <a:rPr lang="fr-FR" dirty="0" smtClean="0"/>
              <a:t>négociation (</a:t>
            </a:r>
            <a:r>
              <a:rPr lang="fr-FR" dirty="0" err="1" smtClean="0"/>
              <a:t>Haid</a:t>
            </a:r>
            <a:r>
              <a:rPr lang="fr-FR" dirty="0" smtClean="0"/>
              <a:t> et </a:t>
            </a:r>
            <a:r>
              <a:rPr lang="fr-FR" dirty="0" err="1" smtClean="0"/>
              <a:t>Hilbrandt</a:t>
            </a:r>
            <a:r>
              <a:rPr lang="fr-FR" dirty="0" smtClean="0"/>
              <a:t>, 2019 ; </a:t>
            </a:r>
            <a:r>
              <a:rPr lang="fr-FR" dirty="0" err="1" smtClean="0"/>
              <a:t>Das</a:t>
            </a:r>
            <a:r>
              <a:rPr lang="fr-FR" dirty="0" smtClean="0"/>
              <a:t> et Pool, 2004)</a:t>
            </a:r>
            <a:endParaRPr lang="en-US" dirty="0"/>
          </a:p>
          <a:p>
            <a:r>
              <a:rPr lang="fr-FR" dirty="0" smtClean="0"/>
              <a:t>L’Etat au travail dans la délivrance des services publics et dans l’</a:t>
            </a:r>
            <a:r>
              <a:rPr lang="fr-FR" dirty="0" err="1" smtClean="0"/>
              <a:t>actvité</a:t>
            </a:r>
            <a:r>
              <a:rPr lang="fr-FR" dirty="0" smtClean="0"/>
              <a:t> quotidienne </a:t>
            </a:r>
            <a:r>
              <a:rPr lang="fr-FR" dirty="0"/>
              <a:t>d</a:t>
            </a:r>
            <a:r>
              <a:rPr lang="fr-FR" dirty="0" smtClean="0"/>
              <a:t>’application de la loi (</a:t>
            </a:r>
            <a:r>
              <a:rPr lang="fr-FR" dirty="0" err="1" smtClean="0"/>
              <a:t>Bierschenk</a:t>
            </a:r>
            <a:r>
              <a:rPr lang="fr-FR" dirty="0" smtClean="0"/>
              <a:t> et Olivier De </a:t>
            </a:r>
            <a:r>
              <a:rPr lang="fr-FR" dirty="0" err="1" smtClean="0"/>
              <a:t>Sardan</a:t>
            </a:r>
            <a:r>
              <a:rPr lang="fr-FR" dirty="0" smtClean="0"/>
              <a:t> 2014 ; </a:t>
            </a:r>
            <a:r>
              <a:rPr lang="fr-FR" dirty="0" err="1" smtClean="0"/>
              <a:t>Kuziak</a:t>
            </a:r>
            <a:r>
              <a:rPr lang="fr-FR" dirty="0" smtClean="0"/>
              <a:t>, 2019)</a:t>
            </a:r>
            <a:endParaRPr lang="en-US" dirty="0"/>
          </a:p>
        </p:txBody>
      </p:sp>
    </p:spTree>
    <p:extLst>
      <p:ext uri="{BB962C8B-B14F-4D97-AF65-F5344CB8AC3E}">
        <p14:creationId xmlns:p14="http://schemas.microsoft.com/office/powerpoint/2010/main" val="1438713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L’objet</a:t>
            </a:r>
            <a:endParaRPr lang="en-US" dirty="0"/>
          </a:p>
        </p:txBody>
      </p:sp>
      <p:sp>
        <p:nvSpPr>
          <p:cNvPr id="3" name="Espace réservé du contenu 2"/>
          <p:cNvSpPr>
            <a:spLocks noGrp="1"/>
          </p:cNvSpPr>
          <p:nvPr>
            <p:ph idx="1"/>
          </p:nvPr>
        </p:nvSpPr>
        <p:spPr/>
        <p:txBody>
          <a:bodyPr>
            <a:normAutofit/>
          </a:bodyPr>
          <a:lstStyle/>
          <a:p>
            <a:r>
              <a:rPr lang="fr-FR" dirty="0" smtClean="0"/>
              <a:t>Analyser la régulation des constructions privées par l’Etat en milieu urbain afin de voir comment cette régulation </a:t>
            </a:r>
            <a:r>
              <a:rPr lang="fr-FR" dirty="0" smtClean="0"/>
              <a:t>inscrit les construction urbaines dans une forme de liminalité (</a:t>
            </a:r>
            <a:r>
              <a:rPr lang="fr-FR" dirty="0" err="1" smtClean="0"/>
              <a:t>Lancione</a:t>
            </a:r>
            <a:r>
              <a:rPr lang="fr-FR" dirty="0" smtClean="0"/>
              <a:t>, Simone, 2021)</a:t>
            </a:r>
            <a:endParaRPr lang="fr-FR" dirty="0" smtClean="0"/>
          </a:p>
          <a:p>
            <a:r>
              <a:rPr lang="fr-FR" dirty="0" smtClean="0"/>
              <a:t>la focale est mise sur les conditions de délivrance des formalités - permis de construire – ainsi que les formes de contrôle auxquelles elles donnent lieu</a:t>
            </a:r>
          </a:p>
          <a:p>
            <a:pPr marL="0" indent="0">
              <a:buNone/>
            </a:pPr>
            <a:endParaRPr lang="en-US" dirty="0"/>
          </a:p>
        </p:txBody>
      </p:sp>
    </p:spTree>
    <p:extLst>
      <p:ext uri="{BB962C8B-B14F-4D97-AF65-F5344CB8AC3E}">
        <p14:creationId xmlns:p14="http://schemas.microsoft.com/office/powerpoint/2010/main" val="3128322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de recherche</a:t>
            </a:r>
            <a:endParaRPr lang="en-US" dirty="0"/>
          </a:p>
        </p:txBody>
      </p:sp>
      <p:sp>
        <p:nvSpPr>
          <p:cNvPr id="3" name="Espace réservé du contenu 2"/>
          <p:cNvSpPr>
            <a:spLocks noGrp="1"/>
          </p:cNvSpPr>
          <p:nvPr>
            <p:ph idx="1"/>
          </p:nvPr>
        </p:nvSpPr>
        <p:spPr/>
        <p:txBody>
          <a:bodyPr/>
          <a:lstStyle/>
          <a:p>
            <a:pPr marL="0" indent="0">
              <a:buNone/>
            </a:pPr>
            <a:endParaRPr lang="fr-FR" dirty="0"/>
          </a:p>
          <a:p>
            <a:r>
              <a:rPr lang="fr-FR" dirty="0"/>
              <a:t>Comment l’Etat régule-t-il les constructions au quotidien? Et en quoi cette régulation structure-t-elle les activités de construction?</a:t>
            </a:r>
          </a:p>
        </p:txBody>
      </p:sp>
    </p:spTree>
    <p:extLst>
      <p:ext uri="{BB962C8B-B14F-4D97-AF65-F5344CB8AC3E}">
        <p14:creationId xmlns:p14="http://schemas.microsoft.com/office/powerpoint/2010/main" val="28344090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administrations municipales</a:t>
            </a:r>
            <a:endParaRPr lang="en-US" dirty="0"/>
          </a:p>
        </p:txBody>
      </p:sp>
      <p:sp>
        <p:nvSpPr>
          <p:cNvPr id="3" name="Espace réservé du contenu 2"/>
          <p:cNvSpPr>
            <a:spLocks noGrp="1"/>
          </p:cNvSpPr>
          <p:nvPr>
            <p:ph idx="1"/>
          </p:nvPr>
        </p:nvSpPr>
        <p:spPr/>
        <p:txBody>
          <a:bodyPr/>
          <a:lstStyle/>
          <a:p>
            <a:r>
              <a:rPr lang="fr-FR" dirty="0"/>
              <a:t>Guichet unique de facilitation de la délivrance des actes administratifs relatifs à l’utilisation des sols et à la </a:t>
            </a:r>
            <a:r>
              <a:rPr lang="fr-FR" dirty="0" smtClean="0"/>
              <a:t>construction</a:t>
            </a:r>
          </a:p>
          <a:p>
            <a:r>
              <a:rPr lang="fr-FR" dirty="0"/>
              <a:t>Police municipale en tant que police administrative du maire,</a:t>
            </a:r>
          </a:p>
          <a:p>
            <a:endParaRPr lang="fr-FR" dirty="0"/>
          </a:p>
        </p:txBody>
      </p:sp>
    </p:spTree>
    <p:extLst>
      <p:ext uri="{BB962C8B-B14F-4D97-AF65-F5344CB8AC3E}">
        <p14:creationId xmlns:p14="http://schemas.microsoft.com/office/powerpoint/2010/main" val="40245325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que">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6577</TotalTime>
  <Words>1138</Words>
  <Application>Microsoft Office PowerPoint</Application>
  <PresentationFormat>Grand écran</PresentationFormat>
  <Paragraphs>76</Paragraphs>
  <Slides>18</Slides>
  <Notes>0</Notes>
  <HiddenSlides>0</HiddenSlides>
  <MMClips>1</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18</vt:i4>
      </vt:variant>
    </vt:vector>
  </HeadingPairs>
  <TitlesOfParts>
    <vt:vector size="21" baseType="lpstr">
      <vt:lpstr>Arial</vt:lpstr>
      <vt:lpstr>Garamond</vt:lpstr>
      <vt:lpstr>Organique</vt:lpstr>
      <vt:lpstr>Négocier les formalités urbaines:</vt:lpstr>
      <vt:lpstr>Démolition d’habitations au quartier Newton aéroport le 26 juin 2021</vt:lpstr>
      <vt:lpstr>Présentation PowerPoint</vt:lpstr>
      <vt:lpstr>Présentation PowerPoint</vt:lpstr>
      <vt:lpstr>Présentation PowerPoint</vt:lpstr>
      <vt:lpstr>Ancrage théorique</vt:lpstr>
      <vt:lpstr>L’objet</vt:lpstr>
      <vt:lpstr>Question de recherche</vt:lpstr>
      <vt:lpstr>Les administrations municipales</vt:lpstr>
      <vt:lpstr> Guichet unique et délivrance des permis de construire</vt:lpstr>
      <vt:lpstr>Guichet unique et délivrance des permis de construire</vt:lpstr>
      <vt:lpstr>Police municipale: la sous-direction en charge du contrôle des constructions</vt:lpstr>
      <vt:lpstr>L’activité quotidienne des brigades</vt:lpstr>
      <vt:lpstr>L’autorité fragmentée de l’Etat dans la régulation des constructions</vt:lpstr>
      <vt:lpstr>Un régime complexe de légalité</vt:lpstr>
      <vt:lpstr>Trois modes de construction</vt:lpstr>
      <vt:lpstr>Régulation des constructions, corruption et nomotropisme</vt:lpstr>
      <vt:lpstr>Construction nomotropique et liminalité des bâtiments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UDI</dc:creator>
  <cp:lastModifiedBy>UDI</cp:lastModifiedBy>
  <cp:revision>42</cp:revision>
  <dcterms:created xsi:type="dcterms:W3CDTF">2022-02-28T14:04:34Z</dcterms:created>
  <dcterms:modified xsi:type="dcterms:W3CDTF">2022-05-22T21:49:43Z</dcterms:modified>
</cp:coreProperties>
</file>