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693" r:id="rId4"/>
    <p:sldId id="695" r:id="rId5"/>
    <p:sldId id="707" r:id="rId6"/>
    <p:sldId id="694" r:id="rId7"/>
    <p:sldId id="284" r:id="rId8"/>
    <p:sldId id="288" r:id="rId9"/>
    <p:sldId id="696" r:id="rId10"/>
    <p:sldId id="697" r:id="rId11"/>
    <p:sldId id="706" r:id="rId12"/>
    <p:sldId id="705" r:id="rId13"/>
    <p:sldId id="699" r:id="rId14"/>
    <p:sldId id="700" r:id="rId15"/>
    <p:sldId id="701" r:id="rId16"/>
    <p:sldId id="581" r:id="rId17"/>
    <p:sldId id="708" r:id="rId18"/>
    <p:sldId id="588" r:id="rId19"/>
    <p:sldId id="583" r:id="rId20"/>
    <p:sldId id="589" r:id="rId21"/>
    <p:sldId id="585" r:id="rId22"/>
    <p:sldId id="586" r:id="rId23"/>
    <p:sldId id="692" r:id="rId24"/>
    <p:sldId id="709" r:id="rId25"/>
    <p:sldId id="710" r:id="rId26"/>
    <p:sldId id="587" r:id="rId27"/>
    <p:sldId id="711" r:id="rId28"/>
    <p:sldId id="712" r:id="rId29"/>
    <p:sldId id="717" r:id="rId30"/>
    <p:sldId id="702" r:id="rId31"/>
    <p:sldId id="713" r:id="rId32"/>
    <p:sldId id="718" r:id="rId33"/>
    <p:sldId id="719" r:id="rId34"/>
    <p:sldId id="720" r:id="rId35"/>
    <p:sldId id="721" r:id="rId36"/>
    <p:sldId id="714" r:id="rId37"/>
    <p:sldId id="715" r:id="rId38"/>
    <p:sldId id="727" r:id="rId39"/>
    <p:sldId id="728" r:id="rId40"/>
    <p:sldId id="716" r:id="rId41"/>
    <p:sldId id="703" r:id="rId42"/>
    <p:sldId id="729" r:id="rId43"/>
    <p:sldId id="704" r:id="rId44"/>
    <p:sldId id="568" r:id="rId45"/>
    <p:sldId id="567" r:id="rId46"/>
    <p:sldId id="570" r:id="rId47"/>
    <p:sldId id="571" r:id="rId48"/>
    <p:sldId id="722" r:id="rId49"/>
    <p:sldId id="723" r:id="rId50"/>
    <p:sldId id="724" r:id="rId51"/>
    <p:sldId id="725" r:id="rId52"/>
    <p:sldId id="726" r:id="rId53"/>
    <p:sldId id="569" r:id="rId54"/>
    <p:sldId id="302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FB6"/>
    <a:srgbClr val="424242"/>
    <a:srgbClr val="D32918"/>
    <a:srgbClr val="CCCCCC"/>
    <a:srgbClr val="215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8" autoAdjust="0"/>
    <p:restoredTop sz="84366" autoAdjust="0"/>
  </p:normalViewPr>
  <p:slideViewPr>
    <p:cSldViewPr>
      <p:cViewPr varScale="1">
        <p:scale>
          <a:sx n="103" d="100"/>
          <a:sy n="103" d="100"/>
        </p:scale>
        <p:origin x="1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2"/>
    </p:cViewPr>
  </p:sorterViewPr>
  <p:notesViewPr>
    <p:cSldViewPr>
      <p:cViewPr varScale="1">
        <p:scale>
          <a:sx n="57" d="100"/>
          <a:sy n="57" d="100"/>
        </p:scale>
        <p:origin x="-34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BE"/>
              <a:t>titre essai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5F72E-7305-477D-9904-EC107C02F69B}" type="datetimeFigureOut">
              <a:rPr lang="fr-BE" smtClean="0"/>
              <a:t>21/05/22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EF7E-FA20-412C-9C90-7547D353EF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95434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BE"/>
              <a:t>titre essai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B62B-71E3-433E-9358-435936D3F908}" type="datetimeFigureOut">
              <a:rPr lang="fr-BE" smtClean="0"/>
              <a:t>21/05/22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D651-943A-431A-8E43-76D6633E96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54152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titre essai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9D651-943A-431A-8E43-76D6633E969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025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titre essai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9D651-943A-431A-8E43-76D6633E9699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298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titre essai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9D651-943A-431A-8E43-76D6633E9699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31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titre essai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9D651-943A-431A-8E43-76D6633E9699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32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0688"/>
            <a:ext cx="9144000" cy="2178242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24933"/>
            <a:ext cx="7772400" cy="17787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56F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5576-D7F4-40B6-A9BA-A8E074D70152}" type="datetime1">
              <a:rPr lang="fr-BE" smtClean="0"/>
              <a:t>21/05/22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405" y="2155810"/>
            <a:ext cx="1273190" cy="1273190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</p:spTree>
    <p:extLst>
      <p:ext uri="{BB962C8B-B14F-4D97-AF65-F5344CB8AC3E}">
        <p14:creationId xmlns:p14="http://schemas.microsoft.com/office/powerpoint/2010/main" val="2431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504056"/>
          </a:xfrm>
        </p:spPr>
        <p:txBody>
          <a:bodyPr>
            <a:noAutofit/>
          </a:bodyPr>
          <a:lstStyle>
            <a:lvl1pPr algn="r">
              <a:defRPr sz="28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7DA3-7409-4C22-B925-026A256B010E}" type="datetime1">
              <a:rPr lang="fr-BE" smtClean="0"/>
              <a:t>21/05/22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</p:spTree>
    <p:extLst>
      <p:ext uri="{BB962C8B-B14F-4D97-AF65-F5344CB8AC3E}">
        <p14:creationId xmlns:p14="http://schemas.microsoft.com/office/powerpoint/2010/main" val="333192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430587"/>
            <a:ext cx="9144000" cy="1374677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397E-E1C4-4844-B925-3D46F0A8B5F3}" type="datetime1">
              <a:rPr lang="fr-BE" smtClean="0"/>
              <a:t>21/05/22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5117925"/>
            <a:ext cx="1273190" cy="1273190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</p:spTree>
    <p:extLst>
      <p:ext uri="{BB962C8B-B14F-4D97-AF65-F5344CB8AC3E}">
        <p14:creationId xmlns:p14="http://schemas.microsoft.com/office/powerpoint/2010/main" val="34852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6A7-719A-460B-B281-D7C42ACDFA93}" type="datetime1">
              <a:rPr lang="fr-BE" smtClean="0"/>
              <a:t>21/05/22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56784" cy="936104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5436096" y="188640"/>
            <a:ext cx="32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>
                <a:solidFill>
                  <a:schemeClr val="bg1"/>
                </a:solidFill>
                <a:latin typeface="Futura PT Book" pitchFamily="34" charset="0"/>
              </a:rPr>
              <a:t>Titre de ma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25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3C26-B695-43B2-8B24-3B4881F3BD52}" type="datetime1">
              <a:rPr lang="fr-BE" smtClean="0"/>
              <a:t>21/05/22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56784" cy="79208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436096" y="188640"/>
            <a:ext cx="32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>
                <a:solidFill>
                  <a:schemeClr val="bg1"/>
                </a:solidFill>
                <a:latin typeface="Futura PT Book" pitchFamily="34" charset="0"/>
              </a:rPr>
              <a:t>Titre de ma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658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CD70-F3BA-4325-B4EA-66FEB9BF21B1}" type="datetime1">
              <a:rPr lang="fr-BE" smtClean="0"/>
              <a:t>21/05/22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504056"/>
          </a:xfrm>
        </p:spPr>
        <p:txBody>
          <a:bodyPr>
            <a:noAutofit/>
          </a:bodyPr>
          <a:lstStyle>
            <a:lvl1pPr algn="r">
              <a:defRPr sz="28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436096" y="188640"/>
            <a:ext cx="32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>
                <a:solidFill>
                  <a:schemeClr val="bg1"/>
                </a:solidFill>
                <a:latin typeface="Futura PT Book" pitchFamily="34" charset="0"/>
              </a:rPr>
              <a:t>Titre de ma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019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E5E-FFA9-41EA-B814-443FBC227080}" type="datetime1">
              <a:rPr lang="fr-BE" smtClean="0"/>
              <a:t>21/05/22</a:t>
            </a:fld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5436096" y="188640"/>
            <a:ext cx="32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>
                <a:solidFill>
                  <a:schemeClr val="bg1"/>
                </a:solidFill>
                <a:latin typeface="Futura PT Book" pitchFamily="34" charset="0"/>
              </a:rPr>
              <a:t>Titre de ma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19379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7544" y="0"/>
            <a:ext cx="3024336" cy="1124744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94076"/>
            <a:ext cx="3008313" cy="4632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C7F8-4538-48C5-9CA5-BA105F82F535}" type="datetime1">
              <a:rPr lang="fr-BE" smtClean="0"/>
              <a:t>21/05/22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" y="56523"/>
            <a:ext cx="924205" cy="92420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27585" y="332656"/>
            <a:ext cx="26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  <a:latin typeface="Futura PT Book" pitchFamily="34" charset="0"/>
              </a:rPr>
              <a:t>Titre de la présentation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67545" y="1124744"/>
            <a:ext cx="30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Modifiez le style du titre</a:t>
            </a:r>
            <a:endParaRPr lang="fr-BE" b="1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</p:spTree>
    <p:extLst>
      <p:ext uri="{BB962C8B-B14F-4D97-AF65-F5344CB8AC3E}">
        <p14:creationId xmlns:p14="http://schemas.microsoft.com/office/powerpoint/2010/main" val="29771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20"/>
            <a:ext cx="9144000" cy="557972"/>
          </a:xfrm>
          <a:prstGeom prst="rect">
            <a:avLst/>
          </a:prstGeom>
          <a:solidFill>
            <a:srgbClr val="15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fld id="{18F75529-1CAA-4BE7-A7F4-38FDBEDE57D7}" type="datetime1">
              <a:rPr lang="fr-BE" smtClean="0"/>
              <a:t>21/05/22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5847217"/>
            <a:ext cx="924205" cy="924205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BE" dirty="0" err="1"/>
              <a:t>ULg</a:t>
            </a:r>
            <a:r>
              <a:rPr lang="fr-BE" dirty="0"/>
              <a:t> – FMV – FARAH – Médecine vétérinaire comparée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27584" y="6407750"/>
            <a:ext cx="1487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100" dirty="0">
                <a:solidFill>
                  <a:schemeClr val="bg1"/>
                </a:solidFill>
                <a:latin typeface="Futura PT Book" pitchFamily="34" charset="0"/>
              </a:rPr>
              <a:t>Titre de ma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418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7DA3-7409-4C22-B925-026A256B010E}" type="datetime1">
              <a:rPr lang="fr-BE" smtClean="0"/>
              <a:t>21/05/22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55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24933"/>
            <a:ext cx="9144000" cy="1778731"/>
          </a:xfrm>
        </p:spPr>
        <p:txBody>
          <a:bodyPr>
            <a:noAutofit/>
          </a:bodyPr>
          <a:lstStyle/>
          <a:p>
            <a:r>
              <a:rPr lang="en-US" sz="3200" b="1" dirty="0"/>
              <a:t>TRAITEMENT DES LESIONS GENITALES</a:t>
            </a:r>
            <a:br>
              <a:rPr lang="en-US" sz="3200" b="1" dirty="0"/>
            </a:br>
            <a:r>
              <a:rPr lang="en-US" sz="3200" b="1" dirty="0"/>
              <a:t>DU TAUREAU</a:t>
            </a:r>
            <a:br>
              <a:rPr lang="fr-FR" sz="3200" dirty="0"/>
            </a:br>
            <a:endParaRPr lang="fr-BE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015481" y="3998094"/>
            <a:ext cx="3312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Arnaud </a:t>
            </a:r>
            <a:r>
              <a:rPr lang="en-US" sz="2400" dirty="0" err="1"/>
              <a:t>Sartelet</a:t>
            </a:r>
            <a:endParaRPr lang="en-US" sz="2400" dirty="0"/>
          </a:p>
          <a:p>
            <a:pPr algn="ctr"/>
            <a:r>
              <a:rPr lang="en-US" dirty="0" err="1"/>
              <a:t>asartelet@uliege.be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fr-FR" sz="1200" dirty="0"/>
              <a:t>Département Clinique des Animaux de Production</a:t>
            </a:r>
          </a:p>
          <a:p>
            <a:pPr algn="ctr"/>
            <a:r>
              <a:rPr lang="fr-FR" sz="1200" dirty="0"/>
              <a:t>Faculté de Médecine Vétérinaire</a:t>
            </a:r>
          </a:p>
          <a:p>
            <a:pPr algn="ctr"/>
            <a:r>
              <a:rPr lang="fr-FR" sz="1200" dirty="0"/>
              <a:t>Université de Liège</a:t>
            </a:r>
          </a:p>
        </p:txBody>
      </p:sp>
      <p:pic>
        <p:nvPicPr>
          <p:cNvPr id="7" name="Image 6" descr="logo_CVU_RUPO.png">
            <a:extLst>
              <a:ext uri="{FF2B5EF4-FFF2-40B4-BE49-F238E27FC236}">
                <a16:creationId xmlns:a16="http://schemas.microsoft.com/office/drawing/2014/main" id="{AF83712A-5147-4E6E-54F6-DAEB1F0A0E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289" y="5913376"/>
            <a:ext cx="958215" cy="900000"/>
          </a:xfrm>
          <a:prstGeom prst="rect">
            <a:avLst/>
          </a:prstGeom>
        </p:spPr>
      </p:pic>
      <p:pic>
        <p:nvPicPr>
          <p:cNvPr id="8" name="Image 7" descr="uLIEGE_Faculte_MedecineVeterinaire_Logo_CMJN_pos.png">
            <a:extLst>
              <a:ext uri="{FF2B5EF4-FFF2-40B4-BE49-F238E27FC236}">
                <a16:creationId xmlns:a16="http://schemas.microsoft.com/office/drawing/2014/main" id="{E84DB795-B6F6-65A9-578E-75BBB64AA2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5913376"/>
            <a:ext cx="3500288" cy="900000"/>
          </a:xfrm>
          <a:prstGeom prst="rect">
            <a:avLst/>
          </a:prstGeom>
          <a:noFill/>
        </p:spPr>
      </p:pic>
      <p:pic>
        <p:nvPicPr>
          <p:cNvPr id="10" name="Picture 4" descr="SNGTV">
            <a:extLst>
              <a:ext uri="{FF2B5EF4-FFF2-40B4-BE49-F238E27FC236}">
                <a16:creationId xmlns:a16="http://schemas.microsoft.com/office/drawing/2014/main" id="{C9DE20BD-B631-B23D-8062-81C132C6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037" y="5913376"/>
            <a:ext cx="20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1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D974-9094-8951-39FF-60BFC4A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INTRODUCTION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RAPPELS ANATOMIQUES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EXAMEN DU SYSTÈME REPRODUCTEUR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SCROTUM &amp; TESTICULES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la </a:t>
            </a:r>
            <a:r>
              <a:rPr lang="fr-FR" sz="2000" dirty="0"/>
              <a:t>cryptorchidie, les hernies et les atteintes testiculaires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la papillomatose, la persistance du frein, l’hématome, le défaut d’érection/extériorisation et la déviation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l’avulsion, le prolapsus et l’anneau de poils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UROLITHIASES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4D66C-4EA7-6677-FCF2-39074CF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10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104086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63D1AFBA-B776-CC10-4D2F-87A358E62B0E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0CC3F2-90BB-9F5B-1E32-4E20F27C1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 EN CHIFFRES: SCROTUM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/>
              <a:t>&gt; 12 mois &gt; 30 cm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itchFamily="2" charset="2"/>
              <a:buChar char="ü"/>
            </a:pP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15AE3F-8242-C7EF-191B-C46F64592C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525" y="3878518"/>
            <a:ext cx="3957979" cy="2448272"/>
          </a:xfrm>
          <a:prstGeom prst="rect">
            <a:avLst/>
          </a:prstGeom>
        </p:spPr>
      </p:pic>
      <p:pic>
        <p:nvPicPr>
          <p:cNvPr id="4098" name="Picture 2" descr="BREEDPLAN - Recording Scrotal Circumference Measurements (with video)">
            <a:extLst>
              <a:ext uri="{FF2B5EF4-FFF2-40B4-BE49-F238E27FC236}">
                <a16:creationId xmlns:a16="http://schemas.microsoft.com/office/drawing/2014/main" id="{9CA2E79D-A916-38EC-6D0A-5A03A0A6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072" y="1502974"/>
            <a:ext cx="1473607" cy="20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FD5B34F-B9CD-1833-0266-08D1AEF0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04" y="620688"/>
            <a:ext cx="7643192" cy="504056"/>
          </a:xfrm>
        </p:spPr>
        <p:txBody>
          <a:bodyPr/>
          <a:lstStyle/>
          <a:p>
            <a:r>
              <a:rPr lang="fr-FR" sz="1600" dirty="0"/>
              <a:t>EX. SYSTÈME REPRODUCTEUR</a:t>
            </a:r>
          </a:p>
        </p:txBody>
      </p:sp>
      <p:pic>
        <p:nvPicPr>
          <p:cNvPr id="5122" name="Picture 2" descr="Scrotal Circumference – Integris Cattle">
            <a:extLst>
              <a:ext uri="{FF2B5EF4-FFF2-40B4-BE49-F238E27FC236}">
                <a16:creationId xmlns:a16="http://schemas.microsoft.com/office/drawing/2014/main" id="{5413DFFD-9D50-7073-C951-315E42DE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" y="3863181"/>
            <a:ext cx="5072137" cy="24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2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63D1AFBA-B776-CC10-4D2F-87A358E62B0E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0CC3F2-90BB-9F5B-1E32-4E20F27C1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 EN CHIFFRES: PENIS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/>
              <a:t> LONGUEUR DU PENIS = 120 cm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/>
              <a:t> PENIS EN ERECTION = 30-50 cm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/>
              <a:t> EXTERIORISATION MANUELLE = 30 cm </a:t>
            </a:r>
          </a:p>
          <a:p>
            <a:pPr lvl="2">
              <a:buFont typeface="Wingdings" pitchFamily="2" charset="2"/>
              <a:buChar char="Ø"/>
            </a:pPr>
            <a:r>
              <a:rPr lang="fr-FR" sz="2000" dirty="0"/>
              <a:t> Xylazine: 0,01 mg/kg, IV ou 0,02 mg/kg IM ou massage rectal</a:t>
            </a:r>
          </a:p>
          <a:p>
            <a:pPr lvl="1">
              <a:buFont typeface="Wingdings" pitchFamily="2" charset="2"/>
              <a:buChar char="ü"/>
            </a:pPr>
            <a:endParaRPr lang="fr-FR" sz="2400" dirty="0"/>
          </a:p>
          <a:p>
            <a:pPr lvl="1">
              <a:buFont typeface="Wingdings" pitchFamily="2" charset="2"/>
              <a:buChar char="ü"/>
            </a:pPr>
            <a:endParaRPr lang="fr-FR" sz="2400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8EE3B9E5-D16C-0AAA-5E8E-CFA21933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04" y="620688"/>
            <a:ext cx="7643192" cy="504056"/>
          </a:xfrm>
        </p:spPr>
        <p:txBody>
          <a:bodyPr/>
          <a:lstStyle/>
          <a:p>
            <a:r>
              <a:rPr lang="fr-FR" sz="1600" dirty="0"/>
              <a:t>EX. SYSTÈME REPRODUCTEUR</a:t>
            </a:r>
          </a:p>
        </p:txBody>
      </p:sp>
      <p:pic>
        <p:nvPicPr>
          <p:cNvPr id="2050" name="Picture 2" descr="Examination of the Penis.">
            <a:extLst>
              <a:ext uri="{FF2B5EF4-FFF2-40B4-BE49-F238E27FC236}">
                <a16:creationId xmlns:a16="http://schemas.microsoft.com/office/drawing/2014/main" id="{E38D25A5-545F-F85E-83DD-4F3BE1E51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267" y="4063983"/>
            <a:ext cx="3830725" cy="24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page2image62492112">
            <a:extLst>
              <a:ext uri="{FF2B5EF4-FFF2-40B4-BE49-F238E27FC236}">
                <a16:creationId xmlns:a16="http://schemas.microsoft.com/office/drawing/2014/main" id="{F727561C-062D-8B79-C0AC-959A51E67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253" y="4063983"/>
            <a:ext cx="3279155" cy="24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D974-9094-8951-39FF-60BFC4A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INTRODUCTION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RAPPELS ANATOMIQUES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EXAMEN DU SYSTÈME REPRODUCTEUR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SCROTUM &amp; TESTICULES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b="1" dirty="0"/>
              <a:t> la </a:t>
            </a:r>
            <a:r>
              <a:rPr lang="fr-FR" sz="2000" b="1" dirty="0"/>
              <a:t>cryptorchidie, les hernies et les atteintes testiculaires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la papillomatose, la persistance du frein, l’hématome, le défaut d’érection/extériorisation et la déviation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l’avulsion, le prolapsus et l’anneau de poils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UROLITHIASES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146441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CRYPTORCHIDIE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TROUBLE DE LA MIGRATION DU ou DES TESTICULES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RARE CHEZ LE BOVIN (0,17 %)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SOUVENT UNILATERAL GAUCHE (69 %) VS DROIT (31 %)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SOUVENT INGUINAL (66 %) VS ABDOMINAL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HEREDITAIRE = REFORME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CRYPTOCHYDECTOMIE ? =&gt; modifications vers 8-10 ans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82C6CE9-99A2-4872-0D92-472509418C80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</p:spTree>
    <p:extLst>
      <p:ext uri="{BB962C8B-B14F-4D97-AF65-F5344CB8AC3E}">
        <p14:creationId xmlns:p14="http://schemas.microsoft.com/office/powerpoint/2010/main" val="303886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600" dirty="0"/>
              <a:t>HERNIES INGUINALES &amp; SCROTALES</a:t>
            </a:r>
          </a:p>
          <a:p>
            <a:pPr>
              <a:buFont typeface="Wingdings" pitchFamily="2" charset="2"/>
              <a:buChar char="Ø"/>
            </a:pPr>
            <a:endParaRPr lang="fr-FR" sz="2600" dirty="0"/>
          </a:p>
          <a:p>
            <a:pPr lvl="1">
              <a:buFont typeface="Wingdings" pitchFamily="2" charset="2"/>
              <a:buChar char="ü"/>
            </a:pPr>
            <a:r>
              <a:rPr lang="fr-FR" sz="2200" dirty="0"/>
              <a:t>INGUINALES &gt;&gt;&gt;&gt; SCROTALES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/>
              <a:t> TAUREAU &gt;&gt;&gt; CONGENITALE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/>
              <a:t> GAUCHE &gt;&gt;&gt; DROITE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/>
              <a:t> S’étranglent rapidement (24h)</a:t>
            </a:r>
          </a:p>
          <a:p>
            <a:pPr lvl="2">
              <a:buFont typeface="Wingdings" pitchFamily="2" charset="2"/>
              <a:buChar char="§"/>
            </a:pPr>
            <a:endParaRPr lang="fr-FR" sz="2200" dirty="0"/>
          </a:p>
          <a:p>
            <a:pPr lvl="1">
              <a:buFont typeface="Wingdings" pitchFamily="2" charset="2"/>
              <a:buChar char="ü"/>
            </a:pPr>
            <a:r>
              <a:rPr lang="fr-FR" sz="2200" dirty="0">
                <a:solidFill>
                  <a:prstClr val="black"/>
                </a:solidFill>
              </a:rPr>
              <a:t>SIGNES CLINIQUES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</a:rPr>
              <a:t>Dépend de la durée des symptômes, abattement, colique, anorexie, pas de transit, tuméfaction ferme et œdème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</a:rPr>
              <a:t>Dépend de la portion herniée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</a:rPr>
              <a:t>Palpation transrectale </a:t>
            </a:r>
          </a:p>
          <a:p>
            <a:pPr marL="457200" lvl="1" indent="0">
              <a:buNone/>
            </a:pPr>
            <a:endParaRPr lang="fr-FR" sz="2200" dirty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200" dirty="0">
                <a:solidFill>
                  <a:prstClr val="black"/>
                </a:solidFill>
              </a:rPr>
              <a:t>EX. COMPLEMENTAIRE = Echographie</a:t>
            </a:r>
          </a:p>
          <a:p>
            <a:pPr>
              <a:buFont typeface="Wingdings" pitchFamily="2" charset="2"/>
              <a:buChar char="ü"/>
            </a:pP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82C6CE9-99A2-4872-0D92-472509418C80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82FE00-9141-D893-0064-0D76F975B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006" y="1772816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IMG_05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412776"/>
            <a:ext cx="4765220" cy="3001647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E5B2B51-CDA2-1A4D-A10A-21F5F89ABFFC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7E5E8FE-84B5-B67C-3AD0-9FE5F81342E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86140F9-F251-313C-9517-FD37E1AB23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3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E5B2B51-CDA2-1A4D-A10A-21F5F89ABFFC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7E5E8FE-84B5-B67C-3AD0-9FE5F81342E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CC600E3-ED60-D2F4-966B-B0B639E84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9402" y="1697641"/>
            <a:ext cx="2966232" cy="2224674"/>
          </a:xfrm>
        </p:spPr>
      </p:pic>
      <p:pic>
        <p:nvPicPr>
          <p:cNvPr id="11" name="Image 10" descr="DSC06524.JPG">
            <a:extLst>
              <a:ext uri="{FF2B5EF4-FFF2-40B4-BE49-F238E27FC236}">
                <a16:creationId xmlns:a16="http://schemas.microsoft.com/office/drawing/2014/main" id="{644D9003-C982-E832-4CC8-00B5659DE9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28364" y="1697640"/>
            <a:ext cx="2966235" cy="22246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939B3FA-0D67-C257-E0BF-2F81617D89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36" y="1334027"/>
            <a:ext cx="2213927" cy="29519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C9F0AA-0817-470A-7ECC-85D27A32A5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300" y="4464319"/>
            <a:ext cx="2844855" cy="21336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F7ED6FA-9067-B013-C014-0D7F870075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090" y="4422224"/>
            <a:ext cx="2413616" cy="22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407251308060005AB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75" y="1071308"/>
            <a:ext cx="3595229" cy="32570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E94C85-A55E-AE5A-0D77-A268064156F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8813F1-C10C-DB8B-3681-6D124275C520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9E42EE-6114-7F56-B939-F1E4EC606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2545618"/>
            <a:ext cx="3605088" cy="32519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11A006-75D7-BA48-7A79-56FD97DD3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213"/>
          <a:stretch/>
        </p:blipFill>
        <p:spPr>
          <a:xfrm>
            <a:off x="5265523" y="3288509"/>
            <a:ext cx="3821596" cy="34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7544" y="1600200"/>
            <a:ext cx="8622074" cy="48304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TRAITEMENT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CHIRURGICAL : INGUINALE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>
                <a:solidFill>
                  <a:prstClr val="black"/>
                </a:solidFill>
              </a:rPr>
              <a:t> URGENCE.... ETRANGLEMENT RARE MAIS RAPIDE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</a:rPr>
              <a:t> &lt; 12 - 24 h : LAPAROTOMIE FLANC GAUCHE</a:t>
            </a:r>
          </a:p>
          <a:p>
            <a:pPr marL="1828800" lvl="3" indent="-457200"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Réduction par laparotomie flanc gauche</a:t>
            </a:r>
          </a:p>
          <a:p>
            <a:pPr marL="1828800" lvl="3" indent="-457200"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Entérectomie si nécessaire</a:t>
            </a:r>
          </a:p>
          <a:p>
            <a:pPr marL="1828800" lvl="3" indent="-457200"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Fermeture de l’anneau interne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</a:rPr>
              <a:t> &gt; 24 h: HERNIORRAPHIE OUVERTE = &gt; AG</a:t>
            </a:r>
          </a:p>
          <a:p>
            <a:pPr marL="1828800" lvl="3" indent="-457200"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Entérectomie</a:t>
            </a:r>
          </a:p>
          <a:p>
            <a:pPr marL="1828800" lvl="3" indent="-457200"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Castration???</a:t>
            </a:r>
          </a:p>
          <a:p>
            <a:pPr lvl="2">
              <a:buFont typeface="Wingdings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</a:rPr>
              <a:t> &gt; 3 jours: adhérences ++++</a:t>
            </a:r>
          </a:p>
          <a:p>
            <a:pPr lvl="2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D16842-BA68-2502-2B8A-66318BBFD81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F56EF12-80C4-3E75-0F61-2FEDA7F1CA2C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sp>
        <p:nvSpPr>
          <p:cNvPr id="7" name="Flèche courbée vers la gauche 6">
            <a:extLst>
              <a:ext uri="{FF2B5EF4-FFF2-40B4-BE49-F238E27FC236}">
                <a16:creationId xmlns:a16="http://schemas.microsoft.com/office/drawing/2014/main" id="{12F34AD0-4FFF-6CAC-C859-B973AC743E1D}"/>
              </a:ext>
            </a:extLst>
          </p:cNvPr>
          <p:cNvSpPr/>
          <p:nvPr/>
        </p:nvSpPr>
        <p:spPr>
          <a:xfrm>
            <a:off x="7236296" y="3284984"/>
            <a:ext cx="792088" cy="1728192"/>
          </a:xfrm>
          <a:prstGeom prst="curvedLeftArrow">
            <a:avLst>
              <a:gd name="adj1" fmla="val 5978"/>
              <a:gd name="adj2" fmla="val 50000"/>
              <a:gd name="adj3" fmla="val 25000"/>
            </a:avLst>
          </a:prstGeom>
          <a:solidFill>
            <a:srgbClr val="156F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3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D974-9094-8951-39FF-60BFC4A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INTRODUCTION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RAPPELS ANATOMIQUES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EXAMEN DU SYSTÈME REPRODUCTEUR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SCROTUM &amp; TESTICULES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la </a:t>
            </a:r>
            <a:r>
              <a:rPr lang="fr-FR" sz="2000" dirty="0"/>
              <a:t>cryptorchidie, les hernies et les atteintes testiculaires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la papillomatose, la persistance du frein, l’hématome, le défaut d’érection/extériorisation et la déviation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l’avulsion, le prolapsus et l’anneau de poils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UROLITHIASES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1176614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SC065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440" y="3080112"/>
            <a:ext cx="4894064" cy="36705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DB73D8D-77D9-3FC6-44AF-67179F595E4E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135F0B3-0D6C-22E3-AF9C-9E906AEA858E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4C2619F-03A3-744A-AD99-54EA4F6609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4128" y="2301124"/>
            <a:ext cx="5085184" cy="381388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0896D7C-235D-DEE8-8A35-A261DC9283F4}"/>
              </a:ext>
            </a:extLst>
          </p:cNvPr>
          <p:cNvSpPr txBox="1"/>
          <p:nvPr/>
        </p:nvSpPr>
        <p:spPr>
          <a:xfrm>
            <a:off x="4494222" y="1964724"/>
            <a:ext cx="4254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j-lt"/>
              </a:rPr>
              <a:t>LAPAROTOMIE FLANC GAUCHE + ENTERECTOMIE</a:t>
            </a:r>
          </a:p>
        </p:txBody>
      </p:sp>
    </p:spTree>
    <p:extLst>
      <p:ext uri="{BB962C8B-B14F-4D97-AF65-F5344CB8AC3E}">
        <p14:creationId xmlns:p14="http://schemas.microsoft.com/office/powerpoint/2010/main" val="18646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0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28" y="1772816"/>
            <a:ext cx="4032449" cy="30243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A24A619-FAE9-8997-E0BA-D4DB13F2E369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1503F19-5923-BBDA-09F8-42C86539517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DACEA7-CFD7-E69C-1AD8-41C5A0027242}"/>
              </a:ext>
            </a:extLst>
          </p:cNvPr>
          <p:cNvSpPr txBox="1"/>
          <p:nvPr/>
        </p:nvSpPr>
        <p:spPr>
          <a:xfrm>
            <a:off x="1187624" y="1268760"/>
            <a:ext cx="451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Futura PT Book" pitchFamily="34" charset="0"/>
              </a:rPr>
              <a:t>HERNIORRAPHIE INGUINALE OUVERTE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C8DFBF1-9CD4-67DB-1E17-008502A662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64" y="370266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7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06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085" y="1757095"/>
            <a:ext cx="6653040" cy="49897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FB7ABD-296A-4A8F-C7ED-446A1831D7F1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093536-8386-13D1-6FE5-3337FBE30AFC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DFF97C-88E8-8478-E67B-27DDDC4CCAE0}"/>
              </a:ext>
            </a:extLst>
          </p:cNvPr>
          <p:cNvSpPr txBox="1"/>
          <p:nvPr/>
        </p:nvSpPr>
        <p:spPr>
          <a:xfrm>
            <a:off x="1187624" y="1268760"/>
            <a:ext cx="451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Futura PT Book" pitchFamily="34" charset="0"/>
              </a:rPr>
              <a:t>HERNIORRAPHIE INGUINALE OUVERTE</a:t>
            </a:r>
          </a:p>
        </p:txBody>
      </p:sp>
    </p:spTree>
    <p:extLst>
      <p:ext uri="{BB962C8B-B14F-4D97-AF65-F5344CB8AC3E}">
        <p14:creationId xmlns:p14="http://schemas.microsoft.com/office/powerpoint/2010/main" val="25077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828983"/>
            <a:ext cx="4806419" cy="3976281"/>
          </a:xfrm>
          <a:prstGeom prst="rect">
            <a:avLst/>
          </a:prstGeom>
        </p:spPr>
      </p:pic>
      <p:pic>
        <p:nvPicPr>
          <p:cNvPr id="3" name="Image 2" descr="DSC084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968" y="3628276"/>
            <a:ext cx="4204872" cy="31536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D37740C-1475-F554-5B39-6ABF8134BA49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877518F-635A-F0B1-923D-4B33A9400D57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FDFD72-41F2-4E6D-5275-548214E7BEDC}"/>
              </a:ext>
            </a:extLst>
          </p:cNvPr>
          <p:cNvSpPr txBox="1"/>
          <p:nvPr/>
        </p:nvSpPr>
        <p:spPr>
          <a:xfrm>
            <a:off x="1187624" y="1268760"/>
            <a:ext cx="451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Futura PT Book" pitchFamily="34" charset="0"/>
              </a:rPr>
              <a:t>HERNIORRAPHIE INGUINALE OUVERTE</a:t>
            </a:r>
          </a:p>
        </p:txBody>
      </p:sp>
    </p:spTree>
    <p:extLst>
      <p:ext uri="{BB962C8B-B14F-4D97-AF65-F5344CB8AC3E}">
        <p14:creationId xmlns:p14="http://schemas.microsoft.com/office/powerpoint/2010/main" val="115478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D37740C-1475-F554-5B39-6ABF8134BA49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877518F-635A-F0B1-923D-4B33A9400D57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FDFD72-41F2-4E6D-5275-548214E7BEDC}"/>
              </a:ext>
            </a:extLst>
          </p:cNvPr>
          <p:cNvSpPr txBox="1"/>
          <p:nvPr/>
        </p:nvSpPr>
        <p:spPr>
          <a:xfrm>
            <a:off x="1187624" y="1268760"/>
            <a:ext cx="652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Futura PT Book" pitchFamily="34" charset="0"/>
              </a:rPr>
              <a:t>HERNIORRAPHIE INGUINALE OUVERTE + ENTERECTOMIE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315EC0-D2BB-0667-B44A-DD31731D13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2611"/>
            <a:ext cx="4031940" cy="26879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40C9A9-6FA0-FD70-39E8-C214EE2282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333328"/>
            <a:ext cx="5112060" cy="3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D37740C-1475-F554-5B39-6ABF8134BA49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877518F-635A-F0B1-923D-4B33A9400D57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FDFD72-41F2-4E6D-5275-548214E7BEDC}"/>
              </a:ext>
            </a:extLst>
          </p:cNvPr>
          <p:cNvSpPr txBox="1"/>
          <p:nvPr/>
        </p:nvSpPr>
        <p:spPr>
          <a:xfrm>
            <a:off x="611560" y="1268760"/>
            <a:ext cx="827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Futura PT Book" pitchFamily="34" charset="0"/>
              </a:rPr>
              <a:t>HERNIORRAPHIE INGUINALE OUVERTE + ENTERECTOMIE + CASTRATION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9BDFA4-741C-52A7-ECA4-82EF2FE040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97" y="1638092"/>
            <a:ext cx="4306542" cy="28710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739A72-315A-9E5A-6518-0D59553761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536" y="3671741"/>
            <a:ext cx="4603960" cy="30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5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06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98835"/>
            <a:ext cx="3962465" cy="29718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AA6F25F-78DC-D0D9-2388-DDE6B0DE4BF0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2B5E4CF-3FD6-08A7-83CA-6CA7AAC76B51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D2456C8-EAC9-F4BA-3F56-45F46DB638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940" y="3068960"/>
            <a:ext cx="5112060" cy="3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2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7544" y="1600200"/>
            <a:ext cx="8622074" cy="48304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/>
              <a:t> SUIVI POST-OPERATOIRE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 ANTIBIOTHERAPIE + AINS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 HYDROTHERAPIE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 REPOS SEXUEL: 2-3 MOIS</a:t>
            </a:r>
          </a:p>
          <a:p>
            <a:pPr lvl="1">
              <a:buFont typeface="Wingdings" pitchFamily="2" charset="2"/>
              <a:buChar char="ü"/>
            </a:pPr>
            <a:endParaRPr lang="fr-F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>
                <a:solidFill>
                  <a:prstClr val="black"/>
                </a:solidFill>
              </a:rPr>
              <a:t> COMPLICATIONS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 CLASSIQUES : ENTERECTOMIE, LAPAROTOMIE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 PERSISTANCE DE L’OEDEME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D16842-BA68-2502-2B8A-66318BBFD81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F56EF12-80C4-3E75-0F61-2FEDA7F1CA2C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9218" name="Picture 2" descr="Signe Interdit Aucune Icône Plate De Vecteur De Sexe Il Le ` S Les  Avertissent Pour Ne Pas Faire Illustration de Vecteur - Illustration du  plaquette, danger: 119218087">
            <a:extLst>
              <a:ext uri="{FF2B5EF4-FFF2-40B4-BE49-F238E27FC236}">
                <a16:creationId xmlns:a16="http://schemas.microsoft.com/office/drawing/2014/main" id="{42F042B5-A5A8-B511-59F6-C46E9A60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26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7544" y="1600200"/>
            <a:ext cx="8622074" cy="48304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COMPLICATIONS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</a:rPr>
              <a:t>PERSISTANCE DE L’OEDEME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D16842-BA68-2502-2B8A-66318BBFD81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F56EF12-80C4-3E75-0F61-2FEDA7F1CA2C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42255A-4132-EF25-F9EB-1F95937979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660915"/>
            <a:ext cx="2736304" cy="36484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64312F0-0151-E1CD-AFDB-98C264870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5" y="2642221"/>
            <a:ext cx="3964342" cy="36670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5FFC9FF-5CBA-ACB1-21EC-5E023B80C252}"/>
              </a:ext>
            </a:extLst>
          </p:cNvPr>
          <p:cNvSpPr txBox="1"/>
          <p:nvPr/>
        </p:nvSpPr>
        <p:spPr>
          <a:xfrm>
            <a:off x="3635896" y="638132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 + 15</a:t>
            </a:r>
          </a:p>
        </p:txBody>
      </p:sp>
    </p:spTree>
    <p:extLst>
      <p:ext uri="{BB962C8B-B14F-4D97-AF65-F5344CB8AC3E}">
        <p14:creationId xmlns:p14="http://schemas.microsoft.com/office/powerpoint/2010/main" val="60298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7544" y="1600200"/>
            <a:ext cx="8622074" cy="48304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ATTEINTES TESTICULAIRES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</a:rPr>
              <a:t>ORCHITE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</a:rPr>
              <a:t>TUMEURS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</a:rPr>
              <a:t> TRAUMA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</a:rPr>
              <a:t> HYDROCELE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D16842-BA68-2502-2B8A-66318BBFD81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F56EF12-80C4-3E75-0F61-2FEDA7F1CA2C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SCROTUM &amp; TESTICULES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3CAC56C-4E0F-73C0-9F4A-F97B20A0D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248053"/>
            <a:ext cx="1728192" cy="23042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7EF002-D19E-BFD2-C13B-FAB5BC9ED9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260629"/>
            <a:ext cx="4074098" cy="22916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9F35B8-4DE3-4AA4-B5A5-3CE7AAD4ED13}"/>
              </a:ext>
            </a:extLst>
          </p:cNvPr>
          <p:cNvSpPr txBox="1"/>
          <p:nvPr/>
        </p:nvSpPr>
        <p:spPr>
          <a:xfrm>
            <a:off x="1115616" y="5280635"/>
            <a:ext cx="728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CASTRATION UNILATERALE =&gt; PRESERVER LA FONCTION DU TESTICULE SAIN</a:t>
            </a:r>
            <a:endParaRPr lang="fr-FR" dirty="0">
              <a:solidFill>
                <a:schemeClr val="bg1"/>
              </a:solidFill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9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D974-9094-8951-39FF-60BFC4A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b="1" dirty="0"/>
              <a:t> INTRODUCTION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RAPPELS ANATOMIQUES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EXAMEN DU SYSTÈME REPRODUCTEUR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SCROTUM &amp; TESTICULES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la </a:t>
            </a:r>
            <a:r>
              <a:rPr lang="fr-FR" sz="2000" dirty="0"/>
              <a:t>cryptorchidie, les hernies et les atteintes testiculaires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la papillomatose, la persistance du frein, l’hématome, le défaut d’érection/extériorisation et la déviation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l’avulsion, le prolapsus et l’anneau de poils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UROLITHIASES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3886903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INTRODUCTION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RAPPELS ANATOMIQUES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EXAMEN DU SYSTÈME REPRODUCTEUR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</a:t>
            </a:r>
            <a:r>
              <a:rPr lang="fr-FR" sz="2400" dirty="0"/>
              <a:t>SCROTUM &amp; TESTICULES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la </a:t>
            </a:r>
            <a:r>
              <a:rPr lang="fr-FR" sz="2000" dirty="0"/>
              <a:t>cryptorchidie, les hernies et les atteintes testiculaires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b="1" dirty="0"/>
              <a:t> la papillomatose, la persistance du frein, l’hématome, le défaut d’érection/extériorisation et la déviation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l’avulsion, le prolapsus et l’anneau de poils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UROLITHIASES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383391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TUMEURS DU PENIS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/>
              <a:t>PAPILLOMATOSE </a:t>
            </a:r>
          </a:p>
          <a:p>
            <a:pPr lvl="2">
              <a:buFont typeface="Wingdings" pitchFamily="2" charset="2"/>
              <a:buChar char="Ø"/>
            </a:pPr>
            <a:r>
              <a:rPr lang="fr-FR" sz="1600" dirty="0"/>
              <a:t>PAPILLOMAVIRUS DE TYPE 1 (BPV-1)</a:t>
            </a:r>
          </a:p>
          <a:p>
            <a:pPr lvl="2">
              <a:buFont typeface="Wingdings" pitchFamily="2" charset="2"/>
              <a:buChar char="Ø"/>
            </a:pPr>
            <a:r>
              <a:rPr lang="fr-FR" sz="1600" dirty="0"/>
              <a:t> FREQUENCE: 0,2 - 1,8 %</a:t>
            </a:r>
          </a:p>
          <a:p>
            <a:pPr lvl="2">
              <a:buFont typeface="Wingdings" pitchFamily="2" charset="2"/>
              <a:buChar char="Ø"/>
            </a:pPr>
            <a:r>
              <a:rPr lang="fr-FR" sz="1600" dirty="0"/>
              <a:t>JEUNES MALES &lt; 2 ANS</a:t>
            </a:r>
          </a:p>
          <a:p>
            <a:pPr lvl="2">
              <a:buFont typeface="Wingdings" pitchFamily="2" charset="2"/>
              <a:buChar char="Ø"/>
            </a:pPr>
            <a:r>
              <a:rPr lang="fr-FR" sz="1600" dirty="0"/>
              <a:t>TOUT LE LONG DE LA PARTIE LIBRE DU PENIS &amp; PEDICULEE</a:t>
            </a:r>
          </a:p>
          <a:p>
            <a:pPr lvl="2">
              <a:buFont typeface="Wingdings" pitchFamily="2" charset="2"/>
              <a:buChar char="Ø"/>
            </a:pPr>
            <a:r>
              <a:rPr lang="fr-FR" sz="1600" dirty="0"/>
              <a:t>SAIGNEMENT (QUALITE DU SPERME)</a:t>
            </a:r>
          </a:p>
          <a:p>
            <a:pPr lvl="2">
              <a:buFont typeface="Wingdings" pitchFamily="2" charset="2"/>
              <a:buChar char="Ø"/>
            </a:pPr>
            <a:r>
              <a:rPr lang="fr-FR" sz="1600" dirty="0"/>
              <a:t>DOULEUR A LA SAILLIE</a:t>
            </a:r>
          </a:p>
          <a:p>
            <a:pPr lvl="2">
              <a:buFont typeface="Wingdings" pitchFamily="2" charset="2"/>
              <a:buChar char="Ø"/>
            </a:pPr>
            <a:r>
              <a:rPr lang="fr-FR" sz="1600" dirty="0"/>
              <a:t>PHIMOSIS OU </a:t>
            </a:r>
            <a:r>
              <a:rPr lang="fr-FR" sz="1600" b="1" dirty="0"/>
              <a:t>PARAPHIMOSIS</a:t>
            </a:r>
          </a:p>
          <a:p>
            <a:pPr lvl="2">
              <a:buFont typeface="Wingdings" pitchFamily="2" charset="2"/>
              <a:buChar char="Ø"/>
            </a:pPr>
            <a:r>
              <a:rPr lang="fr-FR" sz="1600" dirty="0"/>
              <a:t> LIGATURE, RESSECTION OU BISTOURI ELECTRIQUE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/>
              <a:t>FIBROPAPILLOME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/>
              <a:t>CARCINOME A CELLULES SQUAMEUSES</a:t>
            </a:r>
          </a:p>
          <a:p>
            <a:pPr lvl="2">
              <a:buFont typeface="Wingdings" pitchFamily="2" charset="2"/>
              <a:buChar char="Ø"/>
            </a:pP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224EBD-51FB-5B54-1E8F-0B7D9819F4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6432208" y="3296985"/>
            <a:ext cx="2400267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0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PAPILLOMATOSE</a:t>
            </a:r>
            <a:endParaRPr lang="fr-FR" sz="2000" dirty="0"/>
          </a:p>
          <a:p>
            <a:pPr lvl="2">
              <a:buFont typeface="Wingdings" pitchFamily="2" charset="2"/>
              <a:buChar char="Ø"/>
            </a:pP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151297-BB7F-877F-1909-A80FB97C7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7536" y="2650201"/>
            <a:ext cx="3562705" cy="26720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BABCC4-AF95-8B78-98C0-699AFCA27C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04863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37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PAPILLOMATOSE: ANESTHESIE + SONDAGE URETRALE</a:t>
            </a:r>
            <a:endParaRPr lang="fr-FR" sz="2000" dirty="0"/>
          </a:p>
          <a:p>
            <a:pPr lvl="2">
              <a:buFont typeface="Wingdings" pitchFamily="2" charset="2"/>
              <a:buChar char="Ø"/>
            </a:pP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1CC69A-63AC-929A-5DF2-76A4B48DC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3328369" cy="18722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D399DF-F825-B551-DDA8-3CCBB3F2C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7740" y="3833236"/>
            <a:ext cx="2631910" cy="33283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8C02EDC-43A9-938A-09D2-B9B353D5A5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39910" y="2534162"/>
            <a:ext cx="456052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7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PAPILLOMATOSE: SONDAGE URETRALE + RESECTION</a:t>
            </a:r>
            <a:endParaRPr lang="fr-FR" sz="2000" dirty="0"/>
          </a:p>
          <a:p>
            <a:pPr lvl="2">
              <a:buFont typeface="Wingdings" pitchFamily="2" charset="2"/>
              <a:buChar char="Ø"/>
            </a:pP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4613D4-1B2E-985C-27E1-3668A4EA1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805" y="2377149"/>
            <a:ext cx="3168352" cy="42244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57BFBFD-5CC5-1519-C4C0-B6E285473E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22" y="2996952"/>
            <a:ext cx="5004048" cy="28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56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PAPILLOMATOSE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SOINS POST-OPERATOIRES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HYDROTHERAPIE DU FOURREAU: EVITER LES ADHERENCES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AINS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REPOS 3 SEMAINES</a:t>
            </a:r>
          </a:p>
          <a:p>
            <a:pPr lvl="1">
              <a:buFont typeface="Wingdings" pitchFamily="2" charset="2"/>
              <a:buChar char="§"/>
            </a:pPr>
            <a:endParaRPr lang="fr-FR" sz="2000" dirty="0"/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COMPLICATIONS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 FISTULE URETRALE</a:t>
            </a:r>
          </a:p>
          <a:p>
            <a:pPr marL="857250" lvl="1" indent="-457200">
              <a:buFont typeface="+mj-lt"/>
              <a:buAutoNum type="arabicPeriod"/>
            </a:pPr>
            <a:endParaRPr lang="fr-FR" sz="1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15361" name="Picture 1" descr="page2image62112992">
            <a:extLst>
              <a:ext uri="{FF2B5EF4-FFF2-40B4-BE49-F238E27FC236}">
                <a16:creationId xmlns:a16="http://schemas.microsoft.com/office/drawing/2014/main" id="{0D695284-4FCB-AB43-0390-70932165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4653136"/>
            <a:ext cx="1039075" cy="20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page2image62111952">
            <a:extLst>
              <a:ext uri="{FF2B5EF4-FFF2-40B4-BE49-F238E27FC236}">
                <a16:creationId xmlns:a16="http://schemas.microsoft.com/office/drawing/2014/main" id="{E3EA6169-2B9E-1EC0-2DD0-5799489B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100" y="4653136"/>
            <a:ext cx="1845628" cy="2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page3image61951024">
            <a:extLst>
              <a:ext uri="{FF2B5EF4-FFF2-40B4-BE49-F238E27FC236}">
                <a16:creationId xmlns:a16="http://schemas.microsoft.com/office/drawing/2014/main" id="{E76D5EAC-328B-3953-0FD2-4C651323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928" y="4653135"/>
            <a:ext cx="1731409" cy="20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236526-1BEC-87E0-6C3B-4473B0FDF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884" y="3192112"/>
            <a:ext cx="4427984" cy="12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67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PERSISTANCE DU FREIN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SEPARATION INCOMPLETE DU LA PENIS VS PREPUCE (9 MOIS)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RAPHE VENTRAL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FREQUENCE: 0.4 - 16%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HEREDITAIRE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TRAITEMENT CHIRURGICAL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LIGATURE + SECTION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REPOS 1 SEMAINE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PRONOSTIC BON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453C9A-4DA8-40A2-E28D-ACF932ADF8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165" y="3324972"/>
            <a:ext cx="4369635" cy="32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86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HEMATOME = « FRACTURE DU PENIS »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AFFECTION LA PLUS FREQUENTE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ACCIDENT LORS DE LA SAILLIE =&gt; JEUNES &gt;&gt;&gt; VIEUX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FACE DORSALE DU PENIS DISTAL AU « S » PENIEN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GONFLEMENT CRANIALEMENT AU SCROTUM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PARAPHIMOSIS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CONSEQUENCE SUR LA MICTION</a:t>
            </a:r>
          </a:p>
          <a:p>
            <a:pPr lvl="1">
              <a:buFont typeface="Wingdings" pitchFamily="2" charset="2"/>
              <a:buChar char="Ø"/>
            </a:pPr>
            <a:endParaRPr lang="fr-FR" sz="2000" dirty="0"/>
          </a:p>
          <a:p>
            <a:pPr lvl="1">
              <a:buFont typeface="Wingdings" pitchFamily="2" charset="2"/>
              <a:buChar char="Ø"/>
            </a:pP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CD5395-9F6B-4968-5A14-C2419C7E1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41488" y="3458466"/>
            <a:ext cx="2919024" cy="33843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A5A06C-2FFD-0222-20FA-79BB5A91F9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61976" y="4186323"/>
            <a:ext cx="223830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HEMATOME = « FRACTURE DU PENIS »</a:t>
            </a:r>
          </a:p>
          <a:p>
            <a:pPr lvl="1">
              <a:buFont typeface="Wingdings" pitchFamily="2" charset="2"/>
              <a:buChar char="Ø"/>
            </a:pPr>
            <a:endParaRPr lang="fr-FR" sz="2000" dirty="0"/>
          </a:p>
          <a:p>
            <a:pPr lvl="1">
              <a:buFont typeface="Wingdings" pitchFamily="2" charset="2"/>
              <a:buChar char="Ø"/>
            </a:pP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9CF142-FC80-8505-827D-75C49668A4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4128458" cy="30963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549A32-4B1C-672B-8762-E7D16977C9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451" y="2636912"/>
            <a:ext cx="41284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06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HEMATOME = « FRACTURE DU PENIS »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TRAITEMENT &lt; 15 cm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 AINS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 HYDROTHERAPIE  3 SEMAINES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&gt; 1 MOIS CONTRÔLE SENSIBILITE DU PENIS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 REPOS 6 SEMAINES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TRAITEMENT &gt; 15 cm  = CHIRURGICAL SOUS AG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 PRONOSTIC RESERVE (75%)</a:t>
            </a:r>
          </a:p>
          <a:p>
            <a:pPr lvl="2">
              <a:buFont typeface="Wingdings" pitchFamily="2" charset="2"/>
              <a:buChar char="§"/>
            </a:pPr>
            <a:endParaRPr lang="fr-FR" sz="1600" dirty="0"/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COMPLICATIONS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 RECIDIVES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 ABCES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ADHERENCES</a:t>
            </a:r>
          </a:p>
          <a:p>
            <a:pPr marL="914400" lvl="2" indent="0">
              <a:buNone/>
            </a:pPr>
            <a:endParaRPr lang="fr-FR" sz="1600" dirty="0"/>
          </a:p>
          <a:p>
            <a:pPr lvl="1">
              <a:buFont typeface="Wingdings" pitchFamily="2" charset="2"/>
              <a:buChar char="Ø"/>
            </a:pP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95E8A82-3BB9-F179-089E-E836A7428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78385" y="3283866"/>
            <a:ext cx="2651726" cy="4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D974-9094-8951-39FF-60BFC4AC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04" y="620688"/>
            <a:ext cx="7643192" cy="504056"/>
          </a:xfrm>
        </p:spPr>
        <p:txBody>
          <a:bodyPr/>
          <a:lstStyle/>
          <a:p>
            <a:r>
              <a:rPr lang="fr-FR" sz="1600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IMPORTANCE DE L’EVALUATION DU REPRODUCTEUR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ACHAT ou 1-2 mois avant mise à la reproduction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EXAMEN COMPLET = 5,6 - 12% INAPTES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GENERAL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LOCOMOTEUR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REPRODUCTEUR (5 - 25%) : testicules et scrotum, pénis, sperme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PRONOSTIC VITAL: OK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PRONOSTIC REPRODUCTEUR: RESERVE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CONGENITALES OU PREPUBERES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ACQUISES : SAILLIE ou PREDISPOSITION ANATOMIQUE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 EXAMEN ANNUEL: AVANT LA MISE A LA REPRODUCTION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OBSERVATION QUOTIDIENNE: PRISE EN CHARGE RAPIDE = MEILLEUR PRONOSTIC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pic>
        <p:nvPicPr>
          <p:cNvPr id="1026" name="Picture 2" descr="Free Bull Images Free, Download Free Bull Images Free png images, Free  ClipArts on Clipart Library">
            <a:extLst>
              <a:ext uri="{FF2B5EF4-FFF2-40B4-BE49-F238E27FC236}">
                <a16:creationId xmlns:a16="http://schemas.microsoft.com/office/drawing/2014/main" id="{283BC100-27E3-54CE-4642-B9AB3C17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979" y="2770795"/>
            <a:ext cx="1877821" cy="21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55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DEFAUT D’ERECTION/D’EXTERIORISATION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EXTERIORISATION &lt; 30 CM SOUS SEDATION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RETRACTEUR DU PENIS TROP COURT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SHUNTS VASCULAIRES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REFORME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DEVIATION DU PENIS</a:t>
            </a:r>
            <a:r>
              <a:rPr lang="fr-FR" sz="2000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ATTEINTE DU LIGAMENT APICAL 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NE PERMET PAS LA SAILLIE NATURELLE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CHIRURGIE COMPLEXE… 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PRONOSTIC RESERVE???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HEREDITEE DISCUTEE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PENIS</a:t>
            </a:r>
          </a:p>
        </p:txBody>
      </p:sp>
      <p:pic>
        <p:nvPicPr>
          <p:cNvPr id="16386" name="Picture 2" descr="Drost Project: The Visual Guide to Bovine Reproduction: Penis">
            <a:extLst>
              <a:ext uri="{FF2B5EF4-FFF2-40B4-BE49-F238E27FC236}">
                <a16:creationId xmlns:a16="http://schemas.microsoft.com/office/drawing/2014/main" id="{45B313F6-00A3-B7BD-A9DB-190090A5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451820"/>
            <a:ext cx="2112674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42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D974-9094-8951-39FF-60BFC4A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INTRODUCTION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RAPPELS ANATOMIQUES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EXAMEN DU SYSTÈME REPRODUCTEUR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</a:t>
            </a:r>
            <a:r>
              <a:rPr lang="fr-FR" sz="2400" dirty="0"/>
              <a:t>SCROTUM &amp; TESTICULES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la </a:t>
            </a:r>
            <a:r>
              <a:rPr lang="fr-FR" sz="2000" dirty="0"/>
              <a:t>cryptorchidie, les hernies et les atteintes testiculaires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la papillomatose, la persistance du frein, l’hématome, le défaut d’érection/extériorisation et la déviation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b="1" dirty="0"/>
              <a:t> l’avulsion, le prolapsus et l’anneau de poils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UROLITHIASES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4D66C-4EA7-6677-FCF2-39074CF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41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4098940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AVULSION DU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PRINCIPALEMENT CHEZ LES TAUREAUX RECOLTES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JONCTION PENIS /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SUTURE vs 2</a:t>
            </a:r>
            <a:r>
              <a:rPr lang="fr-FR" sz="2000" baseline="30000" dirty="0"/>
              <a:t>nd</a:t>
            </a:r>
            <a:r>
              <a:rPr lang="fr-FR" sz="2000" dirty="0"/>
              <a:t> INTENTION = 1 an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CONTRÔLE 30 JOURS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REPOS 60 JOURS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PROLAPSUS DU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BOS INDICUS (3%) &gt;&gt;&gt;&gt;&gt; BOS TAURUS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PREDISPOSE AUX LESIONS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TRAITEMENT CHIRURGICAL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CIRCONCISION = 43%</a:t>
            </a:r>
          </a:p>
          <a:p>
            <a:pPr lvl="2">
              <a:buFont typeface="Wingdings" pitchFamily="2" charset="2"/>
              <a:buChar char="§"/>
            </a:pPr>
            <a:r>
              <a:rPr lang="fr-FR" sz="1600" dirty="0"/>
              <a:t>POSTHIOPLASTIE = 90 %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PRONOSTIC RESERVE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557DEE-C47F-AC31-D179-E07722C484D2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PREPUCE</a:t>
            </a:r>
          </a:p>
        </p:txBody>
      </p:sp>
      <p:pic>
        <p:nvPicPr>
          <p:cNvPr id="18433" name="Picture 1" descr="page4image61984208">
            <a:extLst>
              <a:ext uri="{FF2B5EF4-FFF2-40B4-BE49-F238E27FC236}">
                <a16:creationId xmlns:a16="http://schemas.microsoft.com/office/drawing/2014/main" id="{414F5EF0-3B95-2FF0-1F38-C884EECD0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1599385"/>
            <a:ext cx="2358703" cy="21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BD7310-8632-6D6D-4CD3-7248ABEC62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14908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92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D974-9094-8951-39FF-60BFC4A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INTRODUCTION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RAPPELS ANATOMIQUES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EXAMEN DU SYSTÈME REPRODUCTEUR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</a:t>
            </a:r>
            <a:r>
              <a:rPr lang="fr-FR" sz="2400" dirty="0"/>
              <a:t>SCROTUM &amp; TESTICULES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la </a:t>
            </a:r>
            <a:r>
              <a:rPr lang="fr-FR" sz="2000" dirty="0"/>
              <a:t>cryptorchidie, les hernies et les atteintes testiculaires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la papillomatose, la persistance du frein, l’hématome, le défaut d’érection/extériorisation et la déviation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l’avulsion, le prolapsus et l’anneau de poils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UROLITHIASES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4D66C-4EA7-6677-FCF2-39074CF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43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2436019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DESEQUILIBRE P/Ca ou EXCES Mg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ACCES A L’EAU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ALIMENTS SANS STRUCTURE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SIGNES CLINIQUES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sz="2000" dirty="0"/>
              <a:t>liés à la pression vésicale : COLIQUES</a:t>
            </a:r>
          </a:p>
          <a:p>
            <a:pPr lvl="2">
              <a:buFont typeface="Wingdings" pitchFamily="2" charset="2"/>
              <a:buChar char="§"/>
            </a:pPr>
            <a:r>
              <a:rPr lang="fr-FR" sz="2000" dirty="0"/>
              <a:t>dilatation abdominale bilatérale = uropéritoine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Insuffisance rénale aiguë et urémie</a:t>
            </a:r>
          </a:p>
          <a:p>
            <a:pPr lvl="2">
              <a:buFont typeface="Wingdings" pitchFamily="2" charset="2"/>
              <a:buChar char="§"/>
            </a:pPr>
            <a:r>
              <a:rPr lang="fr-FR" sz="2000" dirty="0"/>
              <a:t>abattement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FONCTION DE LA LOCALISATION DE L’OBSTRUCTION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D6F41E-4F33-D5CA-5C9F-9056218FEBF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5189F68-47F6-CF8F-D4F8-DD8692AB2E3A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</p:spTree>
    <p:extLst>
      <p:ext uri="{BB962C8B-B14F-4D97-AF65-F5344CB8AC3E}">
        <p14:creationId xmlns:p14="http://schemas.microsoft.com/office/powerpoint/2010/main" val="2251660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retr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16" r="-26216"/>
          <a:stretch>
            <a:fillRect/>
          </a:stretch>
        </p:blipFill>
        <p:spPr>
          <a:xfrm>
            <a:off x="1172256" y="1743075"/>
            <a:ext cx="7668504" cy="4830447"/>
          </a:xfrm>
        </p:spPr>
      </p:pic>
      <p:sp>
        <p:nvSpPr>
          <p:cNvPr id="7" name="Bouée 6"/>
          <p:cNvSpPr/>
          <p:nvPr/>
        </p:nvSpPr>
        <p:spPr>
          <a:xfrm>
            <a:off x="5476876" y="3937000"/>
            <a:ext cx="698500" cy="722875"/>
          </a:xfrm>
          <a:prstGeom prst="donut">
            <a:avLst>
              <a:gd name="adj" fmla="val 12449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6096001" y="2835275"/>
            <a:ext cx="698500" cy="722875"/>
          </a:xfrm>
          <a:prstGeom prst="donut">
            <a:avLst>
              <a:gd name="adj" fmla="val 12449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5095876" y="2812025"/>
            <a:ext cx="698500" cy="722875"/>
          </a:xfrm>
          <a:prstGeom prst="donut">
            <a:avLst>
              <a:gd name="adj" fmla="val 12449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BB723E-72BB-9DA4-F167-3E5A5378A22E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B0BD-2910-5C3C-BD67-B8DE45674DBC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</p:spTree>
    <p:extLst>
      <p:ext uri="{BB962C8B-B14F-4D97-AF65-F5344CB8AC3E}">
        <p14:creationId xmlns:p14="http://schemas.microsoft.com/office/powerpoint/2010/main" val="3161928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079" y="1600200"/>
            <a:ext cx="7917361" cy="48304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 Rupture urétrale : S Pénien</a:t>
            </a:r>
          </a:p>
        </p:txBody>
      </p:sp>
      <p:pic>
        <p:nvPicPr>
          <p:cNvPr id="6" name="Image 5" descr="DSC053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415" y="2355246"/>
            <a:ext cx="5680881" cy="42606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38E7E92-3090-3D83-FE21-FFFB846A055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F5B8481-D536-5997-8791-DD25943B4BD1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</p:spTree>
    <p:extLst>
      <p:ext uri="{BB962C8B-B14F-4D97-AF65-F5344CB8AC3E}">
        <p14:creationId xmlns:p14="http://schemas.microsoft.com/office/powerpoint/2010/main" val="2078910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7917361" cy="48304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 Rupture urétrale : S Pénien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DRAINAGE</a:t>
            </a:r>
          </a:p>
        </p:txBody>
      </p:sp>
      <p:pic>
        <p:nvPicPr>
          <p:cNvPr id="4" name="Image 3" descr="DSC053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7" y="2780927"/>
            <a:ext cx="4680001" cy="351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E4535C3-EA12-21C2-86C1-57EADB0CF22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5B9370E-BD2C-17F5-5383-4EB32650B648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</p:spTree>
    <p:extLst>
      <p:ext uri="{BB962C8B-B14F-4D97-AF65-F5344CB8AC3E}">
        <p14:creationId xmlns:p14="http://schemas.microsoft.com/office/powerpoint/2010/main" val="929476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7917361" cy="48304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 Rupture urétrale : S Pénien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URETROSTOMIE PERINEALE BASSE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4535C3-EA12-21C2-86C1-57EADB0CF22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5B9370E-BD2C-17F5-5383-4EB32650B648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503296-0C0E-7E79-C002-351DDFA0D2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636912"/>
            <a:ext cx="3135948" cy="41812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B5D6E6-59E3-021A-A192-8226BEAA02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45024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7917361" cy="48304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 Rupture urétrale : S Pénien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URETROSTOMIE PERINEALE BASSE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4535C3-EA12-21C2-86C1-57EADB0CF22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5B9370E-BD2C-17F5-5383-4EB32650B648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370E39-F8C1-A756-3ED3-FDBF8A158D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671333"/>
            <a:ext cx="5420108" cy="40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8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D974-9094-8951-39FF-60BFC4AC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04" y="620688"/>
            <a:ext cx="7643192" cy="504056"/>
          </a:xfrm>
        </p:spPr>
        <p:txBody>
          <a:bodyPr/>
          <a:lstStyle/>
          <a:p>
            <a:r>
              <a:rPr lang="fr-FR" sz="1600" dirty="0"/>
              <a:t>INTRODUCTION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pic>
        <p:nvPicPr>
          <p:cNvPr id="1026" name="Picture 2" descr="Free Bull Images Free, Download Free Bull Images Free png images, Free  ClipArts on Clipart Library">
            <a:extLst>
              <a:ext uri="{FF2B5EF4-FFF2-40B4-BE49-F238E27FC236}">
                <a16:creationId xmlns:a16="http://schemas.microsoft.com/office/drawing/2014/main" id="{283BC100-27E3-54CE-4642-B9AB3C17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979" y="2770795"/>
            <a:ext cx="1877821" cy="21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4FF24E-3EBE-8664-79BD-B5809DA77D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99096"/>
            <a:ext cx="8622298" cy="35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2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7917361" cy="48304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 Rupture urétrale : S Pénien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URETROSTOMIE PERINEALE BASSE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4535C3-EA12-21C2-86C1-57EADB0CF22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5B9370E-BD2C-17F5-5383-4EB32650B648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50153F-CCFB-AD03-5ED1-9998319ACB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97570" y="3154770"/>
            <a:ext cx="4181264" cy="313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8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7917361" cy="48304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 URETROSTOMIE PERINEALE BASSE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SOINS POST-OPERATOIRES</a:t>
            </a:r>
          </a:p>
          <a:p>
            <a:pPr lvl="2">
              <a:buFont typeface="Wingdings" pitchFamily="2" charset="2"/>
              <a:buChar char="§"/>
            </a:pPr>
            <a:r>
              <a:rPr lang="fr-FR" dirty="0"/>
              <a:t>GESTION DE LA NECROSE CUTANEE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4535C3-EA12-21C2-86C1-57EADB0CF22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5B9370E-BD2C-17F5-5383-4EB32650B648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3BE6FA-C700-1F84-1032-AA566457E3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326" y="3684875"/>
            <a:ext cx="3419872" cy="25649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0018F7-9359-22C1-F25E-27AF2433D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172108"/>
            <a:ext cx="2019622" cy="35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83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7917361" cy="48304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 URETROSTOMIE PERINEALE BASSE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COMPLICATIONS</a:t>
            </a:r>
          </a:p>
          <a:p>
            <a:pPr lvl="2">
              <a:buFont typeface="Wingdings" pitchFamily="2" charset="2"/>
              <a:buChar char="§"/>
            </a:pPr>
            <a:r>
              <a:rPr lang="fr-FR" dirty="0"/>
              <a:t>NECROSE +++</a:t>
            </a:r>
          </a:p>
          <a:p>
            <a:pPr lvl="2">
              <a:buFont typeface="Wingdings" pitchFamily="2" charset="2"/>
              <a:buChar char="§"/>
            </a:pPr>
            <a:r>
              <a:rPr lang="fr-FR" dirty="0"/>
              <a:t> DEHISCENCE DE PLAIE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4535C3-EA12-21C2-86C1-57EADB0CF22D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5B9370E-BD2C-17F5-5383-4EB32650B648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C1D1F1-D0EA-AC1D-12E7-DC5FE8C9CE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83" y="3861048"/>
            <a:ext cx="3323861" cy="24928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359AF4-1CC0-FC5C-60D2-1A2C921F07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454" y="3861048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8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Dilatation urétrale: Valvule ischiale</a:t>
            </a:r>
          </a:p>
          <a:p>
            <a:pPr lvl="1"/>
            <a:r>
              <a:rPr lang="fr-FR" dirty="0"/>
              <a:t> Urétrostomie périnéale haute</a:t>
            </a:r>
          </a:p>
        </p:txBody>
      </p:sp>
      <p:pic>
        <p:nvPicPr>
          <p:cNvPr id="4" name="Image 3" descr="urétrostomie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037" y="2762250"/>
            <a:ext cx="2262463" cy="3909696"/>
          </a:xfrm>
          <a:prstGeom prst="rect">
            <a:avLst/>
          </a:prstGeom>
        </p:spPr>
      </p:pic>
      <p:pic>
        <p:nvPicPr>
          <p:cNvPr id="10" name="Image 9" descr="urétrostomie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72" y="2607946"/>
            <a:ext cx="3071813" cy="4095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C73E7B4-438F-4344-C720-E5ADB22798D8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59AEA8C-1B0F-DFD2-5BCE-95DCE674472A}"/>
              </a:ext>
            </a:extLst>
          </p:cNvPr>
          <p:cNvSpPr txBox="1">
            <a:spLocks/>
          </p:cNvSpPr>
          <p:nvPr/>
        </p:nvSpPr>
        <p:spPr>
          <a:xfrm>
            <a:off x="1403648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UROLITHIASES</a:t>
            </a:r>
          </a:p>
        </p:txBody>
      </p:sp>
    </p:spTree>
    <p:extLst>
      <p:ext uri="{BB962C8B-B14F-4D97-AF65-F5344CB8AC3E}">
        <p14:creationId xmlns:p14="http://schemas.microsoft.com/office/powerpoint/2010/main" val="3905664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5E7F7ED-983B-CFEB-6E28-7E4BD815D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691" y="0"/>
            <a:ext cx="9379091" cy="6858000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1B78F3-5C98-2C66-DD10-825C31066B1E}"/>
              </a:ext>
            </a:extLst>
          </p:cNvPr>
          <p:cNvSpPr txBox="1"/>
          <p:nvPr/>
        </p:nvSpPr>
        <p:spPr>
          <a:xfrm>
            <a:off x="4446494" y="215153"/>
            <a:ext cx="435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Futura PT Book" pitchFamily="34" charset="0"/>
              </a:rPr>
              <a:t>MERCI POUR VOTRE ATTENTION…</a:t>
            </a:r>
          </a:p>
        </p:txBody>
      </p:sp>
    </p:spTree>
    <p:extLst>
      <p:ext uri="{BB962C8B-B14F-4D97-AF65-F5344CB8AC3E}">
        <p14:creationId xmlns:p14="http://schemas.microsoft.com/office/powerpoint/2010/main" val="6132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3DE01-A3C6-E19E-CECF-29D429AB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INTRODUCTION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/>
              <a:t> RAPPELS ANATOMIQUES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EXAMEN DU SYSTÈME REPRODUCTEUR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SCROTUM &amp; TESTICULES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la </a:t>
            </a:r>
            <a:r>
              <a:rPr lang="fr-FR" sz="2000" dirty="0"/>
              <a:t>cryptorchidie, les hernies et les atteintes testiculaires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PENIS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la papillomatose, la persistance du frein, l’hématome, le défaut d’érection/extériorisation et la déviation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PREPUCE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l’avulsion, le prolapsus et l’anneau de poils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UROLITHIASES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4D66C-4EA7-6677-FCF2-39074CF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6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C0E485-6044-70A0-3636-5E51DCAE5416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118773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SC06715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196752"/>
            <a:ext cx="7795573" cy="52812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652120" y="6525344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Bovine </a:t>
            </a:r>
            <a:r>
              <a:rPr lang="fr-FR" sz="1100" dirty="0" err="1"/>
              <a:t>anatomy</a:t>
            </a:r>
            <a:r>
              <a:rPr lang="fr-FR" sz="1100" dirty="0"/>
              <a:t>, </a:t>
            </a:r>
            <a:r>
              <a:rPr lang="fr-FR" sz="1100" dirty="0" err="1"/>
              <a:t>Budras</a:t>
            </a:r>
            <a:r>
              <a:rPr lang="fr-FR" sz="1100" dirty="0"/>
              <a:t> &amp; </a:t>
            </a:r>
            <a:r>
              <a:rPr lang="fr-FR" sz="1100" dirty="0" err="1"/>
              <a:t>Habel</a:t>
            </a:r>
            <a:r>
              <a:rPr lang="fr-FR" sz="1100" dirty="0"/>
              <a:t>, 2011</a:t>
            </a:r>
          </a:p>
          <a:p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7020272" y="4437112"/>
            <a:ext cx="1835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« S » pénien</a:t>
            </a:r>
          </a:p>
        </p:txBody>
      </p:sp>
      <p:cxnSp>
        <p:nvCxnSpPr>
          <p:cNvPr id="10" name="Connecteur droit 9"/>
          <p:cNvCxnSpPr>
            <a:stCxn id="11" idx="6"/>
          </p:cNvCxnSpPr>
          <p:nvPr/>
        </p:nvCxnSpPr>
        <p:spPr>
          <a:xfrm>
            <a:off x="5868144" y="4545124"/>
            <a:ext cx="1196008" cy="1509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5004048" y="4149080"/>
            <a:ext cx="864096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020272" y="4869160"/>
            <a:ext cx="1835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Muscle crémaster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76056" y="4992270"/>
            <a:ext cx="1988096" cy="2090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67544" y="5589240"/>
            <a:ext cx="125963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Partie libre du pénis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1763687" y="5733256"/>
            <a:ext cx="12241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75928" y="5229200"/>
            <a:ext cx="125963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Partie libre du pénis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1772071" y="5373216"/>
            <a:ext cx="205214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3D1AFBA-B776-CC10-4D2F-87A358E62B0E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4CF7265-B9D7-BBA0-DDE5-A42FE49A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04" y="620688"/>
            <a:ext cx="7643192" cy="504056"/>
          </a:xfrm>
        </p:spPr>
        <p:txBody>
          <a:bodyPr/>
          <a:lstStyle/>
          <a:p>
            <a:r>
              <a:rPr lang="fr-FR" sz="1600" dirty="0"/>
              <a:t>RAPPELS ANATOMIQUES</a:t>
            </a:r>
          </a:p>
        </p:txBody>
      </p:sp>
    </p:spTree>
    <p:extLst>
      <p:ext uri="{BB962C8B-B14F-4D97-AF65-F5344CB8AC3E}">
        <p14:creationId xmlns:p14="http://schemas.microsoft.com/office/powerpoint/2010/main" val="6520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652120" y="6525344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Bovine </a:t>
            </a:r>
            <a:r>
              <a:rPr lang="fr-FR" sz="1100" dirty="0" err="1"/>
              <a:t>anatomy</a:t>
            </a:r>
            <a:r>
              <a:rPr lang="fr-FR" sz="1100" dirty="0"/>
              <a:t>, </a:t>
            </a:r>
            <a:r>
              <a:rPr lang="fr-FR" sz="1100" dirty="0" err="1"/>
              <a:t>Budras</a:t>
            </a:r>
            <a:r>
              <a:rPr lang="fr-FR" sz="1100" dirty="0"/>
              <a:t> &amp; </a:t>
            </a:r>
            <a:r>
              <a:rPr lang="fr-FR" sz="1100" dirty="0" err="1"/>
              <a:t>Habel</a:t>
            </a:r>
            <a:r>
              <a:rPr lang="fr-FR" sz="1100" dirty="0"/>
              <a:t>, 2011</a:t>
            </a:r>
          </a:p>
        </p:txBody>
      </p:sp>
      <p:pic>
        <p:nvPicPr>
          <p:cNvPr id="5" name="Image 4" descr="DSC06717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33" y="1556792"/>
            <a:ext cx="4909934" cy="4603441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5940152" y="3552110"/>
            <a:ext cx="12241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120408" y="342900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 &amp; v. dorsales du pénis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051720" y="4488214"/>
            <a:ext cx="2592288" cy="2090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79512" y="436510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 &amp; v. épigastriques sup. caudales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120408" y="3645024"/>
            <a:ext cx="1835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 &amp; v. profondes du pénis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5796136" y="3768134"/>
            <a:ext cx="13681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22" idx="3"/>
          </p:cNvCxnSpPr>
          <p:nvPr/>
        </p:nvCxnSpPr>
        <p:spPr>
          <a:xfrm flipV="1">
            <a:off x="2123728" y="3501008"/>
            <a:ext cx="2376264" cy="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07504" y="3377898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a. &amp; v. testiculaires</a:t>
            </a:r>
          </a:p>
        </p:txBody>
      </p:sp>
      <p:cxnSp>
        <p:nvCxnSpPr>
          <p:cNvPr id="24" name="Connecteur droit 23"/>
          <p:cNvCxnSpPr>
            <a:stCxn id="25" idx="3"/>
          </p:cNvCxnSpPr>
          <p:nvPr/>
        </p:nvCxnSpPr>
        <p:spPr>
          <a:xfrm flipV="1">
            <a:off x="2123728" y="3696126"/>
            <a:ext cx="2628264" cy="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07504" y="3573016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a. &amp; v. du canal déférent</a:t>
            </a:r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2159704" y="4200182"/>
            <a:ext cx="2340288" cy="2090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79512" y="407707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 &amp; v. épigastriques prof. caudales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120A6501-E9ED-3CEE-0C72-3E5A12A54FE2}"/>
              </a:ext>
            </a:extLst>
          </p:cNvPr>
          <p:cNvSpPr txBox="1">
            <a:spLocks/>
          </p:cNvSpPr>
          <p:nvPr/>
        </p:nvSpPr>
        <p:spPr>
          <a:xfrm>
            <a:off x="1393304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RAPPELS ANATOMIQUES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67092F6-3D1E-E0AA-0D3F-32B03E1A5B91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</p:spTree>
    <p:extLst>
      <p:ext uri="{BB962C8B-B14F-4D97-AF65-F5344CB8AC3E}">
        <p14:creationId xmlns:p14="http://schemas.microsoft.com/office/powerpoint/2010/main" val="182250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120A6501-E9ED-3CEE-0C72-3E5A12A54FE2}"/>
              </a:ext>
            </a:extLst>
          </p:cNvPr>
          <p:cNvSpPr txBox="1">
            <a:spLocks/>
          </p:cNvSpPr>
          <p:nvPr/>
        </p:nvSpPr>
        <p:spPr>
          <a:xfrm>
            <a:off x="1393304" y="620688"/>
            <a:ext cx="7643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RAPPELS ANATOMIQUES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67092F6-3D1E-E0AA-0D3F-32B03E1A5B91}"/>
              </a:ext>
            </a:extLst>
          </p:cNvPr>
          <p:cNvSpPr txBox="1"/>
          <p:nvPr/>
        </p:nvSpPr>
        <p:spPr>
          <a:xfrm>
            <a:off x="5136198" y="107340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utura PT Book" pitchFamily="34" charset="0"/>
              </a:rPr>
              <a:t>LESIONS GENITALES DU TAUREAU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433A10-15D6-CE91-FF7E-1E76D53BEF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55794" y="1708938"/>
            <a:ext cx="5384340" cy="43924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B478B8-89FC-6FEB-CC5C-5B80491B9D85}"/>
              </a:ext>
            </a:extLst>
          </p:cNvPr>
          <p:cNvSpPr txBox="1"/>
          <p:nvPr/>
        </p:nvSpPr>
        <p:spPr>
          <a:xfrm>
            <a:off x="6588224" y="364502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utura PT Book" pitchFamily="34" charset="0"/>
              </a:rPr>
              <a:t>CORPS CAVERNEUX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66E220C-F091-95E6-42BC-C52F5070F09E}"/>
              </a:ext>
            </a:extLst>
          </p:cNvPr>
          <p:cNvSpPr txBox="1"/>
          <p:nvPr/>
        </p:nvSpPr>
        <p:spPr>
          <a:xfrm>
            <a:off x="6588224" y="508518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utura PT Book" pitchFamily="34" charset="0"/>
              </a:rPr>
              <a:t>CORPS SPONGIEUX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3A1C333-DCC4-DFBE-ED37-0B69B42EA5A6}"/>
              </a:ext>
            </a:extLst>
          </p:cNvPr>
          <p:cNvSpPr txBox="1"/>
          <p:nvPr/>
        </p:nvSpPr>
        <p:spPr>
          <a:xfrm>
            <a:off x="6588224" y="163983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utura PT Book" pitchFamily="34" charset="0"/>
              </a:rPr>
              <a:t>A., V., N. DORSAL DU PENIS</a:t>
            </a:r>
          </a:p>
        </p:txBody>
      </p:sp>
    </p:spTree>
    <p:extLst>
      <p:ext uri="{BB962C8B-B14F-4D97-AF65-F5344CB8AC3E}">
        <p14:creationId xmlns:p14="http://schemas.microsoft.com/office/powerpoint/2010/main" val="1373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Futura PT Boo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7098</TotalTime>
  <Words>1731</Words>
  <Application>Microsoft Macintosh PowerPoint</Application>
  <PresentationFormat>Affichage à l'écran (4:3)</PresentationFormat>
  <Paragraphs>391</Paragraphs>
  <Slides>54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9" baseType="lpstr">
      <vt:lpstr>Arial</vt:lpstr>
      <vt:lpstr>Calibri</vt:lpstr>
      <vt:lpstr>Futura PT Book</vt:lpstr>
      <vt:lpstr>Wingdings</vt:lpstr>
      <vt:lpstr>Thème Office</vt:lpstr>
      <vt:lpstr>TRAITEMENT DES LESIONS GENITALES DU TAUREAU </vt:lpstr>
      <vt:lpstr>Présentation PowerPoint</vt:lpstr>
      <vt:lpstr>Présentation PowerPoint</vt:lpstr>
      <vt:lpstr>INTRODUCTION</vt:lpstr>
      <vt:lpstr>INTRODUCTION</vt:lpstr>
      <vt:lpstr>Présentation PowerPoint</vt:lpstr>
      <vt:lpstr>RAPPELS ANATOMIQUES</vt:lpstr>
      <vt:lpstr>Présentation PowerPoint</vt:lpstr>
      <vt:lpstr>Présentation PowerPoint</vt:lpstr>
      <vt:lpstr>Présentation PowerPoint</vt:lpstr>
      <vt:lpstr>EX. SYSTÈME REPRODUCTEUR</vt:lpstr>
      <vt:lpstr>EX. SYSTÈME REPRODUCTEUR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Leinartz</dc:creator>
  <cp:lastModifiedBy>Sartelet Arnaud</cp:lastModifiedBy>
  <cp:revision>74</cp:revision>
  <cp:lastPrinted>2022-05-21T13:35:00Z</cp:lastPrinted>
  <dcterms:created xsi:type="dcterms:W3CDTF">2014-03-25T13:27:24Z</dcterms:created>
  <dcterms:modified xsi:type="dcterms:W3CDTF">2022-05-21T13:35:09Z</dcterms:modified>
</cp:coreProperties>
</file>