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0" r:id="rId3"/>
    <p:sldId id="258" r:id="rId4"/>
    <p:sldId id="259" r:id="rId5"/>
    <p:sldId id="261" r:id="rId6"/>
    <p:sldId id="271" r:id="rId7"/>
    <p:sldId id="272" r:id="rId8"/>
    <p:sldId id="265" r:id="rId9"/>
    <p:sldId id="274" r:id="rId10"/>
    <p:sldId id="273"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267" autoAdjust="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6DAE5E-6FB9-4FF6-839D-EA523A2ABBD7}" type="datetimeFigureOut">
              <a:rPr lang="fr-BE" smtClean="0"/>
              <a:t>19-05-22</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985901-9E3C-474C-9F5B-43BA580048CF}" type="slidenum">
              <a:rPr lang="fr-BE" smtClean="0"/>
              <a:t>‹N°›</a:t>
            </a:fld>
            <a:endParaRPr lang="fr-BE"/>
          </a:p>
        </p:txBody>
      </p:sp>
    </p:spTree>
    <p:extLst>
      <p:ext uri="{BB962C8B-B14F-4D97-AF65-F5344CB8AC3E}">
        <p14:creationId xmlns:p14="http://schemas.microsoft.com/office/powerpoint/2010/main" val="213921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5A7C17C6-3DFD-4808-9A80-8ED0C4AF85BF}" type="slidenum">
              <a:rPr lang="fr-BE" smtClean="0"/>
              <a:t>1</a:t>
            </a:fld>
            <a:endParaRPr lang="fr-BE"/>
          </a:p>
        </p:txBody>
      </p:sp>
    </p:spTree>
    <p:extLst>
      <p:ext uri="{BB962C8B-B14F-4D97-AF65-F5344CB8AC3E}">
        <p14:creationId xmlns:p14="http://schemas.microsoft.com/office/powerpoint/2010/main" val="938051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5A7C17C6-3DFD-4808-9A80-8ED0C4AF85BF}" type="slidenum">
              <a:rPr lang="fr-BE" smtClean="0"/>
              <a:t>11</a:t>
            </a:fld>
            <a:endParaRPr lang="fr-BE"/>
          </a:p>
        </p:txBody>
      </p:sp>
    </p:spTree>
    <p:extLst>
      <p:ext uri="{BB962C8B-B14F-4D97-AF65-F5344CB8AC3E}">
        <p14:creationId xmlns:p14="http://schemas.microsoft.com/office/powerpoint/2010/main" val="2222960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noProof="0"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2</a:t>
            </a:fld>
            <a:endParaRPr lang="fr-BE"/>
          </a:p>
        </p:txBody>
      </p:sp>
    </p:spTree>
    <p:extLst>
      <p:ext uri="{BB962C8B-B14F-4D97-AF65-F5344CB8AC3E}">
        <p14:creationId xmlns:p14="http://schemas.microsoft.com/office/powerpoint/2010/main" val="1881766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r>
              <a:rPr lang="fr-BE" dirty="0" smtClean="0"/>
              <a:t>Investissements</a:t>
            </a:r>
            <a:r>
              <a:rPr lang="fr-BE" baseline="0" dirty="0" smtClean="0"/>
              <a:t> publics (240 millions en Wallonie)</a:t>
            </a:r>
          </a:p>
          <a:p>
            <a:pPr marL="171450" indent="-171450">
              <a:buFontTx/>
              <a:buChar char="-"/>
            </a:pPr>
            <a:r>
              <a:rPr lang="fr-BE" dirty="0" smtClean="0"/>
              <a:t>Prolongement du tram à Liège (105 millions)</a:t>
            </a:r>
          </a:p>
          <a:p>
            <a:pPr marL="171450" indent="-171450">
              <a:buFontTx/>
              <a:buChar char="-"/>
            </a:pPr>
            <a:r>
              <a:rPr lang="fr-BE" dirty="0" smtClean="0"/>
              <a:t>Métro de Charleroi (60 millions) </a:t>
            </a:r>
          </a:p>
          <a:p>
            <a:pPr marL="171450" indent="-171450">
              <a:buFontTx/>
              <a:buChar char="-"/>
            </a:pPr>
            <a:r>
              <a:rPr lang="fr-BE" dirty="0" smtClean="0"/>
              <a:t>Volonté d’isoler de nombreux bâtiments</a:t>
            </a:r>
          </a:p>
          <a:p>
            <a:pPr marL="171450" indent="-171450">
              <a:buFontTx/>
              <a:buChar char="-"/>
            </a:pPr>
            <a:r>
              <a:rPr lang="fr-BE" dirty="0" smtClean="0"/>
              <a:t>Reconstruction</a:t>
            </a:r>
            <a:r>
              <a:rPr lang="fr-BE" baseline="0" dirty="0" smtClean="0"/>
              <a:t> suite aux inondations </a:t>
            </a:r>
          </a:p>
          <a:p>
            <a:pPr marL="171450" indent="-171450">
              <a:buFontTx/>
              <a:buChar char="-"/>
            </a:pPr>
            <a:r>
              <a:rPr lang="fr-BE" baseline="0" dirty="0" smtClean="0">
                <a:sym typeface="Wingdings" panose="05000000000000000000" pitchFamily="2" charset="2"/>
              </a:rPr>
              <a:t> </a:t>
            </a:r>
            <a:r>
              <a:rPr lang="fr-BE" b="1" baseline="0" dirty="0" smtClean="0">
                <a:sym typeface="Wingdings" panose="05000000000000000000" pitchFamily="2" charset="2"/>
              </a:rPr>
              <a:t>Multiplication des projets </a:t>
            </a:r>
            <a:endParaRPr lang="fr-BE" b="1"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3</a:t>
            </a:fld>
            <a:endParaRPr lang="fr-BE"/>
          </a:p>
        </p:txBody>
      </p:sp>
    </p:spTree>
    <p:extLst>
      <p:ext uri="{BB962C8B-B14F-4D97-AF65-F5344CB8AC3E}">
        <p14:creationId xmlns:p14="http://schemas.microsoft.com/office/powerpoint/2010/main" val="1796413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4</a:t>
            </a:fld>
            <a:endParaRPr lang="fr-BE"/>
          </a:p>
        </p:txBody>
      </p:sp>
    </p:spTree>
    <p:extLst>
      <p:ext uri="{BB962C8B-B14F-4D97-AF65-F5344CB8AC3E}">
        <p14:creationId xmlns:p14="http://schemas.microsoft.com/office/powerpoint/2010/main" val="2322461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6</a:t>
            </a:fld>
            <a:endParaRPr lang="fr-BE"/>
          </a:p>
        </p:txBody>
      </p:sp>
    </p:spTree>
    <p:extLst>
      <p:ext uri="{BB962C8B-B14F-4D97-AF65-F5344CB8AC3E}">
        <p14:creationId xmlns:p14="http://schemas.microsoft.com/office/powerpoint/2010/main" val="4168976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7</a:t>
            </a:fld>
            <a:endParaRPr lang="fr-BE"/>
          </a:p>
        </p:txBody>
      </p:sp>
    </p:spTree>
    <p:extLst>
      <p:ext uri="{BB962C8B-B14F-4D97-AF65-F5344CB8AC3E}">
        <p14:creationId xmlns:p14="http://schemas.microsoft.com/office/powerpoint/2010/main" val="1673992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8</a:t>
            </a:fld>
            <a:endParaRPr lang="fr-BE"/>
          </a:p>
        </p:txBody>
      </p:sp>
    </p:spTree>
    <p:extLst>
      <p:ext uri="{BB962C8B-B14F-4D97-AF65-F5344CB8AC3E}">
        <p14:creationId xmlns:p14="http://schemas.microsoft.com/office/powerpoint/2010/main" val="1986023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9</a:t>
            </a:fld>
            <a:endParaRPr lang="fr-BE"/>
          </a:p>
        </p:txBody>
      </p:sp>
    </p:spTree>
    <p:extLst>
      <p:ext uri="{BB962C8B-B14F-4D97-AF65-F5344CB8AC3E}">
        <p14:creationId xmlns:p14="http://schemas.microsoft.com/office/powerpoint/2010/main" val="3893341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sz="1200" dirty="0" smtClean="0"/>
              <a:t>"On dit souvent dans le secteur de l'intérim que si on perd un consultant, on perd une part de marché de 20%"</a:t>
            </a:r>
            <a:endParaRPr lang="fr-BE" dirty="0"/>
          </a:p>
        </p:txBody>
      </p:sp>
      <p:sp>
        <p:nvSpPr>
          <p:cNvPr id="4" name="Espace réservé du numéro de diapositive 3"/>
          <p:cNvSpPr>
            <a:spLocks noGrp="1"/>
          </p:cNvSpPr>
          <p:nvPr>
            <p:ph type="sldNum" sz="quarter" idx="10"/>
          </p:nvPr>
        </p:nvSpPr>
        <p:spPr/>
        <p:txBody>
          <a:bodyPr/>
          <a:lstStyle/>
          <a:p>
            <a:fld id="{F6985901-9E3C-474C-9F5B-43BA580048CF}" type="slidenum">
              <a:rPr lang="fr-BE" smtClean="0"/>
              <a:t>10</a:t>
            </a:fld>
            <a:endParaRPr lang="fr-BE"/>
          </a:p>
        </p:txBody>
      </p:sp>
    </p:spTree>
    <p:extLst>
      <p:ext uri="{BB962C8B-B14F-4D97-AF65-F5344CB8AC3E}">
        <p14:creationId xmlns:p14="http://schemas.microsoft.com/office/powerpoint/2010/main" val="3158462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BE"/>
          </a:p>
        </p:txBody>
      </p:sp>
      <p:sp>
        <p:nvSpPr>
          <p:cNvPr id="4" name="Espace réservé de la date 3"/>
          <p:cNvSpPr>
            <a:spLocks noGrp="1"/>
          </p:cNvSpPr>
          <p:nvPr>
            <p:ph type="dt" sz="half" idx="10"/>
          </p:nvPr>
        </p:nvSpPr>
        <p:spPr/>
        <p:txBody>
          <a:bodyPr/>
          <a:lstStyle/>
          <a:p>
            <a:fld id="{992D1F38-5E68-4CF3-AB9E-3C8FC7B969CC}" type="datetimeFigureOut">
              <a:rPr lang="fr-BE" smtClean="0"/>
              <a:t>19-05-22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4238729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992D1F38-5E68-4CF3-AB9E-3C8FC7B969CC}" type="datetimeFigureOut">
              <a:rPr lang="fr-BE" smtClean="0"/>
              <a:t>19-05-22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3249284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992D1F38-5E68-4CF3-AB9E-3C8FC7B969CC}" type="datetimeFigureOut">
              <a:rPr lang="fr-BE" smtClean="0"/>
              <a:t>19-05-22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2248403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25_Пользовательский макет">
    <p:spTree>
      <p:nvGrpSpPr>
        <p:cNvPr id="1" name=""/>
        <p:cNvGrpSpPr/>
        <p:nvPr/>
      </p:nvGrpSpPr>
      <p:grpSpPr>
        <a:xfrm>
          <a:off x="0" y="0"/>
          <a:ext cx="0" cy="0"/>
          <a:chOff x="0" y="0"/>
          <a:chExt cx="0" cy="0"/>
        </a:xfrm>
      </p:grpSpPr>
      <p:sp>
        <p:nvSpPr>
          <p:cNvPr id="12" name="Номер слайда 5"/>
          <p:cNvSpPr>
            <a:spLocks noGrp="1"/>
          </p:cNvSpPr>
          <p:nvPr>
            <p:ph type="sldNum" sz="quarter" idx="4"/>
          </p:nvPr>
        </p:nvSpPr>
        <p:spPr>
          <a:xfrm>
            <a:off x="9357178" y="5981995"/>
            <a:ext cx="2844800" cy="878036"/>
          </a:xfrm>
          <a:prstGeom prst="rect">
            <a:avLst/>
          </a:prstGeom>
        </p:spPr>
        <p:txBody>
          <a:bodyPr/>
          <a:lstStyle>
            <a:lvl1pPr algn="r">
              <a:defRPr lang="uk-UA" sz="6949" b="0" i="0" kern="1200" baseline="0" smtClean="0">
                <a:solidFill>
                  <a:schemeClr val="bg1">
                    <a:lumMod val="95000"/>
                  </a:schemeClr>
                </a:solidFill>
                <a:latin typeface="Roboto Light" panose="02000000000000000000" pitchFamily="2" charset="0"/>
                <a:ea typeface="Roboto Light" panose="02000000000000000000" pitchFamily="2" charset="0"/>
                <a:cs typeface="Roboto Light" panose="02000000000000000000" pitchFamily="2" charset="0"/>
              </a:defRPr>
            </a:lvl1pPr>
          </a:lstStyle>
          <a:p>
            <a:fld id="{E8BBD06A-759F-43F0-9FDD-30D8801384DF}" type="slidenum">
              <a:rPr lang="ru-RU" smtClean="0"/>
              <a:pPr/>
              <a:t>‹N°›</a:t>
            </a:fld>
            <a:endParaRPr lang="ru-RU" dirty="0"/>
          </a:p>
        </p:txBody>
      </p:sp>
      <p:sp>
        <p:nvSpPr>
          <p:cNvPr id="13" name="Текст 3"/>
          <p:cNvSpPr>
            <a:spLocks noGrp="1"/>
          </p:cNvSpPr>
          <p:nvPr>
            <p:ph type="body" sz="quarter" idx="14" hasCustomPrompt="1"/>
          </p:nvPr>
        </p:nvSpPr>
        <p:spPr>
          <a:xfrm>
            <a:off x="800938" y="2385005"/>
            <a:ext cx="10595680" cy="3222926"/>
          </a:xfrm>
          <a:prstGeom prst="rect">
            <a:avLst/>
          </a:prstGeom>
        </p:spPr>
        <p:txBody>
          <a:bodyPr/>
          <a:lstStyle>
            <a:lvl1pPr>
              <a:defRPr lang="en-US" sz="1400" b="0" i="0" kern="1200" baseline="0" dirty="0">
                <a:solidFill>
                  <a:schemeClr val="tx2"/>
                </a:solidFill>
                <a:latin typeface="Tahoma" charset="0"/>
                <a:ea typeface="Tahoma" charset="0"/>
                <a:cs typeface="Tahoma" charset="0"/>
              </a:defRPr>
            </a:lvl1pPr>
          </a:lstStyle>
          <a:p>
            <a:pPr marL="0" lvl="0" indent="0" algn="l" defTabSz="1219079" rtl="0" eaLnBrk="1" latinLnBrk="0" hangingPunct="1">
              <a:lnSpc>
                <a:spcPct val="150000"/>
              </a:lnSpc>
              <a:spcBef>
                <a:spcPts val="636"/>
              </a:spcBef>
              <a:buFont typeface="Arial" panose="020B0604020202020204" pitchFamily="34" charset="0"/>
              <a:buNone/>
            </a:pPr>
            <a:r>
              <a:rPr lang="en-US" dirty="0"/>
              <a:t>Example text</a:t>
            </a:r>
          </a:p>
        </p:txBody>
      </p:sp>
      <p:sp>
        <p:nvSpPr>
          <p:cNvPr id="6" name="Заголовок 1">
            <a:extLst>
              <a:ext uri="{FF2B5EF4-FFF2-40B4-BE49-F238E27FC236}">
                <a16:creationId xmlns:a16="http://schemas.microsoft.com/office/drawing/2014/main" id="{D8064AAD-A236-8D4B-8490-7A45164C55C4}"/>
              </a:ext>
            </a:extLst>
          </p:cNvPr>
          <p:cNvSpPr>
            <a:spLocks noGrp="1"/>
          </p:cNvSpPr>
          <p:nvPr>
            <p:ph type="title" hasCustomPrompt="1"/>
          </p:nvPr>
        </p:nvSpPr>
        <p:spPr>
          <a:xfrm>
            <a:off x="800856" y="621013"/>
            <a:ext cx="10595762" cy="782730"/>
          </a:xfrm>
          <a:prstGeom prst="rect">
            <a:avLst/>
          </a:prstGeom>
        </p:spPr>
        <p:txBody>
          <a:bodyPr>
            <a:noAutofit/>
          </a:bodyPr>
          <a:lstStyle>
            <a:lvl1pPr marL="0" marR="0" indent="0" algn="ctr" defTabSz="1219079" rtl="0" eaLnBrk="1" fontAlgn="auto" latinLnBrk="0" hangingPunct="1">
              <a:lnSpc>
                <a:spcPct val="100000"/>
              </a:lnSpc>
              <a:spcBef>
                <a:spcPct val="0"/>
              </a:spcBef>
              <a:spcAft>
                <a:spcPts val="0"/>
              </a:spcAft>
              <a:buClrTx/>
              <a:buSzTx/>
              <a:buFontTx/>
              <a:buNone/>
              <a:tabLst>
                <a:tab pos="1820589" algn="l"/>
              </a:tabLst>
              <a:defRPr lang="ru-RU" sz="4000" b="1" i="0" kern="1200" spc="0" baseline="0" dirty="0">
                <a:solidFill>
                  <a:schemeClr val="tx2"/>
                </a:solidFill>
                <a:latin typeface="Tahoma" charset="0"/>
                <a:ea typeface="Tahoma" charset="0"/>
                <a:cs typeface="Tahoma" charset="0"/>
              </a:defRPr>
            </a:lvl1pPr>
          </a:lstStyle>
          <a:p>
            <a:r>
              <a:rPr lang="en-US" dirty="0"/>
              <a:t>NAME OF YOUR TOP SLIDE</a:t>
            </a:r>
            <a:endParaRPr lang="ru-RU" dirty="0"/>
          </a:p>
        </p:txBody>
      </p:sp>
      <p:sp>
        <p:nvSpPr>
          <p:cNvPr id="7" name="Прямоугольник 6">
            <a:extLst>
              <a:ext uri="{FF2B5EF4-FFF2-40B4-BE49-F238E27FC236}">
                <a16:creationId xmlns:a16="http://schemas.microsoft.com/office/drawing/2014/main" id="{7F60385F-BA2E-EA43-88D8-155A79950051}"/>
              </a:ext>
            </a:extLst>
          </p:cNvPr>
          <p:cNvSpPr/>
          <p:nvPr userDrawn="1"/>
        </p:nvSpPr>
        <p:spPr>
          <a:xfrm>
            <a:off x="4967462" y="1"/>
            <a:ext cx="2262550" cy="57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900"/>
          </a:p>
        </p:txBody>
      </p:sp>
    </p:spTree>
    <p:extLst>
      <p:ext uri="{BB962C8B-B14F-4D97-AF65-F5344CB8AC3E}">
        <p14:creationId xmlns:p14="http://schemas.microsoft.com/office/powerpoint/2010/main" val="3667063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992D1F38-5E68-4CF3-AB9E-3C8FC7B969CC}" type="datetimeFigureOut">
              <a:rPr lang="fr-BE" smtClean="0"/>
              <a:t>19-05-22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112429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992D1F38-5E68-4CF3-AB9E-3C8FC7B969CC}" type="datetimeFigureOut">
              <a:rPr lang="fr-BE" smtClean="0"/>
              <a:t>19-05-22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921939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992D1F38-5E68-4CF3-AB9E-3C8FC7B969CC}" type="datetimeFigureOut">
              <a:rPr lang="fr-BE" smtClean="0"/>
              <a:t>19-05-22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3674544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992D1F38-5E68-4CF3-AB9E-3C8FC7B969CC}" type="datetimeFigureOut">
              <a:rPr lang="fr-BE" smtClean="0"/>
              <a:t>19-05-22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3312921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992D1F38-5E68-4CF3-AB9E-3C8FC7B969CC}" type="datetimeFigureOut">
              <a:rPr lang="fr-BE" smtClean="0"/>
              <a:t>19-05-22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1045714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92D1F38-5E68-4CF3-AB9E-3C8FC7B969CC}" type="datetimeFigureOut">
              <a:rPr lang="fr-BE" smtClean="0"/>
              <a:t>19-05-22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1640535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992D1F38-5E68-4CF3-AB9E-3C8FC7B969CC}" type="datetimeFigureOut">
              <a:rPr lang="fr-BE" smtClean="0"/>
              <a:t>19-05-22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1430186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992D1F38-5E68-4CF3-AB9E-3C8FC7B969CC}" type="datetimeFigureOut">
              <a:rPr lang="fr-BE" smtClean="0"/>
              <a:t>19-05-22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0637E8D-3C22-4524-8B8E-44768D3FADF3}" type="slidenum">
              <a:rPr lang="fr-BE" smtClean="0"/>
              <a:t>‹N°›</a:t>
            </a:fld>
            <a:endParaRPr lang="fr-BE"/>
          </a:p>
        </p:txBody>
      </p:sp>
    </p:spTree>
    <p:extLst>
      <p:ext uri="{BB962C8B-B14F-4D97-AF65-F5344CB8AC3E}">
        <p14:creationId xmlns:p14="http://schemas.microsoft.com/office/powerpoint/2010/main" val="1052730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D1F38-5E68-4CF3-AB9E-3C8FC7B969CC}" type="datetimeFigureOut">
              <a:rPr lang="fr-BE" smtClean="0"/>
              <a:t>19-05-22</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637E8D-3C22-4524-8B8E-44768D3FADF3}" type="slidenum">
              <a:rPr lang="fr-BE" smtClean="0"/>
              <a:t>‹N°›</a:t>
            </a:fld>
            <a:endParaRPr lang="fr-BE"/>
          </a:p>
        </p:txBody>
      </p:sp>
    </p:spTree>
    <p:extLst>
      <p:ext uri="{BB962C8B-B14F-4D97-AF65-F5344CB8AC3E}">
        <p14:creationId xmlns:p14="http://schemas.microsoft.com/office/powerpoint/2010/main" val="7746719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3.png"/><Relationship Id="rId4" Type="http://schemas.openxmlformats.org/officeDocument/2006/relationships/image" Target="../media/image8.png"/><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1399166" y="2859850"/>
            <a:ext cx="9334955" cy="2268714"/>
          </a:xfrm>
        </p:spPr>
        <p:txBody>
          <a:bodyPr>
            <a:normAutofit fontScale="85000" lnSpcReduction="20000"/>
          </a:bodyPr>
          <a:lstStyle/>
          <a:p>
            <a:pPr marL="0" indent="0" algn="ctr">
              <a:lnSpc>
                <a:spcPct val="120000"/>
              </a:lnSpc>
              <a:buNone/>
            </a:pPr>
            <a:r>
              <a:rPr lang="en-US" sz="3200" b="1" dirty="0" smtClean="0">
                <a:solidFill>
                  <a:schemeClr val="tx1"/>
                </a:solidFill>
              </a:rPr>
              <a:t>Recruiting </a:t>
            </a:r>
            <a:r>
              <a:rPr lang="en-US" sz="3200" b="1" dirty="0">
                <a:solidFill>
                  <a:schemeClr val="tx1"/>
                </a:solidFill>
              </a:rPr>
              <a:t>and retaining foreign </a:t>
            </a:r>
            <a:r>
              <a:rPr lang="en-US" sz="3200" b="1" dirty="0" smtClean="0">
                <a:solidFill>
                  <a:schemeClr val="tx1"/>
                </a:solidFill>
              </a:rPr>
              <a:t>workforce: </a:t>
            </a:r>
            <a:endParaRPr lang="en-US" sz="3200" b="1" dirty="0" smtClean="0">
              <a:solidFill>
                <a:schemeClr val="tx1"/>
              </a:solidFill>
            </a:endParaRPr>
          </a:p>
          <a:p>
            <a:pPr marL="0" indent="0" algn="ctr">
              <a:lnSpc>
                <a:spcPct val="120000"/>
              </a:lnSpc>
              <a:buNone/>
            </a:pPr>
            <a:r>
              <a:rPr lang="en-US" sz="3200" b="1" dirty="0">
                <a:solidFill>
                  <a:schemeClr val="tx1"/>
                </a:solidFill>
              </a:rPr>
              <a:t>T</a:t>
            </a:r>
            <a:r>
              <a:rPr lang="en-US" sz="3200" b="1" dirty="0" smtClean="0">
                <a:solidFill>
                  <a:schemeClr val="tx1"/>
                </a:solidFill>
              </a:rPr>
              <a:t>he </a:t>
            </a:r>
            <a:r>
              <a:rPr lang="en-US" sz="3200" b="1" dirty="0">
                <a:solidFill>
                  <a:schemeClr val="tx1"/>
                </a:solidFill>
              </a:rPr>
              <a:t>moral economy of labor intermediation in </a:t>
            </a:r>
            <a:r>
              <a:rPr lang="en-US" sz="3200" b="1" dirty="0" smtClean="0">
                <a:solidFill>
                  <a:schemeClr val="tx1"/>
                </a:solidFill>
              </a:rPr>
              <a:t>the </a:t>
            </a:r>
            <a:r>
              <a:rPr lang="en-US" sz="3200" b="1" dirty="0">
                <a:solidFill>
                  <a:schemeClr val="tx1"/>
                </a:solidFill>
              </a:rPr>
              <a:t>Belgian construction sector</a:t>
            </a:r>
            <a:endParaRPr lang="fr-FR" sz="1100" b="1" dirty="0">
              <a:solidFill>
                <a:schemeClr val="tx1"/>
              </a:solidFill>
            </a:endParaRPr>
          </a:p>
          <a:p>
            <a:pPr marL="0" indent="0" algn="ctr">
              <a:lnSpc>
                <a:spcPct val="110000"/>
              </a:lnSpc>
              <a:buNone/>
            </a:pPr>
            <a:endParaRPr lang="fr-FR" sz="2000" i="1" dirty="0" smtClean="0">
              <a:solidFill>
                <a:schemeClr val="tx1"/>
              </a:solidFill>
            </a:endParaRPr>
          </a:p>
          <a:p>
            <a:pPr marL="0" indent="0" algn="ctr">
              <a:lnSpc>
                <a:spcPct val="110000"/>
              </a:lnSpc>
              <a:buNone/>
            </a:pPr>
            <a:r>
              <a:rPr lang="fr-FR" sz="2000" i="1" dirty="0" smtClean="0">
                <a:solidFill>
                  <a:schemeClr val="tx1"/>
                </a:solidFill>
              </a:rPr>
              <a:t>Ludovic </a:t>
            </a:r>
            <a:r>
              <a:rPr lang="fr-FR" sz="2000" i="1" dirty="0" err="1" smtClean="0">
                <a:solidFill>
                  <a:schemeClr val="tx1"/>
                </a:solidFill>
              </a:rPr>
              <a:t>Bakebek</a:t>
            </a:r>
            <a:r>
              <a:rPr lang="fr-FR" sz="2000" i="1" dirty="0">
                <a:solidFill>
                  <a:schemeClr val="tx1"/>
                </a:solidFill>
              </a:rPr>
              <a:t> &amp;</a:t>
            </a:r>
            <a:r>
              <a:rPr lang="fr-FR" sz="2000" i="1" dirty="0" smtClean="0">
                <a:solidFill>
                  <a:schemeClr val="tx1"/>
                </a:solidFill>
              </a:rPr>
              <a:t> </a:t>
            </a:r>
            <a:r>
              <a:rPr lang="fr-FR" sz="2000" i="1" dirty="0">
                <a:solidFill>
                  <a:schemeClr val="tx1"/>
                </a:solidFill>
              </a:rPr>
              <a:t>Simon Wuidar </a:t>
            </a:r>
            <a:r>
              <a:rPr lang="fr-FR" sz="2000" i="1" dirty="0" smtClean="0">
                <a:solidFill>
                  <a:schemeClr val="tx1"/>
                </a:solidFill>
              </a:rPr>
              <a:t>(</a:t>
            </a:r>
            <a:r>
              <a:rPr lang="fr-FR" sz="2000" i="1" dirty="0" err="1">
                <a:solidFill>
                  <a:schemeClr val="tx1"/>
                </a:solidFill>
              </a:rPr>
              <a:t>University</a:t>
            </a:r>
            <a:r>
              <a:rPr lang="fr-FR" sz="2000" i="1" dirty="0">
                <a:solidFill>
                  <a:schemeClr val="tx1"/>
                </a:solidFill>
              </a:rPr>
              <a:t> of </a:t>
            </a:r>
            <a:r>
              <a:rPr lang="fr-FR" sz="2000" i="1" dirty="0" smtClean="0">
                <a:solidFill>
                  <a:schemeClr val="tx1"/>
                </a:solidFill>
              </a:rPr>
              <a:t>Liège, </a:t>
            </a:r>
            <a:r>
              <a:rPr lang="fr-FR" sz="2000" i="1" dirty="0" err="1" smtClean="0">
                <a:solidFill>
                  <a:schemeClr val="tx1"/>
                </a:solidFill>
              </a:rPr>
              <a:t>Belgium</a:t>
            </a:r>
            <a:r>
              <a:rPr lang="fr-FR" sz="2000" i="1" dirty="0" smtClean="0">
                <a:solidFill>
                  <a:schemeClr val="tx1"/>
                </a:solidFill>
              </a:rPr>
              <a:t>)</a:t>
            </a:r>
            <a:endParaRPr lang="fr-BE" sz="2000" i="1" dirty="0">
              <a:solidFill>
                <a:schemeClr val="tx1"/>
              </a:solidFill>
            </a:endParaRPr>
          </a:p>
          <a:p>
            <a:endParaRPr lang="fr-BE" dirty="0"/>
          </a:p>
        </p:txBody>
      </p:sp>
      <p:sp>
        <p:nvSpPr>
          <p:cNvPr id="3" name="Titre 2"/>
          <p:cNvSpPr>
            <a:spLocks noGrp="1"/>
          </p:cNvSpPr>
          <p:nvPr>
            <p:ph type="title"/>
          </p:nvPr>
        </p:nvSpPr>
        <p:spPr>
          <a:xfrm>
            <a:off x="-70106" y="1355498"/>
            <a:ext cx="12250126" cy="1466236"/>
          </a:xfrm>
        </p:spPr>
        <p:txBody>
          <a:bodyPr/>
          <a:lstStyle/>
          <a:p>
            <a:pPr>
              <a:spcBef>
                <a:spcPts val="600"/>
              </a:spcBef>
              <a:spcAft>
                <a:spcPts val="600"/>
              </a:spcAft>
            </a:pPr>
            <a:r>
              <a:rPr lang="fr-FR" sz="3200" dirty="0" smtClean="0">
                <a:latin typeface="Arial" panose="020B0604020202020204" pitchFamily="34" charset="0"/>
                <a:cs typeface="Arial" panose="020B0604020202020204" pitchFamily="34" charset="0"/>
              </a:rPr>
              <a:t>Session </a:t>
            </a:r>
            <a:r>
              <a:rPr lang="fr-FR" sz="3200" dirty="0">
                <a:latin typeface="Arial" panose="020B0604020202020204" pitchFamily="34" charset="0"/>
                <a:cs typeface="Arial" panose="020B0604020202020204" pitchFamily="34" charset="0"/>
              </a:rPr>
              <a:t>305 – (Im)migrant </a:t>
            </a:r>
            <a:r>
              <a:rPr lang="fr-FR" sz="3200" dirty="0" err="1">
                <a:latin typeface="Arial" panose="020B0604020202020204" pitchFamily="34" charset="0"/>
                <a:cs typeface="Arial" panose="020B0604020202020204" pitchFamily="34" charset="0"/>
              </a:rPr>
              <a:t>Workers</a:t>
            </a:r>
            <a:r>
              <a:rPr lang="fr-FR" sz="4800" dirty="0">
                <a:latin typeface="Arial" panose="020B0604020202020204" pitchFamily="34" charset="0"/>
                <a:cs typeface="Arial" panose="020B0604020202020204" pitchFamily="34" charset="0"/>
              </a:rPr>
              <a:t/>
            </a:r>
            <a:br>
              <a:rPr lang="fr-FR" sz="4800" dirty="0">
                <a:latin typeface="Arial" panose="020B0604020202020204" pitchFamily="34" charset="0"/>
                <a:cs typeface="Arial" panose="020B0604020202020204" pitchFamily="34" charset="0"/>
              </a:rPr>
            </a:br>
            <a:r>
              <a:rPr lang="fr-FR" sz="2400" i="1" dirty="0" smtClean="0">
                <a:latin typeface="Arial" panose="020B0604020202020204" pitchFamily="34" charset="0"/>
                <a:cs typeface="Arial" panose="020B0604020202020204" pitchFamily="34" charset="0"/>
              </a:rPr>
              <a:t>May 19th 2022</a:t>
            </a:r>
            <a:endParaRPr lang="fr-BE" sz="4400" dirty="0"/>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81582" y="5390148"/>
            <a:ext cx="2370124" cy="1036930"/>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4504" y="150895"/>
            <a:ext cx="2680907" cy="1504352"/>
          </a:xfrm>
          <a:prstGeom prst="rect">
            <a:avLst/>
          </a:prstGeom>
        </p:spPr>
      </p:pic>
    </p:spTree>
    <p:extLst>
      <p:ext uri="{BB962C8B-B14F-4D97-AF65-F5344CB8AC3E}">
        <p14:creationId xmlns:p14="http://schemas.microsoft.com/office/powerpoint/2010/main" val="2432310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574738" y="1415393"/>
            <a:ext cx="11048162" cy="4533462"/>
          </a:xfrm>
        </p:spPr>
        <p:txBody>
          <a:bodyPr>
            <a:normAutofit/>
          </a:bodyPr>
          <a:lstStyle/>
          <a:p>
            <a:pPr>
              <a:lnSpc>
                <a:spcPct val="100000"/>
              </a:lnSpc>
              <a:spcBef>
                <a:spcPts val="1200"/>
              </a:spcBef>
              <a:spcAft>
                <a:spcPts val="1200"/>
              </a:spcAft>
            </a:pPr>
            <a:r>
              <a:rPr lang="en-US" sz="2200" dirty="0">
                <a:solidFill>
                  <a:schemeClr val="tx1"/>
                </a:solidFill>
              </a:rPr>
              <a:t>Evolution of intermediation practices under the </a:t>
            </a:r>
            <a:r>
              <a:rPr lang="en-US" sz="2200" b="1" dirty="0" smtClean="0">
                <a:solidFill>
                  <a:schemeClr val="tx1"/>
                </a:solidFill>
              </a:rPr>
              <a:t>effects </a:t>
            </a:r>
            <a:r>
              <a:rPr lang="en-US" sz="2200" b="1" dirty="0">
                <a:solidFill>
                  <a:schemeClr val="tx1"/>
                </a:solidFill>
              </a:rPr>
              <a:t>of the context </a:t>
            </a:r>
            <a:r>
              <a:rPr lang="en-US" sz="2200" dirty="0">
                <a:solidFill>
                  <a:schemeClr val="tx1"/>
                </a:solidFill>
              </a:rPr>
              <a:t>(of shortage, but also of fierce competition between agencies</a:t>
            </a:r>
            <a:r>
              <a:rPr lang="en-US" sz="2200" dirty="0" smtClean="0">
                <a:solidFill>
                  <a:schemeClr val="tx1"/>
                </a:solidFill>
              </a:rPr>
              <a:t>). </a:t>
            </a:r>
            <a:endParaRPr lang="en-US" sz="2200" dirty="0">
              <a:solidFill>
                <a:schemeClr val="tx1"/>
              </a:solidFill>
            </a:endParaRPr>
          </a:p>
          <a:p>
            <a:pPr>
              <a:lnSpc>
                <a:spcPct val="100000"/>
              </a:lnSpc>
              <a:spcBef>
                <a:spcPts val="1200"/>
              </a:spcBef>
              <a:spcAft>
                <a:spcPts val="1200"/>
              </a:spcAft>
            </a:pPr>
            <a:r>
              <a:rPr lang="en-US" sz="2200" b="1" dirty="0" smtClean="0">
                <a:solidFill>
                  <a:schemeClr val="tx1"/>
                </a:solidFill>
              </a:rPr>
              <a:t>“Good consultants” </a:t>
            </a:r>
            <a:r>
              <a:rPr lang="en-US" sz="2200" b="1" dirty="0">
                <a:solidFill>
                  <a:schemeClr val="tx1"/>
                </a:solidFill>
              </a:rPr>
              <a:t>are gaining power </a:t>
            </a:r>
            <a:r>
              <a:rPr lang="en-US" sz="2200" dirty="0">
                <a:solidFill>
                  <a:schemeClr val="tx1"/>
                </a:solidFill>
              </a:rPr>
              <a:t>in the </a:t>
            </a:r>
            <a:r>
              <a:rPr lang="en-US" sz="2200" dirty="0" smtClean="0">
                <a:solidFill>
                  <a:schemeClr val="tx1"/>
                </a:solidFill>
              </a:rPr>
              <a:t>market</a:t>
            </a:r>
          </a:p>
          <a:p>
            <a:pPr>
              <a:lnSpc>
                <a:spcPct val="100000"/>
              </a:lnSpc>
              <a:spcBef>
                <a:spcPts val="1200"/>
              </a:spcBef>
              <a:spcAft>
                <a:spcPts val="1200"/>
              </a:spcAft>
            </a:pPr>
            <a:r>
              <a:rPr lang="en-US" sz="2200" dirty="0" smtClean="0">
                <a:solidFill>
                  <a:schemeClr val="tx1"/>
                </a:solidFill>
              </a:rPr>
              <a:t>Transformation </a:t>
            </a:r>
            <a:r>
              <a:rPr lang="en-US" sz="2200" dirty="0">
                <a:solidFill>
                  <a:schemeClr val="tx1"/>
                </a:solidFill>
              </a:rPr>
              <a:t>of the intermediation </a:t>
            </a:r>
            <a:r>
              <a:rPr lang="en-US" sz="2200" dirty="0" smtClean="0">
                <a:solidFill>
                  <a:schemeClr val="tx1"/>
                </a:solidFill>
              </a:rPr>
              <a:t>practices produces </a:t>
            </a:r>
            <a:r>
              <a:rPr lang="en-US" sz="2200" dirty="0">
                <a:solidFill>
                  <a:schemeClr val="tx1"/>
                </a:solidFill>
              </a:rPr>
              <a:t>a </a:t>
            </a:r>
            <a:r>
              <a:rPr lang="en-US" sz="2200" b="1" dirty="0">
                <a:solidFill>
                  <a:schemeClr val="tx1"/>
                </a:solidFill>
              </a:rPr>
              <a:t>moral economy </a:t>
            </a:r>
            <a:r>
              <a:rPr lang="en-US" sz="2200" dirty="0" smtClean="0">
                <a:solidFill>
                  <a:schemeClr val="tx1"/>
                </a:solidFill>
              </a:rPr>
              <a:t>(introduction </a:t>
            </a:r>
            <a:r>
              <a:rPr lang="en-US" sz="2200" dirty="0">
                <a:solidFill>
                  <a:schemeClr val="tx1"/>
                </a:solidFill>
              </a:rPr>
              <a:t>of </a:t>
            </a:r>
            <a:r>
              <a:rPr lang="en-US" sz="2200" b="1" dirty="0">
                <a:solidFill>
                  <a:schemeClr val="tx1"/>
                </a:solidFill>
              </a:rPr>
              <a:t>affect</a:t>
            </a:r>
            <a:r>
              <a:rPr lang="en-US" sz="2200" dirty="0">
                <a:solidFill>
                  <a:schemeClr val="tx1"/>
                </a:solidFill>
              </a:rPr>
              <a:t> into the </a:t>
            </a:r>
            <a:r>
              <a:rPr lang="en-US" sz="2200" dirty="0" smtClean="0">
                <a:solidFill>
                  <a:schemeClr val="tx1"/>
                </a:solidFill>
              </a:rPr>
              <a:t>relationship). </a:t>
            </a:r>
          </a:p>
          <a:p>
            <a:pPr marL="685800" lvl="2">
              <a:lnSpc>
                <a:spcPct val="100000"/>
              </a:lnSpc>
              <a:spcBef>
                <a:spcPts val="200"/>
              </a:spcBef>
              <a:spcAft>
                <a:spcPts val="200"/>
              </a:spcAft>
            </a:pPr>
            <a:r>
              <a:rPr lang="en-US" sz="2200" dirty="0">
                <a:latin typeface="Tahoma" charset="0"/>
                <a:ea typeface="Tahoma" charset="0"/>
                <a:cs typeface="Tahoma" charset="0"/>
              </a:rPr>
              <a:t>Integration into the labor </a:t>
            </a:r>
            <a:r>
              <a:rPr lang="en-US" sz="2200" dirty="0" smtClean="0">
                <a:latin typeface="Tahoma" charset="0"/>
                <a:ea typeface="Tahoma" charset="0"/>
                <a:cs typeface="Tahoma" charset="0"/>
              </a:rPr>
              <a:t>market.</a:t>
            </a:r>
            <a:endParaRPr lang="en-US" sz="2200" dirty="0">
              <a:latin typeface="Tahoma" charset="0"/>
              <a:ea typeface="Tahoma" charset="0"/>
              <a:cs typeface="Tahoma" charset="0"/>
            </a:endParaRPr>
          </a:p>
          <a:p>
            <a:pPr marL="685800" lvl="2">
              <a:lnSpc>
                <a:spcPct val="100000"/>
              </a:lnSpc>
              <a:spcBef>
                <a:spcPts val="200"/>
              </a:spcBef>
              <a:spcAft>
                <a:spcPts val="200"/>
              </a:spcAft>
            </a:pPr>
            <a:r>
              <a:rPr lang="en-US" sz="2200" dirty="0">
                <a:latin typeface="Tahoma" charset="0"/>
                <a:ea typeface="Tahoma" charset="0"/>
                <a:cs typeface="Tahoma" charset="0"/>
              </a:rPr>
              <a:t>Integration into the local social </a:t>
            </a:r>
            <a:r>
              <a:rPr lang="en-US" sz="2200" dirty="0" smtClean="0">
                <a:latin typeface="Tahoma" charset="0"/>
                <a:ea typeface="Tahoma" charset="0"/>
                <a:cs typeface="Tahoma" charset="0"/>
              </a:rPr>
              <a:t>life. </a:t>
            </a:r>
            <a:endParaRPr lang="en-US" sz="2200" dirty="0">
              <a:latin typeface="Tahoma" charset="0"/>
              <a:ea typeface="Tahoma" charset="0"/>
              <a:cs typeface="Tahoma" charset="0"/>
            </a:endParaRPr>
          </a:p>
          <a:p>
            <a:pPr>
              <a:lnSpc>
                <a:spcPct val="100000"/>
              </a:lnSpc>
              <a:spcBef>
                <a:spcPts val="1200"/>
              </a:spcBef>
              <a:spcAft>
                <a:spcPts val="1200"/>
              </a:spcAft>
            </a:pPr>
            <a:r>
              <a:rPr lang="en-US" sz="2200" b="1" dirty="0">
                <a:solidFill>
                  <a:schemeClr val="tx1"/>
                </a:solidFill>
                <a:sym typeface="Wingdings" panose="05000000000000000000" pitchFamily="2" charset="2"/>
              </a:rPr>
              <a:t>Neoliberal</a:t>
            </a:r>
            <a:r>
              <a:rPr lang="en-US" sz="2200" dirty="0">
                <a:solidFill>
                  <a:schemeClr val="tx1"/>
                </a:solidFill>
                <a:sym typeface="Wingdings" panose="05000000000000000000" pitchFamily="2" charset="2"/>
              </a:rPr>
              <a:t> model in the sector (reinforced by subcontracting practices) BUT which </a:t>
            </a:r>
            <a:r>
              <a:rPr lang="en-US" sz="2200" b="1" dirty="0">
                <a:solidFill>
                  <a:schemeClr val="tx1"/>
                </a:solidFill>
                <a:sym typeface="Wingdings" panose="05000000000000000000" pitchFamily="2" charset="2"/>
              </a:rPr>
              <a:t>reproduces itself </a:t>
            </a:r>
            <a:r>
              <a:rPr lang="en-US" sz="2200" dirty="0">
                <a:solidFill>
                  <a:schemeClr val="tx1"/>
                </a:solidFill>
                <a:sym typeface="Wingdings" panose="05000000000000000000" pitchFamily="2" charset="2"/>
              </a:rPr>
              <a:t>thanks to a </a:t>
            </a:r>
            <a:r>
              <a:rPr lang="en-US" sz="2200" b="1" dirty="0">
                <a:solidFill>
                  <a:schemeClr val="tx1"/>
                </a:solidFill>
                <a:sym typeface="Wingdings" panose="05000000000000000000" pitchFamily="2" charset="2"/>
              </a:rPr>
              <a:t>moral </a:t>
            </a:r>
            <a:r>
              <a:rPr lang="en-US" sz="2200" b="1" dirty="0" smtClean="0">
                <a:solidFill>
                  <a:schemeClr val="tx1"/>
                </a:solidFill>
                <a:sym typeface="Wingdings" panose="05000000000000000000" pitchFamily="2" charset="2"/>
              </a:rPr>
              <a:t>economy</a:t>
            </a:r>
            <a:r>
              <a:rPr lang="en-US" sz="2200" dirty="0">
                <a:solidFill>
                  <a:schemeClr val="tx1"/>
                </a:solidFill>
                <a:sym typeface="Wingdings" panose="05000000000000000000" pitchFamily="2" charset="2"/>
              </a:rPr>
              <a:t>. </a:t>
            </a:r>
            <a:endParaRPr lang="fr-BE" dirty="0" smtClean="0">
              <a:solidFill>
                <a:schemeClr val="tx1"/>
              </a:solidFill>
            </a:endParaRPr>
          </a:p>
        </p:txBody>
      </p:sp>
      <p:sp>
        <p:nvSpPr>
          <p:cNvPr id="3" name="Titre 2"/>
          <p:cNvSpPr>
            <a:spLocks noGrp="1"/>
          </p:cNvSpPr>
          <p:nvPr>
            <p:ph type="title"/>
          </p:nvPr>
        </p:nvSpPr>
        <p:spPr>
          <a:xfrm>
            <a:off x="800938" y="379713"/>
            <a:ext cx="10595762" cy="782730"/>
          </a:xfrm>
        </p:spPr>
        <p:txBody>
          <a:bodyPr/>
          <a:lstStyle/>
          <a:p>
            <a:r>
              <a:rPr lang="fr-BE" dirty="0" smtClean="0"/>
              <a:t>Discussion</a:t>
            </a:r>
            <a:endParaRPr lang="fr-BE" dirty="0"/>
          </a:p>
        </p:txBody>
      </p:sp>
    </p:spTree>
    <p:extLst>
      <p:ext uri="{BB962C8B-B14F-4D97-AF65-F5344CB8AC3E}">
        <p14:creationId xmlns:p14="http://schemas.microsoft.com/office/powerpoint/2010/main" val="2614282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129475" y="1780026"/>
            <a:ext cx="2464935" cy="1848702"/>
          </a:xfrm>
          <a:prstGeom prst="rect">
            <a:avLst/>
          </a:prstGeom>
          <a:noFill/>
          <a:ln>
            <a:noFill/>
          </a:ln>
          <a:effectLst>
            <a:softEdge rad="112500"/>
          </a:effectLst>
        </p:spPr>
      </p:pic>
      <p:pic>
        <p:nvPicPr>
          <p:cNvPr id="5" name="Imag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03327" y="1594421"/>
            <a:ext cx="1775929" cy="2219912"/>
          </a:xfrm>
          <a:prstGeom prst="rect">
            <a:avLst/>
          </a:prstGeom>
          <a:ln>
            <a:noFill/>
          </a:ln>
          <a:effectLst>
            <a:outerShdw blurRad="190500" algn="tl" rotWithShape="0">
              <a:srgbClr val="000000">
                <a:alpha val="70000"/>
              </a:srgbClr>
            </a:outerShdw>
            <a:softEdge rad="31750"/>
          </a:effectLst>
        </p:spPr>
      </p:pic>
      <p:pic>
        <p:nvPicPr>
          <p:cNvPr id="6" name="Image 5" descr="File:LinkedIn font awesome.svg - Wikimedia Commons"/>
          <p:cNvPicPr>
            <a:picLocks noChangeAspect="1"/>
          </p:cNvPicPr>
          <p:nvPr/>
        </p:nvPicPr>
        <p:blipFill rotWithShape="1">
          <a:blip r:embed="rId5" cstate="print">
            <a:extLst>
              <a:ext uri="{28A0092B-C50C-407E-A947-70E740481C1C}">
                <a14:useLocalDpi xmlns:a14="http://schemas.microsoft.com/office/drawing/2010/main" val="0"/>
              </a:ext>
            </a:extLst>
          </a:blip>
          <a:srcRect t="7044" b="10324"/>
          <a:stretch/>
        </p:blipFill>
        <p:spPr>
          <a:xfrm>
            <a:off x="2401355" y="2432758"/>
            <a:ext cx="567778" cy="466091"/>
          </a:xfrm>
          <a:prstGeom prst="rect">
            <a:avLst/>
          </a:prstGeom>
        </p:spPr>
      </p:pic>
      <p:sp>
        <p:nvSpPr>
          <p:cNvPr id="7" name="ZoneTexte 6"/>
          <p:cNvSpPr txBox="1"/>
          <p:nvPr/>
        </p:nvSpPr>
        <p:spPr>
          <a:xfrm>
            <a:off x="2997522" y="2465748"/>
            <a:ext cx="1872101" cy="400110"/>
          </a:xfrm>
          <a:prstGeom prst="rect">
            <a:avLst/>
          </a:prstGeom>
          <a:noFill/>
        </p:spPr>
        <p:txBody>
          <a:bodyPr wrap="square" rtlCol="0">
            <a:spAutoFit/>
          </a:bodyPr>
          <a:lstStyle/>
          <a:p>
            <a:r>
              <a:rPr lang="fr-FR" sz="2000" dirty="0">
                <a:latin typeface="Tahoma" panose="020B0604030504040204" pitchFamily="34" charset="0"/>
                <a:ea typeface="Tahoma" panose="020B0604030504040204" pitchFamily="34" charset="0"/>
                <a:cs typeface="Tahoma" panose="020B0604030504040204" pitchFamily="34" charset="0"/>
              </a:rPr>
              <a:t>Simon Wuidar</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8" name="ZoneTexte 7"/>
          <p:cNvSpPr txBox="1"/>
          <p:nvPr/>
        </p:nvSpPr>
        <p:spPr>
          <a:xfrm>
            <a:off x="3000310" y="1740383"/>
            <a:ext cx="2963681" cy="400110"/>
          </a:xfrm>
          <a:prstGeom prst="rect">
            <a:avLst/>
          </a:prstGeom>
          <a:noFill/>
        </p:spPr>
        <p:txBody>
          <a:bodyPr wrap="square" rtlCol="0">
            <a:spAutoFit/>
          </a:bodyPr>
          <a:lstStyle/>
          <a:p>
            <a:r>
              <a:rPr lang="fr-FR" sz="2000" dirty="0">
                <a:latin typeface="Tahoma" panose="020B0604030504040204" pitchFamily="34" charset="0"/>
                <a:ea typeface="Tahoma" panose="020B0604030504040204" pitchFamily="34" charset="0"/>
                <a:cs typeface="Tahoma" panose="020B0604030504040204" pitchFamily="34" charset="0"/>
              </a:rPr>
              <a:t>simon.wuidar@uliege.be </a:t>
            </a:r>
            <a:endParaRPr lang="en-US" sz="2000" dirty="0">
              <a:latin typeface="Tahoma" panose="020B0604030504040204" pitchFamily="34" charset="0"/>
              <a:ea typeface="Tahoma" panose="020B0604030504040204" pitchFamily="34" charset="0"/>
              <a:cs typeface="Tahoma" panose="020B0604030504040204" pitchFamily="34" charset="0"/>
            </a:endParaRPr>
          </a:p>
        </p:txBody>
      </p:sp>
      <p:pic>
        <p:nvPicPr>
          <p:cNvPr id="9" name="Image 8" descr="Mail Envelope Sent · Free vector graphic on Pixabay"/>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71097" y="1757931"/>
            <a:ext cx="451546" cy="340790"/>
          </a:xfrm>
          <a:prstGeom prst="rect">
            <a:avLst/>
          </a:prstGeom>
        </p:spPr>
      </p:pic>
      <p:pic>
        <p:nvPicPr>
          <p:cNvPr id="10" name="Image 9" descr="File:LinkedIn font awesome.svg - Wikimedia Commons"/>
          <p:cNvPicPr>
            <a:picLocks noChangeAspect="1"/>
          </p:cNvPicPr>
          <p:nvPr/>
        </p:nvPicPr>
        <p:blipFill rotWithShape="1">
          <a:blip r:embed="rId5" cstate="print">
            <a:extLst>
              <a:ext uri="{28A0092B-C50C-407E-A947-70E740481C1C}">
                <a14:useLocalDpi xmlns:a14="http://schemas.microsoft.com/office/drawing/2010/main" val="0"/>
              </a:ext>
            </a:extLst>
          </a:blip>
          <a:srcRect t="7044" b="10324"/>
          <a:stretch/>
        </p:blipFill>
        <p:spPr>
          <a:xfrm>
            <a:off x="8296498" y="2430837"/>
            <a:ext cx="567778" cy="466091"/>
          </a:xfrm>
          <a:prstGeom prst="rect">
            <a:avLst/>
          </a:prstGeom>
        </p:spPr>
      </p:pic>
      <p:sp>
        <p:nvSpPr>
          <p:cNvPr id="11" name="ZoneTexte 10"/>
          <p:cNvSpPr txBox="1"/>
          <p:nvPr/>
        </p:nvSpPr>
        <p:spPr>
          <a:xfrm>
            <a:off x="8892665" y="2463827"/>
            <a:ext cx="2059948" cy="400110"/>
          </a:xfrm>
          <a:prstGeom prst="rect">
            <a:avLst/>
          </a:prstGeom>
          <a:noFill/>
        </p:spPr>
        <p:txBody>
          <a:bodyPr wrap="square" rtlCol="0">
            <a:spAutoFit/>
          </a:bodyPr>
          <a:lstStyle/>
          <a:p>
            <a:r>
              <a:rPr lang="fr-FR" sz="2000" dirty="0">
                <a:latin typeface="Tahoma" panose="020B0604030504040204" pitchFamily="34" charset="0"/>
                <a:ea typeface="Tahoma" panose="020B0604030504040204" pitchFamily="34" charset="0"/>
                <a:cs typeface="Tahoma" panose="020B0604030504040204" pitchFamily="34" charset="0"/>
              </a:rPr>
              <a:t>Ludovic </a:t>
            </a:r>
            <a:r>
              <a:rPr lang="fr-FR" sz="2000" dirty="0" err="1">
                <a:latin typeface="Tahoma" panose="020B0604030504040204" pitchFamily="34" charset="0"/>
                <a:ea typeface="Tahoma" panose="020B0604030504040204" pitchFamily="34" charset="0"/>
                <a:cs typeface="Tahoma" panose="020B0604030504040204" pitchFamily="34" charset="0"/>
              </a:rPr>
              <a:t>Bakebek</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ZoneTexte 11"/>
          <p:cNvSpPr txBox="1"/>
          <p:nvPr/>
        </p:nvSpPr>
        <p:spPr>
          <a:xfrm>
            <a:off x="8856907" y="1740383"/>
            <a:ext cx="3335093" cy="400110"/>
          </a:xfrm>
          <a:prstGeom prst="rect">
            <a:avLst/>
          </a:prstGeom>
          <a:noFill/>
        </p:spPr>
        <p:txBody>
          <a:bodyPr wrap="square" rtlCol="0">
            <a:spAutoFit/>
          </a:bodyPr>
          <a:lstStyle/>
          <a:p>
            <a:r>
              <a:rPr lang="fr-FR" sz="2000" dirty="0">
                <a:latin typeface="Tahoma" panose="020B0604030504040204" pitchFamily="34" charset="0"/>
                <a:ea typeface="Tahoma" panose="020B0604030504040204" pitchFamily="34" charset="0"/>
                <a:cs typeface="Tahoma" panose="020B0604030504040204" pitchFamily="34" charset="0"/>
              </a:rPr>
              <a:t>ludovic.bakebek@uliege.be</a:t>
            </a:r>
            <a:endParaRPr lang="en-US" sz="2000" dirty="0">
              <a:latin typeface="Tahoma" panose="020B0604030504040204" pitchFamily="34" charset="0"/>
              <a:ea typeface="Tahoma" panose="020B0604030504040204" pitchFamily="34" charset="0"/>
              <a:cs typeface="Tahoma" panose="020B0604030504040204" pitchFamily="34" charset="0"/>
            </a:endParaRPr>
          </a:p>
        </p:txBody>
      </p:sp>
      <p:pic>
        <p:nvPicPr>
          <p:cNvPr id="13" name="Image 12" descr="Mail Envelope Sent · Free vector graphic on Pixabay"/>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56876" y="1757503"/>
            <a:ext cx="452113" cy="341218"/>
          </a:xfrm>
          <a:prstGeom prst="rect">
            <a:avLst/>
          </a:prstGeom>
        </p:spPr>
      </p:pic>
      <p:sp>
        <p:nvSpPr>
          <p:cNvPr id="24" name="Espace réservé du texte 1"/>
          <p:cNvSpPr>
            <a:spLocks noGrp="1"/>
          </p:cNvSpPr>
          <p:nvPr>
            <p:ph type="body" sz="quarter" idx="14"/>
          </p:nvPr>
        </p:nvSpPr>
        <p:spPr>
          <a:xfrm>
            <a:off x="437592" y="563896"/>
            <a:ext cx="1849738" cy="571355"/>
          </a:xfrm>
        </p:spPr>
        <p:txBody>
          <a:bodyPr>
            <a:noAutofit/>
          </a:bodyPr>
          <a:lstStyle/>
          <a:p>
            <a:pPr marL="0" indent="0">
              <a:buNone/>
            </a:pPr>
            <a:r>
              <a:rPr lang="fr-BE" sz="2400" b="1" dirty="0" smtClean="0"/>
              <a:t>Contacts</a:t>
            </a:r>
            <a:r>
              <a:rPr lang="fr-BE" sz="2400" dirty="0"/>
              <a:t>: </a:t>
            </a:r>
          </a:p>
        </p:txBody>
      </p:sp>
      <p:pic>
        <p:nvPicPr>
          <p:cNvPr id="15" name="Imag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83861" y="3089247"/>
            <a:ext cx="580415" cy="584310"/>
          </a:xfrm>
          <a:prstGeom prst="rect">
            <a:avLst/>
          </a:prstGeom>
        </p:spPr>
      </p:pic>
      <p:pic>
        <p:nvPicPr>
          <p:cNvPr id="16" name="Imag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95036" y="3089247"/>
            <a:ext cx="580415" cy="584310"/>
          </a:xfrm>
          <a:prstGeom prst="rect">
            <a:avLst/>
          </a:prstGeom>
        </p:spPr>
      </p:pic>
      <p:sp>
        <p:nvSpPr>
          <p:cNvPr id="17" name="ZoneTexte 16"/>
          <p:cNvSpPr txBox="1"/>
          <p:nvPr/>
        </p:nvSpPr>
        <p:spPr>
          <a:xfrm>
            <a:off x="2994189" y="3187845"/>
            <a:ext cx="2357377" cy="400110"/>
          </a:xfrm>
          <a:prstGeom prst="rect">
            <a:avLst/>
          </a:prstGeom>
          <a:noFill/>
        </p:spPr>
        <p:txBody>
          <a:bodyPr wrap="square" rtlCol="0">
            <a:spAutoFit/>
          </a:bodyPr>
          <a:lstStyle/>
          <a:p>
            <a:r>
              <a:rPr lang="fr-FR" sz="2000" dirty="0">
                <a:latin typeface="Tahoma" panose="020B0604030504040204" pitchFamily="34" charset="0"/>
                <a:ea typeface="Tahoma" panose="020B0604030504040204" pitchFamily="34" charset="0"/>
                <a:cs typeface="Tahoma" panose="020B0604030504040204" pitchFamily="34" charset="0"/>
              </a:rPr>
              <a:t>+32 4 97 88 50 70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8" name="ZoneTexte 17"/>
          <p:cNvSpPr txBox="1"/>
          <p:nvPr/>
        </p:nvSpPr>
        <p:spPr>
          <a:xfrm>
            <a:off x="8939496" y="3187271"/>
            <a:ext cx="2522057" cy="400110"/>
          </a:xfrm>
          <a:prstGeom prst="rect">
            <a:avLst/>
          </a:prstGeom>
          <a:noFill/>
        </p:spPr>
        <p:txBody>
          <a:bodyPr wrap="square" rtlCol="0">
            <a:spAutoFit/>
          </a:bodyPr>
          <a:lstStyle/>
          <a:p>
            <a:r>
              <a:rPr lang="fr-FR" sz="2000" dirty="0">
                <a:latin typeface="Tahoma" panose="020B0604030504040204" pitchFamily="34" charset="0"/>
                <a:ea typeface="Tahoma" panose="020B0604030504040204" pitchFamily="34" charset="0"/>
                <a:cs typeface="Tahoma" panose="020B0604030504040204" pitchFamily="34" charset="0"/>
              </a:rPr>
              <a:t>+237 6 93 87 15 12</a:t>
            </a:r>
            <a:endParaRPr lang="en-US" sz="2000" dirty="0">
              <a:latin typeface="Tahoma" panose="020B0604030504040204" pitchFamily="34" charset="0"/>
              <a:ea typeface="Tahoma" panose="020B0604030504040204" pitchFamily="34" charset="0"/>
              <a:cs typeface="Tahoma" panose="020B0604030504040204" pitchFamily="34" charset="0"/>
            </a:endParaRPr>
          </a:p>
        </p:txBody>
      </p:sp>
      <p:pic>
        <p:nvPicPr>
          <p:cNvPr id="19" name="Imag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65935" y="5264886"/>
            <a:ext cx="2474336" cy="1051176"/>
          </a:xfrm>
          <a:prstGeom prst="rect">
            <a:avLst/>
          </a:prstGeom>
        </p:spPr>
      </p:pic>
      <p:pic>
        <p:nvPicPr>
          <p:cNvPr id="20" name="Image 19"/>
          <p:cNvPicPr>
            <a:picLocks noChangeAspect="1"/>
          </p:cNvPicPr>
          <p:nvPr/>
        </p:nvPicPr>
        <p:blipFill>
          <a:blip r:embed="rId9"/>
          <a:stretch>
            <a:fillRect/>
          </a:stretch>
        </p:blipFill>
        <p:spPr>
          <a:xfrm>
            <a:off x="7146364" y="4227655"/>
            <a:ext cx="3806249" cy="724689"/>
          </a:xfrm>
          <a:prstGeom prst="rect">
            <a:avLst/>
          </a:prstGeom>
        </p:spPr>
      </p:pic>
      <p:pic>
        <p:nvPicPr>
          <p:cNvPr id="21" name="Imag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79351" y="4404489"/>
            <a:ext cx="3486584" cy="480682"/>
          </a:xfrm>
          <a:prstGeom prst="rect">
            <a:avLst/>
          </a:prstGeom>
        </p:spPr>
      </p:pic>
    </p:spTree>
    <p:extLst>
      <p:ext uri="{BB962C8B-B14F-4D97-AF65-F5344CB8AC3E}">
        <p14:creationId xmlns:p14="http://schemas.microsoft.com/office/powerpoint/2010/main" val="2484673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881364" y="1632896"/>
            <a:ext cx="10515254" cy="4105751"/>
          </a:xfrm>
        </p:spPr>
        <p:txBody>
          <a:bodyPr>
            <a:normAutofit/>
          </a:bodyPr>
          <a:lstStyle/>
          <a:p>
            <a:pPr marL="228600" lvl="1">
              <a:lnSpc>
                <a:spcPct val="110000"/>
              </a:lnSpc>
              <a:spcBef>
                <a:spcPts val="1200"/>
              </a:spcBef>
              <a:spcAft>
                <a:spcPts val="1200"/>
              </a:spcAft>
            </a:pPr>
            <a:r>
              <a:rPr lang="en-US" sz="2600" b="1" dirty="0">
                <a:latin typeface="Tahoma" charset="0"/>
                <a:ea typeface="Tahoma" charset="0"/>
                <a:cs typeface="Tahoma" charset="0"/>
              </a:rPr>
              <a:t>A first study conducted on </a:t>
            </a:r>
            <a:r>
              <a:rPr lang="en-US" sz="2600" b="1" dirty="0" smtClean="0">
                <a:latin typeface="Tahoma" charset="0"/>
                <a:ea typeface="Tahoma" charset="0"/>
                <a:cs typeface="Tahoma" charset="0"/>
              </a:rPr>
              <a:t>labor intermediation </a:t>
            </a:r>
            <a:r>
              <a:rPr lang="en-US" sz="2600" b="1" dirty="0">
                <a:latin typeface="Tahoma" charset="0"/>
                <a:ea typeface="Tahoma" charset="0"/>
                <a:cs typeface="Tahoma" charset="0"/>
              </a:rPr>
              <a:t>in Cameroon</a:t>
            </a:r>
          </a:p>
          <a:p>
            <a:pPr marL="685800" lvl="2">
              <a:lnSpc>
                <a:spcPct val="110000"/>
              </a:lnSpc>
              <a:spcBef>
                <a:spcPts val="200"/>
              </a:spcBef>
              <a:spcAft>
                <a:spcPts val="200"/>
              </a:spcAft>
            </a:pPr>
            <a:r>
              <a:rPr lang="en-US" sz="2400" dirty="0">
                <a:latin typeface="Tahoma" charset="0"/>
                <a:ea typeface="Tahoma" charset="0"/>
                <a:cs typeface="Tahoma" charset="0"/>
              </a:rPr>
              <a:t>Political context </a:t>
            </a:r>
          </a:p>
          <a:p>
            <a:pPr marL="685800" lvl="2">
              <a:lnSpc>
                <a:spcPct val="110000"/>
              </a:lnSpc>
              <a:spcBef>
                <a:spcPts val="200"/>
              </a:spcBef>
              <a:spcAft>
                <a:spcPts val="200"/>
              </a:spcAft>
            </a:pPr>
            <a:r>
              <a:rPr lang="en-GB" sz="2400" dirty="0" smtClean="0">
                <a:latin typeface="Tahoma" charset="0"/>
                <a:ea typeface="Tahoma" charset="0"/>
                <a:cs typeface="Tahoma" charset="0"/>
              </a:rPr>
              <a:t>Variety (and emergence) </a:t>
            </a:r>
            <a:r>
              <a:rPr lang="en-GB" sz="2400" dirty="0" smtClean="0">
                <a:latin typeface="Tahoma" charset="0"/>
                <a:ea typeface="Tahoma" charset="0"/>
                <a:cs typeface="Tahoma" charset="0"/>
              </a:rPr>
              <a:t>of intermediaries</a:t>
            </a:r>
          </a:p>
          <a:p>
            <a:pPr marL="685800" lvl="2">
              <a:lnSpc>
                <a:spcPct val="110000"/>
              </a:lnSpc>
              <a:spcBef>
                <a:spcPts val="200"/>
              </a:spcBef>
              <a:spcAft>
                <a:spcPts val="200"/>
              </a:spcAft>
            </a:pPr>
            <a:r>
              <a:rPr lang="en-GB" sz="2400" dirty="0" smtClean="0">
                <a:latin typeface="Tahoma" charset="0"/>
                <a:ea typeface="Tahoma" charset="0"/>
                <a:cs typeface="Tahoma" charset="0"/>
              </a:rPr>
              <a:t>Various intermediation practises</a:t>
            </a:r>
            <a:endParaRPr lang="en-GB" sz="2400" dirty="0">
              <a:latin typeface="Tahoma" charset="0"/>
              <a:ea typeface="Tahoma" charset="0"/>
              <a:cs typeface="Tahoma" charset="0"/>
            </a:endParaRPr>
          </a:p>
          <a:p>
            <a:pPr marL="228600" lvl="1">
              <a:lnSpc>
                <a:spcPct val="110000"/>
              </a:lnSpc>
              <a:spcBef>
                <a:spcPts val="1200"/>
              </a:spcBef>
              <a:spcAft>
                <a:spcPts val="1200"/>
              </a:spcAft>
            </a:pPr>
            <a:r>
              <a:rPr lang="en-US" sz="2600" b="1" dirty="0" smtClean="0">
                <a:latin typeface="Tahoma" charset="0"/>
                <a:ea typeface="Tahoma" charset="0"/>
                <a:cs typeface="Tahoma" charset="0"/>
              </a:rPr>
              <a:t>Focus on c</a:t>
            </a:r>
            <a:r>
              <a:rPr lang="en-US" sz="2600" b="1" dirty="0" smtClean="0">
                <a:latin typeface="Tahoma" charset="0"/>
                <a:ea typeface="Tahoma" charset="0"/>
                <a:cs typeface="Tahoma" charset="0"/>
              </a:rPr>
              <a:t>ontextual effects</a:t>
            </a:r>
          </a:p>
          <a:p>
            <a:pPr marL="685800" lvl="2">
              <a:lnSpc>
                <a:spcPct val="110000"/>
              </a:lnSpc>
              <a:spcBef>
                <a:spcPts val="200"/>
              </a:spcBef>
              <a:spcAft>
                <a:spcPts val="200"/>
              </a:spcAft>
            </a:pPr>
            <a:r>
              <a:rPr lang="en-US" sz="2400" dirty="0" smtClean="0">
                <a:latin typeface="Tahoma" charset="0"/>
                <a:ea typeface="Tahoma" charset="0"/>
                <a:cs typeface="Tahoma" charset="0"/>
              </a:rPr>
              <a:t>On </a:t>
            </a:r>
            <a:r>
              <a:rPr lang="en-US" sz="2400" dirty="0" smtClean="0">
                <a:latin typeface="Tahoma" charset="0"/>
                <a:ea typeface="Tahoma" charset="0"/>
                <a:cs typeface="Tahoma" charset="0"/>
              </a:rPr>
              <a:t>intermediary bodies</a:t>
            </a:r>
          </a:p>
          <a:p>
            <a:pPr marL="685800" lvl="2">
              <a:lnSpc>
                <a:spcPct val="110000"/>
              </a:lnSpc>
              <a:spcBef>
                <a:spcPts val="200"/>
              </a:spcBef>
              <a:spcAft>
                <a:spcPts val="200"/>
              </a:spcAft>
            </a:pPr>
            <a:r>
              <a:rPr lang="en-US" sz="2400" dirty="0" smtClean="0">
                <a:latin typeface="Tahoma" charset="0"/>
                <a:ea typeface="Tahoma" charset="0"/>
                <a:cs typeface="Tahoma" charset="0"/>
              </a:rPr>
              <a:t>On intermediation practices</a:t>
            </a:r>
            <a:endParaRPr lang="fr-BE" sz="2400" dirty="0" smtClean="0">
              <a:latin typeface="Tahoma" charset="0"/>
              <a:ea typeface="Tahoma" charset="0"/>
              <a:cs typeface="Tahoma" charset="0"/>
            </a:endParaRPr>
          </a:p>
        </p:txBody>
      </p:sp>
      <p:sp>
        <p:nvSpPr>
          <p:cNvPr id="3" name="Titre 2"/>
          <p:cNvSpPr>
            <a:spLocks noGrp="1"/>
          </p:cNvSpPr>
          <p:nvPr>
            <p:ph type="title"/>
          </p:nvPr>
        </p:nvSpPr>
        <p:spPr>
          <a:xfrm>
            <a:off x="800856" y="414125"/>
            <a:ext cx="10595762" cy="782730"/>
          </a:xfrm>
        </p:spPr>
        <p:txBody>
          <a:bodyPr/>
          <a:lstStyle/>
          <a:p>
            <a:r>
              <a:rPr lang="en-US" dirty="0" smtClean="0"/>
              <a:t>Project context</a:t>
            </a:r>
            <a:endParaRPr lang="en-US" dirty="0"/>
          </a:p>
        </p:txBody>
      </p:sp>
    </p:spTree>
    <p:extLst>
      <p:ext uri="{BB962C8B-B14F-4D97-AF65-F5344CB8AC3E}">
        <p14:creationId xmlns:p14="http://schemas.microsoft.com/office/powerpoint/2010/main" val="2176245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800856" y="32736"/>
            <a:ext cx="10595762" cy="770021"/>
          </a:xfrm>
        </p:spPr>
        <p:txBody>
          <a:bodyPr/>
          <a:lstStyle/>
          <a:p>
            <a:r>
              <a:rPr lang="en-US" sz="3600" dirty="0" smtClean="0"/>
              <a:t>Context – The construction sector in Belgium</a:t>
            </a:r>
            <a:endParaRPr lang="en-US" sz="3600"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636" y="3789312"/>
            <a:ext cx="5030449" cy="2829628"/>
          </a:xfrm>
          <a:prstGeom prst="rect">
            <a:avLst/>
          </a:prstGeom>
          <a:ln>
            <a:noFill/>
          </a:ln>
          <a:effectLst>
            <a:outerShdw blurRad="292100" dist="139700" dir="2700000" algn="tl" rotWithShape="0">
              <a:srgbClr val="333333">
                <a:alpha val="65000"/>
              </a:srgbClr>
            </a:outerShdw>
          </a:effectLst>
        </p:spPr>
      </p:pic>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05836" y="3000065"/>
            <a:ext cx="5489996" cy="3088123"/>
          </a:xfrm>
          <a:prstGeom prst="rect">
            <a:avLst/>
          </a:prstGeom>
          <a:ln>
            <a:noFill/>
          </a:ln>
          <a:effectLst>
            <a:outerShdw blurRad="292100" dist="139700" dir="2700000" algn="tl" rotWithShape="0">
              <a:srgbClr val="333333">
                <a:alpha val="65000"/>
              </a:srgbClr>
            </a:outerShdw>
          </a:effectLst>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3436" y="802757"/>
            <a:ext cx="3915302" cy="261020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13832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504764" y="1219026"/>
            <a:ext cx="11382435" cy="5253789"/>
          </a:xfrm>
        </p:spPr>
        <p:txBody>
          <a:bodyPr>
            <a:normAutofit fontScale="85000" lnSpcReduction="20000"/>
          </a:bodyPr>
          <a:lstStyle/>
          <a:p>
            <a:pPr>
              <a:lnSpc>
                <a:spcPct val="120000"/>
              </a:lnSpc>
              <a:spcAft>
                <a:spcPts val="600"/>
              </a:spcAft>
            </a:pPr>
            <a:r>
              <a:rPr lang="en-US" sz="2800" dirty="0">
                <a:solidFill>
                  <a:schemeClr val="tx1"/>
                </a:solidFill>
              </a:rPr>
              <a:t>Great </a:t>
            </a:r>
            <a:r>
              <a:rPr lang="en-US" sz="2800" b="1" dirty="0">
                <a:solidFill>
                  <a:schemeClr val="tx1"/>
                </a:solidFill>
              </a:rPr>
              <a:t>need for manpower </a:t>
            </a:r>
            <a:r>
              <a:rPr lang="en-US" sz="2800" dirty="0">
                <a:solidFill>
                  <a:schemeClr val="tx1"/>
                </a:solidFill>
              </a:rPr>
              <a:t>(18,000 annual entries needed</a:t>
            </a:r>
            <a:r>
              <a:rPr lang="en-US" sz="2800" dirty="0" smtClean="0">
                <a:solidFill>
                  <a:schemeClr val="tx1"/>
                </a:solidFill>
              </a:rPr>
              <a:t>) …</a:t>
            </a:r>
            <a:endParaRPr lang="en-US" sz="2800" dirty="0" smtClean="0">
              <a:solidFill>
                <a:schemeClr val="tx1"/>
              </a:solidFill>
            </a:endParaRPr>
          </a:p>
          <a:p>
            <a:pPr>
              <a:lnSpc>
                <a:spcPct val="120000"/>
              </a:lnSpc>
              <a:spcAft>
                <a:spcPts val="600"/>
              </a:spcAft>
            </a:pPr>
            <a:r>
              <a:rPr lang="fr-BE" sz="2800" dirty="0" smtClean="0">
                <a:solidFill>
                  <a:schemeClr val="tx1"/>
                </a:solidFill>
              </a:rPr>
              <a:t>… but</a:t>
            </a:r>
            <a:r>
              <a:rPr lang="en-US" sz="2800" dirty="0" smtClean="0">
                <a:solidFill>
                  <a:schemeClr val="tx1"/>
                </a:solidFill>
              </a:rPr>
              <a:t> </a:t>
            </a:r>
            <a:r>
              <a:rPr lang="en-US" sz="2800" b="1" dirty="0">
                <a:solidFill>
                  <a:schemeClr val="tx1"/>
                </a:solidFill>
              </a:rPr>
              <a:t>important </a:t>
            </a:r>
            <a:r>
              <a:rPr lang="en-US" sz="2800" b="1" dirty="0" smtClean="0">
                <a:solidFill>
                  <a:schemeClr val="tx1"/>
                </a:solidFill>
              </a:rPr>
              <a:t>shortage </a:t>
            </a:r>
            <a:r>
              <a:rPr lang="en-US" sz="2800" dirty="0" smtClean="0">
                <a:solidFill>
                  <a:schemeClr val="tx1"/>
                </a:solidFill>
              </a:rPr>
              <a:t>(68% of blue-collar </a:t>
            </a:r>
            <a:r>
              <a:rPr lang="en-US" sz="2800" dirty="0">
                <a:solidFill>
                  <a:schemeClr val="tx1"/>
                </a:solidFill>
              </a:rPr>
              <a:t>jobs </a:t>
            </a:r>
            <a:r>
              <a:rPr lang="en-US" sz="2800" dirty="0" smtClean="0">
                <a:solidFill>
                  <a:schemeClr val="tx1"/>
                </a:solidFill>
              </a:rPr>
              <a:t>considered </a:t>
            </a:r>
            <a:r>
              <a:rPr lang="en-US" sz="2800" dirty="0">
                <a:solidFill>
                  <a:schemeClr val="tx1"/>
                </a:solidFill>
              </a:rPr>
              <a:t>in </a:t>
            </a:r>
            <a:r>
              <a:rPr lang="en-US" sz="2800" dirty="0" smtClean="0">
                <a:solidFill>
                  <a:schemeClr val="tx1"/>
                </a:solidFill>
              </a:rPr>
              <a:t>shortage</a:t>
            </a:r>
            <a:r>
              <a:rPr lang="en-US" sz="2800" dirty="0">
                <a:solidFill>
                  <a:schemeClr val="tx1"/>
                </a:solidFill>
              </a:rPr>
              <a:t>)</a:t>
            </a:r>
            <a:endParaRPr lang="en-US" sz="2800" dirty="0" smtClean="0">
              <a:solidFill>
                <a:schemeClr val="tx1"/>
              </a:solidFill>
            </a:endParaRPr>
          </a:p>
          <a:p>
            <a:pPr>
              <a:lnSpc>
                <a:spcPct val="120000"/>
              </a:lnSpc>
              <a:spcAft>
                <a:spcPts val="600"/>
              </a:spcAft>
            </a:pPr>
            <a:endParaRPr lang="en-US" sz="2800" dirty="0" smtClean="0">
              <a:solidFill>
                <a:schemeClr val="tx1"/>
              </a:solidFill>
            </a:endParaRPr>
          </a:p>
          <a:p>
            <a:pPr>
              <a:lnSpc>
                <a:spcPct val="120000"/>
              </a:lnSpc>
              <a:spcAft>
                <a:spcPts val="600"/>
              </a:spcAft>
            </a:pPr>
            <a:r>
              <a:rPr lang="en-GB" sz="2800" b="1" dirty="0">
                <a:solidFill>
                  <a:schemeClr val="tx1"/>
                </a:solidFill>
              </a:rPr>
              <a:t>Sub-contracting</a:t>
            </a:r>
            <a:r>
              <a:rPr lang="fr-FR" sz="2800" dirty="0">
                <a:solidFill>
                  <a:schemeClr val="tx1"/>
                </a:solidFill>
              </a:rPr>
              <a:t> practices and </a:t>
            </a:r>
            <a:r>
              <a:rPr lang="en-US" sz="2800" dirty="0">
                <a:solidFill>
                  <a:schemeClr val="tx1"/>
                </a:solidFill>
              </a:rPr>
              <a:t>i</a:t>
            </a:r>
            <a:r>
              <a:rPr lang="en-US" sz="2800" dirty="0" smtClean="0">
                <a:solidFill>
                  <a:schemeClr val="tx1"/>
                </a:solidFill>
              </a:rPr>
              <a:t>mportance </a:t>
            </a:r>
            <a:r>
              <a:rPr lang="en-US" sz="2800" dirty="0">
                <a:solidFill>
                  <a:schemeClr val="tx1"/>
                </a:solidFill>
              </a:rPr>
              <a:t>of </a:t>
            </a:r>
            <a:r>
              <a:rPr lang="en-US" sz="2800" b="1" dirty="0">
                <a:solidFill>
                  <a:schemeClr val="tx1"/>
                </a:solidFill>
              </a:rPr>
              <a:t>recruitment </a:t>
            </a:r>
            <a:r>
              <a:rPr lang="en-US" sz="2800" b="1" dirty="0" smtClean="0">
                <a:solidFill>
                  <a:schemeClr val="tx1"/>
                </a:solidFill>
              </a:rPr>
              <a:t>agencies </a:t>
            </a:r>
            <a:r>
              <a:rPr lang="en-US" sz="2800" dirty="0" smtClean="0">
                <a:solidFill>
                  <a:schemeClr val="tx1"/>
                </a:solidFill>
              </a:rPr>
              <a:t>(direct recruitment, temporary work, payroll)</a:t>
            </a:r>
            <a:endParaRPr lang="en-US" sz="2800" b="1" dirty="0">
              <a:solidFill>
                <a:schemeClr val="tx1"/>
              </a:solidFill>
            </a:endParaRPr>
          </a:p>
          <a:p>
            <a:pPr>
              <a:lnSpc>
                <a:spcPct val="120000"/>
              </a:lnSpc>
              <a:spcAft>
                <a:spcPts val="600"/>
              </a:spcAft>
            </a:pPr>
            <a:r>
              <a:rPr lang="en-US" sz="2800" dirty="0" smtClean="0">
                <a:solidFill>
                  <a:schemeClr val="tx1"/>
                </a:solidFill>
              </a:rPr>
              <a:t>The </a:t>
            </a:r>
            <a:r>
              <a:rPr lang="en-US" sz="2800" dirty="0">
                <a:solidFill>
                  <a:schemeClr val="tx1"/>
                </a:solidFill>
              </a:rPr>
              <a:t>sector turns more and more to </a:t>
            </a:r>
            <a:r>
              <a:rPr lang="en-US" sz="2800" b="1" dirty="0">
                <a:solidFill>
                  <a:schemeClr val="tx1"/>
                </a:solidFill>
              </a:rPr>
              <a:t>foreign </a:t>
            </a:r>
            <a:r>
              <a:rPr lang="en-US" sz="2800" b="1" dirty="0" smtClean="0">
                <a:solidFill>
                  <a:schemeClr val="tx1"/>
                </a:solidFill>
              </a:rPr>
              <a:t>profiles </a:t>
            </a:r>
            <a:r>
              <a:rPr lang="en-US" sz="2800" dirty="0" smtClean="0">
                <a:solidFill>
                  <a:schemeClr val="tx1"/>
                </a:solidFill>
              </a:rPr>
              <a:t>(motivated, skilled and experienced but also unskilled, candidates in “legal situation”)</a:t>
            </a:r>
            <a:endParaRPr lang="en-US" sz="2800" b="1" dirty="0" smtClean="0">
              <a:solidFill>
                <a:schemeClr val="tx1"/>
              </a:solidFill>
            </a:endParaRPr>
          </a:p>
          <a:p>
            <a:pPr>
              <a:lnSpc>
                <a:spcPct val="120000"/>
              </a:lnSpc>
              <a:spcAft>
                <a:spcPts val="600"/>
              </a:spcAft>
            </a:pPr>
            <a:r>
              <a:rPr lang="en-US" sz="2800" b="1" dirty="0">
                <a:solidFill>
                  <a:schemeClr val="tx1"/>
                </a:solidFill>
              </a:rPr>
              <a:t>E</a:t>
            </a:r>
            <a:r>
              <a:rPr lang="en-US" sz="2800" b="1" dirty="0" smtClean="0">
                <a:solidFill>
                  <a:schemeClr val="tx1"/>
                </a:solidFill>
              </a:rPr>
              <a:t>mpowerment </a:t>
            </a:r>
            <a:r>
              <a:rPr lang="en-US" sz="2800" b="1" dirty="0">
                <a:solidFill>
                  <a:schemeClr val="tx1"/>
                </a:solidFill>
              </a:rPr>
              <a:t>of workers</a:t>
            </a:r>
            <a:r>
              <a:rPr lang="en-US" sz="2800" dirty="0">
                <a:solidFill>
                  <a:schemeClr val="tx1"/>
                </a:solidFill>
              </a:rPr>
              <a:t> </a:t>
            </a:r>
            <a:r>
              <a:rPr lang="en-US" sz="2800" dirty="0" smtClean="0">
                <a:solidFill>
                  <a:schemeClr val="tx1"/>
                </a:solidFill>
              </a:rPr>
              <a:t>and v</a:t>
            </a:r>
            <a:r>
              <a:rPr lang="en-US" sz="2800" dirty="0" smtClean="0">
                <a:solidFill>
                  <a:schemeClr val="tx1"/>
                </a:solidFill>
              </a:rPr>
              <a:t>olatility </a:t>
            </a:r>
            <a:r>
              <a:rPr lang="en-US" sz="2800" dirty="0">
                <a:solidFill>
                  <a:schemeClr val="tx1"/>
                </a:solidFill>
              </a:rPr>
              <a:t>in the </a:t>
            </a:r>
            <a:r>
              <a:rPr lang="en-US" sz="2800" dirty="0" smtClean="0">
                <a:solidFill>
                  <a:schemeClr val="tx1"/>
                </a:solidFill>
              </a:rPr>
              <a:t>market</a:t>
            </a:r>
          </a:p>
          <a:p>
            <a:pPr>
              <a:lnSpc>
                <a:spcPct val="120000"/>
              </a:lnSpc>
              <a:spcAft>
                <a:spcPts val="600"/>
              </a:spcAft>
            </a:pPr>
            <a:endParaRPr lang="en-US" sz="2800" dirty="0" smtClean="0">
              <a:solidFill>
                <a:schemeClr val="tx1"/>
              </a:solidFill>
            </a:endParaRPr>
          </a:p>
          <a:p>
            <a:pPr marL="0" indent="0">
              <a:lnSpc>
                <a:spcPct val="120000"/>
              </a:lnSpc>
              <a:spcAft>
                <a:spcPts val="600"/>
              </a:spcAft>
              <a:buNone/>
            </a:pPr>
            <a:r>
              <a:rPr lang="en-US" sz="2800" b="1" i="1" dirty="0" smtClean="0">
                <a:solidFill>
                  <a:schemeClr val="tx1"/>
                </a:solidFill>
                <a:sym typeface="Wingdings" panose="05000000000000000000" pitchFamily="2" charset="2"/>
              </a:rPr>
              <a:t> </a:t>
            </a:r>
            <a:r>
              <a:rPr lang="en-US" sz="2800" b="1" i="1" dirty="0" smtClean="0">
                <a:solidFill>
                  <a:schemeClr val="tx1"/>
                </a:solidFill>
              </a:rPr>
              <a:t>How do intermediaries recruit and retain workers in Belgium?</a:t>
            </a:r>
          </a:p>
        </p:txBody>
      </p:sp>
      <p:sp>
        <p:nvSpPr>
          <p:cNvPr id="3" name="Titre 2"/>
          <p:cNvSpPr>
            <a:spLocks noGrp="1"/>
          </p:cNvSpPr>
          <p:nvPr>
            <p:ph type="title"/>
          </p:nvPr>
        </p:nvSpPr>
        <p:spPr>
          <a:xfrm>
            <a:off x="800856" y="256857"/>
            <a:ext cx="10595762" cy="782730"/>
          </a:xfrm>
        </p:spPr>
        <p:txBody>
          <a:bodyPr/>
          <a:lstStyle/>
          <a:p>
            <a:r>
              <a:rPr lang="en-US" dirty="0" smtClean="0"/>
              <a:t>Context – Workforce in the sector</a:t>
            </a:r>
            <a:endParaRPr lang="en-US" dirty="0"/>
          </a:p>
        </p:txBody>
      </p:sp>
    </p:spTree>
    <p:extLst>
      <p:ext uri="{BB962C8B-B14F-4D97-AF65-F5344CB8AC3E}">
        <p14:creationId xmlns:p14="http://schemas.microsoft.com/office/powerpoint/2010/main" val="1046352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1054856" y="1573731"/>
            <a:ext cx="10595680" cy="3969819"/>
          </a:xfrm>
        </p:spPr>
        <p:txBody>
          <a:bodyPr>
            <a:normAutofit/>
          </a:bodyPr>
          <a:lstStyle/>
          <a:p>
            <a:pPr>
              <a:lnSpc>
                <a:spcPct val="100000"/>
              </a:lnSpc>
              <a:spcBef>
                <a:spcPts val="1200"/>
              </a:spcBef>
              <a:spcAft>
                <a:spcPts val="1200"/>
              </a:spcAft>
            </a:pPr>
            <a:r>
              <a:rPr lang="en-US" sz="2800" b="1" dirty="0" smtClean="0">
                <a:solidFill>
                  <a:schemeClr val="tx1"/>
                </a:solidFill>
              </a:rPr>
              <a:t>Ethnographic</a:t>
            </a:r>
            <a:r>
              <a:rPr lang="fr-FR" sz="2800" b="1" dirty="0" smtClean="0">
                <a:solidFill>
                  <a:schemeClr val="tx1"/>
                </a:solidFill>
              </a:rPr>
              <a:t> </a:t>
            </a:r>
            <a:r>
              <a:rPr lang="en-US" sz="2800" b="1" dirty="0" smtClean="0">
                <a:solidFill>
                  <a:schemeClr val="tx1"/>
                </a:solidFill>
              </a:rPr>
              <a:t>approach</a:t>
            </a:r>
            <a:r>
              <a:rPr lang="fr-FR" sz="2800" b="1" dirty="0" smtClean="0">
                <a:solidFill>
                  <a:schemeClr val="tx1"/>
                </a:solidFill>
              </a:rPr>
              <a:t> </a:t>
            </a:r>
            <a:r>
              <a:rPr lang="en-US" sz="2800" dirty="0" smtClean="0">
                <a:solidFill>
                  <a:schemeClr val="tx1"/>
                </a:solidFill>
              </a:rPr>
              <a:t>of </a:t>
            </a:r>
            <a:r>
              <a:rPr lang="en-US" sz="2800" dirty="0" smtClean="0">
                <a:solidFill>
                  <a:schemeClr val="tx1"/>
                </a:solidFill>
              </a:rPr>
              <a:t>labor </a:t>
            </a:r>
            <a:r>
              <a:rPr lang="en-US" sz="2800" dirty="0" smtClean="0">
                <a:solidFill>
                  <a:schemeClr val="tx1"/>
                </a:solidFill>
              </a:rPr>
              <a:t>market intermediaries</a:t>
            </a:r>
          </a:p>
          <a:p>
            <a:pPr>
              <a:lnSpc>
                <a:spcPct val="100000"/>
              </a:lnSpc>
              <a:spcBef>
                <a:spcPts val="1200"/>
              </a:spcBef>
              <a:spcAft>
                <a:spcPts val="1200"/>
              </a:spcAft>
            </a:pPr>
            <a:r>
              <a:rPr lang="en-US" sz="2800" dirty="0" smtClean="0">
                <a:solidFill>
                  <a:schemeClr val="tx1"/>
                </a:solidFill>
              </a:rPr>
              <a:t>Taking LMIs as </a:t>
            </a:r>
            <a:r>
              <a:rPr lang="en-US" sz="2800" b="1" dirty="0" smtClean="0">
                <a:solidFill>
                  <a:schemeClr val="tx1"/>
                </a:solidFill>
              </a:rPr>
              <a:t>composite bodies </a:t>
            </a:r>
          </a:p>
          <a:p>
            <a:pPr>
              <a:lnSpc>
                <a:spcPct val="100000"/>
              </a:lnSpc>
              <a:spcBef>
                <a:spcPts val="1200"/>
              </a:spcBef>
              <a:spcAft>
                <a:spcPts val="1200"/>
              </a:spcAft>
            </a:pPr>
            <a:r>
              <a:rPr lang="en-US" sz="2800" dirty="0" smtClean="0">
                <a:solidFill>
                  <a:schemeClr val="tx1"/>
                </a:solidFill>
              </a:rPr>
              <a:t>From the agency policy to a focus </a:t>
            </a:r>
            <a:r>
              <a:rPr lang="en-US" sz="2800" dirty="0">
                <a:solidFill>
                  <a:schemeClr val="tx1"/>
                </a:solidFill>
              </a:rPr>
              <a:t>on the the </a:t>
            </a:r>
            <a:r>
              <a:rPr lang="en-US" sz="2800" b="1" dirty="0">
                <a:solidFill>
                  <a:schemeClr val="tx1"/>
                </a:solidFill>
              </a:rPr>
              <a:t>day-to-day interactions between consultants and </a:t>
            </a:r>
            <a:r>
              <a:rPr lang="en-US" sz="2800" b="1" dirty="0" smtClean="0">
                <a:solidFill>
                  <a:schemeClr val="tx1"/>
                </a:solidFill>
              </a:rPr>
              <a:t>candidates</a:t>
            </a:r>
          </a:p>
          <a:p>
            <a:pPr>
              <a:lnSpc>
                <a:spcPct val="100000"/>
              </a:lnSpc>
              <a:spcBef>
                <a:spcPts val="1200"/>
              </a:spcBef>
              <a:spcAft>
                <a:spcPts val="1200"/>
              </a:spcAft>
            </a:pPr>
            <a:r>
              <a:rPr lang="en-US" sz="2800" dirty="0" smtClean="0">
                <a:solidFill>
                  <a:schemeClr val="tx1"/>
                </a:solidFill>
              </a:rPr>
              <a:t>How to </a:t>
            </a:r>
            <a:r>
              <a:rPr lang="en-US" sz="2800" b="1" u="sng" dirty="0" smtClean="0">
                <a:solidFill>
                  <a:schemeClr val="tx1"/>
                </a:solidFill>
              </a:rPr>
              <a:t>recruit</a:t>
            </a:r>
            <a:r>
              <a:rPr lang="en-US" sz="2800" dirty="0" smtClean="0">
                <a:solidFill>
                  <a:schemeClr val="tx1"/>
                </a:solidFill>
              </a:rPr>
              <a:t> and how to </a:t>
            </a:r>
            <a:r>
              <a:rPr lang="en-US" sz="2800" b="1" u="sng" dirty="0" smtClean="0">
                <a:solidFill>
                  <a:schemeClr val="tx1"/>
                </a:solidFill>
              </a:rPr>
              <a:t>retain</a:t>
            </a:r>
            <a:r>
              <a:rPr lang="en-US" sz="2800" dirty="0" smtClean="0">
                <a:solidFill>
                  <a:schemeClr val="tx1"/>
                </a:solidFill>
              </a:rPr>
              <a:t> </a:t>
            </a:r>
            <a:r>
              <a:rPr lang="en-US" sz="2800" dirty="0" smtClean="0">
                <a:solidFill>
                  <a:schemeClr val="tx1"/>
                </a:solidFill>
              </a:rPr>
              <a:t>foreign candidates </a:t>
            </a:r>
            <a:r>
              <a:rPr lang="en-US" sz="2800" dirty="0" smtClean="0">
                <a:solidFill>
                  <a:schemeClr val="tx1"/>
                </a:solidFill>
              </a:rPr>
              <a:t>? </a:t>
            </a:r>
          </a:p>
          <a:p>
            <a:pPr>
              <a:lnSpc>
                <a:spcPct val="100000"/>
              </a:lnSpc>
              <a:spcBef>
                <a:spcPts val="1200"/>
              </a:spcBef>
              <a:spcAft>
                <a:spcPts val="1200"/>
              </a:spcAft>
            </a:pPr>
            <a:endParaRPr lang="en-US" sz="3800" dirty="0"/>
          </a:p>
        </p:txBody>
      </p:sp>
      <p:sp>
        <p:nvSpPr>
          <p:cNvPr id="3" name="Titre 2"/>
          <p:cNvSpPr>
            <a:spLocks noGrp="1"/>
          </p:cNvSpPr>
          <p:nvPr>
            <p:ph type="title"/>
          </p:nvPr>
        </p:nvSpPr>
        <p:spPr>
          <a:xfrm>
            <a:off x="838956" y="236003"/>
            <a:ext cx="10595762" cy="782730"/>
          </a:xfrm>
        </p:spPr>
        <p:txBody>
          <a:bodyPr/>
          <a:lstStyle/>
          <a:p>
            <a:r>
              <a:rPr lang="en-US" dirty="0" smtClean="0"/>
              <a:t>Methodology</a:t>
            </a:r>
            <a:endParaRPr lang="en-US" dirty="0"/>
          </a:p>
        </p:txBody>
      </p:sp>
    </p:spTree>
    <p:extLst>
      <p:ext uri="{BB962C8B-B14F-4D97-AF65-F5344CB8AC3E}">
        <p14:creationId xmlns:p14="http://schemas.microsoft.com/office/powerpoint/2010/main" val="4144200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507438" y="1268730"/>
            <a:ext cx="7252262" cy="5300512"/>
          </a:xfrm>
        </p:spPr>
        <p:txBody>
          <a:bodyPr>
            <a:normAutofit/>
          </a:bodyPr>
          <a:lstStyle/>
          <a:p>
            <a:pPr marL="228600" lvl="1">
              <a:lnSpc>
                <a:spcPct val="100000"/>
              </a:lnSpc>
              <a:spcBef>
                <a:spcPts val="1200"/>
              </a:spcBef>
              <a:spcAft>
                <a:spcPts val="1200"/>
              </a:spcAft>
            </a:pPr>
            <a:r>
              <a:rPr lang="en-US" sz="2800" dirty="0" smtClean="0">
                <a:latin typeface="Tahoma" charset="0"/>
                <a:ea typeface="Tahoma" charset="0"/>
                <a:cs typeface="Tahoma" charset="0"/>
              </a:rPr>
              <a:t>Expansion of </a:t>
            </a:r>
            <a:r>
              <a:rPr lang="en-US" sz="2800" b="1" dirty="0" smtClean="0">
                <a:latin typeface="Tahoma" charset="0"/>
                <a:ea typeface="Tahoma" charset="0"/>
                <a:cs typeface="Tahoma" charset="0"/>
              </a:rPr>
              <a:t>recruitment methods </a:t>
            </a:r>
          </a:p>
          <a:p>
            <a:pPr marL="685800" lvl="2">
              <a:spcBef>
                <a:spcPts val="600"/>
              </a:spcBef>
              <a:spcAft>
                <a:spcPts val="600"/>
              </a:spcAft>
            </a:pPr>
            <a:r>
              <a:rPr lang="en-US" sz="2200" dirty="0" smtClean="0">
                <a:latin typeface="Tahoma" charset="0"/>
                <a:ea typeface="Tahoma" charset="0"/>
                <a:cs typeface="Tahoma" charset="0"/>
              </a:rPr>
              <a:t>Establishment </a:t>
            </a:r>
            <a:r>
              <a:rPr lang="en-US" sz="2200" dirty="0">
                <a:latin typeface="Tahoma" charset="0"/>
                <a:ea typeface="Tahoma" charset="0"/>
                <a:cs typeface="Tahoma" charset="0"/>
              </a:rPr>
              <a:t>of </a:t>
            </a:r>
            <a:r>
              <a:rPr lang="en-US" sz="2200" b="1" dirty="0">
                <a:latin typeface="Tahoma" charset="0"/>
                <a:ea typeface="Tahoma" charset="0"/>
                <a:cs typeface="Tahoma" charset="0"/>
              </a:rPr>
              <a:t>foreign </a:t>
            </a:r>
            <a:r>
              <a:rPr lang="en-US" sz="2200" b="1" dirty="0" smtClean="0">
                <a:latin typeface="Tahoma" charset="0"/>
                <a:ea typeface="Tahoma" charset="0"/>
                <a:cs typeface="Tahoma" charset="0"/>
              </a:rPr>
              <a:t>offices </a:t>
            </a:r>
            <a:r>
              <a:rPr lang="en-US" sz="2200" dirty="0" smtClean="0">
                <a:latin typeface="Tahoma" charset="0"/>
                <a:ea typeface="Tahoma" charset="0"/>
                <a:cs typeface="Tahoma" charset="0"/>
              </a:rPr>
              <a:t>(east EU)</a:t>
            </a:r>
            <a:endParaRPr lang="en-US" sz="2200" b="1" dirty="0">
              <a:latin typeface="Tahoma" charset="0"/>
              <a:ea typeface="Tahoma" charset="0"/>
              <a:cs typeface="Tahoma" charset="0"/>
            </a:endParaRPr>
          </a:p>
          <a:p>
            <a:pPr marL="685800" lvl="2">
              <a:spcBef>
                <a:spcPts val="600"/>
              </a:spcBef>
              <a:spcAft>
                <a:spcPts val="600"/>
              </a:spcAft>
            </a:pPr>
            <a:r>
              <a:rPr lang="en-US" sz="2200" b="1" dirty="0" smtClean="0">
                <a:latin typeface="Tahoma" charset="0"/>
                <a:ea typeface="Tahoma" charset="0"/>
                <a:cs typeface="Tahoma" charset="0"/>
              </a:rPr>
              <a:t>Partnerships </a:t>
            </a:r>
            <a:r>
              <a:rPr lang="en-US" sz="2200" dirty="0" smtClean="0">
                <a:latin typeface="Tahoma" charset="0"/>
                <a:ea typeface="Tahoma" charset="0"/>
                <a:cs typeface="Tahoma" charset="0"/>
              </a:rPr>
              <a:t>with freelances</a:t>
            </a:r>
            <a:endParaRPr lang="en-US" sz="2200" b="1" dirty="0" smtClean="0">
              <a:latin typeface="Tahoma" charset="0"/>
              <a:ea typeface="Tahoma" charset="0"/>
              <a:cs typeface="Tahoma" charset="0"/>
            </a:endParaRPr>
          </a:p>
          <a:p>
            <a:pPr marL="685800" lvl="2">
              <a:spcBef>
                <a:spcPts val="600"/>
              </a:spcBef>
              <a:spcAft>
                <a:spcPts val="600"/>
              </a:spcAft>
            </a:pPr>
            <a:r>
              <a:rPr lang="en-US" sz="2200" b="1" dirty="0" smtClean="0">
                <a:latin typeface="Tahoma" charset="0"/>
                <a:ea typeface="Tahoma" charset="0"/>
                <a:cs typeface="Tahoma" charset="0"/>
              </a:rPr>
              <a:t>O</a:t>
            </a:r>
            <a:r>
              <a:rPr lang="en-US" sz="2200" b="1" dirty="0" smtClean="0">
                <a:latin typeface="Tahoma" charset="0"/>
                <a:ea typeface="Tahoma" charset="0"/>
                <a:cs typeface="Tahoma" charset="0"/>
              </a:rPr>
              <a:t>nline </a:t>
            </a:r>
            <a:r>
              <a:rPr lang="en-US" sz="2200" b="1" dirty="0" smtClean="0">
                <a:latin typeface="Tahoma" charset="0"/>
                <a:ea typeface="Tahoma" charset="0"/>
                <a:cs typeface="Tahoma" charset="0"/>
              </a:rPr>
              <a:t>communication</a:t>
            </a:r>
            <a:endParaRPr lang="en-US" sz="2200" b="1" dirty="0">
              <a:latin typeface="Tahoma" charset="0"/>
              <a:ea typeface="Tahoma" charset="0"/>
              <a:cs typeface="Tahoma" charset="0"/>
            </a:endParaRPr>
          </a:p>
          <a:p>
            <a:pPr marL="228600" lvl="1">
              <a:lnSpc>
                <a:spcPct val="100000"/>
              </a:lnSpc>
              <a:spcBef>
                <a:spcPts val="1200"/>
              </a:spcBef>
              <a:spcAft>
                <a:spcPts val="1200"/>
              </a:spcAft>
            </a:pPr>
            <a:r>
              <a:rPr lang="fr-BE" sz="2800" b="1" dirty="0">
                <a:latin typeface="Tahoma" charset="0"/>
                <a:ea typeface="Tahoma" charset="0"/>
                <a:cs typeface="Tahoma" charset="0"/>
              </a:rPr>
              <a:t>New services </a:t>
            </a:r>
            <a:r>
              <a:rPr lang="fr-BE" sz="2800" dirty="0">
                <a:latin typeface="Tahoma" charset="0"/>
                <a:ea typeface="Tahoma" charset="0"/>
                <a:cs typeface="Tahoma" charset="0"/>
              </a:rPr>
              <a:t>for </a:t>
            </a:r>
            <a:r>
              <a:rPr lang="en-US" sz="2800" dirty="0" smtClean="0">
                <a:latin typeface="Tahoma" charset="0"/>
                <a:ea typeface="Tahoma" charset="0"/>
                <a:cs typeface="Tahoma" charset="0"/>
              </a:rPr>
              <a:t>foreign</a:t>
            </a:r>
            <a:r>
              <a:rPr lang="fr-BE" sz="2800" dirty="0" smtClean="0">
                <a:latin typeface="Tahoma" charset="0"/>
                <a:ea typeface="Tahoma" charset="0"/>
                <a:cs typeface="Tahoma" charset="0"/>
              </a:rPr>
              <a:t> </a:t>
            </a:r>
            <a:r>
              <a:rPr lang="fr-BE" sz="2800" dirty="0">
                <a:latin typeface="Tahoma" charset="0"/>
                <a:ea typeface="Tahoma" charset="0"/>
                <a:cs typeface="Tahoma" charset="0"/>
              </a:rPr>
              <a:t>candidates</a:t>
            </a:r>
            <a:endParaRPr lang="en-US" sz="2800" dirty="0">
              <a:latin typeface="Tahoma" charset="0"/>
              <a:ea typeface="Tahoma" charset="0"/>
              <a:cs typeface="Tahoma" charset="0"/>
            </a:endParaRPr>
          </a:p>
          <a:p>
            <a:pPr marL="228600" lvl="1">
              <a:lnSpc>
                <a:spcPct val="100000"/>
              </a:lnSpc>
              <a:spcBef>
                <a:spcPts val="1200"/>
              </a:spcBef>
              <a:spcAft>
                <a:spcPts val="1200"/>
              </a:spcAft>
            </a:pPr>
            <a:r>
              <a:rPr lang="en-US" sz="2800" dirty="0">
                <a:latin typeface="Tahoma" charset="0"/>
                <a:ea typeface="Tahoma" charset="0"/>
                <a:cs typeface="Tahoma" charset="0"/>
              </a:rPr>
              <a:t>Emergence of </a:t>
            </a:r>
            <a:r>
              <a:rPr lang="en-US" sz="2800" dirty="0" smtClean="0">
                <a:latin typeface="Tahoma" charset="0"/>
                <a:ea typeface="Tahoma" charset="0"/>
                <a:cs typeface="Tahoma" charset="0"/>
              </a:rPr>
              <a:t>the </a:t>
            </a:r>
            <a:r>
              <a:rPr lang="en-US" sz="2800" b="1" dirty="0" smtClean="0">
                <a:latin typeface="Tahoma" charset="0"/>
                <a:ea typeface="Tahoma" charset="0"/>
                <a:cs typeface="Tahoma" charset="0"/>
              </a:rPr>
              <a:t>“foreign consultant”</a:t>
            </a:r>
            <a:endParaRPr lang="en-US" sz="2800" dirty="0" smtClean="0">
              <a:latin typeface="Tahoma" charset="0"/>
              <a:ea typeface="Tahoma" charset="0"/>
              <a:cs typeface="Tahoma" charset="0"/>
            </a:endParaRPr>
          </a:p>
          <a:p>
            <a:pPr marL="685800" lvl="2">
              <a:spcBef>
                <a:spcPts val="600"/>
              </a:spcBef>
              <a:spcAft>
                <a:spcPts val="600"/>
              </a:spcAft>
            </a:pPr>
            <a:r>
              <a:rPr lang="en-US" sz="2200" dirty="0">
                <a:latin typeface="Tahoma" charset="0"/>
                <a:ea typeface="Tahoma" charset="0"/>
                <a:cs typeface="Tahoma" charset="0"/>
              </a:rPr>
              <a:t>Bilingual</a:t>
            </a:r>
          </a:p>
          <a:p>
            <a:pPr marL="685800" lvl="2">
              <a:spcBef>
                <a:spcPts val="600"/>
              </a:spcBef>
              <a:spcAft>
                <a:spcPts val="600"/>
              </a:spcAft>
            </a:pPr>
            <a:r>
              <a:rPr lang="en-US" sz="2200" dirty="0" smtClean="0">
                <a:latin typeface="Tahoma" charset="0"/>
                <a:ea typeface="Tahoma" charset="0"/>
                <a:cs typeface="Tahoma" charset="0"/>
              </a:rPr>
              <a:t>Multi-task</a:t>
            </a:r>
          </a:p>
          <a:p>
            <a:pPr marL="685800" lvl="2">
              <a:spcBef>
                <a:spcPts val="600"/>
              </a:spcBef>
              <a:spcAft>
                <a:spcPts val="600"/>
              </a:spcAft>
            </a:pPr>
            <a:r>
              <a:rPr lang="fr-BE" sz="2200" i="1" dirty="0" smtClean="0">
                <a:latin typeface="Tahoma" charset="0"/>
                <a:ea typeface="Tahoma" charset="0"/>
                <a:cs typeface="Tahoma" charset="0"/>
              </a:rPr>
              <a:t>Permanent contact </a:t>
            </a:r>
            <a:r>
              <a:rPr lang="fr-BE" sz="2200" i="1" dirty="0" err="1" smtClean="0">
                <a:latin typeface="Tahoma" charset="0"/>
                <a:ea typeface="Tahoma" charset="0"/>
                <a:cs typeface="Tahoma" charset="0"/>
              </a:rPr>
              <a:t>with</a:t>
            </a:r>
            <a:r>
              <a:rPr lang="fr-BE" sz="2200" i="1" dirty="0" smtClean="0">
                <a:latin typeface="Tahoma" charset="0"/>
                <a:ea typeface="Tahoma" charset="0"/>
                <a:cs typeface="Tahoma" charset="0"/>
              </a:rPr>
              <a:t> « Support teams » </a:t>
            </a:r>
            <a:endParaRPr lang="fr-BE" sz="2200" i="1" dirty="0">
              <a:latin typeface="Tahoma" charset="0"/>
              <a:ea typeface="Tahoma" charset="0"/>
              <a:cs typeface="Tahoma" charset="0"/>
            </a:endParaRPr>
          </a:p>
        </p:txBody>
      </p:sp>
      <p:sp>
        <p:nvSpPr>
          <p:cNvPr id="3" name="Titre 2"/>
          <p:cNvSpPr>
            <a:spLocks noGrp="1"/>
          </p:cNvSpPr>
          <p:nvPr>
            <p:ph type="title"/>
          </p:nvPr>
        </p:nvSpPr>
        <p:spPr>
          <a:xfrm>
            <a:off x="330956" y="204079"/>
            <a:ext cx="11721344" cy="782730"/>
          </a:xfrm>
        </p:spPr>
        <p:txBody>
          <a:bodyPr/>
          <a:lstStyle/>
          <a:p>
            <a:r>
              <a:rPr lang="en-US" dirty="0" smtClean="0"/>
              <a:t>Agencies’ policies towards foreign workers</a:t>
            </a:r>
            <a:endParaRPr lang="en-US" dirty="0"/>
          </a:p>
        </p:txBody>
      </p:sp>
      <p:pic>
        <p:nvPicPr>
          <p:cNvPr id="4" name="Image 3"/>
          <p:cNvPicPr/>
          <p:nvPr/>
        </p:nvPicPr>
        <p:blipFill rotWithShape="1">
          <a:blip r:embed="rId3"/>
          <a:srcRect l="2675"/>
          <a:stretch/>
        </p:blipFill>
        <p:spPr>
          <a:xfrm>
            <a:off x="7708900" y="1177290"/>
            <a:ext cx="4483100" cy="5483392"/>
          </a:xfrm>
          <a:prstGeom prst="rect">
            <a:avLst/>
          </a:prstGeom>
        </p:spPr>
      </p:pic>
    </p:spTree>
    <p:extLst>
      <p:ext uri="{BB962C8B-B14F-4D97-AF65-F5344CB8AC3E}">
        <p14:creationId xmlns:p14="http://schemas.microsoft.com/office/powerpoint/2010/main" val="2231406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4"/>
          </p:nvPr>
        </p:nvSpPr>
        <p:spPr>
          <a:xfrm>
            <a:off x="291768" y="1042184"/>
            <a:ext cx="11697031" cy="5613007"/>
          </a:xfrm>
        </p:spPr>
        <p:txBody>
          <a:bodyPr>
            <a:normAutofit/>
          </a:bodyPr>
          <a:lstStyle/>
          <a:p>
            <a:pPr marL="228600" lvl="1">
              <a:lnSpc>
                <a:spcPct val="120000"/>
              </a:lnSpc>
              <a:spcBef>
                <a:spcPts val="1000"/>
              </a:spcBef>
              <a:spcAft>
                <a:spcPts val="1200"/>
              </a:spcAft>
            </a:pPr>
            <a:r>
              <a:rPr lang="en-US" sz="2800" dirty="0" smtClean="0">
                <a:latin typeface="Tahoma" charset="0"/>
                <a:ea typeface="Tahoma" charset="0"/>
                <a:cs typeface="Tahoma" charset="0"/>
              </a:rPr>
              <a:t>Recruitment strategies</a:t>
            </a:r>
            <a:endParaRPr lang="en-US" sz="2200" dirty="0" smtClean="0">
              <a:latin typeface="Tahoma" charset="0"/>
              <a:ea typeface="Tahoma" charset="0"/>
              <a:cs typeface="Tahoma" charset="0"/>
            </a:endParaRPr>
          </a:p>
          <a:p>
            <a:pPr marL="685800" lvl="2">
              <a:lnSpc>
                <a:spcPct val="110000"/>
              </a:lnSpc>
              <a:spcBef>
                <a:spcPts val="200"/>
              </a:spcBef>
              <a:spcAft>
                <a:spcPts val="200"/>
              </a:spcAft>
            </a:pPr>
            <a:r>
              <a:rPr lang="en-US" sz="2200" b="1" dirty="0">
                <a:latin typeface="Tahoma" charset="0"/>
                <a:ea typeface="Tahoma" charset="0"/>
                <a:cs typeface="Tahoma" charset="0"/>
              </a:rPr>
              <a:t>Social networks: </a:t>
            </a:r>
            <a:r>
              <a:rPr lang="en-US" sz="2200" dirty="0">
                <a:latin typeface="Tahoma" charset="0"/>
                <a:ea typeface="Tahoma" charset="0"/>
                <a:cs typeface="Tahoma" charset="0"/>
              </a:rPr>
              <a:t>Facebook </a:t>
            </a:r>
            <a:r>
              <a:rPr lang="en-US" sz="2200" dirty="0" smtClean="0">
                <a:latin typeface="Tahoma" charset="0"/>
                <a:ea typeface="Tahoma" charset="0"/>
                <a:cs typeface="Tahoma" charset="0"/>
              </a:rPr>
              <a:t>&amp; WhatsApp groups</a:t>
            </a:r>
            <a:r>
              <a:rPr lang="en-US" sz="2200" dirty="0">
                <a:latin typeface="Tahoma" charset="0"/>
                <a:ea typeface="Tahoma" charset="0"/>
                <a:cs typeface="Tahoma" charset="0"/>
              </a:rPr>
              <a:t>, personalization of publications, etc. </a:t>
            </a:r>
          </a:p>
          <a:p>
            <a:pPr marL="685800" lvl="2">
              <a:lnSpc>
                <a:spcPct val="110000"/>
              </a:lnSpc>
              <a:spcBef>
                <a:spcPts val="200"/>
              </a:spcBef>
              <a:spcAft>
                <a:spcPts val="200"/>
              </a:spcAft>
            </a:pPr>
            <a:r>
              <a:rPr lang="en-US" sz="2200" dirty="0">
                <a:latin typeface="Tahoma" charset="0"/>
                <a:ea typeface="Tahoma" charset="0"/>
                <a:cs typeface="Tahoma" charset="0"/>
              </a:rPr>
              <a:t>Create </a:t>
            </a:r>
            <a:r>
              <a:rPr lang="en-US" sz="2200" dirty="0" smtClean="0">
                <a:latin typeface="Tahoma" charset="0"/>
                <a:ea typeface="Tahoma" charset="0"/>
                <a:cs typeface="Tahoma" charset="0"/>
              </a:rPr>
              <a:t>trust with candidates </a:t>
            </a:r>
            <a:r>
              <a:rPr lang="en-US" sz="2200" dirty="0">
                <a:latin typeface="Tahoma" charset="0"/>
                <a:ea typeface="Tahoma" charset="0"/>
                <a:cs typeface="Tahoma" charset="0"/>
              </a:rPr>
              <a:t>to </a:t>
            </a:r>
            <a:r>
              <a:rPr lang="en-US" sz="2200" b="1" dirty="0">
                <a:latin typeface="Tahoma" charset="0"/>
                <a:ea typeface="Tahoma" charset="0"/>
                <a:cs typeface="Tahoma" charset="0"/>
              </a:rPr>
              <a:t>generate referrals </a:t>
            </a:r>
            <a:endParaRPr lang="en-US" sz="2200" b="1" dirty="0" smtClean="0">
              <a:latin typeface="Tahoma" charset="0"/>
              <a:ea typeface="Tahoma" charset="0"/>
              <a:cs typeface="Tahoma" charset="0"/>
            </a:endParaRPr>
          </a:p>
          <a:p>
            <a:pPr marL="685800" lvl="2">
              <a:lnSpc>
                <a:spcPct val="110000"/>
              </a:lnSpc>
              <a:spcBef>
                <a:spcPts val="200"/>
              </a:spcBef>
              <a:spcAft>
                <a:spcPts val="200"/>
              </a:spcAft>
            </a:pPr>
            <a:r>
              <a:rPr lang="en-US" sz="2200" dirty="0">
                <a:latin typeface="Tahoma" charset="0"/>
                <a:ea typeface="Tahoma" charset="0"/>
                <a:cs typeface="Tahoma" charset="0"/>
              </a:rPr>
              <a:t>Connecting with </a:t>
            </a:r>
            <a:r>
              <a:rPr lang="en-US" sz="2200" b="1" dirty="0" smtClean="0">
                <a:latin typeface="Tahoma" charset="0"/>
                <a:ea typeface="Tahoma" charset="0"/>
                <a:cs typeface="Tahoma" charset="0"/>
              </a:rPr>
              <a:t>refugees </a:t>
            </a:r>
            <a:r>
              <a:rPr lang="en-US" sz="2200" b="1" dirty="0">
                <a:latin typeface="Tahoma" charset="0"/>
                <a:ea typeface="Tahoma" charset="0"/>
                <a:cs typeface="Tahoma" charset="0"/>
              </a:rPr>
              <a:t>centers </a:t>
            </a:r>
            <a:r>
              <a:rPr lang="en-US" sz="2200" dirty="0">
                <a:latin typeface="Tahoma" charset="0"/>
                <a:ea typeface="Tahoma" charset="0"/>
                <a:cs typeface="Tahoma" charset="0"/>
              </a:rPr>
              <a:t>(internal contacts, displaying </a:t>
            </a:r>
            <a:r>
              <a:rPr lang="en-US" sz="2200" dirty="0" smtClean="0">
                <a:latin typeface="Tahoma" charset="0"/>
                <a:ea typeface="Tahoma" charset="0"/>
                <a:cs typeface="Tahoma" charset="0"/>
              </a:rPr>
              <a:t>information</a:t>
            </a:r>
            <a:r>
              <a:rPr lang="en-US" sz="2200" dirty="0">
                <a:latin typeface="Tahoma" charset="0"/>
                <a:ea typeface="Tahoma" charset="0"/>
                <a:cs typeface="Tahoma" charset="0"/>
              </a:rPr>
              <a:t>, etc</a:t>
            </a:r>
            <a:r>
              <a:rPr lang="en-US" sz="2200" dirty="0" smtClean="0">
                <a:latin typeface="Tahoma" charset="0"/>
                <a:ea typeface="Tahoma" charset="0"/>
                <a:cs typeface="Tahoma" charset="0"/>
              </a:rPr>
              <a:t>.)</a:t>
            </a:r>
          </a:p>
          <a:p>
            <a:pPr marL="685800" lvl="2">
              <a:lnSpc>
                <a:spcPct val="110000"/>
              </a:lnSpc>
              <a:spcBef>
                <a:spcPts val="200"/>
              </a:spcBef>
              <a:spcAft>
                <a:spcPts val="200"/>
              </a:spcAft>
            </a:pPr>
            <a:r>
              <a:rPr lang="en-US" sz="2200" dirty="0">
                <a:latin typeface="Tahoma" charset="0"/>
                <a:ea typeface="Tahoma" charset="0"/>
                <a:cs typeface="Tahoma" charset="0"/>
              </a:rPr>
              <a:t>Insertion in ethnic </a:t>
            </a:r>
            <a:r>
              <a:rPr lang="en-US" sz="2200" b="1" dirty="0" smtClean="0">
                <a:latin typeface="Tahoma" charset="0"/>
                <a:ea typeface="Tahoma" charset="0"/>
                <a:cs typeface="Tahoma" charset="0"/>
              </a:rPr>
              <a:t>communities</a:t>
            </a:r>
            <a:r>
              <a:rPr lang="en-US" sz="2200" dirty="0" smtClean="0">
                <a:latin typeface="Tahoma" charset="0"/>
                <a:ea typeface="Tahoma" charset="0"/>
                <a:cs typeface="Tahoma" charset="0"/>
              </a:rPr>
              <a:t> </a:t>
            </a:r>
            <a:r>
              <a:rPr lang="en-US" sz="2200" dirty="0">
                <a:latin typeface="Tahoma" charset="0"/>
                <a:ea typeface="Tahoma" charset="0"/>
                <a:cs typeface="Tahoma" charset="0"/>
              </a:rPr>
              <a:t>(stores, churches, restaurants, etc.)</a:t>
            </a:r>
          </a:p>
          <a:p>
            <a:pPr marL="685800" lvl="2">
              <a:lnSpc>
                <a:spcPct val="110000"/>
              </a:lnSpc>
              <a:spcBef>
                <a:spcPts val="200"/>
              </a:spcBef>
              <a:spcAft>
                <a:spcPts val="200"/>
              </a:spcAft>
            </a:pPr>
            <a:r>
              <a:rPr lang="en-US" sz="2200" dirty="0" smtClean="0">
                <a:latin typeface="Tahoma" charset="0"/>
                <a:ea typeface="Tahoma" charset="0"/>
                <a:cs typeface="Tahoma" charset="0"/>
              </a:rPr>
              <a:t>Closer ties </a:t>
            </a:r>
            <a:r>
              <a:rPr lang="en-US" sz="2200" dirty="0">
                <a:latin typeface="Tahoma" charset="0"/>
                <a:ea typeface="Tahoma" charset="0"/>
                <a:cs typeface="Tahoma" charset="0"/>
              </a:rPr>
              <a:t>with </a:t>
            </a:r>
            <a:r>
              <a:rPr lang="en-US" sz="2200" b="1" dirty="0">
                <a:latin typeface="Tahoma" charset="0"/>
                <a:ea typeface="Tahoma" charset="0"/>
                <a:cs typeface="Tahoma" charset="0"/>
              </a:rPr>
              <a:t>foreign companies </a:t>
            </a:r>
            <a:r>
              <a:rPr lang="en-US" sz="2200" dirty="0">
                <a:latin typeface="Tahoma" charset="0"/>
                <a:ea typeface="Tahoma" charset="0"/>
                <a:cs typeface="Tahoma" charset="0"/>
              </a:rPr>
              <a:t>active in Belgium </a:t>
            </a:r>
            <a:endParaRPr lang="en-US" sz="2200" dirty="0" smtClean="0">
              <a:latin typeface="Tahoma" charset="0"/>
              <a:ea typeface="Tahoma" charset="0"/>
              <a:cs typeface="Tahoma" charset="0"/>
            </a:endParaRPr>
          </a:p>
          <a:p>
            <a:pPr marL="228600" lvl="1">
              <a:lnSpc>
                <a:spcPct val="120000"/>
              </a:lnSpc>
              <a:spcBef>
                <a:spcPts val="1000"/>
              </a:spcBef>
              <a:spcAft>
                <a:spcPts val="1200"/>
              </a:spcAft>
            </a:pPr>
            <a:r>
              <a:rPr lang="en-US" sz="2800" dirty="0">
                <a:latin typeface="Tahoma" charset="0"/>
                <a:ea typeface="Tahoma" charset="0"/>
                <a:cs typeface="Tahoma" charset="0"/>
              </a:rPr>
              <a:t>Retention strategies </a:t>
            </a:r>
          </a:p>
          <a:p>
            <a:pPr marL="685800" lvl="2">
              <a:lnSpc>
                <a:spcPct val="100000"/>
              </a:lnSpc>
              <a:spcBef>
                <a:spcPts val="600"/>
              </a:spcBef>
              <a:spcAft>
                <a:spcPts val="600"/>
              </a:spcAft>
            </a:pPr>
            <a:r>
              <a:rPr lang="en-US" sz="2200" dirty="0">
                <a:latin typeface="Tahoma" charset="0"/>
                <a:ea typeface="Tahoma" charset="0"/>
                <a:cs typeface="Tahoma" charset="0"/>
              </a:rPr>
              <a:t>Highlighting the (financial) </a:t>
            </a:r>
            <a:r>
              <a:rPr lang="en-US" sz="2200" b="1" dirty="0">
                <a:latin typeface="Tahoma" charset="0"/>
                <a:ea typeface="Tahoma" charset="0"/>
                <a:cs typeface="Tahoma" charset="0"/>
              </a:rPr>
              <a:t>benefits</a:t>
            </a:r>
            <a:r>
              <a:rPr lang="en-US" sz="2200" dirty="0">
                <a:latin typeface="Tahoma" charset="0"/>
                <a:ea typeface="Tahoma" charset="0"/>
                <a:cs typeface="Tahoma" charset="0"/>
              </a:rPr>
              <a:t> of the construction sector </a:t>
            </a:r>
            <a:endParaRPr lang="en-US" sz="2200" dirty="0" smtClean="0">
              <a:latin typeface="Tahoma" charset="0"/>
              <a:ea typeface="Tahoma" charset="0"/>
              <a:cs typeface="Tahoma" charset="0"/>
            </a:endParaRPr>
          </a:p>
          <a:p>
            <a:pPr marL="685800" lvl="2">
              <a:lnSpc>
                <a:spcPct val="100000"/>
              </a:lnSpc>
              <a:spcBef>
                <a:spcPts val="600"/>
              </a:spcBef>
              <a:spcAft>
                <a:spcPts val="600"/>
              </a:spcAft>
            </a:pPr>
            <a:r>
              <a:rPr lang="en-US" sz="2200" b="1" dirty="0">
                <a:latin typeface="Tahoma" charset="0"/>
                <a:ea typeface="Tahoma" charset="0"/>
                <a:cs typeface="Tahoma" charset="0"/>
              </a:rPr>
              <a:t>Personal investment </a:t>
            </a:r>
            <a:r>
              <a:rPr lang="en-US" sz="2200" dirty="0">
                <a:latin typeface="Tahoma" charset="0"/>
                <a:ea typeface="Tahoma" charset="0"/>
                <a:cs typeface="Tahoma" charset="0"/>
              </a:rPr>
              <a:t>in the relationship (</a:t>
            </a:r>
            <a:r>
              <a:rPr lang="en-US" sz="2200" dirty="0" smtClean="0">
                <a:latin typeface="Tahoma" charset="0"/>
                <a:ea typeface="Tahoma" charset="0"/>
                <a:cs typeface="Tahoma" charset="0"/>
              </a:rPr>
              <a:t>WhatsApp</a:t>
            </a:r>
            <a:r>
              <a:rPr lang="en-US" sz="2200" dirty="0">
                <a:latin typeface="Tahoma" charset="0"/>
                <a:ea typeface="Tahoma" charset="0"/>
                <a:cs typeface="Tahoma" charset="0"/>
              </a:rPr>
              <a:t>, driving candidates, etc</a:t>
            </a:r>
            <a:r>
              <a:rPr lang="en-US" sz="2200" dirty="0" smtClean="0">
                <a:latin typeface="Tahoma" charset="0"/>
                <a:ea typeface="Tahoma" charset="0"/>
                <a:cs typeface="Tahoma" charset="0"/>
              </a:rPr>
              <a:t>.)</a:t>
            </a:r>
          </a:p>
          <a:p>
            <a:pPr marL="685800" lvl="2">
              <a:lnSpc>
                <a:spcPct val="100000"/>
              </a:lnSpc>
              <a:spcBef>
                <a:spcPts val="600"/>
              </a:spcBef>
              <a:spcAft>
                <a:spcPts val="600"/>
              </a:spcAft>
            </a:pPr>
            <a:r>
              <a:rPr lang="en-US" sz="2200" b="1" dirty="0">
                <a:latin typeface="Tahoma" charset="0"/>
                <a:ea typeface="Tahoma" charset="0"/>
                <a:cs typeface="Tahoma" charset="0"/>
              </a:rPr>
              <a:t>Social support</a:t>
            </a:r>
            <a:r>
              <a:rPr lang="en-US" sz="2200" dirty="0">
                <a:latin typeface="Tahoma" charset="0"/>
                <a:ea typeface="Tahoma" charset="0"/>
                <a:cs typeface="Tahoma" charset="0"/>
              </a:rPr>
              <a:t> for candidates (regularization procedures)</a:t>
            </a:r>
            <a:endParaRPr lang="fr-BE" sz="2200" dirty="0" smtClean="0">
              <a:latin typeface="Tahoma" charset="0"/>
              <a:ea typeface="Tahoma" charset="0"/>
              <a:cs typeface="Tahoma" charset="0"/>
            </a:endParaRPr>
          </a:p>
          <a:p>
            <a:pPr marL="685800" lvl="2">
              <a:spcBef>
                <a:spcPts val="1000"/>
              </a:spcBef>
              <a:spcAft>
                <a:spcPts val="600"/>
              </a:spcAft>
            </a:pPr>
            <a:endParaRPr lang="fr-BE" sz="2400" dirty="0">
              <a:solidFill>
                <a:schemeClr val="tx2"/>
              </a:solidFill>
              <a:latin typeface="Tahoma" charset="0"/>
              <a:ea typeface="Tahoma" charset="0"/>
              <a:cs typeface="Tahoma" charset="0"/>
            </a:endParaRPr>
          </a:p>
          <a:p>
            <a:pPr lvl="1"/>
            <a:endParaRPr lang="fr-BE" sz="2200" dirty="0">
              <a:solidFill>
                <a:schemeClr val="tx2"/>
              </a:solidFill>
              <a:latin typeface="Tahoma" charset="0"/>
              <a:ea typeface="Tahoma" charset="0"/>
              <a:cs typeface="Tahoma" charset="0"/>
            </a:endParaRPr>
          </a:p>
        </p:txBody>
      </p:sp>
      <p:sp>
        <p:nvSpPr>
          <p:cNvPr id="3" name="Titre 2"/>
          <p:cNvSpPr>
            <a:spLocks noGrp="1"/>
          </p:cNvSpPr>
          <p:nvPr>
            <p:ph type="title"/>
          </p:nvPr>
        </p:nvSpPr>
        <p:spPr>
          <a:xfrm>
            <a:off x="842403" y="220962"/>
            <a:ext cx="10595762" cy="782730"/>
          </a:xfrm>
        </p:spPr>
        <p:txBody>
          <a:bodyPr/>
          <a:lstStyle/>
          <a:p>
            <a:r>
              <a:rPr lang="fr-BE" dirty="0" err="1" smtClean="0"/>
              <a:t>Consultants’s</a:t>
            </a:r>
            <a:r>
              <a:rPr lang="fr-BE" dirty="0" smtClean="0"/>
              <a:t> </a:t>
            </a:r>
            <a:r>
              <a:rPr lang="fr-BE" dirty="0" err="1" smtClean="0"/>
              <a:t>strategies</a:t>
            </a:r>
            <a:endParaRPr lang="fr-BE" dirty="0"/>
          </a:p>
        </p:txBody>
      </p:sp>
    </p:spTree>
    <p:extLst>
      <p:ext uri="{BB962C8B-B14F-4D97-AF65-F5344CB8AC3E}">
        <p14:creationId xmlns:p14="http://schemas.microsoft.com/office/powerpoint/2010/main" val="1170880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800856" y="236003"/>
            <a:ext cx="10595762" cy="782730"/>
          </a:xfrm>
        </p:spPr>
        <p:txBody>
          <a:bodyPr/>
          <a:lstStyle/>
          <a:p>
            <a:r>
              <a:rPr lang="en-US" dirty="0" smtClean="0"/>
              <a:t>Evolution of intermediation practices</a:t>
            </a:r>
            <a:endParaRPr lang="en-US" dirty="0"/>
          </a:p>
        </p:txBody>
      </p:sp>
      <p:graphicFrame>
        <p:nvGraphicFramePr>
          <p:cNvPr id="6" name="Tableau 5"/>
          <p:cNvGraphicFramePr>
            <a:graphicFrameLocks noGrp="1"/>
          </p:cNvGraphicFramePr>
          <p:nvPr>
            <p:extLst>
              <p:ext uri="{D42A27DB-BD31-4B8C-83A1-F6EECF244321}">
                <p14:modId xmlns:p14="http://schemas.microsoft.com/office/powerpoint/2010/main" val="2142200032"/>
              </p:ext>
            </p:extLst>
          </p:nvPr>
        </p:nvGraphicFramePr>
        <p:xfrm>
          <a:off x="775818" y="1260260"/>
          <a:ext cx="10645838" cy="5077479"/>
        </p:xfrm>
        <a:graphic>
          <a:graphicData uri="http://schemas.openxmlformats.org/drawingml/2006/table">
            <a:tbl>
              <a:tblPr firstRow="1" bandRow="1">
                <a:tableStyleId>{F5AB1C69-6EDB-4FF4-983F-18BD219EF322}</a:tableStyleId>
              </a:tblPr>
              <a:tblGrid>
                <a:gridCol w="5322919">
                  <a:extLst>
                    <a:ext uri="{9D8B030D-6E8A-4147-A177-3AD203B41FA5}">
                      <a16:colId xmlns:a16="http://schemas.microsoft.com/office/drawing/2014/main" val="1678652119"/>
                    </a:ext>
                  </a:extLst>
                </a:gridCol>
                <a:gridCol w="5322919">
                  <a:extLst>
                    <a:ext uri="{9D8B030D-6E8A-4147-A177-3AD203B41FA5}">
                      <a16:colId xmlns:a16="http://schemas.microsoft.com/office/drawing/2014/main" val="1766063741"/>
                    </a:ext>
                  </a:extLst>
                </a:gridCol>
              </a:tblGrid>
              <a:tr h="819954">
                <a:tc>
                  <a:txBody>
                    <a:bodyPr/>
                    <a:lstStyle/>
                    <a:p>
                      <a:pPr algn="ctr"/>
                      <a:r>
                        <a:rPr lang="fr-BE" sz="2800" i="1" dirty="0" err="1" smtClean="0"/>
                        <a:t>Classic</a:t>
                      </a:r>
                      <a:r>
                        <a:rPr lang="fr-BE" sz="2800" i="1" dirty="0" smtClean="0"/>
                        <a:t> model </a:t>
                      </a:r>
                      <a:endParaRPr lang="fr-BE" sz="2800" i="1" dirty="0"/>
                    </a:p>
                  </a:txBody>
                  <a:tcPr anchor="ctr"/>
                </a:tc>
                <a:tc>
                  <a:txBody>
                    <a:bodyPr/>
                    <a:lstStyle/>
                    <a:p>
                      <a:pPr algn="ctr"/>
                      <a:r>
                        <a:rPr lang="en-GB" sz="2800" i="1" noProof="0" dirty="0" smtClean="0"/>
                        <a:t>Current model </a:t>
                      </a:r>
                      <a:endParaRPr lang="en-GB" sz="2800" i="1" noProof="0" dirty="0"/>
                    </a:p>
                  </a:txBody>
                  <a:tcPr anchor="ctr"/>
                </a:tc>
                <a:extLst>
                  <a:ext uri="{0D108BD9-81ED-4DB2-BD59-A6C34878D82A}">
                    <a16:rowId xmlns:a16="http://schemas.microsoft.com/office/drawing/2014/main" val="2159657233"/>
                  </a:ext>
                </a:extLst>
              </a:tr>
              <a:tr h="819954">
                <a:tc>
                  <a:txBody>
                    <a:bodyPr/>
                    <a:lstStyle/>
                    <a:p>
                      <a:pPr algn="l"/>
                      <a:r>
                        <a:rPr lang="en-US" sz="2000" dirty="0" smtClean="0"/>
                        <a:t>Candidates considered as a resource</a:t>
                      </a:r>
                      <a:endParaRPr lang="fr-BE" sz="2000" dirty="0"/>
                    </a:p>
                  </a:txBody>
                  <a:tcPr anchor="ctr"/>
                </a:tc>
                <a:tc>
                  <a:txBody>
                    <a:bodyPr/>
                    <a:lstStyle/>
                    <a:p>
                      <a:pPr algn="l"/>
                      <a:r>
                        <a:rPr lang="en-US" sz="2000" b="1" noProof="0" dirty="0" smtClean="0"/>
                        <a:t>Candidates considered as clients </a:t>
                      </a:r>
                      <a:endParaRPr lang="en-US" sz="2000" b="1" noProof="0" dirty="0"/>
                    </a:p>
                  </a:txBody>
                  <a:tcPr anchor="ctr"/>
                </a:tc>
                <a:extLst>
                  <a:ext uri="{0D108BD9-81ED-4DB2-BD59-A6C34878D82A}">
                    <a16:rowId xmlns:a16="http://schemas.microsoft.com/office/drawing/2014/main" val="123051960"/>
                  </a:ext>
                </a:extLst>
              </a:tr>
              <a:tr h="872539">
                <a:tc>
                  <a:txBody>
                    <a:bodyPr/>
                    <a:lstStyle/>
                    <a:p>
                      <a:pPr algn="l"/>
                      <a:r>
                        <a:rPr lang="en-US" sz="2000" dirty="0" smtClean="0"/>
                        <a:t>Disconnection between consultants and </a:t>
                      </a:r>
                      <a:r>
                        <a:rPr lang="en-US" sz="2000" dirty="0" smtClean="0"/>
                        <a:t>candidates</a:t>
                      </a:r>
                      <a:endParaRPr lang="fr-BE" sz="2000" dirty="0"/>
                    </a:p>
                  </a:txBody>
                  <a:tcPr anchor="ctr"/>
                </a:tc>
                <a:tc>
                  <a:txBody>
                    <a:bodyPr/>
                    <a:lstStyle/>
                    <a:p>
                      <a:pPr algn="l"/>
                      <a:r>
                        <a:rPr lang="en-US" sz="2000" b="1" dirty="0" smtClean="0"/>
                        <a:t>Willingness to get closer to the candidate</a:t>
                      </a:r>
                      <a:endParaRPr lang="fr-BE" sz="2000" b="1" dirty="0"/>
                    </a:p>
                  </a:txBody>
                  <a:tcPr anchor="ctr"/>
                </a:tc>
                <a:extLst>
                  <a:ext uri="{0D108BD9-81ED-4DB2-BD59-A6C34878D82A}">
                    <a16:rowId xmlns:a16="http://schemas.microsoft.com/office/drawing/2014/main" val="278181296"/>
                  </a:ext>
                </a:extLst>
              </a:tr>
              <a:tr h="872539">
                <a:tc>
                  <a:txBody>
                    <a:bodyPr/>
                    <a:lstStyle/>
                    <a:p>
                      <a:pPr algn="l"/>
                      <a:r>
                        <a:rPr lang="en-US" sz="2000" dirty="0" smtClean="0"/>
                        <a:t>Limited assistance to </a:t>
                      </a:r>
                      <a:r>
                        <a:rPr lang="en-US" sz="2000" dirty="0" smtClean="0"/>
                        <a:t>contractual</a:t>
                      </a:r>
                      <a:r>
                        <a:rPr lang="en-US" sz="2000" baseline="0" dirty="0" smtClean="0"/>
                        <a:t> </a:t>
                      </a:r>
                      <a:r>
                        <a:rPr lang="en-US" sz="2000" dirty="0" smtClean="0"/>
                        <a:t>procedures</a:t>
                      </a:r>
                      <a:endParaRPr lang="fr-BE" sz="2000" dirty="0"/>
                    </a:p>
                  </a:txBody>
                  <a:tcPr anchor="ctr"/>
                </a:tc>
                <a:tc>
                  <a:txBody>
                    <a:bodyPr/>
                    <a:lstStyle/>
                    <a:p>
                      <a:pPr algn="l"/>
                      <a:r>
                        <a:rPr lang="fr-BE" sz="2000" b="1" dirty="0" smtClean="0"/>
                        <a:t>Social support for candidates</a:t>
                      </a:r>
                      <a:endParaRPr lang="fr-BE" sz="2000" b="1" dirty="0"/>
                    </a:p>
                  </a:txBody>
                  <a:tcPr anchor="ctr"/>
                </a:tc>
                <a:extLst>
                  <a:ext uri="{0D108BD9-81ED-4DB2-BD59-A6C34878D82A}">
                    <a16:rowId xmlns:a16="http://schemas.microsoft.com/office/drawing/2014/main" val="3126979077"/>
                  </a:ext>
                </a:extLst>
              </a:tr>
              <a:tr h="872539">
                <a:tc>
                  <a:txBody>
                    <a:bodyPr/>
                    <a:lstStyle/>
                    <a:p>
                      <a:pPr algn="l"/>
                      <a:r>
                        <a:rPr lang="en-US" sz="2000" dirty="0" smtClean="0"/>
                        <a:t>Service that stops once the contract is started</a:t>
                      </a:r>
                      <a:endParaRPr lang="fr-BE" sz="2000" dirty="0"/>
                    </a:p>
                  </a:txBody>
                  <a:tcPr anchor="ctr">
                    <a:lnB w="12700" cap="flat" cmpd="sng" algn="ctr">
                      <a:solidFill>
                        <a:schemeClr val="tx1"/>
                      </a:solidFill>
                      <a:prstDash val="solid"/>
                      <a:round/>
                      <a:headEnd type="none" w="med" len="med"/>
                      <a:tailEnd type="none" w="med" len="med"/>
                    </a:lnB>
                  </a:tcPr>
                </a:tc>
                <a:tc>
                  <a:txBody>
                    <a:bodyPr/>
                    <a:lstStyle/>
                    <a:p>
                      <a:pPr algn="l"/>
                      <a:r>
                        <a:rPr lang="en-US" sz="2000" b="1" dirty="0" smtClean="0"/>
                        <a:t>Continuous service throughout the duration of the contract (and even afterwards)</a:t>
                      </a:r>
                      <a:endParaRPr lang="fr-BE" sz="2000" b="1"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5623872"/>
                  </a:ext>
                </a:extLst>
              </a:tr>
              <a:tr h="819954">
                <a:tc>
                  <a:txBody>
                    <a:bodyPr/>
                    <a:lstStyle/>
                    <a:p>
                      <a:pPr algn="l"/>
                      <a:r>
                        <a:rPr lang="en-US" sz="2000" dirty="0" smtClean="0"/>
                        <a:t>Loyalty </a:t>
                      </a:r>
                      <a:r>
                        <a:rPr lang="en-US" sz="2000" dirty="0" smtClean="0"/>
                        <a:t>to the agency </a:t>
                      </a:r>
                      <a:endParaRPr lang="fr-BE"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1" dirty="0" smtClean="0"/>
                        <a:t>Loyalty </a:t>
                      </a:r>
                      <a:r>
                        <a:rPr lang="en-US" sz="2000" b="1" dirty="0" smtClean="0"/>
                        <a:t>to the consultant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06364363"/>
                  </a:ext>
                </a:extLst>
              </a:tr>
            </a:tbl>
          </a:graphicData>
        </a:graphic>
      </p:graphicFrame>
    </p:spTree>
    <p:extLst>
      <p:ext uri="{BB962C8B-B14F-4D97-AF65-F5344CB8AC3E}">
        <p14:creationId xmlns:p14="http://schemas.microsoft.com/office/powerpoint/2010/main" val="1592362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30299" y="3521350"/>
            <a:ext cx="8786596" cy="1446550"/>
          </a:xfrm>
          <a:prstGeom prst="rect">
            <a:avLst/>
          </a:prstGeom>
        </p:spPr>
        <p:txBody>
          <a:bodyPr wrap="square">
            <a:spAutoFit/>
          </a:bodyPr>
          <a:lstStyle/>
          <a:p>
            <a:pPr algn="just">
              <a:lnSpc>
                <a:spcPct val="110000"/>
              </a:lnSpc>
              <a:spcBef>
                <a:spcPts val="600"/>
              </a:spcBef>
              <a:spcAft>
                <a:spcPts val="800"/>
              </a:spcAft>
            </a:pP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 Durant ma carrière, j'ai aidé des personnes à se </a:t>
            </a:r>
            <a:r>
              <a:rPr lang="fr-BE" sz="2000" b="1" i="1" u="sng" dirty="0" smtClean="0">
                <a:latin typeface="Times New Roman" panose="02020603050405020304" pitchFamily="18" charset="0"/>
                <a:ea typeface="Calibri" panose="020F0502020204030204" pitchFamily="34" charset="0"/>
                <a:cs typeface="Times New Roman" panose="02020603050405020304" pitchFamily="18" charset="0"/>
              </a:rPr>
              <a:t>régulariser</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L</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e problème c'est que si on fait ça pour une personne, on risque de devoir le faire pour tout le monde... On risque alors d'avoir la direction qui va venir nous dire : </a:t>
            </a:r>
            <a:r>
              <a:rPr lang="fr-BE" sz="2000" b="1" i="1" u="sng" dirty="0" smtClean="0">
                <a:latin typeface="Times New Roman" panose="02020603050405020304" pitchFamily="18" charset="0"/>
                <a:ea typeface="Calibri" panose="020F0502020204030204" pitchFamily="34" charset="0"/>
                <a:cs typeface="Times New Roman" panose="02020603050405020304" pitchFamily="18" charset="0"/>
              </a:rPr>
              <a:t>‘je vous ai engagé comme consultant et pas comme assistant social’</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000" b="1" i="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1930299" y="1393639"/>
            <a:ext cx="8786596" cy="1446550"/>
          </a:xfrm>
          <a:prstGeom prst="rect">
            <a:avLst/>
          </a:prstGeom>
        </p:spPr>
        <p:txBody>
          <a:bodyPr wrap="square">
            <a:spAutoFit/>
          </a:bodyPr>
          <a:lstStyle/>
          <a:p>
            <a:pPr algn="just">
              <a:lnSpc>
                <a:spcPct val="110000"/>
              </a:lnSpc>
              <a:spcBef>
                <a:spcPts val="600"/>
              </a:spcBef>
              <a:spcAft>
                <a:spcPts val="800"/>
              </a:spcAft>
            </a:pP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 On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est </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amené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à gérer </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des choses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liées à leur </a:t>
            </a:r>
            <a:r>
              <a:rPr lang="fr-BE" sz="2000" b="1" i="1" u="sng" dirty="0">
                <a:latin typeface="Times New Roman" panose="02020603050405020304" pitchFamily="18" charset="0"/>
                <a:ea typeface="Calibri" panose="020F0502020204030204" pitchFamily="34" charset="0"/>
                <a:cs typeface="Times New Roman" panose="02020603050405020304" pitchFamily="18" charset="0"/>
              </a:rPr>
              <a:t>vie sociale</a:t>
            </a:r>
            <a:r>
              <a:rPr lang="fr-BE" sz="2000" b="1" i="1" u="sng" dirty="0" smtClean="0">
                <a:latin typeface="Times New Roman" panose="02020603050405020304" pitchFamily="18" charset="0"/>
                <a:ea typeface="Calibri" panose="020F0502020204030204" pitchFamily="34" charset="0"/>
                <a:cs typeface="Times New Roman" panose="02020603050405020304" pitchFamily="18" charset="0"/>
              </a:rPr>
              <a:t> </a:t>
            </a:r>
            <a:r>
              <a:rPr lang="fr-BE" sz="2000" b="1" i="1" u="sng" dirty="0">
                <a:latin typeface="Times New Roman" panose="02020603050405020304" pitchFamily="18" charset="0"/>
                <a:ea typeface="Calibri" panose="020F0502020204030204" pitchFamily="34" charset="0"/>
                <a:cs typeface="Times New Roman" panose="02020603050405020304" pitchFamily="18" charset="0"/>
              </a:rPr>
              <a:t>de manière </a:t>
            </a:r>
            <a:r>
              <a:rPr lang="fr-BE" sz="2000" b="1" i="1" u="sng" dirty="0" smtClean="0">
                <a:latin typeface="Times New Roman" panose="02020603050405020304" pitchFamily="18" charset="0"/>
                <a:ea typeface="Calibri" panose="020F0502020204030204" pitchFamily="34" charset="0"/>
                <a:cs typeface="Times New Roman" panose="02020603050405020304" pitchFamily="18" charset="0"/>
              </a:rPr>
              <a:t>informelle</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J</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'ai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des </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collègues qui disent: ‘je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ne suis pas ici pour faire du </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social’.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Moi je suis </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très axé sur le social et je suis convaincu </a:t>
            </a:r>
            <a:r>
              <a:rPr lang="fr-BE" sz="2000" b="1" i="1" dirty="0">
                <a:latin typeface="Times New Roman" panose="02020603050405020304" pitchFamily="18" charset="0"/>
                <a:ea typeface="Calibri" panose="020F0502020204030204" pitchFamily="34" charset="0"/>
                <a:cs typeface="Times New Roman" panose="02020603050405020304" pitchFamily="18" charset="0"/>
              </a:rPr>
              <a:t>que </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c’est la solution </a:t>
            </a:r>
            <a:r>
              <a:rPr lang="fr-BE" sz="2000" b="1" i="1" u="sng" dirty="0" smtClean="0">
                <a:latin typeface="Times New Roman" panose="02020603050405020304" pitchFamily="18" charset="0"/>
                <a:ea typeface="Calibri" panose="020F0502020204030204" pitchFamily="34" charset="0"/>
                <a:cs typeface="Times New Roman" panose="02020603050405020304" pitchFamily="18" charset="0"/>
              </a:rPr>
              <a:t>pour fidéliser et pour luter </a:t>
            </a:r>
            <a:r>
              <a:rPr lang="fr-BE" sz="2000" b="1" i="1" u="sng" dirty="0">
                <a:latin typeface="Times New Roman" panose="02020603050405020304" pitchFamily="18" charset="0"/>
                <a:ea typeface="Calibri" panose="020F0502020204030204" pitchFamily="34" charset="0"/>
                <a:cs typeface="Times New Roman" panose="02020603050405020304" pitchFamily="18" charset="0"/>
              </a:rPr>
              <a:t>contre la </a:t>
            </a:r>
            <a:r>
              <a:rPr lang="fr-BE" sz="2000" b="1" i="1" u="sng" dirty="0" smtClean="0">
                <a:latin typeface="Times New Roman" panose="02020603050405020304" pitchFamily="18" charset="0"/>
                <a:ea typeface="Calibri" panose="020F0502020204030204" pitchFamily="34" charset="0"/>
                <a:cs typeface="Times New Roman" panose="02020603050405020304" pitchFamily="18" charset="0"/>
              </a:rPr>
              <a:t>pénurie</a:t>
            </a:r>
            <a:r>
              <a:rPr lang="fr-BE" sz="2000" b="1" i="1" dirty="0" smtClean="0">
                <a:latin typeface="Times New Roman" panose="02020603050405020304" pitchFamily="18" charset="0"/>
                <a:ea typeface="Calibri" panose="020F0502020204030204" pitchFamily="34" charset="0"/>
                <a:cs typeface="Times New Roman" panose="02020603050405020304" pitchFamily="18" charset="0"/>
              </a:rPr>
              <a:t> ». </a:t>
            </a:r>
            <a:endParaRPr lang="en-US" sz="2000" b="1" i="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Bulle ronde 7"/>
          <p:cNvSpPr/>
          <p:nvPr/>
        </p:nvSpPr>
        <p:spPr>
          <a:xfrm>
            <a:off x="355600" y="292100"/>
            <a:ext cx="11436616" cy="5570220"/>
          </a:xfrm>
          <a:prstGeom prst="wedgeEllipseCallout">
            <a:avLst>
              <a:gd name="adj1" fmla="val -36218"/>
              <a:gd name="adj2" fmla="val 58755"/>
            </a:avLst>
          </a:prstGeom>
          <a:noFill/>
          <a:ln w="38100">
            <a:prstDash val="dashDot"/>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BE"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119788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1235</TotalTime>
  <Words>716</Words>
  <Application>Microsoft Office PowerPoint</Application>
  <PresentationFormat>Grand écran</PresentationFormat>
  <Paragraphs>95</Paragraphs>
  <Slides>11</Slides>
  <Notes>10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Arial</vt:lpstr>
      <vt:lpstr>Calibri</vt:lpstr>
      <vt:lpstr>Calibri Light</vt:lpstr>
      <vt:lpstr>Roboto Light</vt:lpstr>
      <vt:lpstr>Tahoma</vt:lpstr>
      <vt:lpstr>Times New Roman</vt:lpstr>
      <vt:lpstr>Wingdings</vt:lpstr>
      <vt:lpstr>Thème Office</vt:lpstr>
      <vt:lpstr>Session 305 – (Im)migrant Workers May 19th 2022</vt:lpstr>
      <vt:lpstr>Project context</vt:lpstr>
      <vt:lpstr>Context – The construction sector in Belgium</vt:lpstr>
      <vt:lpstr>Context – Workforce in the sector</vt:lpstr>
      <vt:lpstr>Methodology</vt:lpstr>
      <vt:lpstr>Agencies’ policies towards foreign workers</vt:lpstr>
      <vt:lpstr>Consultants’s strategies</vt:lpstr>
      <vt:lpstr>Evolution of intermediation practices</vt:lpstr>
      <vt:lpstr>Présentation PowerPoint</vt:lpstr>
      <vt:lpstr>Discussion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Simon Wuidar</dc:creator>
  <cp:lastModifiedBy>Simon Wuidar</cp:lastModifiedBy>
  <cp:revision>356</cp:revision>
  <dcterms:created xsi:type="dcterms:W3CDTF">2022-05-12T08:01:21Z</dcterms:created>
  <dcterms:modified xsi:type="dcterms:W3CDTF">2022-05-19T08:51:07Z</dcterms:modified>
</cp:coreProperties>
</file>