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32"/>
  </p:notesMasterIdLst>
  <p:handoutMasterIdLst>
    <p:handoutMasterId r:id="rId33"/>
  </p:handoutMasterIdLst>
  <p:sldIdLst>
    <p:sldId id="3533" r:id="rId2"/>
    <p:sldId id="3548" r:id="rId3"/>
    <p:sldId id="3598" r:id="rId4"/>
    <p:sldId id="3599" r:id="rId5"/>
    <p:sldId id="3600" r:id="rId6"/>
    <p:sldId id="3601" r:id="rId7"/>
    <p:sldId id="3602" r:id="rId8"/>
    <p:sldId id="3576" r:id="rId9"/>
    <p:sldId id="3603" r:id="rId10"/>
    <p:sldId id="3597" r:id="rId11"/>
    <p:sldId id="3547" r:id="rId12"/>
    <p:sldId id="3593" r:id="rId13"/>
    <p:sldId id="273" r:id="rId14"/>
    <p:sldId id="3604" r:id="rId15"/>
    <p:sldId id="3541" r:id="rId16"/>
    <p:sldId id="3605" r:id="rId17"/>
    <p:sldId id="3607" r:id="rId18"/>
    <p:sldId id="3608" r:id="rId19"/>
    <p:sldId id="3606" r:id="rId20"/>
    <p:sldId id="3587" r:id="rId21"/>
    <p:sldId id="3546" r:id="rId22"/>
    <p:sldId id="3609" r:id="rId23"/>
    <p:sldId id="3589" r:id="rId24"/>
    <p:sldId id="3592" r:id="rId25"/>
    <p:sldId id="3611" r:id="rId26"/>
    <p:sldId id="3610" r:id="rId27"/>
    <p:sldId id="3612" r:id="rId28"/>
    <p:sldId id="3613" r:id="rId29"/>
    <p:sldId id="3558" r:id="rId30"/>
    <p:sldId id="264" r:id="rId31"/>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7" autoAdjust="0"/>
    <p:restoredTop sz="95746" autoAdjust="0"/>
  </p:normalViewPr>
  <p:slideViewPr>
    <p:cSldViewPr snapToGrid="0">
      <p:cViewPr varScale="1">
        <p:scale>
          <a:sx n="96" d="100"/>
          <a:sy n="96" d="100"/>
        </p:scale>
        <p:origin x="384" y="176"/>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09.05.2022</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‹N°›</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5/9/22</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‹N°›</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13174689-BECC-4390-B3B9-306A17FD432A}" type="slidenum">
              <a:rPr lang="en-US" altLang="ru-RU" smtClean="0"/>
              <a:pPr>
                <a:defRPr/>
              </a:pPr>
              <a:t>4</a:t>
            </a:fld>
            <a:endParaRPr lang="en-US" altLang="ru-RU" dirty="0"/>
          </a:p>
        </p:txBody>
      </p:sp>
    </p:spTree>
    <p:extLst>
      <p:ext uri="{BB962C8B-B14F-4D97-AF65-F5344CB8AC3E}">
        <p14:creationId xmlns:p14="http://schemas.microsoft.com/office/powerpoint/2010/main" val="86736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412020"/>
            <a:ext cx="16459200" cy="1714765"/>
          </a:xfrm>
          <a:prstGeom prst="rect">
            <a:avLst/>
          </a:prstGeom>
        </p:spPr>
        <p:txBody>
          <a:bodyPr lIns="163294" tIns="81647" rIns="163294" bIns="81647"/>
          <a:lstStyle/>
          <a:p>
            <a:r>
              <a:rPr lang="nl-BE"/>
              <a:t>Cliquez et modifiez le titre</a:t>
            </a:r>
            <a:endParaRPr lang="fr-FR"/>
          </a:p>
        </p:txBody>
      </p:sp>
      <p:sp>
        <p:nvSpPr>
          <p:cNvPr id="3" name="Espace réservé du contenu 2"/>
          <p:cNvSpPr>
            <a:spLocks noGrp="1"/>
          </p:cNvSpPr>
          <p:nvPr>
            <p:ph idx="1"/>
          </p:nvPr>
        </p:nvSpPr>
        <p:spPr>
          <a:xfrm>
            <a:off x="914400" y="2400671"/>
            <a:ext cx="16459200" cy="6789993"/>
          </a:xfrm>
          <a:prstGeom prst="rect">
            <a:avLst/>
          </a:prstGeom>
        </p:spPr>
        <p:txBody>
          <a:bodyPr lIns="163294" tIns="81647" rIns="163294" bIns="81647"/>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914400" y="9535998"/>
            <a:ext cx="4267200" cy="547772"/>
          </a:xfrm>
          <a:prstGeom prst="rect">
            <a:avLst/>
          </a:prstGeom>
        </p:spPr>
        <p:txBody>
          <a:bodyPr lIns="163294" tIns="81647" rIns="163294" bIns="81647"/>
          <a:lstStyle/>
          <a:p>
            <a:fld id="{FDF63A6E-9BA5-BE4A-87C8-603C304C0686}" type="datetimeFigureOut">
              <a:rPr lang="fr-FR" smtClean="0"/>
              <a:t>09/05/2022</a:t>
            </a:fld>
            <a:endParaRPr lang="fr-FR"/>
          </a:p>
        </p:txBody>
      </p:sp>
      <p:sp>
        <p:nvSpPr>
          <p:cNvPr id="5" name="Espace réservé du pied de page 4"/>
          <p:cNvSpPr>
            <a:spLocks noGrp="1"/>
          </p:cNvSpPr>
          <p:nvPr>
            <p:ph type="ftr" sz="quarter" idx="11"/>
          </p:nvPr>
        </p:nvSpPr>
        <p:spPr>
          <a:xfrm>
            <a:off x="6248400" y="9535998"/>
            <a:ext cx="5791200" cy="547772"/>
          </a:xfrm>
          <a:prstGeom prst="rect">
            <a:avLst/>
          </a:prstGeom>
        </p:spPr>
        <p:txBody>
          <a:bodyPr lIns="163294" tIns="81647" rIns="163294" bIns="81647"/>
          <a:lstStyle/>
          <a:p>
            <a:endParaRPr lang="fr-FR"/>
          </a:p>
        </p:txBody>
      </p:sp>
      <p:sp>
        <p:nvSpPr>
          <p:cNvPr id="6" name="Espace réservé du numéro de diapositive 5"/>
          <p:cNvSpPr>
            <a:spLocks noGrp="1"/>
          </p:cNvSpPr>
          <p:nvPr>
            <p:ph type="sldNum" sz="quarter" idx="12"/>
          </p:nvPr>
        </p:nvSpPr>
        <p:spPr>
          <a:xfrm>
            <a:off x="13106400" y="9535998"/>
            <a:ext cx="4267200" cy="547772"/>
          </a:xfrm>
          <a:prstGeom prst="rect">
            <a:avLst/>
          </a:prstGeom>
        </p:spPr>
        <p:txBody>
          <a:bodyPr lIns="163294" tIns="81647" rIns="163294" bIns="81647"/>
          <a:lstStyle/>
          <a:p>
            <a:fld id="{54BA52B3-C9DB-134C-9ECA-F198E654827F}" type="slidenum">
              <a:rPr lang="fr-FR" smtClean="0"/>
              <a:t>‹N°›</a:t>
            </a:fld>
            <a:endParaRPr lang="fr-FR"/>
          </a:p>
        </p:txBody>
      </p:sp>
    </p:spTree>
    <p:extLst>
      <p:ext uri="{BB962C8B-B14F-4D97-AF65-F5344CB8AC3E}">
        <p14:creationId xmlns:p14="http://schemas.microsoft.com/office/powerpoint/2010/main" val="67245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 id="2147484581" r:id="rId34"/>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jpeg"/><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3.png"/><Relationship Id="rId5" Type="http://schemas.microsoft.com/office/2007/relationships/hdphoto" Target="../media/hdphoto2.wdp"/><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Capture d’écran 2019-10-04 à 16.30.08.png">
            <a:extLst>
              <a:ext uri="{FF2B5EF4-FFF2-40B4-BE49-F238E27FC236}">
                <a16:creationId xmlns:a16="http://schemas.microsoft.com/office/drawing/2014/main" id="{3FBE594C-5A8C-4243-3A56-03503CDB33F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60598" y="-3189801"/>
            <a:ext cx="2950250" cy="10280779"/>
          </a:xfrm>
          <a:prstGeom prst="rect">
            <a:avLst/>
          </a:prstGeom>
          <a:ln>
            <a:solidFill>
              <a:srgbClr val="000000"/>
            </a:solidFill>
          </a:ln>
        </p:spPr>
      </p:pic>
      <p:pic>
        <p:nvPicPr>
          <p:cNvPr id="26" name="Image 25" descr="Joypad 143 été 2004 p.83.png">
            <a:extLst>
              <a:ext uri="{FF2B5EF4-FFF2-40B4-BE49-F238E27FC236}">
                <a16:creationId xmlns:a16="http://schemas.microsoft.com/office/drawing/2014/main" id="{380D2872-0AF7-78F1-2338-0C5711A8C83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95140" y="-10707"/>
            <a:ext cx="6226551" cy="8937742"/>
          </a:xfrm>
          <a:prstGeom prst="rect">
            <a:avLst/>
          </a:prstGeom>
          <a:ln>
            <a:solidFill>
              <a:srgbClr val="000000"/>
            </a:solidFill>
          </a:ln>
        </p:spPr>
      </p:pic>
      <p:pic>
        <p:nvPicPr>
          <p:cNvPr id="27" name="Image 26" descr="C+ 114 juillet 2001.png">
            <a:extLst>
              <a:ext uri="{FF2B5EF4-FFF2-40B4-BE49-F238E27FC236}">
                <a16:creationId xmlns:a16="http://schemas.microsoft.com/office/drawing/2014/main" id="{1CC34063-57EF-A11C-757D-E684A6D706D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471698" y="16830"/>
            <a:ext cx="5164129" cy="10252315"/>
          </a:xfrm>
          <a:prstGeom prst="rect">
            <a:avLst/>
          </a:prstGeom>
          <a:ln>
            <a:solidFill>
              <a:srgbClr val="000000"/>
            </a:solidFill>
          </a:ln>
        </p:spPr>
      </p:pic>
      <p:pic>
        <p:nvPicPr>
          <p:cNvPr id="28" name="Image 27" descr="C+ 149 juin 2004 p.69.png">
            <a:extLst>
              <a:ext uri="{FF2B5EF4-FFF2-40B4-BE49-F238E27FC236}">
                <a16:creationId xmlns:a16="http://schemas.microsoft.com/office/drawing/2014/main" id="{ADD50AD4-EBDA-F879-D87C-743DFA6E8D75}"/>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4700479" y="0"/>
            <a:ext cx="3622087" cy="10252314"/>
          </a:xfrm>
          <a:prstGeom prst="rect">
            <a:avLst/>
          </a:prstGeom>
          <a:ln>
            <a:solidFill>
              <a:srgbClr val="000000"/>
            </a:solidFill>
          </a:ln>
        </p:spPr>
      </p:pic>
      <p:sp>
        <p:nvSpPr>
          <p:cNvPr id="8" name="TextBox 7"/>
          <p:cNvSpPr txBox="1"/>
          <p:nvPr/>
        </p:nvSpPr>
        <p:spPr>
          <a:xfrm>
            <a:off x="2971800" y="4930168"/>
            <a:ext cx="12344400" cy="1785104"/>
          </a:xfrm>
          <a:prstGeom prst="rect">
            <a:avLst/>
          </a:prstGeom>
          <a:noFill/>
        </p:spPr>
        <p:txBody>
          <a:bodyPr wrap="square" rtlCol="0">
            <a:spAutoFit/>
          </a:bodyPr>
          <a:lstStyle/>
          <a:p>
            <a:pPr algn="ctr"/>
            <a:r>
              <a:rPr lang="en-US" sz="11000" dirty="0">
                <a:solidFill>
                  <a:schemeClr val="bg2"/>
                </a:solidFill>
                <a:latin typeface="Montserrat ExtraLight" panose="00000300000000000000" pitchFamily="50" charset="0"/>
                <a:ea typeface="Roboto Black" panose="02000000000000000000" pitchFamily="2" charset="0"/>
                <a:cs typeface="Open Sans Light" panose="020B0306030504020204" pitchFamily="34" charset="0"/>
              </a:rPr>
              <a:t>TOOLS</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nvGrpSpPr>
          <p:cNvPr id="6" name="Группа 5"/>
          <p:cNvGrpSpPr/>
          <p:nvPr/>
        </p:nvGrpSpPr>
        <p:grpSpPr>
          <a:xfrm>
            <a:off x="5124450" y="8528150"/>
            <a:ext cx="8039100" cy="933356"/>
            <a:chOff x="1271873" y="8528150"/>
            <a:chExt cx="8039100" cy="933356"/>
          </a:xfrm>
        </p:grpSpPr>
        <p:sp>
          <p:nvSpPr>
            <p:cNvPr id="16" name="TextBox 15"/>
            <p:cNvSpPr txBox="1"/>
            <p:nvPr/>
          </p:nvSpPr>
          <p:spPr>
            <a:xfrm>
              <a:off x="1271873" y="8528150"/>
              <a:ext cx="8039100" cy="477054"/>
            </a:xfrm>
            <a:prstGeom prst="rect">
              <a:avLst/>
            </a:prstGeom>
            <a:noFill/>
          </p:spPr>
          <p:txBody>
            <a:bodyPr wrap="square" rtlCol="0">
              <a:spAutoFit/>
            </a:bodyPr>
            <a:lstStyle/>
            <a:p>
              <a:pPr algn="ctr"/>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POWERPOINT • KEYNOTE • GOOGLE SLIDES</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8" name="TextBox 17"/>
            <p:cNvSpPr txBox="1"/>
            <p:nvPr/>
          </p:nvSpPr>
          <p:spPr>
            <a:xfrm>
              <a:off x="1271873" y="9169118"/>
              <a:ext cx="7429500" cy="292388"/>
            </a:xfrm>
            <a:prstGeom prst="rect">
              <a:avLst/>
            </a:prstGeom>
            <a:noFill/>
          </p:spPr>
          <p:txBody>
            <a:bodyPr wrap="square" rtlCol="0">
              <a:spAutoFit/>
            </a:bodyPr>
            <a:lstStyle/>
            <a:p>
              <a:pPr algn="ct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This color solution doesn't suit you? Contact me through my profile page!</a:t>
              </a:r>
              <a:endParaRPr lang="ru-RU" sz="13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grpSp>
      <p:sp>
        <p:nvSpPr>
          <p:cNvPr id="4" name="Rectangle 3"/>
          <p:cNvSpPr/>
          <p:nvPr/>
        </p:nvSpPr>
        <p:spPr>
          <a:xfrm>
            <a:off x="298808" y="7115864"/>
            <a:ext cx="2539871" cy="59765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pic>
        <p:nvPicPr>
          <p:cNvPr id="12" name="Image 11" descr="Macintosh HD:Users:boriskrywicki:Desktop:Kamoulox sur 10 test Yu gi oh Canard PC.png"/>
          <p:cNvPicPr/>
          <p:nvPr/>
        </p:nvPicPr>
        <p:blipFill rotWithShape="1">
          <a:blip r:embed="rId6">
            <a:extLst>
              <a:ext uri="{28A0092B-C50C-407E-A947-70E740481C1C}">
                <a14:useLocalDpi xmlns:a14="http://schemas.microsoft.com/office/drawing/2010/main" val="0"/>
              </a:ext>
            </a:extLst>
          </a:blip>
          <a:srcRect l="58673" t="85762" r="535" b="5768"/>
          <a:stretch/>
        </p:blipFill>
        <p:spPr bwMode="auto">
          <a:xfrm>
            <a:off x="5718083" y="2983617"/>
            <a:ext cx="6335699" cy="987703"/>
          </a:xfrm>
          <a:prstGeom prst="rect">
            <a:avLst/>
          </a:prstGeom>
          <a:noFill/>
          <a:ln>
            <a:solidFill>
              <a:srgbClr val="000000"/>
            </a:solidFill>
          </a:ln>
          <a:extLst>
            <a:ext uri="{53640926-AAD7-44d8-BBD7-CCE9431645EC}">
              <a14:shadowObscured xmlns:a14="http://schemas.microsoft.com/office/drawing/2010/main" xmlns=""/>
            </a:ext>
          </a:extLst>
        </p:spPr>
      </p:pic>
      <p:pic>
        <p:nvPicPr>
          <p:cNvPr id="13" name="Image 12" descr="Macintosh HD:Users:boriskrywicki:Desktop:Capture d’écran 2020-10-26 à 16.51.57.png"/>
          <p:cNvPicPr/>
          <p:nvPr/>
        </p:nvPicPr>
        <p:blipFill rotWithShape="1">
          <a:blip r:embed="rId7">
            <a:extLst>
              <a:ext uri="{28A0092B-C50C-407E-A947-70E740481C1C}">
                <a14:useLocalDpi xmlns:a14="http://schemas.microsoft.com/office/drawing/2010/main" val="0"/>
              </a:ext>
            </a:extLst>
          </a:blip>
          <a:srcRect b="24370"/>
          <a:stretch/>
        </p:blipFill>
        <p:spPr bwMode="auto">
          <a:xfrm>
            <a:off x="8644244" y="49756"/>
            <a:ext cx="3592917" cy="1233628"/>
          </a:xfrm>
          <a:prstGeom prst="rect">
            <a:avLst/>
          </a:prstGeom>
          <a:noFill/>
          <a:ln>
            <a:solidFill>
              <a:srgbClr val="000000"/>
            </a:solidFill>
          </a:ln>
          <a:extLst>
            <a:ext uri="{53640926-AAD7-44d8-BBD7-CCE9431645EC}">
              <a14:shadowObscured xmlns:a14="http://schemas.microsoft.com/office/drawing/2010/main" xmlns=""/>
            </a:ext>
          </a:extLst>
        </p:spPr>
      </p:pic>
      <p:pic>
        <p:nvPicPr>
          <p:cNvPr id="5" name="Image 4" descr="18935.jpg"/>
          <p:cNvPicPr>
            <a:picLocks noChangeAspect="1"/>
          </p:cNvPicPr>
          <p:nvPr/>
        </p:nvPicPr>
        <p:blipFill rotWithShape="1">
          <a:blip r:embed="rId8" cstate="print">
            <a:extLst>
              <a:ext uri="{28A0092B-C50C-407E-A947-70E740481C1C}">
                <a14:useLocalDpi xmlns:a14="http://schemas.microsoft.com/office/drawing/2010/main" val="0"/>
              </a:ext>
            </a:extLst>
          </a:blip>
          <a:srcRect t="88488"/>
          <a:stretch/>
        </p:blipFill>
        <p:spPr>
          <a:xfrm>
            <a:off x="5604840" y="4946936"/>
            <a:ext cx="5729119" cy="2129157"/>
          </a:xfrm>
          <a:prstGeom prst="rect">
            <a:avLst/>
          </a:prstGeom>
          <a:ln>
            <a:solidFill>
              <a:srgbClr val="000000"/>
            </a:solidFill>
          </a:ln>
        </p:spPr>
      </p:pic>
      <p:pic>
        <p:nvPicPr>
          <p:cNvPr id="15" name="Image 14" descr="Macintosh HD:Users:boriskrywicki:Desktop:Capture d’écran 2020-11-09 à 11.24.27.png"/>
          <p:cNvPicPr/>
          <p:nvPr/>
        </p:nvPicPr>
        <p:blipFill rotWithShape="1">
          <a:blip r:embed="rId9">
            <a:extLst>
              <a:ext uri="{28A0092B-C50C-407E-A947-70E740481C1C}">
                <a14:useLocalDpi xmlns:a14="http://schemas.microsoft.com/office/drawing/2010/main" val="0"/>
              </a:ext>
            </a:extLst>
          </a:blip>
          <a:srcRect b="21283"/>
          <a:stretch/>
        </p:blipFill>
        <p:spPr bwMode="auto">
          <a:xfrm>
            <a:off x="11898779" y="5925361"/>
            <a:ext cx="3396430" cy="1134244"/>
          </a:xfrm>
          <a:prstGeom prst="rect">
            <a:avLst/>
          </a:prstGeom>
          <a:noFill/>
          <a:ln>
            <a:solidFill>
              <a:srgbClr val="000000"/>
            </a:solidFill>
          </a:ln>
          <a:extLst>
            <a:ext uri="{53640926-AAD7-44d8-BBD7-CCE9431645EC}">
              <a14:shadowObscured xmlns:a14="http://schemas.microsoft.com/office/drawing/2010/main" xmlns=""/>
            </a:ext>
          </a:extLst>
        </p:spPr>
      </p:pic>
      <p:pic>
        <p:nvPicPr>
          <p:cNvPr id="11" name="Image 10" descr="Capture d’écran 2021-02-24 à 14.59.4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18602" y="3697640"/>
            <a:ext cx="2314488" cy="1251713"/>
          </a:xfrm>
          <a:prstGeom prst="rect">
            <a:avLst/>
          </a:prstGeom>
          <a:ln>
            <a:solidFill>
              <a:srgbClr val="000000"/>
            </a:solidFill>
          </a:ln>
        </p:spPr>
      </p:pic>
      <p:pic>
        <p:nvPicPr>
          <p:cNvPr id="19" name="Image 18" descr="Capture d’écran 2021-02-24 à 15.00.2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8480" y="828634"/>
            <a:ext cx="4365220" cy="1059342"/>
          </a:xfrm>
          <a:prstGeom prst="rect">
            <a:avLst/>
          </a:prstGeom>
          <a:ln>
            <a:solidFill>
              <a:srgbClr val="000000"/>
            </a:solidFill>
          </a:ln>
        </p:spPr>
      </p:pic>
      <p:pic>
        <p:nvPicPr>
          <p:cNvPr id="20" name="Image 19" descr="Capture d’écran 2021-02-24 à 15.02.1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62730" y="3974819"/>
            <a:ext cx="1714500" cy="2247900"/>
          </a:xfrm>
          <a:prstGeom prst="rect">
            <a:avLst/>
          </a:prstGeom>
          <a:ln>
            <a:solidFill>
              <a:srgbClr val="000000"/>
            </a:solidFill>
          </a:ln>
        </p:spPr>
      </p:pic>
      <p:pic>
        <p:nvPicPr>
          <p:cNvPr id="21" name="Image 20" descr="Capture d’écran 2021-02-24 à 15.05.19.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35332" y="7358661"/>
            <a:ext cx="2437208" cy="2577401"/>
          </a:xfrm>
          <a:prstGeom prst="rect">
            <a:avLst/>
          </a:prstGeom>
          <a:ln>
            <a:solidFill>
              <a:srgbClr val="000000"/>
            </a:solidFill>
          </a:ln>
        </p:spPr>
      </p:pic>
      <p:pic>
        <p:nvPicPr>
          <p:cNvPr id="23" name="Image 22" descr="Capture d’écran 2021-02-24 à 15.16.08.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00883" y="2540046"/>
            <a:ext cx="4987117" cy="899533"/>
          </a:xfrm>
          <a:prstGeom prst="rect">
            <a:avLst/>
          </a:prstGeom>
          <a:ln>
            <a:solidFill>
              <a:srgbClr val="000000"/>
            </a:solidFill>
          </a:ln>
        </p:spPr>
      </p:pic>
      <p:sp>
        <p:nvSpPr>
          <p:cNvPr id="7" name="Rectangle 6">
            <a:extLst>
              <a:ext uri="{FF2B5EF4-FFF2-40B4-BE49-F238E27FC236}">
                <a16:creationId xmlns:a16="http://schemas.microsoft.com/office/drawing/2014/main" id="{1FC8A24C-B49B-76F5-77F4-536C52BBC281}"/>
              </a:ext>
            </a:extLst>
          </p:cNvPr>
          <p:cNvSpPr/>
          <p:nvPr/>
        </p:nvSpPr>
        <p:spPr>
          <a:xfrm>
            <a:off x="17122" y="7086086"/>
            <a:ext cx="12218209" cy="32502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p:cNvSpPr txBox="1"/>
          <p:nvPr/>
        </p:nvSpPr>
        <p:spPr>
          <a:xfrm rot="10800000" flipV="1">
            <a:off x="-24183" y="7320420"/>
            <a:ext cx="6283051" cy="2154436"/>
          </a:xfrm>
          <a:prstGeom prst="rect">
            <a:avLst/>
          </a:prstGeom>
          <a:noFill/>
        </p:spPr>
        <p:txBody>
          <a:bodyPr wrap="square" rtlCol="0">
            <a:spAutoFit/>
          </a:bodyPr>
          <a:lstStyle/>
          <a:p>
            <a:pPr algn="ctr"/>
            <a:r>
              <a:rPr lang="fr-FR" sz="3600" b="1" dirty="0">
                <a:latin typeface="Times New Roman"/>
                <a:cs typeface="Times New Roman"/>
              </a:rPr>
              <a:t>Du « test » à la critique : le rôle adaptatif des journalistes spécialisés en jeu vidéo </a:t>
            </a:r>
            <a:endParaRPr lang="fr-FR" sz="1000" dirty="0">
              <a:latin typeface="Times New Roman"/>
              <a:cs typeface="Times New Roman"/>
            </a:endParaRPr>
          </a:p>
          <a:p>
            <a:pPr algn="ctr"/>
            <a:endParaRPr lang="fr-FR" sz="2600" i="1" dirty="0">
              <a:latin typeface="Times New Roman"/>
              <a:cs typeface="Times New Roman"/>
            </a:endParaRPr>
          </a:p>
        </p:txBody>
      </p:sp>
      <p:sp>
        <p:nvSpPr>
          <p:cNvPr id="14" name="Rectangle 13">
            <a:extLst>
              <a:ext uri="{FF2B5EF4-FFF2-40B4-BE49-F238E27FC236}">
                <a16:creationId xmlns:a16="http://schemas.microsoft.com/office/drawing/2014/main" id="{163455FB-4AE6-33E1-6D03-3C331FDCEFC0}"/>
              </a:ext>
            </a:extLst>
          </p:cNvPr>
          <p:cNvSpPr/>
          <p:nvPr/>
        </p:nvSpPr>
        <p:spPr>
          <a:xfrm>
            <a:off x="-47530" y="9217233"/>
            <a:ext cx="12282860" cy="1200329"/>
          </a:xfrm>
          <a:prstGeom prst="rect">
            <a:avLst/>
          </a:prstGeom>
        </p:spPr>
        <p:txBody>
          <a:bodyPr wrap="square">
            <a:spAutoFit/>
          </a:bodyPr>
          <a:lstStyle/>
          <a:p>
            <a:pPr algn="ctr"/>
            <a:r>
              <a:rPr lang="fr-FR" sz="2400" dirty="0">
                <a:latin typeface="Times New Roman"/>
                <a:cs typeface="Times New Roman"/>
              </a:rPr>
              <a:t>Boris Krywicki (Liège Game </a:t>
            </a:r>
            <a:r>
              <a:rPr lang="fr-FR" sz="2400" dirty="0" err="1">
                <a:latin typeface="Times New Roman"/>
                <a:cs typeface="Times New Roman"/>
              </a:rPr>
              <a:t>Lab</a:t>
            </a:r>
            <a:r>
              <a:rPr lang="fr-FR" sz="2400" dirty="0">
                <a:latin typeface="Times New Roman"/>
                <a:cs typeface="Times New Roman"/>
              </a:rPr>
              <a:t>, Lemme – Université de Liège)</a:t>
            </a:r>
          </a:p>
          <a:p>
            <a:pPr algn="ctr"/>
            <a:r>
              <a:rPr lang="fr-FR" sz="2400" i="1" dirty="0">
                <a:latin typeface="Times New Roman"/>
                <a:cs typeface="Times New Roman"/>
              </a:rPr>
              <a:t>Colloque « La presse culturelle aujourd’hui, un genre médiatique en reconfiguration ? » </a:t>
            </a:r>
            <a:br>
              <a:rPr lang="nl-BE" sz="2400" i="1" dirty="0">
                <a:latin typeface="Times New Roman"/>
                <a:cs typeface="Times New Roman"/>
              </a:rPr>
            </a:br>
            <a:r>
              <a:rPr lang="fr-FR" sz="2400" i="1" dirty="0">
                <a:latin typeface="Times New Roman"/>
                <a:cs typeface="Times New Roman"/>
              </a:rPr>
              <a:t>9 mai 2022</a:t>
            </a:r>
          </a:p>
        </p:txBody>
      </p:sp>
      <p:sp>
        <p:nvSpPr>
          <p:cNvPr id="34" name="ZoneTexte 33">
            <a:extLst>
              <a:ext uri="{FF2B5EF4-FFF2-40B4-BE49-F238E27FC236}">
                <a16:creationId xmlns:a16="http://schemas.microsoft.com/office/drawing/2014/main" id="{4F310F98-5BDD-7F05-C71F-63BCD50A8B78}"/>
              </a:ext>
            </a:extLst>
          </p:cNvPr>
          <p:cNvSpPr txBox="1"/>
          <p:nvPr/>
        </p:nvSpPr>
        <p:spPr>
          <a:xfrm rot="10800000" flipV="1">
            <a:off x="6126226" y="7392257"/>
            <a:ext cx="6109104" cy="2154436"/>
          </a:xfrm>
          <a:prstGeom prst="rect">
            <a:avLst/>
          </a:prstGeom>
          <a:noFill/>
        </p:spPr>
        <p:txBody>
          <a:bodyPr wrap="square" rtlCol="0">
            <a:spAutoFit/>
          </a:bodyPr>
          <a:lstStyle/>
          <a:p>
            <a:pPr algn="ctr"/>
            <a:r>
              <a:rPr lang="fr-FR" sz="3600" b="1" i="1" dirty="0" err="1">
                <a:latin typeface="Times New Roman"/>
                <a:cs typeface="Times New Roman"/>
              </a:rPr>
              <a:t>From</a:t>
            </a:r>
            <a:r>
              <a:rPr lang="fr-FR" sz="3600" b="1" i="1" dirty="0">
                <a:latin typeface="Times New Roman"/>
                <a:cs typeface="Times New Roman"/>
              </a:rPr>
              <a:t> « </a:t>
            </a:r>
            <a:r>
              <a:rPr lang="fr-FR" sz="3600" b="1" i="1" dirty="0" err="1">
                <a:latin typeface="Times New Roman"/>
                <a:cs typeface="Times New Roman"/>
              </a:rPr>
              <a:t>review</a:t>
            </a:r>
            <a:r>
              <a:rPr lang="fr-FR" sz="3600" b="1" i="1" dirty="0">
                <a:latin typeface="Times New Roman"/>
                <a:cs typeface="Times New Roman"/>
              </a:rPr>
              <a:t> » to « </a:t>
            </a:r>
            <a:r>
              <a:rPr lang="fr-FR" sz="3600" b="1" i="1" dirty="0" err="1">
                <a:latin typeface="Times New Roman"/>
                <a:cs typeface="Times New Roman"/>
              </a:rPr>
              <a:t>criticism</a:t>
            </a:r>
            <a:r>
              <a:rPr lang="fr-FR" sz="3600" b="1" i="1" dirty="0">
                <a:latin typeface="Times New Roman"/>
                <a:cs typeface="Times New Roman"/>
              </a:rPr>
              <a:t> » : </a:t>
            </a:r>
            <a:r>
              <a:rPr lang="fr-FR" sz="3600" b="1" i="1" dirty="0" err="1">
                <a:latin typeface="Times New Roman"/>
                <a:cs typeface="Times New Roman"/>
              </a:rPr>
              <a:t>videogame</a:t>
            </a:r>
            <a:r>
              <a:rPr lang="fr-FR" sz="3600" b="1" i="1" dirty="0">
                <a:latin typeface="Times New Roman"/>
                <a:cs typeface="Times New Roman"/>
              </a:rPr>
              <a:t> </a:t>
            </a:r>
            <a:r>
              <a:rPr lang="fr-FR" sz="3600" b="1" i="1" dirty="0" err="1">
                <a:latin typeface="Times New Roman"/>
                <a:cs typeface="Times New Roman"/>
              </a:rPr>
              <a:t>journalists</a:t>
            </a:r>
            <a:r>
              <a:rPr lang="fr-FR" sz="3600" b="1" i="1" dirty="0">
                <a:latin typeface="Times New Roman"/>
                <a:cs typeface="Times New Roman"/>
              </a:rPr>
              <a:t>’ adaptive </a:t>
            </a:r>
            <a:r>
              <a:rPr lang="fr-FR" sz="3600" b="1" i="1" dirty="0" err="1">
                <a:latin typeface="Times New Roman"/>
                <a:cs typeface="Times New Roman"/>
              </a:rPr>
              <a:t>role</a:t>
            </a:r>
            <a:endParaRPr lang="fr-FR" sz="1000" i="1" dirty="0">
              <a:latin typeface="Times New Roman"/>
              <a:cs typeface="Times New Roman"/>
            </a:endParaRPr>
          </a:p>
          <a:p>
            <a:pPr algn="ctr"/>
            <a:endParaRPr lang="fr-FR" sz="2600" i="1" dirty="0">
              <a:latin typeface="Times New Roman"/>
              <a:cs typeface="Times New Roman"/>
            </a:endParaRPr>
          </a:p>
        </p:txBody>
      </p:sp>
    </p:spTree>
    <p:extLst>
      <p:ext uri="{BB962C8B-B14F-4D97-AF65-F5344CB8AC3E}">
        <p14:creationId xmlns:p14="http://schemas.microsoft.com/office/powerpoint/2010/main" val="196853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onsoles + 031 - Page 001 (avril 19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6488"/>
            <a:ext cx="6526431" cy="8441494"/>
          </a:xfrm>
          <a:prstGeom prst="rect">
            <a:avLst/>
          </a:prstGeom>
          <a:ln>
            <a:solidFill>
              <a:srgbClr val="1C2024"/>
            </a:solidFill>
          </a:ln>
        </p:spPr>
      </p:pic>
      <p:pic>
        <p:nvPicPr>
          <p:cNvPr id="5" name="Image 4" descr="Capture d’écran 2021-02-22 à 14.45.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3663" y="1697823"/>
            <a:ext cx="6104337" cy="8420893"/>
          </a:xfrm>
          <a:prstGeom prst="rect">
            <a:avLst/>
          </a:prstGeom>
          <a:ln>
            <a:solidFill>
              <a:srgbClr val="1C2024"/>
            </a:solidFill>
          </a:ln>
        </p:spPr>
      </p:pic>
      <p:pic>
        <p:nvPicPr>
          <p:cNvPr id="7" name="Image 6" descr="Capture d’écran 2021-02-22 à 14.51.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392" y="1959275"/>
            <a:ext cx="2933433" cy="3901119"/>
          </a:xfrm>
          <a:prstGeom prst="rect">
            <a:avLst/>
          </a:prstGeom>
          <a:ln>
            <a:solidFill>
              <a:srgbClr val="1C2024"/>
            </a:solidFill>
          </a:ln>
        </p:spPr>
      </p:pic>
      <p:pic>
        <p:nvPicPr>
          <p:cNvPr id="8" name="Image 7" descr="Capture d’écran 2021-02-22 à 14.59.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860" y="1959273"/>
            <a:ext cx="2950314" cy="3903456"/>
          </a:xfrm>
          <a:prstGeom prst="rect">
            <a:avLst/>
          </a:prstGeom>
          <a:ln>
            <a:solidFill>
              <a:srgbClr val="1C2024"/>
            </a:solidFill>
          </a:ln>
        </p:spPr>
      </p:pic>
      <p:pic>
        <p:nvPicPr>
          <p:cNvPr id="9" name="Image 8" descr="Capture d’écran 2021-02-22 à 14.59.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027" y="5886101"/>
            <a:ext cx="2999853" cy="3971138"/>
          </a:xfrm>
          <a:prstGeom prst="rect">
            <a:avLst/>
          </a:prstGeom>
          <a:ln>
            <a:solidFill>
              <a:srgbClr val="1C2024"/>
            </a:solidFill>
          </a:ln>
        </p:spPr>
      </p:pic>
      <p:pic>
        <p:nvPicPr>
          <p:cNvPr id="10" name="Image 9" descr="Capture d’écran 2021-02-22 à 14.59.2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460" y="5881411"/>
            <a:ext cx="2889603" cy="3975827"/>
          </a:xfrm>
          <a:prstGeom prst="rect">
            <a:avLst/>
          </a:prstGeom>
          <a:ln>
            <a:solidFill>
              <a:srgbClr val="1C2024"/>
            </a:solidFill>
          </a:ln>
        </p:spPr>
      </p:pic>
      <p:sp>
        <p:nvSpPr>
          <p:cNvPr id="11" name="TextBox 18">
            <a:extLst>
              <a:ext uri="{FF2B5EF4-FFF2-40B4-BE49-F238E27FC236}">
                <a16:creationId xmlns:a16="http://schemas.microsoft.com/office/drawing/2014/main" id="{95329540-DFDF-3B8C-7543-1B182FAF52F1}"/>
              </a:ext>
            </a:extLst>
          </p:cNvPr>
          <p:cNvSpPr txBox="1"/>
          <p:nvPr/>
        </p:nvSpPr>
        <p:spPr>
          <a:xfrm>
            <a:off x="322384" y="169872"/>
            <a:ext cx="17643231" cy="1938992"/>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deux directions opposées</a:t>
            </a:r>
          </a:p>
          <a:p>
            <a:pPr algn="ctr"/>
            <a:r>
              <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One journalistic genre, two opposite directions</a:t>
            </a:r>
          </a:p>
          <a:p>
            <a:pPr algn="ctr"/>
            <a:endPar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04351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21-02-22 à 14.28.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417" y="2856323"/>
            <a:ext cx="8011793" cy="2983525"/>
          </a:xfrm>
          <a:prstGeom prst="rect">
            <a:avLst/>
          </a:prstGeom>
          <a:ln>
            <a:solidFill>
              <a:srgbClr val="1C2024"/>
            </a:solidFill>
          </a:ln>
        </p:spPr>
      </p:pic>
      <p:sp>
        <p:nvSpPr>
          <p:cNvPr id="6" name="ZoneTexte 5"/>
          <p:cNvSpPr txBox="1"/>
          <p:nvPr/>
        </p:nvSpPr>
        <p:spPr>
          <a:xfrm>
            <a:off x="9972720" y="2003100"/>
            <a:ext cx="8315280" cy="646331"/>
          </a:xfrm>
          <a:prstGeom prst="rect">
            <a:avLst/>
          </a:prstGeom>
          <a:noFill/>
        </p:spPr>
        <p:txBody>
          <a:bodyPr wrap="square" rtlCol="0">
            <a:spAutoFit/>
          </a:bodyPr>
          <a:lstStyle/>
          <a:p>
            <a:pPr algn="just"/>
            <a:r>
              <a:rPr lang="fr-FR" b="1" dirty="0"/>
              <a:t>SAM et SWITCH, « </a:t>
            </a:r>
            <a:r>
              <a:rPr lang="fr-FR" b="1" dirty="0" err="1"/>
              <a:t>Wario</a:t>
            </a:r>
            <a:r>
              <a:rPr lang="fr-FR" b="1" dirty="0"/>
              <a:t> Land », </a:t>
            </a:r>
            <a:r>
              <a:rPr lang="fr-FR" b="1" i="1" dirty="0"/>
              <a:t>Consoles +, </a:t>
            </a:r>
            <a:r>
              <a:rPr lang="fr-FR" b="1" dirty="0"/>
              <a:t>n°31,  pp.86-87, avril 1994</a:t>
            </a:r>
          </a:p>
          <a:p>
            <a:pPr algn="just"/>
            <a:r>
              <a:rPr lang="fr-FR" b="1" dirty="0"/>
              <a:t>GAREL Ambroise, « Chaotique bon », </a:t>
            </a:r>
            <a:r>
              <a:rPr lang="fr-FR" b="1" i="1" dirty="0"/>
              <a:t>Canard PC</a:t>
            </a:r>
            <a:r>
              <a:rPr lang="fr-FR" b="1" dirty="0"/>
              <a:t> , n°243, pp.14-15, novembre 2011</a:t>
            </a:r>
          </a:p>
        </p:txBody>
      </p:sp>
      <p:sp>
        <p:nvSpPr>
          <p:cNvPr id="5" name="ZoneTexte 4"/>
          <p:cNvSpPr txBox="1"/>
          <p:nvPr/>
        </p:nvSpPr>
        <p:spPr>
          <a:xfrm>
            <a:off x="10420925" y="6122498"/>
            <a:ext cx="7638286" cy="830997"/>
          </a:xfrm>
          <a:prstGeom prst="rect">
            <a:avLst/>
          </a:prstGeom>
          <a:noFill/>
        </p:spPr>
        <p:txBody>
          <a:bodyPr wrap="square" rtlCol="0">
            <a:spAutoFit/>
          </a:bodyPr>
          <a:lstStyle/>
          <a:p>
            <a:pPr algn="ctr"/>
            <a:r>
              <a:rPr lang="fr-FR" sz="2400" b="1" dirty="0">
                <a:solidFill>
                  <a:srgbClr val="FF0000"/>
                </a:solidFill>
                <a:latin typeface="Times New Roman"/>
                <a:cs typeface="Times New Roman"/>
              </a:rPr>
              <a:t>Importance des images  </a:t>
            </a:r>
            <a:r>
              <a:rPr lang="fr-FR" sz="2400" b="1" i="1" dirty="0">
                <a:latin typeface="Times New Roman"/>
                <a:cs typeface="Times New Roman"/>
              </a:rPr>
              <a:t>VS  </a:t>
            </a:r>
            <a:r>
              <a:rPr lang="fr-FR" sz="2400" b="1" dirty="0">
                <a:solidFill>
                  <a:srgbClr val="000090"/>
                </a:solidFill>
                <a:latin typeface="Times New Roman"/>
                <a:cs typeface="Times New Roman"/>
              </a:rPr>
              <a:t>Importance du texte</a:t>
            </a:r>
          </a:p>
          <a:p>
            <a:pPr algn="ctr"/>
            <a:endParaRPr lang="fr-FR" sz="2400" b="1" dirty="0">
              <a:solidFill>
                <a:srgbClr val="FF0000"/>
              </a:solidFill>
              <a:latin typeface="Times New Roman"/>
              <a:cs typeface="Times New Roman"/>
            </a:endParaRPr>
          </a:p>
        </p:txBody>
      </p:sp>
      <p:pic>
        <p:nvPicPr>
          <p:cNvPr id="7" name="Image 6" descr="Capture d’écran 2021-02-22 à 15.07.27.png"/>
          <p:cNvPicPr>
            <a:picLocks noChangeAspect="1"/>
          </p:cNvPicPr>
          <p:nvPr/>
        </p:nvPicPr>
        <p:blipFill rotWithShape="1">
          <a:blip r:embed="rId3">
            <a:extLst>
              <a:ext uri="{28A0092B-C50C-407E-A947-70E740481C1C}">
                <a14:useLocalDpi xmlns:a14="http://schemas.microsoft.com/office/drawing/2010/main" val="0"/>
              </a:ext>
            </a:extLst>
          </a:blip>
          <a:srcRect l="104"/>
          <a:stretch/>
        </p:blipFill>
        <p:spPr>
          <a:xfrm>
            <a:off x="10047415" y="7047155"/>
            <a:ext cx="8011795" cy="2063636"/>
          </a:xfrm>
          <a:prstGeom prst="rect">
            <a:avLst/>
          </a:prstGeom>
          <a:ln>
            <a:solidFill>
              <a:srgbClr val="1C2024"/>
            </a:solidFill>
          </a:ln>
        </p:spPr>
      </p:pic>
      <p:pic>
        <p:nvPicPr>
          <p:cNvPr id="4" name="Image 3" descr="Capture d’écran 2021-03-03 à 10.27.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49" y="1764635"/>
            <a:ext cx="6682252" cy="7848092"/>
          </a:xfrm>
          <a:prstGeom prst="rect">
            <a:avLst/>
          </a:prstGeom>
          <a:ln>
            <a:solidFill>
              <a:srgbClr val="1C2024"/>
            </a:solidFill>
          </a:ln>
        </p:spPr>
      </p:pic>
      <p:pic>
        <p:nvPicPr>
          <p:cNvPr id="8" name="Image 7" descr="Capture d’écran 2021-03-03 à 10.29.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535" y="4572321"/>
            <a:ext cx="4418769" cy="4538465"/>
          </a:xfrm>
          <a:prstGeom prst="rect">
            <a:avLst/>
          </a:prstGeom>
          <a:ln>
            <a:solidFill>
              <a:srgbClr val="1C2024"/>
            </a:solidFill>
          </a:ln>
        </p:spPr>
      </p:pic>
      <p:pic>
        <p:nvPicPr>
          <p:cNvPr id="9" name="Image 8" descr="Capture d’écran 2021-03-03 à 10.30.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060" y="2065909"/>
            <a:ext cx="3378200" cy="2286000"/>
          </a:xfrm>
          <a:prstGeom prst="rect">
            <a:avLst/>
          </a:prstGeom>
          <a:ln>
            <a:solidFill>
              <a:srgbClr val="1C2024"/>
            </a:solidFill>
          </a:ln>
        </p:spPr>
      </p:pic>
      <p:sp>
        <p:nvSpPr>
          <p:cNvPr id="10" name="TextBox 18">
            <a:extLst>
              <a:ext uri="{FF2B5EF4-FFF2-40B4-BE49-F238E27FC236}">
                <a16:creationId xmlns:a16="http://schemas.microsoft.com/office/drawing/2014/main" id="{11F903BD-639D-250C-E31C-C2347E0E2730}"/>
              </a:ext>
            </a:extLst>
          </p:cNvPr>
          <p:cNvSpPr txBox="1"/>
          <p:nvPr/>
        </p:nvSpPr>
        <p:spPr>
          <a:xfrm>
            <a:off x="322384" y="126917"/>
            <a:ext cx="17643231" cy="1938992"/>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deux directions opposées</a:t>
            </a:r>
          </a:p>
          <a:p>
            <a:pPr algn="ctr"/>
            <a:r>
              <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One journalistic genre, two opposite directions</a:t>
            </a:r>
          </a:p>
          <a:p>
            <a:pPr algn="ctr"/>
            <a:endPar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13421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b: Actualités, test, avis et vidéos - Gamekult">
            <a:extLst>
              <a:ext uri="{FF2B5EF4-FFF2-40B4-BE49-F238E27FC236}">
                <a16:creationId xmlns:a16="http://schemas.microsoft.com/office/drawing/2014/main" id="{3F460491-361F-CB76-0EED-326C8024E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69"/>
          <a:stretch/>
        </p:blipFill>
        <p:spPr bwMode="auto">
          <a:xfrm>
            <a:off x="274965" y="4848446"/>
            <a:ext cx="5519112" cy="48695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3380" y="431349"/>
            <a:ext cx="18115251" cy="1261884"/>
          </a:xfrm>
          <a:prstGeom prst="rect">
            <a:avLst/>
          </a:prstGeom>
          <a:noFill/>
        </p:spPr>
        <p:txBody>
          <a:bodyPr wrap="square" rtlCol="0">
            <a:spAutoFit/>
          </a:bodyPr>
          <a:lstStyle/>
          <a:p>
            <a:pPr algn="ctr"/>
            <a:r>
              <a:rPr lang="nl-BE" sz="36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L’enrichissement éditorial du test / Editorial enrichment of the test</a:t>
            </a:r>
          </a:p>
          <a:p>
            <a:pPr algn="ctr"/>
            <a:endPar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8"/>
          <p:cNvPicPr>
            <a:picLocks noChangeAspect="1"/>
          </p:cNvPicPr>
          <p:nvPr/>
        </p:nvPicPr>
        <p:blipFill>
          <a:blip r:embed="rId3"/>
          <a:srcRect l="3346" r="3346"/>
          <a:stretch>
            <a:fillRect/>
          </a:stretch>
        </p:blipFill>
        <p:spPr>
          <a:xfrm>
            <a:off x="79369" y="1500422"/>
            <a:ext cx="5714708" cy="2987889"/>
          </a:xfrm>
          <a:prstGeom prst="rect">
            <a:avLst/>
          </a:prstGeom>
          <a:ln>
            <a:solidFill>
              <a:srgbClr val="000000"/>
            </a:solidFill>
          </a:ln>
        </p:spPr>
      </p:pic>
      <p:sp>
        <p:nvSpPr>
          <p:cNvPr id="6" name="ZoneTexte 5"/>
          <p:cNvSpPr txBox="1"/>
          <p:nvPr/>
        </p:nvSpPr>
        <p:spPr>
          <a:xfrm>
            <a:off x="5919016" y="1324389"/>
            <a:ext cx="12182226" cy="2585323"/>
          </a:xfrm>
          <a:prstGeom prst="rect">
            <a:avLst/>
          </a:prstGeom>
          <a:noFill/>
        </p:spPr>
        <p:txBody>
          <a:bodyPr wrap="square" rtlCol="0">
            <a:spAutoFit/>
          </a:bodyPr>
          <a:lstStyle/>
          <a:p>
            <a:pPr algn="just"/>
            <a:r>
              <a:rPr lang="fr-FR" sz="2400" dirty="0">
                <a:latin typeface="Times New Roman"/>
                <a:cs typeface="Times New Roman"/>
              </a:rPr>
              <a:t>En 2004, le journaliste jeu vidéo </a:t>
            </a:r>
            <a:r>
              <a:rPr lang="fr-FR" sz="2400" dirty="0" err="1">
                <a:latin typeface="Times New Roman"/>
                <a:cs typeface="Times New Roman"/>
              </a:rPr>
              <a:t>Kieron</a:t>
            </a:r>
            <a:r>
              <a:rPr lang="fr-FR" sz="2400" dirty="0">
                <a:latin typeface="Times New Roman"/>
                <a:cs typeface="Times New Roman"/>
              </a:rPr>
              <a:t> Gillen publie le manifeste du « New </a:t>
            </a:r>
            <a:r>
              <a:rPr lang="fr-FR" sz="2400" dirty="0" err="1">
                <a:latin typeface="Times New Roman"/>
                <a:cs typeface="Times New Roman"/>
              </a:rPr>
              <a:t>Games</a:t>
            </a:r>
            <a:r>
              <a:rPr lang="fr-FR" sz="2400" dirty="0">
                <a:latin typeface="Times New Roman"/>
                <a:cs typeface="Times New Roman"/>
              </a:rPr>
              <a:t> </a:t>
            </a:r>
            <a:r>
              <a:rPr lang="fr-FR" sz="2400" dirty="0" err="1">
                <a:latin typeface="Times New Roman"/>
                <a:cs typeface="Times New Roman"/>
              </a:rPr>
              <a:t>Journalism</a:t>
            </a:r>
            <a:r>
              <a:rPr lang="fr-FR" sz="2400" dirty="0">
                <a:latin typeface="Times New Roman"/>
                <a:cs typeface="Times New Roman"/>
              </a:rPr>
              <a:t> », qui s’inspire du New </a:t>
            </a:r>
            <a:r>
              <a:rPr lang="fr-FR" sz="2400" dirty="0" err="1">
                <a:latin typeface="Times New Roman"/>
                <a:cs typeface="Times New Roman"/>
              </a:rPr>
              <a:t>Journalism</a:t>
            </a:r>
            <a:r>
              <a:rPr lang="fr-FR" sz="2400" dirty="0">
                <a:latin typeface="Times New Roman"/>
                <a:cs typeface="Times New Roman"/>
              </a:rPr>
              <a:t> et encourage </a:t>
            </a:r>
            <a:r>
              <a:rPr lang="fr-FR" sz="2400" b="1" dirty="0">
                <a:latin typeface="Times New Roman"/>
                <a:cs typeface="Times New Roman"/>
              </a:rPr>
              <a:t>l’écriture à la première personne, l’expression du ressenti des testeurs, la subjectivité assumée</a:t>
            </a:r>
            <a:r>
              <a:rPr lang="mr-IN" sz="2400" dirty="0">
                <a:latin typeface="Times New Roman"/>
                <a:cs typeface="Times New Roman"/>
              </a:rPr>
              <a:t>…</a:t>
            </a:r>
            <a:r>
              <a:rPr lang="nl-BE" sz="2400" dirty="0">
                <a:latin typeface="Times New Roman"/>
                <a:cs typeface="Times New Roman"/>
              </a:rPr>
              <a:t> </a:t>
            </a:r>
            <a:r>
              <a:rPr lang="fr-FR" sz="2400" dirty="0">
                <a:latin typeface="Times New Roman"/>
                <a:cs typeface="Times New Roman"/>
              </a:rPr>
              <a:t>Le texte a ensuite inspiré de nombreuses critiques internes</a:t>
            </a:r>
            <a:r>
              <a:rPr lang="nl-BE" sz="2400" dirty="0">
                <a:latin typeface="Times New Roman"/>
                <a:cs typeface="Times New Roman"/>
              </a:rPr>
              <a:t>, mais aussi plusieurs articles qui cherchent à insuffler plus de richesse et d’originalité au journalisme vidéoludique.</a:t>
            </a:r>
            <a:r>
              <a:rPr lang="fr-BE" sz="2400" dirty="0">
                <a:latin typeface="Times New Roman"/>
                <a:cs typeface="Times New Roman"/>
              </a:rPr>
              <a:t> En France, on peut citer </a:t>
            </a:r>
            <a:r>
              <a:rPr lang="fr-BE" sz="2400" b="1" dirty="0">
                <a:latin typeface="Times New Roman"/>
                <a:cs typeface="Times New Roman"/>
              </a:rPr>
              <a:t>Tristan Ducluzeau </a:t>
            </a:r>
            <a:r>
              <a:rPr lang="fr-BE" sz="2400" dirty="0">
                <a:latin typeface="Times New Roman"/>
                <a:cs typeface="Times New Roman"/>
              </a:rPr>
              <a:t>dans </a:t>
            </a:r>
            <a:r>
              <a:rPr lang="fr-BE" sz="2400" i="1" dirty="0">
                <a:latin typeface="Times New Roman"/>
                <a:cs typeface="Times New Roman"/>
              </a:rPr>
              <a:t>Joypad</a:t>
            </a:r>
            <a:r>
              <a:rPr lang="fr-BE" sz="2400" dirty="0">
                <a:latin typeface="Times New Roman"/>
                <a:cs typeface="Times New Roman"/>
              </a:rPr>
              <a:t> et </a:t>
            </a:r>
            <a:r>
              <a:rPr lang="fr-BE" sz="2400" i="1" dirty="0">
                <a:latin typeface="Times New Roman"/>
                <a:cs typeface="Times New Roman"/>
              </a:rPr>
              <a:t>Chronicart</a:t>
            </a:r>
            <a:r>
              <a:rPr lang="fr-BE" sz="2400" dirty="0">
                <a:latin typeface="Times New Roman"/>
                <a:cs typeface="Times New Roman"/>
              </a:rPr>
              <a:t>, mais aussi </a:t>
            </a:r>
            <a:r>
              <a:rPr lang="fr-BE" sz="2400" b="1" dirty="0">
                <a:latin typeface="Times New Roman"/>
                <a:cs typeface="Times New Roman"/>
              </a:rPr>
              <a:t>Daniel Andreyev</a:t>
            </a:r>
            <a:r>
              <a:rPr lang="fr-BE" sz="2400" dirty="0">
                <a:latin typeface="Times New Roman"/>
                <a:cs typeface="Times New Roman"/>
              </a:rPr>
              <a:t>, qui se réclame de la pratique.</a:t>
            </a:r>
            <a:endParaRPr lang="fr-FR" sz="2400" dirty="0">
              <a:latin typeface="Times New Roman"/>
              <a:cs typeface="Times New Roman"/>
            </a:endParaRPr>
          </a:p>
          <a:p>
            <a:pPr algn="just"/>
            <a:endParaRPr lang="fr-FR" dirty="0">
              <a:latin typeface="Times New Roman"/>
              <a:cs typeface="Times New Roman"/>
            </a:endParaRPr>
          </a:p>
        </p:txBody>
      </p:sp>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sp>
        <p:nvSpPr>
          <p:cNvPr id="4" name="Rectangle 3">
            <a:extLst>
              <a:ext uri="{FF2B5EF4-FFF2-40B4-BE49-F238E27FC236}">
                <a16:creationId xmlns:a16="http://schemas.microsoft.com/office/drawing/2014/main" id="{E6ECBAEA-E227-6F85-F907-1B16D59D62B7}"/>
              </a:ext>
            </a:extLst>
          </p:cNvPr>
          <p:cNvSpPr/>
          <p:nvPr/>
        </p:nvSpPr>
        <p:spPr>
          <a:xfrm>
            <a:off x="5949925" y="3805883"/>
            <a:ext cx="12182226" cy="2308324"/>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In 2004,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Kieron</a:t>
            </a:r>
            <a:r>
              <a:rPr lang="fr-FR" sz="2400" dirty="0">
                <a:latin typeface="Times New Roman" panose="02020603050405020304" pitchFamily="18" charset="0"/>
                <a:cs typeface="Times New Roman" panose="02020603050405020304" pitchFamily="18" charset="0"/>
              </a:rPr>
              <a:t> Gillen </a:t>
            </a:r>
            <a:r>
              <a:rPr lang="fr-FR" sz="2400" dirty="0" err="1">
                <a:latin typeface="Times New Roman" panose="02020603050405020304" pitchFamily="18" charset="0"/>
                <a:cs typeface="Times New Roman" panose="02020603050405020304" pitchFamily="18" charset="0"/>
              </a:rPr>
              <a:t>published</a:t>
            </a:r>
            <a:r>
              <a:rPr lang="fr-FR" sz="2400" dirty="0">
                <a:latin typeface="Times New Roman" panose="02020603050405020304" pitchFamily="18" charset="0"/>
                <a:cs typeface="Times New Roman" panose="02020603050405020304" pitchFamily="18" charset="0"/>
              </a:rPr>
              <a:t> the "New Games </a:t>
            </a:r>
            <a:r>
              <a:rPr lang="fr-FR" sz="2400" dirty="0" err="1">
                <a:latin typeface="Times New Roman" panose="02020603050405020304" pitchFamily="18" charset="0"/>
                <a:cs typeface="Times New Roman" panose="02020603050405020304" pitchFamily="18" charset="0"/>
              </a:rPr>
              <a:t>Journalism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manifesto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which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inspired</a:t>
            </a:r>
            <a:r>
              <a:rPr lang="fr-FR" sz="2400" dirty="0">
                <a:latin typeface="Times New Roman" panose="02020603050405020304" pitchFamily="18" charset="0"/>
                <a:cs typeface="Times New Roman" panose="02020603050405020304" pitchFamily="18" charset="0"/>
              </a:rPr>
              <a:t> by New </a:t>
            </a:r>
            <a:r>
              <a:rPr lang="fr-FR" sz="2400" dirty="0" err="1">
                <a:latin typeface="Times New Roman" panose="02020603050405020304" pitchFamily="18" charset="0"/>
                <a:cs typeface="Times New Roman" panose="02020603050405020304" pitchFamily="18" charset="0"/>
              </a:rPr>
              <a:t>Journalism</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encouraged</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first-</a:t>
            </a:r>
            <a:r>
              <a:rPr lang="fr-FR" sz="2400" b="1" dirty="0" err="1">
                <a:latin typeface="Times New Roman" panose="02020603050405020304" pitchFamily="18" charset="0"/>
                <a:cs typeface="Times New Roman" panose="02020603050405020304" pitchFamily="18" charset="0"/>
              </a:rPr>
              <a:t>person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writing</a:t>
            </a:r>
            <a:r>
              <a:rPr lang="fr-FR" sz="2400" dirty="0">
                <a:latin typeface="Times New Roman" panose="02020603050405020304" pitchFamily="18" charset="0"/>
                <a:cs typeface="Times New Roman" panose="02020603050405020304" pitchFamily="18" charset="0"/>
              </a:rPr>
              <a:t>, the </a:t>
            </a:r>
            <a:r>
              <a:rPr lang="fr-FR" sz="2400" b="1" dirty="0">
                <a:latin typeface="Times New Roman" panose="02020603050405020304" pitchFamily="18" charset="0"/>
                <a:cs typeface="Times New Roman" panose="02020603050405020304" pitchFamily="18" charset="0"/>
              </a:rPr>
              <a:t>expression of </a:t>
            </a:r>
            <a:r>
              <a:rPr lang="fr-FR" sz="2400" b="1" dirty="0" err="1">
                <a:latin typeface="Times New Roman" panose="02020603050405020304" pitchFamily="18" charset="0"/>
                <a:cs typeface="Times New Roman" panose="02020603050405020304" pitchFamily="18" charset="0"/>
              </a:rPr>
              <a:t>testers</a:t>
            </a:r>
            <a:r>
              <a:rPr lang="fr-FR" sz="2400" b="1" dirty="0">
                <a:latin typeface="Times New Roman" panose="02020603050405020304" pitchFamily="18" charset="0"/>
                <a:cs typeface="Times New Roman" panose="02020603050405020304" pitchFamily="18" charset="0"/>
              </a:rPr>
              <a:t>' feelings, and </a:t>
            </a:r>
            <a:r>
              <a:rPr lang="fr-FR" sz="2400" b="1" dirty="0" err="1">
                <a:latin typeface="Times New Roman" panose="02020603050405020304" pitchFamily="18" charset="0"/>
                <a:cs typeface="Times New Roman" panose="02020603050405020304" pitchFamily="18" charset="0"/>
              </a:rPr>
              <a:t>assumed</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subjectivity</a:t>
            </a:r>
            <a:r>
              <a:rPr lang="fr-FR" sz="2400" b="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The </a:t>
            </a:r>
            <a:r>
              <a:rPr lang="fr-FR" sz="2400" dirty="0" err="1">
                <a:latin typeface="Times New Roman" panose="02020603050405020304" pitchFamily="18" charset="0"/>
                <a:cs typeface="Times New Roman" panose="02020603050405020304" pitchFamily="18" charset="0"/>
              </a:rPr>
              <a:t>text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inspired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numerous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internal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criticisms</a:t>
            </a:r>
            <a:r>
              <a:rPr lang="fr-FR" sz="2400" dirty="0">
                <a:latin typeface="Times New Roman" panose="02020603050405020304" pitchFamily="18" charset="0"/>
                <a:cs typeface="Times New Roman" panose="02020603050405020304" pitchFamily="18" charset="0"/>
              </a:rPr>
              <a:t>, but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several</a:t>
            </a:r>
            <a:r>
              <a:rPr lang="fr-FR" sz="2400" dirty="0">
                <a:latin typeface="Times New Roman" panose="02020603050405020304" pitchFamily="18" charset="0"/>
                <a:cs typeface="Times New Roman" panose="02020603050405020304" pitchFamily="18" charset="0"/>
              </a:rPr>
              <a:t> articles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sought</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inject</a:t>
            </a:r>
            <a:r>
              <a:rPr lang="fr-FR" sz="2400" dirty="0">
                <a:latin typeface="Times New Roman" panose="02020603050405020304" pitchFamily="18" charset="0"/>
                <a:cs typeface="Times New Roman" panose="02020603050405020304" pitchFamily="18" charset="0"/>
              </a:rPr>
              <a:t> more </a:t>
            </a:r>
            <a:r>
              <a:rPr lang="fr-FR" sz="2400" dirty="0" err="1">
                <a:latin typeface="Times New Roman" panose="02020603050405020304" pitchFamily="18" charset="0"/>
                <a:cs typeface="Times New Roman" panose="02020603050405020304" pitchFamily="18" charset="0"/>
              </a:rPr>
              <a:t>richness</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originality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into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journalism</a:t>
            </a:r>
            <a:r>
              <a:rPr lang="fr-FR" sz="2400" dirty="0">
                <a:latin typeface="Times New Roman" panose="02020603050405020304" pitchFamily="18" charset="0"/>
                <a:cs typeface="Times New Roman" panose="02020603050405020304" pitchFamily="18" charset="0"/>
              </a:rPr>
              <a:t>. In France,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can mention </a:t>
            </a:r>
            <a:r>
              <a:rPr lang="fr-FR" sz="2400" b="1" dirty="0">
                <a:latin typeface="Times New Roman" panose="02020603050405020304" pitchFamily="18" charset="0"/>
                <a:cs typeface="Times New Roman" panose="02020603050405020304" pitchFamily="18" charset="0"/>
              </a:rPr>
              <a:t>Tristan Ducluzeau </a:t>
            </a:r>
            <a:r>
              <a:rPr lang="fr-FR" sz="2400" dirty="0">
                <a:latin typeface="Times New Roman" panose="02020603050405020304" pitchFamily="18" charset="0"/>
                <a:cs typeface="Times New Roman" panose="02020603050405020304" pitchFamily="18" charset="0"/>
              </a:rPr>
              <a:t>in </a:t>
            </a:r>
            <a:r>
              <a:rPr lang="fr-FR" sz="2400" dirty="0" err="1">
                <a:latin typeface="Times New Roman" panose="02020603050405020304" pitchFamily="18" charset="0"/>
                <a:cs typeface="Times New Roman" panose="02020603050405020304" pitchFamily="18" charset="0"/>
              </a:rPr>
              <a:t>Joypad</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Chronicart</a:t>
            </a:r>
            <a:r>
              <a:rPr lang="fr-FR" sz="2400" dirty="0">
                <a:latin typeface="Times New Roman" panose="02020603050405020304" pitchFamily="18" charset="0"/>
                <a:cs typeface="Times New Roman" panose="02020603050405020304" pitchFamily="18" charset="0"/>
              </a:rPr>
              <a:t>, but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Daniel Andreyev</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who</a:t>
            </a:r>
            <a:r>
              <a:rPr lang="fr-FR" sz="2400" dirty="0">
                <a:latin typeface="Times New Roman" panose="02020603050405020304" pitchFamily="18" charset="0"/>
                <a:cs typeface="Times New Roman" panose="02020603050405020304" pitchFamily="18" charset="0"/>
              </a:rPr>
              <a:t> claims to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practitioner</a:t>
            </a:r>
            <a:r>
              <a:rPr lang="fr-FR" sz="2400" dirty="0">
                <a:latin typeface="Times New Roman" panose="02020603050405020304" pitchFamily="18" charset="0"/>
                <a:cs typeface="Times New Roman" panose="02020603050405020304" pitchFamily="18" charset="0"/>
              </a:rPr>
              <a:t>.</a:t>
            </a:r>
          </a:p>
        </p:txBody>
      </p:sp>
      <p:pic>
        <p:nvPicPr>
          <p:cNvPr id="14" name="Image 13">
            <a:extLst>
              <a:ext uri="{FF2B5EF4-FFF2-40B4-BE49-F238E27FC236}">
                <a16:creationId xmlns:a16="http://schemas.microsoft.com/office/drawing/2014/main" id="{E13CC368-D707-CF4E-496E-0DA44B8ACE3C}"/>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625177" y="6530307"/>
            <a:ext cx="10337800" cy="3187700"/>
          </a:xfrm>
          <a:prstGeom prst="rect">
            <a:avLst/>
          </a:prstGeom>
        </p:spPr>
      </p:pic>
      <p:pic>
        <p:nvPicPr>
          <p:cNvPr id="12" name="Image 11">
            <a:extLst>
              <a:ext uri="{FF2B5EF4-FFF2-40B4-BE49-F238E27FC236}">
                <a16:creationId xmlns:a16="http://schemas.microsoft.com/office/drawing/2014/main" id="{2BD86770-6F7E-17A3-99D7-8F190B213404}"/>
              </a:ext>
            </a:extLst>
          </p:cNvPr>
          <p:cNvPicPr>
            <a:picLocks noChangeAspect="1"/>
          </p:cNvPicPr>
          <p:nvPr/>
        </p:nvPicPr>
        <p:blipFill>
          <a:blip r:embed="rId5">
            <a:alphaModFix amt="50000"/>
          </a:blip>
          <a:stretch>
            <a:fillRect/>
          </a:stretch>
        </p:blipFill>
        <p:spPr>
          <a:xfrm>
            <a:off x="10734260" y="6025665"/>
            <a:ext cx="8024325" cy="4262923"/>
          </a:xfrm>
          <a:prstGeom prst="rect">
            <a:avLst/>
          </a:prstGeom>
        </p:spPr>
      </p:pic>
      <p:sp>
        <p:nvSpPr>
          <p:cNvPr id="16" name="ZoneTexte 15">
            <a:extLst>
              <a:ext uri="{FF2B5EF4-FFF2-40B4-BE49-F238E27FC236}">
                <a16:creationId xmlns:a16="http://schemas.microsoft.com/office/drawing/2014/main" id="{AA520882-3A62-7A2B-B6C0-491AD3BDF9EE}"/>
              </a:ext>
            </a:extLst>
          </p:cNvPr>
          <p:cNvSpPr txBox="1"/>
          <p:nvPr/>
        </p:nvSpPr>
        <p:spPr>
          <a:xfrm>
            <a:off x="2757639" y="9749030"/>
            <a:ext cx="17299525" cy="461665"/>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FLÉCHON Cécile, « La mécanique des druides », </a:t>
            </a:r>
            <a:r>
              <a:rPr lang="fr-FR" sz="2400" b="1" i="1" dirty="0">
                <a:latin typeface="Times New Roman" panose="02020603050405020304" pitchFamily="18" charset="0"/>
                <a:cs typeface="Times New Roman" panose="02020603050405020304" pitchFamily="18" charset="0"/>
              </a:rPr>
              <a:t>Canard PC</a:t>
            </a:r>
            <a:endParaRPr lang="fr-F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71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27000"/>
          </a:blip>
          <a:stretch>
            <a:fillRect/>
          </a:stretch>
        </p:blipFill>
        <p:spPr>
          <a:xfrm>
            <a:off x="9249297" y="-529268"/>
            <a:ext cx="9397939" cy="12530586"/>
          </a:xfrm>
          <a:prstGeom prst="rect">
            <a:avLst/>
          </a:prstGeom>
        </p:spPr>
      </p:pic>
      <p:pic>
        <p:nvPicPr>
          <p:cNvPr id="4" name="Espace réservé du contenu 3"/>
          <p:cNvPicPr>
            <a:picLocks noGrp="1" noChangeAspect="1"/>
          </p:cNvPicPr>
          <p:nvPr>
            <p:ph idx="1"/>
          </p:nvPr>
        </p:nvPicPr>
        <p:blipFill rotWithShape="1">
          <a:blip r:embed="rId3">
            <a:alphaModFix amt="29000"/>
          </a:blip>
          <a:srcRect l="-390" r="4"/>
          <a:stretch/>
        </p:blipFill>
        <p:spPr>
          <a:xfrm>
            <a:off x="-218661" y="-79607"/>
            <a:ext cx="9467958" cy="12570342"/>
          </a:xfrm>
        </p:spPr>
      </p:pic>
      <p:sp>
        <p:nvSpPr>
          <p:cNvPr id="8" name="Rectangle à coins arrondis 7"/>
          <p:cNvSpPr/>
          <p:nvPr/>
        </p:nvSpPr>
        <p:spPr>
          <a:xfrm>
            <a:off x="516835" y="2291237"/>
            <a:ext cx="17313965" cy="6868262"/>
          </a:xfrm>
          <a:prstGeom prst="roundRect">
            <a:avLst/>
          </a:prstGeom>
          <a:solidFill>
            <a:schemeClr val="bg2">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9" name="ZoneTexte 8"/>
          <p:cNvSpPr txBox="1"/>
          <p:nvPr/>
        </p:nvSpPr>
        <p:spPr>
          <a:xfrm>
            <a:off x="765708" y="2937898"/>
            <a:ext cx="16777251" cy="7478970"/>
          </a:xfrm>
          <a:prstGeom prst="rect">
            <a:avLst/>
          </a:prstGeom>
          <a:noFill/>
        </p:spPr>
        <p:txBody>
          <a:bodyPr wrap="square" rtlCol="0">
            <a:spAutoFit/>
          </a:bodyPr>
          <a:lstStyle/>
          <a:p>
            <a:pPr algn="just"/>
            <a:r>
              <a:rPr lang="nl-BE" sz="3000" dirty="0">
                <a:latin typeface="Times New Roman"/>
                <a:cs typeface="Times New Roman"/>
              </a:rPr>
              <a:t>« JV se positionne comme un magazine destiné aux 25-40 ans pour qui le jeu vidéo ne se résume pas aux deux mêmes jeux achetés chaque année. Ainsi, nous leur proposons une alternative au relai d’information pure que représente le Net à travers des dossiers, des enquêtes et des décryptages. L’actualité, quand elle est traitée, est analysée à froid, décortiquée. Les tests cèdent la place à des critiques sans note, un produit culturel ne devant, selon nous, pas être traité comme un produit de grande consommation </a:t>
            </a:r>
            <a:r>
              <a:rPr lang="fr-BE" sz="3000" dirty="0">
                <a:latin typeface="Times New Roman"/>
                <a:cs typeface="Times New Roman"/>
              </a:rPr>
              <a:t>» (Communiqué de presse de </a:t>
            </a:r>
            <a:r>
              <a:rPr lang="fr-BE" sz="3000" i="1" dirty="0">
                <a:latin typeface="Times New Roman"/>
                <a:cs typeface="Times New Roman"/>
              </a:rPr>
              <a:t>JV</a:t>
            </a:r>
            <a:r>
              <a:rPr lang="fr-BE" sz="3000" dirty="0">
                <a:latin typeface="Times New Roman"/>
                <a:cs typeface="Times New Roman"/>
              </a:rPr>
              <a:t>, 6 novembre 2013).</a:t>
            </a:r>
            <a:r>
              <a:rPr lang="fr-BE" sz="3000" baseline="30000" dirty="0">
                <a:latin typeface="Times New Roman"/>
                <a:cs typeface="Times New Roman"/>
              </a:rPr>
              <a:t> </a:t>
            </a:r>
            <a:endParaRPr lang="fr-BE" sz="3000" dirty="0">
              <a:latin typeface="Times New Roman"/>
              <a:cs typeface="Times New Roman"/>
            </a:endParaRPr>
          </a:p>
          <a:p>
            <a:pPr algn="just"/>
            <a:endParaRPr lang="fr-BE" sz="3000" dirty="0">
              <a:latin typeface="Times New Roman"/>
              <a:cs typeface="Times New Roman"/>
            </a:endParaRPr>
          </a:p>
          <a:p>
            <a:pPr algn="just"/>
            <a:r>
              <a:rPr lang="fr-BE" sz="3000" dirty="0">
                <a:latin typeface="Times New Roman"/>
                <a:cs typeface="Times New Roman"/>
              </a:rPr>
              <a:t>"JV </a:t>
            </a:r>
            <a:r>
              <a:rPr lang="fr-BE" sz="3000" dirty="0" err="1">
                <a:latin typeface="Times New Roman"/>
                <a:cs typeface="Times New Roman"/>
              </a:rPr>
              <a:t>is</a:t>
            </a:r>
            <a:r>
              <a:rPr lang="fr-BE" sz="3000" dirty="0">
                <a:latin typeface="Times New Roman"/>
                <a:cs typeface="Times New Roman"/>
              </a:rPr>
              <a:t> </a:t>
            </a:r>
            <a:r>
              <a:rPr lang="fr-BE" sz="3000" dirty="0" err="1">
                <a:latin typeface="Times New Roman"/>
                <a:cs typeface="Times New Roman"/>
              </a:rPr>
              <a:t>positioned</a:t>
            </a:r>
            <a:r>
              <a:rPr lang="fr-BE" sz="3000" dirty="0">
                <a:latin typeface="Times New Roman"/>
                <a:cs typeface="Times New Roman"/>
              </a:rPr>
              <a:t> as a magazine </a:t>
            </a:r>
            <a:r>
              <a:rPr lang="fr-BE" sz="3000" dirty="0" err="1">
                <a:latin typeface="Times New Roman"/>
                <a:cs typeface="Times New Roman"/>
              </a:rPr>
              <a:t>aimed</a:t>
            </a:r>
            <a:r>
              <a:rPr lang="fr-BE" sz="3000" dirty="0">
                <a:latin typeface="Times New Roman"/>
                <a:cs typeface="Times New Roman"/>
              </a:rPr>
              <a:t> at 25-40 </a:t>
            </a:r>
            <a:r>
              <a:rPr lang="fr-BE" sz="3000" dirty="0" err="1">
                <a:latin typeface="Times New Roman"/>
                <a:cs typeface="Times New Roman"/>
              </a:rPr>
              <a:t>year</a:t>
            </a:r>
            <a:r>
              <a:rPr lang="fr-BE" sz="3000" dirty="0">
                <a:latin typeface="Times New Roman"/>
                <a:cs typeface="Times New Roman"/>
              </a:rPr>
              <a:t> </a:t>
            </a:r>
            <a:r>
              <a:rPr lang="fr-BE" sz="3000" dirty="0" err="1">
                <a:latin typeface="Times New Roman"/>
                <a:cs typeface="Times New Roman"/>
              </a:rPr>
              <a:t>olds</a:t>
            </a:r>
            <a:r>
              <a:rPr lang="fr-BE" sz="3000" dirty="0">
                <a:latin typeface="Times New Roman"/>
                <a:cs typeface="Times New Roman"/>
              </a:rPr>
              <a:t> for </a:t>
            </a:r>
            <a:r>
              <a:rPr lang="fr-BE" sz="3000" dirty="0" err="1">
                <a:latin typeface="Times New Roman"/>
                <a:cs typeface="Times New Roman"/>
              </a:rPr>
              <a:t>whom</a:t>
            </a:r>
            <a:r>
              <a:rPr lang="fr-BE" sz="3000" dirty="0">
                <a:latin typeface="Times New Roman"/>
                <a:cs typeface="Times New Roman"/>
              </a:rPr>
              <a:t> </a:t>
            </a:r>
            <a:r>
              <a:rPr lang="fr-BE" sz="3000" dirty="0" err="1">
                <a:latin typeface="Times New Roman"/>
                <a:cs typeface="Times New Roman"/>
              </a:rPr>
              <a:t>video</a:t>
            </a:r>
            <a:r>
              <a:rPr lang="fr-BE" sz="3000" dirty="0">
                <a:latin typeface="Times New Roman"/>
                <a:cs typeface="Times New Roman"/>
              </a:rPr>
              <a:t> </a:t>
            </a:r>
            <a:r>
              <a:rPr lang="fr-BE" sz="3000" dirty="0" err="1">
                <a:latin typeface="Times New Roman"/>
                <a:cs typeface="Times New Roman"/>
              </a:rPr>
              <a:t>games</a:t>
            </a:r>
            <a:r>
              <a:rPr lang="fr-BE" sz="3000" dirty="0">
                <a:latin typeface="Times New Roman"/>
                <a:cs typeface="Times New Roman"/>
              </a:rPr>
              <a:t> are more </a:t>
            </a:r>
            <a:r>
              <a:rPr lang="fr-BE" sz="3000" dirty="0" err="1">
                <a:latin typeface="Times New Roman"/>
                <a:cs typeface="Times New Roman"/>
              </a:rPr>
              <a:t>than</a:t>
            </a:r>
            <a:r>
              <a:rPr lang="fr-BE" sz="3000" dirty="0">
                <a:latin typeface="Times New Roman"/>
                <a:cs typeface="Times New Roman"/>
              </a:rPr>
              <a:t> </a:t>
            </a:r>
            <a:r>
              <a:rPr lang="fr-BE" sz="3000" dirty="0" err="1">
                <a:latin typeface="Times New Roman"/>
                <a:cs typeface="Times New Roman"/>
              </a:rPr>
              <a:t>just</a:t>
            </a:r>
            <a:r>
              <a:rPr lang="fr-BE" sz="3000" dirty="0">
                <a:latin typeface="Times New Roman"/>
                <a:cs typeface="Times New Roman"/>
              </a:rPr>
              <a:t> the </a:t>
            </a:r>
            <a:r>
              <a:rPr lang="fr-BE" sz="3000" dirty="0" err="1">
                <a:latin typeface="Times New Roman"/>
                <a:cs typeface="Times New Roman"/>
              </a:rPr>
              <a:t>same</a:t>
            </a:r>
            <a:r>
              <a:rPr lang="fr-BE" sz="3000" dirty="0">
                <a:latin typeface="Times New Roman"/>
                <a:cs typeface="Times New Roman"/>
              </a:rPr>
              <a:t> </a:t>
            </a:r>
            <a:r>
              <a:rPr lang="fr-BE" sz="3000" dirty="0" err="1">
                <a:latin typeface="Times New Roman"/>
                <a:cs typeface="Times New Roman"/>
              </a:rPr>
              <a:t>two</a:t>
            </a:r>
            <a:r>
              <a:rPr lang="fr-BE" sz="3000" dirty="0">
                <a:latin typeface="Times New Roman"/>
                <a:cs typeface="Times New Roman"/>
              </a:rPr>
              <a:t> </a:t>
            </a:r>
            <a:r>
              <a:rPr lang="fr-BE" sz="3000" dirty="0" err="1">
                <a:latin typeface="Times New Roman"/>
                <a:cs typeface="Times New Roman"/>
              </a:rPr>
              <a:t>games</a:t>
            </a:r>
            <a:r>
              <a:rPr lang="fr-BE" sz="3000" dirty="0">
                <a:latin typeface="Times New Roman"/>
                <a:cs typeface="Times New Roman"/>
              </a:rPr>
              <a:t> </a:t>
            </a:r>
            <a:r>
              <a:rPr lang="fr-BE" sz="3000" dirty="0" err="1">
                <a:latin typeface="Times New Roman"/>
                <a:cs typeface="Times New Roman"/>
              </a:rPr>
              <a:t>bought</a:t>
            </a:r>
            <a:r>
              <a:rPr lang="fr-BE" sz="3000" dirty="0">
                <a:latin typeface="Times New Roman"/>
                <a:cs typeface="Times New Roman"/>
              </a:rPr>
              <a:t> </a:t>
            </a:r>
            <a:r>
              <a:rPr lang="fr-BE" sz="3000" dirty="0" err="1">
                <a:latin typeface="Times New Roman"/>
                <a:cs typeface="Times New Roman"/>
              </a:rPr>
              <a:t>each</a:t>
            </a:r>
            <a:r>
              <a:rPr lang="fr-BE" sz="3000" dirty="0">
                <a:latin typeface="Times New Roman"/>
                <a:cs typeface="Times New Roman"/>
              </a:rPr>
              <a:t> </a:t>
            </a:r>
            <a:r>
              <a:rPr lang="fr-BE" sz="3000" dirty="0" err="1">
                <a:latin typeface="Times New Roman"/>
                <a:cs typeface="Times New Roman"/>
              </a:rPr>
              <a:t>year</a:t>
            </a:r>
            <a:r>
              <a:rPr lang="fr-BE" sz="3000" dirty="0">
                <a:latin typeface="Times New Roman"/>
                <a:cs typeface="Times New Roman"/>
              </a:rPr>
              <a:t>. </a:t>
            </a:r>
            <a:r>
              <a:rPr lang="fr-BE" sz="3000" dirty="0" err="1">
                <a:latin typeface="Times New Roman"/>
                <a:cs typeface="Times New Roman"/>
              </a:rPr>
              <a:t>We</a:t>
            </a:r>
            <a:r>
              <a:rPr lang="fr-BE" sz="3000" dirty="0">
                <a:latin typeface="Times New Roman"/>
                <a:cs typeface="Times New Roman"/>
              </a:rPr>
              <a:t> </a:t>
            </a:r>
            <a:r>
              <a:rPr lang="fr-BE" sz="3000" dirty="0" err="1">
                <a:latin typeface="Times New Roman"/>
                <a:cs typeface="Times New Roman"/>
              </a:rPr>
              <a:t>offer</a:t>
            </a:r>
            <a:r>
              <a:rPr lang="fr-BE" sz="3000" dirty="0">
                <a:latin typeface="Times New Roman"/>
                <a:cs typeface="Times New Roman"/>
              </a:rPr>
              <a:t> </a:t>
            </a:r>
            <a:r>
              <a:rPr lang="fr-BE" sz="3000" dirty="0" err="1">
                <a:latin typeface="Times New Roman"/>
                <a:cs typeface="Times New Roman"/>
              </a:rPr>
              <a:t>them</a:t>
            </a:r>
            <a:r>
              <a:rPr lang="fr-BE" sz="3000" dirty="0">
                <a:latin typeface="Times New Roman"/>
                <a:cs typeface="Times New Roman"/>
              </a:rPr>
              <a:t> an alternative to the pure information </a:t>
            </a:r>
            <a:r>
              <a:rPr lang="fr-BE" sz="3000" dirty="0" err="1">
                <a:latin typeface="Times New Roman"/>
                <a:cs typeface="Times New Roman"/>
              </a:rPr>
              <a:t>relay</a:t>
            </a:r>
            <a:r>
              <a:rPr lang="fr-BE" sz="3000" dirty="0">
                <a:latin typeface="Times New Roman"/>
                <a:cs typeface="Times New Roman"/>
              </a:rPr>
              <a:t> </a:t>
            </a:r>
            <a:r>
              <a:rPr lang="fr-BE" sz="3000" dirty="0" err="1">
                <a:latin typeface="Times New Roman"/>
                <a:cs typeface="Times New Roman"/>
              </a:rPr>
              <a:t>provided</a:t>
            </a:r>
            <a:r>
              <a:rPr lang="fr-BE" sz="3000" dirty="0">
                <a:latin typeface="Times New Roman"/>
                <a:cs typeface="Times New Roman"/>
              </a:rPr>
              <a:t> by the Net </a:t>
            </a:r>
            <a:r>
              <a:rPr lang="fr-BE" sz="3000" dirty="0" err="1">
                <a:latin typeface="Times New Roman"/>
                <a:cs typeface="Times New Roman"/>
              </a:rPr>
              <a:t>through</a:t>
            </a:r>
            <a:r>
              <a:rPr lang="fr-BE" sz="3000" dirty="0">
                <a:latin typeface="Times New Roman"/>
                <a:cs typeface="Times New Roman"/>
              </a:rPr>
              <a:t> reports, investigations and </a:t>
            </a:r>
            <a:r>
              <a:rPr lang="fr-BE" sz="3000" dirty="0" err="1">
                <a:latin typeface="Times New Roman"/>
                <a:cs typeface="Times New Roman"/>
              </a:rPr>
              <a:t>decryptions</a:t>
            </a:r>
            <a:r>
              <a:rPr lang="fr-BE" sz="3000" dirty="0">
                <a:latin typeface="Times New Roman"/>
                <a:cs typeface="Times New Roman"/>
              </a:rPr>
              <a:t>. News, </a:t>
            </a:r>
            <a:r>
              <a:rPr lang="fr-BE" sz="3000" dirty="0" err="1">
                <a:latin typeface="Times New Roman"/>
                <a:cs typeface="Times New Roman"/>
              </a:rPr>
              <a:t>when</a:t>
            </a:r>
            <a:r>
              <a:rPr lang="fr-BE" sz="3000" dirty="0">
                <a:latin typeface="Times New Roman"/>
                <a:cs typeface="Times New Roman"/>
              </a:rPr>
              <a:t> </a:t>
            </a:r>
            <a:r>
              <a:rPr lang="fr-BE" sz="3000" dirty="0" err="1">
                <a:latin typeface="Times New Roman"/>
                <a:cs typeface="Times New Roman"/>
              </a:rPr>
              <a:t>it</a:t>
            </a:r>
            <a:r>
              <a:rPr lang="fr-BE" sz="3000" dirty="0">
                <a:latin typeface="Times New Roman"/>
                <a:cs typeface="Times New Roman"/>
              </a:rPr>
              <a:t> </a:t>
            </a:r>
            <a:r>
              <a:rPr lang="fr-BE" sz="3000" dirty="0" err="1">
                <a:latin typeface="Times New Roman"/>
                <a:cs typeface="Times New Roman"/>
              </a:rPr>
              <a:t>is</a:t>
            </a:r>
            <a:r>
              <a:rPr lang="fr-BE" sz="3000" dirty="0">
                <a:latin typeface="Times New Roman"/>
                <a:cs typeface="Times New Roman"/>
              </a:rPr>
              <a:t> </a:t>
            </a:r>
            <a:r>
              <a:rPr lang="fr-BE" sz="3000" dirty="0" err="1">
                <a:latin typeface="Times New Roman"/>
                <a:cs typeface="Times New Roman"/>
              </a:rPr>
              <a:t>treated</a:t>
            </a:r>
            <a:r>
              <a:rPr lang="fr-BE" sz="3000" dirty="0">
                <a:latin typeface="Times New Roman"/>
                <a:cs typeface="Times New Roman"/>
              </a:rPr>
              <a:t>, </a:t>
            </a:r>
            <a:r>
              <a:rPr lang="fr-BE" sz="3000" dirty="0" err="1">
                <a:latin typeface="Times New Roman"/>
                <a:cs typeface="Times New Roman"/>
              </a:rPr>
              <a:t>is</a:t>
            </a:r>
            <a:r>
              <a:rPr lang="fr-BE" sz="3000" dirty="0">
                <a:latin typeface="Times New Roman"/>
                <a:cs typeface="Times New Roman"/>
              </a:rPr>
              <a:t> </a:t>
            </a:r>
            <a:r>
              <a:rPr lang="fr-BE" sz="3000" dirty="0" err="1">
                <a:latin typeface="Times New Roman"/>
                <a:cs typeface="Times New Roman"/>
              </a:rPr>
              <a:t>analysed</a:t>
            </a:r>
            <a:r>
              <a:rPr lang="fr-BE" sz="3000" dirty="0">
                <a:latin typeface="Times New Roman"/>
                <a:cs typeface="Times New Roman"/>
              </a:rPr>
              <a:t> cold, </a:t>
            </a:r>
            <a:r>
              <a:rPr lang="fr-BE" sz="3000" dirty="0" err="1">
                <a:latin typeface="Times New Roman"/>
                <a:cs typeface="Times New Roman"/>
              </a:rPr>
              <a:t>dissected</a:t>
            </a:r>
            <a:r>
              <a:rPr lang="fr-BE" sz="3000" dirty="0">
                <a:latin typeface="Times New Roman"/>
                <a:cs typeface="Times New Roman"/>
              </a:rPr>
              <a:t>. Tests </a:t>
            </a:r>
            <a:r>
              <a:rPr lang="fr-BE" sz="3000" dirty="0" err="1">
                <a:latin typeface="Times New Roman"/>
                <a:cs typeface="Times New Roman"/>
              </a:rPr>
              <a:t>give</a:t>
            </a:r>
            <a:r>
              <a:rPr lang="fr-BE" sz="3000" dirty="0">
                <a:latin typeface="Times New Roman"/>
                <a:cs typeface="Times New Roman"/>
              </a:rPr>
              <a:t> </a:t>
            </a:r>
            <a:r>
              <a:rPr lang="fr-BE" sz="3000" dirty="0" err="1">
                <a:latin typeface="Times New Roman"/>
                <a:cs typeface="Times New Roman"/>
              </a:rPr>
              <a:t>way</a:t>
            </a:r>
            <a:r>
              <a:rPr lang="fr-BE" sz="3000" dirty="0">
                <a:latin typeface="Times New Roman"/>
                <a:cs typeface="Times New Roman"/>
              </a:rPr>
              <a:t> to </a:t>
            </a:r>
            <a:r>
              <a:rPr lang="fr-BE" sz="3000" dirty="0" err="1">
                <a:latin typeface="Times New Roman"/>
                <a:cs typeface="Times New Roman"/>
              </a:rPr>
              <a:t>criticism</a:t>
            </a:r>
            <a:r>
              <a:rPr lang="fr-BE" sz="3000" dirty="0">
                <a:latin typeface="Times New Roman"/>
                <a:cs typeface="Times New Roman"/>
              </a:rPr>
              <a:t> </a:t>
            </a:r>
            <a:r>
              <a:rPr lang="fr-BE" sz="3000" dirty="0" err="1">
                <a:latin typeface="Times New Roman"/>
                <a:cs typeface="Times New Roman"/>
              </a:rPr>
              <a:t>without</a:t>
            </a:r>
            <a:r>
              <a:rPr lang="fr-BE" sz="3000" dirty="0">
                <a:latin typeface="Times New Roman"/>
                <a:cs typeface="Times New Roman"/>
              </a:rPr>
              <a:t> notes, as </a:t>
            </a:r>
            <a:r>
              <a:rPr lang="fr-BE" sz="3000" dirty="0" err="1">
                <a:latin typeface="Times New Roman"/>
                <a:cs typeface="Times New Roman"/>
              </a:rPr>
              <a:t>we</a:t>
            </a:r>
            <a:r>
              <a:rPr lang="fr-BE" sz="3000" dirty="0">
                <a:latin typeface="Times New Roman"/>
                <a:cs typeface="Times New Roman"/>
              </a:rPr>
              <a:t> </a:t>
            </a:r>
            <a:r>
              <a:rPr lang="fr-BE" sz="3000" dirty="0" err="1">
                <a:latin typeface="Times New Roman"/>
                <a:cs typeface="Times New Roman"/>
              </a:rPr>
              <a:t>believe</a:t>
            </a:r>
            <a:r>
              <a:rPr lang="fr-BE" sz="3000" dirty="0">
                <a:latin typeface="Times New Roman"/>
                <a:cs typeface="Times New Roman"/>
              </a:rPr>
              <a:t> </a:t>
            </a:r>
            <a:r>
              <a:rPr lang="fr-BE" sz="3000" dirty="0" err="1">
                <a:latin typeface="Times New Roman"/>
                <a:cs typeface="Times New Roman"/>
              </a:rPr>
              <a:t>that</a:t>
            </a:r>
            <a:r>
              <a:rPr lang="fr-BE" sz="3000" dirty="0">
                <a:latin typeface="Times New Roman"/>
                <a:cs typeface="Times New Roman"/>
              </a:rPr>
              <a:t> a cultural </a:t>
            </a:r>
            <a:r>
              <a:rPr lang="fr-BE" sz="3000" dirty="0" err="1">
                <a:latin typeface="Times New Roman"/>
                <a:cs typeface="Times New Roman"/>
              </a:rPr>
              <a:t>product</a:t>
            </a:r>
            <a:r>
              <a:rPr lang="fr-BE" sz="3000" dirty="0">
                <a:latin typeface="Times New Roman"/>
                <a:cs typeface="Times New Roman"/>
              </a:rPr>
              <a:t> </a:t>
            </a:r>
            <a:r>
              <a:rPr lang="fr-BE" sz="3000" dirty="0" err="1">
                <a:latin typeface="Times New Roman"/>
                <a:cs typeface="Times New Roman"/>
              </a:rPr>
              <a:t>should</a:t>
            </a:r>
            <a:r>
              <a:rPr lang="fr-BE" sz="3000" dirty="0">
                <a:latin typeface="Times New Roman"/>
                <a:cs typeface="Times New Roman"/>
              </a:rPr>
              <a:t> not </a:t>
            </a:r>
            <a:r>
              <a:rPr lang="fr-BE" sz="3000" dirty="0" err="1">
                <a:latin typeface="Times New Roman"/>
                <a:cs typeface="Times New Roman"/>
              </a:rPr>
              <a:t>be</a:t>
            </a:r>
            <a:r>
              <a:rPr lang="fr-BE" sz="3000" dirty="0">
                <a:latin typeface="Times New Roman"/>
                <a:cs typeface="Times New Roman"/>
              </a:rPr>
              <a:t> </a:t>
            </a:r>
            <a:r>
              <a:rPr lang="fr-BE" sz="3000" dirty="0" err="1">
                <a:latin typeface="Times New Roman"/>
                <a:cs typeface="Times New Roman"/>
              </a:rPr>
              <a:t>treated</a:t>
            </a:r>
            <a:r>
              <a:rPr lang="fr-BE" sz="3000" dirty="0">
                <a:latin typeface="Times New Roman"/>
                <a:cs typeface="Times New Roman"/>
              </a:rPr>
              <a:t> like a consumer </a:t>
            </a:r>
            <a:r>
              <a:rPr lang="fr-BE" sz="3000" dirty="0" err="1">
                <a:latin typeface="Times New Roman"/>
                <a:cs typeface="Times New Roman"/>
              </a:rPr>
              <a:t>product</a:t>
            </a:r>
            <a:r>
              <a:rPr lang="fr-BE" sz="3000" dirty="0">
                <a:latin typeface="Times New Roman"/>
                <a:cs typeface="Times New Roman"/>
              </a:rPr>
              <a:t>" (JV </a:t>
            </a:r>
            <a:r>
              <a:rPr lang="fr-BE" sz="3000" dirty="0" err="1">
                <a:latin typeface="Times New Roman"/>
                <a:cs typeface="Times New Roman"/>
              </a:rPr>
              <a:t>press</a:t>
            </a:r>
            <a:r>
              <a:rPr lang="fr-BE" sz="3000" dirty="0">
                <a:latin typeface="Times New Roman"/>
                <a:cs typeface="Times New Roman"/>
              </a:rPr>
              <a:t> release, 6 </a:t>
            </a:r>
            <a:r>
              <a:rPr lang="fr-BE" sz="3000" dirty="0" err="1">
                <a:latin typeface="Times New Roman"/>
                <a:cs typeface="Times New Roman"/>
              </a:rPr>
              <a:t>November</a:t>
            </a:r>
            <a:r>
              <a:rPr lang="fr-BE" sz="3000" dirty="0">
                <a:latin typeface="Times New Roman"/>
                <a:cs typeface="Times New Roman"/>
              </a:rPr>
              <a:t> 2013). </a:t>
            </a:r>
          </a:p>
          <a:p>
            <a:pPr algn="just"/>
            <a:endParaRPr lang="fr-BE" sz="3000" dirty="0">
              <a:latin typeface="Times New Roman"/>
              <a:cs typeface="Times New Roman"/>
            </a:endParaRPr>
          </a:p>
          <a:p>
            <a:pPr algn="just"/>
            <a:endParaRPr lang="fr-BE" sz="3000" dirty="0">
              <a:latin typeface="Times New Roman"/>
              <a:cs typeface="Times New Roman"/>
            </a:endParaRPr>
          </a:p>
          <a:p>
            <a:pPr algn="just"/>
            <a:r>
              <a:rPr lang="fr-BE" sz="3000" dirty="0">
                <a:latin typeface="Times New Roman"/>
                <a:cs typeface="Times New Roman"/>
              </a:rPr>
              <a:t>  </a:t>
            </a:r>
            <a:r>
              <a:rPr lang="nl-BE" sz="3000" dirty="0">
                <a:latin typeface="Times New Roman"/>
                <a:cs typeface="Times New Roman"/>
              </a:rPr>
              <a:t> </a:t>
            </a:r>
          </a:p>
          <a:p>
            <a:pPr algn="just"/>
            <a:endParaRPr lang="nl-BE" sz="3000" b="1" dirty="0">
              <a:latin typeface="Times New Roman"/>
              <a:cs typeface="Times New Roman"/>
            </a:endParaRPr>
          </a:p>
        </p:txBody>
      </p:sp>
      <p:sp>
        <p:nvSpPr>
          <p:cNvPr id="10" name="Rectangle à coins arrondis 7">
            <a:extLst>
              <a:ext uri="{FF2B5EF4-FFF2-40B4-BE49-F238E27FC236}">
                <a16:creationId xmlns:a16="http://schemas.microsoft.com/office/drawing/2014/main" id="{2605775C-E0E4-AFA8-A796-D94C18A056CB}"/>
              </a:ext>
            </a:extLst>
          </p:cNvPr>
          <p:cNvSpPr/>
          <p:nvPr/>
        </p:nvSpPr>
        <p:spPr>
          <a:xfrm>
            <a:off x="2464904" y="409811"/>
            <a:ext cx="13315518" cy="1511179"/>
          </a:xfrm>
          <a:prstGeom prst="roundRect">
            <a:avLst/>
          </a:prstGeom>
          <a:solidFill>
            <a:schemeClr val="bg2">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11" name="TextBox 18">
            <a:extLst>
              <a:ext uri="{FF2B5EF4-FFF2-40B4-BE49-F238E27FC236}">
                <a16:creationId xmlns:a16="http://schemas.microsoft.com/office/drawing/2014/main" id="{AFCAFBE5-1F22-0D5C-55FD-CABD82502B4A}"/>
              </a:ext>
            </a:extLst>
          </p:cNvPr>
          <p:cNvSpPr txBox="1"/>
          <p:nvPr/>
        </p:nvSpPr>
        <p:spPr>
          <a:xfrm>
            <a:off x="96709" y="780057"/>
            <a:ext cx="18115251" cy="1261884"/>
          </a:xfrm>
          <a:prstGeom prst="rect">
            <a:avLst/>
          </a:prstGeom>
          <a:noFill/>
        </p:spPr>
        <p:txBody>
          <a:bodyPr wrap="square" rtlCol="0">
            <a:spAutoFit/>
          </a:bodyPr>
          <a:lstStyle/>
          <a:p>
            <a:pPr algn="ctr"/>
            <a:r>
              <a:rPr lang="nl-BE" sz="36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Récuser le terme de « test » / Reject the term “test” </a:t>
            </a:r>
          </a:p>
          <a:p>
            <a:pPr algn="ctr"/>
            <a:endPar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011236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2735" y="359913"/>
            <a:ext cx="8851265" cy="1754326"/>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dépossession des journalistes spécialisés</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1" name="TextBox 18">
            <a:extLst>
              <a:ext uri="{FF2B5EF4-FFF2-40B4-BE49-F238E27FC236}">
                <a16:creationId xmlns:a16="http://schemas.microsoft.com/office/drawing/2014/main" id="{6A2775A1-ADFF-2684-8511-703A5A8BF4F8}"/>
              </a:ext>
            </a:extLst>
          </p:cNvPr>
          <p:cNvSpPr txBox="1"/>
          <p:nvPr/>
        </p:nvSpPr>
        <p:spPr>
          <a:xfrm>
            <a:off x="8547652" y="308093"/>
            <a:ext cx="9447613" cy="2585323"/>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The dispossession of specialist journalists</a:t>
            </a:r>
          </a:p>
          <a:p>
            <a:pPr algn="ct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7FC3C6BB-9232-8BE3-47F7-A55C330ADFC5}"/>
              </a:ext>
            </a:extLst>
          </p:cNvPr>
          <p:cNvSpPr/>
          <p:nvPr/>
        </p:nvSpPr>
        <p:spPr>
          <a:xfrm>
            <a:off x="457201" y="2203795"/>
            <a:ext cx="8996766" cy="2677656"/>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Rendue particulièrement vulnérable par la montée en puissance de l’information en ligne à la fin des années 2000 (Dozo et Krywicki, 2018), la presse vidéoludique s’est vue dépossédée de ce qui faisait naguère sa force. Avec l’avènement du numérique, les « news » exclusives des mensuels sont propagées sur les portails web, tandis que les « démos » des jeux vidéo à venir, traditionnellement délivrées à l’achat d’un périodique, sont désormais téléchargeables gratuitement. </a:t>
            </a:r>
          </a:p>
        </p:txBody>
      </p:sp>
      <p:pic>
        <p:nvPicPr>
          <p:cNvPr id="3074" name="Picture 2" descr="Cheating: Gaining Advantage in Videogames (The MIT Press): Consalvo, Mia:  9780262513289: Books: Amazon.com">
            <a:extLst>
              <a:ext uri="{FF2B5EF4-FFF2-40B4-BE49-F238E27FC236}">
                <a16:creationId xmlns:a16="http://schemas.microsoft.com/office/drawing/2014/main" id="{FE84275F-903E-76E4-2AE5-24F9A0DE2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0795" y="5406887"/>
            <a:ext cx="3384470" cy="45736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sse Start - 40 ans de magazines de jeux vidéo en France - Yves  BREEM,Boris KRYWICKI - 9782379890437 - Livre - Unitheque.com">
            <a:extLst>
              <a:ext uri="{FF2B5EF4-FFF2-40B4-BE49-F238E27FC236}">
                <a16:creationId xmlns:a16="http://schemas.microsoft.com/office/drawing/2014/main" id="{89144511-F7B7-1ED0-ECB0-1474DF5AE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06887"/>
            <a:ext cx="3405775" cy="48362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DA86A41-331C-EC94-C8C3-23E9B5F0A33A}"/>
              </a:ext>
            </a:extLst>
          </p:cNvPr>
          <p:cNvSpPr/>
          <p:nvPr/>
        </p:nvSpPr>
        <p:spPr>
          <a:xfrm>
            <a:off x="3861026" y="5909419"/>
            <a:ext cx="10596943" cy="1569660"/>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Cette déroute, aggravée par une concentration d’une immense majorité des titres autour d’un unique éditeur (</a:t>
            </a:r>
            <a:r>
              <a:rPr lang="fr-FR" sz="2400" dirty="0" err="1">
                <a:latin typeface="Times New Roman" panose="02020603050405020304" pitchFamily="18" charset="0"/>
                <a:cs typeface="Times New Roman" panose="02020603050405020304" pitchFamily="18" charset="0"/>
              </a:rPr>
              <a:t>Breem</a:t>
            </a:r>
            <a:r>
              <a:rPr lang="fr-FR" sz="2400" dirty="0">
                <a:latin typeface="Times New Roman" panose="02020603050405020304" pitchFamily="18" charset="0"/>
                <a:cs typeface="Times New Roman" panose="02020603050405020304" pitchFamily="18" charset="0"/>
              </a:rPr>
              <a:t> et Krywicki, 2020), a d’abord été vécue comme une défaite par les journalistes spécialisés, dépossédés de leurs « capitaux ludiques » (</a:t>
            </a:r>
            <a:r>
              <a:rPr lang="fr-FR" sz="2400" dirty="0" err="1">
                <a:latin typeface="Times New Roman" panose="02020603050405020304" pitchFamily="18" charset="0"/>
                <a:cs typeface="Times New Roman" panose="02020603050405020304" pitchFamily="18" charset="0"/>
              </a:rPr>
              <a:t>Consalvo</a:t>
            </a:r>
            <a:r>
              <a:rPr lang="fr-FR" sz="2400" dirty="0">
                <a:latin typeface="Times New Roman" panose="02020603050405020304" pitchFamily="18" charset="0"/>
                <a:cs typeface="Times New Roman" panose="02020603050405020304" pitchFamily="18" charset="0"/>
              </a:rPr>
              <a:t>, 2007). </a:t>
            </a:r>
            <a:endParaRPr lang="fr-FR" sz="2400" dirty="0"/>
          </a:p>
        </p:txBody>
      </p:sp>
      <p:sp>
        <p:nvSpPr>
          <p:cNvPr id="4" name="Rectangle 3">
            <a:extLst>
              <a:ext uri="{FF2B5EF4-FFF2-40B4-BE49-F238E27FC236}">
                <a16:creationId xmlns:a16="http://schemas.microsoft.com/office/drawing/2014/main" id="{F6C0104D-A4EF-65F3-B2F9-875F8AF7FC87}"/>
              </a:ext>
            </a:extLst>
          </p:cNvPr>
          <p:cNvSpPr/>
          <p:nvPr/>
        </p:nvSpPr>
        <p:spPr>
          <a:xfrm>
            <a:off x="10213383" y="2203795"/>
            <a:ext cx="7781881" cy="2677656"/>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Made </a:t>
            </a:r>
            <a:r>
              <a:rPr lang="fr-FR" sz="2400" dirty="0" err="1">
                <a:latin typeface="Times New Roman" panose="02020603050405020304" pitchFamily="18" charset="0"/>
                <a:cs typeface="Times New Roman" panose="02020603050405020304" pitchFamily="18" charset="0"/>
              </a:rPr>
              <a:t>particularly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vulnerable</a:t>
            </a:r>
            <a:r>
              <a:rPr lang="fr-FR" sz="2400" dirty="0">
                <a:latin typeface="Times New Roman" panose="02020603050405020304" pitchFamily="18" charset="0"/>
                <a:cs typeface="Times New Roman" panose="02020603050405020304" pitchFamily="18" charset="0"/>
              </a:rPr>
              <a:t> by the </a:t>
            </a:r>
            <a:r>
              <a:rPr lang="fr-FR" sz="2400" dirty="0" err="1">
                <a:latin typeface="Times New Roman" panose="02020603050405020304" pitchFamily="18" charset="0"/>
                <a:cs typeface="Times New Roman" panose="02020603050405020304" pitchFamily="18" charset="0"/>
              </a:rPr>
              <a:t>rise</a:t>
            </a:r>
            <a:r>
              <a:rPr lang="fr-FR" sz="2400" dirty="0">
                <a:latin typeface="Times New Roman" panose="02020603050405020304" pitchFamily="18" charset="0"/>
                <a:cs typeface="Times New Roman" panose="02020603050405020304" pitchFamily="18" charset="0"/>
              </a:rPr>
              <a:t> of online news in the </a:t>
            </a:r>
            <a:r>
              <a:rPr lang="fr-FR" sz="2400" dirty="0" err="1">
                <a:latin typeface="Times New Roman" panose="02020603050405020304" pitchFamily="18" charset="0"/>
                <a:cs typeface="Times New Roman" panose="02020603050405020304" pitchFamily="18" charset="0"/>
              </a:rPr>
              <a:t>late</a:t>
            </a:r>
            <a:r>
              <a:rPr lang="fr-FR" sz="2400" dirty="0">
                <a:latin typeface="Times New Roman" panose="02020603050405020304" pitchFamily="18" charset="0"/>
                <a:cs typeface="Times New Roman" panose="02020603050405020304" pitchFamily="18" charset="0"/>
              </a:rPr>
              <a:t> 2000s (Dozo and Krywicki, 2018),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has been </a:t>
            </a:r>
            <a:r>
              <a:rPr lang="fr-FR" sz="2400" dirty="0" err="1">
                <a:latin typeface="Times New Roman" panose="02020603050405020304" pitchFamily="18" charset="0"/>
                <a:cs typeface="Times New Roman" panose="02020603050405020304" pitchFamily="18" charset="0"/>
              </a:rPr>
              <a:t>robbed</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what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once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strength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advent</a:t>
            </a:r>
            <a:r>
              <a:rPr lang="fr-FR" sz="2400" dirty="0">
                <a:latin typeface="Times New Roman" panose="02020603050405020304" pitchFamily="18" charset="0"/>
                <a:cs typeface="Times New Roman" panose="02020603050405020304" pitchFamily="18" charset="0"/>
              </a:rPr>
              <a:t> of digital </a:t>
            </a:r>
            <a:r>
              <a:rPr lang="fr-FR" sz="2400" dirty="0" err="1">
                <a:latin typeface="Times New Roman" panose="02020603050405020304" pitchFamily="18" charset="0"/>
                <a:cs typeface="Times New Roman" panose="02020603050405020304" pitchFamily="18" charset="0"/>
              </a:rPr>
              <a:t>technology</a:t>
            </a:r>
            <a:r>
              <a:rPr lang="fr-FR" sz="2400" dirty="0">
                <a:latin typeface="Times New Roman" panose="02020603050405020304" pitchFamily="18" charset="0"/>
                <a:cs typeface="Times New Roman" panose="02020603050405020304" pitchFamily="18" charset="0"/>
              </a:rPr>
              <a:t>, the exclusive 'news' of </a:t>
            </a:r>
            <a:r>
              <a:rPr lang="fr-FR" sz="2400" dirty="0" err="1">
                <a:latin typeface="Times New Roman" panose="02020603050405020304" pitchFamily="18" charset="0"/>
                <a:cs typeface="Times New Roman" panose="02020603050405020304" pitchFamily="18" charset="0"/>
              </a:rPr>
              <a:t>monthly</a:t>
            </a:r>
            <a:r>
              <a:rPr lang="fr-FR" sz="2400" dirty="0">
                <a:latin typeface="Times New Roman" panose="02020603050405020304" pitchFamily="18" charset="0"/>
                <a:cs typeface="Times New Roman" panose="02020603050405020304" pitchFamily="18" charset="0"/>
              </a:rPr>
              <a:t> magazines are spread on web </a:t>
            </a:r>
            <a:r>
              <a:rPr lang="fr-FR" sz="2400" dirty="0" err="1">
                <a:latin typeface="Times New Roman" panose="02020603050405020304" pitchFamily="18" charset="0"/>
                <a:cs typeface="Times New Roman" panose="02020603050405020304" pitchFamily="18" charset="0"/>
              </a:rPr>
              <a:t>portals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while</a:t>
            </a:r>
            <a:r>
              <a:rPr lang="fr-FR" sz="2400" dirty="0">
                <a:latin typeface="Times New Roman" panose="02020603050405020304" pitchFamily="18" charset="0"/>
                <a:cs typeface="Times New Roman" panose="02020603050405020304" pitchFamily="18" charset="0"/>
              </a:rPr>
              <a:t> the 'demos' of </a:t>
            </a:r>
            <a:r>
              <a:rPr lang="fr-FR" sz="2400" dirty="0" err="1">
                <a:latin typeface="Times New Roman" panose="02020603050405020304" pitchFamily="18" charset="0"/>
                <a:cs typeface="Times New Roman" panose="02020603050405020304" pitchFamily="18" charset="0"/>
              </a:rPr>
              <a:t>upcoming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traditionally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delivered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purchase</a:t>
            </a:r>
            <a:r>
              <a:rPr lang="fr-FR" sz="2400" dirty="0">
                <a:latin typeface="Times New Roman" panose="02020603050405020304" pitchFamily="18" charset="0"/>
                <a:cs typeface="Times New Roman" panose="02020603050405020304" pitchFamily="18" charset="0"/>
              </a:rPr>
              <a:t> of a </a:t>
            </a:r>
            <a:r>
              <a:rPr lang="fr-FR" sz="2400" dirty="0" err="1">
                <a:latin typeface="Times New Roman" panose="02020603050405020304" pitchFamily="18" charset="0"/>
                <a:cs typeface="Times New Roman" panose="02020603050405020304" pitchFamily="18" charset="0"/>
              </a:rPr>
              <a:t>periodical</a:t>
            </a:r>
            <a:r>
              <a:rPr lang="fr-FR" sz="2400" dirty="0">
                <a:latin typeface="Times New Roman" panose="02020603050405020304" pitchFamily="18" charset="0"/>
                <a:cs typeface="Times New Roman" panose="02020603050405020304" pitchFamily="18" charset="0"/>
              </a:rPr>
              <a:t>, are </a:t>
            </a:r>
            <a:r>
              <a:rPr lang="fr-FR" sz="2400" dirty="0" err="1">
                <a:latin typeface="Times New Roman" panose="02020603050405020304" pitchFamily="18" charset="0"/>
                <a:cs typeface="Times New Roman" panose="02020603050405020304" pitchFamily="18" charset="0"/>
              </a:rPr>
              <a:t>now</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downloadable</a:t>
            </a:r>
            <a:r>
              <a:rPr lang="fr-FR" sz="2400" dirty="0">
                <a:latin typeface="Times New Roman" panose="02020603050405020304" pitchFamily="18" charset="0"/>
                <a:cs typeface="Times New Roman" panose="02020603050405020304" pitchFamily="18" charset="0"/>
              </a:rPr>
              <a:t> for free. </a:t>
            </a:r>
          </a:p>
        </p:txBody>
      </p:sp>
      <p:sp>
        <p:nvSpPr>
          <p:cNvPr id="5" name="Rectangle 4">
            <a:extLst>
              <a:ext uri="{FF2B5EF4-FFF2-40B4-BE49-F238E27FC236}">
                <a16:creationId xmlns:a16="http://schemas.microsoft.com/office/drawing/2014/main" id="{8F89170F-B99B-D3D0-11C8-105E4CB870F0}"/>
              </a:ext>
            </a:extLst>
          </p:cNvPr>
          <p:cNvSpPr/>
          <p:nvPr/>
        </p:nvSpPr>
        <p:spPr>
          <a:xfrm>
            <a:off x="3862975" y="7969903"/>
            <a:ext cx="10596942" cy="1569660"/>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This </a:t>
            </a:r>
            <a:r>
              <a:rPr lang="fr-FR" sz="2400" dirty="0" err="1">
                <a:latin typeface="Times New Roman" panose="02020603050405020304" pitchFamily="18" charset="0"/>
                <a:cs typeface="Times New Roman" panose="02020603050405020304" pitchFamily="18" charset="0"/>
              </a:rPr>
              <a:t>rout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aggravated</a:t>
            </a:r>
            <a:r>
              <a:rPr lang="fr-FR" sz="2400" dirty="0">
                <a:latin typeface="Times New Roman" panose="02020603050405020304" pitchFamily="18" charset="0"/>
                <a:cs typeface="Times New Roman" panose="02020603050405020304" pitchFamily="18" charset="0"/>
              </a:rPr>
              <a:t> by the concentration of the </a:t>
            </a:r>
            <a:r>
              <a:rPr lang="fr-FR" sz="2400" dirty="0" err="1">
                <a:latin typeface="Times New Roman" panose="02020603050405020304" pitchFamily="18" charset="0"/>
                <a:cs typeface="Times New Roman" panose="02020603050405020304" pitchFamily="18" charset="0"/>
              </a:rPr>
              <a:t>vast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majority</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titles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around</a:t>
            </a:r>
            <a:r>
              <a:rPr lang="fr-FR" sz="2400" dirty="0">
                <a:latin typeface="Times New Roman" panose="02020603050405020304" pitchFamily="18" charset="0"/>
                <a:cs typeface="Times New Roman" panose="02020603050405020304" pitchFamily="18" charset="0"/>
              </a:rPr>
              <a:t> a single </a:t>
            </a:r>
            <a:r>
              <a:rPr lang="fr-FR" sz="2400" dirty="0" err="1">
                <a:latin typeface="Times New Roman" panose="02020603050405020304" pitchFamily="18" charset="0"/>
                <a:cs typeface="Times New Roman" panose="02020603050405020304" pitchFamily="18" charset="0"/>
              </a:rPr>
              <a:t>publisher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Breem</a:t>
            </a:r>
            <a:r>
              <a:rPr lang="fr-FR" sz="2400" dirty="0">
                <a:latin typeface="Times New Roman" panose="02020603050405020304" pitchFamily="18" charset="0"/>
                <a:cs typeface="Times New Roman" panose="02020603050405020304" pitchFamily="18" charset="0"/>
              </a:rPr>
              <a:t> and Krywicki, 2020),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initially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experienced</a:t>
            </a:r>
            <a:r>
              <a:rPr lang="fr-FR" sz="2400" dirty="0">
                <a:latin typeface="Times New Roman" panose="02020603050405020304" pitchFamily="18" charset="0"/>
                <a:cs typeface="Times New Roman" panose="02020603050405020304" pitchFamily="18" charset="0"/>
              </a:rPr>
              <a:t> as a </a:t>
            </a:r>
            <a:r>
              <a:rPr lang="fr-FR" sz="2400" dirty="0" err="1">
                <a:latin typeface="Times New Roman" panose="02020603050405020304" pitchFamily="18" charset="0"/>
                <a:cs typeface="Times New Roman" panose="02020603050405020304" pitchFamily="18" charset="0"/>
              </a:rPr>
              <a:t>defeat</a:t>
            </a:r>
            <a:r>
              <a:rPr lang="fr-FR" sz="2400" dirty="0">
                <a:latin typeface="Times New Roman" panose="02020603050405020304" pitchFamily="18" charset="0"/>
                <a:cs typeface="Times New Roman" panose="02020603050405020304" pitchFamily="18" charset="0"/>
              </a:rPr>
              <a:t> by </a:t>
            </a:r>
            <a:r>
              <a:rPr lang="fr-FR" sz="2400" dirty="0" err="1">
                <a:latin typeface="Times New Roman" panose="02020603050405020304" pitchFamily="18" charset="0"/>
                <a:cs typeface="Times New Roman" panose="02020603050405020304" pitchFamily="18" charset="0"/>
              </a:rPr>
              <a:t>specialist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dispossessed</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‘gaming capital' (</a:t>
            </a:r>
            <a:r>
              <a:rPr lang="fr-FR" sz="2400" dirty="0" err="1">
                <a:latin typeface="Times New Roman" panose="02020603050405020304" pitchFamily="18" charset="0"/>
                <a:cs typeface="Times New Roman" panose="02020603050405020304" pitchFamily="18" charset="0"/>
              </a:rPr>
              <a:t>Consalvo</a:t>
            </a:r>
            <a:r>
              <a:rPr lang="fr-FR" sz="2400" dirty="0">
                <a:latin typeface="Times New Roman" panose="02020603050405020304" pitchFamily="18" charset="0"/>
                <a:cs typeface="Times New Roman" panose="02020603050405020304" pitchFamily="18" charset="0"/>
              </a:rPr>
              <a:t>, 2007). </a:t>
            </a:r>
          </a:p>
        </p:txBody>
      </p:sp>
    </p:spTree>
    <p:extLst>
      <p:ext uri="{BB962C8B-B14F-4D97-AF65-F5344CB8AC3E}">
        <p14:creationId xmlns:p14="http://schemas.microsoft.com/office/powerpoint/2010/main" val="232959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707886"/>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Faire table rase / Cleaning the slate</a:t>
            </a:r>
          </a:p>
        </p:txBody>
      </p:sp>
      <p:pic>
        <p:nvPicPr>
          <p:cNvPr id="4098" name="Picture 2" descr="Corentin Lamy (@corentin_lamy) / Twitter">
            <a:extLst>
              <a:ext uri="{FF2B5EF4-FFF2-40B4-BE49-F238E27FC236}">
                <a16:creationId xmlns:a16="http://schemas.microsoft.com/office/drawing/2014/main" id="{B767E32A-2C77-D34C-054C-600CBB4FF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8957" y="5144294"/>
            <a:ext cx="4159525" cy="4159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A40707-E276-D097-BFF6-43D12EFBB308}"/>
              </a:ext>
            </a:extLst>
          </p:cNvPr>
          <p:cNvSpPr/>
          <p:nvPr/>
        </p:nvSpPr>
        <p:spPr>
          <a:xfrm>
            <a:off x="113024" y="1591177"/>
            <a:ext cx="17643231" cy="3785652"/>
          </a:xfrm>
          <a:prstGeom prst="rect">
            <a:avLst/>
          </a:prstGeom>
        </p:spPr>
        <p:txBody>
          <a:bodyPr wrap="square">
            <a:spAutoFit/>
          </a:bodyPr>
          <a:lstStyle/>
          <a:p>
            <a:pPr marL="444500" algn="just"/>
            <a:r>
              <a:rPr lang="fr-BE" sz="2400" dirty="0">
                <a:latin typeface="Times New Roman" panose="02020603050405020304" pitchFamily="18" charset="0"/>
                <a:ea typeface="Times New Roman" panose="02020603050405020304" pitchFamily="18" charset="0"/>
              </a:rPr>
              <a:t>[Le lancement de </a:t>
            </a:r>
            <a:r>
              <a:rPr lang="fr-BE" sz="2400" i="1" dirty="0">
                <a:latin typeface="Times New Roman" panose="02020603050405020304" pitchFamily="18" charset="0"/>
                <a:ea typeface="Times New Roman" panose="02020603050405020304" pitchFamily="18" charset="0"/>
              </a:rPr>
              <a:t>JV</a:t>
            </a:r>
            <a:r>
              <a:rPr lang="fr-BE" sz="2400" dirty="0">
                <a:latin typeface="Times New Roman" panose="02020603050405020304" pitchFamily="18" charset="0"/>
                <a:ea typeface="Times New Roman" panose="02020603050405020304" pitchFamily="18" charset="0"/>
              </a:rPr>
              <a:t>,] </a:t>
            </a:r>
            <a:r>
              <a:rPr lang="fr-BE" sz="2400" dirty="0">
                <a:latin typeface="TimesNewRomanPSMT"/>
                <a:ea typeface="Times New Roman" panose="02020603050405020304" pitchFamily="18" charset="0"/>
              </a:rPr>
              <a:t>C’est aussi l’</a:t>
            </a:r>
            <a:r>
              <a:rPr lang="fr-BE" sz="2400" dirty="0" err="1">
                <a:latin typeface="TimesNewRomanPSMT"/>
                <a:ea typeface="Times New Roman" panose="02020603050405020304" pitchFamily="18" charset="0"/>
              </a:rPr>
              <a:t>époque</a:t>
            </a:r>
            <a:r>
              <a:rPr lang="fr-BE" sz="2400" dirty="0">
                <a:latin typeface="TimesNewRomanPSMT"/>
                <a:ea typeface="Times New Roman" panose="02020603050405020304" pitchFamily="18" charset="0"/>
              </a:rPr>
              <a:t> où on s’est dit : “les tests, on va les </a:t>
            </a:r>
            <a:r>
              <a:rPr lang="fr-BE" sz="2400" dirty="0" err="1">
                <a:latin typeface="TimesNewRomanPSMT"/>
                <a:ea typeface="Times New Roman" panose="02020603050405020304" pitchFamily="18" charset="0"/>
              </a:rPr>
              <a:t>réduire</a:t>
            </a:r>
            <a:r>
              <a:rPr lang="fr-BE" sz="2400" dirty="0">
                <a:latin typeface="TimesNewRomanPSMT"/>
                <a:ea typeface="Times New Roman" panose="02020603050405020304" pitchFamily="18" charset="0"/>
              </a:rPr>
              <a:t> au maximum pour qu’ils ne prennent qu’une page ou deux”. Il y a un moment donné, on est même arrivé à se dire que les tests ça serait bien que ça soit un tiers de page. Parce que les critiques de cinéma, dans la presse culturelle, ça ne fait jamais deux pages une critique de cinéma. Une critique de cinéma, c’est une colonne. Moi j’ai toujours milité pour que les critiques de jeux vidéo elles fassent une colonne, qu’elles soient très courtes, ça soit cinq phrases, dix phrases, tu ne </a:t>
            </a:r>
            <a:r>
              <a:rPr lang="fr-BE" sz="2400" dirty="0" err="1">
                <a:latin typeface="TimesNewRomanPSMT"/>
                <a:ea typeface="Times New Roman" panose="02020603050405020304" pitchFamily="18" charset="0"/>
              </a:rPr>
              <a:t>spoiles</a:t>
            </a:r>
            <a:r>
              <a:rPr lang="fr-BE" sz="2400" dirty="0">
                <a:latin typeface="TimesNewRomanPSMT"/>
                <a:ea typeface="Times New Roman" panose="02020603050405020304" pitchFamily="18" charset="0"/>
              </a:rPr>
              <a:t> pas, ou tu </a:t>
            </a:r>
            <a:r>
              <a:rPr lang="fr-BE" sz="2400" dirty="0" err="1">
                <a:latin typeface="TimesNewRomanPSMT"/>
                <a:ea typeface="Times New Roman" panose="02020603050405020304" pitchFamily="18" charset="0"/>
              </a:rPr>
              <a:t>spoiles</a:t>
            </a:r>
            <a:r>
              <a:rPr lang="fr-BE" sz="2400" dirty="0">
                <a:latin typeface="TimesNewRomanPSMT"/>
                <a:ea typeface="Times New Roman" panose="02020603050405020304" pitchFamily="18" charset="0"/>
              </a:rPr>
              <a:t>, d’ailleurs, tu t’en fous. […] C’est marrant, les tests, surtout dans un magazine comme </a:t>
            </a:r>
            <a:r>
              <a:rPr lang="fr-BE" sz="2400" i="1" dirty="0">
                <a:latin typeface="TimesNewRomanPS"/>
                <a:ea typeface="Times New Roman" panose="02020603050405020304" pitchFamily="18" charset="0"/>
              </a:rPr>
              <a:t>Joystick </a:t>
            </a:r>
            <a:r>
              <a:rPr lang="fr-BE" sz="2400" dirty="0">
                <a:latin typeface="TimesNewRomanPSMT"/>
                <a:ea typeface="Times New Roman" panose="02020603050405020304" pitchFamily="18" charset="0"/>
              </a:rPr>
              <a:t>où tu peux te </a:t>
            </a:r>
            <a:r>
              <a:rPr lang="fr-BE" sz="2400" dirty="0" err="1">
                <a:latin typeface="TimesNewRomanPSMT"/>
                <a:ea typeface="Times New Roman" panose="02020603050405020304" pitchFamily="18" charset="0"/>
              </a:rPr>
              <a:t>lâcher</a:t>
            </a:r>
            <a:r>
              <a:rPr lang="fr-BE" sz="2400" dirty="0">
                <a:latin typeface="TimesNewRomanPSMT"/>
                <a:ea typeface="Times New Roman" panose="02020603050405020304" pitchFamily="18" charset="0"/>
              </a:rPr>
              <a:t> et </a:t>
            </a:r>
            <a:r>
              <a:rPr lang="fr-BE" sz="2400" dirty="0" err="1">
                <a:latin typeface="TimesNewRomanPSMT"/>
                <a:ea typeface="Times New Roman" panose="02020603050405020304" pitchFamily="18" charset="0"/>
              </a:rPr>
              <a:t>écrire</a:t>
            </a:r>
            <a:r>
              <a:rPr lang="fr-BE" sz="2400" dirty="0">
                <a:latin typeface="TimesNewRomanPSMT"/>
                <a:ea typeface="Times New Roman" panose="02020603050405020304" pitchFamily="18" charset="0"/>
              </a:rPr>
              <a:t> un peu à la </a:t>
            </a:r>
            <a:r>
              <a:rPr lang="fr-BE" sz="2400" dirty="0" err="1">
                <a:latin typeface="TimesNewRomanPSMT"/>
                <a:ea typeface="Times New Roman" panose="02020603050405020304" pitchFamily="18" charset="0"/>
              </a:rPr>
              <a:t>première</a:t>
            </a:r>
            <a:r>
              <a:rPr lang="fr-BE" sz="2400" dirty="0">
                <a:latin typeface="TimesNewRomanPSMT"/>
                <a:ea typeface="Times New Roman" panose="02020603050405020304" pitchFamily="18" charset="0"/>
              </a:rPr>
              <a:t> personne, partir dans des </a:t>
            </a:r>
            <a:r>
              <a:rPr lang="fr-BE" sz="2400" dirty="0" err="1">
                <a:latin typeface="TimesNewRomanPSMT"/>
                <a:ea typeface="Times New Roman" panose="02020603050405020304" pitchFamily="18" charset="0"/>
              </a:rPr>
              <a:t>délires</a:t>
            </a:r>
            <a:r>
              <a:rPr lang="fr-BE" sz="2400" dirty="0">
                <a:latin typeface="TimesNewRomanPSMT"/>
                <a:ea typeface="Times New Roman" panose="02020603050405020304" pitchFamily="18" charset="0"/>
              </a:rPr>
              <a:t>... Mais c’</a:t>
            </a:r>
            <a:r>
              <a:rPr lang="fr-BE" sz="2400" dirty="0" err="1">
                <a:latin typeface="TimesNewRomanPSMT"/>
                <a:ea typeface="Times New Roman" panose="02020603050405020304" pitchFamily="18" charset="0"/>
              </a:rPr>
              <a:t>était</a:t>
            </a:r>
            <a:r>
              <a:rPr lang="fr-BE" sz="2400" dirty="0">
                <a:latin typeface="TimesNewRomanPSMT"/>
                <a:ea typeface="Times New Roman" panose="02020603050405020304" pitchFamily="18" charset="0"/>
              </a:rPr>
              <a:t> vraiment important pour nous que </a:t>
            </a:r>
            <a:r>
              <a:rPr lang="fr-BE" sz="2400" dirty="0" err="1">
                <a:latin typeface="TimesNewRomanPSMT"/>
                <a:ea typeface="Times New Roman" panose="02020603050405020304" pitchFamily="18" charset="0"/>
              </a:rPr>
              <a:t>ça</a:t>
            </a:r>
            <a:r>
              <a:rPr lang="fr-BE" sz="2400" dirty="0">
                <a:latin typeface="TimesNewRomanPSMT"/>
                <a:ea typeface="Times New Roman" panose="02020603050405020304" pitchFamily="18" charset="0"/>
              </a:rPr>
              <a:t> ne soit pas que </a:t>
            </a:r>
            <a:r>
              <a:rPr lang="fr-BE" sz="2400" dirty="0" err="1">
                <a:latin typeface="TimesNewRomanPSMT"/>
                <a:ea typeface="Times New Roman" panose="02020603050405020304" pitchFamily="18" charset="0"/>
              </a:rPr>
              <a:t>ça</a:t>
            </a:r>
            <a:r>
              <a:rPr lang="fr-BE" sz="2400" dirty="0">
                <a:latin typeface="TimesNewRomanPSMT"/>
                <a:ea typeface="Times New Roman" panose="02020603050405020304" pitchFamily="18" charset="0"/>
              </a:rPr>
              <a:t>. On s’est dit : “si c’est que </a:t>
            </a:r>
            <a:r>
              <a:rPr lang="fr-BE" sz="2400" dirty="0" err="1">
                <a:latin typeface="TimesNewRomanPSMT"/>
                <a:ea typeface="Times New Roman" panose="02020603050405020304" pitchFamily="18" charset="0"/>
              </a:rPr>
              <a:t>ça</a:t>
            </a:r>
            <a:r>
              <a:rPr lang="fr-BE" sz="2400" dirty="0">
                <a:latin typeface="TimesNewRomanPSMT"/>
                <a:ea typeface="Times New Roman" panose="02020603050405020304" pitchFamily="18" charset="0"/>
              </a:rPr>
              <a:t>, si c’est refaire ce qu’</a:t>
            </a:r>
            <a:r>
              <a:rPr lang="fr-BE" sz="2400" dirty="0" err="1">
                <a:latin typeface="TimesNewRomanPSMT"/>
                <a:ea typeface="Times New Roman" panose="02020603050405020304" pitchFamily="18" charset="0"/>
              </a:rPr>
              <a:t>était</a:t>
            </a:r>
            <a:r>
              <a:rPr lang="fr-BE" sz="2400" dirty="0">
                <a:latin typeface="TimesNewRomanPSMT"/>
                <a:ea typeface="Times New Roman" panose="02020603050405020304" pitchFamily="18" charset="0"/>
              </a:rPr>
              <a:t> </a:t>
            </a:r>
            <a:r>
              <a:rPr lang="fr-BE" sz="2400" i="1" dirty="0">
                <a:latin typeface="TimesNewRomanPS"/>
                <a:ea typeface="Times New Roman" panose="02020603050405020304" pitchFamily="18" charset="0"/>
              </a:rPr>
              <a:t>Joystick </a:t>
            </a:r>
            <a:r>
              <a:rPr lang="fr-BE" sz="2400" dirty="0">
                <a:latin typeface="TimesNewRomanPSMT"/>
                <a:ea typeface="Times New Roman" panose="02020603050405020304" pitchFamily="18" charset="0"/>
              </a:rPr>
              <a:t>et ce qu’est 90 % de la presse </a:t>
            </a:r>
            <a:r>
              <a:rPr lang="fr-BE" sz="2400" dirty="0" err="1">
                <a:latin typeface="TimesNewRomanPSMT"/>
                <a:ea typeface="Times New Roman" panose="02020603050405020304" pitchFamily="18" charset="0"/>
              </a:rPr>
              <a:t>vidéoludique</a:t>
            </a:r>
            <a:r>
              <a:rPr lang="fr-BE" sz="2400" dirty="0">
                <a:latin typeface="TimesNewRomanPSMT"/>
                <a:ea typeface="Times New Roman" panose="02020603050405020304" pitchFamily="18" charset="0"/>
              </a:rPr>
              <a:t>, [</a:t>
            </a:r>
            <a:r>
              <a:rPr lang="fr-BE" sz="2400" dirty="0" err="1">
                <a:latin typeface="TimesNewRomanPSMT"/>
                <a:ea typeface="Times New Roman" panose="02020603050405020304" pitchFamily="18" charset="0"/>
              </a:rPr>
              <a:t>ça</a:t>
            </a:r>
            <a:r>
              <a:rPr lang="fr-BE" sz="2400" dirty="0">
                <a:latin typeface="TimesNewRomanPSMT"/>
                <a:ea typeface="Times New Roman" panose="02020603050405020304" pitchFamily="18" charset="0"/>
              </a:rPr>
              <a:t> n’en vaut pas la peine]. […] On s’était dit aussi qu’on allait virer les notes [des tests], parce qu’on en avait marre de mettre des notes, [...] qu’elles ne disent pas grand-chose. Moi, ça ne m’intéressait pas du tout. En fait, je trouve ça un peu vulgaire comme exercice » (Entretien du 8 </a:t>
            </a:r>
            <a:r>
              <a:rPr lang="fr-BE" sz="2400" dirty="0" err="1">
                <a:latin typeface="TimesNewRomanPSMT"/>
                <a:ea typeface="Times New Roman" panose="02020603050405020304" pitchFamily="18" charset="0"/>
              </a:rPr>
              <a:t>février</a:t>
            </a:r>
            <a:r>
              <a:rPr lang="fr-BE" sz="2400" dirty="0">
                <a:latin typeface="TimesNewRomanPSMT"/>
                <a:ea typeface="Times New Roman" panose="02020603050405020304" pitchFamily="18" charset="0"/>
              </a:rPr>
              <a:t> 2019 avec Corentin Lamy). </a:t>
            </a:r>
            <a:endParaRPr lang="fr-BE" sz="24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A7B4AE8B-D622-3AA6-8D08-FFFE461007E5}"/>
              </a:ext>
            </a:extLst>
          </p:cNvPr>
          <p:cNvSpPr/>
          <p:nvPr/>
        </p:nvSpPr>
        <p:spPr>
          <a:xfrm>
            <a:off x="631608" y="5478133"/>
            <a:ext cx="13184255" cy="4154984"/>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[The launch of JV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the time </a:t>
            </a:r>
            <a:r>
              <a:rPr lang="fr-FR" sz="2400" dirty="0" err="1">
                <a:latin typeface="Times New Roman" panose="02020603050405020304" pitchFamily="18" charset="0"/>
                <a:cs typeface="Times New Roman" panose="02020603050405020304" pitchFamily="18" charset="0"/>
              </a:rPr>
              <a:t>when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said</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ourselves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going</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reduce</a:t>
            </a:r>
            <a:r>
              <a:rPr lang="fr-FR" sz="2400" dirty="0">
                <a:latin typeface="Times New Roman" panose="02020603050405020304" pitchFamily="18" charset="0"/>
                <a:cs typeface="Times New Roman" panose="02020603050405020304" pitchFamily="18" charset="0"/>
              </a:rPr>
              <a:t> the tests as </a:t>
            </a:r>
            <a:r>
              <a:rPr lang="fr-FR" sz="2400" dirty="0" err="1">
                <a:latin typeface="Times New Roman" panose="02020603050405020304" pitchFamily="18" charset="0"/>
                <a:cs typeface="Times New Roman" panose="02020603050405020304" pitchFamily="18" charset="0"/>
              </a:rPr>
              <a:t>much</a:t>
            </a:r>
            <a:r>
              <a:rPr lang="fr-FR" sz="2400" dirty="0">
                <a:latin typeface="Times New Roman" panose="02020603050405020304" pitchFamily="18" charset="0"/>
                <a:cs typeface="Times New Roman" panose="02020603050405020304" pitchFamily="18" charset="0"/>
              </a:rPr>
              <a:t> as possible </a:t>
            </a:r>
            <a:r>
              <a:rPr lang="fr-FR" sz="2400" dirty="0" err="1">
                <a:latin typeface="Times New Roman" panose="02020603050405020304" pitchFamily="18" charset="0"/>
                <a:cs typeface="Times New Roman" panose="02020603050405020304" pitchFamily="18" charset="0"/>
              </a:rPr>
              <a:t>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only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take</a:t>
            </a:r>
            <a:r>
              <a:rPr lang="fr-FR" sz="2400" dirty="0">
                <a:latin typeface="Times New Roman" panose="02020603050405020304" pitchFamily="18" charset="0"/>
                <a:cs typeface="Times New Roman" panose="02020603050405020304" pitchFamily="18" charset="0"/>
              </a:rPr>
              <a:t> up one or </a:t>
            </a:r>
            <a:r>
              <a:rPr lang="fr-FR" sz="2400" dirty="0" err="1">
                <a:latin typeface="Times New Roman" panose="02020603050405020304" pitchFamily="18" charset="0"/>
                <a:cs typeface="Times New Roman" panose="02020603050405020304" pitchFamily="18" charset="0"/>
              </a:rPr>
              <a:t>two</a:t>
            </a:r>
            <a:r>
              <a:rPr lang="fr-FR" sz="2400" dirty="0">
                <a:latin typeface="Times New Roman" panose="02020603050405020304" pitchFamily="18" charset="0"/>
                <a:cs typeface="Times New Roman" panose="02020603050405020304" pitchFamily="18" charset="0"/>
              </a:rPr>
              <a:t> pages". At one point,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said</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ourselves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the tests </a:t>
            </a:r>
            <a:r>
              <a:rPr lang="fr-FR" sz="2400" dirty="0" err="1">
                <a:latin typeface="Times New Roman" panose="02020603050405020304" pitchFamily="18" charset="0"/>
                <a:cs typeface="Times New Roman" panose="02020603050405020304" pitchFamily="18" charset="0"/>
              </a:rPr>
              <a:t>should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third</a:t>
            </a:r>
            <a:r>
              <a:rPr lang="fr-FR" sz="2400" dirty="0">
                <a:latin typeface="Times New Roman" panose="02020603050405020304" pitchFamily="18" charset="0"/>
                <a:cs typeface="Times New Roman" panose="02020603050405020304" pitchFamily="18" charset="0"/>
              </a:rPr>
              <a:t> of a page. </a:t>
            </a:r>
            <a:r>
              <a:rPr lang="fr-FR" sz="2400" dirty="0" err="1">
                <a:latin typeface="Times New Roman" panose="02020603050405020304" pitchFamily="18" charset="0"/>
                <a:cs typeface="Times New Roman" panose="02020603050405020304" pitchFamily="18" charset="0"/>
              </a:rPr>
              <a:t>Because</a:t>
            </a:r>
            <a:r>
              <a:rPr lang="fr-FR" sz="2400" dirty="0">
                <a:latin typeface="Times New Roman" panose="02020603050405020304" pitchFamily="18" charset="0"/>
                <a:cs typeface="Times New Roman" panose="02020603050405020304" pitchFamily="18" charset="0"/>
              </a:rPr>
              <a:t> film </a:t>
            </a:r>
            <a:r>
              <a:rPr lang="fr-FR" sz="2400" dirty="0" err="1">
                <a:latin typeface="Times New Roman" panose="02020603050405020304" pitchFamily="18" charset="0"/>
                <a:cs typeface="Times New Roman" panose="02020603050405020304" pitchFamily="18" charset="0"/>
              </a:rPr>
              <a:t>reviews</a:t>
            </a:r>
            <a:r>
              <a:rPr lang="fr-FR" sz="2400" dirty="0">
                <a:latin typeface="Times New Roman" panose="02020603050405020304" pitchFamily="18" charset="0"/>
                <a:cs typeface="Times New Roman" panose="02020603050405020304" pitchFamily="18" charset="0"/>
              </a:rPr>
              <a:t> in the cultural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are </a:t>
            </a:r>
            <a:r>
              <a:rPr lang="fr-FR" sz="2400" dirty="0" err="1">
                <a:latin typeface="Times New Roman" panose="02020603050405020304" pitchFamily="18" charset="0"/>
                <a:cs typeface="Times New Roman" panose="02020603050405020304" pitchFamily="18" charset="0"/>
              </a:rPr>
              <a:t>never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two</a:t>
            </a:r>
            <a:r>
              <a:rPr lang="fr-FR" sz="2400" dirty="0">
                <a:latin typeface="Times New Roman" panose="02020603050405020304" pitchFamily="18" charset="0"/>
                <a:cs typeface="Times New Roman" panose="02020603050405020304" pitchFamily="18" charset="0"/>
              </a:rPr>
              <a:t> pages long. A film </a:t>
            </a:r>
            <a:r>
              <a:rPr lang="fr-FR" sz="2400" dirty="0" err="1">
                <a:latin typeface="Times New Roman" panose="02020603050405020304" pitchFamily="18" charset="0"/>
                <a:cs typeface="Times New Roman" panose="02020603050405020304" pitchFamily="18" charset="0"/>
              </a:rPr>
              <a:t>review</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column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I've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always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campaigned</a:t>
            </a:r>
            <a:r>
              <a:rPr lang="fr-FR" sz="2400" dirty="0">
                <a:latin typeface="Times New Roman" panose="02020603050405020304" pitchFamily="18" charset="0"/>
                <a:cs typeface="Times New Roman" panose="02020603050405020304" pitchFamily="18" charset="0"/>
              </a:rPr>
              <a:t> for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reviews</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one </a:t>
            </a:r>
            <a:r>
              <a:rPr lang="fr-FR" sz="2400" dirty="0" err="1">
                <a:latin typeface="Times New Roman" panose="02020603050405020304" pitchFamily="18" charset="0"/>
                <a:cs typeface="Times New Roman" panose="02020603050405020304" pitchFamily="18" charset="0"/>
              </a:rPr>
              <a:t>column</a:t>
            </a:r>
            <a:r>
              <a:rPr lang="fr-FR" sz="2400" dirty="0">
                <a:latin typeface="Times New Roman" panose="02020603050405020304" pitchFamily="18" charset="0"/>
                <a:cs typeface="Times New Roman" panose="02020603050405020304" pitchFamily="18" charset="0"/>
              </a:rPr>
              <a:t> long, to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short, five sentences, </a:t>
            </a:r>
            <a:r>
              <a:rPr lang="fr-FR" sz="2400" dirty="0" err="1">
                <a:latin typeface="Times New Roman" panose="02020603050405020304" pitchFamily="18" charset="0"/>
                <a:cs typeface="Times New Roman" panose="02020603050405020304" pitchFamily="18" charset="0"/>
              </a:rPr>
              <a:t>ten</a:t>
            </a:r>
            <a:r>
              <a:rPr lang="fr-FR" sz="2400" dirty="0">
                <a:latin typeface="Times New Roman" panose="02020603050405020304" pitchFamily="18" charset="0"/>
                <a:cs typeface="Times New Roman" panose="02020603050405020304" pitchFamily="18" charset="0"/>
              </a:rPr>
              <a:t> sentences,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spoil</a:t>
            </a:r>
            <a:r>
              <a:rPr lang="fr-FR" sz="2400" dirty="0">
                <a:latin typeface="Times New Roman" panose="02020603050405020304" pitchFamily="18" charset="0"/>
                <a:cs typeface="Times New Roman" panose="02020603050405020304" pitchFamily="18" charset="0"/>
              </a:rPr>
              <a:t>, or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do, in </a:t>
            </a:r>
            <a:r>
              <a:rPr lang="fr-FR" sz="2400" dirty="0" err="1">
                <a:latin typeface="Times New Roman" panose="02020603050405020304" pitchFamily="18" charset="0"/>
                <a:cs typeface="Times New Roman" panose="02020603050405020304" pitchFamily="18" charset="0"/>
              </a:rPr>
              <a:t>fact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care. [...]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fun, tests, </a:t>
            </a:r>
            <a:r>
              <a:rPr lang="fr-FR" sz="2400" dirty="0" err="1">
                <a:latin typeface="Times New Roman" panose="02020603050405020304" pitchFamily="18" charset="0"/>
                <a:cs typeface="Times New Roman" panose="02020603050405020304" pitchFamily="18" charset="0"/>
              </a:rPr>
              <a:t>especially</a:t>
            </a:r>
            <a:r>
              <a:rPr lang="fr-FR" sz="2400" dirty="0">
                <a:latin typeface="Times New Roman" panose="02020603050405020304" pitchFamily="18" charset="0"/>
                <a:cs typeface="Times New Roman" panose="02020603050405020304" pitchFamily="18" charset="0"/>
              </a:rPr>
              <a:t> in a magazine like Joystick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can let loose and </a:t>
            </a:r>
            <a:r>
              <a:rPr lang="fr-FR" sz="2400" dirty="0" err="1">
                <a:latin typeface="Times New Roman" panose="02020603050405020304" pitchFamily="18" charset="0"/>
                <a:cs typeface="Times New Roman" panose="02020603050405020304" pitchFamily="18" charset="0"/>
              </a:rPr>
              <a:t>write</a:t>
            </a:r>
            <a:r>
              <a:rPr lang="fr-FR" sz="2400" dirty="0">
                <a:latin typeface="Times New Roman" panose="02020603050405020304" pitchFamily="18" charset="0"/>
                <a:cs typeface="Times New Roman" panose="02020603050405020304" pitchFamily="18" charset="0"/>
              </a:rPr>
              <a:t> a bit in the first </a:t>
            </a:r>
            <a:r>
              <a:rPr lang="fr-FR" sz="2400" dirty="0" err="1">
                <a:latin typeface="Times New Roman" panose="02020603050405020304" pitchFamily="18" charset="0"/>
                <a:cs typeface="Times New Roman" panose="02020603050405020304" pitchFamily="18" charset="0"/>
              </a:rPr>
              <a:t>person</a:t>
            </a:r>
            <a:r>
              <a:rPr lang="fr-FR" sz="2400" dirty="0">
                <a:latin typeface="Times New Roman" panose="02020603050405020304" pitchFamily="18" charset="0"/>
                <a:cs typeface="Times New Roman" panose="02020603050405020304" pitchFamily="18" charset="0"/>
              </a:rPr>
              <a:t>, go off on a tangent... But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really</a:t>
            </a:r>
            <a:r>
              <a:rPr lang="fr-FR" sz="2400" dirty="0">
                <a:latin typeface="Times New Roman" panose="02020603050405020304" pitchFamily="18" charset="0"/>
                <a:cs typeface="Times New Roman" panose="02020603050405020304" pitchFamily="18" charset="0"/>
              </a:rPr>
              <a:t> important to us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wasn't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just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said</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ourselves</a:t>
            </a:r>
            <a:r>
              <a:rPr lang="fr-FR" sz="2400" dirty="0">
                <a:latin typeface="Times New Roman" panose="02020603050405020304" pitchFamily="18" charset="0"/>
                <a:cs typeface="Times New Roman" panose="02020603050405020304" pitchFamily="18" charset="0"/>
              </a:rPr>
              <a:t>: "If </a:t>
            </a:r>
            <a:r>
              <a:rPr lang="fr-FR" sz="2400" dirty="0" err="1">
                <a:latin typeface="Times New Roman" panose="02020603050405020304" pitchFamily="18" charset="0"/>
                <a:cs typeface="Times New Roman" panose="02020603050405020304" pitchFamily="18" charset="0"/>
              </a:rPr>
              <a:t>that's</a:t>
            </a:r>
            <a:r>
              <a:rPr lang="fr-FR" sz="2400" dirty="0">
                <a:latin typeface="Times New Roman" panose="02020603050405020304" pitchFamily="18" charset="0"/>
                <a:cs typeface="Times New Roman" panose="02020603050405020304" pitchFamily="18" charset="0"/>
              </a:rPr>
              <a:t> all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if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rehash</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what</a:t>
            </a:r>
            <a:r>
              <a:rPr lang="fr-FR" sz="2400" dirty="0">
                <a:latin typeface="Times New Roman" panose="02020603050405020304" pitchFamily="18" charset="0"/>
                <a:cs typeface="Times New Roman" panose="02020603050405020304" pitchFamily="18" charset="0"/>
              </a:rPr>
              <a:t> Joystick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what</a:t>
            </a:r>
            <a:r>
              <a:rPr lang="fr-FR" sz="2400" dirty="0">
                <a:latin typeface="Times New Roman" panose="02020603050405020304" pitchFamily="18" charset="0"/>
                <a:cs typeface="Times New Roman" panose="02020603050405020304" pitchFamily="18" charset="0"/>
              </a:rPr>
              <a:t> 90% of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not </a:t>
            </a:r>
            <a:r>
              <a:rPr lang="fr-FR" sz="2400" dirty="0" err="1">
                <a:latin typeface="Times New Roman" panose="02020603050405020304" pitchFamily="18" charset="0"/>
                <a:cs typeface="Times New Roman" panose="02020603050405020304" pitchFamily="18" charset="0"/>
              </a:rPr>
              <a:t>worth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said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going</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get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rid</a:t>
            </a:r>
            <a:r>
              <a:rPr lang="fr-FR" sz="2400" dirty="0">
                <a:latin typeface="Times New Roman" panose="02020603050405020304" pitchFamily="18" charset="0"/>
                <a:cs typeface="Times New Roman" panose="02020603050405020304" pitchFamily="18" charset="0"/>
              </a:rPr>
              <a:t> of the notes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the tests], </a:t>
            </a:r>
            <a:r>
              <a:rPr lang="fr-FR" sz="2400" dirty="0" err="1">
                <a:latin typeface="Times New Roman" panose="02020603050405020304" pitchFamily="18" charset="0"/>
                <a:cs typeface="Times New Roman" panose="02020603050405020304" pitchFamily="18" charset="0"/>
              </a:rPr>
              <a:t>because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tired</a:t>
            </a:r>
            <a:r>
              <a:rPr lang="fr-FR" sz="2400" dirty="0">
                <a:latin typeface="Times New Roman" panose="02020603050405020304" pitchFamily="18" charset="0"/>
                <a:cs typeface="Times New Roman" panose="02020603050405020304" pitchFamily="18" charset="0"/>
              </a:rPr>
              <a:t> of putting notes [...]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say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much</a:t>
            </a:r>
            <a:r>
              <a:rPr lang="fr-FR" sz="2400" dirty="0">
                <a:latin typeface="Times New Roman" panose="02020603050405020304" pitchFamily="18" charset="0"/>
                <a:cs typeface="Times New Roman" panose="02020603050405020304" pitchFamily="18" charset="0"/>
              </a:rPr>
              <a:t>. I </a:t>
            </a:r>
            <a:r>
              <a:rPr lang="fr-FR" sz="2400" dirty="0" err="1">
                <a:latin typeface="Times New Roman" panose="02020603050405020304" pitchFamily="18" charset="0"/>
                <a:cs typeface="Times New Roman" panose="02020603050405020304" pitchFamily="18" charset="0"/>
              </a:rPr>
              <a:t>wasn't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interested</a:t>
            </a:r>
            <a:r>
              <a:rPr lang="fr-FR" sz="2400" dirty="0">
                <a:latin typeface="Times New Roman" panose="02020603050405020304" pitchFamily="18" charset="0"/>
                <a:cs typeface="Times New Roman" panose="02020603050405020304" pitchFamily="18" charset="0"/>
              </a:rPr>
              <a:t> at all. In </a:t>
            </a:r>
            <a:r>
              <a:rPr lang="fr-FR" sz="2400" dirty="0" err="1">
                <a:latin typeface="Times New Roman" panose="02020603050405020304" pitchFamily="18" charset="0"/>
                <a:cs typeface="Times New Roman" panose="02020603050405020304" pitchFamily="18" charset="0"/>
              </a:rPr>
              <a:t>fact</a:t>
            </a:r>
            <a:r>
              <a:rPr lang="fr-FR" sz="2400" dirty="0">
                <a:latin typeface="Times New Roman" panose="02020603050405020304" pitchFamily="18" charset="0"/>
                <a:cs typeface="Times New Roman" panose="02020603050405020304" pitchFamily="18" charset="0"/>
              </a:rPr>
              <a:t>, I </a:t>
            </a:r>
            <a:r>
              <a:rPr lang="fr-FR" sz="2400" dirty="0" err="1">
                <a:latin typeface="Times New Roman" panose="02020603050405020304" pitchFamily="18" charset="0"/>
                <a:cs typeface="Times New Roman" panose="02020603050405020304" pitchFamily="18" charset="0"/>
              </a:rPr>
              <a:t>find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 bit </a:t>
            </a:r>
            <a:r>
              <a:rPr lang="fr-FR" sz="2400" dirty="0" err="1">
                <a:latin typeface="Times New Roman" panose="02020603050405020304" pitchFamily="18" charset="0"/>
                <a:cs typeface="Times New Roman" panose="02020603050405020304" pitchFamily="18" charset="0"/>
              </a:rPr>
              <a:t>vulgar</a:t>
            </a:r>
            <a:r>
              <a:rPr lang="fr-FR" sz="2400" dirty="0">
                <a:latin typeface="Times New Roman" panose="02020603050405020304" pitchFamily="18" charset="0"/>
                <a:cs typeface="Times New Roman" panose="02020603050405020304" pitchFamily="18" charset="0"/>
              </a:rPr>
              <a:t> as an </a:t>
            </a:r>
            <a:r>
              <a:rPr lang="fr-FR" sz="2400" dirty="0" err="1">
                <a:latin typeface="Times New Roman" panose="02020603050405020304" pitchFamily="18" charset="0"/>
                <a:cs typeface="Times New Roman" panose="02020603050405020304" pitchFamily="18" charset="0"/>
              </a:rPr>
              <a:t>exercise</a:t>
            </a:r>
            <a:r>
              <a:rPr lang="fr-FR" sz="2400" dirty="0">
                <a:latin typeface="Times New Roman" panose="02020603050405020304" pitchFamily="18" charset="0"/>
                <a:cs typeface="Times New Roman" panose="02020603050405020304" pitchFamily="18" charset="0"/>
              </a:rPr>
              <a:t>" (Interview of 8 </a:t>
            </a:r>
            <a:r>
              <a:rPr lang="fr-FR" sz="2400" dirty="0" err="1">
                <a:latin typeface="Times New Roman" panose="02020603050405020304" pitchFamily="18" charset="0"/>
                <a:cs typeface="Times New Roman" panose="02020603050405020304" pitchFamily="18" charset="0"/>
              </a:rPr>
              <a:t>February</a:t>
            </a:r>
            <a:r>
              <a:rPr lang="fr-FR" sz="2400" dirty="0">
                <a:latin typeface="Times New Roman" panose="02020603050405020304" pitchFamily="18" charset="0"/>
                <a:cs typeface="Times New Roman" panose="02020603050405020304" pitchFamily="18" charset="0"/>
              </a:rPr>
              <a:t> 2019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Corentin Lamy). </a:t>
            </a:r>
          </a:p>
        </p:txBody>
      </p:sp>
    </p:spTree>
    <p:extLst>
      <p:ext uri="{BB962C8B-B14F-4D97-AF65-F5344CB8AC3E}">
        <p14:creationId xmlns:p14="http://schemas.microsoft.com/office/powerpoint/2010/main" val="3169219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323439"/>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Vers un nouveau « contrat de lecture » (Veròn, 1985)</a:t>
            </a:r>
            <a:b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Towards a new 'reading contract' (Veròn, 1985)</a:t>
            </a:r>
          </a:p>
        </p:txBody>
      </p:sp>
      <p:sp>
        <p:nvSpPr>
          <p:cNvPr id="2" name="Rectangle 1">
            <a:extLst>
              <a:ext uri="{FF2B5EF4-FFF2-40B4-BE49-F238E27FC236}">
                <a16:creationId xmlns:a16="http://schemas.microsoft.com/office/drawing/2014/main" id="{27D8F9A9-14A6-6349-16EF-B08DE80DE891}"/>
              </a:ext>
            </a:extLst>
          </p:cNvPr>
          <p:cNvSpPr/>
          <p:nvPr/>
        </p:nvSpPr>
        <p:spPr>
          <a:xfrm>
            <a:off x="322385" y="2263618"/>
            <a:ext cx="12797267" cy="4524315"/>
          </a:xfrm>
          <a:prstGeom prst="rect">
            <a:avLst/>
          </a:prstGeom>
        </p:spPr>
        <p:txBody>
          <a:bodyPr wrap="square">
            <a:spAutoFit/>
          </a:bodyPr>
          <a:lstStyle/>
          <a:p>
            <a:pPr algn="just"/>
            <a:r>
              <a:rPr lang="fr-BE" sz="2400" dirty="0">
                <a:latin typeface="Times New Roman" panose="02020603050405020304" pitchFamily="18" charset="0"/>
                <a:ea typeface="Calibri" panose="020F0502020204030204" pitchFamily="34" charset="0"/>
              </a:rPr>
              <a:t>La « critique » ne cherche plus à vérifier si le jeu fonctionne, mais plutôt à interroger ce qu’il raconte. Ce faisant, le journaliste de jeu vidéo retrouve une dimension pionnière, en ce qu’il a le sentiment d’inventer une nouvelle forme de discours sur son domaine de prédilection en important des codes exogènes. </a:t>
            </a:r>
          </a:p>
          <a:p>
            <a:pPr algn="just"/>
            <a:r>
              <a:rPr lang="fr-BE" sz="2400" dirty="0">
                <a:latin typeface="Times New Roman" panose="02020603050405020304" pitchFamily="18" charset="0"/>
                <a:ea typeface="Calibri" panose="020F0502020204030204" pitchFamily="34" charset="0"/>
                <a:cs typeface="Times New Roman" panose="02020603050405020304" pitchFamily="18" charset="0"/>
              </a:rPr>
              <a:t>« Pour moi qui vient de la critique de cinéma, mon approche, c’est de considérer qu’il s’agit d’œuvres plutôt que de produits. Qu’il y a déjà tellement de sites et de magazines qui font des tests que, moi, je n’ai pas à le faire. Donc, ma façon d’écrire, et je pense que ça colle bien à la presse généraliste, c’est de m’adresser aux gens qui ne connaissent pas le jeu vidéo plus que ça. Avoir un discours sur l’expérience, l’univers, essayer de faire des rapprochements avec des œuvres qui ne sont pas issues du jeu vidéo. Éventuellement, m’adresser aussi aux gamers en leur proposant un discours qu’ils ne trouveront pas ailleurs – ce qui ne fonctionne pas toujours » (</a:t>
            </a:r>
            <a:r>
              <a:rPr lang="fr-BE" sz="2400" b="1" dirty="0">
                <a:latin typeface="Times New Roman" panose="02020603050405020304" pitchFamily="18" charset="0"/>
                <a:ea typeface="Calibri" panose="020F0502020204030204" pitchFamily="34" charset="0"/>
                <a:cs typeface="Times New Roman" panose="02020603050405020304" pitchFamily="18" charset="0"/>
              </a:rPr>
              <a:t>Erwan </a:t>
            </a:r>
            <a:r>
              <a:rPr lang="fr-BE" sz="2400" b="1" dirty="0" err="1">
                <a:latin typeface="Times New Roman" panose="02020603050405020304" pitchFamily="18" charset="0"/>
                <a:ea typeface="Calibri" panose="020F0502020204030204" pitchFamily="34" charset="0"/>
                <a:cs typeface="Times New Roman" panose="02020603050405020304" pitchFamily="18" charset="0"/>
              </a:rPr>
              <a:t>Higuinen</a:t>
            </a:r>
            <a:r>
              <a:rPr lang="fr-BE" sz="2400" dirty="0">
                <a:latin typeface="Times New Roman" panose="02020603050405020304" pitchFamily="18" charset="0"/>
                <a:ea typeface="Calibri" panose="020F0502020204030204" pitchFamily="34" charset="0"/>
                <a:cs typeface="Times New Roman" panose="02020603050405020304" pitchFamily="18" charset="0"/>
              </a:rPr>
              <a:t>, </a:t>
            </a:r>
            <a:r>
              <a:rPr lang="fr-BE" sz="2400" i="1" dirty="0">
                <a:latin typeface="Times New Roman" panose="02020603050405020304" pitchFamily="18" charset="0"/>
                <a:ea typeface="Calibri" panose="020F0502020204030204" pitchFamily="34" charset="0"/>
                <a:cs typeface="Times New Roman" panose="02020603050405020304" pitchFamily="18" charset="0"/>
              </a:rPr>
              <a:t>Les Inrockuptibles</a:t>
            </a:r>
            <a:r>
              <a:rPr lang="fr-BE" sz="2400" dirty="0">
                <a:latin typeface="Times New Roman" panose="02020603050405020304" pitchFamily="18" charset="0"/>
                <a:ea typeface="Calibri" panose="020F0502020204030204" pitchFamily="34" charset="0"/>
                <a:cs typeface="Times New Roman" panose="02020603050405020304" pitchFamily="18" charset="0"/>
              </a:rPr>
              <a:t>)</a:t>
            </a:r>
            <a:endParaRPr lang="fr-BE" sz="2400" dirty="0">
              <a:ea typeface="Calibri" panose="020F0502020204030204" pitchFamily="34" charset="0"/>
              <a:cs typeface="Times New Roman" panose="02020603050405020304" pitchFamily="18" charset="0"/>
            </a:endParaRPr>
          </a:p>
          <a:p>
            <a:pPr algn="just"/>
            <a:endParaRPr lang="fr-FR" sz="2400" dirty="0"/>
          </a:p>
        </p:txBody>
      </p:sp>
      <p:pic>
        <p:nvPicPr>
          <p:cNvPr id="5124" name="Picture 4" descr="Ecrire sur les jeux vidéo dans la presse : à quoi bon ?">
            <a:extLst>
              <a:ext uri="{FF2B5EF4-FFF2-40B4-BE49-F238E27FC236}">
                <a16:creationId xmlns:a16="http://schemas.microsoft.com/office/drawing/2014/main" id="{B14C8FF8-F95A-4C8B-7D86-957D74BB86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28" t="8315" r="33003" b="8641"/>
          <a:stretch/>
        </p:blipFill>
        <p:spPr bwMode="auto">
          <a:xfrm>
            <a:off x="13353858" y="2385391"/>
            <a:ext cx="4611757" cy="75934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4DE76C0-CE32-BD5E-C64D-62CECBF4408D}"/>
              </a:ext>
            </a:extLst>
          </p:cNvPr>
          <p:cNvSpPr/>
          <p:nvPr/>
        </p:nvSpPr>
        <p:spPr>
          <a:xfrm>
            <a:off x="322385" y="6626146"/>
            <a:ext cx="12797267" cy="3416320"/>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The "</a:t>
            </a:r>
            <a:r>
              <a:rPr lang="fr-FR" sz="2400" dirty="0" err="1">
                <a:latin typeface="Times New Roman" panose="02020603050405020304" pitchFamily="18" charset="0"/>
                <a:cs typeface="Times New Roman" panose="02020603050405020304" pitchFamily="18" charset="0"/>
              </a:rPr>
              <a:t>critic</a:t>
            </a:r>
            <a:r>
              <a:rPr lang="fr-FR" sz="2400" dirty="0">
                <a:latin typeface="Times New Roman" panose="02020603050405020304" pitchFamily="18" charset="0"/>
                <a:cs typeface="Times New Roman" panose="02020603050405020304" pitchFamily="18" charset="0"/>
              </a:rPr>
              <a:t>" no longer </a:t>
            </a:r>
            <a:r>
              <a:rPr lang="fr-FR" sz="2400" dirty="0" err="1">
                <a:latin typeface="Times New Roman" panose="02020603050405020304" pitchFamily="18" charset="0"/>
                <a:cs typeface="Times New Roman" panose="02020603050405020304" pitchFamily="18" charset="0"/>
              </a:rPr>
              <a:t>seeks</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verify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whether</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works</a:t>
            </a:r>
            <a:r>
              <a:rPr lang="fr-FR" sz="2400" dirty="0">
                <a:latin typeface="Times New Roman" panose="02020603050405020304" pitchFamily="18" charset="0"/>
                <a:cs typeface="Times New Roman" panose="02020603050405020304" pitchFamily="18" charset="0"/>
              </a:rPr>
              <a:t>, but </a:t>
            </a:r>
            <a:r>
              <a:rPr lang="fr-FR" sz="2400" dirty="0" err="1">
                <a:latin typeface="Times New Roman" panose="02020603050405020304" pitchFamily="18" charset="0"/>
                <a:cs typeface="Times New Roman" panose="02020603050405020304" pitchFamily="18" charset="0"/>
              </a:rPr>
              <a:t>rather</a:t>
            </a:r>
            <a:r>
              <a:rPr lang="fr-FR" sz="2400" dirty="0">
                <a:latin typeface="Times New Roman" panose="02020603050405020304" pitchFamily="18" charset="0"/>
                <a:cs typeface="Times New Roman" panose="02020603050405020304" pitchFamily="18" charset="0"/>
              </a:rPr>
              <a:t> to question </a:t>
            </a:r>
            <a:r>
              <a:rPr lang="fr-FR" sz="2400" dirty="0" err="1">
                <a:latin typeface="Times New Roman" panose="02020603050405020304" pitchFamily="18" charset="0"/>
                <a:cs typeface="Times New Roman" panose="02020603050405020304" pitchFamily="18" charset="0"/>
              </a:rPr>
              <a:t>what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says</a:t>
            </a:r>
            <a:r>
              <a:rPr lang="fr-FR" sz="2400" dirty="0">
                <a:latin typeface="Times New Roman" panose="02020603050405020304" pitchFamily="18" charset="0"/>
                <a:cs typeface="Times New Roman" panose="02020603050405020304" pitchFamily="18" charset="0"/>
              </a:rPr>
              <a:t>. In </a:t>
            </a:r>
            <a:r>
              <a:rPr lang="fr-FR" sz="2400" dirty="0" err="1">
                <a:latin typeface="Times New Roman" panose="02020603050405020304" pitchFamily="18" charset="0"/>
                <a:cs typeface="Times New Roman" panose="02020603050405020304" pitchFamily="18" charset="0"/>
              </a:rPr>
              <a:t>doing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so</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a:t>
            </a:r>
            <a:r>
              <a:rPr lang="fr-FR" sz="2400" dirty="0">
                <a:latin typeface="Times New Roman" panose="02020603050405020304" pitchFamily="18" charset="0"/>
                <a:cs typeface="Times New Roman" panose="02020603050405020304" pitchFamily="18" charset="0"/>
              </a:rPr>
              <a:t> regains a </a:t>
            </a:r>
            <a:r>
              <a:rPr lang="fr-FR" sz="2400" dirty="0" err="1">
                <a:latin typeface="Times New Roman" panose="02020603050405020304" pitchFamily="18" charset="0"/>
                <a:cs typeface="Times New Roman" panose="02020603050405020304" pitchFamily="18" charset="0"/>
              </a:rPr>
              <a:t>pioneering</a:t>
            </a:r>
            <a:r>
              <a:rPr lang="fr-FR" sz="2400" dirty="0">
                <a:latin typeface="Times New Roman" panose="02020603050405020304" pitchFamily="18" charset="0"/>
                <a:cs typeface="Times New Roman" panose="02020603050405020304" pitchFamily="18" charset="0"/>
              </a:rPr>
              <a:t> dimension, in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he</a:t>
            </a:r>
            <a:r>
              <a:rPr lang="fr-FR" sz="2400" dirty="0">
                <a:latin typeface="Times New Roman" panose="02020603050405020304" pitchFamily="18" charset="0"/>
                <a:cs typeface="Times New Roman" panose="02020603050405020304" pitchFamily="18" charset="0"/>
              </a:rPr>
              <a:t> or </a:t>
            </a:r>
            <a:r>
              <a:rPr lang="fr-FR" sz="2400" dirty="0" err="1">
                <a:latin typeface="Times New Roman" panose="02020603050405020304" pitchFamily="18" charset="0"/>
                <a:cs typeface="Times New Roman" panose="02020603050405020304" pitchFamily="18" charset="0"/>
              </a:rPr>
              <a:t>she</a:t>
            </a:r>
            <a:r>
              <a:rPr lang="fr-FR" sz="2400" dirty="0">
                <a:latin typeface="Times New Roman" panose="02020603050405020304" pitchFamily="18" charset="0"/>
                <a:cs typeface="Times New Roman" panose="02020603050405020304" pitchFamily="18" charset="0"/>
              </a:rPr>
              <a:t> has the feeling of </a:t>
            </a:r>
            <a:r>
              <a:rPr lang="fr-FR" sz="2400" dirty="0" err="1">
                <a:latin typeface="Times New Roman" panose="02020603050405020304" pitchFamily="18" charset="0"/>
                <a:cs typeface="Times New Roman" panose="02020603050405020304" pitchFamily="18" charset="0"/>
              </a:rPr>
              <a:t>inventing</a:t>
            </a:r>
            <a:r>
              <a:rPr lang="fr-FR" sz="2400" dirty="0">
                <a:latin typeface="Times New Roman" panose="02020603050405020304" pitchFamily="18" charset="0"/>
                <a:cs typeface="Times New Roman" panose="02020603050405020304" pitchFamily="18" charset="0"/>
              </a:rPr>
              <a:t> a new </a:t>
            </a:r>
            <a:r>
              <a:rPr lang="fr-FR" sz="2400" dirty="0" err="1">
                <a:latin typeface="Times New Roman" panose="02020603050405020304" pitchFamily="18" charset="0"/>
                <a:cs typeface="Times New Roman" panose="02020603050405020304" pitchFamily="18" charset="0"/>
              </a:rPr>
              <a:t>form</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discourse</a:t>
            </a:r>
            <a:r>
              <a:rPr lang="fr-FR" sz="2400" dirty="0">
                <a:latin typeface="Times New Roman" panose="02020603050405020304" pitchFamily="18" charset="0"/>
                <a:cs typeface="Times New Roman" panose="02020603050405020304" pitchFamily="18" charset="0"/>
              </a:rPr>
              <a:t> on </a:t>
            </a:r>
            <a:r>
              <a:rPr lang="fr-FR" sz="2400" dirty="0" err="1">
                <a:latin typeface="Times New Roman" panose="02020603050405020304" pitchFamily="18" charset="0"/>
                <a:cs typeface="Times New Roman" panose="02020603050405020304" pitchFamily="18" charset="0"/>
              </a:rPr>
              <a:t>his</a:t>
            </a:r>
            <a:r>
              <a:rPr lang="fr-FR" sz="2400" dirty="0">
                <a:latin typeface="Times New Roman" panose="02020603050405020304" pitchFamily="18" charset="0"/>
                <a:cs typeface="Times New Roman" panose="02020603050405020304" pitchFamily="18" charset="0"/>
              </a:rPr>
              <a:t> or </a:t>
            </a:r>
            <a:r>
              <a:rPr lang="fr-FR" sz="2400" dirty="0" err="1">
                <a:latin typeface="Times New Roman" panose="02020603050405020304" pitchFamily="18" charset="0"/>
                <a:cs typeface="Times New Roman" panose="02020603050405020304" pitchFamily="18" charset="0"/>
              </a:rPr>
              <a:t>her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favourite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field</a:t>
            </a:r>
            <a:r>
              <a:rPr lang="fr-FR" sz="2400" dirty="0">
                <a:latin typeface="Times New Roman" panose="02020603050405020304" pitchFamily="18" charset="0"/>
                <a:cs typeface="Times New Roman" panose="02020603050405020304" pitchFamily="18" charset="0"/>
              </a:rPr>
              <a:t> by </a:t>
            </a:r>
            <a:r>
              <a:rPr lang="fr-FR" sz="2400" dirty="0" err="1">
                <a:latin typeface="Times New Roman" panose="02020603050405020304" pitchFamily="18" charset="0"/>
                <a:cs typeface="Times New Roman" panose="02020603050405020304" pitchFamily="18" charset="0"/>
              </a:rPr>
              <a:t>importing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exogenous</a:t>
            </a:r>
            <a:r>
              <a:rPr lang="fr-FR" sz="2400" dirty="0">
                <a:latin typeface="Times New Roman" panose="02020603050405020304" pitchFamily="18" charset="0"/>
                <a:cs typeface="Times New Roman" panose="02020603050405020304" pitchFamily="18" charset="0"/>
              </a:rPr>
              <a:t> codes. </a:t>
            </a:r>
          </a:p>
          <a:p>
            <a:pPr algn="just"/>
            <a:r>
              <a:rPr lang="fr-FR" sz="2400" dirty="0">
                <a:latin typeface="Times New Roman" panose="02020603050405020304" pitchFamily="18" charset="0"/>
                <a:cs typeface="Times New Roman" panose="02020603050405020304" pitchFamily="18" charset="0"/>
              </a:rPr>
              <a:t>"For me, </a:t>
            </a:r>
            <a:r>
              <a:rPr lang="fr-FR" sz="2400" dirty="0" err="1">
                <a:latin typeface="Times New Roman" panose="02020603050405020304" pitchFamily="18" charset="0"/>
                <a:cs typeface="Times New Roman" panose="02020603050405020304" pitchFamily="18" charset="0"/>
              </a:rPr>
              <a:t>who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comes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film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approach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consider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these</a:t>
            </a:r>
            <a:r>
              <a:rPr lang="fr-FR" sz="2400" dirty="0">
                <a:latin typeface="Times New Roman" panose="02020603050405020304" pitchFamily="18" charset="0"/>
                <a:cs typeface="Times New Roman" panose="02020603050405020304" pitchFamily="18" charset="0"/>
              </a:rPr>
              <a:t> are </a:t>
            </a:r>
            <a:r>
              <a:rPr lang="fr-FR" sz="2400" dirty="0" err="1">
                <a:latin typeface="Times New Roman" panose="02020603050405020304" pitchFamily="18" charset="0"/>
                <a:cs typeface="Times New Roman" panose="02020603050405020304" pitchFamily="18" charset="0"/>
              </a:rPr>
              <a:t>works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rather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products</a:t>
            </a:r>
            <a:r>
              <a:rPr lang="fr-FR" sz="2400" dirty="0">
                <a:latin typeface="Times New Roman" panose="02020603050405020304" pitchFamily="18" charset="0"/>
                <a:cs typeface="Times New Roman" panose="02020603050405020304" pitchFamily="18" charset="0"/>
              </a:rPr>
              <a:t>. That </a:t>
            </a:r>
            <a:r>
              <a:rPr lang="fr-FR" sz="2400" dirty="0" err="1">
                <a:latin typeface="Times New Roman" panose="02020603050405020304" pitchFamily="18" charset="0"/>
                <a:cs typeface="Times New Roman" panose="02020603050405020304" pitchFamily="18" charset="0"/>
              </a:rPr>
              <a:t>there</a:t>
            </a:r>
            <a:r>
              <a:rPr lang="fr-FR" sz="2400" dirty="0">
                <a:latin typeface="Times New Roman" panose="02020603050405020304" pitchFamily="18" charset="0"/>
                <a:cs typeface="Times New Roman" panose="02020603050405020304" pitchFamily="18" charset="0"/>
              </a:rPr>
              <a:t> are </a:t>
            </a:r>
            <a:r>
              <a:rPr lang="fr-FR" sz="2400" dirty="0" err="1">
                <a:latin typeface="Times New Roman" panose="02020603050405020304" pitchFamily="18" charset="0"/>
                <a:cs typeface="Times New Roman" panose="02020603050405020304" pitchFamily="18" charset="0"/>
              </a:rPr>
              <a:t>already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many</a:t>
            </a:r>
            <a:r>
              <a:rPr lang="fr-FR" sz="2400" dirty="0">
                <a:latin typeface="Times New Roman" panose="02020603050405020304" pitchFamily="18" charset="0"/>
                <a:cs typeface="Times New Roman" panose="02020603050405020304" pitchFamily="18" charset="0"/>
              </a:rPr>
              <a:t> sites and magazines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do tests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I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have to do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So </a:t>
            </a:r>
            <a:r>
              <a:rPr lang="fr-FR" sz="2400" dirty="0" err="1">
                <a:latin typeface="Times New Roman" panose="02020603050405020304" pitchFamily="18" charset="0"/>
                <a:cs typeface="Times New Roman" panose="02020603050405020304" pitchFamily="18" charset="0"/>
              </a:rPr>
              <a:t>my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way</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writing</a:t>
            </a:r>
            <a:r>
              <a:rPr lang="fr-FR" sz="2400" dirty="0">
                <a:latin typeface="Times New Roman" panose="02020603050405020304" pitchFamily="18" charset="0"/>
                <a:cs typeface="Times New Roman" panose="02020603050405020304" pitchFamily="18" charset="0"/>
              </a:rPr>
              <a:t>, and I </a:t>
            </a:r>
            <a:r>
              <a:rPr lang="fr-FR" sz="2400" dirty="0" err="1">
                <a:latin typeface="Times New Roman" panose="02020603050405020304" pitchFamily="18" charset="0"/>
                <a:cs typeface="Times New Roman" panose="02020603050405020304" pitchFamily="18" charset="0"/>
              </a:rPr>
              <a:t>think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general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address</a:t>
            </a:r>
            <a:r>
              <a:rPr lang="fr-FR" sz="2400" dirty="0">
                <a:latin typeface="Times New Roman" panose="02020603050405020304" pitchFamily="18" charset="0"/>
                <a:cs typeface="Times New Roman" panose="02020603050405020304" pitchFamily="18" charset="0"/>
              </a:rPr>
              <a:t> people </a:t>
            </a:r>
            <a:r>
              <a:rPr lang="fr-FR" sz="2400" dirty="0" err="1">
                <a:latin typeface="Times New Roman" panose="02020603050405020304" pitchFamily="18" charset="0"/>
                <a:cs typeface="Times New Roman" panose="02020603050405020304" pitchFamily="18" charset="0"/>
              </a:rPr>
              <a:t>who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know </a:t>
            </a:r>
            <a:r>
              <a:rPr lang="fr-FR" sz="2400" dirty="0" err="1">
                <a:latin typeface="Times New Roman" panose="02020603050405020304" pitchFamily="18" charset="0"/>
                <a:cs typeface="Times New Roman" panose="02020603050405020304" pitchFamily="18" charset="0"/>
              </a:rPr>
              <a:t>much</a:t>
            </a:r>
            <a:r>
              <a:rPr lang="fr-FR" sz="2400" dirty="0">
                <a:latin typeface="Times New Roman" panose="02020603050405020304" pitchFamily="18" charset="0"/>
                <a:cs typeface="Times New Roman" panose="02020603050405020304" pitchFamily="18" charset="0"/>
              </a:rPr>
              <a:t> about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To talk about the </a:t>
            </a:r>
            <a:r>
              <a:rPr lang="fr-FR" sz="2400" dirty="0" err="1">
                <a:latin typeface="Times New Roman" panose="02020603050405020304" pitchFamily="18" charset="0"/>
                <a:cs typeface="Times New Roman" panose="02020603050405020304" pitchFamily="18" charset="0"/>
              </a:rPr>
              <a:t>experience</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universe</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try</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make</a:t>
            </a:r>
            <a:r>
              <a:rPr lang="fr-FR" sz="2400" dirty="0">
                <a:latin typeface="Times New Roman" panose="02020603050405020304" pitchFamily="18" charset="0"/>
                <a:cs typeface="Times New Roman" panose="02020603050405020304" pitchFamily="18" charset="0"/>
              </a:rPr>
              <a:t> connections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works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are not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Eventually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address</a:t>
            </a:r>
            <a:r>
              <a:rPr lang="fr-FR" sz="2400" dirty="0">
                <a:latin typeface="Times New Roman" panose="02020603050405020304" pitchFamily="18" charset="0"/>
                <a:cs typeface="Times New Roman" panose="02020603050405020304" pitchFamily="18" charset="0"/>
              </a:rPr>
              <a:t> gamers by </a:t>
            </a:r>
            <a:r>
              <a:rPr lang="fr-FR" sz="2400" dirty="0" err="1">
                <a:latin typeface="Times New Roman" panose="02020603050405020304" pitchFamily="18" charset="0"/>
                <a:cs typeface="Times New Roman" panose="02020603050405020304" pitchFamily="18" charset="0"/>
              </a:rPr>
              <a:t>offering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them</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discourse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find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elsewhere</a:t>
            </a:r>
            <a:r>
              <a:rPr lang="fr-FR" sz="2400" dirty="0">
                <a:latin typeface="Times New Roman" panose="02020603050405020304" pitchFamily="18" charset="0"/>
                <a:cs typeface="Times New Roman" panose="02020603050405020304" pitchFamily="18" charset="0"/>
              </a:rPr>
              <a:t> - </a:t>
            </a:r>
            <a:r>
              <a:rPr lang="fr-FR" sz="2400" dirty="0" err="1">
                <a:latin typeface="Times New Roman" panose="02020603050405020304" pitchFamily="18" charset="0"/>
                <a:cs typeface="Times New Roman" panose="02020603050405020304" pitchFamily="18" charset="0"/>
              </a:rPr>
              <a:t>which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doesn't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always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work</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Erwan </a:t>
            </a:r>
            <a:r>
              <a:rPr lang="fr-FR" sz="2400" b="1" dirty="0" err="1">
                <a:latin typeface="Times New Roman" panose="02020603050405020304" pitchFamily="18" charset="0"/>
                <a:cs typeface="Times New Roman" panose="02020603050405020304" pitchFamily="18" charset="0"/>
              </a:rPr>
              <a:t>Higuinen</a:t>
            </a:r>
            <a:r>
              <a:rPr lang="fr-FR" sz="2400" dirty="0">
                <a:latin typeface="Times New Roman" panose="02020603050405020304" pitchFamily="18" charset="0"/>
                <a:cs typeface="Times New Roman" panose="02020603050405020304" pitchFamily="18" charset="0"/>
              </a:rPr>
              <a:t>, Les Inrockuptibles)</a:t>
            </a:r>
          </a:p>
        </p:txBody>
      </p:sp>
    </p:spTree>
    <p:extLst>
      <p:ext uri="{BB962C8B-B14F-4D97-AF65-F5344CB8AC3E}">
        <p14:creationId xmlns:p14="http://schemas.microsoft.com/office/powerpoint/2010/main" val="41876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F59CFB-A114-0EEA-6069-3C94137D1C86}"/>
              </a:ext>
            </a:extLst>
          </p:cNvPr>
          <p:cNvSpPr/>
          <p:nvPr/>
        </p:nvSpPr>
        <p:spPr>
          <a:xfrm>
            <a:off x="-19542" y="1867467"/>
            <a:ext cx="17975386" cy="3785652"/>
          </a:xfrm>
          <a:prstGeom prst="rect">
            <a:avLst/>
          </a:prstGeom>
        </p:spPr>
        <p:txBody>
          <a:bodyPr wrap="square">
            <a:spAutoFit/>
          </a:bodyPr>
          <a:lstStyle/>
          <a:p>
            <a:pPr marL="449580" algn="just"/>
            <a:r>
              <a:rPr lang="fr-BE" sz="2400" dirty="0">
                <a:latin typeface="Times New Roman" panose="02020603050405020304" pitchFamily="18" charset="0"/>
                <a:ea typeface="Calibri" panose="020F0502020204030204" pitchFamily="34" charset="0"/>
                <a:cs typeface="Times New Roman" panose="02020603050405020304" pitchFamily="18" charset="0"/>
              </a:rPr>
              <a:t>« J’ai tendance à penser, concernant le jeu grand public, blockbuster, triple A, que, de toute façon, on est arrivé à un niveau où l’industrie est tellement bien rodée qu’il y a très peu de mauvais jeux qui sortent. Je veux dire, dans le sens où le jeu ne fonctionnerait pas. Maintenant, la question, il faut la reporter sur un autre terrain. Celui de l’esthétique, de la morale, de la politique, de la critique... Là, je suis en train de jouer à </a:t>
            </a:r>
            <a:r>
              <a:rPr lang="fr-BE" sz="2400" dirty="0" err="1">
                <a:latin typeface="Times New Roman" panose="02020603050405020304" pitchFamily="18" charset="0"/>
                <a:ea typeface="Calibri" panose="020F0502020204030204" pitchFamily="34" charset="0"/>
                <a:cs typeface="Times New Roman" panose="02020603050405020304" pitchFamily="18" charset="0"/>
              </a:rPr>
              <a:t>God</a:t>
            </a:r>
            <a:r>
              <a:rPr lang="fr-BE" sz="2400" dirty="0">
                <a:latin typeface="Times New Roman" panose="02020603050405020304" pitchFamily="18" charset="0"/>
                <a:ea typeface="Calibri" panose="020F0502020204030204" pitchFamily="34" charset="0"/>
                <a:cs typeface="Times New Roman" panose="02020603050405020304" pitchFamily="18" charset="0"/>
              </a:rPr>
              <a:t> Of </a:t>
            </a:r>
            <a:r>
              <a:rPr lang="fr-BE" sz="2400" dirty="0" err="1">
                <a:latin typeface="Times New Roman" panose="02020603050405020304" pitchFamily="18" charset="0"/>
                <a:ea typeface="Calibri" panose="020F0502020204030204" pitchFamily="34" charset="0"/>
                <a:cs typeface="Times New Roman" panose="02020603050405020304" pitchFamily="18" charset="0"/>
              </a:rPr>
              <a:t>War</a:t>
            </a:r>
            <a:r>
              <a:rPr lang="fr-BE" sz="2400" dirty="0">
                <a:latin typeface="Times New Roman" panose="02020603050405020304" pitchFamily="18" charset="0"/>
                <a:ea typeface="Calibri" panose="020F0502020204030204" pitchFamily="34" charset="0"/>
                <a:cs typeface="Times New Roman" panose="02020603050405020304" pitchFamily="18" charset="0"/>
              </a:rPr>
              <a:t> [Sony Interactive Entertainment, 2018], et je trouve que c’est une merde infâme. Mais le jeu est inattaquable sur le plan technique : il marche. Sur le plan des systèmes, tout fonctionne. Je pense que, maintenant, il faut le critiquer sur autre chose. C’est là où intervient la vraie critique, et la critique cinéma, c’est ça. Ce n’est pas : “est-ce que l’histoire est bien racontée” ou “est-ce que la lumière est [belle ?]” La vraie question, c’est : “qu’est-ce que te dit le jeu vidéo ?” [...] la presse spécialisée en cinéma, elle existe depuis beaucoup plus longtemps. Elle a formé ses armes, elle a formé ses outils, elle découle de décennies et décennies de théories, de dogmes... Il y a une histoire que le jeu vidéo n’a pas derrière, mais c’est intéressant, parce que c’est à nous d’inventer les outils qui permettent d’analyser le jeu vidéo » (Entretien du 5 juin 2018 avec </a:t>
            </a:r>
            <a:r>
              <a:rPr lang="fr-BE" sz="2400" b="1" dirty="0">
                <a:latin typeface="Times New Roman" panose="02020603050405020304" pitchFamily="18" charset="0"/>
                <a:ea typeface="Calibri" panose="020F0502020204030204" pitchFamily="34" charset="0"/>
                <a:cs typeface="Times New Roman" panose="02020603050405020304" pitchFamily="18" charset="0"/>
              </a:rPr>
              <a:t>Victor Moisan</a:t>
            </a:r>
            <a:r>
              <a:rPr lang="fr-BE" sz="2400" dirty="0">
                <a:latin typeface="Times New Roman" panose="02020603050405020304" pitchFamily="18" charset="0"/>
                <a:ea typeface="Calibri" panose="020F0502020204030204" pitchFamily="34" charset="0"/>
                <a:cs typeface="Times New Roman" panose="02020603050405020304" pitchFamily="18" charset="0"/>
              </a:rPr>
              <a:t>).</a:t>
            </a:r>
            <a:endParaRPr lang="fr-BE" sz="2400" dirty="0">
              <a:ea typeface="Calibri" panose="020F0502020204030204" pitchFamily="34" charset="0"/>
              <a:cs typeface="Times New Roman" panose="02020603050405020304" pitchFamily="18" charset="0"/>
            </a:endParaRPr>
          </a:p>
        </p:txBody>
      </p:sp>
      <p:pic>
        <p:nvPicPr>
          <p:cNvPr id="5122" name="Picture 2" descr="ZELDA : LE JARDIN ET LE MONDE par Façonnage Éditions — KissKissBankBank">
            <a:extLst>
              <a:ext uri="{FF2B5EF4-FFF2-40B4-BE49-F238E27FC236}">
                <a16:creationId xmlns:a16="http://schemas.microsoft.com/office/drawing/2014/main" id="{40E77D7A-CE85-32EF-41B3-FCC658B50E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28" r="40608" b="-938"/>
          <a:stretch/>
        </p:blipFill>
        <p:spPr bwMode="auto">
          <a:xfrm>
            <a:off x="13119754" y="5651411"/>
            <a:ext cx="5168246" cy="42178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8">
            <a:extLst>
              <a:ext uri="{FF2B5EF4-FFF2-40B4-BE49-F238E27FC236}">
                <a16:creationId xmlns:a16="http://schemas.microsoft.com/office/drawing/2014/main" id="{FE4ECD80-B45C-5697-9395-4EE49A12779D}"/>
              </a:ext>
            </a:extLst>
          </p:cNvPr>
          <p:cNvSpPr txBox="1"/>
          <p:nvPr/>
        </p:nvSpPr>
        <p:spPr>
          <a:xfrm>
            <a:off x="312613" y="289823"/>
            <a:ext cx="17643231" cy="1323439"/>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Vers un nouveau « contrat de lecture » (Veròn, 1985)</a:t>
            </a:r>
            <a:b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Towards a new 'reading contract' (Veròn, 1985)</a:t>
            </a:r>
          </a:p>
        </p:txBody>
      </p:sp>
      <p:sp>
        <p:nvSpPr>
          <p:cNvPr id="2" name="Rectangle 1">
            <a:extLst>
              <a:ext uri="{FF2B5EF4-FFF2-40B4-BE49-F238E27FC236}">
                <a16:creationId xmlns:a16="http://schemas.microsoft.com/office/drawing/2014/main" id="{4CD92BBB-C765-DA50-936B-17EF93C8BABD}"/>
              </a:ext>
            </a:extLst>
          </p:cNvPr>
          <p:cNvSpPr/>
          <p:nvPr/>
        </p:nvSpPr>
        <p:spPr>
          <a:xfrm>
            <a:off x="332155" y="5793304"/>
            <a:ext cx="12787599" cy="4524315"/>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"I tend to </a:t>
            </a:r>
            <a:r>
              <a:rPr lang="fr-FR" sz="2400" dirty="0" err="1">
                <a:latin typeface="Times New Roman" panose="02020603050405020304" pitchFamily="18" charset="0"/>
                <a:cs typeface="Times New Roman" panose="02020603050405020304" pitchFamily="18" charset="0"/>
              </a:rPr>
              <a:t>think</a:t>
            </a:r>
            <a:r>
              <a:rPr lang="fr-FR" sz="2400" dirty="0">
                <a:latin typeface="Times New Roman" panose="02020603050405020304" pitchFamily="18" charset="0"/>
                <a:cs typeface="Times New Roman" panose="02020603050405020304" pitchFamily="18" charset="0"/>
              </a:rPr>
              <a:t>, in </a:t>
            </a:r>
            <a:r>
              <a:rPr lang="fr-FR" sz="2400" dirty="0" err="1">
                <a:latin typeface="Times New Roman" panose="02020603050405020304" pitchFamily="18" charset="0"/>
                <a:cs typeface="Times New Roman" panose="02020603050405020304" pitchFamily="18" charset="0"/>
              </a:rPr>
              <a:t>terms</a:t>
            </a:r>
            <a:r>
              <a:rPr lang="fr-FR" sz="2400" dirty="0">
                <a:latin typeface="Times New Roman" panose="02020603050405020304" pitchFamily="18" charset="0"/>
                <a:cs typeface="Times New Roman" panose="02020603050405020304" pitchFamily="18" charset="0"/>
              </a:rPr>
              <a:t> of the mainstream, blockbuster, triple A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anyway, </a:t>
            </a:r>
            <a:r>
              <a:rPr lang="fr-FR" sz="2400" dirty="0" err="1">
                <a:latin typeface="Times New Roman" panose="02020603050405020304" pitchFamily="18" charset="0"/>
                <a:cs typeface="Times New Roman" panose="02020603050405020304" pitchFamily="18" charset="0"/>
              </a:rPr>
              <a:t>we've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reached</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level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industry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established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there</a:t>
            </a:r>
            <a:r>
              <a:rPr lang="fr-FR" sz="2400" dirty="0">
                <a:latin typeface="Times New Roman" panose="02020603050405020304" pitchFamily="18" charset="0"/>
                <a:cs typeface="Times New Roman" panose="02020603050405020304" pitchFamily="18" charset="0"/>
              </a:rPr>
              <a:t> are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few </a:t>
            </a:r>
            <a:r>
              <a:rPr lang="fr-FR" sz="2400" dirty="0" err="1">
                <a:latin typeface="Times New Roman" panose="02020603050405020304" pitchFamily="18" charset="0"/>
                <a:cs typeface="Times New Roman" panose="02020603050405020304" pitchFamily="18" charset="0"/>
              </a:rPr>
              <a:t>bad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coming</a:t>
            </a:r>
            <a:r>
              <a:rPr lang="fr-FR" sz="2400" dirty="0">
                <a:latin typeface="Times New Roman" panose="02020603050405020304" pitchFamily="18" charset="0"/>
                <a:cs typeface="Times New Roman" panose="02020603050405020304" pitchFamily="18" charset="0"/>
              </a:rPr>
              <a:t> out. I </a:t>
            </a:r>
            <a:r>
              <a:rPr lang="fr-FR" sz="2400" dirty="0" err="1">
                <a:latin typeface="Times New Roman" panose="02020603050405020304" pitchFamily="18" charset="0"/>
                <a:cs typeface="Times New Roman" panose="02020603050405020304" pitchFamily="18" charset="0"/>
              </a:rPr>
              <a:t>mean</a:t>
            </a:r>
            <a:r>
              <a:rPr lang="fr-FR" sz="2400" dirty="0">
                <a:latin typeface="Times New Roman" panose="02020603050405020304" pitchFamily="18" charset="0"/>
                <a:cs typeface="Times New Roman" panose="02020603050405020304" pitchFamily="18" charset="0"/>
              </a:rPr>
              <a:t>, in the </a:t>
            </a:r>
            <a:r>
              <a:rPr lang="fr-FR" sz="2400" dirty="0" err="1">
                <a:latin typeface="Times New Roman" panose="02020603050405020304" pitchFamily="18" charset="0"/>
                <a:cs typeface="Times New Roman" panose="02020603050405020304" pitchFamily="18" charset="0"/>
              </a:rPr>
              <a:t>sense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wouldn't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work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Now</a:t>
            </a:r>
            <a:r>
              <a:rPr lang="fr-FR" sz="2400" dirty="0">
                <a:latin typeface="Times New Roman" panose="02020603050405020304" pitchFamily="18" charset="0"/>
                <a:cs typeface="Times New Roman" panose="02020603050405020304" pitchFamily="18" charset="0"/>
              </a:rPr>
              <a:t>, the question,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have to put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on </a:t>
            </a:r>
            <a:r>
              <a:rPr lang="fr-FR" sz="2400" dirty="0" err="1">
                <a:latin typeface="Times New Roman" panose="02020603050405020304" pitchFamily="18" charset="0"/>
                <a:cs typeface="Times New Roman" panose="02020603050405020304" pitchFamily="18" charset="0"/>
              </a:rPr>
              <a:t>another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ground</a:t>
            </a:r>
            <a:r>
              <a:rPr lang="fr-FR" sz="2400" dirty="0">
                <a:latin typeface="Times New Roman" panose="02020603050405020304" pitchFamily="18" charset="0"/>
                <a:cs typeface="Times New Roman" panose="02020603050405020304" pitchFamily="18" charset="0"/>
              </a:rPr>
              <a:t>. That of </a:t>
            </a:r>
            <a:r>
              <a:rPr lang="fr-FR" sz="2400" dirty="0" err="1">
                <a:latin typeface="Times New Roman" panose="02020603050405020304" pitchFamily="18" charset="0"/>
                <a:cs typeface="Times New Roman" panose="02020603050405020304" pitchFamily="18" charset="0"/>
              </a:rPr>
              <a:t>aesthetics</a:t>
            </a:r>
            <a:r>
              <a:rPr lang="fr-FR" sz="2400" dirty="0">
                <a:latin typeface="Times New Roman" panose="02020603050405020304" pitchFamily="18" charset="0"/>
                <a:cs typeface="Times New Roman" panose="02020603050405020304" pitchFamily="18" charset="0"/>
              </a:rPr>
              <a:t>, morals, </a:t>
            </a:r>
            <a:r>
              <a:rPr lang="fr-FR" sz="2400" dirty="0" err="1">
                <a:latin typeface="Times New Roman" panose="02020603050405020304" pitchFamily="18" charset="0"/>
                <a:cs typeface="Times New Roman" panose="02020603050405020304" pitchFamily="18" charset="0"/>
              </a:rPr>
              <a:t>politics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Right </a:t>
            </a:r>
            <a:r>
              <a:rPr lang="fr-FR" sz="2400" dirty="0" err="1">
                <a:latin typeface="Times New Roman" panose="02020603050405020304" pitchFamily="18" charset="0"/>
                <a:cs typeface="Times New Roman" panose="02020603050405020304" pitchFamily="18" charset="0"/>
              </a:rPr>
              <a:t>now</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playing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God</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War</a:t>
            </a:r>
            <a:r>
              <a:rPr lang="fr-FR" sz="2400" dirty="0">
                <a:latin typeface="Times New Roman" panose="02020603050405020304" pitchFamily="18" charset="0"/>
                <a:cs typeface="Times New Roman" panose="02020603050405020304" pitchFamily="18" charset="0"/>
              </a:rPr>
              <a:t> [Sony Interactive Entertainment, 2018], and I </a:t>
            </a:r>
            <a:r>
              <a:rPr lang="fr-FR" sz="2400" dirty="0" err="1">
                <a:latin typeface="Times New Roman" panose="02020603050405020304" pitchFamily="18" charset="0"/>
                <a:cs typeface="Times New Roman" panose="02020603050405020304" pitchFamily="18" charset="0"/>
              </a:rPr>
              <a:t>think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 vile </a:t>
            </a:r>
            <a:r>
              <a:rPr lang="fr-FR" sz="2400" dirty="0" err="1">
                <a:latin typeface="Times New Roman" panose="02020603050405020304" pitchFamily="18" charset="0"/>
                <a:cs typeface="Times New Roman" panose="02020603050405020304" pitchFamily="18" charset="0"/>
              </a:rPr>
              <a:t>piece</a:t>
            </a:r>
            <a:r>
              <a:rPr lang="fr-FR" sz="2400" dirty="0">
                <a:latin typeface="Times New Roman" panose="02020603050405020304" pitchFamily="18" charset="0"/>
                <a:cs typeface="Times New Roman" panose="02020603050405020304" pitchFamily="18" charset="0"/>
              </a:rPr>
              <a:t> of shit. But the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technically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unassailable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works</a:t>
            </a:r>
            <a:r>
              <a:rPr lang="fr-FR" sz="2400" dirty="0">
                <a:latin typeface="Times New Roman" panose="02020603050405020304" pitchFamily="18" charset="0"/>
                <a:cs typeface="Times New Roman" panose="02020603050405020304" pitchFamily="18" charset="0"/>
              </a:rPr>
              <a:t>. System-</a:t>
            </a:r>
            <a:r>
              <a:rPr lang="fr-FR" sz="2400" dirty="0" err="1">
                <a:latin typeface="Times New Roman" panose="02020603050405020304" pitchFamily="18" charset="0"/>
                <a:cs typeface="Times New Roman" panose="02020603050405020304" pitchFamily="18" charset="0"/>
              </a:rPr>
              <a:t>wise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everything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works</a:t>
            </a:r>
            <a:r>
              <a:rPr lang="fr-FR" sz="2400" dirty="0">
                <a:latin typeface="Times New Roman" panose="02020603050405020304" pitchFamily="18" charset="0"/>
                <a:cs typeface="Times New Roman" panose="02020603050405020304" pitchFamily="18" charset="0"/>
              </a:rPr>
              <a:t>. I </a:t>
            </a:r>
            <a:r>
              <a:rPr lang="fr-FR" sz="2400" dirty="0" err="1">
                <a:latin typeface="Times New Roman" panose="02020603050405020304" pitchFamily="18" charset="0"/>
                <a:cs typeface="Times New Roman" panose="02020603050405020304" pitchFamily="18" charset="0"/>
              </a:rPr>
              <a:t>think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now</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have to criticise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on </a:t>
            </a:r>
            <a:r>
              <a:rPr lang="fr-FR" sz="2400" dirty="0" err="1">
                <a:latin typeface="Times New Roman" panose="02020603050405020304" pitchFamily="18" charset="0"/>
                <a:cs typeface="Times New Roman" panose="02020603050405020304" pitchFamily="18" charset="0"/>
              </a:rPr>
              <a:t>something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else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the real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comes</a:t>
            </a:r>
            <a:r>
              <a:rPr lang="fr-FR" sz="2400" dirty="0">
                <a:latin typeface="Times New Roman" panose="02020603050405020304" pitchFamily="18" charset="0"/>
                <a:cs typeface="Times New Roman" panose="02020603050405020304" pitchFamily="18" charset="0"/>
              </a:rPr>
              <a:t> in, and </a:t>
            </a:r>
            <a:r>
              <a:rPr lang="fr-FR" sz="2400" dirty="0" err="1">
                <a:latin typeface="Times New Roman" panose="02020603050405020304" pitchFamily="18" charset="0"/>
                <a:cs typeface="Times New Roman" panose="02020603050405020304" pitchFamily="18" charset="0"/>
              </a:rPr>
              <a:t>that's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what</a:t>
            </a:r>
            <a:r>
              <a:rPr lang="fr-FR" sz="2400" dirty="0">
                <a:latin typeface="Times New Roman" panose="02020603050405020304" pitchFamily="18" charset="0"/>
                <a:cs typeface="Times New Roman" panose="02020603050405020304" pitchFamily="18" charset="0"/>
              </a:rPr>
              <a:t> film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not: "Is the story </a:t>
            </a:r>
            <a:r>
              <a:rPr lang="fr-FR" sz="2400" dirty="0" err="1">
                <a:latin typeface="Times New Roman" panose="02020603050405020304" pitchFamily="18" charset="0"/>
                <a:cs typeface="Times New Roman" panose="02020603050405020304" pitchFamily="18" charset="0"/>
              </a:rPr>
              <a:t>well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told</a:t>
            </a:r>
            <a:r>
              <a:rPr lang="fr-FR" sz="2400" dirty="0">
                <a:latin typeface="Times New Roman" panose="02020603050405020304" pitchFamily="18" charset="0"/>
                <a:cs typeface="Times New Roman" panose="02020603050405020304" pitchFamily="18" charset="0"/>
              </a:rPr>
              <a:t>?" or "Is the </a:t>
            </a:r>
            <a:r>
              <a:rPr lang="fr-FR" sz="2400" dirty="0" err="1">
                <a:latin typeface="Times New Roman" panose="02020603050405020304" pitchFamily="18" charset="0"/>
                <a:cs typeface="Times New Roman" panose="02020603050405020304" pitchFamily="18" charset="0"/>
              </a:rPr>
              <a:t>lighting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beautiful</a:t>
            </a:r>
            <a:r>
              <a:rPr lang="fr-FR" sz="2400" dirty="0">
                <a:latin typeface="Times New Roman" panose="02020603050405020304" pitchFamily="18" charset="0"/>
                <a:cs typeface="Times New Roman" panose="02020603050405020304" pitchFamily="18" charset="0"/>
              </a:rPr>
              <a:t>?]" The real question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does</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tell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 The film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has been </a:t>
            </a:r>
            <a:r>
              <a:rPr lang="fr-FR" sz="2400" dirty="0" err="1">
                <a:latin typeface="Times New Roman" panose="02020603050405020304" pitchFamily="18" charset="0"/>
                <a:cs typeface="Times New Roman" panose="02020603050405020304" pitchFamily="18" charset="0"/>
              </a:rPr>
              <a:t>around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much</a:t>
            </a:r>
            <a:r>
              <a:rPr lang="fr-FR" sz="2400" dirty="0">
                <a:latin typeface="Times New Roman" panose="02020603050405020304" pitchFamily="18" charset="0"/>
                <a:cs typeface="Times New Roman" panose="02020603050405020304" pitchFamily="18" charset="0"/>
              </a:rPr>
              <a:t> longer. It has </a:t>
            </a:r>
            <a:r>
              <a:rPr lang="fr-FR" sz="2400" dirty="0" err="1">
                <a:latin typeface="Times New Roman" panose="02020603050405020304" pitchFamily="18" charset="0"/>
                <a:cs typeface="Times New Roman" panose="02020603050405020304" pitchFamily="18" charset="0"/>
              </a:rPr>
              <a:t>trained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weapons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has </a:t>
            </a:r>
            <a:r>
              <a:rPr lang="fr-FR" sz="2400" dirty="0" err="1">
                <a:latin typeface="Times New Roman" panose="02020603050405020304" pitchFamily="18" charset="0"/>
                <a:cs typeface="Times New Roman" panose="02020603050405020304" pitchFamily="18" charset="0"/>
              </a:rPr>
              <a:t>trained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tools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stems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decades</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decades</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theories</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dogmas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There's</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history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have </a:t>
            </a:r>
            <a:r>
              <a:rPr lang="fr-FR" sz="2400" dirty="0" err="1">
                <a:latin typeface="Times New Roman" panose="02020603050405020304" pitchFamily="18" charset="0"/>
                <a:cs typeface="Times New Roman" panose="02020603050405020304" pitchFamily="18" charset="0"/>
              </a:rPr>
              <a:t>behind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them</a:t>
            </a:r>
            <a:r>
              <a:rPr lang="fr-FR" sz="2400" dirty="0">
                <a:latin typeface="Times New Roman" panose="02020603050405020304" pitchFamily="18" charset="0"/>
                <a:cs typeface="Times New Roman" panose="02020603050405020304" pitchFamily="18" charset="0"/>
              </a:rPr>
              <a:t>, but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interesting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because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up to us to </a:t>
            </a:r>
            <a:r>
              <a:rPr lang="fr-FR" sz="2400" dirty="0" err="1">
                <a:latin typeface="Times New Roman" panose="02020603050405020304" pitchFamily="18" charset="0"/>
                <a:cs typeface="Times New Roman" panose="02020603050405020304" pitchFamily="18" charset="0"/>
              </a:rPr>
              <a:t>invent</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tools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allow</a:t>
            </a:r>
            <a:r>
              <a:rPr lang="fr-FR" sz="2400" dirty="0">
                <a:latin typeface="Times New Roman" panose="02020603050405020304" pitchFamily="18" charset="0"/>
                <a:cs typeface="Times New Roman" panose="02020603050405020304" pitchFamily="18" charset="0"/>
              </a:rPr>
              <a:t> us to analyse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(Interview of 5 June 2018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Victor Moisan</a:t>
            </a:r>
            <a:r>
              <a:rPr lang="fr-FR"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91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36AA872-D4BD-E54A-9466-1C8034792115}"/>
              </a:ext>
            </a:extLst>
          </p:cNvPr>
          <p:cNvPicPr>
            <a:picLocks noChangeAspect="1" noChangeArrowheads="1"/>
          </p:cNvPicPr>
          <p:nvPr/>
        </p:nvPicPr>
        <p:blipFill>
          <a:blip r:embed="rId2">
            <a:alphaModFix amt="15000"/>
            <a:extLst>
              <a:ext uri="{28A0092B-C50C-407E-A947-70E740481C1C}">
                <a14:useLocalDpi xmlns:a14="http://schemas.microsoft.com/office/drawing/2010/main" val="0"/>
              </a:ext>
            </a:extLst>
          </a:blip>
          <a:srcRect/>
          <a:stretch>
            <a:fillRect/>
          </a:stretch>
        </p:blipFill>
        <p:spPr bwMode="auto">
          <a:xfrm>
            <a:off x="1057135" y="11826"/>
            <a:ext cx="8157039" cy="1028858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a:blip r:embed="rId3">
            <a:alphaModFix amt="27000"/>
          </a:blip>
          <a:stretch>
            <a:fillRect/>
          </a:stretch>
        </p:blipFill>
        <p:spPr>
          <a:xfrm>
            <a:off x="9249297" y="-381062"/>
            <a:ext cx="8002238" cy="10669651"/>
          </a:xfrm>
          <a:prstGeom prst="rect">
            <a:avLst/>
          </a:prstGeom>
        </p:spPr>
      </p:pic>
      <p:pic>
        <p:nvPicPr>
          <p:cNvPr id="3" name="Image 2"/>
          <p:cNvPicPr>
            <a:picLocks noChangeAspect="1"/>
          </p:cNvPicPr>
          <p:nvPr/>
        </p:nvPicPr>
        <p:blipFill>
          <a:blip r:embed="rId4"/>
          <a:stretch>
            <a:fillRect/>
          </a:stretch>
        </p:blipFill>
        <p:spPr>
          <a:xfrm>
            <a:off x="11110973" y="8202368"/>
            <a:ext cx="4231529" cy="1681476"/>
          </a:xfrm>
          <a:prstGeom prst="rect">
            <a:avLst/>
          </a:prstGeom>
          <a:ln>
            <a:solidFill>
              <a:schemeClr val="tx1"/>
            </a:solidFill>
          </a:ln>
        </p:spPr>
      </p:pic>
      <p:sp>
        <p:nvSpPr>
          <p:cNvPr id="11" name="Rectangle à coins arrondis 7">
            <a:extLst>
              <a:ext uri="{FF2B5EF4-FFF2-40B4-BE49-F238E27FC236}">
                <a16:creationId xmlns:a16="http://schemas.microsoft.com/office/drawing/2014/main" id="{9249912F-8918-3B83-8075-BEE5E39DFB63}"/>
              </a:ext>
            </a:extLst>
          </p:cNvPr>
          <p:cNvSpPr/>
          <p:nvPr/>
        </p:nvSpPr>
        <p:spPr>
          <a:xfrm>
            <a:off x="4711484" y="409811"/>
            <a:ext cx="8989017" cy="1511179"/>
          </a:xfrm>
          <a:prstGeom prst="roundRect">
            <a:avLst/>
          </a:prstGeom>
          <a:solidFill>
            <a:schemeClr val="bg2">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12" name="Rectangle à coins arrondis 7">
            <a:extLst>
              <a:ext uri="{FF2B5EF4-FFF2-40B4-BE49-F238E27FC236}">
                <a16:creationId xmlns:a16="http://schemas.microsoft.com/office/drawing/2014/main" id="{9A8C871A-F1CF-E47A-DFAB-FB46D50C18F6}"/>
              </a:ext>
            </a:extLst>
          </p:cNvPr>
          <p:cNvSpPr/>
          <p:nvPr/>
        </p:nvSpPr>
        <p:spPr>
          <a:xfrm>
            <a:off x="286716" y="2062152"/>
            <a:ext cx="16381709" cy="7177215"/>
          </a:xfrm>
          <a:prstGeom prst="roundRect">
            <a:avLst/>
          </a:prstGeom>
          <a:solidFill>
            <a:schemeClr val="bg2">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9" name="ZoneTexte 8"/>
          <p:cNvSpPr txBox="1"/>
          <p:nvPr/>
        </p:nvSpPr>
        <p:spPr>
          <a:xfrm>
            <a:off x="596683" y="2328703"/>
            <a:ext cx="16025247" cy="8217634"/>
          </a:xfrm>
          <a:prstGeom prst="rect">
            <a:avLst/>
          </a:prstGeom>
          <a:noFill/>
        </p:spPr>
        <p:txBody>
          <a:bodyPr wrap="square" rtlCol="0">
            <a:spAutoFit/>
          </a:bodyPr>
          <a:lstStyle/>
          <a:p>
            <a:pPr algn="just"/>
            <a:r>
              <a:rPr lang="nl-BE" sz="2400" b="1" dirty="0">
                <a:latin typeface="Times New Roman"/>
                <a:cs typeface="Times New Roman"/>
              </a:rPr>
              <a:t>Capitaux ludiques « encyclopédiques et spécifiques » (Dozo et Krywicki, 2022) </a:t>
            </a:r>
          </a:p>
          <a:p>
            <a:pPr algn="just"/>
            <a:r>
              <a:rPr lang="nl-BE" sz="2400" dirty="0">
                <a:latin typeface="Times New Roman"/>
                <a:cs typeface="Times New Roman"/>
              </a:rPr>
              <a:t>« </a:t>
            </a:r>
            <a:r>
              <a:rPr lang="nl-BE" sz="2400" i="1" dirty="0">
                <a:latin typeface="Times New Roman"/>
                <a:cs typeface="Times New Roman"/>
              </a:rPr>
              <a:t>Si nombreux sont les joueurs qui se rappellent de [la simulation de course Indianapolis 500 parue en 1989], c’est pour une seule chose : la possibilité de faire demi-tour sur la piste dans l’unique but de foncer à pleine vitesse sur ses concurrents et de provoquer de monstrueux crash à la physique réaliste, plus de dix ans avant Burnout et six avant Destruction Derby </a:t>
            </a:r>
            <a:r>
              <a:rPr lang="nl-BE" sz="2400" dirty="0">
                <a:latin typeface="Times New Roman"/>
                <a:cs typeface="Times New Roman"/>
              </a:rPr>
              <a:t>». FALCOZ Thierry, « Quand le jeu vidéo inventa la roue… », IG, n°4, p.37, septembre 2009.</a:t>
            </a:r>
            <a:endParaRPr lang="nl-BE" sz="2400" b="1" dirty="0">
              <a:latin typeface="Times New Roman"/>
              <a:cs typeface="Times New Roman"/>
            </a:endParaRPr>
          </a:p>
          <a:p>
            <a:pPr algn="just"/>
            <a:r>
              <a:rPr lang="nl-BE" sz="2400" b="1" dirty="0">
                <a:latin typeface="Times New Roman"/>
                <a:cs typeface="Times New Roman"/>
              </a:rPr>
              <a:t>=&gt; Mettre en lumière les précurseurs de chaque mécanique, les pionniers de chaque genre, même quand l’élément semble anecdotique </a:t>
            </a:r>
            <a:r>
              <a:rPr lang="nl-BE" sz="2400" dirty="0">
                <a:latin typeface="Times New Roman"/>
                <a:cs typeface="Times New Roman"/>
              </a:rPr>
              <a:t>(« Le premier jeu de course à proposer un tour supplémentaire lorsqu’on récolte suffisamment de drapeaux »)</a:t>
            </a:r>
            <a:r>
              <a:rPr lang="nl-BE" sz="2400" b="1" dirty="0">
                <a:latin typeface="Times New Roman"/>
                <a:cs typeface="Times New Roman"/>
              </a:rPr>
              <a:t>. Mobiliser sa fine connaissance pour s’ériger en “historien de l’art” du jeu vidéo. </a:t>
            </a:r>
          </a:p>
          <a:p>
            <a:pPr marL="342900" indent="-342900" algn="just">
              <a:buFont typeface="Symbol" pitchFamily="2" charset="2"/>
              <a:buChar char="Þ"/>
            </a:pPr>
            <a:endParaRPr lang="nl-BE" sz="2400" b="1" dirty="0">
              <a:latin typeface="Times New Roman"/>
              <a:cs typeface="Times New Roman"/>
            </a:endParaRPr>
          </a:p>
          <a:p>
            <a:pPr algn="just"/>
            <a:endParaRPr lang="fr-BE" sz="2400" dirty="0">
              <a:latin typeface="Times New Roman"/>
              <a:cs typeface="Times New Roman"/>
            </a:endParaRPr>
          </a:p>
          <a:p>
            <a:pPr algn="just"/>
            <a:r>
              <a:rPr lang="fr-BE" sz="2400" dirty="0">
                <a:latin typeface="Times New Roman"/>
                <a:cs typeface="Times New Roman"/>
              </a:rPr>
              <a:t> "If </a:t>
            </a:r>
            <a:r>
              <a:rPr lang="fr-BE" sz="2400" dirty="0" err="1">
                <a:latin typeface="Times New Roman"/>
                <a:cs typeface="Times New Roman"/>
              </a:rPr>
              <a:t>many</a:t>
            </a:r>
            <a:r>
              <a:rPr lang="fr-BE" sz="2400" dirty="0">
                <a:latin typeface="Times New Roman"/>
                <a:cs typeface="Times New Roman"/>
              </a:rPr>
              <a:t> gamers </a:t>
            </a:r>
            <a:r>
              <a:rPr lang="fr-BE" sz="2400" dirty="0" err="1">
                <a:latin typeface="Times New Roman"/>
                <a:cs typeface="Times New Roman"/>
              </a:rPr>
              <a:t>remember</a:t>
            </a:r>
            <a:r>
              <a:rPr lang="fr-BE" sz="2400" dirty="0">
                <a:latin typeface="Times New Roman"/>
                <a:cs typeface="Times New Roman"/>
              </a:rPr>
              <a:t> [the Indianapolis 500 racing simulation </a:t>
            </a:r>
            <a:r>
              <a:rPr lang="fr-BE" sz="2400" dirty="0" err="1">
                <a:latin typeface="Times New Roman"/>
                <a:cs typeface="Times New Roman"/>
              </a:rPr>
              <a:t>released</a:t>
            </a:r>
            <a:r>
              <a:rPr lang="fr-BE" sz="2400" dirty="0">
                <a:latin typeface="Times New Roman"/>
                <a:cs typeface="Times New Roman"/>
              </a:rPr>
              <a:t> in 1989], </a:t>
            </a:r>
            <a:r>
              <a:rPr lang="fr-BE" sz="2400" dirty="0" err="1">
                <a:latin typeface="Times New Roman"/>
                <a:cs typeface="Times New Roman"/>
              </a:rPr>
              <a:t>it</a:t>
            </a:r>
            <a:r>
              <a:rPr lang="fr-BE" sz="2400" dirty="0">
                <a:latin typeface="Times New Roman"/>
                <a:cs typeface="Times New Roman"/>
              </a:rPr>
              <a:t> </a:t>
            </a:r>
            <a:r>
              <a:rPr lang="fr-BE" sz="2400" dirty="0" err="1">
                <a:latin typeface="Times New Roman"/>
                <a:cs typeface="Times New Roman"/>
              </a:rPr>
              <a:t>is</a:t>
            </a:r>
            <a:r>
              <a:rPr lang="fr-BE" sz="2400" dirty="0">
                <a:latin typeface="Times New Roman"/>
                <a:cs typeface="Times New Roman"/>
              </a:rPr>
              <a:t> for one </a:t>
            </a:r>
            <a:r>
              <a:rPr lang="fr-BE" sz="2400" dirty="0" err="1">
                <a:latin typeface="Times New Roman"/>
                <a:cs typeface="Times New Roman"/>
              </a:rPr>
              <a:t>thing</a:t>
            </a:r>
            <a:r>
              <a:rPr lang="fr-BE" sz="2400" dirty="0">
                <a:latin typeface="Times New Roman"/>
                <a:cs typeface="Times New Roman"/>
              </a:rPr>
              <a:t> </a:t>
            </a:r>
            <a:r>
              <a:rPr lang="fr-BE" sz="2400" dirty="0" err="1">
                <a:latin typeface="Times New Roman"/>
                <a:cs typeface="Times New Roman"/>
              </a:rPr>
              <a:t>only</a:t>
            </a:r>
            <a:r>
              <a:rPr lang="fr-BE" sz="2400" dirty="0">
                <a:latin typeface="Times New Roman"/>
                <a:cs typeface="Times New Roman"/>
              </a:rPr>
              <a:t>: the </a:t>
            </a:r>
            <a:r>
              <a:rPr lang="fr-BE" sz="2400" dirty="0" err="1">
                <a:latin typeface="Times New Roman"/>
                <a:cs typeface="Times New Roman"/>
              </a:rPr>
              <a:t>possibility</a:t>
            </a:r>
            <a:r>
              <a:rPr lang="fr-BE" sz="2400" dirty="0">
                <a:latin typeface="Times New Roman"/>
                <a:cs typeface="Times New Roman"/>
              </a:rPr>
              <a:t> of </a:t>
            </a:r>
            <a:r>
              <a:rPr lang="fr-BE" sz="2400" dirty="0" err="1">
                <a:latin typeface="Times New Roman"/>
                <a:cs typeface="Times New Roman"/>
              </a:rPr>
              <a:t>turning</a:t>
            </a:r>
            <a:r>
              <a:rPr lang="fr-BE" sz="2400" dirty="0">
                <a:latin typeface="Times New Roman"/>
                <a:cs typeface="Times New Roman"/>
              </a:rPr>
              <a:t> </a:t>
            </a:r>
            <a:r>
              <a:rPr lang="fr-BE" sz="2400" dirty="0" err="1">
                <a:latin typeface="Times New Roman"/>
                <a:cs typeface="Times New Roman"/>
              </a:rPr>
              <a:t>around</a:t>
            </a:r>
            <a:r>
              <a:rPr lang="fr-BE" sz="2400" dirty="0">
                <a:latin typeface="Times New Roman"/>
                <a:cs typeface="Times New Roman"/>
              </a:rPr>
              <a:t> on the </a:t>
            </a:r>
            <a:r>
              <a:rPr lang="fr-BE" sz="2400" dirty="0" err="1">
                <a:latin typeface="Times New Roman"/>
                <a:cs typeface="Times New Roman"/>
              </a:rPr>
              <a:t>track</a:t>
            </a:r>
            <a:r>
              <a:rPr lang="fr-BE" sz="2400" dirty="0">
                <a:latin typeface="Times New Roman"/>
                <a:cs typeface="Times New Roman"/>
              </a:rPr>
              <a:t> </a:t>
            </a:r>
            <a:r>
              <a:rPr lang="fr-BE" sz="2400" dirty="0" err="1">
                <a:latin typeface="Times New Roman"/>
                <a:cs typeface="Times New Roman"/>
              </a:rPr>
              <a:t>with</a:t>
            </a:r>
            <a:r>
              <a:rPr lang="fr-BE" sz="2400" dirty="0">
                <a:latin typeface="Times New Roman"/>
                <a:cs typeface="Times New Roman"/>
              </a:rPr>
              <a:t> the sole </a:t>
            </a:r>
            <a:r>
              <a:rPr lang="fr-BE" sz="2400" dirty="0" err="1">
                <a:latin typeface="Times New Roman"/>
                <a:cs typeface="Times New Roman"/>
              </a:rPr>
              <a:t>aim</a:t>
            </a:r>
            <a:r>
              <a:rPr lang="fr-BE" sz="2400" dirty="0">
                <a:latin typeface="Times New Roman"/>
                <a:cs typeface="Times New Roman"/>
              </a:rPr>
              <a:t> of </a:t>
            </a:r>
            <a:r>
              <a:rPr lang="fr-BE" sz="2400" dirty="0" err="1">
                <a:latin typeface="Times New Roman"/>
                <a:cs typeface="Times New Roman"/>
              </a:rPr>
              <a:t>driving</a:t>
            </a:r>
            <a:r>
              <a:rPr lang="fr-BE" sz="2400" dirty="0">
                <a:latin typeface="Times New Roman"/>
                <a:cs typeface="Times New Roman"/>
              </a:rPr>
              <a:t> at full speed </a:t>
            </a:r>
            <a:r>
              <a:rPr lang="fr-BE" sz="2400" dirty="0" err="1">
                <a:latin typeface="Times New Roman"/>
                <a:cs typeface="Times New Roman"/>
              </a:rPr>
              <a:t>into</a:t>
            </a:r>
            <a:r>
              <a:rPr lang="fr-BE" sz="2400" dirty="0">
                <a:latin typeface="Times New Roman"/>
                <a:cs typeface="Times New Roman"/>
              </a:rPr>
              <a:t> </a:t>
            </a:r>
            <a:r>
              <a:rPr lang="fr-BE" sz="2400" dirty="0" err="1">
                <a:latin typeface="Times New Roman"/>
                <a:cs typeface="Times New Roman"/>
              </a:rPr>
              <a:t>one's</a:t>
            </a:r>
            <a:r>
              <a:rPr lang="fr-BE" sz="2400" dirty="0">
                <a:latin typeface="Times New Roman"/>
                <a:cs typeface="Times New Roman"/>
              </a:rPr>
              <a:t> </a:t>
            </a:r>
            <a:r>
              <a:rPr lang="fr-BE" sz="2400" dirty="0" err="1">
                <a:latin typeface="Times New Roman"/>
                <a:cs typeface="Times New Roman"/>
              </a:rPr>
              <a:t>competitors</a:t>
            </a:r>
            <a:r>
              <a:rPr lang="fr-BE" sz="2400" dirty="0">
                <a:latin typeface="Times New Roman"/>
                <a:cs typeface="Times New Roman"/>
              </a:rPr>
              <a:t> and </a:t>
            </a:r>
            <a:r>
              <a:rPr lang="fr-BE" sz="2400" dirty="0" err="1">
                <a:latin typeface="Times New Roman"/>
                <a:cs typeface="Times New Roman"/>
              </a:rPr>
              <a:t>causing</a:t>
            </a:r>
            <a:r>
              <a:rPr lang="fr-BE" sz="2400" dirty="0">
                <a:latin typeface="Times New Roman"/>
                <a:cs typeface="Times New Roman"/>
              </a:rPr>
              <a:t> </a:t>
            </a:r>
            <a:r>
              <a:rPr lang="fr-BE" sz="2400" dirty="0" err="1">
                <a:latin typeface="Times New Roman"/>
                <a:cs typeface="Times New Roman"/>
              </a:rPr>
              <a:t>monstrous</a:t>
            </a:r>
            <a:r>
              <a:rPr lang="fr-BE" sz="2400" dirty="0">
                <a:latin typeface="Times New Roman"/>
                <a:cs typeface="Times New Roman"/>
              </a:rPr>
              <a:t> crashes </a:t>
            </a:r>
            <a:r>
              <a:rPr lang="fr-BE" sz="2400" dirty="0" err="1">
                <a:latin typeface="Times New Roman"/>
                <a:cs typeface="Times New Roman"/>
              </a:rPr>
              <a:t>with</a:t>
            </a:r>
            <a:r>
              <a:rPr lang="fr-BE" sz="2400" dirty="0">
                <a:latin typeface="Times New Roman"/>
                <a:cs typeface="Times New Roman"/>
              </a:rPr>
              <a:t> </a:t>
            </a:r>
            <a:r>
              <a:rPr lang="fr-BE" sz="2400" dirty="0" err="1">
                <a:latin typeface="Times New Roman"/>
                <a:cs typeface="Times New Roman"/>
              </a:rPr>
              <a:t>realistic</a:t>
            </a:r>
            <a:r>
              <a:rPr lang="fr-BE" sz="2400" dirty="0">
                <a:latin typeface="Times New Roman"/>
                <a:cs typeface="Times New Roman"/>
              </a:rPr>
              <a:t> </a:t>
            </a:r>
            <a:r>
              <a:rPr lang="fr-BE" sz="2400" dirty="0" err="1">
                <a:latin typeface="Times New Roman"/>
                <a:cs typeface="Times New Roman"/>
              </a:rPr>
              <a:t>physics</a:t>
            </a:r>
            <a:r>
              <a:rPr lang="fr-BE" sz="2400" dirty="0">
                <a:latin typeface="Times New Roman"/>
                <a:cs typeface="Times New Roman"/>
              </a:rPr>
              <a:t>, more </a:t>
            </a:r>
            <a:r>
              <a:rPr lang="fr-BE" sz="2400" dirty="0" err="1">
                <a:latin typeface="Times New Roman"/>
                <a:cs typeface="Times New Roman"/>
              </a:rPr>
              <a:t>than</a:t>
            </a:r>
            <a:r>
              <a:rPr lang="fr-BE" sz="2400" dirty="0">
                <a:latin typeface="Times New Roman"/>
                <a:cs typeface="Times New Roman"/>
              </a:rPr>
              <a:t> </a:t>
            </a:r>
            <a:r>
              <a:rPr lang="fr-BE" sz="2400" dirty="0" err="1">
                <a:latin typeface="Times New Roman"/>
                <a:cs typeface="Times New Roman"/>
              </a:rPr>
              <a:t>ten</a:t>
            </a:r>
            <a:r>
              <a:rPr lang="fr-BE" sz="2400" dirty="0">
                <a:latin typeface="Times New Roman"/>
                <a:cs typeface="Times New Roman"/>
              </a:rPr>
              <a:t> </a:t>
            </a:r>
            <a:r>
              <a:rPr lang="fr-BE" sz="2400" dirty="0" err="1">
                <a:latin typeface="Times New Roman"/>
                <a:cs typeface="Times New Roman"/>
              </a:rPr>
              <a:t>years</a:t>
            </a:r>
            <a:r>
              <a:rPr lang="fr-BE" sz="2400" dirty="0">
                <a:latin typeface="Times New Roman"/>
                <a:cs typeface="Times New Roman"/>
              </a:rPr>
              <a:t> </a:t>
            </a:r>
            <a:r>
              <a:rPr lang="fr-BE" sz="2400" dirty="0" err="1">
                <a:latin typeface="Times New Roman"/>
                <a:cs typeface="Times New Roman"/>
              </a:rPr>
              <a:t>before</a:t>
            </a:r>
            <a:r>
              <a:rPr lang="fr-BE" sz="2400" dirty="0">
                <a:latin typeface="Times New Roman"/>
                <a:cs typeface="Times New Roman"/>
              </a:rPr>
              <a:t> Burnout and six </a:t>
            </a:r>
            <a:r>
              <a:rPr lang="fr-BE" sz="2400" dirty="0" err="1">
                <a:latin typeface="Times New Roman"/>
                <a:cs typeface="Times New Roman"/>
              </a:rPr>
              <a:t>before</a:t>
            </a:r>
            <a:r>
              <a:rPr lang="fr-BE" sz="2400" dirty="0">
                <a:latin typeface="Times New Roman"/>
                <a:cs typeface="Times New Roman"/>
              </a:rPr>
              <a:t> Destruction Derby". FALCOZ Thierry, " Quand le jeu vidéo inventa la roue... ", IG, n°4, p.37, </a:t>
            </a:r>
            <a:r>
              <a:rPr lang="fr-BE" sz="2400" dirty="0" err="1">
                <a:latin typeface="Times New Roman"/>
                <a:cs typeface="Times New Roman"/>
              </a:rPr>
              <a:t>September</a:t>
            </a:r>
            <a:r>
              <a:rPr lang="fr-BE" sz="2400" dirty="0">
                <a:latin typeface="Times New Roman"/>
                <a:cs typeface="Times New Roman"/>
              </a:rPr>
              <a:t> 2009.</a:t>
            </a:r>
          </a:p>
          <a:p>
            <a:pPr algn="just"/>
            <a:r>
              <a:rPr lang="fr-BE" sz="2400" b="1" dirty="0">
                <a:latin typeface="Times New Roman"/>
                <a:cs typeface="Times New Roman"/>
              </a:rPr>
              <a:t>=&gt; Highlight the </a:t>
            </a:r>
            <a:r>
              <a:rPr lang="fr-BE" sz="2400" b="1" dirty="0" err="1">
                <a:latin typeface="Times New Roman"/>
                <a:cs typeface="Times New Roman"/>
              </a:rPr>
              <a:t>precursors</a:t>
            </a:r>
            <a:r>
              <a:rPr lang="fr-BE" sz="2400" b="1" dirty="0">
                <a:latin typeface="Times New Roman"/>
                <a:cs typeface="Times New Roman"/>
              </a:rPr>
              <a:t> of </a:t>
            </a:r>
            <a:r>
              <a:rPr lang="fr-BE" sz="2400" b="1" dirty="0" err="1">
                <a:latin typeface="Times New Roman"/>
                <a:cs typeface="Times New Roman"/>
              </a:rPr>
              <a:t>each</a:t>
            </a:r>
            <a:r>
              <a:rPr lang="fr-BE" sz="2400" b="1" dirty="0">
                <a:latin typeface="Times New Roman"/>
                <a:cs typeface="Times New Roman"/>
              </a:rPr>
              <a:t> </a:t>
            </a:r>
            <a:r>
              <a:rPr lang="fr-BE" sz="2400" b="1" dirty="0" err="1">
                <a:latin typeface="Times New Roman"/>
                <a:cs typeface="Times New Roman"/>
              </a:rPr>
              <a:t>mechanic</a:t>
            </a:r>
            <a:r>
              <a:rPr lang="fr-BE" sz="2400" b="1" dirty="0">
                <a:latin typeface="Times New Roman"/>
                <a:cs typeface="Times New Roman"/>
              </a:rPr>
              <a:t>, the </a:t>
            </a:r>
            <a:r>
              <a:rPr lang="fr-BE" sz="2400" b="1" dirty="0" err="1">
                <a:latin typeface="Times New Roman"/>
                <a:cs typeface="Times New Roman"/>
              </a:rPr>
              <a:t>pioneers</a:t>
            </a:r>
            <a:r>
              <a:rPr lang="fr-BE" sz="2400" b="1" dirty="0">
                <a:latin typeface="Times New Roman"/>
                <a:cs typeface="Times New Roman"/>
              </a:rPr>
              <a:t> of </a:t>
            </a:r>
            <a:r>
              <a:rPr lang="fr-BE" sz="2400" b="1" dirty="0" err="1">
                <a:latin typeface="Times New Roman"/>
                <a:cs typeface="Times New Roman"/>
              </a:rPr>
              <a:t>each</a:t>
            </a:r>
            <a:r>
              <a:rPr lang="fr-BE" sz="2400" b="1" dirty="0">
                <a:latin typeface="Times New Roman"/>
                <a:cs typeface="Times New Roman"/>
              </a:rPr>
              <a:t> genre, </a:t>
            </a:r>
            <a:r>
              <a:rPr lang="fr-BE" sz="2400" b="1" dirty="0" err="1">
                <a:latin typeface="Times New Roman"/>
                <a:cs typeface="Times New Roman"/>
              </a:rPr>
              <a:t>even</a:t>
            </a:r>
            <a:r>
              <a:rPr lang="fr-BE" sz="2400" b="1" dirty="0">
                <a:latin typeface="Times New Roman"/>
                <a:cs typeface="Times New Roman"/>
              </a:rPr>
              <a:t> </a:t>
            </a:r>
            <a:r>
              <a:rPr lang="fr-BE" sz="2400" b="1" dirty="0" err="1">
                <a:latin typeface="Times New Roman"/>
                <a:cs typeface="Times New Roman"/>
              </a:rPr>
              <a:t>when</a:t>
            </a:r>
            <a:r>
              <a:rPr lang="fr-BE" sz="2400" b="1" dirty="0">
                <a:latin typeface="Times New Roman"/>
                <a:cs typeface="Times New Roman"/>
              </a:rPr>
              <a:t> the </a:t>
            </a:r>
            <a:r>
              <a:rPr lang="fr-BE" sz="2400" b="1" dirty="0" err="1">
                <a:latin typeface="Times New Roman"/>
                <a:cs typeface="Times New Roman"/>
              </a:rPr>
              <a:t>element</a:t>
            </a:r>
            <a:r>
              <a:rPr lang="fr-BE" sz="2400" b="1" dirty="0">
                <a:latin typeface="Times New Roman"/>
                <a:cs typeface="Times New Roman"/>
              </a:rPr>
              <a:t> </a:t>
            </a:r>
            <a:r>
              <a:rPr lang="fr-BE" sz="2400" b="1" dirty="0" err="1">
                <a:latin typeface="Times New Roman"/>
                <a:cs typeface="Times New Roman"/>
              </a:rPr>
              <a:t>seems</a:t>
            </a:r>
            <a:r>
              <a:rPr lang="fr-BE" sz="2400" b="1" dirty="0">
                <a:latin typeface="Times New Roman"/>
                <a:cs typeface="Times New Roman"/>
              </a:rPr>
              <a:t> </a:t>
            </a:r>
            <a:r>
              <a:rPr lang="fr-BE" sz="2400" b="1" dirty="0" err="1">
                <a:latin typeface="Times New Roman"/>
                <a:cs typeface="Times New Roman"/>
              </a:rPr>
              <a:t>anecdotal</a:t>
            </a:r>
            <a:r>
              <a:rPr lang="fr-BE" sz="2400" b="1" dirty="0">
                <a:latin typeface="Times New Roman"/>
                <a:cs typeface="Times New Roman"/>
              </a:rPr>
              <a:t> </a:t>
            </a:r>
            <a:r>
              <a:rPr lang="fr-BE" sz="2400" dirty="0">
                <a:latin typeface="Times New Roman"/>
                <a:cs typeface="Times New Roman"/>
              </a:rPr>
              <a:t>("The first racing </a:t>
            </a:r>
            <a:r>
              <a:rPr lang="fr-BE" sz="2400" dirty="0" err="1">
                <a:latin typeface="Times New Roman"/>
                <a:cs typeface="Times New Roman"/>
              </a:rPr>
              <a:t>game</a:t>
            </a:r>
            <a:r>
              <a:rPr lang="fr-BE" sz="2400" dirty="0">
                <a:latin typeface="Times New Roman"/>
                <a:cs typeface="Times New Roman"/>
              </a:rPr>
              <a:t> to </a:t>
            </a:r>
            <a:r>
              <a:rPr lang="fr-BE" sz="2400" dirty="0" err="1">
                <a:latin typeface="Times New Roman"/>
                <a:cs typeface="Times New Roman"/>
              </a:rPr>
              <a:t>offer</a:t>
            </a:r>
            <a:r>
              <a:rPr lang="fr-BE" sz="2400" dirty="0">
                <a:latin typeface="Times New Roman"/>
                <a:cs typeface="Times New Roman"/>
              </a:rPr>
              <a:t> an extra lap </a:t>
            </a:r>
            <a:r>
              <a:rPr lang="fr-BE" sz="2400" dirty="0" err="1">
                <a:latin typeface="Times New Roman"/>
                <a:cs typeface="Times New Roman"/>
              </a:rPr>
              <a:t>when</a:t>
            </a:r>
            <a:r>
              <a:rPr lang="fr-BE" sz="2400" dirty="0">
                <a:latin typeface="Times New Roman"/>
                <a:cs typeface="Times New Roman"/>
              </a:rPr>
              <a:t> </a:t>
            </a:r>
            <a:r>
              <a:rPr lang="fr-BE" sz="2400" dirty="0" err="1">
                <a:latin typeface="Times New Roman"/>
                <a:cs typeface="Times New Roman"/>
              </a:rPr>
              <a:t>you</a:t>
            </a:r>
            <a:r>
              <a:rPr lang="fr-BE" sz="2400" dirty="0">
                <a:latin typeface="Times New Roman"/>
                <a:cs typeface="Times New Roman"/>
              </a:rPr>
              <a:t> </a:t>
            </a:r>
            <a:r>
              <a:rPr lang="fr-BE" sz="2400" dirty="0" err="1">
                <a:latin typeface="Times New Roman"/>
                <a:cs typeface="Times New Roman"/>
              </a:rPr>
              <a:t>collect</a:t>
            </a:r>
            <a:r>
              <a:rPr lang="fr-BE" sz="2400" dirty="0">
                <a:latin typeface="Times New Roman"/>
                <a:cs typeface="Times New Roman"/>
              </a:rPr>
              <a:t> </a:t>
            </a:r>
            <a:r>
              <a:rPr lang="fr-BE" sz="2400" dirty="0" err="1">
                <a:latin typeface="Times New Roman"/>
                <a:cs typeface="Times New Roman"/>
              </a:rPr>
              <a:t>enough</a:t>
            </a:r>
            <a:r>
              <a:rPr lang="fr-BE" sz="2400" dirty="0">
                <a:latin typeface="Times New Roman"/>
                <a:cs typeface="Times New Roman"/>
              </a:rPr>
              <a:t> flags").</a:t>
            </a:r>
            <a:r>
              <a:rPr lang="fr-BE" sz="2400" b="1" dirty="0">
                <a:latin typeface="Times New Roman"/>
                <a:cs typeface="Times New Roman"/>
              </a:rPr>
              <a:t> </a:t>
            </a:r>
            <a:r>
              <a:rPr lang="fr-BE" sz="2400" b="1" dirty="0" err="1">
                <a:latin typeface="Times New Roman"/>
                <a:cs typeface="Times New Roman"/>
              </a:rPr>
              <a:t>Mobilising</a:t>
            </a:r>
            <a:r>
              <a:rPr lang="fr-BE" sz="2400" b="1" dirty="0">
                <a:latin typeface="Times New Roman"/>
                <a:cs typeface="Times New Roman"/>
              </a:rPr>
              <a:t> </a:t>
            </a:r>
            <a:r>
              <a:rPr lang="fr-BE" sz="2400" b="1" dirty="0" err="1">
                <a:latin typeface="Times New Roman"/>
                <a:cs typeface="Times New Roman"/>
              </a:rPr>
              <a:t>his</a:t>
            </a:r>
            <a:r>
              <a:rPr lang="fr-BE" sz="2400" b="1" dirty="0">
                <a:latin typeface="Times New Roman"/>
                <a:cs typeface="Times New Roman"/>
              </a:rPr>
              <a:t> fine </a:t>
            </a:r>
            <a:r>
              <a:rPr lang="fr-BE" sz="2400" b="1" dirty="0" err="1">
                <a:latin typeface="Times New Roman"/>
                <a:cs typeface="Times New Roman"/>
              </a:rPr>
              <a:t>knowledge</a:t>
            </a:r>
            <a:r>
              <a:rPr lang="fr-BE" sz="2400" b="1" dirty="0">
                <a:latin typeface="Times New Roman"/>
                <a:cs typeface="Times New Roman"/>
              </a:rPr>
              <a:t> to set </a:t>
            </a:r>
            <a:r>
              <a:rPr lang="fr-BE" sz="2400" b="1" dirty="0" err="1">
                <a:latin typeface="Times New Roman"/>
                <a:cs typeface="Times New Roman"/>
              </a:rPr>
              <a:t>himself</a:t>
            </a:r>
            <a:r>
              <a:rPr lang="fr-BE" sz="2400" b="1" dirty="0">
                <a:latin typeface="Times New Roman"/>
                <a:cs typeface="Times New Roman"/>
              </a:rPr>
              <a:t> up as an "art </a:t>
            </a:r>
            <a:r>
              <a:rPr lang="fr-BE" sz="2400" b="1" dirty="0" err="1">
                <a:latin typeface="Times New Roman"/>
                <a:cs typeface="Times New Roman"/>
              </a:rPr>
              <a:t>historian</a:t>
            </a:r>
            <a:r>
              <a:rPr lang="fr-BE" sz="2400" b="1" dirty="0">
                <a:latin typeface="Times New Roman"/>
                <a:cs typeface="Times New Roman"/>
              </a:rPr>
              <a:t>" of </a:t>
            </a:r>
            <a:r>
              <a:rPr lang="fr-BE" sz="2400" b="1" dirty="0" err="1">
                <a:latin typeface="Times New Roman"/>
                <a:cs typeface="Times New Roman"/>
              </a:rPr>
              <a:t>video</a:t>
            </a:r>
            <a:r>
              <a:rPr lang="fr-BE" sz="2400" b="1" dirty="0">
                <a:latin typeface="Times New Roman"/>
                <a:cs typeface="Times New Roman"/>
              </a:rPr>
              <a:t> </a:t>
            </a:r>
            <a:r>
              <a:rPr lang="fr-BE" sz="2400" b="1" dirty="0" err="1">
                <a:latin typeface="Times New Roman"/>
                <a:cs typeface="Times New Roman"/>
              </a:rPr>
              <a:t>games</a:t>
            </a:r>
            <a:r>
              <a:rPr lang="fr-BE" sz="2400" b="1" dirty="0">
                <a:latin typeface="Times New Roman"/>
                <a:cs typeface="Times New Roman"/>
              </a:rPr>
              <a:t>. </a:t>
            </a:r>
          </a:p>
          <a:p>
            <a:pPr algn="just"/>
            <a:endParaRPr lang="fr-BE" sz="2400" dirty="0">
              <a:latin typeface="Times New Roman"/>
              <a:cs typeface="Times New Roman"/>
            </a:endParaRPr>
          </a:p>
          <a:p>
            <a:pPr algn="just"/>
            <a:r>
              <a:rPr lang="fr-BE" sz="2400" dirty="0">
                <a:latin typeface="Times New Roman"/>
                <a:cs typeface="Times New Roman"/>
              </a:rPr>
              <a:t>   </a:t>
            </a:r>
          </a:p>
          <a:p>
            <a:pPr algn="just"/>
            <a:endParaRPr lang="fr-BE" sz="2400" dirty="0">
              <a:latin typeface="Times New Roman"/>
              <a:cs typeface="Times New Roman"/>
            </a:endParaRPr>
          </a:p>
          <a:p>
            <a:pPr algn="just"/>
            <a:endParaRPr lang="nl-BE" sz="2400" dirty="0">
              <a:latin typeface="Times New Roman"/>
              <a:cs typeface="Times New Roman"/>
            </a:endParaRPr>
          </a:p>
          <a:p>
            <a:pPr algn="just"/>
            <a:endParaRPr lang="nl-BE" sz="2400" b="1" dirty="0">
              <a:latin typeface="Times New Roman"/>
              <a:cs typeface="Times New Roman"/>
            </a:endParaRPr>
          </a:p>
        </p:txBody>
      </p:sp>
      <p:sp>
        <p:nvSpPr>
          <p:cNvPr id="13" name="TextBox 18">
            <a:extLst>
              <a:ext uri="{FF2B5EF4-FFF2-40B4-BE49-F238E27FC236}">
                <a16:creationId xmlns:a16="http://schemas.microsoft.com/office/drawing/2014/main" id="{F1C82E31-71DA-0A8C-F331-60341F38DAB7}"/>
              </a:ext>
            </a:extLst>
          </p:cNvPr>
          <p:cNvSpPr txBox="1"/>
          <p:nvPr/>
        </p:nvSpPr>
        <p:spPr>
          <a:xfrm>
            <a:off x="2619214" y="486602"/>
            <a:ext cx="13203882" cy="1323439"/>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posture d’historien de l’art </a:t>
            </a:r>
          </a:p>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An art historian's posture</a:t>
            </a:r>
          </a:p>
        </p:txBody>
      </p:sp>
    </p:spTree>
    <p:extLst>
      <p:ext uri="{BB962C8B-B14F-4D97-AF65-F5344CB8AC3E}">
        <p14:creationId xmlns:p14="http://schemas.microsoft.com/office/powerpoint/2010/main" val="97797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707886"/>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Réajuster son mètre-étalon / Readjusting the yardstick</a:t>
            </a:r>
          </a:p>
        </p:txBody>
      </p:sp>
      <p:pic>
        <p:nvPicPr>
          <p:cNvPr id="1026" name="Picture 2">
            <a:extLst>
              <a:ext uri="{FF2B5EF4-FFF2-40B4-BE49-F238E27FC236}">
                <a16:creationId xmlns:a16="http://schemas.microsoft.com/office/drawing/2014/main" id="{D1913303-7499-DF9E-D75A-0495815F1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32" y="1518833"/>
            <a:ext cx="6470381" cy="8627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C0232F-D302-42F6-1CB8-0D0454945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398" y="1518833"/>
            <a:ext cx="5383239" cy="403758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BBDD089-8FA5-EDCA-2DF8-E5F7C0F93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049" y="5826631"/>
            <a:ext cx="9422712" cy="4185274"/>
          </a:xfrm>
          <a:prstGeom prst="rect">
            <a:avLst/>
          </a:prstGeom>
        </p:spPr>
      </p:pic>
      <p:pic>
        <p:nvPicPr>
          <p:cNvPr id="1030" name="Picture 6" descr="Outer Wilds : une bande-annonce annonce l'extension Echoes of the Eye aux  Astronautes Hit - Global Esport News">
            <a:extLst>
              <a:ext uri="{FF2B5EF4-FFF2-40B4-BE49-F238E27FC236}">
                <a16:creationId xmlns:a16="http://schemas.microsoft.com/office/drawing/2014/main" id="{2C850C4A-1778-7A0B-6C24-5A1B5B53D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0122" y="1943535"/>
            <a:ext cx="5455405" cy="30686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F5515AA-2E36-C0B4-BC2A-D18120616C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7398" y="1518833"/>
            <a:ext cx="5383239" cy="74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4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2735" y="359913"/>
            <a:ext cx="8851265" cy="2585323"/>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alternatives en ligne de la critique traditionnelle</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1" name="TextBox 18">
            <a:extLst>
              <a:ext uri="{FF2B5EF4-FFF2-40B4-BE49-F238E27FC236}">
                <a16:creationId xmlns:a16="http://schemas.microsoft.com/office/drawing/2014/main" id="{6A2775A1-ADFF-2684-8511-703A5A8BF4F8}"/>
              </a:ext>
            </a:extLst>
          </p:cNvPr>
          <p:cNvSpPr txBox="1"/>
          <p:nvPr/>
        </p:nvSpPr>
        <p:spPr>
          <a:xfrm>
            <a:off x="8547652" y="775411"/>
            <a:ext cx="9447613" cy="1754326"/>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Online alternatives for traditional criticism</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1026" name="Picture 2" descr="Le Fossoyeur de films | Wikia YouTube Francophone | Fandom">
            <a:extLst>
              <a:ext uri="{FF2B5EF4-FFF2-40B4-BE49-F238E27FC236}">
                <a16:creationId xmlns:a16="http://schemas.microsoft.com/office/drawing/2014/main" id="{E1BBCFBE-46DD-3CB5-C577-ECF480C35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 y="3180735"/>
            <a:ext cx="9447613" cy="541938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C75B806-650E-9D1F-F92F-DD8BE76881CF}"/>
              </a:ext>
            </a:extLst>
          </p:cNvPr>
          <p:cNvSpPr txBox="1"/>
          <p:nvPr/>
        </p:nvSpPr>
        <p:spPr>
          <a:xfrm>
            <a:off x="292735" y="8600118"/>
            <a:ext cx="9447612" cy="646331"/>
          </a:xfrm>
          <a:prstGeom prst="rect">
            <a:avLst/>
          </a:prstGeom>
          <a:noFill/>
        </p:spPr>
        <p:txBody>
          <a:bodyPr wrap="square" rtlCol="0">
            <a:spAutoFit/>
          </a:bodyPr>
          <a:lstStyle/>
          <a:p>
            <a:pPr algn="ctr"/>
            <a:r>
              <a:rPr lang="fr-FR" sz="3600" dirty="0">
                <a:latin typeface="Times New Roman" panose="02020603050405020304" pitchFamily="18" charset="0"/>
                <a:cs typeface="Times New Roman" panose="02020603050405020304" pitchFamily="18" charset="0"/>
              </a:rPr>
              <a:t>Le Fossoyeur de Films</a:t>
            </a:r>
          </a:p>
        </p:txBody>
      </p:sp>
      <p:pic>
        <p:nvPicPr>
          <p:cNvPr id="1028" name="Picture 4" descr="SensCritique — Wikipédia">
            <a:extLst>
              <a:ext uri="{FF2B5EF4-FFF2-40B4-BE49-F238E27FC236}">
                <a16:creationId xmlns:a16="http://schemas.microsoft.com/office/drawing/2014/main" id="{A0BD2876-3B17-86BA-52E2-934642F230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43" b="18726"/>
          <a:stretch/>
        </p:blipFill>
        <p:spPr bwMode="auto">
          <a:xfrm>
            <a:off x="14135928" y="4141331"/>
            <a:ext cx="4152072" cy="26420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0AC901-1170-C25F-B14F-280DE5CBB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3833" y="6981308"/>
            <a:ext cx="3876261" cy="16188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 CINÉMA À LA MAISON (pleins de films) - YouTube">
            <a:extLst>
              <a:ext uri="{FF2B5EF4-FFF2-40B4-BE49-F238E27FC236}">
                <a16:creationId xmlns:a16="http://schemas.microsoft.com/office/drawing/2014/main" id="{0CD1E017-EF31-79FD-BA5F-54EE6CFC98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983" r="40691"/>
          <a:stretch/>
        </p:blipFill>
        <p:spPr bwMode="auto">
          <a:xfrm>
            <a:off x="10058136" y="3670333"/>
            <a:ext cx="4077792" cy="541938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A034246B-B3EC-DB9C-B6A9-C1ED00F6CE89}"/>
              </a:ext>
            </a:extLst>
          </p:cNvPr>
          <p:cNvSpPr txBox="1"/>
          <p:nvPr/>
        </p:nvSpPr>
        <p:spPr>
          <a:xfrm>
            <a:off x="9976138" y="9089717"/>
            <a:ext cx="4077792" cy="646331"/>
          </a:xfrm>
          <a:prstGeom prst="rect">
            <a:avLst/>
          </a:prstGeom>
          <a:noFill/>
        </p:spPr>
        <p:txBody>
          <a:bodyPr wrap="square" rtlCol="0">
            <a:spAutoFit/>
          </a:bodyPr>
          <a:lstStyle/>
          <a:p>
            <a:pPr algn="ctr"/>
            <a:r>
              <a:rPr lang="fr-FR" sz="3600" dirty="0" err="1">
                <a:latin typeface="Times New Roman" panose="02020603050405020304" pitchFamily="18" charset="0"/>
                <a:cs typeface="Times New Roman" panose="02020603050405020304" pitchFamily="18" charset="0"/>
              </a:rPr>
              <a:t>Inthepanda</a:t>
            </a:r>
            <a:endParaRPr lang="fr-F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21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769441"/>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question de la note / The review score issue</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4417499" y="1419645"/>
            <a:ext cx="3174838" cy="369332"/>
          </a:xfrm>
          <a:prstGeom prst="rect">
            <a:avLst/>
          </a:prstGeom>
          <a:noFill/>
        </p:spPr>
        <p:txBody>
          <a:bodyPr wrap="square" rtlCol="0">
            <a:spAutoFit/>
          </a:bodyPr>
          <a:lstStyle/>
          <a:p>
            <a:pPr algn="ctr"/>
            <a:r>
              <a:rPr lang="fr-FR" b="1" i="1" dirty="0"/>
              <a:t>JV Le </a:t>
            </a:r>
            <a:r>
              <a:rPr lang="fr-FR" b="1" i="1" dirty="0" err="1"/>
              <a:t>mag</a:t>
            </a:r>
            <a:endParaRPr lang="fr-FR" b="1" i="1" dirty="0"/>
          </a:p>
        </p:txBody>
      </p:sp>
      <p:pic>
        <p:nvPicPr>
          <p:cNvPr id="2" name="Image 1" descr="Capture d’écran 2021-03-12 à 16.2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7081" y="1752641"/>
            <a:ext cx="1591827" cy="1402324"/>
          </a:xfrm>
          <a:prstGeom prst="rect">
            <a:avLst/>
          </a:prstGeom>
        </p:spPr>
      </p:pic>
      <p:pic>
        <p:nvPicPr>
          <p:cNvPr id="3" name="Image 2" descr="Capture d’écran 2021-03-12 à 16.2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2188" y="1696236"/>
            <a:ext cx="1781331" cy="1459175"/>
          </a:xfrm>
          <a:prstGeom prst="rect">
            <a:avLst/>
          </a:prstGeom>
        </p:spPr>
      </p:pic>
      <p:pic>
        <p:nvPicPr>
          <p:cNvPr id="4" name="Image 3" descr="Capture d’écran 2021-03-12 à 16.28.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8729" y="3115674"/>
            <a:ext cx="1572877" cy="1459175"/>
          </a:xfrm>
          <a:prstGeom prst="rect">
            <a:avLst/>
          </a:prstGeom>
        </p:spPr>
      </p:pic>
      <p:pic>
        <p:nvPicPr>
          <p:cNvPr id="5" name="Image 4" descr="Capture d’écran 2021-03-12 à 16.28.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6387" y="3122025"/>
            <a:ext cx="1516026" cy="1440225"/>
          </a:xfrm>
          <a:prstGeom prst="rect">
            <a:avLst/>
          </a:prstGeom>
        </p:spPr>
      </p:pic>
      <p:pic>
        <p:nvPicPr>
          <p:cNvPr id="8" name="Image 7"/>
          <p:cNvPicPr>
            <a:picLocks noChangeAspect="1"/>
          </p:cNvPicPr>
          <p:nvPr/>
        </p:nvPicPr>
        <p:blipFill rotWithShape="1">
          <a:blip r:embed="rId6"/>
          <a:srcRect l="21146" t="14262" r="7288" b="-293"/>
          <a:stretch/>
        </p:blipFill>
        <p:spPr>
          <a:xfrm>
            <a:off x="205436" y="1326053"/>
            <a:ext cx="5828015" cy="3940807"/>
          </a:xfrm>
          <a:prstGeom prst="rect">
            <a:avLst/>
          </a:prstGeom>
          <a:ln>
            <a:solidFill>
              <a:srgbClr val="000000"/>
            </a:solidFill>
          </a:ln>
        </p:spPr>
      </p:pic>
      <p:sp>
        <p:nvSpPr>
          <p:cNvPr id="9" name="ZoneTexte 8"/>
          <p:cNvSpPr txBox="1"/>
          <p:nvPr/>
        </p:nvSpPr>
        <p:spPr>
          <a:xfrm>
            <a:off x="205431" y="936825"/>
            <a:ext cx="5811098" cy="369332"/>
          </a:xfrm>
          <a:prstGeom prst="rect">
            <a:avLst/>
          </a:prstGeom>
          <a:noFill/>
        </p:spPr>
        <p:txBody>
          <a:bodyPr wrap="square" rtlCol="0">
            <a:spAutoFit/>
          </a:bodyPr>
          <a:lstStyle/>
          <a:p>
            <a:pPr algn="ctr"/>
            <a:r>
              <a:rPr lang="fr-FR" b="1" i="1" dirty="0" err="1"/>
              <a:t>Jeuxvideo.com</a:t>
            </a:r>
            <a:endParaRPr lang="fr-FR" b="1" i="1" dirty="0"/>
          </a:p>
        </p:txBody>
      </p:sp>
      <p:pic>
        <p:nvPicPr>
          <p:cNvPr id="10" name="Image 9" descr="Capture d’écran 2021-02-18 à 14.52.27.png"/>
          <p:cNvPicPr>
            <a:picLocks noChangeAspect="1"/>
          </p:cNvPicPr>
          <p:nvPr/>
        </p:nvPicPr>
        <p:blipFill rotWithShape="1">
          <a:blip r:embed="rId7">
            <a:extLst>
              <a:ext uri="{28A0092B-C50C-407E-A947-70E740481C1C}">
                <a14:useLocalDpi xmlns:a14="http://schemas.microsoft.com/office/drawing/2010/main" val="0"/>
              </a:ext>
            </a:extLst>
          </a:blip>
          <a:srcRect l="984" t="5196" b="77700"/>
          <a:stretch/>
        </p:blipFill>
        <p:spPr>
          <a:xfrm>
            <a:off x="6256304" y="3056236"/>
            <a:ext cx="7568253" cy="1426199"/>
          </a:xfrm>
          <a:prstGeom prst="rect">
            <a:avLst/>
          </a:prstGeom>
          <a:ln>
            <a:solidFill>
              <a:srgbClr val="1C2024"/>
            </a:solidFill>
          </a:ln>
        </p:spPr>
      </p:pic>
      <p:sp>
        <p:nvSpPr>
          <p:cNvPr id="11" name="ZoneTexte 10"/>
          <p:cNvSpPr txBox="1"/>
          <p:nvPr/>
        </p:nvSpPr>
        <p:spPr>
          <a:xfrm>
            <a:off x="6237623" y="2583367"/>
            <a:ext cx="7586934" cy="369332"/>
          </a:xfrm>
          <a:prstGeom prst="rect">
            <a:avLst/>
          </a:prstGeom>
          <a:noFill/>
        </p:spPr>
        <p:txBody>
          <a:bodyPr wrap="square" rtlCol="0">
            <a:spAutoFit/>
          </a:bodyPr>
          <a:lstStyle/>
          <a:p>
            <a:pPr algn="ctr"/>
            <a:r>
              <a:rPr lang="fr-FR" b="1" i="1" dirty="0"/>
              <a:t>Le </a:t>
            </a:r>
            <a:r>
              <a:rPr lang="fr-FR" b="1" i="1" dirty="0" err="1"/>
              <a:t>Tiltoscope</a:t>
            </a:r>
            <a:r>
              <a:rPr lang="fr-FR" b="1" i="1" dirty="0"/>
              <a:t> (Tilt)</a:t>
            </a:r>
          </a:p>
        </p:txBody>
      </p:sp>
      <p:pic>
        <p:nvPicPr>
          <p:cNvPr id="12" name="Image 11" descr="Capture d’écran 2021-03-12 à 16.38.0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0576" y="5061414"/>
            <a:ext cx="5076177" cy="2297248"/>
          </a:xfrm>
          <a:prstGeom prst="rect">
            <a:avLst/>
          </a:prstGeom>
          <a:ln>
            <a:solidFill>
              <a:srgbClr val="000000"/>
            </a:solidFill>
          </a:ln>
        </p:spPr>
      </p:pic>
      <p:sp>
        <p:nvSpPr>
          <p:cNvPr id="15" name="ZoneTexte 14"/>
          <p:cNvSpPr txBox="1"/>
          <p:nvPr/>
        </p:nvSpPr>
        <p:spPr>
          <a:xfrm>
            <a:off x="9645565" y="4659478"/>
            <a:ext cx="5145443" cy="383260"/>
          </a:xfrm>
          <a:prstGeom prst="rect">
            <a:avLst/>
          </a:prstGeom>
          <a:noFill/>
        </p:spPr>
        <p:txBody>
          <a:bodyPr wrap="square" rtlCol="0">
            <a:spAutoFit/>
          </a:bodyPr>
          <a:lstStyle/>
          <a:p>
            <a:pPr algn="ctr"/>
            <a:r>
              <a:rPr lang="fr-FR" b="1" i="1" dirty="0" err="1"/>
              <a:t>Gameblog</a:t>
            </a:r>
            <a:r>
              <a:rPr lang="fr-FR" b="1" i="1" dirty="0"/>
              <a:t> (en 2007)</a:t>
            </a:r>
          </a:p>
        </p:txBody>
      </p:sp>
      <p:pic>
        <p:nvPicPr>
          <p:cNvPr id="14" name="Image 13" descr="Capture d’écran 2021-03-12 à 16.39.4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7526" y="5042741"/>
            <a:ext cx="3161021" cy="5152465"/>
          </a:xfrm>
          <a:prstGeom prst="rect">
            <a:avLst/>
          </a:prstGeom>
          <a:ln>
            <a:solidFill>
              <a:srgbClr val="000000"/>
            </a:solidFill>
          </a:ln>
        </p:spPr>
      </p:pic>
      <p:sp>
        <p:nvSpPr>
          <p:cNvPr id="17" name="ZoneTexte 16"/>
          <p:cNvSpPr txBox="1"/>
          <p:nvPr/>
        </p:nvSpPr>
        <p:spPr>
          <a:xfrm>
            <a:off x="6212271" y="4643785"/>
            <a:ext cx="3218865" cy="369332"/>
          </a:xfrm>
          <a:prstGeom prst="rect">
            <a:avLst/>
          </a:prstGeom>
          <a:noFill/>
        </p:spPr>
        <p:txBody>
          <a:bodyPr wrap="square" rtlCol="0">
            <a:spAutoFit/>
          </a:bodyPr>
          <a:lstStyle/>
          <a:p>
            <a:pPr algn="ctr"/>
            <a:r>
              <a:rPr lang="fr-FR" b="1" i="1" dirty="0"/>
              <a:t>Player One</a:t>
            </a:r>
          </a:p>
        </p:txBody>
      </p:sp>
      <p:pic>
        <p:nvPicPr>
          <p:cNvPr id="16" name="Image 15" descr="Capture d’écran 2021-03-12 à 16.43.0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3189" y="1881879"/>
            <a:ext cx="6449557" cy="620813"/>
          </a:xfrm>
          <a:prstGeom prst="rect">
            <a:avLst/>
          </a:prstGeom>
          <a:ln>
            <a:solidFill>
              <a:srgbClr val="000000"/>
            </a:solidFill>
          </a:ln>
        </p:spPr>
      </p:pic>
      <p:sp>
        <p:nvSpPr>
          <p:cNvPr id="20" name="ZoneTexte 19"/>
          <p:cNvSpPr txBox="1"/>
          <p:nvPr/>
        </p:nvSpPr>
        <p:spPr>
          <a:xfrm>
            <a:off x="6200272" y="1490390"/>
            <a:ext cx="6480403" cy="369332"/>
          </a:xfrm>
          <a:prstGeom prst="rect">
            <a:avLst/>
          </a:prstGeom>
          <a:noFill/>
        </p:spPr>
        <p:txBody>
          <a:bodyPr wrap="square" rtlCol="0">
            <a:spAutoFit/>
          </a:bodyPr>
          <a:lstStyle/>
          <a:p>
            <a:pPr algn="ctr"/>
            <a:r>
              <a:rPr lang="fr-FR" b="1" i="1" dirty="0"/>
              <a:t>Pixels</a:t>
            </a:r>
          </a:p>
        </p:txBody>
      </p:sp>
      <p:pic>
        <p:nvPicPr>
          <p:cNvPr id="18" name="Image 17" descr="Capture d’écran 2021-03-12 à 16.48.3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24446" y="5065169"/>
            <a:ext cx="1532923" cy="2326758"/>
          </a:xfrm>
          <a:prstGeom prst="rect">
            <a:avLst/>
          </a:prstGeom>
          <a:ln>
            <a:solidFill>
              <a:srgbClr val="000000"/>
            </a:solidFill>
          </a:ln>
        </p:spPr>
      </p:pic>
      <p:sp>
        <p:nvSpPr>
          <p:cNvPr id="21" name="ZoneTexte 20"/>
          <p:cNvSpPr txBox="1"/>
          <p:nvPr/>
        </p:nvSpPr>
        <p:spPr>
          <a:xfrm>
            <a:off x="14663270" y="4635040"/>
            <a:ext cx="3174838" cy="369332"/>
          </a:xfrm>
          <a:prstGeom prst="rect">
            <a:avLst/>
          </a:prstGeom>
          <a:noFill/>
        </p:spPr>
        <p:txBody>
          <a:bodyPr wrap="square" rtlCol="0">
            <a:spAutoFit/>
          </a:bodyPr>
          <a:lstStyle/>
          <a:p>
            <a:pPr algn="ctr"/>
            <a:r>
              <a:rPr lang="fr-FR" b="1" i="1" dirty="0" err="1"/>
              <a:t>Gamekult</a:t>
            </a:r>
            <a:endParaRPr lang="fr-FR" b="1" i="1" dirty="0"/>
          </a:p>
        </p:txBody>
      </p:sp>
      <p:sp>
        <p:nvSpPr>
          <p:cNvPr id="22" name="Rectangle 21"/>
          <p:cNvSpPr/>
          <p:nvPr/>
        </p:nvSpPr>
        <p:spPr>
          <a:xfrm>
            <a:off x="151286" y="5619118"/>
            <a:ext cx="5882165" cy="4154984"/>
          </a:xfrm>
          <a:prstGeom prst="rect">
            <a:avLst/>
          </a:prstGeom>
        </p:spPr>
        <p:txBody>
          <a:bodyPr wrap="square">
            <a:spAutoFit/>
          </a:bodyPr>
          <a:lstStyle/>
          <a:p>
            <a:pPr algn="just"/>
            <a:r>
              <a:rPr lang="fr-BE" sz="2400" dirty="0">
                <a:latin typeface="Times New Roman"/>
                <a:cs typeface="Times New Roman"/>
              </a:rPr>
              <a:t>« Les notes sont presque aussi vieilles que la presse spécialisée : dès le premier âge d'or de l'arcade, entre 1979 et 1982, des revues américaines pour professionnels comme </a:t>
            </a:r>
            <a:r>
              <a:rPr lang="fr-BE" sz="2400" i="1" dirty="0">
                <a:latin typeface="Times New Roman"/>
                <a:cs typeface="Times New Roman"/>
              </a:rPr>
              <a:t>Replay</a:t>
            </a:r>
            <a:r>
              <a:rPr lang="fr-BE" sz="2400" dirty="0">
                <a:latin typeface="Times New Roman"/>
                <a:cs typeface="Times New Roman"/>
              </a:rPr>
              <a:t> et </a:t>
            </a:r>
            <a:r>
              <a:rPr lang="fr-BE" sz="2400" i="1" dirty="0">
                <a:latin typeface="Times New Roman"/>
                <a:cs typeface="Times New Roman"/>
              </a:rPr>
              <a:t>Play Meter</a:t>
            </a:r>
            <a:r>
              <a:rPr lang="fr-BE" sz="2400" dirty="0">
                <a:latin typeface="Times New Roman"/>
                <a:cs typeface="Times New Roman"/>
              </a:rPr>
              <a:t> adjoignent une note sur dix aux bornes d'arcade qu'ils essaient, afin de mieux conseiller leurs clients, essentiellement des gérants de salles de machines de jeux. Dans la foulée, </a:t>
            </a:r>
            <a:r>
              <a:rPr lang="fr-BE" sz="2400" i="1" dirty="0">
                <a:latin typeface="Times New Roman"/>
                <a:cs typeface="Times New Roman"/>
              </a:rPr>
              <a:t>Electronic Games</a:t>
            </a:r>
            <a:r>
              <a:rPr lang="fr-BE" sz="2400" dirty="0">
                <a:latin typeface="Times New Roman"/>
                <a:cs typeface="Times New Roman"/>
              </a:rPr>
              <a:t> en 1981 introduit un système similaire » (Audureau, 2015). </a:t>
            </a:r>
          </a:p>
        </p:txBody>
      </p:sp>
      <p:sp>
        <p:nvSpPr>
          <p:cNvPr id="23" name="Rectangle 22">
            <a:extLst>
              <a:ext uri="{FF2B5EF4-FFF2-40B4-BE49-F238E27FC236}">
                <a16:creationId xmlns:a16="http://schemas.microsoft.com/office/drawing/2014/main" id="{78385636-C0DD-FF3F-C4DE-396D63AB3A08}"/>
              </a:ext>
            </a:extLst>
          </p:cNvPr>
          <p:cNvSpPr/>
          <p:nvPr/>
        </p:nvSpPr>
        <p:spPr>
          <a:xfrm>
            <a:off x="9448103" y="7479097"/>
            <a:ext cx="8688611" cy="2677656"/>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"Ratings are </a:t>
            </a:r>
            <a:r>
              <a:rPr lang="fr-FR" sz="2400" dirty="0" err="1">
                <a:latin typeface="Times New Roman" panose="02020603050405020304" pitchFamily="18" charset="0"/>
                <a:cs typeface="Times New Roman" panose="02020603050405020304" pitchFamily="18" charset="0"/>
              </a:rPr>
              <a:t>almost</a:t>
            </a:r>
            <a:r>
              <a:rPr lang="fr-FR" sz="2400" dirty="0">
                <a:latin typeface="Times New Roman" panose="02020603050405020304" pitchFamily="18" charset="0"/>
                <a:cs typeface="Times New Roman" panose="02020603050405020304" pitchFamily="18" charset="0"/>
              </a:rPr>
              <a:t> as </a:t>
            </a:r>
            <a:r>
              <a:rPr lang="fr-FR" sz="2400" dirty="0" err="1">
                <a:latin typeface="Times New Roman" panose="02020603050405020304" pitchFamily="18" charset="0"/>
                <a:cs typeface="Times New Roman" panose="02020603050405020304" pitchFamily="18" charset="0"/>
              </a:rPr>
              <a:t>old</a:t>
            </a:r>
            <a:r>
              <a:rPr lang="fr-FR" sz="2400" dirty="0">
                <a:latin typeface="Times New Roman" panose="02020603050405020304" pitchFamily="18" charset="0"/>
                <a:cs typeface="Times New Roman" panose="02020603050405020304" pitchFamily="18" charset="0"/>
              </a:rPr>
              <a:t> as the </a:t>
            </a:r>
            <a:r>
              <a:rPr lang="fr-FR" sz="2400" dirty="0" err="1">
                <a:latin typeface="Times New Roman" panose="02020603050405020304" pitchFamily="18" charset="0"/>
                <a:cs typeface="Times New Roman" panose="02020603050405020304" pitchFamily="18" charset="0"/>
              </a:rPr>
              <a:t>specialist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the first golden </a:t>
            </a:r>
            <a:r>
              <a:rPr lang="fr-FR" sz="2400" dirty="0" err="1">
                <a:latin typeface="Times New Roman" panose="02020603050405020304" pitchFamily="18" charset="0"/>
                <a:cs typeface="Times New Roman" panose="02020603050405020304" pitchFamily="18" charset="0"/>
              </a:rPr>
              <a:t>age</a:t>
            </a:r>
            <a:r>
              <a:rPr lang="fr-FR" sz="2400" dirty="0">
                <a:latin typeface="Times New Roman" panose="02020603050405020304" pitchFamily="18" charset="0"/>
                <a:cs typeface="Times New Roman" panose="02020603050405020304" pitchFamily="18" charset="0"/>
              </a:rPr>
              <a:t> of the arcade, </a:t>
            </a:r>
            <a:r>
              <a:rPr lang="fr-FR" sz="2400" dirty="0" err="1">
                <a:latin typeface="Times New Roman" panose="02020603050405020304" pitchFamily="18" charset="0"/>
                <a:cs typeface="Times New Roman" panose="02020603050405020304" pitchFamily="18" charset="0"/>
              </a:rPr>
              <a:t>between</a:t>
            </a:r>
            <a:r>
              <a:rPr lang="fr-FR" sz="2400" dirty="0">
                <a:latin typeface="Times New Roman" panose="02020603050405020304" pitchFamily="18" charset="0"/>
                <a:cs typeface="Times New Roman" panose="02020603050405020304" pitchFamily="18" charset="0"/>
              </a:rPr>
              <a:t> 1979 and 1982, American magazines for </a:t>
            </a:r>
            <a:r>
              <a:rPr lang="fr-FR" sz="2400" dirty="0" err="1">
                <a:latin typeface="Times New Roman" panose="02020603050405020304" pitchFamily="18" charset="0"/>
                <a:cs typeface="Times New Roman" panose="02020603050405020304" pitchFamily="18" charset="0"/>
              </a:rPr>
              <a:t>professionals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such</a:t>
            </a:r>
            <a:r>
              <a:rPr lang="fr-FR" sz="2400" dirty="0">
                <a:latin typeface="Times New Roman" panose="02020603050405020304" pitchFamily="18" charset="0"/>
                <a:cs typeface="Times New Roman" panose="02020603050405020304" pitchFamily="18" charset="0"/>
              </a:rPr>
              <a:t> as Replay and Play </a:t>
            </a:r>
            <a:r>
              <a:rPr lang="fr-FR" sz="2400" dirty="0" err="1">
                <a:latin typeface="Times New Roman" panose="02020603050405020304" pitchFamily="18" charset="0"/>
                <a:cs typeface="Times New Roman" panose="02020603050405020304" pitchFamily="18" charset="0"/>
              </a:rPr>
              <a:t>Meter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attached</a:t>
            </a:r>
            <a:r>
              <a:rPr lang="fr-FR" sz="2400" dirty="0">
                <a:latin typeface="Times New Roman" panose="02020603050405020304" pitchFamily="18" charset="0"/>
                <a:cs typeface="Times New Roman" panose="02020603050405020304" pitchFamily="18" charset="0"/>
              </a:rPr>
              <a:t> a rating out of </a:t>
            </a:r>
            <a:r>
              <a:rPr lang="fr-FR" sz="2400" dirty="0" err="1">
                <a:latin typeface="Times New Roman" panose="02020603050405020304" pitchFamily="18" charset="0"/>
                <a:cs typeface="Times New Roman" panose="02020603050405020304" pitchFamily="18" charset="0"/>
              </a:rPr>
              <a:t>ten</a:t>
            </a:r>
            <a:r>
              <a:rPr lang="fr-FR" sz="2400" dirty="0">
                <a:latin typeface="Times New Roman" panose="02020603050405020304" pitchFamily="18" charset="0"/>
                <a:cs typeface="Times New Roman" panose="02020603050405020304" pitchFamily="18" charset="0"/>
              </a:rPr>
              <a:t> to the arcade </a:t>
            </a:r>
            <a:r>
              <a:rPr lang="fr-FR" sz="2400" dirty="0" err="1">
                <a:latin typeface="Times New Roman" panose="02020603050405020304" pitchFamily="18" charset="0"/>
                <a:cs typeface="Times New Roman" panose="02020603050405020304" pitchFamily="18" charset="0"/>
              </a:rPr>
              <a:t>terminals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tried</a:t>
            </a:r>
            <a:r>
              <a:rPr lang="fr-FR" sz="2400" dirty="0">
                <a:latin typeface="Times New Roman" panose="02020603050405020304" pitchFamily="18" charset="0"/>
                <a:cs typeface="Times New Roman" panose="02020603050405020304" pitchFamily="18" charset="0"/>
              </a:rPr>
              <a:t> out, in </a:t>
            </a:r>
            <a:r>
              <a:rPr lang="fr-FR" sz="2400" dirty="0" err="1">
                <a:latin typeface="Times New Roman" panose="02020603050405020304" pitchFamily="18" charset="0"/>
                <a:cs typeface="Times New Roman" panose="02020603050405020304" pitchFamily="18" charset="0"/>
              </a:rPr>
              <a:t>order</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better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advise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customers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essentially</a:t>
            </a:r>
            <a:r>
              <a:rPr lang="fr-FR" sz="2400" dirty="0">
                <a:latin typeface="Times New Roman" panose="02020603050405020304" pitchFamily="18" charset="0"/>
                <a:cs typeface="Times New Roman" panose="02020603050405020304" pitchFamily="18" charset="0"/>
              </a:rPr>
              <a:t> managers of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machine </a:t>
            </a:r>
            <a:r>
              <a:rPr lang="fr-FR" sz="2400" dirty="0" err="1">
                <a:latin typeface="Times New Roman" panose="02020603050405020304" pitchFamily="18" charset="0"/>
                <a:cs typeface="Times New Roman" panose="02020603050405020304" pitchFamily="18" charset="0"/>
              </a:rPr>
              <a:t>rooms</a:t>
            </a:r>
            <a:r>
              <a:rPr lang="fr-FR" sz="2400" dirty="0">
                <a:latin typeface="Times New Roman" panose="02020603050405020304" pitchFamily="18" charset="0"/>
                <a:cs typeface="Times New Roman" panose="02020603050405020304" pitchFamily="18" charset="0"/>
              </a:rPr>
              <a:t>. In the wake of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Electronic</a:t>
            </a:r>
            <a:r>
              <a:rPr lang="fr-FR" sz="2400" dirty="0">
                <a:latin typeface="Times New Roman" panose="02020603050405020304" pitchFamily="18" charset="0"/>
                <a:cs typeface="Times New Roman" panose="02020603050405020304" pitchFamily="18" charset="0"/>
              </a:rPr>
              <a:t> Games in 1981 </a:t>
            </a:r>
            <a:r>
              <a:rPr lang="fr-FR" sz="2400" dirty="0" err="1">
                <a:latin typeface="Times New Roman" panose="02020603050405020304" pitchFamily="18" charset="0"/>
                <a:cs typeface="Times New Roman" panose="02020603050405020304" pitchFamily="18" charset="0"/>
              </a:rPr>
              <a:t>introduced</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similar</a:t>
            </a:r>
            <a:r>
              <a:rPr lang="fr-FR" sz="2400" dirty="0">
                <a:latin typeface="Times New Roman" panose="02020603050405020304" pitchFamily="18" charset="0"/>
                <a:cs typeface="Times New Roman" panose="02020603050405020304" pitchFamily="18" charset="0"/>
              </a:rPr>
              <a:t> system" (Audureau, 2015). </a:t>
            </a:r>
          </a:p>
        </p:txBody>
      </p:sp>
    </p:spTree>
    <p:extLst>
      <p:ext uri="{BB962C8B-B14F-4D97-AF65-F5344CB8AC3E}">
        <p14:creationId xmlns:p14="http://schemas.microsoft.com/office/powerpoint/2010/main" val="55669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 </a:t>
            </a:r>
          </a:p>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Review score : for or against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5611328" y="3355731"/>
            <a:ext cx="12344516" cy="3046988"/>
          </a:xfrm>
          <a:prstGeom prst="rect">
            <a:avLst/>
          </a:prstGeom>
        </p:spPr>
        <p:txBody>
          <a:bodyPr wrap="square">
            <a:spAutoFit/>
          </a:bodyPr>
          <a:lstStyle/>
          <a:p>
            <a:pPr algn="just"/>
            <a:r>
              <a:rPr lang="fr-BE" sz="2400" dirty="0">
                <a:latin typeface="Times New Roman"/>
                <a:cs typeface="Times New Roman"/>
              </a:rPr>
              <a:t>« Faut la garder la note, c'est obligatoire. Si un critique n'arrive pas à mettre une note à une œuvre, c'est qu'il ne fait pas bien son travail. </a:t>
            </a:r>
            <a:r>
              <a:rPr lang="fr-BE" sz="2400" b="1" dirty="0">
                <a:latin typeface="Times New Roman"/>
                <a:cs typeface="Times New Roman"/>
              </a:rPr>
              <a:t>Mettre une note, c’est justement savoir placer une œuvre au milieu d’un tout. Le jeu vidéo, c'est des arts appliqués</a:t>
            </a:r>
            <a:r>
              <a:rPr lang="fr-BE" sz="2400" dirty="0">
                <a:latin typeface="Times New Roman"/>
                <a:cs typeface="Times New Roman"/>
              </a:rPr>
              <a:t>. C'est comme le cinoche, c'est comme la musique.  Ça obéit à plein de règles d'arts appliqués, l’art ça existe depuis je ne sais pas combien de miliers d’années […] si une personne n’est pas capable de situer ce truc-là, c’est là où est l’aberration. […] </a:t>
            </a:r>
            <a:r>
              <a:rPr lang="fr-BE" sz="2400" b="1" dirty="0">
                <a:latin typeface="Times New Roman"/>
                <a:cs typeface="Times New Roman"/>
              </a:rPr>
              <a:t>Les lecteurs qui veulent juste avoir une note et qui s’en foutent de lire, c’est une grande majorité des gens</a:t>
            </a:r>
            <a:r>
              <a:rPr lang="fr-BE" sz="2400" dirty="0">
                <a:latin typeface="Times New Roman"/>
                <a:cs typeface="Times New Roman"/>
              </a:rPr>
              <a:t> ». </a:t>
            </a:r>
            <a:r>
              <a:rPr lang="fr-BE" sz="2400" b="1" dirty="0">
                <a:latin typeface="Times New Roman"/>
                <a:cs typeface="Times New Roman"/>
              </a:rPr>
              <a:t>Baptiste « Stoon » Hébert, à l’époque journaliste à </a:t>
            </a:r>
            <a:r>
              <a:rPr lang="fr-BE" sz="2400" b="1" i="1" dirty="0">
                <a:latin typeface="Times New Roman"/>
                <a:cs typeface="Times New Roman"/>
              </a:rPr>
              <a:t>Gamekult.com</a:t>
            </a:r>
            <a:endParaRPr lang="fr-FR" sz="2400" dirty="0">
              <a:latin typeface="Times New Roman"/>
              <a:cs typeface="Times New Roman"/>
            </a:endParaRPr>
          </a:p>
        </p:txBody>
      </p:sp>
      <p:pic>
        <p:nvPicPr>
          <p:cNvPr id="5" name="Image 4"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08" y="3315890"/>
            <a:ext cx="5098514" cy="2855168"/>
          </a:xfrm>
          <a:prstGeom prst="rect">
            <a:avLst/>
          </a:prstGeom>
          <a:ln>
            <a:solidFill>
              <a:srgbClr val="1C2024"/>
            </a:solidFill>
          </a:ln>
        </p:spPr>
      </p:pic>
      <p:sp>
        <p:nvSpPr>
          <p:cNvPr id="12" name="ZoneTexte 11"/>
          <p:cNvSpPr txBox="1"/>
          <p:nvPr/>
        </p:nvSpPr>
        <p:spPr>
          <a:xfrm>
            <a:off x="4233761" y="2454771"/>
            <a:ext cx="9319083"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POUR / FOR :</a:t>
            </a:r>
          </a:p>
        </p:txBody>
      </p:sp>
      <p:sp>
        <p:nvSpPr>
          <p:cNvPr id="4" name="Rectangle 3">
            <a:extLst>
              <a:ext uri="{FF2B5EF4-FFF2-40B4-BE49-F238E27FC236}">
                <a16:creationId xmlns:a16="http://schemas.microsoft.com/office/drawing/2014/main" id="{E59A6F70-F5D0-5329-C7A9-81F24008B1D8}"/>
              </a:ext>
            </a:extLst>
          </p:cNvPr>
          <p:cNvSpPr/>
          <p:nvPr/>
        </p:nvSpPr>
        <p:spPr>
          <a:xfrm>
            <a:off x="288708" y="6567967"/>
            <a:ext cx="17667136" cy="1938992"/>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"You have to </a:t>
            </a:r>
            <a:r>
              <a:rPr lang="fr-FR" sz="2400" dirty="0" err="1">
                <a:latin typeface="Times New Roman" panose="02020603050405020304" pitchFamily="18" charset="0"/>
                <a:cs typeface="Times New Roman" panose="02020603050405020304" pitchFamily="18" charset="0"/>
              </a:rPr>
              <a:t>keep</a:t>
            </a:r>
            <a:r>
              <a:rPr lang="fr-FR" sz="2400" dirty="0">
                <a:latin typeface="Times New Roman" panose="02020603050405020304" pitchFamily="18" charset="0"/>
                <a:cs typeface="Times New Roman" panose="02020603050405020304" pitchFamily="18" charset="0"/>
              </a:rPr>
              <a:t> the note,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compulsory</a:t>
            </a:r>
            <a:r>
              <a:rPr lang="fr-FR" sz="2400" dirty="0">
                <a:latin typeface="Times New Roman" panose="02020603050405020304" pitchFamily="18" charset="0"/>
                <a:cs typeface="Times New Roman" panose="02020603050405020304" pitchFamily="18" charset="0"/>
              </a:rPr>
              <a:t>. If a </a:t>
            </a:r>
            <a:r>
              <a:rPr lang="fr-FR" sz="2400" dirty="0" err="1">
                <a:latin typeface="Times New Roman" panose="02020603050405020304" pitchFamily="18" charset="0"/>
                <a:cs typeface="Times New Roman" panose="02020603050405020304" pitchFamily="18" charset="0"/>
              </a:rPr>
              <a:t>critic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can't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give</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work</a:t>
            </a:r>
            <a:r>
              <a:rPr lang="fr-FR" sz="2400" dirty="0">
                <a:latin typeface="Times New Roman" panose="02020603050405020304" pitchFamily="18" charset="0"/>
                <a:cs typeface="Times New Roman" panose="02020603050405020304" pitchFamily="18" charset="0"/>
              </a:rPr>
              <a:t> a grade, </a:t>
            </a:r>
            <a:r>
              <a:rPr lang="fr-FR" sz="2400" dirty="0" err="1">
                <a:latin typeface="Times New Roman" panose="02020603050405020304" pitchFamily="18" charset="0"/>
                <a:cs typeface="Times New Roman" panose="02020603050405020304" pitchFamily="18" charset="0"/>
              </a:rPr>
              <a:t>he's</a:t>
            </a:r>
            <a:r>
              <a:rPr lang="fr-FR" sz="2400" dirty="0">
                <a:latin typeface="Times New Roman" panose="02020603050405020304" pitchFamily="18" charset="0"/>
                <a:cs typeface="Times New Roman" panose="02020603050405020304" pitchFamily="18" charset="0"/>
              </a:rPr>
              <a:t> not </a:t>
            </a:r>
            <a:r>
              <a:rPr lang="fr-FR" sz="2400" dirty="0" err="1">
                <a:latin typeface="Times New Roman" panose="02020603050405020304" pitchFamily="18" charset="0"/>
                <a:cs typeface="Times New Roman" panose="02020603050405020304" pitchFamily="18" charset="0"/>
              </a:rPr>
              <a:t>doing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his</a:t>
            </a:r>
            <a:r>
              <a:rPr lang="fr-FR" sz="2400" dirty="0">
                <a:latin typeface="Times New Roman" panose="02020603050405020304" pitchFamily="18" charset="0"/>
                <a:cs typeface="Times New Roman" panose="02020603050405020304" pitchFamily="18" charset="0"/>
              </a:rPr>
              <a:t> job </a:t>
            </a:r>
            <a:r>
              <a:rPr lang="fr-FR" sz="2400" dirty="0" err="1">
                <a:latin typeface="Times New Roman" panose="02020603050405020304" pitchFamily="18" charset="0"/>
                <a:cs typeface="Times New Roman" panose="02020603050405020304" pitchFamily="18" charset="0"/>
              </a:rPr>
              <a:t>properly</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To </a:t>
            </a:r>
            <a:r>
              <a:rPr lang="fr-FR" sz="2400" b="1" dirty="0" err="1">
                <a:latin typeface="Times New Roman" panose="02020603050405020304" pitchFamily="18" charset="0"/>
                <a:cs typeface="Times New Roman" panose="02020603050405020304" pitchFamily="18" charset="0"/>
              </a:rPr>
              <a:t>give</a:t>
            </a:r>
            <a:r>
              <a:rPr lang="fr-FR" sz="2400" b="1" dirty="0">
                <a:latin typeface="Times New Roman" panose="02020603050405020304" pitchFamily="18" charset="0"/>
                <a:cs typeface="Times New Roman" panose="02020603050405020304" pitchFamily="18" charset="0"/>
              </a:rPr>
              <a:t> a mark </a:t>
            </a:r>
            <a:r>
              <a:rPr lang="fr-FR" sz="2400" b="1" dirty="0" err="1">
                <a:latin typeface="Times New Roman" panose="02020603050405020304" pitchFamily="18" charset="0"/>
                <a:cs typeface="Times New Roman" panose="02020603050405020304" pitchFamily="18" charset="0"/>
              </a:rPr>
              <a:t>is</a:t>
            </a:r>
            <a:r>
              <a:rPr lang="fr-FR" sz="2400" b="1" dirty="0">
                <a:latin typeface="Times New Roman" panose="02020603050405020304" pitchFamily="18" charset="0"/>
                <a:cs typeface="Times New Roman" panose="02020603050405020304" pitchFamily="18" charset="0"/>
              </a:rPr>
              <a:t> to know how to place a </a:t>
            </a:r>
            <a:r>
              <a:rPr lang="fr-FR" sz="2400" b="1" dirty="0" err="1">
                <a:latin typeface="Times New Roman" panose="02020603050405020304" pitchFamily="18" charset="0"/>
                <a:cs typeface="Times New Roman" panose="02020603050405020304" pitchFamily="18" charset="0"/>
              </a:rPr>
              <a:t>work</a:t>
            </a:r>
            <a:r>
              <a:rPr lang="fr-FR" sz="2400" b="1" dirty="0">
                <a:latin typeface="Times New Roman" panose="02020603050405020304" pitchFamily="18" charset="0"/>
                <a:cs typeface="Times New Roman" panose="02020603050405020304" pitchFamily="18" charset="0"/>
              </a:rPr>
              <a:t> in the middle of a </a:t>
            </a:r>
            <a:r>
              <a:rPr lang="fr-FR" sz="2400" b="1" dirty="0" err="1">
                <a:latin typeface="Times New Roman" panose="02020603050405020304" pitchFamily="18" charset="0"/>
                <a:cs typeface="Times New Roman" panose="02020603050405020304" pitchFamily="18" charset="0"/>
              </a:rPr>
              <a:t>whole</a:t>
            </a:r>
            <a:r>
              <a:rPr lang="fr-FR" sz="2400"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Video</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games</a:t>
            </a:r>
            <a:r>
              <a:rPr lang="fr-FR" sz="2400" b="1" dirty="0">
                <a:latin typeface="Times New Roman" panose="02020603050405020304" pitchFamily="18" charset="0"/>
                <a:cs typeface="Times New Roman" panose="02020603050405020304" pitchFamily="18" charset="0"/>
              </a:rPr>
              <a:t> are </a:t>
            </a:r>
            <a:r>
              <a:rPr lang="fr-FR" sz="2400" b="1" dirty="0" err="1">
                <a:latin typeface="Times New Roman" panose="02020603050405020304" pitchFamily="18" charset="0"/>
                <a:cs typeface="Times New Roman" panose="02020603050405020304" pitchFamily="18" charset="0"/>
              </a:rPr>
              <a:t>applied</a:t>
            </a:r>
            <a:r>
              <a:rPr lang="fr-FR" sz="2400" b="1" dirty="0">
                <a:latin typeface="Times New Roman" panose="02020603050405020304" pitchFamily="18" charset="0"/>
                <a:cs typeface="Times New Roman" panose="02020603050405020304" pitchFamily="18" charset="0"/>
              </a:rPr>
              <a:t> arts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like film,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like music.  It </a:t>
            </a:r>
            <a:r>
              <a:rPr lang="fr-FR" sz="2400" dirty="0" err="1">
                <a:latin typeface="Times New Roman" panose="02020603050405020304" pitchFamily="18" charset="0"/>
                <a:cs typeface="Times New Roman" panose="02020603050405020304" pitchFamily="18" charset="0"/>
              </a:rPr>
              <a:t>obeys</a:t>
            </a:r>
            <a:r>
              <a:rPr lang="fr-FR" sz="2400" dirty="0">
                <a:latin typeface="Times New Roman" panose="02020603050405020304" pitchFamily="18" charset="0"/>
                <a:cs typeface="Times New Roman" panose="02020603050405020304" pitchFamily="18" charset="0"/>
              </a:rPr>
              <a:t> a lot of </a:t>
            </a:r>
            <a:r>
              <a:rPr lang="fr-FR" sz="2400" dirty="0" err="1">
                <a:latin typeface="Times New Roman" panose="02020603050405020304" pitchFamily="18" charset="0"/>
                <a:cs typeface="Times New Roman" panose="02020603050405020304" pitchFamily="18" charset="0"/>
              </a:rPr>
              <a:t>rules</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applied</a:t>
            </a:r>
            <a:r>
              <a:rPr lang="fr-FR" sz="2400" dirty="0">
                <a:latin typeface="Times New Roman" panose="02020603050405020304" pitchFamily="18" charset="0"/>
                <a:cs typeface="Times New Roman" panose="02020603050405020304" pitchFamily="18" charset="0"/>
              </a:rPr>
              <a:t> arts, art has </a:t>
            </a:r>
            <a:r>
              <a:rPr lang="fr-FR" sz="2400" dirty="0" err="1">
                <a:latin typeface="Times New Roman" panose="02020603050405020304" pitchFamily="18" charset="0"/>
                <a:cs typeface="Times New Roman" panose="02020603050405020304" pitchFamily="18" charset="0"/>
              </a:rPr>
              <a:t>existed</a:t>
            </a:r>
            <a:r>
              <a:rPr lang="fr-FR" sz="2400" dirty="0">
                <a:latin typeface="Times New Roman" panose="02020603050405020304" pitchFamily="18" charset="0"/>
                <a:cs typeface="Times New Roman" panose="02020603050405020304" pitchFamily="18" charset="0"/>
              </a:rPr>
              <a:t> for I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know how </a:t>
            </a:r>
            <a:r>
              <a:rPr lang="fr-FR" sz="2400" dirty="0" err="1">
                <a:latin typeface="Times New Roman" panose="02020603050405020304" pitchFamily="18" charset="0"/>
                <a:cs typeface="Times New Roman" panose="02020603050405020304" pitchFamily="18" charset="0"/>
              </a:rPr>
              <a:t>many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thousands</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years</a:t>
            </a:r>
            <a:r>
              <a:rPr lang="fr-FR" sz="2400" dirty="0">
                <a:latin typeface="Times New Roman" panose="02020603050405020304" pitchFamily="18" charset="0"/>
                <a:cs typeface="Times New Roman" panose="02020603050405020304" pitchFamily="18" charset="0"/>
              </a:rPr>
              <a:t> [...] if a </a:t>
            </a:r>
            <a:r>
              <a:rPr lang="fr-FR" sz="2400" dirty="0" err="1">
                <a:latin typeface="Times New Roman" panose="02020603050405020304" pitchFamily="18" charset="0"/>
                <a:cs typeface="Times New Roman" panose="02020603050405020304" pitchFamily="18" charset="0"/>
              </a:rPr>
              <a:t>person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not able to </a:t>
            </a:r>
            <a:r>
              <a:rPr lang="fr-FR" sz="2400" dirty="0" err="1">
                <a:latin typeface="Times New Roman" panose="02020603050405020304" pitchFamily="18" charset="0"/>
                <a:cs typeface="Times New Roman" panose="02020603050405020304" pitchFamily="18" charset="0"/>
              </a:rPr>
              <a:t>situate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the aberration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 </a:t>
            </a:r>
            <a:r>
              <a:rPr lang="fr-FR" sz="2400" b="1" dirty="0" err="1">
                <a:latin typeface="Times New Roman" panose="02020603050405020304" pitchFamily="18" charset="0"/>
                <a:cs typeface="Times New Roman" panose="02020603050405020304" pitchFamily="18" charset="0"/>
              </a:rPr>
              <a:t>Readers</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who</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just</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want</a:t>
            </a:r>
            <a:r>
              <a:rPr lang="fr-FR" sz="2400" b="1" dirty="0">
                <a:latin typeface="Times New Roman" panose="02020603050405020304" pitchFamily="18" charset="0"/>
                <a:cs typeface="Times New Roman" panose="02020603050405020304" pitchFamily="18" charset="0"/>
              </a:rPr>
              <a:t> to </a:t>
            </a:r>
            <a:r>
              <a:rPr lang="fr-FR" sz="2400" b="1" dirty="0" err="1">
                <a:latin typeface="Times New Roman" panose="02020603050405020304" pitchFamily="18" charset="0"/>
                <a:cs typeface="Times New Roman" panose="02020603050405020304" pitchFamily="18" charset="0"/>
              </a:rPr>
              <a:t>get</a:t>
            </a:r>
            <a:r>
              <a:rPr lang="fr-FR" sz="2400" b="1" dirty="0">
                <a:latin typeface="Times New Roman" panose="02020603050405020304" pitchFamily="18" charset="0"/>
                <a:cs typeface="Times New Roman" panose="02020603050405020304" pitchFamily="18" charset="0"/>
              </a:rPr>
              <a:t> a note and </a:t>
            </a:r>
            <a:r>
              <a:rPr lang="fr-FR" sz="2400" b="1" dirty="0" err="1">
                <a:latin typeface="Times New Roman" panose="02020603050405020304" pitchFamily="18" charset="0"/>
                <a:cs typeface="Times New Roman" panose="02020603050405020304" pitchFamily="18" charset="0"/>
              </a:rPr>
              <a:t>don't</a:t>
            </a:r>
            <a:r>
              <a:rPr lang="fr-FR" sz="2400" b="1" dirty="0">
                <a:latin typeface="Times New Roman" panose="02020603050405020304" pitchFamily="18" charset="0"/>
                <a:cs typeface="Times New Roman" panose="02020603050405020304" pitchFamily="18" charset="0"/>
              </a:rPr>
              <a:t> care to </a:t>
            </a:r>
            <a:r>
              <a:rPr lang="fr-FR" sz="2400" b="1" dirty="0" err="1">
                <a:latin typeface="Times New Roman" panose="02020603050405020304" pitchFamily="18" charset="0"/>
                <a:cs typeface="Times New Roman" panose="02020603050405020304" pitchFamily="18" charset="0"/>
              </a:rPr>
              <a:t>read</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that's</a:t>
            </a:r>
            <a:r>
              <a:rPr lang="fr-FR" sz="2400" b="1" dirty="0">
                <a:latin typeface="Times New Roman" panose="02020603050405020304" pitchFamily="18" charset="0"/>
                <a:cs typeface="Times New Roman" panose="02020603050405020304" pitchFamily="18" charset="0"/>
              </a:rPr>
              <a:t> a large </a:t>
            </a:r>
            <a:r>
              <a:rPr lang="fr-FR" sz="2400" b="1" dirty="0" err="1">
                <a:latin typeface="Times New Roman" panose="02020603050405020304" pitchFamily="18" charset="0"/>
                <a:cs typeface="Times New Roman" panose="02020603050405020304" pitchFamily="18" charset="0"/>
              </a:rPr>
              <a:t>majority</a:t>
            </a:r>
            <a:r>
              <a:rPr lang="fr-FR" sz="2400" b="1" dirty="0">
                <a:latin typeface="Times New Roman" panose="02020603050405020304" pitchFamily="18" charset="0"/>
                <a:cs typeface="Times New Roman" panose="02020603050405020304" pitchFamily="18" charset="0"/>
              </a:rPr>
              <a:t> of people</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Baptiste "</a:t>
            </a:r>
            <a:r>
              <a:rPr lang="fr-FR" sz="2400" b="1" dirty="0" err="1">
                <a:latin typeface="Times New Roman" panose="02020603050405020304" pitchFamily="18" charset="0"/>
                <a:cs typeface="Times New Roman" panose="02020603050405020304" pitchFamily="18" charset="0"/>
              </a:rPr>
              <a:t>Stoon</a:t>
            </a:r>
            <a:r>
              <a:rPr lang="fr-FR" sz="2400" b="1" dirty="0">
                <a:latin typeface="Times New Roman" panose="02020603050405020304" pitchFamily="18" charset="0"/>
                <a:cs typeface="Times New Roman" panose="02020603050405020304" pitchFamily="18" charset="0"/>
              </a:rPr>
              <a:t>" Hébert</a:t>
            </a:r>
            <a:r>
              <a:rPr lang="fr-FR" sz="2400" dirty="0">
                <a:latin typeface="Times New Roman" panose="02020603050405020304" pitchFamily="18" charset="0"/>
                <a:cs typeface="Times New Roman" panose="02020603050405020304" pitchFamily="18" charset="0"/>
              </a:rPr>
              <a:t>, at the time a </a:t>
            </a:r>
            <a:r>
              <a:rPr lang="fr-FR" sz="2400" dirty="0" err="1">
                <a:latin typeface="Times New Roman" panose="02020603050405020304" pitchFamily="18" charset="0"/>
                <a:cs typeface="Times New Roman" panose="02020603050405020304" pitchFamily="18" charset="0"/>
              </a:rPr>
              <a:t>journalist</a:t>
            </a:r>
            <a:r>
              <a:rPr lang="fr-FR" sz="2400" dirty="0">
                <a:latin typeface="Times New Roman" panose="02020603050405020304" pitchFamily="18" charset="0"/>
                <a:cs typeface="Times New Roman" panose="02020603050405020304" pitchFamily="18" charset="0"/>
              </a:rPr>
              <a:t> at </a:t>
            </a:r>
            <a:r>
              <a:rPr lang="fr-FR" sz="2400" dirty="0" err="1">
                <a:latin typeface="Times New Roman" panose="02020603050405020304" pitchFamily="18" charset="0"/>
                <a:cs typeface="Times New Roman" panose="02020603050405020304" pitchFamily="18" charset="0"/>
              </a:rPr>
              <a:t>Gamekult.com</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714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CD834A-F04B-8EAA-F381-0D69ADE0C4C8}"/>
              </a:ext>
            </a:extLst>
          </p:cNvPr>
          <p:cNvSpPr/>
          <p:nvPr/>
        </p:nvSpPr>
        <p:spPr>
          <a:xfrm>
            <a:off x="191536" y="3382476"/>
            <a:ext cx="15018618" cy="3416320"/>
          </a:xfrm>
          <a:prstGeom prst="rect">
            <a:avLst/>
          </a:prstGeom>
        </p:spPr>
        <p:txBody>
          <a:bodyPr wrap="square">
            <a:spAutoFit/>
          </a:bodyPr>
          <a:lstStyle/>
          <a:p>
            <a:pPr algn="just"/>
            <a:r>
              <a:rPr lang="fr-BE" sz="2400" dirty="0">
                <a:latin typeface="Times New Roman"/>
                <a:cs typeface="Times New Roman"/>
              </a:rPr>
              <a:t>« La note représenterait donc une forme d’absolu, une échelle de Richter du plaisir. </a:t>
            </a:r>
            <a:r>
              <a:rPr lang="fr-BE" sz="2400" b="1" dirty="0">
                <a:latin typeface="Times New Roman"/>
                <a:cs typeface="Times New Roman"/>
              </a:rPr>
              <a:t>Là où les secousses telluriques sont quantifiables via des dispositifs de mesure, les vibrations du joueur le sont beaucoup moins. </a:t>
            </a:r>
            <a:r>
              <a:rPr lang="fr-BE" sz="2400" dirty="0">
                <a:latin typeface="Times New Roman"/>
                <a:cs typeface="Times New Roman"/>
              </a:rPr>
              <a:t>Chacun trouvera du plaisir dans des domaines aussi différents qu’une direction artistique, des musiques, des mécanismes de jeu, une construction de niveau, de l’humour, de la peur, un scénario original, un mode multi bien équilibré, etc. […] Après tout, nous n’avons jamais fait partie du panel Metacritic (il faut le demander) et nous avons suffisamment critiqué tout le système qu’il engendre. Clauses dans les contrats de certains studios, obligation de score minimum pour les filiales, tout est scruté, jugé, pesé. Comme si de l’amalgame d’avis subjectifs émanant de différents médias pouvait sortir une vérité. Ce gloubi-boulga revisité à la sauce jeu vidéo </a:t>
            </a:r>
            <a:r>
              <a:rPr lang="fr-BE" sz="2400" b="1" dirty="0">
                <a:latin typeface="Times New Roman"/>
                <a:cs typeface="Times New Roman"/>
              </a:rPr>
              <a:t>ne réduit ce dernier qu’à sa simple expression commerciale »</a:t>
            </a:r>
            <a:r>
              <a:rPr lang="fr-BE" sz="2400" dirty="0">
                <a:latin typeface="Times New Roman"/>
                <a:cs typeface="Times New Roman"/>
              </a:rPr>
              <a:t>. </a:t>
            </a:r>
            <a:r>
              <a:rPr lang="fr-BE" sz="2400" b="1" dirty="0">
                <a:latin typeface="Times New Roman"/>
                <a:cs typeface="Times New Roman"/>
              </a:rPr>
              <a:t>Rodolphe Donain, à l’époque rédacteur en chef de </a:t>
            </a:r>
            <a:r>
              <a:rPr lang="fr-BE" sz="2400" b="1" i="1" dirty="0">
                <a:latin typeface="Times New Roman"/>
                <a:cs typeface="Times New Roman"/>
              </a:rPr>
              <a:t>JVN.com</a:t>
            </a:r>
            <a:r>
              <a:rPr lang="fr-BE" sz="2400" b="1" dirty="0">
                <a:latin typeface="Times New Roman"/>
                <a:cs typeface="Times New Roman"/>
              </a:rPr>
              <a:t>. </a:t>
            </a:r>
            <a:r>
              <a:rPr lang="fr-BE" sz="2400" dirty="0">
                <a:latin typeface="Times New Roman"/>
                <a:cs typeface="Times New Roman"/>
              </a:rPr>
              <a:t> </a:t>
            </a:r>
          </a:p>
        </p:txBody>
      </p:sp>
      <p:pic>
        <p:nvPicPr>
          <p:cNvPr id="11" name="Image 10" descr="gUlC57W3_400x400.jpg">
            <a:extLst>
              <a:ext uri="{FF2B5EF4-FFF2-40B4-BE49-F238E27FC236}">
                <a16:creationId xmlns:a16="http://schemas.microsoft.com/office/drawing/2014/main" id="{92FCBC7C-13B2-9AEC-D144-462542F5C999}"/>
              </a:ext>
            </a:extLst>
          </p:cNvPr>
          <p:cNvPicPr>
            <a:picLocks noChangeAspect="1"/>
          </p:cNvPicPr>
          <p:nvPr/>
        </p:nvPicPr>
        <p:blipFill rotWithShape="1">
          <a:blip r:embed="rId2">
            <a:extLst>
              <a:ext uri="{28A0092B-C50C-407E-A947-70E740481C1C}">
                <a14:useLocalDpi xmlns:a14="http://schemas.microsoft.com/office/drawing/2010/main" val="0"/>
              </a:ext>
            </a:extLst>
          </a:blip>
          <a:srcRect l="13605" r="17649"/>
          <a:stretch/>
        </p:blipFill>
        <p:spPr>
          <a:xfrm>
            <a:off x="15429578" y="3050639"/>
            <a:ext cx="2619254" cy="3810018"/>
          </a:xfrm>
          <a:prstGeom prst="rect">
            <a:avLst/>
          </a:prstGeom>
          <a:ln>
            <a:solidFill>
              <a:srgbClr val="1C2024"/>
            </a:solidFill>
          </a:ln>
        </p:spPr>
      </p:pic>
      <p:sp>
        <p:nvSpPr>
          <p:cNvPr id="13" name="ZoneTexte 12">
            <a:extLst>
              <a:ext uri="{FF2B5EF4-FFF2-40B4-BE49-F238E27FC236}">
                <a16:creationId xmlns:a16="http://schemas.microsoft.com/office/drawing/2014/main" id="{D1071035-25C8-F58A-AD4B-DC884A51FA49}"/>
              </a:ext>
            </a:extLst>
          </p:cNvPr>
          <p:cNvSpPr txBox="1"/>
          <p:nvPr/>
        </p:nvSpPr>
        <p:spPr>
          <a:xfrm>
            <a:off x="4371149" y="2454351"/>
            <a:ext cx="9319083"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CONTRE / AGAINST : </a:t>
            </a:r>
          </a:p>
        </p:txBody>
      </p:sp>
      <p:sp>
        <p:nvSpPr>
          <p:cNvPr id="9" name="TextBox 18">
            <a:extLst>
              <a:ext uri="{FF2B5EF4-FFF2-40B4-BE49-F238E27FC236}">
                <a16:creationId xmlns:a16="http://schemas.microsoft.com/office/drawing/2014/main" id="{8F036ABB-EE58-1DEE-36CE-9CF2B4C1A628}"/>
              </a:ext>
            </a:extLst>
          </p:cNvPr>
          <p:cNvSpPr txBox="1"/>
          <p:nvPr/>
        </p:nvSpPr>
        <p:spPr>
          <a:xfrm>
            <a:off x="312613" y="7648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 </a:t>
            </a:r>
          </a:p>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Review score : for or against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Rectangle 2">
            <a:extLst>
              <a:ext uri="{FF2B5EF4-FFF2-40B4-BE49-F238E27FC236}">
                <a16:creationId xmlns:a16="http://schemas.microsoft.com/office/drawing/2014/main" id="{0E5D2A55-60C1-F172-5229-082D08DA7185}"/>
              </a:ext>
            </a:extLst>
          </p:cNvPr>
          <p:cNvSpPr/>
          <p:nvPr/>
        </p:nvSpPr>
        <p:spPr>
          <a:xfrm>
            <a:off x="191536" y="7158826"/>
            <a:ext cx="17857296" cy="2677656"/>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"The note </a:t>
            </a:r>
            <a:r>
              <a:rPr lang="fr-FR" sz="2400" dirty="0" err="1">
                <a:latin typeface="Times New Roman" panose="02020603050405020304" pitchFamily="18" charset="0"/>
                <a:cs typeface="Times New Roman" panose="02020603050405020304" pitchFamily="18" charset="0"/>
              </a:rPr>
              <a:t>would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thus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represent</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form</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absolute</a:t>
            </a:r>
            <a:r>
              <a:rPr lang="fr-FR" sz="2400" dirty="0">
                <a:latin typeface="Times New Roman" panose="02020603050405020304" pitchFamily="18" charset="0"/>
                <a:cs typeface="Times New Roman" panose="02020603050405020304" pitchFamily="18" charset="0"/>
              </a:rPr>
              <a:t>, a Richter </a:t>
            </a:r>
            <a:r>
              <a:rPr lang="fr-FR" sz="2400" dirty="0" err="1">
                <a:latin typeface="Times New Roman" panose="02020603050405020304" pitchFamily="18" charset="0"/>
                <a:cs typeface="Times New Roman" panose="02020603050405020304" pitchFamily="18" charset="0"/>
              </a:rPr>
              <a:t>scale</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pleasure</a:t>
            </a:r>
            <a:r>
              <a:rPr lang="fr-FR" sz="2400"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Where</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earthquakes</a:t>
            </a:r>
            <a:r>
              <a:rPr lang="fr-FR" sz="2400" b="1" dirty="0">
                <a:latin typeface="Times New Roman" panose="02020603050405020304" pitchFamily="18" charset="0"/>
                <a:cs typeface="Times New Roman" panose="02020603050405020304" pitchFamily="18" charset="0"/>
              </a:rPr>
              <a:t> are quantifiable via </a:t>
            </a:r>
            <a:r>
              <a:rPr lang="fr-FR" sz="2400" b="1" dirty="0" err="1">
                <a:latin typeface="Times New Roman" panose="02020603050405020304" pitchFamily="18" charset="0"/>
                <a:cs typeface="Times New Roman" panose="02020603050405020304" pitchFamily="18" charset="0"/>
              </a:rPr>
              <a:t>measuring</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devices</a:t>
            </a:r>
            <a:r>
              <a:rPr lang="fr-FR" sz="2400" b="1" dirty="0">
                <a:latin typeface="Times New Roman" panose="02020603050405020304" pitchFamily="18" charset="0"/>
                <a:cs typeface="Times New Roman" panose="02020603050405020304" pitchFamily="18" charset="0"/>
              </a:rPr>
              <a:t>, the vibrations of the </a:t>
            </a:r>
            <a:r>
              <a:rPr lang="fr-FR" sz="2400" b="1" dirty="0" err="1">
                <a:latin typeface="Times New Roman" panose="02020603050405020304" pitchFamily="18" charset="0"/>
                <a:cs typeface="Times New Roman" panose="02020603050405020304" pitchFamily="18" charset="0"/>
              </a:rPr>
              <a:t>player</a:t>
            </a:r>
            <a:r>
              <a:rPr lang="fr-FR" sz="2400" b="1" dirty="0">
                <a:latin typeface="Times New Roman" panose="02020603050405020304" pitchFamily="18" charset="0"/>
                <a:cs typeface="Times New Roman" panose="02020603050405020304" pitchFamily="18" charset="0"/>
              </a:rPr>
              <a:t> are </a:t>
            </a:r>
            <a:r>
              <a:rPr lang="fr-FR" sz="2400" b="1" dirty="0" err="1">
                <a:latin typeface="Times New Roman" panose="02020603050405020304" pitchFamily="18" charset="0"/>
                <a:cs typeface="Times New Roman" panose="02020603050405020304" pitchFamily="18" charset="0"/>
              </a:rPr>
              <a:t>much</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less</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so</a:t>
            </a:r>
            <a:r>
              <a:rPr lang="fr-FR" sz="2400" b="1"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Everyone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find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pleasure</a:t>
            </a:r>
            <a:r>
              <a:rPr lang="fr-FR" sz="2400" dirty="0">
                <a:latin typeface="Times New Roman" panose="02020603050405020304" pitchFamily="18" charset="0"/>
                <a:cs typeface="Times New Roman" panose="02020603050405020304" pitchFamily="18" charset="0"/>
              </a:rPr>
              <a:t> in areas as </a:t>
            </a:r>
            <a:r>
              <a:rPr lang="fr-FR" sz="2400" dirty="0" err="1">
                <a:latin typeface="Times New Roman" panose="02020603050405020304" pitchFamily="18" charset="0"/>
                <a:cs typeface="Times New Roman" panose="02020603050405020304" pitchFamily="18" charset="0"/>
              </a:rPr>
              <a:t>different</a:t>
            </a:r>
            <a:r>
              <a:rPr lang="fr-FR" sz="2400" dirty="0">
                <a:latin typeface="Times New Roman" panose="02020603050405020304" pitchFamily="18" charset="0"/>
                <a:cs typeface="Times New Roman" panose="02020603050405020304" pitchFamily="18" charset="0"/>
              </a:rPr>
              <a:t> as art direction, music,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mechanics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level</a:t>
            </a:r>
            <a:r>
              <a:rPr lang="fr-FR" sz="2400" dirty="0">
                <a:latin typeface="Times New Roman" panose="02020603050405020304" pitchFamily="18" charset="0"/>
                <a:cs typeface="Times New Roman" panose="02020603050405020304" pitchFamily="18" charset="0"/>
              </a:rPr>
              <a:t> construction, humour, </a:t>
            </a:r>
            <a:r>
              <a:rPr lang="fr-FR" sz="2400" dirty="0" err="1">
                <a:latin typeface="Times New Roman" panose="02020603050405020304" pitchFamily="18" charset="0"/>
                <a:cs typeface="Times New Roman" panose="02020603050405020304" pitchFamily="18" charset="0"/>
              </a:rPr>
              <a:t>fear</a:t>
            </a:r>
            <a:r>
              <a:rPr lang="fr-FR" sz="2400" dirty="0">
                <a:latin typeface="Times New Roman" panose="02020603050405020304" pitchFamily="18" charset="0"/>
                <a:cs typeface="Times New Roman" panose="02020603050405020304" pitchFamily="18" charset="0"/>
              </a:rPr>
              <a:t>, an original storyline, a </a:t>
            </a:r>
            <a:r>
              <a:rPr lang="fr-FR" sz="2400" dirty="0" err="1">
                <a:latin typeface="Times New Roman" panose="02020603050405020304" pitchFamily="18" charset="0"/>
                <a:cs typeface="Times New Roman" panose="02020603050405020304" pitchFamily="18" charset="0"/>
              </a:rPr>
              <a:t>well-balanced</a:t>
            </a:r>
            <a:r>
              <a:rPr lang="fr-FR" sz="2400" dirty="0">
                <a:latin typeface="Times New Roman" panose="02020603050405020304" pitchFamily="18" charset="0"/>
                <a:cs typeface="Times New Roman" panose="02020603050405020304" pitchFamily="18" charset="0"/>
              </a:rPr>
              <a:t> multiplayer mode, etc. [...] </a:t>
            </a:r>
            <a:r>
              <a:rPr lang="fr-FR" sz="2400" dirty="0" err="1">
                <a:latin typeface="Times New Roman" panose="02020603050405020304" pitchFamily="18" charset="0"/>
                <a:cs typeface="Times New Roman" panose="02020603050405020304" pitchFamily="18" charset="0"/>
              </a:rPr>
              <a:t>After</a:t>
            </a:r>
            <a:r>
              <a:rPr lang="fr-FR" sz="2400" dirty="0">
                <a:latin typeface="Times New Roman" panose="02020603050405020304" pitchFamily="18" charset="0"/>
                <a:cs typeface="Times New Roman" panose="02020603050405020304" pitchFamily="18" charset="0"/>
              </a:rPr>
              <a:t> all, the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not about to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played</a:t>
            </a:r>
            <a:r>
              <a:rPr lang="fr-FR" sz="2400" dirty="0">
                <a:latin typeface="Times New Roman" panose="02020603050405020304" pitchFamily="18" charset="0"/>
                <a:cs typeface="Times New Roman" panose="02020603050405020304" pitchFamily="18" charset="0"/>
              </a:rPr>
              <a:t> in a vacuum. [...] </a:t>
            </a:r>
            <a:r>
              <a:rPr lang="fr-FR" sz="2400" dirty="0" err="1">
                <a:latin typeface="Times New Roman" panose="02020603050405020304" pitchFamily="18" charset="0"/>
                <a:cs typeface="Times New Roman" panose="02020603050405020304" pitchFamily="18" charset="0"/>
              </a:rPr>
              <a:t>After</a:t>
            </a:r>
            <a:r>
              <a:rPr lang="fr-FR" sz="2400" dirty="0">
                <a:latin typeface="Times New Roman" panose="02020603050405020304" pitchFamily="18" charset="0"/>
                <a:cs typeface="Times New Roman" panose="02020603050405020304" pitchFamily="18" charset="0"/>
              </a:rPr>
              <a:t> all, </a:t>
            </a:r>
            <a:r>
              <a:rPr lang="fr-FR" sz="2400" dirty="0" err="1">
                <a:latin typeface="Times New Roman" panose="02020603050405020304" pitchFamily="18" charset="0"/>
                <a:cs typeface="Times New Roman" panose="02020603050405020304" pitchFamily="18" charset="0"/>
              </a:rPr>
              <a:t>we've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never</a:t>
            </a:r>
            <a:r>
              <a:rPr lang="fr-FR" sz="2400" dirty="0">
                <a:latin typeface="Times New Roman" panose="02020603050405020304" pitchFamily="18" charset="0"/>
                <a:cs typeface="Times New Roman" panose="02020603050405020304" pitchFamily="18" charset="0"/>
              </a:rPr>
              <a:t> been on the </a:t>
            </a:r>
            <a:r>
              <a:rPr lang="fr-FR" sz="2400" dirty="0" err="1">
                <a:latin typeface="Times New Roman" panose="02020603050405020304" pitchFamily="18" charset="0"/>
                <a:cs typeface="Times New Roman" panose="02020603050405020304" pitchFamily="18" charset="0"/>
              </a:rPr>
              <a:t>Metacritic</a:t>
            </a:r>
            <a:r>
              <a:rPr lang="fr-FR" sz="2400" dirty="0">
                <a:latin typeface="Times New Roman" panose="02020603050405020304" pitchFamily="18" charset="0"/>
                <a:cs typeface="Times New Roman" panose="02020603050405020304" pitchFamily="18" charset="0"/>
              </a:rPr>
              <a:t> panel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have to </a:t>
            </a:r>
            <a:r>
              <a:rPr lang="fr-FR" sz="2400" dirty="0" err="1">
                <a:latin typeface="Times New Roman" panose="02020603050405020304" pitchFamily="18" charset="0"/>
                <a:cs typeface="Times New Roman" panose="02020603050405020304" pitchFamily="18" charset="0"/>
              </a:rPr>
              <a:t>ask</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we've</a:t>
            </a:r>
            <a:r>
              <a:rPr lang="fr-FR" sz="2400" dirty="0">
                <a:latin typeface="Times New Roman" panose="02020603050405020304" pitchFamily="18" charset="0"/>
                <a:cs typeface="Times New Roman" panose="02020603050405020304" pitchFamily="18" charset="0"/>
              </a:rPr>
              <a:t> been </a:t>
            </a:r>
            <a:r>
              <a:rPr lang="fr-FR" sz="2400" dirty="0" err="1">
                <a:latin typeface="Times New Roman" panose="02020603050405020304" pitchFamily="18" charset="0"/>
                <a:cs typeface="Times New Roman" panose="02020603050405020304" pitchFamily="18" charset="0"/>
              </a:rPr>
              <a:t>critical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enough</a:t>
            </a:r>
            <a:r>
              <a:rPr lang="fr-FR" sz="2400" dirty="0">
                <a:latin typeface="Times New Roman" panose="02020603050405020304" pitchFamily="18" charset="0"/>
                <a:cs typeface="Times New Roman" panose="02020603050405020304" pitchFamily="18" charset="0"/>
              </a:rPr>
              <a:t> of the </a:t>
            </a:r>
            <a:r>
              <a:rPr lang="fr-FR" sz="2400" dirty="0" err="1">
                <a:latin typeface="Times New Roman" panose="02020603050405020304" pitchFamily="18" charset="0"/>
                <a:cs typeface="Times New Roman" panose="02020603050405020304" pitchFamily="18" charset="0"/>
              </a:rPr>
              <a:t>whole</a:t>
            </a:r>
            <a:r>
              <a:rPr lang="fr-FR" sz="2400" dirty="0">
                <a:latin typeface="Times New Roman" panose="02020603050405020304" pitchFamily="18" charset="0"/>
                <a:cs typeface="Times New Roman" panose="02020603050405020304" pitchFamily="18" charset="0"/>
              </a:rPr>
              <a:t> system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spawns</a:t>
            </a:r>
            <a:r>
              <a:rPr lang="fr-FR" sz="2400" dirty="0">
                <a:latin typeface="Times New Roman" panose="02020603050405020304" pitchFamily="18" charset="0"/>
                <a:cs typeface="Times New Roman" panose="02020603050405020304" pitchFamily="18" charset="0"/>
              </a:rPr>
              <a:t>. Clauses in the </a:t>
            </a:r>
            <a:r>
              <a:rPr lang="fr-FR" sz="2400" dirty="0" err="1">
                <a:latin typeface="Times New Roman" panose="02020603050405020304" pitchFamily="18" charset="0"/>
                <a:cs typeface="Times New Roman" panose="02020603050405020304" pitchFamily="18" charset="0"/>
              </a:rPr>
              <a:t>contracts</a:t>
            </a:r>
            <a:r>
              <a:rPr lang="fr-FR" sz="2400" dirty="0">
                <a:latin typeface="Times New Roman" panose="02020603050405020304" pitchFamily="18" charset="0"/>
                <a:cs typeface="Times New Roman" panose="02020603050405020304" pitchFamily="18" charset="0"/>
              </a:rPr>
              <a:t> of certain studios, minimum score obligations for </a:t>
            </a:r>
            <a:r>
              <a:rPr lang="fr-FR" sz="2400" dirty="0" err="1">
                <a:latin typeface="Times New Roman" panose="02020603050405020304" pitchFamily="18" charset="0"/>
                <a:cs typeface="Times New Roman" panose="02020603050405020304" pitchFamily="18" charset="0"/>
              </a:rPr>
              <a:t>subsidiaries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everything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scrutinised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judged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weighed</a:t>
            </a:r>
            <a:r>
              <a:rPr lang="fr-FR" sz="2400" dirty="0">
                <a:latin typeface="Times New Roman" panose="02020603050405020304" pitchFamily="18" charset="0"/>
                <a:cs typeface="Times New Roman" panose="02020603050405020304" pitchFamily="18" charset="0"/>
              </a:rPr>
              <a:t>. As if a </a:t>
            </a:r>
            <a:r>
              <a:rPr lang="fr-FR" sz="2400" dirty="0" err="1">
                <a:latin typeface="Times New Roman" panose="02020603050405020304" pitchFamily="18" charset="0"/>
                <a:cs typeface="Times New Roman" panose="02020603050405020304" pitchFamily="18" charset="0"/>
              </a:rPr>
              <a:t>truth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could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emerge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amalgam</a:t>
            </a:r>
            <a:r>
              <a:rPr lang="fr-FR" sz="2400" dirty="0">
                <a:latin typeface="Times New Roman" panose="02020603050405020304" pitchFamily="18" charset="0"/>
                <a:cs typeface="Times New Roman" panose="02020603050405020304" pitchFamily="18" charset="0"/>
              </a:rPr>
              <a:t> of subjective opinions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different</a:t>
            </a:r>
            <a:r>
              <a:rPr lang="fr-FR" sz="2400" dirty="0">
                <a:latin typeface="Times New Roman" panose="02020603050405020304" pitchFamily="18" charset="0"/>
                <a:cs typeface="Times New Roman" panose="02020603050405020304" pitchFamily="18" charset="0"/>
              </a:rPr>
              <a:t> media. </a:t>
            </a:r>
            <a:r>
              <a:rPr lang="fr-FR" sz="2400" b="1" dirty="0">
                <a:latin typeface="Times New Roman" panose="02020603050405020304" pitchFamily="18" charset="0"/>
                <a:cs typeface="Times New Roman" panose="02020603050405020304" pitchFamily="18" charset="0"/>
              </a:rPr>
              <a:t>This </a:t>
            </a:r>
            <a:r>
              <a:rPr lang="fr-FR" sz="2400" b="1" dirty="0" err="1">
                <a:latin typeface="Times New Roman" panose="02020603050405020304" pitchFamily="18" charset="0"/>
                <a:cs typeface="Times New Roman" panose="02020603050405020304" pitchFamily="18" charset="0"/>
              </a:rPr>
              <a:t>mishmash</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revisited</a:t>
            </a:r>
            <a:r>
              <a:rPr lang="fr-FR" sz="2400" b="1" dirty="0">
                <a:latin typeface="Times New Roman" panose="02020603050405020304" pitchFamily="18" charset="0"/>
                <a:cs typeface="Times New Roman" panose="02020603050405020304" pitchFamily="18" charset="0"/>
              </a:rPr>
              <a:t> in </a:t>
            </a:r>
            <a:r>
              <a:rPr lang="fr-FR" sz="2400" b="1" dirty="0" err="1">
                <a:latin typeface="Times New Roman" panose="02020603050405020304" pitchFamily="18" charset="0"/>
                <a:cs typeface="Times New Roman" panose="02020603050405020304" pitchFamily="18" charset="0"/>
              </a:rPr>
              <a:t>video</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game</a:t>
            </a:r>
            <a:r>
              <a:rPr lang="fr-FR" sz="2400" b="1" dirty="0">
                <a:latin typeface="Times New Roman" panose="02020603050405020304" pitchFamily="18" charset="0"/>
                <a:cs typeface="Times New Roman" panose="02020603050405020304" pitchFamily="18" charset="0"/>
              </a:rPr>
              <a:t> style </a:t>
            </a:r>
            <a:r>
              <a:rPr lang="fr-FR" sz="2400" b="1" dirty="0" err="1">
                <a:latin typeface="Times New Roman" panose="02020603050405020304" pitchFamily="18" charset="0"/>
                <a:cs typeface="Times New Roman" panose="02020603050405020304" pitchFamily="18" charset="0"/>
              </a:rPr>
              <a:t>reduces</a:t>
            </a:r>
            <a:r>
              <a:rPr lang="fr-FR" sz="2400" b="1" dirty="0">
                <a:latin typeface="Times New Roman" panose="02020603050405020304" pitchFamily="18" charset="0"/>
                <a:cs typeface="Times New Roman" panose="02020603050405020304" pitchFamily="18" charset="0"/>
              </a:rPr>
              <a:t> the latter to </a:t>
            </a:r>
            <a:r>
              <a:rPr lang="fr-FR" sz="2400" b="1" dirty="0" err="1">
                <a:latin typeface="Times New Roman" panose="02020603050405020304" pitchFamily="18" charset="0"/>
                <a:cs typeface="Times New Roman" panose="02020603050405020304" pitchFamily="18" charset="0"/>
              </a:rPr>
              <a:t>its</a:t>
            </a:r>
            <a:r>
              <a:rPr lang="fr-FR" sz="2400" b="1" dirty="0">
                <a:latin typeface="Times New Roman" panose="02020603050405020304" pitchFamily="18" charset="0"/>
                <a:cs typeface="Times New Roman" panose="02020603050405020304" pitchFamily="18" charset="0"/>
              </a:rPr>
              <a:t> simple commercial expression</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Rodolphe </a:t>
            </a:r>
            <a:r>
              <a:rPr lang="fr-FR" sz="2400" b="1" dirty="0" err="1">
                <a:latin typeface="Times New Roman" panose="02020603050405020304" pitchFamily="18" charset="0"/>
                <a:cs typeface="Times New Roman" panose="02020603050405020304" pitchFamily="18" charset="0"/>
              </a:rPr>
              <a:t>Donain</a:t>
            </a:r>
            <a:r>
              <a:rPr lang="fr-FR" sz="2400" dirty="0">
                <a:latin typeface="Times New Roman" panose="02020603050405020304" pitchFamily="18" charset="0"/>
                <a:cs typeface="Times New Roman" panose="02020603050405020304" pitchFamily="18" charset="0"/>
              </a:rPr>
              <a:t>, at the time editor-in-</a:t>
            </a:r>
            <a:r>
              <a:rPr lang="fr-FR" sz="2400" dirty="0" err="1">
                <a:latin typeface="Times New Roman" panose="02020603050405020304" pitchFamily="18" charset="0"/>
                <a:cs typeface="Times New Roman" panose="02020603050405020304" pitchFamily="18" charset="0"/>
              </a:rPr>
              <a:t>chief</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JVN.com</a:t>
            </a:r>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65821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769441"/>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 / Subverting the note</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3099626" y="1138434"/>
            <a:ext cx="13206880"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PAR LA SURÉVALUATION / BY OVERVALATION</a:t>
            </a:r>
          </a:p>
        </p:txBody>
      </p:sp>
      <p:pic>
        <p:nvPicPr>
          <p:cNvPr id="2" name="Image 1" descr="189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77"/>
            <a:ext cx="2918062" cy="10269530"/>
          </a:xfrm>
          <a:prstGeom prst="rect">
            <a:avLst/>
          </a:prstGeom>
          <a:ln>
            <a:solidFill>
              <a:srgbClr val="1C2024"/>
            </a:solidFill>
          </a:ln>
        </p:spPr>
      </p:pic>
      <p:pic>
        <p:nvPicPr>
          <p:cNvPr id="9" name="Image 8" descr="Capture d’écran 2021-02-24 à 14.5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258" y="6990608"/>
            <a:ext cx="2804615" cy="1516782"/>
          </a:xfrm>
          <a:prstGeom prst="rect">
            <a:avLst/>
          </a:prstGeom>
          <a:ln>
            <a:solidFill>
              <a:srgbClr val="000000"/>
            </a:solidFill>
          </a:ln>
        </p:spPr>
      </p:pic>
      <p:sp>
        <p:nvSpPr>
          <p:cNvPr id="10" name="ZoneTexte 9"/>
          <p:cNvSpPr txBox="1"/>
          <p:nvPr/>
        </p:nvSpPr>
        <p:spPr>
          <a:xfrm>
            <a:off x="6626540" y="9500902"/>
            <a:ext cx="7078024" cy="369332"/>
          </a:xfrm>
          <a:prstGeom prst="rect">
            <a:avLst/>
          </a:prstGeom>
          <a:noFill/>
        </p:spPr>
        <p:txBody>
          <a:bodyPr wrap="square" rtlCol="0">
            <a:spAutoFit/>
          </a:bodyPr>
          <a:lstStyle/>
          <a:p>
            <a:pPr algn="ctr"/>
            <a:r>
              <a:rPr lang="fr-FR" b="1" i="1" dirty="0" err="1"/>
              <a:t>Jeuxactu</a:t>
            </a:r>
            <a:r>
              <a:rPr lang="fr-FR" b="1" i="1" dirty="0"/>
              <a:t> </a:t>
            </a:r>
            <a:r>
              <a:rPr lang="fr-FR" b="1" dirty="0"/>
              <a:t>(</a:t>
            </a:r>
            <a:r>
              <a:rPr lang="fr-FR" b="1" dirty="0" err="1"/>
              <a:t>Red</a:t>
            </a:r>
            <a:r>
              <a:rPr lang="fr-FR" b="1" dirty="0"/>
              <a:t> Dead </a:t>
            </a:r>
            <a:r>
              <a:rPr lang="fr-FR" b="1" dirty="0" err="1"/>
              <a:t>Redemption</a:t>
            </a:r>
            <a:r>
              <a:rPr lang="fr-FR" b="1" dirty="0"/>
              <a:t> 2)</a:t>
            </a:r>
            <a:endParaRPr lang="fr-FR" b="1" i="1" dirty="0"/>
          </a:p>
        </p:txBody>
      </p:sp>
      <p:sp>
        <p:nvSpPr>
          <p:cNvPr id="11" name="ZoneTexte 10"/>
          <p:cNvSpPr txBox="1"/>
          <p:nvPr/>
        </p:nvSpPr>
        <p:spPr>
          <a:xfrm>
            <a:off x="2223525" y="8525086"/>
            <a:ext cx="7078024" cy="369332"/>
          </a:xfrm>
          <a:prstGeom prst="rect">
            <a:avLst/>
          </a:prstGeom>
          <a:noFill/>
        </p:spPr>
        <p:txBody>
          <a:bodyPr wrap="square" rtlCol="0">
            <a:spAutoFit/>
          </a:bodyPr>
          <a:lstStyle/>
          <a:p>
            <a:pPr algn="ctr"/>
            <a:r>
              <a:rPr lang="fr-FR" b="1" i="1" dirty="0"/>
              <a:t>Canard PC </a:t>
            </a:r>
            <a:r>
              <a:rPr lang="fr-FR" b="1" dirty="0"/>
              <a:t>(</a:t>
            </a:r>
            <a:r>
              <a:rPr lang="fr-FR" b="1" dirty="0" err="1"/>
              <a:t>Dishonored</a:t>
            </a:r>
            <a:r>
              <a:rPr lang="fr-FR" b="1" dirty="0"/>
              <a:t>)</a:t>
            </a:r>
            <a:endParaRPr lang="fr-FR" b="1" i="1" dirty="0"/>
          </a:p>
        </p:txBody>
      </p:sp>
      <p:pic>
        <p:nvPicPr>
          <p:cNvPr id="8" name="Image 7" descr="Capture d’écran 2021-03-16 à 10.39.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7418" y="2146064"/>
            <a:ext cx="5897124" cy="7278903"/>
          </a:xfrm>
          <a:prstGeom prst="rect">
            <a:avLst/>
          </a:prstGeom>
          <a:ln>
            <a:solidFill>
              <a:srgbClr val="1C2024"/>
            </a:solidFill>
          </a:ln>
        </p:spPr>
      </p:pic>
      <p:sp>
        <p:nvSpPr>
          <p:cNvPr id="16" name="ZoneTexte 15"/>
          <p:cNvSpPr txBox="1"/>
          <p:nvPr/>
        </p:nvSpPr>
        <p:spPr>
          <a:xfrm>
            <a:off x="12050501" y="9517460"/>
            <a:ext cx="6228739" cy="646331"/>
          </a:xfrm>
          <a:prstGeom prst="rect">
            <a:avLst/>
          </a:prstGeom>
          <a:noFill/>
        </p:spPr>
        <p:txBody>
          <a:bodyPr wrap="square" rtlCol="0">
            <a:spAutoFit/>
          </a:bodyPr>
          <a:lstStyle/>
          <a:p>
            <a:pPr algn="ctr"/>
            <a:r>
              <a:rPr lang="fr-FR" b="1" dirty="0"/>
              <a:t>AUDUREAU William, « Peut-on mettre 20/20 à un jeu vidéo ? », </a:t>
            </a:r>
            <a:r>
              <a:rPr lang="fr-FR" b="1" i="1" dirty="0"/>
              <a:t>Le Monde</a:t>
            </a:r>
            <a:r>
              <a:rPr lang="fr-FR" b="1" dirty="0"/>
              <a:t>, 6 mars 2017</a:t>
            </a:r>
          </a:p>
        </p:txBody>
      </p:sp>
      <p:pic>
        <p:nvPicPr>
          <p:cNvPr id="14" name="Image 13" descr="Capture d’écran 2021-03-16 à 16.03.40.png"/>
          <p:cNvPicPr>
            <a:picLocks noChangeAspect="1"/>
          </p:cNvPicPr>
          <p:nvPr/>
        </p:nvPicPr>
        <p:blipFill rotWithShape="1">
          <a:blip r:embed="rId5">
            <a:extLst>
              <a:ext uri="{28A0092B-C50C-407E-A947-70E740481C1C}">
                <a14:useLocalDpi xmlns:a14="http://schemas.microsoft.com/office/drawing/2010/main" val="0"/>
              </a:ext>
            </a:extLst>
          </a:blip>
          <a:srcRect l="9205" t="50750"/>
          <a:stretch/>
        </p:blipFill>
        <p:spPr>
          <a:xfrm>
            <a:off x="3903491" y="3359717"/>
            <a:ext cx="7149189" cy="1225923"/>
          </a:xfrm>
          <a:prstGeom prst="rect">
            <a:avLst/>
          </a:prstGeom>
          <a:ln>
            <a:solidFill>
              <a:srgbClr val="1C2024"/>
            </a:solidFill>
          </a:ln>
        </p:spPr>
      </p:pic>
      <p:pic>
        <p:nvPicPr>
          <p:cNvPr id="7" name="Image 6" descr="Capture d’écran 2021-03-16 à 10.34.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6625076"/>
            <a:ext cx="1908680" cy="2892384"/>
          </a:xfrm>
          <a:prstGeom prst="rect">
            <a:avLst/>
          </a:prstGeom>
          <a:ln>
            <a:solidFill>
              <a:srgbClr val="1C2024"/>
            </a:solidFill>
          </a:ln>
        </p:spPr>
      </p:pic>
      <p:sp>
        <p:nvSpPr>
          <p:cNvPr id="18" name="ZoneTexte 17"/>
          <p:cNvSpPr txBox="1"/>
          <p:nvPr/>
        </p:nvSpPr>
        <p:spPr>
          <a:xfrm>
            <a:off x="3651198" y="4598354"/>
            <a:ext cx="7078024" cy="369332"/>
          </a:xfrm>
          <a:prstGeom prst="rect">
            <a:avLst/>
          </a:prstGeom>
          <a:noFill/>
        </p:spPr>
        <p:txBody>
          <a:bodyPr wrap="square" rtlCol="0">
            <a:spAutoFit/>
          </a:bodyPr>
          <a:lstStyle/>
          <a:p>
            <a:pPr algn="ctr"/>
            <a:r>
              <a:rPr lang="fr-FR" b="1" i="1" dirty="0"/>
              <a:t>Canard PC </a:t>
            </a:r>
            <a:r>
              <a:rPr lang="fr-FR" b="1" dirty="0"/>
              <a:t>(The </a:t>
            </a:r>
            <a:r>
              <a:rPr lang="fr-FR" b="1" dirty="0" err="1"/>
              <a:t>Witcher</a:t>
            </a:r>
            <a:r>
              <a:rPr lang="fr-FR" b="1" dirty="0"/>
              <a:t> 3 : La Chasse Sauvage)</a:t>
            </a:r>
            <a:endParaRPr lang="fr-FR" b="1" i="1" dirty="0"/>
          </a:p>
        </p:txBody>
      </p:sp>
    </p:spTree>
    <p:extLst>
      <p:ext uri="{BB962C8B-B14F-4D97-AF65-F5344CB8AC3E}">
        <p14:creationId xmlns:p14="http://schemas.microsoft.com/office/powerpoint/2010/main" val="123136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25844" y="1494145"/>
            <a:ext cx="15436312"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PAR L’INVENTION / THROUGH INVENTION</a:t>
            </a:r>
          </a:p>
        </p:txBody>
      </p:sp>
      <p:pic>
        <p:nvPicPr>
          <p:cNvPr id="2" name="Image 1" descr="Capture d’écran 2021-03-16 à 10.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23" y="2545245"/>
            <a:ext cx="2870200" cy="3429000"/>
          </a:xfrm>
          <a:prstGeom prst="rect">
            <a:avLst/>
          </a:prstGeom>
          <a:ln>
            <a:solidFill>
              <a:srgbClr val="1C2024"/>
            </a:solidFill>
          </a:ln>
        </p:spPr>
      </p:pic>
      <p:sp>
        <p:nvSpPr>
          <p:cNvPr id="5" name="ZoneTexte 4"/>
          <p:cNvSpPr txBox="1"/>
          <p:nvPr/>
        </p:nvSpPr>
        <p:spPr>
          <a:xfrm>
            <a:off x="-1755509" y="6032604"/>
            <a:ext cx="7078024" cy="369332"/>
          </a:xfrm>
          <a:prstGeom prst="rect">
            <a:avLst/>
          </a:prstGeom>
          <a:noFill/>
        </p:spPr>
        <p:txBody>
          <a:bodyPr wrap="square" rtlCol="0">
            <a:spAutoFit/>
          </a:bodyPr>
          <a:lstStyle/>
          <a:p>
            <a:pPr algn="ctr"/>
            <a:r>
              <a:rPr lang="fr-FR" b="1" i="1" dirty="0" err="1"/>
              <a:t>Gamefan</a:t>
            </a:r>
            <a:r>
              <a:rPr lang="fr-FR" b="1" i="1" dirty="0"/>
              <a:t> </a:t>
            </a:r>
            <a:r>
              <a:rPr lang="fr-FR" b="1" dirty="0"/>
              <a:t>(</a:t>
            </a:r>
            <a:r>
              <a:rPr lang="fr-FR" b="1" dirty="0" err="1"/>
              <a:t>Metal</a:t>
            </a:r>
            <a:r>
              <a:rPr lang="fr-FR" b="1" dirty="0"/>
              <a:t> </a:t>
            </a:r>
            <a:r>
              <a:rPr lang="fr-FR" b="1" dirty="0" err="1"/>
              <a:t>Gear</a:t>
            </a:r>
            <a:r>
              <a:rPr lang="fr-FR" b="1" dirty="0"/>
              <a:t> Solid 3)</a:t>
            </a:r>
            <a:endParaRPr lang="fr-FR" b="1" i="1" dirty="0"/>
          </a:p>
        </p:txBody>
      </p:sp>
      <p:pic>
        <p:nvPicPr>
          <p:cNvPr id="7" name="Image 6" descr="Capture d’écran 2021-03-16 à 11.10.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9529" y="6032604"/>
            <a:ext cx="5397500" cy="2057400"/>
          </a:xfrm>
          <a:prstGeom prst="rect">
            <a:avLst/>
          </a:prstGeom>
          <a:ln>
            <a:solidFill>
              <a:srgbClr val="1C2024"/>
            </a:solidFill>
          </a:ln>
        </p:spPr>
      </p:pic>
      <p:sp>
        <p:nvSpPr>
          <p:cNvPr id="9" name="ZoneTexte 8"/>
          <p:cNvSpPr txBox="1"/>
          <p:nvPr/>
        </p:nvSpPr>
        <p:spPr>
          <a:xfrm>
            <a:off x="11550151" y="8115355"/>
            <a:ext cx="7078024" cy="369332"/>
          </a:xfrm>
          <a:prstGeom prst="rect">
            <a:avLst/>
          </a:prstGeom>
          <a:noFill/>
        </p:spPr>
        <p:txBody>
          <a:bodyPr wrap="square" rtlCol="0">
            <a:spAutoFit/>
          </a:bodyPr>
          <a:lstStyle/>
          <a:p>
            <a:pPr algn="ctr"/>
            <a:r>
              <a:rPr lang="fr-FR" b="1" i="1" dirty="0"/>
              <a:t>Le Monde Pixels </a:t>
            </a:r>
            <a:r>
              <a:rPr lang="fr-FR" b="1" dirty="0"/>
              <a:t>(</a:t>
            </a:r>
            <a:r>
              <a:rPr lang="fr-FR" b="1" dirty="0" err="1"/>
              <a:t>Looney</a:t>
            </a:r>
            <a:r>
              <a:rPr lang="fr-FR" b="1" dirty="0"/>
              <a:t> Tunes </a:t>
            </a:r>
            <a:r>
              <a:rPr lang="fr-FR" b="1" dirty="0" err="1"/>
              <a:t>Galactic</a:t>
            </a:r>
            <a:r>
              <a:rPr lang="fr-FR" b="1" dirty="0"/>
              <a:t> Sports)</a:t>
            </a:r>
            <a:endParaRPr lang="fr-FR" b="1" i="1" dirty="0"/>
          </a:p>
        </p:txBody>
      </p:sp>
      <p:pic>
        <p:nvPicPr>
          <p:cNvPr id="10" name="Image 9" descr="Test disney collection spécial vieux.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9778" r="35660"/>
          <a:stretch/>
        </p:blipFill>
        <p:spPr>
          <a:xfrm>
            <a:off x="4219092" y="2551591"/>
            <a:ext cx="7078024" cy="7297056"/>
          </a:xfrm>
          <a:prstGeom prst="rect">
            <a:avLst/>
          </a:prstGeom>
          <a:ln>
            <a:solidFill>
              <a:srgbClr val="000000"/>
            </a:solidFill>
          </a:ln>
        </p:spPr>
      </p:pic>
      <p:pic>
        <p:nvPicPr>
          <p:cNvPr id="12" name="Image 11" descr="Capture d’écran 2020-05-29 à 16.04.4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77" y="6742329"/>
            <a:ext cx="3585700" cy="2999577"/>
          </a:xfrm>
          <a:prstGeom prst="rect">
            <a:avLst/>
          </a:prstGeom>
          <a:ln>
            <a:solidFill>
              <a:srgbClr val="1C2024"/>
            </a:solidFill>
          </a:ln>
        </p:spPr>
      </p:pic>
      <p:sp>
        <p:nvSpPr>
          <p:cNvPr id="13" name="ZoneTexte 12"/>
          <p:cNvSpPr txBox="1"/>
          <p:nvPr/>
        </p:nvSpPr>
        <p:spPr>
          <a:xfrm>
            <a:off x="-1730849" y="9848647"/>
            <a:ext cx="7078024" cy="369332"/>
          </a:xfrm>
          <a:prstGeom prst="rect">
            <a:avLst/>
          </a:prstGeom>
          <a:noFill/>
        </p:spPr>
        <p:txBody>
          <a:bodyPr wrap="square" rtlCol="0">
            <a:spAutoFit/>
          </a:bodyPr>
          <a:lstStyle/>
          <a:p>
            <a:pPr algn="ctr"/>
            <a:r>
              <a:rPr lang="fr-FR" b="1" i="1" dirty="0"/>
              <a:t>Canard PC </a:t>
            </a:r>
            <a:r>
              <a:rPr lang="fr-FR" b="1" dirty="0"/>
              <a:t>(Animal </a:t>
            </a:r>
            <a:r>
              <a:rPr lang="fr-FR" b="1" dirty="0" err="1"/>
              <a:t>Crossing</a:t>
            </a:r>
            <a:r>
              <a:rPr lang="fr-FR" b="1" dirty="0"/>
              <a:t> NH)</a:t>
            </a:r>
            <a:endParaRPr lang="fr-FR" b="1" i="1" dirty="0"/>
          </a:p>
        </p:txBody>
      </p:sp>
      <p:pic>
        <p:nvPicPr>
          <p:cNvPr id="8" name="Image 7" descr="Audureau Pixels Lamy couac couac:10 goose game.png"/>
          <p:cNvPicPr>
            <a:picLocks noChangeAspect="1"/>
          </p:cNvPicPr>
          <p:nvPr/>
        </p:nvPicPr>
        <p:blipFill rotWithShape="1">
          <a:blip r:embed="rId7">
            <a:extLst>
              <a:ext uri="{28A0092B-C50C-407E-A947-70E740481C1C}">
                <a14:useLocalDpi xmlns:a14="http://schemas.microsoft.com/office/drawing/2010/main" val="0"/>
              </a:ext>
            </a:extLst>
          </a:blip>
          <a:srcRect l="3406" t="49324" r="2747" b="15483"/>
          <a:stretch/>
        </p:blipFill>
        <p:spPr>
          <a:xfrm>
            <a:off x="11891773" y="2381290"/>
            <a:ext cx="5901463" cy="2371960"/>
          </a:xfrm>
          <a:prstGeom prst="rect">
            <a:avLst/>
          </a:prstGeom>
          <a:ln>
            <a:solidFill>
              <a:srgbClr val="1C2024"/>
            </a:solidFill>
          </a:ln>
        </p:spPr>
      </p:pic>
      <p:sp>
        <p:nvSpPr>
          <p:cNvPr id="17" name="ZoneTexte 16"/>
          <p:cNvSpPr txBox="1"/>
          <p:nvPr/>
        </p:nvSpPr>
        <p:spPr>
          <a:xfrm>
            <a:off x="13055976" y="4818349"/>
            <a:ext cx="3310236" cy="923330"/>
          </a:xfrm>
          <a:prstGeom prst="rect">
            <a:avLst/>
          </a:prstGeom>
          <a:noFill/>
        </p:spPr>
        <p:txBody>
          <a:bodyPr wrap="square" rtlCol="0">
            <a:spAutoFit/>
          </a:bodyPr>
          <a:lstStyle/>
          <a:p>
            <a:pPr algn="ctr"/>
            <a:r>
              <a:rPr lang="fr-FR" b="1" i="1" dirty="0"/>
              <a:t>La reprise du détournement de « Pixels » par Panic, l’éditeur de </a:t>
            </a:r>
            <a:r>
              <a:rPr lang="fr-FR" b="1" i="1" dirty="0" err="1"/>
              <a:t>Untilted</a:t>
            </a:r>
            <a:r>
              <a:rPr lang="fr-FR" b="1" i="1" dirty="0"/>
              <a:t> </a:t>
            </a:r>
            <a:r>
              <a:rPr lang="fr-FR" b="1" i="1" dirty="0" err="1"/>
              <a:t>Goose</a:t>
            </a:r>
            <a:r>
              <a:rPr lang="fr-FR" b="1" i="1" dirty="0"/>
              <a:t> Game (2019) </a:t>
            </a:r>
          </a:p>
        </p:txBody>
      </p:sp>
      <p:sp>
        <p:nvSpPr>
          <p:cNvPr id="18" name="TextBox 18">
            <a:extLst>
              <a:ext uri="{FF2B5EF4-FFF2-40B4-BE49-F238E27FC236}">
                <a16:creationId xmlns:a16="http://schemas.microsoft.com/office/drawing/2014/main" id="{411D01A3-8EED-E6FD-C4B8-ED8190AB567B}"/>
              </a:ext>
            </a:extLst>
          </p:cNvPr>
          <p:cNvSpPr txBox="1"/>
          <p:nvPr/>
        </p:nvSpPr>
        <p:spPr>
          <a:xfrm>
            <a:off x="312613" y="244577"/>
            <a:ext cx="17643231" cy="769441"/>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 / Subverting the note</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816337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446550"/>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balise en moins, mais un angle plus précis</a:t>
            </a:r>
          </a:p>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One less marker, but a more precise angle</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8FAFE8C5-EBCA-A024-F561-4DCA0C26A228}"/>
              </a:ext>
            </a:extLst>
          </p:cNvPr>
          <p:cNvSpPr/>
          <p:nvPr/>
        </p:nvSpPr>
        <p:spPr>
          <a:xfrm>
            <a:off x="588935" y="2187669"/>
            <a:ext cx="17125627" cy="1569660"/>
          </a:xfrm>
          <a:prstGeom prst="rect">
            <a:avLst/>
          </a:prstGeom>
        </p:spPr>
        <p:txBody>
          <a:bodyPr wrap="square">
            <a:spAutoFit/>
          </a:bodyPr>
          <a:lstStyle/>
          <a:p>
            <a:pPr algn="just"/>
            <a:r>
              <a:rPr lang="fr-BE" sz="2400" dirty="0">
                <a:latin typeface="Times New Roman" panose="02020603050405020304" pitchFamily="18" charset="0"/>
                <a:ea typeface="Calibri" panose="020F0502020204030204" pitchFamily="34" charset="0"/>
              </a:rPr>
              <a:t>En fournissant une balise de moins, les journalistes raffermissent leur angle et annoncent que leur critique n’explore qu’une dimension précise de l’œuvre chroniquée, plutôt que de revendiquer une sanction définitive. Ce qui implique que, là où la déontologie réclame que le journaliste ait terminé le jeu en entier pour publier un test, la critique peut se concentrer, par exemple, sur le ressenti éprouvé au cours des premières heures de jeu. </a:t>
            </a:r>
            <a:endParaRPr lang="fr-FR" sz="2400" dirty="0"/>
          </a:p>
        </p:txBody>
      </p:sp>
      <p:sp>
        <p:nvSpPr>
          <p:cNvPr id="3" name="Rectangle 2">
            <a:extLst>
              <a:ext uri="{FF2B5EF4-FFF2-40B4-BE49-F238E27FC236}">
                <a16:creationId xmlns:a16="http://schemas.microsoft.com/office/drawing/2014/main" id="{30666B6A-6C40-3987-9402-3A2556C0D160}"/>
              </a:ext>
            </a:extLst>
          </p:cNvPr>
          <p:cNvSpPr/>
          <p:nvPr/>
        </p:nvSpPr>
        <p:spPr>
          <a:xfrm>
            <a:off x="588935" y="3908891"/>
            <a:ext cx="17125627" cy="1569660"/>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By </a:t>
            </a:r>
            <a:r>
              <a:rPr lang="fr-FR" sz="2400" dirty="0" err="1">
                <a:latin typeface="Times New Roman" panose="02020603050405020304" pitchFamily="18" charset="0"/>
                <a:cs typeface="Times New Roman" panose="02020603050405020304" pitchFamily="18" charset="0"/>
              </a:rPr>
              <a:t>providing</a:t>
            </a:r>
            <a:r>
              <a:rPr lang="fr-FR" sz="2400" dirty="0">
                <a:latin typeface="Times New Roman" panose="02020603050405020304" pitchFamily="18" charset="0"/>
                <a:cs typeface="Times New Roman" panose="02020603050405020304" pitchFamily="18" charset="0"/>
              </a:rPr>
              <a:t> one </a:t>
            </a:r>
            <a:r>
              <a:rPr lang="fr-FR" sz="2400" dirty="0" err="1">
                <a:latin typeface="Times New Roman" panose="02020603050405020304" pitchFamily="18" charset="0"/>
                <a:cs typeface="Times New Roman" panose="02020603050405020304" pitchFamily="18" charset="0"/>
              </a:rPr>
              <a:t>less</a:t>
            </a:r>
            <a:r>
              <a:rPr lang="fr-FR" sz="2400" dirty="0">
                <a:latin typeface="Times New Roman" panose="02020603050405020304" pitchFamily="18" charset="0"/>
                <a:cs typeface="Times New Roman" panose="02020603050405020304" pitchFamily="18" charset="0"/>
              </a:rPr>
              <a:t> marker, </a:t>
            </a:r>
            <a:r>
              <a:rPr lang="fr-FR" sz="2400" dirty="0" err="1">
                <a:latin typeface="Times New Roman" panose="02020603050405020304" pitchFamily="18" charset="0"/>
                <a:cs typeface="Times New Roman" panose="02020603050405020304" pitchFamily="18" charset="0"/>
              </a:rPr>
              <a:t>journalists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strengthen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angle and </a:t>
            </a:r>
            <a:r>
              <a:rPr lang="fr-FR" sz="2400" dirty="0" err="1">
                <a:latin typeface="Times New Roman" panose="02020603050405020304" pitchFamily="18" charset="0"/>
                <a:cs typeface="Times New Roman" panose="02020603050405020304" pitchFamily="18" charset="0"/>
              </a:rPr>
              <a:t>announce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review</a:t>
            </a:r>
            <a:r>
              <a:rPr lang="fr-FR" sz="2400" dirty="0">
                <a:latin typeface="Times New Roman" panose="02020603050405020304" pitchFamily="18" charset="0"/>
                <a:cs typeface="Times New Roman" panose="02020603050405020304" pitchFamily="18" charset="0"/>
              </a:rPr>
              <a:t> explores </a:t>
            </a:r>
            <a:r>
              <a:rPr lang="fr-FR" sz="2400" dirty="0" err="1">
                <a:latin typeface="Times New Roman" panose="02020603050405020304" pitchFamily="18" charset="0"/>
                <a:cs typeface="Times New Roman" panose="02020603050405020304" pitchFamily="18" charset="0"/>
              </a:rPr>
              <a:t>only</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specific</a:t>
            </a:r>
            <a:r>
              <a:rPr lang="fr-FR" sz="2400" dirty="0">
                <a:latin typeface="Times New Roman" panose="02020603050405020304" pitchFamily="18" charset="0"/>
                <a:cs typeface="Times New Roman" panose="02020603050405020304" pitchFamily="18" charset="0"/>
              </a:rPr>
              <a:t> dimension of the </a:t>
            </a:r>
            <a:r>
              <a:rPr lang="fr-FR" sz="2400" dirty="0" err="1">
                <a:latin typeface="Times New Roman" panose="02020603050405020304" pitchFamily="18" charset="0"/>
                <a:cs typeface="Times New Roman" panose="02020603050405020304" pitchFamily="18" charset="0"/>
              </a:rPr>
              <a:t>work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reviewed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rather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claiming</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definitive</a:t>
            </a:r>
            <a:r>
              <a:rPr lang="fr-FR" sz="2400" dirty="0">
                <a:latin typeface="Times New Roman" panose="02020603050405020304" pitchFamily="18" charset="0"/>
                <a:cs typeface="Times New Roman" panose="02020603050405020304" pitchFamily="18" charset="0"/>
              </a:rPr>
              <a:t> sanction. This </a:t>
            </a:r>
            <a:r>
              <a:rPr lang="fr-FR" sz="2400" dirty="0" err="1">
                <a:latin typeface="Times New Roman" panose="02020603050405020304" pitchFamily="18" charset="0"/>
                <a:cs typeface="Times New Roman" panose="02020603050405020304" pitchFamily="18" charset="0"/>
              </a:rPr>
              <a:t>implies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ethics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require</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journalist</a:t>
            </a:r>
            <a:r>
              <a:rPr lang="fr-FR" sz="2400" dirty="0">
                <a:latin typeface="Times New Roman" panose="02020603050405020304" pitchFamily="18" charset="0"/>
                <a:cs typeface="Times New Roman" panose="02020603050405020304" pitchFamily="18" charset="0"/>
              </a:rPr>
              <a:t> to have </a:t>
            </a:r>
            <a:r>
              <a:rPr lang="fr-FR" sz="2400" dirty="0" err="1">
                <a:latin typeface="Times New Roman" panose="02020603050405020304" pitchFamily="18" charset="0"/>
                <a:cs typeface="Times New Roman" panose="02020603050405020304" pitchFamily="18" charset="0"/>
              </a:rPr>
              <a:t>completed</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entire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before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publishing</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review</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review</a:t>
            </a:r>
            <a:r>
              <a:rPr lang="fr-FR" sz="2400" dirty="0">
                <a:latin typeface="Times New Roman" panose="02020603050405020304" pitchFamily="18" charset="0"/>
                <a:cs typeface="Times New Roman" panose="02020603050405020304" pitchFamily="18" charset="0"/>
              </a:rPr>
              <a:t> can focus, for </a:t>
            </a:r>
            <a:r>
              <a:rPr lang="fr-FR" sz="2400" dirty="0" err="1">
                <a:latin typeface="Times New Roman" panose="02020603050405020304" pitchFamily="18" charset="0"/>
                <a:cs typeface="Times New Roman" panose="02020603050405020304" pitchFamily="18" charset="0"/>
              </a:rPr>
              <a:t>example</a:t>
            </a:r>
            <a:r>
              <a:rPr lang="fr-FR" sz="2400" dirty="0">
                <a:latin typeface="Times New Roman" panose="02020603050405020304" pitchFamily="18" charset="0"/>
                <a:cs typeface="Times New Roman" panose="02020603050405020304" pitchFamily="18" charset="0"/>
              </a:rPr>
              <a:t>, on the feeling </a:t>
            </a:r>
            <a:r>
              <a:rPr lang="fr-FR" sz="2400" dirty="0" err="1">
                <a:latin typeface="Times New Roman" panose="02020603050405020304" pitchFamily="18" charset="0"/>
                <a:cs typeface="Times New Roman" panose="02020603050405020304" pitchFamily="18" charset="0"/>
              </a:rPr>
              <a:t>experienced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during</a:t>
            </a:r>
            <a:r>
              <a:rPr lang="fr-FR" sz="2400" dirty="0">
                <a:latin typeface="Times New Roman" panose="02020603050405020304" pitchFamily="18" charset="0"/>
                <a:cs typeface="Times New Roman" panose="02020603050405020304" pitchFamily="18" charset="0"/>
              </a:rPr>
              <a:t> the first few </a:t>
            </a:r>
            <a:r>
              <a:rPr lang="fr-FR" sz="2400" dirty="0" err="1">
                <a:latin typeface="Times New Roman" panose="02020603050405020304" pitchFamily="18" charset="0"/>
                <a:cs typeface="Times New Roman" panose="02020603050405020304" pitchFamily="18" charset="0"/>
              </a:rPr>
              <a:t>hours</a:t>
            </a:r>
            <a:r>
              <a:rPr lang="fr-FR" sz="2400" dirty="0">
                <a:latin typeface="Times New Roman" panose="02020603050405020304" pitchFamily="18" charset="0"/>
                <a:cs typeface="Times New Roman" panose="02020603050405020304" pitchFamily="18" charset="0"/>
              </a:rPr>
              <a:t> of play. </a:t>
            </a:r>
          </a:p>
        </p:txBody>
      </p:sp>
      <p:pic>
        <p:nvPicPr>
          <p:cNvPr id="5" name="Image 4">
            <a:extLst>
              <a:ext uri="{FF2B5EF4-FFF2-40B4-BE49-F238E27FC236}">
                <a16:creationId xmlns:a16="http://schemas.microsoft.com/office/drawing/2014/main" id="{89477739-3651-DEFB-3859-C37D0F9F3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620" y="5478551"/>
            <a:ext cx="11028295" cy="4743789"/>
          </a:xfrm>
          <a:prstGeom prst="rect">
            <a:avLst/>
          </a:prstGeom>
        </p:spPr>
      </p:pic>
      <p:pic>
        <p:nvPicPr>
          <p:cNvPr id="7" name="Image 6">
            <a:extLst>
              <a:ext uri="{FF2B5EF4-FFF2-40B4-BE49-F238E27FC236}">
                <a16:creationId xmlns:a16="http://schemas.microsoft.com/office/drawing/2014/main" id="{59FF528E-73C3-828B-2A3C-CE5729F2A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606" y="5478551"/>
            <a:ext cx="4258591" cy="720943"/>
          </a:xfrm>
          <a:prstGeom prst="rect">
            <a:avLst/>
          </a:prstGeom>
        </p:spPr>
      </p:pic>
    </p:spTree>
    <p:extLst>
      <p:ext uri="{BB962C8B-B14F-4D97-AF65-F5344CB8AC3E}">
        <p14:creationId xmlns:p14="http://schemas.microsoft.com/office/powerpoint/2010/main" val="1549164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769441"/>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Conclusions</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a:extLst>
              <a:ext uri="{FF2B5EF4-FFF2-40B4-BE49-F238E27FC236}">
                <a16:creationId xmlns:a16="http://schemas.microsoft.com/office/drawing/2014/main" id="{E2155355-0955-5E26-8AA2-92F10F1F5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579" y="845054"/>
            <a:ext cx="11100842" cy="9443534"/>
          </a:xfrm>
          <a:prstGeom prst="rect">
            <a:avLst/>
          </a:prstGeom>
        </p:spPr>
      </p:pic>
    </p:spTree>
    <p:extLst>
      <p:ext uri="{BB962C8B-B14F-4D97-AF65-F5344CB8AC3E}">
        <p14:creationId xmlns:p14="http://schemas.microsoft.com/office/powerpoint/2010/main" val="1375745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769441"/>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Conclusions</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E0329F42-42A4-7877-8C34-CC57009D4081}"/>
              </a:ext>
            </a:extLst>
          </p:cNvPr>
          <p:cNvSpPr/>
          <p:nvPr/>
        </p:nvSpPr>
        <p:spPr>
          <a:xfrm>
            <a:off x="433953" y="1014018"/>
            <a:ext cx="17521891" cy="9694962"/>
          </a:xfrm>
          <a:prstGeom prst="rect">
            <a:avLst/>
          </a:prstGeom>
        </p:spPr>
        <p:txBody>
          <a:bodyPr wrap="square">
            <a:spAutoFit/>
          </a:bodyPr>
          <a:lstStyle/>
          <a:p>
            <a:pPr algn="just"/>
            <a:r>
              <a:rPr lang="fr-BE" sz="2400" dirty="0">
                <a:latin typeface="Times New Roman" panose="02020603050405020304" pitchFamily="18" charset="0"/>
                <a:ea typeface="Calibri" panose="020F0502020204030204" pitchFamily="34" charset="0"/>
                <a:cs typeface="Times New Roman" panose="02020603050405020304" pitchFamily="18" charset="0"/>
              </a:rPr>
              <a:t>Il convient de s</a:t>
            </a:r>
            <a:r>
              <a:rPr lang="fr-BE" sz="2400" b="1" dirty="0">
                <a:latin typeface="Times New Roman" panose="02020603050405020304" pitchFamily="18" charset="0"/>
                <a:ea typeface="Calibri" panose="020F0502020204030204" pitchFamily="34" charset="0"/>
                <a:cs typeface="Times New Roman" panose="02020603050405020304" pitchFamily="18" charset="0"/>
              </a:rPr>
              <a:t>’extirper</a:t>
            </a:r>
            <a:r>
              <a:rPr lang="fr-BE" sz="2400" dirty="0">
                <a:latin typeface="Times New Roman" panose="02020603050405020304" pitchFamily="18" charset="0"/>
                <a:ea typeface="Calibri" panose="020F0502020204030204" pitchFamily="34" charset="0"/>
                <a:cs typeface="Times New Roman" panose="02020603050405020304" pitchFamily="18" charset="0"/>
              </a:rPr>
              <a:t> de ce que Lugrin (2001) appelle le « </a:t>
            </a:r>
            <a:r>
              <a:rPr lang="fr-BE" sz="2400" b="1" dirty="0">
                <a:latin typeface="Times New Roman" panose="02020603050405020304" pitchFamily="18" charset="0"/>
                <a:ea typeface="Calibri" panose="020F0502020204030204" pitchFamily="34" charset="0"/>
                <a:cs typeface="Times New Roman" panose="02020603050405020304" pitchFamily="18" charset="0"/>
              </a:rPr>
              <a:t>genre auto-désigné </a:t>
            </a:r>
            <a:r>
              <a:rPr lang="fr-BE" sz="2400" dirty="0">
                <a:latin typeface="Times New Roman" panose="02020603050405020304" pitchFamily="18" charset="0"/>
                <a:ea typeface="Calibri" panose="020F0502020204030204" pitchFamily="34" charset="0"/>
                <a:cs typeface="Times New Roman" panose="02020603050405020304" pitchFamily="18" charset="0"/>
              </a:rPr>
              <a:t>» des textes, c’est-à-dire le genre d’un article tel qu’il est nommé et catalogué par l’instance de diffusion elle-même. </a:t>
            </a:r>
            <a:r>
              <a:rPr lang="fr-BE" sz="2400" b="1" dirty="0">
                <a:latin typeface="Times New Roman" panose="02020603050405020304" pitchFamily="18" charset="0"/>
                <a:ea typeface="Calibri" panose="020F0502020204030204" pitchFamily="34" charset="0"/>
                <a:cs typeface="Times New Roman" panose="02020603050405020304" pitchFamily="18" charset="0"/>
              </a:rPr>
              <a:t>Il existe des tests tissés d’ingrédients de la critique, et vice-versa. </a:t>
            </a:r>
            <a:r>
              <a:rPr lang="fr-BE" sz="2400" dirty="0">
                <a:latin typeface="Times New Roman" panose="02020603050405020304" pitchFamily="18" charset="0"/>
                <a:ea typeface="Calibri" panose="020F0502020204030204" pitchFamily="34" charset="0"/>
                <a:cs typeface="Times New Roman" panose="02020603050405020304" pitchFamily="18" charset="0"/>
              </a:rPr>
              <a:t>Si le genre constitue un indice, une première balise, l’analyse doit évidemment se voir agrémentée par des notions exogènes et plus subjectives, comme </a:t>
            </a:r>
            <a:r>
              <a:rPr lang="fr-BE" sz="2400" b="1" dirty="0">
                <a:latin typeface="Times New Roman" panose="02020603050405020304" pitchFamily="18" charset="0"/>
                <a:ea typeface="Calibri" panose="020F0502020204030204" pitchFamily="34" charset="0"/>
                <a:cs typeface="Times New Roman" panose="02020603050405020304" pitchFamily="18" charset="0"/>
              </a:rPr>
              <a:t>le ressenti du journaliste-auteur. </a:t>
            </a:r>
          </a:p>
          <a:p>
            <a:pPr algn="just"/>
            <a:r>
              <a:rPr lang="fr-BE" sz="2400" dirty="0">
                <a:latin typeface="Times New Roman" panose="02020603050405020304" pitchFamily="18" charset="0"/>
                <a:cs typeface="Times New Roman" panose="02020603050405020304" pitchFamily="18" charset="0"/>
              </a:rPr>
              <a:t>Plus que le genre de l’article, à l’aide d’entretiens, les analyses peuvent sonder l’ambition de l’auteur, l’effort que nécessitent ses pratiques, et l’écart qui séparent celles-ci de sa « routine éditoriale » (Vos et Shoemaker, 2009). En comprenant le rapport que le scripteur entretient avec le cycle communicationnel et le jeu vidéo traité, l’acte de déplacement vers le pôle critique devient contextualisé à l’aune de phénomènes économiques, culturels et éditoriaux. Ainsi, </a:t>
            </a:r>
            <a:r>
              <a:rPr lang="fr-BE" sz="2400" b="1" dirty="0">
                <a:latin typeface="Times New Roman" panose="02020603050405020304" pitchFamily="18" charset="0"/>
                <a:cs typeface="Times New Roman" panose="02020603050405020304" pitchFamily="18" charset="0"/>
              </a:rPr>
              <a:t>ce rapprochement s’opère rarement de façon hégémonique</a:t>
            </a:r>
            <a:r>
              <a:rPr lang="fr-BE" sz="2400" dirty="0">
                <a:latin typeface="Times New Roman" panose="02020603050405020304" pitchFamily="18" charset="0"/>
                <a:cs typeface="Times New Roman" panose="02020603050405020304" pitchFamily="18" charset="0"/>
              </a:rPr>
              <a:t>, comme un changement radical de paradigme, mais plutôt par touches légères. Le rapport à l’actualité et la quantité croissante de nouveautés à traiter (Steam a publié sur sa plateforme </a:t>
            </a:r>
            <a:r>
              <a:rPr lang="fr-BE" sz="2400" b="1" dirty="0">
                <a:latin typeface="Times New Roman" panose="02020603050405020304" pitchFamily="18" charset="0"/>
                <a:cs typeface="Times New Roman" panose="02020603050405020304" pitchFamily="18" charset="0"/>
              </a:rPr>
              <a:t>9.279 nouveaux titres en 2020</a:t>
            </a:r>
            <a:r>
              <a:rPr lang="fr-BE" sz="2400" dirty="0">
                <a:latin typeface="Times New Roman" panose="02020603050405020304" pitchFamily="18" charset="0"/>
                <a:cs typeface="Times New Roman" panose="02020603050405020304" pitchFamily="18" charset="0"/>
              </a:rPr>
              <a:t>, soit un nouveau jeu toutes les 53 minutes) implique que les journalistes n’ont pas toujours le temps ou l’inspiration pour se prêter à l’exercice critique. </a:t>
            </a:r>
          </a:p>
          <a:p>
            <a:pPr algn="just"/>
            <a:endParaRPr lang="fr-BE" sz="2400" dirty="0">
              <a:latin typeface="Times New Roman" panose="02020603050405020304" pitchFamily="18" charset="0"/>
              <a:cs typeface="Times New Roman" panose="02020603050405020304" pitchFamily="18" charset="0"/>
            </a:endParaRPr>
          </a:p>
          <a:p>
            <a:pPr algn="just"/>
            <a:r>
              <a:rPr lang="fr-BE" sz="2400" dirty="0">
                <a:latin typeface="Times New Roman" panose="02020603050405020304" pitchFamily="18" charset="0"/>
                <a:cs typeface="Times New Roman" panose="02020603050405020304" pitchFamily="18" charset="0"/>
              </a:rPr>
              <a:t>It </a:t>
            </a:r>
            <a:r>
              <a:rPr lang="fr-BE" sz="2400" dirty="0" err="1">
                <a:latin typeface="Times New Roman" panose="02020603050405020304" pitchFamily="18" charset="0"/>
                <a:cs typeface="Times New Roman" panose="02020603050405020304" pitchFamily="18" charset="0"/>
              </a:rPr>
              <a:t>is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necessary</a:t>
            </a:r>
            <a:r>
              <a:rPr lang="fr-BE" sz="2400" dirty="0">
                <a:latin typeface="Times New Roman" panose="02020603050405020304" pitchFamily="18" charset="0"/>
                <a:cs typeface="Times New Roman" panose="02020603050405020304" pitchFamily="18" charset="0"/>
              </a:rPr>
              <a:t>, for </a:t>
            </a:r>
            <a:r>
              <a:rPr lang="fr-BE" sz="2400" dirty="0" err="1">
                <a:latin typeface="Times New Roman" panose="02020603050405020304" pitchFamily="18" charset="0"/>
                <a:cs typeface="Times New Roman" panose="02020603050405020304" pitchFamily="18" charset="0"/>
              </a:rPr>
              <a:t>researchers</a:t>
            </a:r>
            <a:r>
              <a:rPr lang="fr-BE" sz="2400" dirty="0">
                <a:latin typeface="Times New Roman" panose="02020603050405020304" pitchFamily="18" charset="0"/>
                <a:cs typeface="Times New Roman" panose="02020603050405020304" pitchFamily="18" charset="0"/>
              </a:rPr>
              <a:t> and the public </a:t>
            </a:r>
            <a:r>
              <a:rPr lang="fr-BE" sz="2400" dirty="0" err="1">
                <a:latin typeface="Times New Roman" panose="02020603050405020304" pitchFamily="18" charset="0"/>
                <a:cs typeface="Times New Roman" panose="02020603050405020304" pitchFamily="18" charset="0"/>
              </a:rPr>
              <a:t>alike</a:t>
            </a:r>
            <a:r>
              <a:rPr lang="fr-BE" sz="2400" dirty="0">
                <a:latin typeface="Times New Roman" panose="02020603050405020304" pitchFamily="18" charset="0"/>
                <a:cs typeface="Times New Roman" panose="02020603050405020304" pitchFamily="18" charset="0"/>
              </a:rPr>
              <a:t>, to </a:t>
            </a:r>
            <a:r>
              <a:rPr lang="fr-BE" sz="2400" dirty="0" err="1">
                <a:latin typeface="Times New Roman" panose="02020603050405020304" pitchFamily="18" charset="0"/>
                <a:cs typeface="Times New Roman" panose="02020603050405020304" pitchFamily="18" charset="0"/>
              </a:rPr>
              <a:t>extricate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themselves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from</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what</a:t>
            </a:r>
            <a:r>
              <a:rPr lang="fr-BE" sz="2400" dirty="0">
                <a:latin typeface="Times New Roman" panose="02020603050405020304" pitchFamily="18" charset="0"/>
                <a:cs typeface="Times New Roman" panose="02020603050405020304" pitchFamily="18" charset="0"/>
              </a:rPr>
              <a:t> Lugrin (2001) calls the </a:t>
            </a:r>
            <a:r>
              <a:rPr lang="fr-BE" sz="2400" b="1" dirty="0">
                <a:latin typeface="Times New Roman" panose="02020603050405020304" pitchFamily="18" charset="0"/>
                <a:cs typeface="Times New Roman" panose="02020603050405020304" pitchFamily="18" charset="0"/>
              </a:rPr>
              <a:t>'self-</a:t>
            </a:r>
            <a:r>
              <a:rPr lang="fr-BE" sz="2400" b="1" dirty="0" err="1">
                <a:latin typeface="Times New Roman" panose="02020603050405020304" pitchFamily="18" charset="0"/>
                <a:cs typeface="Times New Roman" panose="02020603050405020304" pitchFamily="18" charset="0"/>
              </a:rPr>
              <a:t>designated</a:t>
            </a:r>
            <a:r>
              <a:rPr lang="fr-BE" sz="2400" b="1" dirty="0">
                <a:latin typeface="Times New Roman" panose="02020603050405020304" pitchFamily="18" charset="0"/>
                <a:cs typeface="Times New Roman" panose="02020603050405020304" pitchFamily="18" charset="0"/>
              </a:rPr>
              <a:t> genre</a:t>
            </a:r>
            <a:r>
              <a:rPr lang="fr-BE" sz="2400" dirty="0">
                <a:latin typeface="Times New Roman" panose="02020603050405020304" pitchFamily="18" charset="0"/>
                <a:cs typeface="Times New Roman" panose="02020603050405020304" pitchFamily="18" charset="0"/>
              </a:rPr>
              <a:t>' of </a:t>
            </a:r>
            <a:r>
              <a:rPr lang="fr-BE" sz="2400" dirty="0" err="1">
                <a:latin typeface="Times New Roman" panose="02020603050405020304" pitchFamily="18" charset="0"/>
                <a:cs typeface="Times New Roman" panose="02020603050405020304" pitchFamily="18" charset="0"/>
              </a:rPr>
              <a:t>texts</a:t>
            </a:r>
            <a:r>
              <a:rPr lang="fr-BE" sz="2400" dirty="0">
                <a:latin typeface="Times New Roman" panose="02020603050405020304" pitchFamily="18" charset="0"/>
                <a:cs typeface="Times New Roman" panose="02020603050405020304" pitchFamily="18" charset="0"/>
              </a:rPr>
              <a:t>, i.e. the genre of an article as </a:t>
            </a:r>
            <a:r>
              <a:rPr lang="fr-BE" sz="2400" dirty="0" err="1">
                <a:latin typeface="Times New Roman" panose="02020603050405020304" pitchFamily="18" charset="0"/>
                <a:cs typeface="Times New Roman" panose="02020603050405020304" pitchFamily="18" charset="0"/>
              </a:rPr>
              <a:t>named</a:t>
            </a:r>
            <a:r>
              <a:rPr lang="fr-BE" sz="2400" dirty="0">
                <a:latin typeface="Times New Roman" panose="02020603050405020304" pitchFamily="18" charset="0"/>
                <a:cs typeface="Times New Roman" panose="02020603050405020304" pitchFamily="18" charset="0"/>
              </a:rPr>
              <a:t> and </a:t>
            </a:r>
            <a:r>
              <a:rPr lang="fr-BE" sz="2400" dirty="0" err="1">
                <a:latin typeface="Times New Roman" panose="02020603050405020304" pitchFamily="18" charset="0"/>
                <a:cs typeface="Times New Roman" panose="02020603050405020304" pitchFamily="18" charset="0"/>
              </a:rPr>
              <a:t>catalogued</a:t>
            </a:r>
            <a:r>
              <a:rPr lang="fr-BE" sz="2400" dirty="0">
                <a:latin typeface="Times New Roman" panose="02020603050405020304" pitchFamily="18" charset="0"/>
                <a:cs typeface="Times New Roman" panose="02020603050405020304" pitchFamily="18" charset="0"/>
              </a:rPr>
              <a:t> by the </a:t>
            </a:r>
            <a:r>
              <a:rPr lang="fr-BE" sz="2400" dirty="0" err="1">
                <a:latin typeface="Times New Roman" panose="02020603050405020304" pitchFamily="18" charset="0"/>
                <a:cs typeface="Times New Roman" panose="02020603050405020304" pitchFamily="18" charset="0"/>
              </a:rPr>
              <a:t>disseminating</a:t>
            </a:r>
            <a:r>
              <a:rPr lang="fr-BE" sz="2400" dirty="0">
                <a:latin typeface="Times New Roman" panose="02020603050405020304" pitchFamily="18" charset="0"/>
                <a:cs typeface="Times New Roman" panose="02020603050405020304" pitchFamily="18" charset="0"/>
              </a:rPr>
              <a:t> body </a:t>
            </a:r>
            <a:r>
              <a:rPr lang="fr-BE" sz="2400" dirty="0" err="1">
                <a:latin typeface="Times New Roman" panose="02020603050405020304" pitchFamily="18" charset="0"/>
                <a:cs typeface="Times New Roman" panose="02020603050405020304" pitchFamily="18" charset="0"/>
              </a:rPr>
              <a:t>itself</a:t>
            </a:r>
            <a:r>
              <a:rPr lang="fr-BE" sz="2400" dirty="0">
                <a:latin typeface="Times New Roman" panose="02020603050405020304" pitchFamily="18" charset="0"/>
                <a:cs typeface="Times New Roman" panose="02020603050405020304" pitchFamily="18" charset="0"/>
              </a:rPr>
              <a:t>. There are tests </a:t>
            </a:r>
            <a:r>
              <a:rPr lang="fr-BE" sz="2400" dirty="0" err="1">
                <a:latin typeface="Times New Roman" panose="02020603050405020304" pitchFamily="18" charset="0"/>
                <a:cs typeface="Times New Roman" panose="02020603050405020304" pitchFamily="18" charset="0"/>
              </a:rPr>
              <a:t>woven</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from</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ingredients</a:t>
            </a:r>
            <a:r>
              <a:rPr lang="fr-BE" sz="2400" dirty="0">
                <a:latin typeface="Times New Roman" panose="02020603050405020304" pitchFamily="18" charset="0"/>
                <a:cs typeface="Times New Roman" panose="02020603050405020304" pitchFamily="18" charset="0"/>
              </a:rPr>
              <a:t> of </a:t>
            </a:r>
            <a:r>
              <a:rPr lang="fr-BE" sz="2400" dirty="0" err="1">
                <a:latin typeface="Times New Roman" panose="02020603050405020304" pitchFamily="18" charset="0"/>
                <a:cs typeface="Times New Roman" panose="02020603050405020304" pitchFamily="18" charset="0"/>
              </a:rPr>
              <a:t>criticism</a:t>
            </a:r>
            <a:r>
              <a:rPr lang="fr-BE" sz="2400" dirty="0">
                <a:latin typeface="Times New Roman" panose="02020603050405020304" pitchFamily="18" charset="0"/>
                <a:cs typeface="Times New Roman" panose="02020603050405020304" pitchFamily="18" charset="0"/>
              </a:rPr>
              <a:t>, and vice versa. If the genre </a:t>
            </a:r>
            <a:r>
              <a:rPr lang="fr-BE" sz="2400" dirty="0" err="1">
                <a:latin typeface="Times New Roman" panose="02020603050405020304" pitchFamily="18" charset="0"/>
                <a:cs typeface="Times New Roman" panose="02020603050405020304" pitchFamily="18" charset="0"/>
              </a:rPr>
              <a:t>constitutes</a:t>
            </a:r>
            <a:r>
              <a:rPr lang="fr-BE" sz="2400" dirty="0">
                <a:latin typeface="Times New Roman" panose="02020603050405020304" pitchFamily="18" charset="0"/>
                <a:cs typeface="Times New Roman" panose="02020603050405020304" pitchFamily="18" charset="0"/>
              </a:rPr>
              <a:t> a clue, a first marker, the </a:t>
            </a:r>
            <a:r>
              <a:rPr lang="fr-BE" sz="2400" dirty="0" err="1">
                <a:latin typeface="Times New Roman" panose="02020603050405020304" pitchFamily="18" charset="0"/>
                <a:cs typeface="Times New Roman" panose="02020603050405020304" pitchFamily="18" charset="0"/>
              </a:rPr>
              <a:t>analysis</a:t>
            </a:r>
            <a:r>
              <a:rPr lang="fr-BE" sz="2400" dirty="0">
                <a:latin typeface="Times New Roman" panose="02020603050405020304" pitchFamily="18" charset="0"/>
                <a:cs typeface="Times New Roman" panose="02020603050405020304" pitchFamily="18" charset="0"/>
              </a:rPr>
              <a:t> must </a:t>
            </a:r>
            <a:r>
              <a:rPr lang="fr-BE" sz="2400" dirty="0" err="1">
                <a:latin typeface="Times New Roman" panose="02020603050405020304" pitchFamily="18" charset="0"/>
                <a:cs typeface="Times New Roman" panose="02020603050405020304" pitchFamily="18" charset="0"/>
              </a:rPr>
              <a:t>obviously</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be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enhanced</a:t>
            </a:r>
            <a:r>
              <a:rPr lang="fr-BE" sz="2400" dirty="0">
                <a:latin typeface="Times New Roman" panose="02020603050405020304" pitchFamily="18" charset="0"/>
                <a:cs typeface="Times New Roman" panose="02020603050405020304" pitchFamily="18" charset="0"/>
              </a:rPr>
              <a:t> by </a:t>
            </a:r>
            <a:r>
              <a:rPr lang="fr-BE" sz="2400" dirty="0" err="1">
                <a:latin typeface="Times New Roman" panose="02020603050405020304" pitchFamily="18" charset="0"/>
                <a:cs typeface="Times New Roman" panose="02020603050405020304" pitchFamily="18" charset="0"/>
              </a:rPr>
              <a:t>exogenous</a:t>
            </a:r>
            <a:r>
              <a:rPr lang="fr-BE" sz="2400" dirty="0">
                <a:latin typeface="Times New Roman" panose="02020603050405020304" pitchFamily="18" charset="0"/>
                <a:cs typeface="Times New Roman" panose="02020603050405020304" pitchFamily="18" charset="0"/>
              </a:rPr>
              <a:t> and more subjective notions, </a:t>
            </a:r>
            <a:r>
              <a:rPr lang="fr-BE" sz="2400" b="1" dirty="0" err="1">
                <a:latin typeface="Times New Roman" panose="02020603050405020304" pitchFamily="18" charset="0"/>
                <a:cs typeface="Times New Roman" panose="02020603050405020304" pitchFamily="18" charset="0"/>
              </a:rPr>
              <a:t>such</a:t>
            </a:r>
            <a:r>
              <a:rPr lang="fr-BE" sz="2400" b="1" dirty="0">
                <a:latin typeface="Times New Roman" panose="02020603050405020304" pitchFamily="18" charset="0"/>
                <a:cs typeface="Times New Roman" panose="02020603050405020304" pitchFamily="18" charset="0"/>
              </a:rPr>
              <a:t> as the feelings of the </a:t>
            </a:r>
            <a:r>
              <a:rPr lang="fr-BE" sz="2400" b="1" dirty="0" err="1">
                <a:latin typeface="Times New Roman" panose="02020603050405020304" pitchFamily="18" charset="0"/>
                <a:cs typeface="Times New Roman" panose="02020603050405020304" pitchFamily="18" charset="0"/>
              </a:rPr>
              <a:t>journalist-author</a:t>
            </a:r>
            <a:r>
              <a:rPr lang="fr-BE" sz="2400" b="1" dirty="0">
                <a:latin typeface="Times New Roman" panose="02020603050405020304" pitchFamily="18" charset="0"/>
                <a:cs typeface="Times New Roman" panose="02020603050405020304" pitchFamily="18" charset="0"/>
              </a:rPr>
              <a:t>. </a:t>
            </a:r>
          </a:p>
          <a:p>
            <a:pPr algn="just"/>
            <a:r>
              <a:rPr lang="fr-BE" sz="2400" dirty="0">
                <a:latin typeface="Times New Roman" panose="02020603050405020304" pitchFamily="18" charset="0"/>
                <a:cs typeface="Times New Roman" panose="02020603050405020304" pitchFamily="18" charset="0"/>
              </a:rPr>
              <a:t>More </a:t>
            </a:r>
            <a:r>
              <a:rPr lang="fr-BE" sz="2400" dirty="0" err="1">
                <a:latin typeface="Times New Roman" panose="02020603050405020304" pitchFamily="18" charset="0"/>
                <a:cs typeface="Times New Roman" panose="02020603050405020304" pitchFamily="18" charset="0"/>
              </a:rPr>
              <a:t>than</a:t>
            </a:r>
            <a:r>
              <a:rPr lang="fr-BE" sz="2400" dirty="0">
                <a:latin typeface="Times New Roman" panose="02020603050405020304" pitchFamily="18" charset="0"/>
                <a:cs typeface="Times New Roman" panose="02020603050405020304" pitchFamily="18" charset="0"/>
              </a:rPr>
              <a:t> the genre of the article, </a:t>
            </a:r>
            <a:r>
              <a:rPr lang="fr-BE" sz="2400" dirty="0" err="1">
                <a:latin typeface="Times New Roman" panose="02020603050405020304" pitchFamily="18" charset="0"/>
                <a:cs typeface="Times New Roman" panose="02020603050405020304" pitchFamily="18" charset="0"/>
              </a:rPr>
              <a:t>with</a:t>
            </a:r>
            <a:r>
              <a:rPr lang="fr-BE" sz="2400" dirty="0">
                <a:latin typeface="Times New Roman" panose="02020603050405020304" pitchFamily="18" charset="0"/>
                <a:cs typeface="Times New Roman" panose="02020603050405020304" pitchFamily="18" charset="0"/>
              </a:rPr>
              <a:t> the help of interviews, the analyses can probe the </a:t>
            </a:r>
            <a:r>
              <a:rPr lang="fr-BE" sz="2400" dirty="0" err="1">
                <a:latin typeface="Times New Roman" panose="02020603050405020304" pitchFamily="18" charset="0"/>
                <a:cs typeface="Times New Roman" panose="02020603050405020304" pitchFamily="18" charset="0"/>
              </a:rPr>
              <a:t>author's</a:t>
            </a:r>
            <a:r>
              <a:rPr lang="fr-BE" sz="2400" dirty="0">
                <a:latin typeface="Times New Roman" panose="02020603050405020304" pitchFamily="18" charset="0"/>
                <a:cs typeface="Times New Roman" panose="02020603050405020304" pitchFamily="18" charset="0"/>
              </a:rPr>
              <a:t> ambition, the effort </a:t>
            </a:r>
            <a:r>
              <a:rPr lang="fr-BE" sz="2400" dirty="0" err="1">
                <a:latin typeface="Times New Roman" panose="02020603050405020304" pitchFamily="18" charset="0"/>
                <a:cs typeface="Times New Roman" panose="02020603050405020304" pitchFamily="18" charset="0"/>
              </a:rPr>
              <a:t>required</a:t>
            </a:r>
            <a:r>
              <a:rPr lang="fr-BE" sz="2400" dirty="0">
                <a:latin typeface="Times New Roman" panose="02020603050405020304" pitchFamily="18" charset="0"/>
                <a:cs typeface="Times New Roman" panose="02020603050405020304" pitchFamily="18" charset="0"/>
              </a:rPr>
              <a:t> by </a:t>
            </a:r>
            <a:r>
              <a:rPr lang="fr-BE" sz="2400" dirty="0" err="1">
                <a:latin typeface="Times New Roman" panose="02020603050405020304" pitchFamily="18" charset="0"/>
                <a:cs typeface="Times New Roman" panose="02020603050405020304" pitchFamily="18" charset="0"/>
              </a:rPr>
              <a:t>his</a:t>
            </a:r>
            <a:r>
              <a:rPr lang="fr-BE" sz="2400" dirty="0">
                <a:latin typeface="Times New Roman" panose="02020603050405020304" pitchFamily="18" charset="0"/>
                <a:cs typeface="Times New Roman" panose="02020603050405020304" pitchFamily="18" charset="0"/>
              </a:rPr>
              <a:t> practices, and the gap </a:t>
            </a:r>
            <a:r>
              <a:rPr lang="fr-BE" sz="2400" dirty="0" err="1">
                <a:latin typeface="Times New Roman" panose="02020603050405020304" pitchFamily="18" charset="0"/>
                <a:cs typeface="Times New Roman" panose="02020603050405020304" pitchFamily="18" charset="0"/>
              </a:rPr>
              <a:t>that</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separates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them</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from</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his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editorial</a:t>
            </a:r>
            <a:r>
              <a:rPr lang="fr-BE" sz="2400" dirty="0">
                <a:latin typeface="Times New Roman" panose="02020603050405020304" pitchFamily="18" charset="0"/>
                <a:cs typeface="Times New Roman" panose="02020603050405020304" pitchFamily="18" charset="0"/>
              </a:rPr>
              <a:t> routine” (Vos and Shoemaker, 2009). By </a:t>
            </a:r>
            <a:r>
              <a:rPr lang="fr-BE" sz="2400" dirty="0" err="1">
                <a:latin typeface="Times New Roman" panose="02020603050405020304" pitchFamily="18" charset="0"/>
                <a:cs typeface="Times New Roman" panose="02020603050405020304" pitchFamily="18" charset="0"/>
              </a:rPr>
              <a:t>understanding</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relationship</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that</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writer</a:t>
            </a:r>
            <a:r>
              <a:rPr lang="fr-BE" sz="2400" dirty="0">
                <a:latin typeface="Times New Roman" panose="02020603050405020304" pitchFamily="18" charset="0"/>
                <a:cs typeface="Times New Roman" panose="02020603050405020304" pitchFamily="18" charset="0"/>
              </a:rPr>
              <a:t> has </a:t>
            </a:r>
            <a:r>
              <a:rPr lang="fr-BE" sz="2400" dirty="0" err="1">
                <a:latin typeface="Times New Roman" panose="02020603050405020304" pitchFamily="18" charset="0"/>
                <a:cs typeface="Times New Roman" panose="02020603050405020304" pitchFamily="18" charset="0"/>
              </a:rPr>
              <a:t>with</a:t>
            </a:r>
            <a:r>
              <a:rPr lang="fr-BE" sz="2400" dirty="0">
                <a:latin typeface="Times New Roman" panose="02020603050405020304" pitchFamily="18" charset="0"/>
                <a:cs typeface="Times New Roman" panose="02020603050405020304" pitchFamily="18" charset="0"/>
              </a:rPr>
              <a:t> the communicative cycle and the </a:t>
            </a:r>
            <a:r>
              <a:rPr lang="fr-BE" sz="2400" dirty="0" err="1">
                <a:latin typeface="Times New Roman" panose="02020603050405020304" pitchFamily="18" charset="0"/>
                <a:cs typeface="Times New Roman" panose="02020603050405020304" pitchFamily="18" charset="0"/>
              </a:rPr>
              <a:t>video</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game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dealt</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with</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act</a:t>
            </a:r>
            <a:r>
              <a:rPr lang="fr-BE" sz="2400" dirty="0">
                <a:latin typeface="Times New Roman" panose="02020603050405020304" pitchFamily="18" charset="0"/>
                <a:cs typeface="Times New Roman" panose="02020603050405020304" pitchFamily="18" charset="0"/>
              </a:rPr>
              <a:t> of </a:t>
            </a:r>
            <a:r>
              <a:rPr lang="fr-BE" sz="2400" dirty="0" err="1">
                <a:latin typeface="Times New Roman" panose="02020603050405020304" pitchFamily="18" charset="0"/>
                <a:cs typeface="Times New Roman" panose="02020603050405020304" pitchFamily="18" charset="0"/>
              </a:rPr>
              <a:t>moving</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towards</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critical</a:t>
            </a:r>
            <a:r>
              <a:rPr lang="fr-BE" sz="2400" dirty="0">
                <a:latin typeface="Times New Roman" panose="02020603050405020304" pitchFamily="18" charset="0"/>
                <a:cs typeface="Times New Roman" panose="02020603050405020304" pitchFamily="18" charset="0"/>
              </a:rPr>
              <a:t> pole </a:t>
            </a:r>
            <a:r>
              <a:rPr lang="fr-BE" sz="2400" dirty="0" err="1">
                <a:latin typeface="Times New Roman" panose="02020603050405020304" pitchFamily="18" charset="0"/>
                <a:cs typeface="Times New Roman" panose="02020603050405020304" pitchFamily="18" charset="0"/>
              </a:rPr>
              <a:t>becomes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contextualised</a:t>
            </a:r>
            <a:r>
              <a:rPr lang="fr-BE" sz="2400" dirty="0">
                <a:latin typeface="Times New Roman" panose="02020603050405020304" pitchFamily="18" charset="0"/>
                <a:cs typeface="Times New Roman" panose="02020603050405020304" pitchFamily="18" charset="0"/>
              </a:rPr>
              <a:t> in the light of </a:t>
            </a:r>
            <a:r>
              <a:rPr lang="fr-BE" sz="2400" dirty="0" err="1">
                <a:latin typeface="Times New Roman" panose="02020603050405020304" pitchFamily="18" charset="0"/>
                <a:cs typeface="Times New Roman" panose="02020603050405020304" pitchFamily="18" charset="0"/>
              </a:rPr>
              <a:t>economic</a:t>
            </a:r>
            <a:r>
              <a:rPr lang="fr-BE" sz="2400" dirty="0">
                <a:latin typeface="Times New Roman" panose="02020603050405020304" pitchFamily="18" charset="0"/>
                <a:cs typeface="Times New Roman" panose="02020603050405020304" pitchFamily="18" charset="0"/>
              </a:rPr>
              <a:t>, cultural and </a:t>
            </a:r>
            <a:r>
              <a:rPr lang="fr-BE" sz="2400" dirty="0" err="1">
                <a:latin typeface="Times New Roman" panose="02020603050405020304" pitchFamily="18" charset="0"/>
                <a:cs typeface="Times New Roman" panose="02020603050405020304" pitchFamily="18" charset="0"/>
              </a:rPr>
              <a:t>editorial</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phenomena</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Thus</a:t>
            </a:r>
            <a:r>
              <a:rPr lang="fr-BE" sz="2400" dirty="0">
                <a:latin typeface="Times New Roman" panose="02020603050405020304" pitchFamily="18" charset="0"/>
                <a:cs typeface="Times New Roman" panose="02020603050405020304" pitchFamily="18" charset="0"/>
              </a:rPr>
              <a:t>, </a:t>
            </a:r>
            <a:r>
              <a:rPr lang="fr-BE" sz="2400" b="1" dirty="0" err="1">
                <a:latin typeface="Times New Roman" panose="02020603050405020304" pitchFamily="18" charset="0"/>
                <a:cs typeface="Times New Roman" panose="02020603050405020304" pitchFamily="18" charset="0"/>
              </a:rPr>
              <a:t>this</a:t>
            </a:r>
            <a:r>
              <a:rPr lang="fr-BE" sz="2400" b="1" dirty="0">
                <a:latin typeface="Times New Roman" panose="02020603050405020304" pitchFamily="18" charset="0"/>
                <a:cs typeface="Times New Roman" panose="02020603050405020304" pitchFamily="18" charset="0"/>
              </a:rPr>
              <a:t> rapprochement </a:t>
            </a:r>
            <a:r>
              <a:rPr lang="fr-BE" sz="2400" b="1" dirty="0" err="1">
                <a:latin typeface="Times New Roman" panose="02020603050405020304" pitchFamily="18" charset="0"/>
                <a:cs typeface="Times New Roman" panose="02020603050405020304" pitchFamily="18" charset="0"/>
              </a:rPr>
              <a:t>rarely</a:t>
            </a:r>
            <a:r>
              <a:rPr lang="fr-BE" sz="2400" b="1" dirty="0">
                <a:latin typeface="Times New Roman" panose="02020603050405020304" pitchFamily="18" charset="0"/>
                <a:cs typeface="Times New Roman" panose="02020603050405020304" pitchFamily="18" charset="0"/>
              </a:rPr>
              <a:t> </a:t>
            </a:r>
            <a:r>
              <a:rPr lang="fr-BE" sz="2400" b="1" dirty="0" err="1">
                <a:latin typeface="Times New Roman" panose="02020603050405020304" pitchFamily="18" charset="0"/>
                <a:cs typeface="Times New Roman" panose="02020603050405020304" pitchFamily="18" charset="0"/>
              </a:rPr>
              <a:t>takes</a:t>
            </a:r>
            <a:r>
              <a:rPr lang="fr-BE" sz="2400" b="1" dirty="0">
                <a:latin typeface="Times New Roman" panose="02020603050405020304" pitchFamily="18" charset="0"/>
                <a:cs typeface="Times New Roman" panose="02020603050405020304" pitchFamily="18" charset="0"/>
              </a:rPr>
              <a:t> place in a </a:t>
            </a:r>
            <a:r>
              <a:rPr lang="fr-BE" sz="2400" b="1" dirty="0" err="1">
                <a:latin typeface="Times New Roman" panose="02020603050405020304" pitchFamily="18" charset="0"/>
                <a:cs typeface="Times New Roman" panose="02020603050405020304" pitchFamily="18" charset="0"/>
              </a:rPr>
              <a:t>hegemonic</a:t>
            </a:r>
            <a:r>
              <a:rPr lang="fr-BE" sz="2400" b="1" dirty="0">
                <a:latin typeface="Times New Roman" panose="02020603050405020304" pitchFamily="18" charset="0"/>
                <a:cs typeface="Times New Roman" panose="02020603050405020304" pitchFamily="18" charset="0"/>
              </a:rPr>
              <a:t> </a:t>
            </a:r>
            <a:r>
              <a:rPr lang="fr-BE" sz="2400" b="1" dirty="0" err="1">
                <a:latin typeface="Times New Roman" panose="02020603050405020304" pitchFamily="18" charset="0"/>
                <a:cs typeface="Times New Roman" panose="02020603050405020304" pitchFamily="18" charset="0"/>
              </a:rPr>
              <a:t>way</a:t>
            </a:r>
            <a:r>
              <a:rPr lang="fr-BE" sz="2400" dirty="0">
                <a:latin typeface="Times New Roman" panose="02020603050405020304" pitchFamily="18" charset="0"/>
                <a:cs typeface="Times New Roman" panose="02020603050405020304" pitchFamily="18" charset="0"/>
              </a:rPr>
              <a:t>, like a radical change of </a:t>
            </a:r>
            <a:r>
              <a:rPr lang="fr-BE" sz="2400" dirty="0" err="1">
                <a:latin typeface="Times New Roman" panose="02020603050405020304" pitchFamily="18" charset="0"/>
                <a:cs typeface="Times New Roman" panose="02020603050405020304" pitchFamily="18" charset="0"/>
              </a:rPr>
              <a:t>paradigm</a:t>
            </a:r>
            <a:r>
              <a:rPr lang="fr-BE" sz="2400" dirty="0">
                <a:latin typeface="Times New Roman" panose="02020603050405020304" pitchFamily="18" charset="0"/>
                <a:cs typeface="Times New Roman" panose="02020603050405020304" pitchFamily="18" charset="0"/>
              </a:rPr>
              <a:t>, but </a:t>
            </a:r>
            <a:r>
              <a:rPr lang="fr-BE" sz="2400" dirty="0" err="1">
                <a:latin typeface="Times New Roman" panose="02020603050405020304" pitchFamily="18" charset="0"/>
                <a:cs typeface="Times New Roman" panose="02020603050405020304" pitchFamily="18" charset="0"/>
              </a:rPr>
              <a:t>rather</a:t>
            </a:r>
            <a:r>
              <a:rPr lang="fr-BE" sz="2400" dirty="0">
                <a:latin typeface="Times New Roman" panose="02020603050405020304" pitchFamily="18" charset="0"/>
                <a:cs typeface="Times New Roman" panose="02020603050405020304" pitchFamily="18" charset="0"/>
              </a:rPr>
              <a:t> by light touches. The </a:t>
            </a:r>
            <a:r>
              <a:rPr lang="fr-BE" sz="2400" dirty="0" err="1">
                <a:latin typeface="Times New Roman" panose="02020603050405020304" pitchFamily="18" charset="0"/>
                <a:cs typeface="Times New Roman" panose="02020603050405020304" pitchFamily="18" charset="0"/>
              </a:rPr>
              <a:t>relationship</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with</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current</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events</a:t>
            </a:r>
            <a:r>
              <a:rPr lang="fr-BE" sz="2400" dirty="0">
                <a:latin typeface="Times New Roman" panose="02020603050405020304" pitchFamily="18" charset="0"/>
                <a:cs typeface="Times New Roman" panose="02020603050405020304" pitchFamily="18" charset="0"/>
              </a:rPr>
              <a:t> and the </a:t>
            </a:r>
            <a:r>
              <a:rPr lang="fr-BE" sz="2400" dirty="0" err="1">
                <a:latin typeface="Times New Roman" panose="02020603050405020304" pitchFamily="18" charset="0"/>
                <a:cs typeface="Times New Roman" panose="02020603050405020304" pitchFamily="18" charset="0"/>
              </a:rPr>
              <a:t>increasing</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amount</a:t>
            </a:r>
            <a:r>
              <a:rPr lang="fr-BE" sz="2400" dirty="0">
                <a:latin typeface="Times New Roman" panose="02020603050405020304" pitchFamily="18" charset="0"/>
                <a:cs typeface="Times New Roman" panose="02020603050405020304" pitchFamily="18" charset="0"/>
              </a:rPr>
              <a:t> of new releases to </a:t>
            </a:r>
            <a:r>
              <a:rPr lang="fr-BE" sz="2400" dirty="0" err="1">
                <a:latin typeface="Times New Roman" panose="02020603050405020304" pitchFamily="18" charset="0"/>
                <a:cs typeface="Times New Roman" panose="02020603050405020304" pitchFamily="18" charset="0"/>
              </a:rPr>
              <a:t>be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covered</a:t>
            </a:r>
            <a:r>
              <a:rPr lang="fr-BE" sz="2400" dirty="0">
                <a:latin typeface="Times New Roman" panose="02020603050405020304" pitchFamily="18" charset="0"/>
                <a:cs typeface="Times New Roman" panose="02020603050405020304" pitchFamily="18" charset="0"/>
              </a:rPr>
              <a:t> (Steam </a:t>
            </a:r>
            <a:r>
              <a:rPr lang="fr-BE" sz="2400" dirty="0" err="1">
                <a:latin typeface="Times New Roman" panose="02020603050405020304" pitchFamily="18" charset="0"/>
                <a:cs typeface="Times New Roman" panose="02020603050405020304" pitchFamily="18" charset="0"/>
              </a:rPr>
              <a:t>published</a:t>
            </a:r>
            <a:r>
              <a:rPr lang="fr-BE" sz="2400" dirty="0">
                <a:latin typeface="Times New Roman" panose="02020603050405020304" pitchFamily="18" charset="0"/>
                <a:cs typeface="Times New Roman" panose="02020603050405020304" pitchFamily="18" charset="0"/>
              </a:rPr>
              <a:t> </a:t>
            </a:r>
            <a:r>
              <a:rPr lang="fr-BE" sz="2400" b="1" dirty="0">
                <a:latin typeface="Times New Roman" panose="02020603050405020304" pitchFamily="18" charset="0"/>
                <a:cs typeface="Times New Roman" panose="02020603050405020304" pitchFamily="18" charset="0"/>
              </a:rPr>
              <a:t>9,279 new </a:t>
            </a:r>
            <a:r>
              <a:rPr lang="fr-BE" sz="2400" b="1" dirty="0" err="1">
                <a:latin typeface="Times New Roman" panose="02020603050405020304" pitchFamily="18" charset="0"/>
                <a:cs typeface="Times New Roman" panose="02020603050405020304" pitchFamily="18" charset="0"/>
              </a:rPr>
              <a:t>titles</a:t>
            </a:r>
            <a:r>
              <a:rPr lang="fr-BE" sz="2400" b="1" dirty="0">
                <a:latin typeface="Times New Roman" panose="02020603050405020304" pitchFamily="18" charset="0"/>
                <a:cs typeface="Times New Roman" panose="02020603050405020304" pitchFamily="18" charset="0"/>
              </a:rPr>
              <a:t> on </a:t>
            </a:r>
            <a:r>
              <a:rPr lang="fr-BE" sz="2400" b="1" dirty="0" err="1">
                <a:latin typeface="Times New Roman" panose="02020603050405020304" pitchFamily="18" charset="0"/>
                <a:cs typeface="Times New Roman" panose="02020603050405020304" pitchFamily="18" charset="0"/>
              </a:rPr>
              <a:t>its</a:t>
            </a:r>
            <a:r>
              <a:rPr lang="fr-BE" sz="2400" b="1" dirty="0">
                <a:latin typeface="Times New Roman" panose="02020603050405020304" pitchFamily="18" charset="0"/>
                <a:cs typeface="Times New Roman" panose="02020603050405020304" pitchFamily="18" charset="0"/>
              </a:rPr>
              <a:t> platform in 2020</a:t>
            </a:r>
            <a:r>
              <a:rPr lang="fr-BE" sz="2400" dirty="0">
                <a:latin typeface="Times New Roman" panose="02020603050405020304" pitchFamily="18" charset="0"/>
                <a:cs typeface="Times New Roman" panose="02020603050405020304" pitchFamily="18" charset="0"/>
              </a:rPr>
              <a:t>, i.e. a new </a:t>
            </a:r>
            <a:r>
              <a:rPr lang="fr-BE" sz="2400" dirty="0" err="1">
                <a:latin typeface="Times New Roman" panose="02020603050405020304" pitchFamily="18" charset="0"/>
                <a:cs typeface="Times New Roman" panose="02020603050405020304" pitchFamily="18" charset="0"/>
              </a:rPr>
              <a:t>game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every</a:t>
            </a:r>
            <a:r>
              <a:rPr lang="fr-BE" sz="2400" dirty="0">
                <a:latin typeface="Times New Roman" panose="02020603050405020304" pitchFamily="18" charset="0"/>
                <a:cs typeface="Times New Roman" panose="02020603050405020304" pitchFamily="18" charset="0"/>
              </a:rPr>
              <a:t> 53 minutes) </a:t>
            </a:r>
            <a:r>
              <a:rPr lang="fr-BE" sz="2400" dirty="0" err="1">
                <a:latin typeface="Times New Roman" panose="02020603050405020304" pitchFamily="18" charset="0"/>
                <a:cs typeface="Times New Roman" panose="02020603050405020304" pitchFamily="18" charset="0"/>
              </a:rPr>
              <a:t>means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that</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journalists</a:t>
            </a:r>
            <a:r>
              <a:rPr lang="fr-BE" sz="2400" dirty="0">
                <a:latin typeface="Times New Roman" panose="02020603050405020304" pitchFamily="18" charset="0"/>
                <a:cs typeface="Times New Roman" panose="02020603050405020304" pitchFamily="18" charset="0"/>
              </a:rPr>
              <a:t> do not </a:t>
            </a:r>
            <a:r>
              <a:rPr lang="fr-BE" sz="2400" dirty="0" err="1">
                <a:latin typeface="Times New Roman" panose="02020603050405020304" pitchFamily="18" charset="0"/>
                <a:cs typeface="Times New Roman" panose="02020603050405020304" pitchFamily="18" charset="0"/>
              </a:rPr>
              <a:t>always</a:t>
            </a:r>
            <a:r>
              <a:rPr lang="fr-BE" sz="2400" dirty="0">
                <a:latin typeface="Times New Roman" panose="02020603050405020304" pitchFamily="18" charset="0"/>
                <a:cs typeface="Times New Roman" panose="02020603050405020304" pitchFamily="18" charset="0"/>
              </a:rPr>
              <a:t> have the time or the inspiration to engage in the </a:t>
            </a:r>
            <a:r>
              <a:rPr lang="fr-BE" sz="2400" dirty="0" err="1">
                <a:latin typeface="Times New Roman" panose="02020603050405020304" pitchFamily="18" charset="0"/>
                <a:cs typeface="Times New Roman" panose="02020603050405020304" pitchFamily="18" charset="0"/>
              </a:rPr>
              <a:t>critical</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exercise</a:t>
            </a:r>
            <a:r>
              <a:rPr lang="fr-BE" sz="2400" dirty="0">
                <a:latin typeface="Times New Roman" panose="02020603050405020304" pitchFamily="18" charset="0"/>
                <a:cs typeface="Times New Roman" panose="02020603050405020304" pitchFamily="18" charset="0"/>
              </a:rPr>
              <a:t>. </a:t>
            </a:r>
          </a:p>
          <a:p>
            <a:pPr algn="just"/>
            <a:endParaRPr lang="fr-BE" sz="2400" dirty="0">
              <a:latin typeface="Times New Roman" panose="02020603050405020304" pitchFamily="18" charset="0"/>
              <a:cs typeface="Times New Roman" panose="02020603050405020304" pitchFamily="18" charset="0"/>
            </a:endParaRPr>
          </a:p>
          <a:p>
            <a:pPr algn="just"/>
            <a:endParaRPr lang="fr-BE" sz="2400" dirty="0">
              <a:latin typeface="Times New Roman" panose="02020603050405020304" pitchFamily="18" charset="0"/>
              <a:cs typeface="Times New Roman" panose="02020603050405020304" pitchFamily="18" charset="0"/>
            </a:endParaRPr>
          </a:p>
          <a:p>
            <a:pPr algn="just"/>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146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769441"/>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Conclusions</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45B26293-7F8D-18B8-984A-2B84C15B048C}"/>
              </a:ext>
            </a:extLst>
          </p:cNvPr>
          <p:cNvSpPr/>
          <p:nvPr/>
        </p:nvSpPr>
        <p:spPr>
          <a:xfrm>
            <a:off x="332156" y="2253882"/>
            <a:ext cx="17623688" cy="6001643"/>
          </a:xfrm>
          <a:prstGeom prst="rect">
            <a:avLst/>
          </a:prstGeom>
        </p:spPr>
        <p:txBody>
          <a:bodyPr wrap="square">
            <a:spAutoFit/>
          </a:bodyPr>
          <a:lstStyle/>
          <a:p>
            <a:pPr algn="just"/>
            <a:r>
              <a:rPr lang="fr-BE" sz="2400" dirty="0">
                <a:latin typeface="Times New Roman" panose="02020603050405020304" pitchFamily="18" charset="0"/>
                <a:ea typeface="Calibri" panose="020F0502020204030204" pitchFamily="34" charset="0"/>
              </a:rPr>
              <a:t>Les journalistes vidéoludiques ne peuvent plus prétendre à l’exhaustivité, comme dans les années 1990. Outre l’explosion du nombre de titres, la précarisation du métier et les manques de moyens ont asséché les rédactions spécialisées, qui, en France comptent aujourd’hui en moyenne une demi-douzaine de journalistes. L’accès à la matière première ne suffit plus, dans un contexte où les vidéastes populaires sur </a:t>
            </a:r>
            <a:r>
              <a:rPr lang="fr-BE" sz="2400" dirty="0" err="1">
                <a:latin typeface="Times New Roman" panose="02020603050405020304" pitchFamily="18" charset="0"/>
                <a:ea typeface="Calibri" panose="020F0502020204030204" pitchFamily="34" charset="0"/>
              </a:rPr>
              <a:t>Youtube</a:t>
            </a:r>
            <a:r>
              <a:rPr lang="fr-BE" sz="2400" dirty="0">
                <a:latin typeface="Times New Roman" panose="02020603050405020304" pitchFamily="18" charset="0"/>
                <a:ea typeface="Calibri" panose="020F0502020204030204" pitchFamily="34" charset="0"/>
              </a:rPr>
              <a:t> et Twitch drainent davantage d’audience et mobilisent l’image pour mettre en scène les nouveautés, dans une optique divertissante. Les chercheurs doivent garder à l’esprit que les journalistes spécialisés ne demeurent pas passifs face à cette dépossession : ils adoptent un </a:t>
            </a:r>
            <a:r>
              <a:rPr lang="fr-BE" sz="2400" b="1" dirty="0">
                <a:latin typeface="Times New Roman" panose="02020603050405020304" pitchFamily="18" charset="0"/>
                <a:ea typeface="Calibri" panose="020F0502020204030204" pitchFamily="34" charset="0"/>
              </a:rPr>
              <a:t>rôle adaptatif</a:t>
            </a:r>
            <a:r>
              <a:rPr lang="fr-BE" sz="2400" dirty="0">
                <a:latin typeface="Times New Roman" panose="02020603050405020304" pitchFamily="18" charset="0"/>
                <a:ea typeface="Calibri" panose="020F0502020204030204" pitchFamily="34" charset="0"/>
              </a:rPr>
              <a:t>. Les emprunts aux codes de la critique, voire à ceux de l’essai littéraire, permettent de fournir une valeur ajoutée, de proposer un autre regard lorsque leur publication mensuelle délivre son discours avec de longues semaines de retard sur l’actualité chaude. </a:t>
            </a:r>
          </a:p>
          <a:p>
            <a:pPr algn="just"/>
            <a:endParaRPr lang="fr-BE" sz="2400" dirty="0">
              <a:latin typeface="Times New Roman" panose="02020603050405020304" pitchFamily="18" charset="0"/>
            </a:endParaRPr>
          </a:p>
          <a:p>
            <a:pPr algn="just"/>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journalists</a:t>
            </a:r>
            <a:r>
              <a:rPr lang="fr-FR" sz="2400" dirty="0">
                <a:latin typeface="Times New Roman" panose="02020603050405020304" pitchFamily="18" charset="0"/>
                <a:cs typeface="Times New Roman" panose="02020603050405020304" pitchFamily="18" charset="0"/>
              </a:rPr>
              <a:t> can no longer claim to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exhaustive, as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did</a:t>
            </a:r>
            <a:r>
              <a:rPr lang="fr-FR" sz="2400" dirty="0">
                <a:latin typeface="Times New Roman" panose="02020603050405020304" pitchFamily="18" charset="0"/>
                <a:cs typeface="Times New Roman" panose="02020603050405020304" pitchFamily="18" charset="0"/>
              </a:rPr>
              <a:t> in the 1990s. In addition to the explosion in the </a:t>
            </a:r>
            <a:r>
              <a:rPr lang="fr-FR" sz="2400" dirty="0" err="1">
                <a:latin typeface="Times New Roman" panose="02020603050405020304" pitchFamily="18" charset="0"/>
                <a:cs typeface="Times New Roman" panose="02020603050405020304" pitchFamily="18" charset="0"/>
              </a:rPr>
              <a:t>number</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titles</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precariousness</a:t>
            </a:r>
            <a:r>
              <a:rPr lang="fr-FR" sz="2400" dirty="0">
                <a:latin typeface="Times New Roman" panose="02020603050405020304" pitchFamily="18" charset="0"/>
                <a:cs typeface="Times New Roman" panose="02020603050405020304" pitchFamily="18" charset="0"/>
              </a:rPr>
              <a:t> of the profession and the </a:t>
            </a:r>
            <a:r>
              <a:rPr lang="fr-FR" sz="2400" dirty="0" err="1">
                <a:latin typeface="Times New Roman" panose="02020603050405020304" pitchFamily="18" charset="0"/>
                <a:cs typeface="Times New Roman" panose="02020603050405020304" pitchFamily="18" charset="0"/>
              </a:rPr>
              <a:t>lack</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resources</a:t>
            </a:r>
            <a:r>
              <a:rPr lang="fr-FR" sz="2400" dirty="0">
                <a:latin typeface="Times New Roman" panose="02020603050405020304" pitchFamily="18" charset="0"/>
                <a:cs typeface="Times New Roman" panose="02020603050405020304" pitchFamily="18" charset="0"/>
              </a:rPr>
              <a:t> have </a:t>
            </a:r>
            <a:r>
              <a:rPr lang="fr-FR" sz="2400" dirty="0" err="1">
                <a:latin typeface="Times New Roman" panose="02020603050405020304" pitchFamily="18" charset="0"/>
                <a:cs typeface="Times New Roman" panose="02020603050405020304" pitchFamily="18" charset="0"/>
              </a:rPr>
              <a:t>dried</a:t>
            </a:r>
            <a:r>
              <a:rPr lang="fr-FR" sz="2400" dirty="0">
                <a:latin typeface="Times New Roman" panose="02020603050405020304" pitchFamily="18" charset="0"/>
                <a:cs typeface="Times New Roman" panose="02020603050405020304" pitchFamily="18" charset="0"/>
              </a:rPr>
              <a:t> up the </a:t>
            </a:r>
            <a:r>
              <a:rPr lang="fr-FR" sz="2400" dirty="0" err="1">
                <a:latin typeface="Times New Roman" panose="02020603050405020304" pitchFamily="18" charset="0"/>
                <a:cs typeface="Times New Roman" panose="02020603050405020304" pitchFamily="18" charset="0"/>
              </a:rPr>
              <a:t>specialised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editorial</a:t>
            </a:r>
            <a:r>
              <a:rPr lang="fr-FR" sz="2400" dirty="0">
                <a:latin typeface="Times New Roman" panose="02020603050405020304" pitchFamily="18" charset="0"/>
                <a:cs typeface="Times New Roman" panose="02020603050405020304" pitchFamily="18" charset="0"/>
              </a:rPr>
              <a:t> offices, </a:t>
            </a:r>
            <a:r>
              <a:rPr lang="fr-FR" sz="2400" dirty="0" err="1">
                <a:latin typeface="Times New Roman" panose="02020603050405020304" pitchFamily="18" charset="0"/>
                <a:cs typeface="Times New Roman" panose="02020603050405020304" pitchFamily="18" charset="0"/>
              </a:rPr>
              <a:t>which</a:t>
            </a:r>
            <a:r>
              <a:rPr lang="fr-FR" sz="2400" dirty="0">
                <a:latin typeface="Times New Roman" panose="02020603050405020304" pitchFamily="18" charset="0"/>
                <a:cs typeface="Times New Roman" panose="02020603050405020304" pitchFamily="18" charset="0"/>
              </a:rPr>
              <a:t> in France </a:t>
            </a:r>
            <a:r>
              <a:rPr lang="fr-FR" sz="2400" dirty="0" err="1">
                <a:latin typeface="Times New Roman" panose="02020603050405020304" pitchFamily="18" charset="0"/>
                <a:cs typeface="Times New Roman" panose="02020603050405020304" pitchFamily="18" charset="0"/>
              </a:rPr>
              <a:t>now</a:t>
            </a:r>
            <a:r>
              <a:rPr lang="fr-FR" sz="2400" dirty="0">
                <a:latin typeface="Times New Roman" panose="02020603050405020304" pitchFamily="18" charset="0"/>
                <a:cs typeface="Times New Roman" panose="02020603050405020304" pitchFamily="18" charset="0"/>
              </a:rPr>
              <a:t> have an </a:t>
            </a:r>
            <a:r>
              <a:rPr lang="fr-FR" sz="2400" dirty="0" err="1">
                <a:latin typeface="Times New Roman" panose="02020603050405020304" pitchFamily="18" charset="0"/>
                <a:cs typeface="Times New Roman" panose="02020603050405020304" pitchFamily="18" charset="0"/>
              </a:rPr>
              <a:t>average</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half</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dozen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journalists</a:t>
            </a:r>
            <a:r>
              <a:rPr lang="fr-FR" sz="2400" dirty="0">
                <a:latin typeface="Times New Roman" panose="02020603050405020304" pitchFamily="18" charset="0"/>
                <a:cs typeface="Times New Roman" panose="02020603050405020304" pitchFamily="18" charset="0"/>
              </a:rPr>
              <a:t>. Access to </a:t>
            </a:r>
            <a:r>
              <a:rPr lang="fr-FR" sz="2400" dirty="0" err="1">
                <a:latin typeface="Times New Roman" panose="02020603050405020304" pitchFamily="18" charset="0"/>
                <a:cs typeface="Times New Roman" panose="02020603050405020304" pitchFamily="18" charset="0"/>
              </a:rPr>
              <a:t>raw</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material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no longer </a:t>
            </a:r>
            <a:r>
              <a:rPr lang="fr-FR" sz="2400" dirty="0" err="1">
                <a:latin typeface="Times New Roman" panose="02020603050405020304" pitchFamily="18" charset="0"/>
                <a:cs typeface="Times New Roman" panose="02020603050405020304" pitchFamily="18" charset="0"/>
              </a:rPr>
              <a:t>enough</a:t>
            </a:r>
            <a:r>
              <a:rPr lang="fr-FR" sz="2400" dirty="0">
                <a:latin typeface="Times New Roman" panose="02020603050405020304" pitchFamily="18" charset="0"/>
                <a:cs typeface="Times New Roman" panose="02020603050405020304" pitchFamily="18" charset="0"/>
              </a:rPr>
              <a:t>, in a </a:t>
            </a:r>
            <a:r>
              <a:rPr lang="fr-FR" sz="2400" dirty="0" err="1">
                <a:latin typeface="Times New Roman" panose="02020603050405020304" pitchFamily="18" charset="0"/>
                <a:cs typeface="Times New Roman" panose="02020603050405020304" pitchFamily="18" charset="0"/>
              </a:rPr>
              <a:t>context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popular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videographers</a:t>
            </a:r>
            <a:r>
              <a:rPr lang="fr-FR" sz="2400" dirty="0">
                <a:latin typeface="Times New Roman" panose="02020603050405020304" pitchFamily="18" charset="0"/>
                <a:cs typeface="Times New Roman" panose="02020603050405020304" pitchFamily="18" charset="0"/>
              </a:rPr>
              <a:t> on </a:t>
            </a:r>
            <a:r>
              <a:rPr lang="fr-FR" sz="2400" dirty="0" err="1">
                <a:latin typeface="Times New Roman" panose="02020603050405020304" pitchFamily="18" charset="0"/>
                <a:cs typeface="Times New Roman" panose="02020603050405020304" pitchFamily="18" charset="0"/>
              </a:rPr>
              <a:t>Youtube</a:t>
            </a:r>
            <a:r>
              <a:rPr lang="fr-FR" sz="2400" dirty="0">
                <a:latin typeface="Times New Roman" panose="02020603050405020304" pitchFamily="18" charset="0"/>
                <a:cs typeface="Times New Roman" panose="02020603050405020304" pitchFamily="18" charset="0"/>
              </a:rPr>
              <a:t> and Twitch are </a:t>
            </a:r>
            <a:r>
              <a:rPr lang="fr-FR" sz="2400" dirty="0" err="1">
                <a:latin typeface="Times New Roman" panose="02020603050405020304" pitchFamily="18" charset="0"/>
                <a:cs typeface="Times New Roman" panose="02020603050405020304" pitchFamily="18" charset="0"/>
              </a:rPr>
              <a:t>attracting</a:t>
            </a:r>
            <a:r>
              <a:rPr lang="fr-FR" sz="2400" dirty="0">
                <a:latin typeface="Times New Roman" panose="02020603050405020304" pitchFamily="18" charset="0"/>
                <a:cs typeface="Times New Roman" panose="02020603050405020304" pitchFamily="18" charset="0"/>
              </a:rPr>
              <a:t> more audiences and </a:t>
            </a:r>
            <a:r>
              <a:rPr lang="fr-FR" sz="2400" dirty="0" err="1">
                <a:latin typeface="Times New Roman" panose="02020603050405020304" pitchFamily="18" charset="0"/>
                <a:cs typeface="Times New Roman" panose="02020603050405020304" pitchFamily="18" charset="0"/>
              </a:rPr>
              <a:t>using</a:t>
            </a:r>
            <a:r>
              <a:rPr lang="fr-FR" sz="2400" dirty="0">
                <a:latin typeface="Times New Roman" panose="02020603050405020304" pitchFamily="18" charset="0"/>
                <a:cs typeface="Times New Roman" panose="02020603050405020304" pitchFamily="18" charset="0"/>
              </a:rPr>
              <a:t> images to </a:t>
            </a:r>
            <a:r>
              <a:rPr lang="fr-FR" sz="2400" dirty="0" err="1">
                <a:latin typeface="Times New Roman" panose="02020603050405020304" pitchFamily="18" charset="0"/>
                <a:cs typeface="Times New Roman" panose="02020603050405020304" pitchFamily="18" charset="0"/>
              </a:rPr>
              <a:t>present</a:t>
            </a:r>
            <a:r>
              <a:rPr lang="fr-FR" sz="2400" dirty="0">
                <a:latin typeface="Times New Roman" panose="02020603050405020304" pitchFamily="18" charset="0"/>
                <a:cs typeface="Times New Roman" panose="02020603050405020304" pitchFamily="18" charset="0"/>
              </a:rPr>
              <a:t> new </a:t>
            </a:r>
            <a:r>
              <a:rPr lang="fr-FR" sz="2400" dirty="0" err="1">
                <a:latin typeface="Times New Roman" panose="02020603050405020304" pitchFamily="18" charset="0"/>
                <a:cs typeface="Times New Roman" panose="02020603050405020304" pitchFamily="18" charset="0"/>
              </a:rPr>
              <a:t>developments</a:t>
            </a:r>
            <a:r>
              <a:rPr lang="fr-FR" sz="2400" dirty="0">
                <a:latin typeface="Times New Roman" panose="02020603050405020304" pitchFamily="18" charset="0"/>
                <a:cs typeface="Times New Roman" panose="02020603050405020304" pitchFamily="18" charset="0"/>
              </a:rPr>
              <a:t> in an </a:t>
            </a:r>
            <a:r>
              <a:rPr lang="fr-FR" sz="2400" dirty="0" err="1">
                <a:latin typeface="Times New Roman" panose="02020603050405020304" pitchFamily="18" charset="0"/>
                <a:cs typeface="Times New Roman" panose="02020603050405020304" pitchFamily="18" charset="0"/>
              </a:rPr>
              <a:t>entertaining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Researchers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should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bear</a:t>
            </a:r>
            <a:r>
              <a:rPr lang="fr-FR" sz="2400" dirty="0">
                <a:latin typeface="Times New Roman" panose="02020603050405020304" pitchFamily="18" charset="0"/>
                <a:cs typeface="Times New Roman" panose="02020603050405020304" pitchFamily="18" charset="0"/>
              </a:rPr>
              <a:t> in </a:t>
            </a:r>
            <a:r>
              <a:rPr lang="fr-FR" sz="2400" dirty="0" err="1">
                <a:latin typeface="Times New Roman" panose="02020603050405020304" pitchFamily="18" charset="0"/>
                <a:cs typeface="Times New Roman" panose="02020603050405020304" pitchFamily="18" charset="0"/>
              </a:rPr>
              <a:t>mind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specialist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journalists</a:t>
            </a:r>
            <a:r>
              <a:rPr lang="fr-FR" sz="2400" dirty="0">
                <a:latin typeface="Times New Roman" panose="02020603050405020304" pitchFamily="18" charset="0"/>
                <a:cs typeface="Times New Roman" panose="02020603050405020304" pitchFamily="18" charset="0"/>
              </a:rPr>
              <a:t> do not </a:t>
            </a:r>
            <a:r>
              <a:rPr lang="fr-FR" sz="2400" dirty="0" err="1">
                <a:latin typeface="Times New Roman" panose="02020603050405020304" pitchFamily="18" charset="0"/>
                <a:cs typeface="Times New Roman" panose="02020603050405020304" pitchFamily="18" charset="0"/>
              </a:rPr>
              <a:t>remain</a:t>
            </a:r>
            <a:r>
              <a:rPr lang="fr-FR" sz="2400" dirty="0">
                <a:latin typeface="Times New Roman" panose="02020603050405020304" pitchFamily="18" charset="0"/>
                <a:cs typeface="Times New Roman" panose="02020603050405020304" pitchFamily="18" charset="0"/>
              </a:rPr>
              <a:t> passive in the face of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dispossession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adopt</a:t>
            </a:r>
            <a:r>
              <a:rPr lang="fr-FR" sz="2400" dirty="0">
                <a:latin typeface="Times New Roman" panose="02020603050405020304" pitchFamily="18" charset="0"/>
                <a:cs typeface="Times New Roman" panose="02020603050405020304" pitchFamily="18" charset="0"/>
              </a:rPr>
              <a:t> an </a:t>
            </a:r>
            <a:r>
              <a:rPr lang="fr-FR" sz="2400" b="1" dirty="0">
                <a:latin typeface="Times New Roman" panose="02020603050405020304" pitchFamily="18" charset="0"/>
                <a:cs typeface="Times New Roman" panose="02020603050405020304" pitchFamily="18" charset="0"/>
              </a:rPr>
              <a:t>adaptive </a:t>
            </a:r>
            <a:r>
              <a:rPr lang="fr-FR" sz="2400" b="1" dirty="0" err="1">
                <a:latin typeface="Times New Roman" panose="02020603050405020304" pitchFamily="18" charset="0"/>
                <a:cs typeface="Times New Roman" panose="02020603050405020304" pitchFamily="18" charset="0"/>
              </a:rPr>
              <a:t>role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Borrowing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the codes of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or </a:t>
            </a:r>
            <a:r>
              <a:rPr lang="fr-FR" sz="2400" dirty="0" err="1">
                <a:latin typeface="Times New Roman" panose="02020603050405020304" pitchFamily="18" charset="0"/>
                <a:cs typeface="Times New Roman" panose="02020603050405020304" pitchFamily="18" charset="0"/>
              </a:rPr>
              <a:t>even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those</a:t>
            </a:r>
            <a:r>
              <a:rPr lang="fr-FR" sz="2400" dirty="0">
                <a:latin typeface="Times New Roman" panose="02020603050405020304" pitchFamily="18" charset="0"/>
                <a:cs typeface="Times New Roman" panose="02020603050405020304" pitchFamily="18" charset="0"/>
              </a:rPr>
              <a:t> of the </a:t>
            </a:r>
            <a:r>
              <a:rPr lang="fr-FR" sz="2400" dirty="0" err="1">
                <a:latin typeface="Times New Roman" panose="02020603050405020304" pitchFamily="18" charset="0"/>
                <a:cs typeface="Times New Roman" panose="02020603050405020304" pitchFamily="18" charset="0"/>
              </a:rPr>
              <a:t>literary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essay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can </a:t>
            </a:r>
            <a:r>
              <a:rPr lang="fr-FR" sz="2400" dirty="0" err="1">
                <a:latin typeface="Times New Roman" panose="02020603050405020304" pitchFamily="18" charset="0"/>
                <a:cs typeface="Times New Roman" panose="02020603050405020304" pitchFamily="18" charset="0"/>
              </a:rPr>
              <a:t>provide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added</a:t>
            </a:r>
            <a:r>
              <a:rPr lang="fr-FR" sz="2400" dirty="0">
                <a:latin typeface="Times New Roman" panose="02020603050405020304" pitchFamily="18" charset="0"/>
                <a:cs typeface="Times New Roman" panose="02020603050405020304" pitchFamily="18" charset="0"/>
              </a:rPr>
              <a:t> value, </a:t>
            </a:r>
            <a:r>
              <a:rPr lang="fr-FR" sz="2400" dirty="0" err="1">
                <a:latin typeface="Times New Roman" panose="02020603050405020304" pitchFamily="18" charset="0"/>
                <a:cs typeface="Times New Roman" panose="02020603050405020304" pitchFamily="18" charset="0"/>
              </a:rPr>
              <a:t>offer</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different</a:t>
            </a:r>
            <a:r>
              <a:rPr lang="fr-FR" sz="2400" dirty="0">
                <a:latin typeface="Times New Roman" panose="02020603050405020304" pitchFamily="18" charset="0"/>
                <a:cs typeface="Times New Roman" panose="02020603050405020304" pitchFamily="18" charset="0"/>
              </a:rPr>
              <a:t> perspective </a:t>
            </a:r>
            <a:r>
              <a:rPr lang="fr-FR" sz="2400" dirty="0" err="1">
                <a:latin typeface="Times New Roman" panose="02020603050405020304" pitchFamily="18" charset="0"/>
                <a:cs typeface="Times New Roman" panose="02020603050405020304" pitchFamily="18" charset="0"/>
              </a:rPr>
              <a:t>when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monthly</a:t>
            </a:r>
            <a:r>
              <a:rPr lang="fr-FR" sz="2400" dirty="0">
                <a:latin typeface="Times New Roman" panose="02020603050405020304" pitchFamily="18" charset="0"/>
                <a:cs typeface="Times New Roman" panose="02020603050405020304" pitchFamily="18" charset="0"/>
              </a:rPr>
              <a:t> publication </a:t>
            </a:r>
            <a:r>
              <a:rPr lang="fr-FR" sz="2400" dirty="0" err="1">
                <a:latin typeface="Times New Roman" panose="02020603050405020304" pitchFamily="18" charset="0"/>
                <a:cs typeface="Times New Roman" panose="02020603050405020304" pitchFamily="18" charset="0"/>
              </a:rPr>
              <a:t>delivers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discourse</a:t>
            </a:r>
            <a:r>
              <a:rPr lang="fr-FR" sz="2400" dirty="0">
                <a:latin typeface="Times New Roman" panose="02020603050405020304" pitchFamily="18" charset="0"/>
                <a:cs typeface="Times New Roman" panose="02020603050405020304" pitchFamily="18" charset="0"/>
              </a:rPr>
              <a:t> long </a:t>
            </a:r>
            <a:r>
              <a:rPr lang="fr-FR" sz="2400" dirty="0" err="1">
                <a:latin typeface="Times New Roman" panose="02020603050405020304" pitchFamily="18" charset="0"/>
                <a:cs typeface="Times New Roman" panose="02020603050405020304" pitchFamily="18" charset="0"/>
              </a:rPr>
              <a:t>weeks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behind</a:t>
            </a:r>
            <a:r>
              <a:rPr lang="fr-FR" sz="2400" dirty="0">
                <a:latin typeface="Times New Roman" panose="02020603050405020304" pitchFamily="18" charset="0"/>
                <a:cs typeface="Times New Roman" panose="02020603050405020304" pitchFamily="18" charset="0"/>
              </a:rPr>
              <a:t> the hot news. </a:t>
            </a:r>
          </a:p>
          <a:p>
            <a:pPr algn="just"/>
            <a:endParaRPr lang="fr-FR" sz="2400" dirty="0"/>
          </a:p>
        </p:txBody>
      </p:sp>
    </p:spTree>
    <p:extLst>
      <p:ext uri="{BB962C8B-B14F-4D97-AF65-F5344CB8AC3E}">
        <p14:creationId xmlns:p14="http://schemas.microsoft.com/office/powerpoint/2010/main" val="913717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B971044-A213-A342-8864-20C651780D23}"/>
              </a:ext>
            </a:extLst>
          </p:cNvPr>
          <p:cNvSpPr txBox="1"/>
          <p:nvPr/>
        </p:nvSpPr>
        <p:spPr>
          <a:xfrm>
            <a:off x="332156" y="159016"/>
            <a:ext cx="17643231" cy="1077218"/>
          </a:xfrm>
          <a:prstGeom prst="rect">
            <a:avLst/>
          </a:prstGeom>
          <a:noFill/>
        </p:spPr>
        <p:txBody>
          <a:bodyPr wrap="square" rtlCol="0">
            <a:spAutoFit/>
          </a:bodyPr>
          <a:lstStyle/>
          <a:p>
            <a:pPr algn="ctr"/>
            <a:r>
              <a:rPr lang="nl-BE" sz="32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Réaffirmer la valeur journalistique du test ou s’inspirer de la critique : une même démarche vers la valeur ajoutée</a:t>
            </a:r>
            <a:endParaRPr lang="en-US" sz="32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18659E38-8D80-CA4F-A150-12E99ACBE97E}"/>
              </a:ext>
            </a:extLst>
          </p:cNvPr>
          <p:cNvSpPr/>
          <p:nvPr/>
        </p:nvSpPr>
        <p:spPr>
          <a:xfrm>
            <a:off x="2824843" y="2327345"/>
            <a:ext cx="15131001" cy="4154984"/>
          </a:xfrm>
          <a:prstGeom prst="rect">
            <a:avLst/>
          </a:prstGeom>
        </p:spPr>
        <p:txBody>
          <a:bodyPr wrap="square">
            <a:spAutoFit/>
          </a:bodyPr>
          <a:lstStyle/>
          <a:p>
            <a:pPr algn="just"/>
            <a:r>
              <a:rPr lang="fr-BE" sz="2400" dirty="0">
                <a:latin typeface="Times New Roman" panose="02020603050405020304" pitchFamily="18" charset="0"/>
                <a:ea typeface="MS Mincho" panose="02020609040205080304" pitchFamily="49" charset="-128"/>
                <a:cs typeface="Times New Roman" panose="02020603050405020304" pitchFamily="18" charset="0"/>
              </a:rPr>
              <a:t>« Quand on a commencé à se dire “il faudrait faire payer du contenu”, naturellement, alors que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je ne considère pas le test comme un sous-journalisme</a:t>
            </a:r>
            <a:r>
              <a:rPr lang="fr-BE" sz="2400" dirty="0">
                <a:latin typeface="Times New Roman" panose="02020603050405020304" pitchFamily="18" charset="0"/>
                <a:ea typeface="MS Mincho" panose="02020609040205080304" pitchFamily="49" charset="-128"/>
                <a:cs typeface="Times New Roman" panose="02020603050405020304" pitchFamily="18" charset="0"/>
              </a:rPr>
              <a:t>, on savait très bien que, dans l’inconscient collectif et dans la perception des gens, il fallait leur sortir quelque chose qui n’a pas été fait […] de manière industrielle dans la presse jeu vidéo. [L’essence de]</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c’est en grande partie ses tests, la critique du jeu vidéo et de son actualité. Et pourtant, cette partie-là, qui est le cœur de notre activité, on l’a laissée gratuite. C’est parce qu’on ne se sentait pas, à l’époque, […] de dire “Les gens vont comprendre pourquoi on les fait payer”. Parce qu’ils vont se dire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“mais, ce n’est qu’un test. Ça a toujours été gratos sur internet”</a:t>
            </a:r>
            <a:r>
              <a:rPr lang="fr-BE" sz="2400" dirty="0">
                <a:latin typeface="Times New Roman" panose="02020603050405020304" pitchFamily="18" charset="0"/>
                <a:ea typeface="MS Mincho" panose="02020609040205080304" pitchFamily="49" charset="-128"/>
                <a:cs typeface="Times New Roman" panose="02020603050405020304" pitchFamily="18" charset="0"/>
              </a:rPr>
              <a:t>. […] Donc, on s’est réfugié vers une forme très lycéenne et très caricaturale de journalisme : le dossier de fond, l’enquête, le reportage. […] Et ça, c’est le journalisme acceptable. C’est celui pour lequel on peut payer, parce que, vous comprenez, c’est un article de fond, une vraie enquête, on a passé trois jours sur le même sujet au lieu de jouer aux jeux vidéo dans une chambre et mettre une note à la fin d’un article. Il y avait cette espèce de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perception assez négative de notre travail </a:t>
            </a:r>
            <a:r>
              <a:rPr lang="fr-BE" sz="2400" dirty="0">
                <a:latin typeface="Times New Roman" panose="02020603050405020304" pitchFamily="18" charset="0"/>
                <a:ea typeface="MS Mincho" panose="02020609040205080304" pitchFamily="49" charset="-128"/>
                <a:cs typeface="Times New Roman" panose="02020603050405020304" pitchFamily="18" charset="0"/>
              </a:rPr>
              <a:t>».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Thomas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Yukishiro</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Cusseau</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à l’époque rédacteur en chef de </a:t>
            </a:r>
            <a:r>
              <a:rPr lang="fr-BE" sz="2400" b="1"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1A7258A7-61D1-7644-BE48-0C9E98E81F3C}"/>
              </a:ext>
            </a:extLst>
          </p:cNvPr>
          <p:cNvPicPr>
            <a:picLocks noChangeAspect="1"/>
          </p:cNvPicPr>
          <p:nvPr/>
        </p:nvPicPr>
        <p:blipFill rotWithShape="1">
          <a:blip r:embed="rId2"/>
          <a:srcRect l="34311" r="32250" b="8544"/>
          <a:stretch/>
        </p:blipFill>
        <p:spPr>
          <a:xfrm>
            <a:off x="312613" y="2281200"/>
            <a:ext cx="2386739" cy="4198193"/>
          </a:xfrm>
          <a:prstGeom prst="rect">
            <a:avLst/>
          </a:prstGeom>
          <a:ln>
            <a:noFill/>
          </a:ln>
        </p:spPr>
      </p:pic>
      <p:sp>
        <p:nvSpPr>
          <p:cNvPr id="3" name="Rectangle 2">
            <a:extLst>
              <a:ext uri="{FF2B5EF4-FFF2-40B4-BE49-F238E27FC236}">
                <a16:creationId xmlns:a16="http://schemas.microsoft.com/office/drawing/2014/main" id="{0025BB89-AFF5-F601-1E72-E7447BAA6B58}"/>
              </a:ext>
            </a:extLst>
          </p:cNvPr>
          <p:cNvSpPr/>
          <p:nvPr/>
        </p:nvSpPr>
        <p:spPr>
          <a:xfrm>
            <a:off x="332156" y="6541525"/>
            <a:ext cx="17623688" cy="3416320"/>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a:t>
            </a:r>
            <a:r>
              <a:rPr lang="fr-FR" sz="2400" dirty="0" err="1">
                <a:latin typeface="Times New Roman" panose="02020603050405020304" pitchFamily="18" charset="0"/>
                <a:cs typeface="Times New Roman" panose="02020603050405020304" pitchFamily="18" charset="0"/>
              </a:rPr>
              <a:t>When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started</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say</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ourselves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should</a:t>
            </a:r>
            <a:r>
              <a:rPr lang="fr-FR" sz="2400" dirty="0">
                <a:latin typeface="Times New Roman" panose="02020603050405020304" pitchFamily="18" charset="0"/>
                <a:cs typeface="Times New Roman" panose="02020603050405020304" pitchFamily="18" charset="0"/>
              </a:rPr>
              <a:t> charge for content", </a:t>
            </a:r>
            <a:r>
              <a:rPr lang="fr-FR" sz="2400" dirty="0" err="1">
                <a:latin typeface="Times New Roman" panose="02020603050405020304" pitchFamily="18" charset="0"/>
                <a:cs typeface="Times New Roman" panose="02020603050405020304" pitchFamily="18" charset="0"/>
              </a:rPr>
              <a:t>naturally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while</a:t>
            </a:r>
            <a:r>
              <a:rPr lang="fr-FR" sz="2400" dirty="0">
                <a:latin typeface="Times New Roman" panose="02020603050405020304" pitchFamily="18" charset="0"/>
                <a:cs typeface="Times New Roman" panose="02020603050405020304" pitchFamily="18" charset="0"/>
              </a:rPr>
              <a:t> I </a:t>
            </a:r>
            <a:r>
              <a:rPr lang="fr-FR" sz="2400" dirty="0" err="1">
                <a:latin typeface="Times New Roman" panose="02020603050405020304" pitchFamily="18" charset="0"/>
                <a:cs typeface="Times New Roman" panose="02020603050405020304" pitchFamily="18" charset="0"/>
              </a:rPr>
              <a:t>don't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consider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testing</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be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sub-journalism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knew</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in the collective </a:t>
            </a:r>
            <a:r>
              <a:rPr lang="fr-FR" sz="2400" dirty="0" err="1">
                <a:latin typeface="Times New Roman" panose="02020603050405020304" pitchFamily="18" charset="0"/>
                <a:cs typeface="Times New Roman" panose="02020603050405020304" pitchFamily="18" charset="0"/>
              </a:rPr>
              <a:t>unconscious</a:t>
            </a:r>
            <a:r>
              <a:rPr lang="fr-FR" sz="2400" dirty="0">
                <a:latin typeface="Times New Roman" panose="02020603050405020304" pitchFamily="18" charset="0"/>
                <a:cs typeface="Times New Roman" panose="02020603050405020304" pitchFamily="18" charset="0"/>
              </a:rPr>
              <a:t> and in </a:t>
            </a:r>
            <a:r>
              <a:rPr lang="fr-FR" sz="2400" dirty="0" err="1">
                <a:latin typeface="Times New Roman" panose="02020603050405020304" pitchFamily="18" charset="0"/>
                <a:cs typeface="Times New Roman" panose="02020603050405020304" pitchFamily="18" charset="0"/>
              </a:rPr>
              <a:t>people's</a:t>
            </a:r>
            <a:r>
              <a:rPr lang="fr-FR" sz="2400" dirty="0">
                <a:latin typeface="Times New Roman" panose="02020603050405020304" pitchFamily="18" charset="0"/>
                <a:cs typeface="Times New Roman" panose="02020603050405020304" pitchFamily="18" charset="0"/>
              </a:rPr>
              <a:t> perception,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had</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get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something</a:t>
            </a:r>
            <a:r>
              <a:rPr lang="fr-FR" sz="2400" dirty="0">
                <a:latin typeface="Times New Roman" panose="02020603050405020304" pitchFamily="18" charset="0"/>
                <a:cs typeface="Times New Roman" panose="02020603050405020304" pitchFamily="18" charset="0"/>
              </a:rPr>
              <a:t> out to </a:t>
            </a:r>
            <a:r>
              <a:rPr lang="fr-FR" sz="2400" dirty="0" err="1">
                <a:latin typeface="Times New Roman" panose="02020603050405020304" pitchFamily="18" charset="0"/>
                <a:cs typeface="Times New Roman" panose="02020603050405020304" pitchFamily="18" charset="0"/>
              </a:rPr>
              <a:t>them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wasn't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done</a:t>
            </a:r>
            <a:r>
              <a:rPr lang="fr-FR" sz="2400" dirty="0">
                <a:latin typeface="Times New Roman" panose="02020603050405020304" pitchFamily="18" charset="0"/>
                <a:cs typeface="Times New Roman" panose="02020603050405020304" pitchFamily="18" charset="0"/>
              </a:rPr>
              <a:t> [...] in an </a:t>
            </a:r>
            <a:r>
              <a:rPr lang="fr-FR" sz="2400" dirty="0" err="1">
                <a:latin typeface="Times New Roman" panose="02020603050405020304" pitchFamily="18" charset="0"/>
                <a:cs typeface="Times New Roman" panose="02020603050405020304" pitchFamily="18" charset="0"/>
              </a:rPr>
              <a:t>industrial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way</a:t>
            </a:r>
            <a:r>
              <a:rPr lang="fr-FR" sz="2400" dirty="0">
                <a:latin typeface="Times New Roman" panose="02020603050405020304" pitchFamily="18" charset="0"/>
                <a:cs typeface="Times New Roman" panose="02020603050405020304" pitchFamily="18" charset="0"/>
              </a:rPr>
              <a:t> in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[The essence of] Gamekult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largely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tests, the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current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events</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yet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part, </a:t>
            </a:r>
            <a:r>
              <a:rPr lang="fr-FR" sz="2400" dirty="0" err="1">
                <a:latin typeface="Times New Roman" panose="02020603050405020304" pitchFamily="18" charset="0"/>
                <a:cs typeface="Times New Roman" panose="02020603050405020304" pitchFamily="18" charset="0"/>
              </a:rPr>
              <a:t>which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heart</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our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activity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left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free. </a:t>
            </a:r>
            <a:r>
              <a:rPr lang="fr-FR" sz="2400" dirty="0" err="1">
                <a:latin typeface="Times New Roman" panose="02020603050405020304" pitchFamily="18" charset="0"/>
                <a:cs typeface="Times New Roman" panose="02020603050405020304" pitchFamily="18" charset="0"/>
              </a:rPr>
              <a:t>That's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because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didn't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feel</a:t>
            </a:r>
            <a:r>
              <a:rPr lang="fr-FR" sz="2400" dirty="0">
                <a:latin typeface="Times New Roman" panose="02020603050405020304" pitchFamily="18" charset="0"/>
                <a:cs typeface="Times New Roman" panose="02020603050405020304" pitchFamily="18" charset="0"/>
              </a:rPr>
              <a:t>, at the time, [...] to </a:t>
            </a:r>
            <a:r>
              <a:rPr lang="fr-FR" sz="2400" dirty="0" err="1">
                <a:latin typeface="Times New Roman" panose="02020603050405020304" pitchFamily="18" charset="0"/>
                <a:cs typeface="Times New Roman" panose="02020603050405020304" pitchFamily="18" charset="0"/>
              </a:rPr>
              <a:t>say</a:t>
            </a:r>
            <a:r>
              <a:rPr lang="fr-FR" sz="2400" dirty="0">
                <a:latin typeface="Times New Roman" panose="02020603050405020304" pitchFamily="18" charset="0"/>
                <a:cs typeface="Times New Roman" panose="02020603050405020304" pitchFamily="18" charset="0"/>
              </a:rPr>
              <a:t> "People </a:t>
            </a:r>
            <a:r>
              <a:rPr lang="fr-FR" sz="2400" dirty="0" err="1">
                <a:latin typeface="Times New Roman" panose="02020603050405020304" pitchFamily="18" charset="0"/>
                <a:cs typeface="Times New Roman" panose="02020603050405020304" pitchFamily="18" charset="0"/>
              </a:rPr>
              <a:t>will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understand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charging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Because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they'll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think</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But </a:t>
            </a:r>
            <a:r>
              <a:rPr lang="fr-FR" sz="2400" b="1" dirty="0" err="1">
                <a:latin typeface="Times New Roman" panose="02020603050405020304" pitchFamily="18" charset="0"/>
                <a:cs typeface="Times New Roman" panose="02020603050405020304" pitchFamily="18" charset="0"/>
              </a:rPr>
              <a:t>it's</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only</a:t>
            </a:r>
            <a:r>
              <a:rPr lang="fr-FR" sz="2400" b="1" dirty="0">
                <a:latin typeface="Times New Roman" panose="02020603050405020304" pitchFamily="18" charset="0"/>
                <a:cs typeface="Times New Roman" panose="02020603050405020304" pitchFamily="18" charset="0"/>
              </a:rPr>
              <a:t> a test. </a:t>
            </a:r>
            <a:r>
              <a:rPr lang="fr-FR" sz="2400" b="1" dirty="0" err="1">
                <a:latin typeface="Times New Roman" panose="02020603050405020304" pitchFamily="18" charset="0"/>
                <a:cs typeface="Times New Roman" panose="02020603050405020304" pitchFamily="18" charset="0"/>
              </a:rPr>
              <a:t>It's</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always</a:t>
            </a:r>
            <a:r>
              <a:rPr lang="fr-FR" sz="2400" b="1" dirty="0">
                <a:latin typeface="Times New Roman" panose="02020603050405020304" pitchFamily="18" charset="0"/>
                <a:cs typeface="Times New Roman" panose="02020603050405020304" pitchFamily="18" charset="0"/>
              </a:rPr>
              <a:t> been free on the internet". </a:t>
            </a:r>
            <a:r>
              <a:rPr lang="fr-FR" sz="2400" dirty="0">
                <a:latin typeface="Times New Roman" panose="02020603050405020304" pitchFamily="18" charset="0"/>
                <a:cs typeface="Times New Roman" panose="02020603050405020304" pitchFamily="18" charset="0"/>
              </a:rPr>
              <a:t>[...] So,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have </a:t>
            </a:r>
            <a:r>
              <a:rPr lang="fr-FR" sz="2400" dirty="0" err="1">
                <a:latin typeface="Times New Roman" panose="02020603050405020304" pitchFamily="18" charset="0"/>
                <a:cs typeface="Times New Roman" panose="02020603050405020304" pitchFamily="18" charset="0"/>
              </a:rPr>
              <a:t>taken</a:t>
            </a:r>
            <a:r>
              <a:rPr lang="fr-FR" sz="2400" dirty="0">
                <a:latin typeface="Times New Roman" panose="02020603050405020304" pitchFamily="18" charset="0"/>
                <a:cs typeface="Times New Roman" panose="02020603050405020304" pitchFamily="18" charset="0"/>
              </a:rPr>
              <a:t> refuge in a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high </a:t>
            </a:r>
            <a:r>
              <a:rPr lang="fr-FR" sz="2400" dirty="0" err="1">
                <a:latin typeface="Times New Roman" panose="02020603050405020304" pitchFamily="18" charset="0"/>
                <a:cs typeface="Times New Roman" panose="02020603050405020304" pitchFamily="18" charset="0"/>
              </a:rPr>
              <a:t>school</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caricatured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form</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journalism</a:t>
            </a:r>
            <a:r>
              <a:rPr lang="fr-FR" sz="2400" dirty="0">
                <a:latin typeface="Times New Roman" panose="02020603050405020304" pitchFamily="18" charset="0"/>
                <a:cs typeface="Times New Roman" panose="02020603050405020304" pitchFamily="18" charset="0"/>
              </a:rPr>
              <a:t>: the in-</a:t>
            </a:r>
            <a:r>
              <a:rPr lang="fr-FR" sz="2400" dirty="0" err="1">
                <a:latin typeface="Times New Roman" panose="02020603050405020304" pitchFamily="18" charset="0"/>
                <a:cs typeface="Times New Roman" panose="02020603050405020304" pitchFamily="18" charset="0"/>
              </a:rPr>
              <a:t>depth</a:t>
            </a:r>
            <a:r>
              <a:rPr lang="fr-FR" sz="2400" dirty="0">
                <a:latin typeface="Times New Roman" panose="02020603050405020304" pitchFamily="18" charset="0"/>
                <a:cs typeface="Times New Roman" panose="02020603050405020304" pitchFamily="18" charset="0"/>
              </a:rPr>
              <a:t> file, the investigation, the report. [...] And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acceptable </a:t>
            </a:r>
            <a:r>
              <a:rPr lang="fr-FR" sz="2400" dirty="0" err="1">
                <a:latin typeface="Times New Roman" panose="02020603050405020304" pitchFamily="18" charset="0"/>
                <a:cs typeface="Times New Roman" panose="02020603050405020304" pitchFamily="18" charset="0"/>
              </a:rPr>
              <a:t>journalism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the one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can </a:t>
            </a:r>
            <a:r>
              <a:rPr lang="fr-FR" sz="2400" dirty="0" err="1">
                <a:latin typeface="Times New Roman" panose="02020603050405020304" pitchFamily="18" charset="0"/>
                <a:cs typeface="Times New Roman" panose="02020603050405020304" pitchFamily="18" charset="0"/>
              </a:rPr>
              <a:t>pay</a:t>
            </a:r>
            <a:r>
              <a:rPr lang="fr-FR" sz="2400" dirty="0">
                <a:latin typeface="Times New Roman" panose="02020603050405020304" pitchFamily="18" charset="0"/>
                <a:cs typeface="Times New Roman" panose="02020603050405020304" pitchFamily="18" charset="0"/>
              </a:rPr>
              <a:t> for, </a:t>
            </a:r>
            <a:r>
              <a:rPr lang="fr-FR" sz="2400" dirty="0" err="1">
                <a:latin typeface="Times New Roman" panose="02020603050405020304" pitchFamily="18" charset="0"/>
                <a:cs typeface="Times New Roman" panose="02020603050405020304" pitchFamily="18" charset="0"/>
              </a:rPr>
              <a:t>because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you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understand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an in-</a:t>
            </a:r>
            <a:r>
              <a:rPr lang="fr-FR" sz="2400" dirty="0" err="1">
                <a:latin typeface="Times New Roman" panose="02020603050405020304" pitchFamily="18" charset="0"/>
                <a:cs typeface="Times New Roman" panose="02020603050405020304" pitchFamily="18" charset="0"/>
              </a:rPr>
              <a:t>depth</a:t>
            </a:r>
            <a:r>
              <a:rPr lang="fr-FR" sz="2400" dirty="0">
                <a:latin typeface="Times New Roman" panose="02020603050405020304" pitchFamily="18" charset="0"/>
                <a:cs typeface="Times New Roman" panose="02020603050405020304" pitchFamily="18" charset="0"/>
              </a:rPr>
              <a:t> article, a real investigation, </a:t>
            </a:r>
            <a:r>
              <a:rPr lang="fr-FR" sz="2400" dirty="0" err="1">
                <a:latin typeface="Times New Roman" panose="02020603050405020304" pitchFamily="18" charset="0"/>
                <a:cs typeface="Times New Roman" panose="02020603050405020304" pitchFamily="18" charset="0"/>
              </a:rPr>
              <a:t>we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spent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three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days</a:t>
            </a:r>
            <a:r>
              <a:rPr lang="fr-FR" sz="2400" dirty="0">
                <a:latin typeface="Times New Roman" panose="02020603050405020304" pitchFamily="18" charset="0"/>
                <a:cs typeface="Times New Roman" panose="02020603050405020304" pitchFamily="18" charset="0"/>
              </a:rPr>
              <a:t> on the </a:t>
            </a:r>
            <a:r>
              <a:rPr lang="fr-FR" sz="2400" dirty="0" err="1">
                <a:latin typeface="Times New Roman" panose="02020603050405020304" pitchFamily="18" charset="0"/>
                <a:cs typeface="Times New Roman" panose="02020603050405020304" pitchFamily="18" charset="0"/>
              </a:rPr>
              <a:t>same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subject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instead</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playing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in a room and putting a note at the end of an article. There </a:t>
            </a:r>
            <a:r>
              <a:rPr lang="fr-FR" sz="2400" dirty="0" err="1">
                <a:latin typeface="Times New Roman" panose="02020603050405020304" pitchFamily="18" charset="0"/>
                <a:cs typeface="Times New Roman" panose="02020603050405020304" pitchFamily="18" charset="0"/>
              </a:rPr>
              <a:t>was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kind</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n</a:t>
            </a:r>
            <a:r>
              <a:rPr lang="fr-FR" sz="2400" b="1" dirty="0" err="1">
                <a:latin typeface="Times New Roman" panose="02020603050405020304" pitchFamily="18" charset="0"/>
                <a:cs typeface="Times New Roman" panose="02020603050405020304" pitchFamily="18" charset="0"/>
              </a:rPr>
              <a:t>egative</a:t>
            </a:r>
            <a:r>
              <a:rPr lang="fr-FR" sz="2400" b="1" dirty="0">
                <a:latin typeface="Times New Roman" panose="02020603050405020304" pitchFamily="18" charset="0"/>
                <a:cs typeface="Times New Roman" panose="02020603050405020304" pitchFamily="18" charset="0"/>
              </a:rPr>
              <a:t> perception of </a:t>
            </a:r>
            <a:r>
              <a:rPr lang="fr-FR" sz="2400" b="1" dirty="0" err="1">
                <a:latin typeface="Times New Roman" panose="02020603050405020304" pitchFamily="18" charset="0"/>
                <a:cs typeface="Times New Roman" panose="02020603050405020304" pitchFamily="18" charset="0"/>
              </a:rPr>
              <a:t>our</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work</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Thomas "</a:t>
            </a:r>
            <a:r>
              <a:rPr lang="fr-FR" sz="2400" b="1" dirty="0" err="1">
                <a:latin typeface="Times New Roman" panose="02020603050405020304" pitchFamily="18" charset="0"/>
                <a:cs typeface="Times New Roman" panose="02020603050405020304" pitchFamily="18" charset="0"/>
              </a:rPr>
              <a:t>Yukishiro</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Cusseau</a:t>
            </a:r>
            <a:r>
              <a:rPr lang="fr-FR" sz="2400" dirty="0">
                <a:latin typeface="Times New Roman" panose="02020603050405020304" pitchFamily="18" charset="0"/>
                <a:cs typeface="Times New Roman" panose="02020603050405020304" pitchFamily="18" charset="0"/>
              </a:rPr>
              <a:t>, at the time editor-in-</a:t>
            </a:r>
            <a:r>
              <a:rPr lang="fr-FR" sz="2400" dirty="0" err="1">
                <a:latin typeface="Times New Roman" panose="02020603050405020304" pitchFamily="18" charset="0"/>
                <a:cs typeface="Times New Roman" panose="02020603050405020304" pitchFamily="18" charset="0"/>
              </a:rPr>
              <a:t>chief</a:t>
            </a:r>
            <a:r>
              <a:rPr lang="fr-FR" sz="2400" dirty="0">
                <a:latin typeface="Times New Roman" panose="02020603050405020304" pitchFamily="18" charset="0"/>
                <a:cs typeface="Times New Roman" panose="02020603050405020304" pitchFamily="18" charset="0"/>
              </a:rPr>
              <a:t> of Gamekult  </a:t>
            </a:r>
          </a:p>
        </p:txBody>
      </p:sp>
      <p:sp>
        <p:nvSpPr>
          <p:cNvPr id="7" name="TextBox 18">
            <a:extLst>
              <a:ext uri="{FF2B5EF4-FFF2-40B4-BE49-F238E27FC236}">
                <a16:creationId xmlns:a16="http://schemas.microsoft.com/office/drawing/2014/main" id="{550BA905-1EED-6955-4534-5FC9CD8FB7B3}"/>
              </a:ext>
            </a:extLst>
          </p:cNvPr>
          <p:cNvSpPr txBox="1"/>
          <p:nvPr/>
        </p:nvSpPr>
        <p:spPr>
          <a:xfrm>
            <a:off x="332156" y="1220108"/>
            <a:ext cx="17643231" cy="1077218"/>
          </a:xfrm>
          <a:prstGeom prst="rect">
            <a:avLst/>
          </a:prstGeom>
          <a:noFill/>
        </p:spPr>
        <p:txBody>
          <a:bodyPr wrap="square" rtlCol="0">
            <a:spAutoFit/>
          </a:bodyPr>
          <a:lstStyle/>
          <a:p>
            <a:pPr algn="ctr"/>
            <a:r>
              <a:rPr lang="nl-BE" sz="32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Reaffirming the journalistic value of the test or drawing on criticism: the same approach to added value</a:t>
            </a:r>
          </a:p>
        </p:txBody>
      </p:sp>
    </p:spTree>
    <p:extLst>
      <p:ext uri="{BB962C8B-B14F-4D97-AF65-F5344CB8AC3E}">
        <p14:creationId xmlns:p14="http://schemas.microsoft.com/office/powerpoint/2010/main" val="2974211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2735" y="359913"/>
            <a:ext cx="8851265" cy="1754326"/>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Moins de verticalité, plus d’interactivité</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1" name="TextBox 18">
            <a:extLst>
              <a:ext uri="{FF2B5EF4-FFF2-40B4-BE49-F238E27FC236}">
                <a16:creationId xmlns:a16="http://schemas.microsoft.com/office/drawing/2014/main" id="{6A2775A1-ADFF-2684-8511-703A5A8BF4F8}"/>
              </a:ext>
            </a:extLst>
          </p:cNvPr>
          <p:cNvSpPr txBox="1"/>
          <p:nvPr/>
        </p:nvSpPr>
        <p:spPr>
          <a:xfrm>
            <a:off x="8547652" y="359913"/>
            <a:ext cx="9447613" cy="1754326"/>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Less verticality, more interactivity</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Rectangle 4">
            <a:extLst>
              <a:ext uri="{FF2B5EF4-FFF2-40B4-BE49-F238E27FC236}">
                <a16:creationId xmlns:a16="http://schemas.microsoft.com/office/drawing/2014/main" id="{866F016A-26EA-6689-55EE-B5DBB3A07705}"/>
              </a:ext>
            </a:extLst>
          </p:cNvPr>
          <p:cNvSpPr/>
          <p:nvPr/>
        </p:nvSpPr>
        <p:spPr>
          <a:xfrm>
            <a:off x="292735" y="2553495"/>
            <a:ext cx="8851265" cy="1938992"/>
          </a:xfrm>
          <a:prstGeom prst="rect">
            <a:avLst/>
          </a:prstGeom>
        </p:spPr>
        <p:txBody>
          <a:bodyPr wrap="square">
            <a:spAutoFit/>
          </a:bodyPr>
          <a:lstStyle/>
          <a:p>
            <a:pPr algn="just"/>
            <a:r>
              <a:rPr lang="fr-BE" sz="2400" dirty="0">
                <a:latin typeface="Times New Roman" panose="02020603050405020304" pitchFamily="18" charset="0"/>
                <a:cs typeface="Times New Roman" panose="02020603050405020304" pitchFamily="18" charset="0"/>
              </a:rPr>
              <a:t>« Ce qui </a:t>
            </a:r>
            <a:r>
              <a:rPr lang="fr-BE" sz="2400" dirty="0" err="1">
                <a:latin typeface="Times New Roman" panose="02020603050405020304" pitchFamily="18" charset="0"/>
                <a:cs typeface="Times New Roman" panose="02020603050405020304" pitchFamily="18" charset="0"/>
              </a:rPr>
              <a:t>différencie</a:t>
            </a:r>
            <a:r>
              <a:rPr lang="fr-BE" sz="2400" dirty="0">
                <a:latin typeface="Times New Roman" panose="02020603050405020304" pitchFamily="18" charset="0"/>
                <a:cs typeface="Times New Roman" panose="02020603050405020304" pitchFamily="18" charset="0"/>
              </a:rPr>
              <a:t> ces deux critiques </a:t>
            </a:r>
            <a:r>
              <a:rPr lang="fr-BE" sz="2400" dirty="0" err="1">
                <a:latin typeface="Times New Roman" panose="02020603050405020304" pitchFamily="18" charset="0"/>
                <a:cs typeface="Times New Roman" panose="02020603050405020304" pitchFamily="18" charset="0"/>
              </a:rPr>
              <a:t>réside</a:t>
            </a:r>
            <a:r>
              <a:rPr lang="fr-BE" sz="2400" dirty="0">
                <a:latin typeface="Times New Roman" panose="02020603050405020304" pitchFamily="18" charset="0"/>
                <a:cs typeface="Times New Roman" panose="02020603050405020304" pitchFamily="18" charset="0"/>
              </a:rPr>
              <a:t> dans l’angle et le regard. Le critique amateur “construit son discours autour de son rapport </a:t>
            </a:r>
            <a:r>
              <a:rPr lang="fr-BE" sz="2400" dirty="0" err="1">
                <a:latin typeface="Times New Roman" panose="02020603050405020304" pitchFamily="18" charset="0"/>
                <a:cs typeface="Times New Roman" panose="02020603050405020304" pitchFamily="18" charset="0"/>
              </a:rPr>
              <a:t>émotionnel</a:t>
            </a:r>
            <a:r>
              <a:rPr lang="fr-BE" sz="2400" dirty="0">
                <a:latin typeface="Times New Roman" panose="02020603050405020304" pitchFamily="18" charset="0"/>
                <a:cs typeface="Times New Roman" panose="02020603050405020304" pitchFamily="18" charset="0"/>
              </a:rPr>
              <a:t> ou intellectuel” tandis que le critique qui se rapproche du professionnel le “construit autour des </a:t>
            </a:r>
            <a:r>
              <a:rPr lang="fr-BE" sz="2400" dirty="0" err="1">
                <a:latin typeface="Times New Roman" panose="02020603050405020304" pitchFamily="18" charset="0"/>
                <a:cs typeface="Times New Roman" panose="02020603050405020304" pitchFamily="18" charset="0"/>
              </a:rPr>
              <a:t>qualités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intrinsèques</a:t>
            </a:r>
            <a:r>
              <a:rPr lang="fr-BE" sz="2400" dirty="0">
                <a:latin typeface="Times New Roman" panose="02020603050405020304" pitchFamily="18" charset="0"/>
                <a:cs typeface="Times New Roman" panose="02020603050405020304" pitchFamily="18" charset="0"/>
              </a:rPr>
              <a:t> du film” » (</a:t>
            </a:r>
            <a:r>
              <a:rPr lang="fr-BE" sz="2400" dirty="0" err="1">
                <a:latin typeface="Times New Roman" panose="02020603050405020304" pitchFamily="18" charset="0"/>
                <a:cs typeface="Times New Roman" panose="02020603050405020304" pitchFamily="18" charset="0"/>
              </a:rPr>
              <a:t>Voets</a:t>
            </a:r>
            <a:r>
              <a:rPr lang="fr-BE" sz="2400" dirty="0">
                <a:latin typeface="Times New Roman" panose="02020603050405020304" pitchFamily="18" charset="0"/>
                <a:cs typeface="Times New Roman" panose="02020603050405020304" pitchFamily="18" charset="0"/>
              </a:rPr>
              <a:t>, 2020 : 37 citant Allard, 2000). </a:t>
            </a:r>
          </a:p>
        </p:txBody>
      </p:sp>
      <p:pic>
        <p:nvPicPr>
          <p:cNvPr id="7" name="Image 6">
            <a:extLst>
              <a:ext uri="{FF2B5EF4-FFF2-40B4-BE49-F238E27FC236}">
                <a16:creationId xmlns:a16="http://schemas.microsoft.com/office/drawing/2014/main" id="{6EF85E56-EFAD-046C-30F7-9243B4B86436}"/>
              </a:ext>
            </a:extLst>
          </p:cNvPr>
          <p:cNvPicPr>
            <a:picLocks noChangeAspect="1"/>
          </p:cNvPicPr>
          <p:nvPr/>
        </p:nvPicPr>
        <p:blipFill rotWithShape="1">
          <a:blip r:embed="rId2">
            <a:extLst>
              <a:ext uri="{28A0092B-C50C-407E-A947-70E740481C1C}">
                <a14:useLocalDpi xmlns:a14="http://schemas.microsoft.com/office/drawing/2010/main" val="0"/>
              </a:ext>
            </a:extLst>
          </a:blip>
          <a:srcRect b="32919"/>
          <a:stretch/>
        </p:blipFill>
        <p:spPr>
          <a:xfrm>
            <a:off x="292735" y="5629695"/>
            <a:ext cx="7439908" cy="4298981"/>
          </a:xfrm>
          <a:prstGeom prst="rect">
            <a:avLst/>
          </a:prstGeom>
          <a:ln>
            <a:solidFill>
              <a:schemeClr val="accent1"/>
            </a:solidFill>
          </a:ln>
        </p:spPr>
      </p:pic>
      <p:pic>
        <p:nvPicPr>
          <p:cNvPr id="9" name="Image 8">
            <a:extLst>
              <a:ext uri="{FF2B5EF4-FFF2-40B4-BE49-F238E27FC236}">
                <a16:creationId xmlns:a16="http://schemas.microsoft.com/office/drawing/2014/main" id="{D062053E-A8F8-D40F-0D05-C686C5243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729" y="5629695"/>
            <a:ext cx="6968536" cy="4445962"/>
          </a:xfrm>
          <a:prstGeom prst="rect">
            <a:avLst/>
          </a:prstGeom>
        </p:spPr>
      </p:pic>
      <p:sp>
        <p:nvSpPr>
          <p:cNvPr id="10" name="ZoneTexte 9">
            <a:extLst>
              <a:ext uri="{FF2B5EF4-FFF2-40B4-BE49-F238E27FC236}">
                <a16:creationId xmlns:a16="http://schemas.microsoft.com/office/drawing/2014/main" id="{BA1BFF45-D99A-92D6-DDAB-6A4E60183ADC}"/>
              </a:ext>
            </a:extLst>
          </p:cNvPr>
          <p:cNvSpPr txBox="1"/>
          <p:nvPr/>
        </p:nvSpPr>
        <p:spPr>
          <a:xfrm>
            <a:off x="9362660" y="4492487"/>
            <a:ext cx="8632605" cy="830997"/>
          </a:xfrm>
          <a:prstGeom prst="rect">
            <a:avLst/>
          </a:prstGeom>
          <a:noFill/>
        </p:spPr>
        <p:txBody>
          <a:bodyPr wrap="square" rtlCol="0">
            <a:spAutoFit/>
          </a:bodyPr>
          <a:lstStyle/>
          <a:p>
            <a:pPr algn="ctr"/>
            <a:r>
              <a:rPr lang="fr-FR" sz="2400" b="1" dirty="0" err="1">
                <a:latin typeface="Times New Roman" panose="02020603050405020304" pitchFamily="18" charset="0"/>
                <a:cs typeface="Times New Roman" panose="02020603050405020304" pitchFamily="18" charset="0"/>
              </a:rPr>
              <a:t>Talking</a:t>
            </a:r>
            <a:r>
              <a:rPr lang="fr-FR" sz="2400" b="1" dirty="0">
                <a:latin typeface="Times New Roman" panose="02020603050405020304" pitchFamily="18" charset="0"/>
                <a:cs typeface="Times New Roman" panose="02020603050405020304" pitchFamily="18" charset="0"/>
              </a:rPr>
              <a:t> about films </a:t>
            </a:r>
            <a:r>
              <a:rPr lang="fr-FR" sz="2400" b="1" dirty="0" err="1">
                <a:latin typeface="Times New Roman" panose="02020603050405020304" pitchFamily="18" charset="0"/>
                <a:cs typeface="Times New Roman" panose="02020603050405020304" pitchFamily="18" charset="0"/>
              </a:rPr>
              <a:t>from</a:t>
            </a:r>
            <a:r>
              <a:rPr lang="fr-FR" sz="2400" b="1" dirty="0">
                <a:latin typeface="Times New Roman" panose="02020603050405020304" pitchFamily="18" charset="0"/>
                <a:cs typeface="Times New Roman" panose="02020603050405020304" pitchFamily="18" charset="0"/>
              </a:rPr>
              <a:t> the </a:t>
            </a:r>
            <a:r>
              <a:rPr lang="fr-FR" sz="2400" b="1" dirty="0" err="1">
                <a:latin typeface="Times New Roman" panose="02020603050405020304" pitchFamily="18" charset="0"/>
                <a:cs typeface="Times New Roman" panose="02020603050405020304" pitchFamily="18" charset="0"/>
              </a:rPr>
              <a:t>past</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analyzing</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instead</a:t>
            </a:r>
            <a:r>
              <a:rPr lang="fr-FR" sz="2400" b="1" dirty="0">
                <a:latin typeface="Times New Roman" panose="02020603050405020304" pitchFamily="18" charset="0"/>
                <a:cs typeface="Times New Roman" panose="02020603050405020304" pitchFamily="18" charset="0"/>
              </a:rPr>
              <a:t> of </a:t>
            </a:r>
            <a:r>
              <a:rPr lang="fr-FR" sz="2400" b="1" dirty="0" err="1">
                <a:latin typeface="Times New Roman" panose="02020603050405020304" pitchFamily="18" charset="0"/>
                <a:cs typeface="Times New Roman" panose="02020603050405020304" pitchFamily="18" charset="0"/>
              </a:rPr>
              <a:t>noting</a:t>
            </a:r>
            <a:r>
              <a:rPr lang="fr-FR" sz="2400" b="1" dirty="0">
                <a:latin typeface="Times New Roman" panose="02020603050405020304" pitchFamily="18" charset="0"/>
                <a:cs typeface="Times New Roman" panose="02020603050405020304" pitchFamily="18" charset="0"/>
              </a:rPr>
              <a:t>, sharing a </a:t>
            </a:r>
            <a:r>
              <a:rPr lang="fr-FR" sz="2400" b="1" dirty="0" err="1">
                <a:latin typeface="Times New Roman" panose="02020603050405020304" pitchFamily="18" charset="0"/>
                <a:cs typeface="Times New Roman" panose="02020603050405020304" pitchFamily="18" charset="0"/>
              </a:rPr>
              <a:t>personal</a:t>
            </a:r>
            <a:r>
              <a:rPr lang="fr-FR" sz="2400" b="1" dirty="0">
                <a:latin typeface="Times New Roman" panose="02020603050405020304" pitchFamily="18" charset="0"/>
                <a:cs typeface="Times New Roman" panose="02020603050405020304" pitchFamily="18" charset="0"/>
              </a:rPr>
              <a:t> point of </a:t>
            </a:r>
            <a:r>
              <a:rPr lang="fr-FR" sz="2400" b="1" dirty="0" err="1">
                <a:latin typeface="Times New Roman" panose="02020603050405020304" pitchFamily="18" charset="0"/>
                <a:cs typeface="Times New Roman" panose="02020603050405020304" pitchFamily="18" charset="0"/>
              </a:rPr>
              <a:t>view</a:t>
            </a:r>
            <a:endParaRPr lang="fr-FR" sz="2400" b="1" dirty="0">
              <a:latin typeface="Times New Roman" panose="02020603050405020304" pitchFamily="18" charset="0"/>
              <a:cs typeface="Times New Roman" panose="02020603050405020304" pitchFamily="18" charset="0"/>
            </a:endParaRPr>
          </a:p>
        </p:txBody>
      </p:sp>
      <p:sp>
        <p:nvSpPr>
          <p:cNvPr id="14" name="ZoneTexte 13">
            <a:extLst>
              <a:ext uri="{FF2B5EF4-FFF2-40B4-BE49-F238E27FC236}">
                <a16:creationId xmlns:a16="http://schemas.microsoft.com/office/drawing/2014/main" id="{158A44ED-2221-1CE0-0E2D-9528AA57D13F}"/>
              </a:ext>
            </a:extLst>
          </p:cNvPr>
          <p:cNvSpPr txBox="1"/>
          <p:nvPr/>
        </p:nvSpPr>
        <p:spPr>
          <a:xfrm>
            <a:off x="292736" y="4492486"/>
            <a:ext cx="8851264" cy="830997"/>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S’affranchir de la synchronicité et de l’évaluation chiffrée pour explorer les œuvres du passé, l’analyse et le ressenti personnel</a:t>
            </a:r>
          </a:p>
        </p:txBody>
      </p:sp>
      <p:sp>
        <p:nvSpPr>
          <p:cNvPr id="17" name="Rectangle 16">
            <a:extLst>
              <a:ext uri="{FF2B5EF4-FFF2-40B4-BE49-F238E27FC236}">
                <a16:creationId xmlns:a16="http://schemas.microsoft.com/office/drawing/2014/main" id="{3A28930D-E2CB-91DE-7173-8E437F6EC606}"/>
              </a:ext>
            </a:extLst>
          </p:cNvPr>
          <p:cNvSpPr/>
          <p:nvPr/>
        </p:nvSpPr>
        <p:spPr>
          <a:xfrm>
            <a:off x="9362660" y="2553495"/>
            <a:ext cx="8632604" cy="1938992"/>
          </a:xfrm>
          <a:prstGeom prst="rect">
            <a:avLst/>
          </a:prstGeom>
        </p:spPr>
        <p:txBody>
          <a:bodyPr wrap="square">
            <a:spAutoFit/>
          </a:bodyPr>
          <a:lstStyle/>
          <a:p>
            <a:pPr algn="just"/>
            <a:r>
              <a:rPr lang="fr-BE" sz="2400" dirty="0">
                <a:latin typeface="Times New Roman" panose="02020603050405020304" pitchFamily="18" charset="0"/>
                <a:cs typeface="Times New Roman" panose="02020603050405020304" pitchFamily="18" charset="0"/>
              </a:rPr>
              <a:t>"</a:t>
            </a:r>
            <a:r>
              <a:rPr lang="fr-BE" sz="2400" dirty="0" err="1">
                <a:latin typeface="Times New Roman" panose="02020603050405020304" pitchFamily="18" charset="0"/>
                <a:cs typeface="Times New Roman" panose="02020603050405020304" pitchFamily="18" charset="0"/>
              </a:rPr>
              <a:t>What</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differentiates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these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two</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critics</a:t>
            </a:r>
            <a:r>
              <a:rPr lang="fr-BE" sz="2400" dirty="0">
                <a:latin typeface="Times New Roman" panose="02020603050405020304" pitchFamily="18" charset="0"/>
                <a:cs typeface="Times New Roman" panose="02020603050405020304" pitchFamily="18" charset="0"/>
              </a:rPr>
              <a:t> lies in the angle and the </a:t>
            </a:r>
            <a:r>
              <a:rPr lang="fr-BE" sz="2400" dirty="0" err="1">
                <a:latin typeface="Times New Roman" panose="02020603050405020304" pitchFamily="18" charset="0"/>
                <a:cs typeface="Times New Roman" panose="02020603050405020304" pitchFamily="18" charset="0"/>
              </a:rPr>
              <a:t>viewpoint</a:t>
            </a:r>
            <a:r>
              <a:rPr lang="fr-BE" sz="2400" dirty="0">
                <a:latin typeface="Times New Roman" panose="02020603050405020304" pitchFamily="18" charset="0"/>
                <a:cs typeface="Times New Roman" panose="02020603050405020304" pitchFamily="18" charset="0"/>
              </a:rPr>
              <a:t>. The amateur </a:t>
            </a:r>
            <a:r>
              <a:rPr lang="fr-BE" sz="2400" dirty="0" err="1">
                <a:latin typeface="Times New Roman" panose="02020603050405020304" pitchFamily="18" charset="0"/>
                <a:cs typeface="Times New Roman" panose="02020603050405020304" pitchFamily="18" charset="0"/>
              </a:rPr>
              <a:t>critic</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builds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his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discourse</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around</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his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emotional</a:t>
            </a:r>
            <a:r>
              <a:rPr lang="fr-BE" sz="2400" dirty="0">
                <a:latin typeface="Times New Roman" panose="02020603050405020304" pitchFamily="18" charset="0"/>
                <a:cs typeface="Times New Roman" panose="02020603050405020304" pitchFamily="18" charset="0"/>
              </a:rPr>
              <a:t> or </a:t>
            </a:r>
            <a:r>
              <a:rPr lang="fr-BE" sz="2400" dirty="0" err="1">
                <a:latin typeface="Times New Roman" panose="02020603050405020304" pitchFamily="18" charset="0"/>
                <a:cs typeface="Times New Roman" panose="02020603050405020304" pitchFamily="18" charset="0"/>
              </a:rPr>
              <a:t>intellectual</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relationship</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while</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critic</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who</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is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closer</a:t>
            </a:r>
            <a:r>
              <a:rPr lang="fr-BE" sz="2400" dirty="0">
                <a:latin typeface="Times New Roman" panose="02020603050405020304" pitchFamily="18" charset="0"/>
                <a:cs typeface="Times New Roman" panose="02020603050405020304" pitchFamily="18" charset="0"/>
              </a:rPr>
              <a:t> to the </a:t>
            </a:r>
            <a:r>
              <a:rPr lang="fr-BE" sz="2400" dirty="0" err="1">
                <a:latin typeface="Times New Roman" panose="02020603050405020304" pitchFamily="18" charset="0"/>
                <a:cs typeface="Times New Roman" panose="02020603050405020304" pitchFamily="18" charset="0"/>
              </a:rPr>
              <a:t>professional</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builds</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it</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around</a:t>
            </a:r>
            <a:r>
              <a:rPr lang="fr-BE" sz="2400" dirty="0">
                <a:latin typeface="Times New Roman" panose="02020603050405020304" pitchFamily="18" charset="0"/>
                <a:cs typeface="Times New Roman" panose="02020603050405020304" pitchFamily="18" charset="0"/>
              </a:rPr>
              <a:t> the </a:t>
            </a:r>
            <a:r>
              <a:rPr lang="fr-BE" sz="2400" dirty="0" err="1">
                <a:latin typeface="Times New Roman" panose="02020603050405020304" pitchFamily="18" charset="0"/>
                <a:cs typeface="Times New Roman" panose="02020603050405020304" pitchFamily="18" charset="0"/>
              </a:rPr>
              <a:t>intrinsic</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qualities</a:t>
            </a:r>
            <a:r>
              <a:rPr lang="fr-BE" sz="2400" dirty="0">
                <a:latin typeface="Times New Roman" panose="02020603050405020304" pitchFamily="18" charset="0"/>
                <a:cs typeface="Times New Roman" panose="02020603050405020304" pitchFamily="18" charset="0"/>
              </a:rPr>
              <a:t> of the film" (Allard, 2003: 37). </a:t>
            </a:r>
          </a:p>
        </p:txBody>
      </p:sp>
    </p:spTree>
    <p:extLst>
      <p:ext uri="{BB962C8B-B14F-4D97-AF65-F5344CB8AC3E}">
        <p14:creationId xmlns:p14="http://schemas.microsoft.com/office/powerpoint/2010/main" val="3728816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44929" y="946326"/>
            <a:ext cx="17781814" cy="11910953"/>
          </a:xfrm>
          <a:prstGeom prst="rect">
            <a:avLst/>
          </a:prstGeom>
          <a:noFill/>
        </p:spPr>
        <p:txBody>
          <a:bodyPr wrap="square" rtlCol="0">
            <a:spAutoFit/>
          </a:bodyPr>
          <a:lstStyle/>
          <a:p>
            <a:pPr algn="just"/>
            <a:endParaRPr lang="fr-FR"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fr-FR" sz="2400" b="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LUGRIN</a:t>
            </a:r>
            <a:r>
              <a:rPr lang="fr-FR" sz="2400" dirty="0">
                <a:latin typeface="Times New Roman" panose="02020603050405020304" pitchFamily="18" charset="0"/>
                <a:cs typeface="Times New Roman" panose="02020603050405020304" pitchFamily="18" charset="0"/>
              </a:rPr>
              <a:t> Gilles, « Le mélange des genres dans l’</a:t>
            </a:r>
            <a:r>
              <a:rPr lang="fr-FR" sz="2400" dirty="0" err="1">
                <a:latin typeface="Times New Roman" panose="02020603050405020304" pitchFamily="18" charset="0"/>
                <a:cs typeface="Times New Roman" panose="02020603050405020304" pitchFamily="18" charset="0"/>
              </a:rPr>
              <a:t>hyperstructure</a:t>
            </a:r>
            <a:r>
              <a:rPr lang="fr-FR" sz="2400" dirty="0">
                <a:latin typeface="Times New Roman" panose="02020603050405020304" pitchFamily="18" charset="0"/>
                <a:cs typeface="Times New Roman" panose="02020603050405020304" pitchFamily="18" charset="0"/>
              </a:rPr>
              <a:t> », in </a:t>
            </a:r>
            <a:r>
              <a:rPr lang="fr-FR" sz="2400" dirty="0" err="1">
                <a:latin typeface="Times New Roman" panose="02020603050405020304" pitchFamily="18" charset="0"/>
                <a:cs typeface="Times New Roman" panose="02020603050405020304" pitchFamily="18" charset="0"/>
              </a:rPr>
              <a:t>Semen</a:t>
            </a:r>
            <a:r>
              <a:rPr lang="fr-FR" sz="2400" dirty="0">
                <a:latin typeface="Times New Roman" panose="02020603050405020304" pitchFamily="18" charset="0"/>
                <a:cs typeface="Times New Roman" panose="02020603050405020304" pitchFamily="18" charset="0"/>
              </a:rPr>
              <a:t>, vol. 13, [en ligne] https://</a:t>
            </a:r>
            <a:r>
              <a:rPr lang="fr-FR" sz="2400" dirty="0" err="1">
                <a:latin typeface="Times New Roman" panose="02020603050405020304" pitchFamily="18" charset="0"/>
                <a:cs typeface="Times New Roman" panose="02020603050405020304" pitchFamily="18" charset="0"/>
              </a:rPr>
              <a:t>journals.openedition.org</a:t>
            </a:r>
            <a:r>
              <a:rPr lang="fr-FR" sz="2400" dirty="0">
                <a:latin typeface="Times New Roman" panose="02020603050405020304" pitchFamily="18" charset="0"/>
                <a:cs typeface="Times New Roman" panose="02020603050405020304" pitchFamily="18" charset="0"/>
              </a:rPr>
              <a:t>/</a:t>
            </a:r>
            <a:r>
              <a:rPr lang="fr-FR" sz="2400" dirty="0" err="1">
                <a:latin typeface="Times New Roman" panose="02020603050405020304" pitchFamily="18" charset="0"/>
                <a:cs typeface="Times New Roman" panose="02020603050405020304" pitchFamily="18" charset="0"/>
              </a:rPr>
              <a:t>semen</a:t>
            </a:r>
            <a:r>
              <a:rPr lang="fr-FR" sz="2400" dirty="0">
                <a:latin typeface="Times New Roman" panose="02020603050405020304" pitchFamily="18" charset="0"/>
                <a:cs typeface="Times New Roman" panose="02020603050405020304" pitchFamily="18" charset="0"/>
              </a:rPr>
              <a:t>/2654,  2001. </a:t>
            </a:r>
            <a:endParaRPr lang="fr-BE"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ADAM</a:t>
            </a:r>
            <a:r>
              <a:rPr lang="fr-BE" sz="2400" dirty="0">
                <a:latin typeface="Times New Roman" panose="02020603050405020304" pitchFamily="18" charset="0"/>
                <a:cs typeface="Times New Roman" panose="02020603050405020304" pitchFamily="18" charset="0"/>
              </a:rPr>
              <a:t> Jean-Michel, « Genres de la presse écrite et analyse de discours », in </a:t>
            </a:r>
            <a:r>
              <a:rPr lang="fr-BE" sz="2400" dirty="0" err="1">
                <a:latin typeface="Times New Roman" panose="02020603050405020304" pitchFamily="18" charset="0"/>
                <a:cs typeface="Times New Roman" panose="02020603050405020304" pitchFamily="18" charset="0"/>
              </a:rPr>
              <a:t>Semen</a:t>
            </a:r>
            <a:r>
              <a:rPr lang="fr-BE" sz="2400" dirty="0">
                <a:latin typeface="Times New Roman" panose="02020603050405020304" pitchFamily="18" charset="0"/>
                <a:cs typeface="Times New Roman" panose="02020603050405020304" pitchFamily="18" charset="0"/>
              </a:rPr>
              <a:t>, vol. 13, [en ligne] https://</a:t>
            </a:r>
            <a:r>
              <a:rPr lang="fr-BE" sz="2400" dirty="0" err="1">
                <a:latin typeface="Times New Roman" panose="02020603050405020304" pitchFamily="18" charset="0"/>
                <a:cs typeface="Times New Roman" panose="02020603050405020304" pitchFamily="18" charset="0"/>
              </a:rPr>
              <a:t>journals.openedition.org</a:t>
            </a:r>
            <a:r>
              <a:rPr lang="fr-BE" sz="2400" dirty="0">
                <a:latin typeface="Times New Roman" panose="02020603050405020304" pitchFamily="18" charset="0"/>
                <a:cs typeface="Times New Roman" panose="02020603050405020304" pitchFamily="18" charset="0"/>
              </a:rPr>
              <a:t>/</a:t>
            </a:r>
            <a:r>
              <a:rPr lang="fr-BE" sz="2400" dirty="0" err="1">
                <a:latin typeface="Times New Roman" panose="02020603050405020304" pitchFamily="18" charset="0"/>
                <a:cs typeface="Times New Roman" panose="02020603050405020304" pitchFamily="18" charset="0"/>
              </a:rPr>
              <a:t>semen</a:t>
            </a:r>
            <a:r>
              <a:rPr lang="fr-BE" sz="2400" dirty="0">
                <a:latin typeface="Times New Roman" panose="02020603050405020304" pitchFamily="18" charset="0"/>
                <a:cs typeface="Times New Roman" panose="02020603050405020304" pitchFamily="18" charset="0"/>
              </a:rPr>
              <a:t>/2597, 2001. </a:t>
            </a:r>
          </a:p>
          <a:p>
            <a:pPr marL="342900" indent="-342900" algn="just">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RIBBENS</a:t>
            </a:r>
            <a:r>
              <a:rPr lang="fr-BE" sz="2400" dirty="0">
                <a:latin typeface="Times New Roman" panose="02020603050405020304" pitchFamily="18" charset="0"/>
                <a:cs typeface="Times New Roman" panose="02020603050405020304" pitchFamily="18" charset="0"/>
              </a:rPr>
              <a:t> Wannes, </a:t>
            </a:r>
            <a:r>
              <a:rPr lang="fr-BE" sz="2400" b="1" dirty="0">
                <a:latin typeface="Times New Roman" panose="02020603050405020304" pitchFamily="18" charset="0"/>
                <a:cs typeface="Times New Roman" panose="02020603050405020304" pitchFamily="18" charset="0"/>
              </a:rPr>
              <a:t>STEEGEN</a:t>
            </a:r>
            <a:r>
              <a:rPr lang="fr-BE" sz="2400" dirty="0">
                <a:latin typeface="Times New Roman" panose="02020603050405020304" pitchFamily="18" charset="0"/>
                <a:cs typeface="Times New Roman" panose="02020603050405020304" pitchFamily="18" charset="0"/>
              </a:rPr>
              <a:t> Ruben, « A qualitative inquiry and a quantitative exploration into the meaning of game reviews », </a:t>
            </a:r>
            <a:r>
              <a:rPr lang="fr-BE" sz="2400" i="1" dirty="0">
                <a:latin typeface="Times New Roman" panose="02020603050405020304" pitchFamily="18" charset="0"/>
                <a:cs typeface="Times New Roman" panose="02020603050405020304" pitchFamily="18" charset="0"/>
              </a:rPr>
              <a:t>Journal of Applied Journalism &amp; Media Studies</a:t>
            </a:r>
            <a:r>
              <a:rPr lang="fr-BE" sz="2400" dirty="0">
                <a:latin typeface="Times New Roman" panose="02020603050405020304" pitchFamily="18" charset="0"/>
                <a:cs typeface="Times New Roman" panose="02020603050405020304" pitchFamily="18" charset="0"/>
              </a:rPr>
              <a:t>, Vol. 1, N°2, 2012, pp.209-229. </a:t>
            </a:r>
          </a:p>
          <a:p>
            <a:pPr marL="342900" indent="-342900" algn="just">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SCHAEFFER</a:t>
            </a:r>
            <a:r>
              <a:rPr lang="fr-BE" sz="2400" dirty="0">
                <a:latin typeface="Times New Roman" panose="02020603050405020304" pitchFamily="18" charset="0"/>
                <a:cs typeface="Times New Roman" panose="02020603050405020304" pitchFamily="18" charset="0"/>
              </a:rPr>
              <a:t> Jean-Marie, </a:t>
            </a:r>
            <a:r>
              <a:rPr lang="fr-BE" sz="2400" i="1" dirty="0">
                <a:latin typeface="Times New Roman" panose="02020603050405020304" pitchFamily="18" charset="0"/>
                <a:cs typeface="Times New Roman" panose="02020603050405020304" pitchFamily="18" charset="0"/>
              </a:rPr>
              <a:t>Qu’est-ce qu’un genre littéraire ?</a:t>
            </a:r>
            <a:r>
              <a:rPr lang="fr-BE" sz="2400" dirty="0">
                <a:latin typeface="Times New Roman" panose="02020603050405020304" pitchFamily="18" charset="0"/>
                <a:cs typeface="Times New Roman" panose="02020603050405020304" pitchFamily="18" charset="0"/>
              </a:rPr>
              <a:t>, Seuil, 1989.</a:t>
            </a:r>
          </a:p>
          <a:p>
            <a:pPr marL="342900" indent="-342900" algn="just">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STUART</a:t>
            </a:r>
            <a:r>
              <a:rPr lang="fr-BE" sz="2400" dirty="0">
                <a:latin typeface="Times New Roman" panose="02020603050405020304" pitchFamily="18" charset="0"/>
                <a:cs typeface="Times New Roman" panose="02020603050405020304" pitchFamily="18" charset="0"/>
              </a:rPr>
              <a:t> Keith, « State of play : Is there a role for New Games Journalism », in </a:t>
            </a:r>
            <a:r>
              <a:rPr lang="fr-BE" sz="2400" i="1" dirty="0">
                <a:latin typeface="Times New Roman" panose="02020603050405020304" pitchFamily="18" charset="0"/>
                <a:cs typeface="Times New Roman" panose="02020603050405020304" pitchFamily="18" charset="0"/>
              </a:rPr>
              <a:t>Theguardian.com</a:t>
            </a:r>
            <a:r>
              <a:rPr lang="fr-BE" sz="2400" dirty="0">
                <a:latin typeface="Times New Roman" panose="02020603050405020304" pitchFamily="18" charset="0"/>
                <a:cs typeface="Times New Roman" panose="02020603050405020304" pitchFamily="18" charset="0"/>
              </a:rPr>
              <a:t>, [en ligne], </a:t>
            </a:r>
            <a:r>
              <a:rPr lang="fr-BE" sz="2400" i="1" dirty="0">
                <a:latin typeface="Times New Roman" panose="02020603050405020304" pitchFamily="18" charset="0"/>
                <a:cs typeface="Times New Roman" panose="02020603050405020304" pitchFamily="18" charset="0"/>
              </a:rPr>
              <a:t>snapshot </a:t>
            </a:r>
            <a:r>
              <a:rPr lang="fr-BE" sz="2400" dirty="0">
                <a:latin typeface="Times New Roman" panose="02020603050405020304" pitchFamily="18" charset="0"/>
                <a:cs typeface="Times New Roman" panose="02020603050405020304" pitchFamily="18" charset="0"/>
              </a:rPr>
              <a:t>du 22 février 2005.</a:t>
            </a:r>
          </a:p>
          <a:p>
            <a:pPr marL="342900" indent="-342900" algn="just">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ZAGAL</a:t>
            </a:r>
            <a:r>
              <a:rPr lang="fr-BE" sz="2400" dirty="0">
                <a:latin typeface="Times New Roman" panose="02020603050405020304" pitchFamily="18" charset="0"/>
                <a:cs typeface="Times New Roman" panose="02020603050405020304" pitchFamily="18" charset="0"/>
              </a:rPr>
              <a:t> José, </a:t>
            </a:r>
            <a:r>
              <a:rPr lang="fr-BE" sz="2400" b="1" dirty="0">
                <a:latin typeface="Times New Roman" panose="02020603050405020304" pitchFamily="18" charset="0"/>
                <a:cs typeface="Times New Roman" panose="02020603050405020304" pitchFamily="18" charset="0"/>
              </a:rPr>
              <a:t>LADD</a:t>
            </a:r>
            <a:r>
              <a:rPr lang="fr-BE" sz="2400" dirty="0">
                <a:latin typeface="Times New Roman" panose="02020603050405020304" pitchFamily="18" charset="0"/>
                <a:cs typeface="Times New Roman" panose="02020603050405020304" pitchFamily="18" charset="0"/>
              </a:rPr>
              <a:t> Amanda,</a:t>
            </a:r>
            <a:r>
              <a:rPr lang="fr-BE" sz="2400" b="1" dirty="0">
                <a:latin typeface="Times New Roman" panose="02020603050405020304" pitchFamily="18" charset="0"/>
                <a:cs typeface="Times New Roman" panose="02020603050405020304" pitchFamily="18" charset="0"/>
              </a:rPr>
              <a:t> JOHNSON </a:t>
            </a:r>
            <a:r>
              <a:rPr lang="fr-BE" sz="2400" dirty="0">
                <a:latin typeface="Times New Roman" panose="02020603050405020304" pitchFamily="18" charset="0"/>
                <a:cs typeface="Times New Roman" panose="02020603050405020304" pitchFamily="18" charset="0"/>
              </a:rPr>
              <a:t>Terris, « Characterizing and Understanding Game Reviews », in </a:t>
            </a:r>
            <a:r>
              <a:rPr lang="fr-BE" sz="2400" i="1" dirty="0">
                <a:latin typeface="Times New Roman" panose="02020603050405020304" pitchFamily="18" charset="0"/>
                <a:cs typeface="Times New Roman" panose="02020603050405020304" pitchFamily="18" charset="0"/>
              </a:rPr>
              <a:t>Proceedings of the 4th International Conference on Foundations of Digital Games</a:t>
            </a:r>
            <a:r>
              <a:rPr lang="fr-BE" sz="2400" dirty="0">
                <a:latin typeface="Times New Roman" panose="02020603050405020304" pitchFamily="18" charset="0"/>
                <a:cs typeface="Times New Roman" panose="02020603050405020304" pitchFamily="18" charset="0"/>
              </a:rPr>
              <a:t>, 2009. </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DOZO </a:t>
            </a:r>
            <a:r>
              <a:rPr lang="fr-BE" sz="2400" dirty="0" err="1">
                <a:latin typeface="Times New Roman" panose="02020603050405020304" pitchFamily="18" charset="0"/>
                <a:cs typeface="Times New Roman" panose="02020603050405020304" pitchFamily="18" charset="0"/>
              </a:rPr>
              <a:t>Björn-Olav</a:t>
            </a:r>
            <a:r>
              <a:rPr lang="fr-BE" sz="2400" dirty="0">
                <a:latin typeface="Times New Roman" panose="02020603050405020304" pitchFamily="18" charset="0"/>
                <a:cs typeface="Times New Roman" panose="02020603050405020304" pitchFamily="18" charset="0"/>
              </a:rPr>
              <a:t>, </a:t>
            </a:r>
            <a:r>
              <a:rPr lang="fr-BE" sz="2400" b="1" dirty="0">
                <a:latin typeface="Times New Roman" panose="02020603050405020304" pitchFamily="18" charset="0"/>
                <a:cs typeface="Times New Roman" panose="02020603050405020304" pitchFamily="18" charset="0"/>
              </a:rPr>
              <a:t>KRYWICKI </a:t>
            </a:r>
            <a:r>
              <a:rPr lang="fr-BE" sz="2400" dirty="0">
                <a:latin typeface="Times New Roman" panose="02020603050405020304" pitchFamily="18" charset="0"/>
                <a:cs typeface="Times New Roman" panose="02020603050405020304" pitchFamily="18" charset="0"/>
              </a:rPr>
              <a:t>Boris, « La presse </a:t>
            </a:r>
            <a:r>
              <a:rPr lang="fr-BE" sz="2400" dirty="0" err="1">
                <a:latin typeface="Times New Roman" panose="02020603050405020304" pitchFamily="18" charset="0"/>
                <a:cs typeface="Times New Roman" panose="02020603050405020304" pitchFamily="18" charset="0"/>
              </a:rPr>
              <a:t>vidéoludique</a:t>
            </a:r>
            <a:r>
              <a:rPr lang="fr-BE" sz="2400" dirty="0">
                <a:latin typeface="Times New Roman" panose="02020603050405020304" pitchFamily="18" charset="0"/>
                <a:cs typeface="Times New Roman" panose="02020603050405020304" pitchFamily="18" charset="0"/>
              </a:rPr>
              <a:t> », in BLANDIN Claire (</a:t>
            </a:r>
            <a:r>
              <a:rPr lang="fr-BE" sz="2400" dirty="0" err="1">
                <a:latin typeface="Times New Roman" panose="02020603050405020304" pitchFamily="18" charset="0"/>
                <a:cs typeface="Times New Roman" panose="02020603050405020304" pitchFamily="18" charset="0"/>
              </a:rPr>
              <a:t>dir</a:t>
            </a:r>
            <a:r>
              <a:rPr lang="fr-BE" sz="2400" dirty="0">
                <a:latin typeface="Times New Roman" panose="02020603050405020304" pitchFamily="18" charset="0"/>
                <a:cs typeface="Times New Roman" panose="02020603050405020304" pitchFamily="18" charset="0"/>
              </a:rPr>
              <a:t>.) </a:t>
            </a:r>
            <a:r>
              <a:rPr lang="fr-BE" sz="2400" i="1" dirty="0">
                <a:latin typeface="Times New Roman" panose="02020603050405020304" pitchFamily="18" charset="0"/>
                <a:cs typeface="Times New Roman" panose="02020603050405020304" pitchFamily="18" charset="0"/>
              </a:rPr>
              <a:t>Manuel d’analyse de la presse magazine</a:t>
            </a:r>
            <a:r>
              <a:rPr lang="fr-BE" sz="2400" dirty="0">
                <a:latin typeface="Times New Roman" panose="02020603050405020304" pitchFamily="18" charset="0"/>
                <a:cs typeface="Times New Roman" panose="02020603050405020304" pitchFamily="18" charset="0"/>
              </a:rPr>
              <a:t>, Armand Colin, pp. 213-227, 2018.</a:t>
            </a:r>
          </a:p>
          <a:p>
            <a:pPr marL="342900" indent="-342900" algn="just">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DOZO </a:t>
            </a:r>
            <a:r>
              <a:rPr lang="fr-BE" sz="2400" dirty="0" err="1">
                <a:latin typeface="Times New Roman" panose="02020603050405020304" pitchFamily="18" charset="0"/>
                <a:cs typeface="Times New Roman" panose="02020603050405020304" pitchFamily="18" charset="0"/>
              </a:rPr>
              <a:t>Björn-Olav</a:t>
            </a:r>
            <a:r>
              <a:rPr lang="fr-BE" sz="2400" dirty="0">
                <a:latin typeface="Times New Roman" panose="02020603050405020304" pitchFamily="18" charset="0"/>
                <a:cs typeface="Times New Roman" panose="02020603050405020304" pitchFamily="18" charset="0"/>
              </a:rPr>
              <a:t>, </a:t>
            </a:r>
            <a:r>
              <a:rPr lang="fr-BE" sz="2400" b="1" dirty="0">
                <a:latin typeface="Times New Roman" panose="02020603050405020304" pitchFamily="18" charset="0"/>
                <a:cs typeface="Times New Roman" panose="02020603050405020304" pitchFamily="18" charset="0"/>
              </a:rPr>
              <a:t>KRYWICKI </a:t>
            </a:r>
            <a:r>
              <a:rPr lang="fr-BE" sz="2400" dirty="0">
                <a:latin typeface="Times New Roman" panose="02020603050405020304" pitchFamily="18" charset="0"/>
                <a:cs typeface="Times New Roman" panose="02020603050405020304" pitchFamily="18" charset="0"/>
              </a:rPr>
              <a:t>Boris, </a:t>
            </a:r>
            <a:r>
              <a:rPr lang="fr-BE" sz="2400" b="1" dirty="0">
                <a:latin typeface="Times New Roman" panose="02020603050405020304" pitchFamily="18" charset="0"/>
                <a:cs typeface="Times New Roman" panose="02020603050405020304" pitchFamily="18" charset="0"/>
              </a:rPr>
              <a:t>« </a:t>
            </a:r>
            <a:r>
              <a:rPr lang="fr-BE" sz="2400" dirty="0">
                <a:latin typeface="Times New Roman" panose="02020603050405020304" pitchFamily="18" charset="0"/>
                <a:cs typeface="Times New Roman" panose="02020603050405020304" pitchFamily="18" charset="0"/>
              </a:rPr>
              <a:t>Les livres de journalistes francophones </a:t>
            </a:r>
            <a:r>
              <a:rPr lang="fr-BE" sz="2400" dirty="0" err="1">
                <a:latin typeface="Times New Roman" panose="02020603050405020304" pitchFamily="18" charset="0"/>
                <a:cs typeface="Times New Roman" panose="02020603050405020304" pitchFamily="18" charset="0"/>
              </a:rPr>
              <a:t>spécialisés</a:t>
            </a:r>
            <a:r>
              <a:rPr lang="fr-BE" sz="2400" dirty="0">
                <a:latin typeface="Times New Roman" panose="02020603050405020304" pitchFamily="18" charset="0"/>
                <a:cs typeface="Times New Roman" panose="02020603050405020304" pitchFamily="18" charset="0"/>
              </a:rPr>
              <a:t> en jeu </a:t>
            </a:r>
            <a:r>
              <a:rPr lang="fr-BE" sz="2400" dirty="0" err="1">
                <a:latin typeface="Times New Roman" panose="02020603050405020304" pitchFamily="18" charset="0"/>
                <a:cs typeface="Times New Roman" panose="02020603050405020304" pitchFamily="18" charset="0"/>
              </a:rPr>
              <a:t>vidéo</a:t>
            </a:r>
            <a:r>
              <a:rPr lang="fr-BE" sz="2400" dirty="0">
                <a:latin typeface="Times New Roman" panose="02020603050405020304" pitchFamily="18" charset="0"/>
                <a:cs typeface="Times New Roman" panose="02020603050405020304" pitchFamily="18" charset="0"/>
              </a:rPr>
              <a:t> : du capital ludique au capital journalistique », in GAMELAB UNIL-EPFL (</a:t>
            </a:r>
            <a:r>
              <a:rPr lang="fr-BE" sz="2400" dirty="0" err="1">
                <a:latin typeface="Times New Roman" panose="02020603050405020304" pitchFamily="18" charset="0"/>
                <a:cs typeface="Times New Roman" panose="02020603050405020304" pitchFamily="18" charset="0"/>
              </a:rPr>
              <a:t>dir</a:t>
            </a:r>
            <a:r>
              <a:rPr lang="fr-BE" sz="2400" dirty="0">
                <a:latin typeface="Times New Roman" panose="02020603050405020304" pitchFamily="18" charset="0"/>
                <a:cs typeface="Times New Roman" panose="02020603050405020304" pitchFamily="18" charset="0"/>
              </a:rPr>
              <a:t>.), </a:t>
            </a:r>
            <a:r>
              <a:rPr lang="fr-BE" sz="2400" i="1" dirty="0">
                <a:latin typeface="Times New Roman" panose="02020603050405020304" pitchFamily="18" charset="0"/>
                <a:cs typeface="Times New Roman" panose="02020603050405020304" pitchFamily="18" charset="0"/>
              </a:rPr>
              <a:t>Penser (avec) la culture </a:t>
            </a:r>
            <a:r>
              <a:rPr lang="fr-BE" sz="2400" i="1" dirty="0" err="1">
                <a:latin typeface="Times New Roman" panose="02020603050405020304" pitchFamily="18" charset="0"/>
                <a:cs typeface="Times New Roman" panose="02020603050405020304" pitchFamily="18" charset="0"/>
              </a:rPr>
              <a:t>vidéoludique</a:t>
            </a:r>
            <a:r>
              <a:rPr lang="fr-BE" sz="2400" dirty="0">
                <a:latin typeface="Times New Roman" panose="02020603050405020304" pitchFamily="18" charset="0"/>
                <a:cs typeface="Times New Roman" panose="02020603050405020304" pitchFamily="18" charset="0"/>
              </a:rPr>
              <a:t>, Presses Universitaires de Liège, 2022.</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CONSALVO </a:t>
            </a:r>
            <a:r>
              <a:rPr lang="fr-BE" sz="2400" dirty="0">
                <a:latin typeface="Times New Roman" panose="02020603050405020304" pitchFamily="18" charset="0"/>
                <a:cs typeface="Times New Roman" panose="02020603050405020304" pitchFamily="18" charset="0"/>
              </a:rPr>
              <a:t>Mia, </a:t>
            </a:r>
            <a:r>
              <a:rPr lang="fr-BE" sz="2400" i="1" dirty="0" err="1">
                <a:latin typeface="Times New Roman" panose="02020603050405020304" pitchFamily="18" charset="0"/>
                <a:cs typeface="Times New Roman" panose="02020603050405020304" pitchFamily="18" charset="0"/>
              </a:rPr>
              <a:t>Cheating</a:t>
            </a:r>
            <a:r>
              <a:rPr lang="fr-BE" sz="2400" i="1" dirty="0">
                <a:latin typeface="Times New Roman" panose="02020603050405020304" pitchFamily="18" charset="0"/>
                <a:cs typeface="Times New Roman" panose="02020603050405020304" pitchFamily="18" charset="0"/>
              </a:rPr>
              <a:t> : </a:t>
            </a:r>
            <a:r>
              <a:rPr lang="fr-BE" sz="2400" i="1" dirty="0" err="1">
                <a:latin typeface="Times New Roman" panose="02020603050405020304" pitchFamily="18" charset="0"/>
                <a:cs typeface="Times New Roman" panose="02020603050405020304" pitchFamily="18" charset="0"/>
              </a:rPr>
              <a:t>Gaining</a:t>
            </a:r>
            <a:r>
              <a:rPr lang="fr-BE" sz="2400" i="1" dirty="0">
                <a:latin typeface="Times New Roman" panose="02020603050405020304" pitchFamily="18" charset="0"/>
                <a:cs typeface="Times New Roman" panose="02020603050405020304" pitchFamily="18" charset="0"/>
              </a:rPr>
              <a:t> </a:t>
            </a:r>
            <a:r>
              <a:rPr lang="fr-BE" sz="2400" i="1" dirty="0" err="1">
                <a:latin typeface="Times New Roman" panose="02020603050405020304" pitchFamily="18" charset="0"/>
                <a:cs typeface="Times New Roman" panose="02020603050405020304" pitchFamily="18" charset="0"/>
              </a:rPr>
              <a:t>Advantage</a:t>
            </a:r>
            <a:r>
              <a:rPr lang="fr-BE" sz="2400" i="1" dirty="0">
                <a:latin typeface="Times New Roman" panose="02020603050405020304" pitchFamily="18" charset="0"/>
                <a:cs typeface="Times New Roman" panose="02020603050405020304" pitchFamily="18" charset="0"/>
              </a:rPr>
              <a:t> in </a:t>
            </a:r>
            <a:r>
              <a:rPr lang="fr-BE" sz="2400" i="1" dirty="0" err="1">
                <a:latin typeface="Times New Roman" panose="02020603050405020304" pitchFamily="18" charset="0"/>
                <a:cs typeface="Times New Roman" panose="02020603050405020304" pitchFamily="18" charset="0"/>
              </a:rPr>
              <a:t>Videogames</a:t>
            </a:r>
            <a:r>
              <a:rPr lang="fr-BE" sz="2400" i="1" dirty="0">
                <a:latin typeface="Times New Roman" panose="02020603050405020304" pitchFamily="18" charset="0"/>
                <a:cs typeface="Times New Roman" panose="02020603050405020304" pitchFamily="18" charset="0"/>
              </a:rPr>
              <a:t>, </a:t>
            </a:r>
            <a:r>
              <a:rPr lang="fr-BE" sz="2400" dirty="0">
                <a:latin typeface="Times New Roman" panose="02020603050405020304" pitchFamily="18" charset="0"/>
                <a:cs typeface="Times New Roman" panose="02020603050405020304" pitchFamily="18" charset="0"/>
              </a:rPr>
              <a:t>Cambridge MIT </a:t>
            </a:r>
            <a:r>
              <a:rPr lang="fr-BE" sz="2400" dirty="0" err="1">
                <a:latin typeface="Times New Roman" panose="02020603050405020304" pitchFamily="18" charset="0"/>
                <a:cs typeface="Times New Roman" panose="02020603050405020304" pitchFamily="18" charset="0"/>
              </a:rPr>
              <a:t>Press</a:t>
            </a:r>
            <a:r>
              <a:rPr lang="fr-BE" sz="2400" dirty="0">
                <a:latin typeface="Times New Roman" panose="02020603050405020304" pitchFamily="18" charset="0"/>
                <a:cs typeface="Times New Roman" panose="02020603050405020304" pitchFamily="18" charset="0"/>
              </a:rPr>
              <a:t>, 2007.</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VOETS </a:t>
            </a:r>
            <a:r>
              <a:rPr lang="fr-BE" sz="2400" dirty="0">
                <a:latin typeface="Times New Roman" panose="02020603050405020304" pitchFamily="18" charset="0"/>
                <a:cs typeface="Times New Roman" panose="02020603050405020304" pitchFamily="18" charset="0"/>
              </a:rPr>
              <a:t>Jean-Philippe. </a:t>
            </a:r>
            <a:r>
              <a:rPr lang="fr-BE" sz="2400" i="1" dirty="0">
                <a:latin typeface="Times New Roman" panose="02020603050405020304" pitchFamily="18" charset="0"/>
                <a:cs typeface="Times New Roman" panose="02020603050405020304" pitchFamily="18" charset="0"/>
              </a:rPr>
              <a:t>Comment la </a:t>
            </a:r>
            <a:r>
              <a:rPr lang="fr-BE" sz="2400" i="1" dirty="0" err="1">
                <a:latin typeface="Times New Roman" panose="02020603050405020304" pitchFamily="18" charset="0"/>
                <a:cs typeface="Times New Roman" panose="02020603050405020304" pitchFamily="18" charset="0"/>
              </a:rPr>
              <a:t>cinéphilie</a:t>
            </a:r>
            <a:r>
              <a:rPr lang="fr-BE" sz="2400" i="1" dirty="0">
                <a:latin typeface="Times New Roman" panose="02020603050405020304" pitchFamily="18" charset="0"/>
                <a:cs typeface="Times New Roman" panose="02020603050405020304" pitchFamily="18" charset="0"/>
              </a:rPr>
              <a:t>, </a:t>
            </a:r>
            <a:r>
              <a:rPr lang="fr-BE" sz="2400" i="1" dirty="0" err="1">
                <a:latin typeface="Times New Roman" panose="02020603050405020304" pitchFamily="18" charset="0"/>
                <a:cs typeface="Times New Roman" panose="02020603050405020304" pitchFamily="18" charset="0"/>
              </a:rPr>
              <a:t>précédemment</a:t>
            </a:r>
            <a:r>
              <a:rPr lang="fr-BE" sz="2400" i="1" dirty="0">
                <a:latin typeface="Times New Roman" panose="02020603050405020304" pitchFamily="18" charset="0"/>
                <a:cs typeface="Times New Roman" panose="02020603050405020304" pitchFamily="18" charset="0"/>
              </a:rPr>
              <a:t> </a:t>
            </a:r>
            <a:r>
              <a:rPr lang="fr-BE" sz="2400" i="1" dirty="0" err="1">
                <a:latin typeface="Times New Roman" panose="02020603050405020304" pitchFamily="18" charset="0"/>
                <a:cs typeface="Times New Roman" panose="02020603050405020304" pitchFamily="18" charset="0"/>
              </a:rPr>
              <a:t>partagée</a:t>
            </a:r>
            <a:r>
              <a:rPr lang="fr-BE" sz="2400" i="1" dirty="0">
                <a:latin typeface="Times New Roman" panose="02020603050405020304" pitchFamily="18" charset="0"/>
                <a:cs typeface="Times New Roman" panose="02020603050405020304" pitchFamily="18" charset="0"/>
              </a:rPr>
              <a:t> via des canaux traditionnels, est-elle aujourd’hui promue sur des plateformes dites </a:t>
            </a:r>
            <a:r>
              <a:rPr lang="fr-BE" sz="2400" i="1" dirty="0" err="1">
                <a:latin typeface="Times New Roman" panose="02020603050405020304" pitchFamily="18" charset="0"/>
                <a:cs typeface="Times New Roman" panose="02020603050405020304" pitchFamily="18" charset="0"/>
              </a:rPr>
              <a:t>cinéphiles</a:t>
            </a:r>
            <a:r>
              <a:rPr lang="fr-BE" sz="2400" i="1" dirty="0">
                <a:latin typeface="Times New Roman" panose="02020603050405020304" pitchFamily="18" charset="0"/>
                <a:cs typeface="Times New Roman" panose="02020603050405020304" pitchFamily="18" charset="0"/>
              </a:rPr>
              <a:t> ? </a:t>
            </a:r>
            <a:r>
              <a:rPr lang="fr-BE" sz="2400" i="1" dirty="0" err="1">
                <a:latin typeface="Times New Roman" panose="02020603050405020304" pitchFamily="18" charset="0"/>
                <a:cs typeface="Times New Roman" panose="02020603050405020304" pitchFamily="18" charset="0"/>
              </a:rPr>
              <a:t>Étude</a:t>
            </a:r>
            <a:r>
              <a:rPr lang="fr-BE" sz="2400" i="1" dirty="0">
                <a:latin typeface="Times New Roman" panose="02020603050405020304" pitchFamily="18" charset="0"/>
                <a:cs typeface="Times New Roman" panose="02020603050405020304" pitchFamily="18" charset="0"/>
              </a:rPr>
              <a:t> comparative </a:t>
            </a:r>
            <a:r>
              <a:rPr lang="fr-BE" sz="2400" i="1" dirty="0" err="1">
                <a:latin typeface="Times New Roman" panose="02020603050405020304" pitchFamily="18" charset="0"/>
                <a:cs typeface="Times New Roman" panose="02020603050405020304" pitchFamily="18" charset="0"/>
              </a:rPr>
              <a:t>Uncut</a:t>
            </a:r>
            <a:r>
              <a:rPr lang="fr-BE" sz="2400" i="1" dirty="0">
                <a:latin typeface="Times New Roman" panose="02020603050405020304" pitchFamily="18" charset="0"/>
                <a:cs typeface="Times New Roman" panose="02020603050405020304" pitchFamily="18" charset="0"/>
              </a:rPr>
              <a:t> - MUBI. </a:t>
            </a:r>
            <a:r>
              <a:rPr lang="fr-BE" sz="2400" dirty="0">
                <a:latin typeface="Times New Roman" panose="02020603050405020304" pitchFamily="18" charset="0"/>
                <a:cs typeface="Times New Roman" panose="02020603050405020304" pitchFamily="18" charset="0"/>
              </a:rPr>
              <a:t>Faculté des sciences </a:t>
            </a:r>
            <a:r>
              <a:rPr lang="fr-BE" sz="2400" dirty="0" err="1">
                <a:latin typeface="Times New Roman" panose="02020603050405020304" pitchFamily="18" charset="0"/>
                <a:cs typeface="Times New Roman" panose="02020603050405020304" pitchFamily="18" charset="0"/>
              </a:rPr>
              <a:t>économiques</a:t>
            </a:r>
            <a:r>
              <a:rPr lang="fr-BE" sz="2400" dirty="0">
                <a:latin typeface="Times New Roman" panose="02020603050405020304" pitchFamily="18" charset="0"/>
                <a:cs typeface="Times New Roman" panose="02020603050405020304" pitchFamily="18" charset="0"/>
              </a:rPr>
              <a:t>, sociales, politiques et de communication, Université catholique de Louvain, 2020. </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ALLARD </a:t>
            </a:r>
            <a:r>
              <a:rPr lang="fr-BE" sz="2400" dirty="0">
                <a:latin typeface="Times New Roman" panose="02020603050405020304" pitchFamily="18" charset="0"/>
                <a:cs typeface="Times New Roman" panose="02020603050405020304" pitchFamily="18" charset="0"/>
              </a:rPr>
              <a:t>Laurence, « </a:t>
            </a:r>
            <a:r>
              <a:rPr lang="fr-BE" sz="2400" dirty="0" err="1">
                <a:latin typeface="Times New Roman" panose="02020603050405020304" pitchFamily="18" charset="0"/>
                <a:cs typeface="Times New Roman" panose="02020603050405020304" pitchFamily="18" charset="0"/>
              </a:rPr>
              <a:t>Cinéphiles</a:t>
            </a:r>
            <a:r>
              <a:rPr lang="fr-BE" sz="2400" dirty="0">
                <a:latin typeface="Times New Roman" panose="02020603050405020304" pitchFamily="18" charset="0"/>
                <a:cs typeface="Times New Roman" panose="02020603050405020304" pitchFamily="18" charset="0"/>
              </a:rPr>
              <a:t>, à vos claviers ! </a:t>
            </a:r>
            <a:r>
              <a:rPr lang="fr-BE" sz="2400" dirty="0" err="1">
                <a:latin typeface="Times New Roman" panose="02020603050405020304" pitchFamily="18" charset="0"/>
                <a:cs typeface="Times New Roman" panose="02020603050405020304" pitchFamily="18" charset="0"/>
              </a:rPr>
              <a:t>Réception</a:t>
            </a:r>
            <a:r>
              <a:rPr lang="fr-BE" sz="2400" dirty="0">
                <a:latin typeface="Times New Roman" panose="02020603050405020304" pitchFamily="18" charset="0"/>
                <a:cs typeface="Times New Roman" panose="02020603050405020304" pitchFamily="18" charset="0"/>
              </a:rPr>
              <a:t>, public et </a:t>
            </a:r>
            <a:r>
              <a:rPr lang="fr-BE" sz="2400" dirty="0" err="1">
                <a:latin typeface="Times New Roman" panose="02020603050405020304" pitchFamily="18" charset="0"/>
                <a:cs typeface="Times New Roman" panose="02020603050405020304" pitchFamily="18" charset="0"/>
              </a:rPr>
              <a:t>cinéma</a:t>
            </a:r>
            <a:r>
              <a:rPr lang="fr-BE" sz="2400" dirty="0">
                <a:latin typeface="Times New Roman" panose="02020603050405020304" pitchFamily="18" charset="0"/>
                <a:cs typeface="Times New Roman" panose="02020603050405020304" pitchFamily="18" charset="0"/>
              </a:rPr>
              <a:t> », </a:t>
            </a:r>
            <a:r>
              <a:rPr lang="fr-BE" sz="2400" dirty="0" err="1">
                <a:latin typeface="Times New Roman" panose="02020603050405020304" pitchFamily="18" charset="0"/>
                <a:cs typeface="Times New Roman" panose="02020603050405020304" pitchFamily="18" charset="0"/>
              </a:rPr>
              <a:t>Réseaux</a:t>
            </a:r>
            <a:r>
              <a:rPr lang="fr-BE" sz="2400" dirty="0">
                <a:latin typeface="Times New Roman" panose="02020603050405020304" pitchFamily="18" charset="0"/>
                <a:cs typeface="Times New Roman" panose="02020603050405020304" pitchFamily="18" charset="0"/>
              </a:rPr>
              <a:t>, (n° 99), p. 131-168, 2000.</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BREEM </a:t>
            </a:r>
            <a:r>
              <a:rPr lang="fr-BE" sz="2400" dirty="0">
                <a:latin typeface="Times New Roman" panose="02020603050405020304" pitchFamily="18" charset="0"/>
                <a:cs typeface="Times New Roman" panose="02020603050405020304" pitchFamily="18" charset="0"/>
              </a:rPr>
              <a:t>Yves, </a:t>
            </a:r>
            <a:r>
              <a:rPr lang="fr-BE" sz="2400" b="1" dirty="0">
                <a:latin typeface="Times New Roman" panose="02020603050405020304" pitchFamily="18" charset="0"/>
                <a:cs typeface="Times New Roman" panose="02020603050405020304" pitchFamily="18" charset="0"/>
              </a:rPr>
              <a:t>KRYWICKI </a:t>
            </a:r>
            <a:r>
              <a:rPr lang="fr-BE" sz="2400" dirty="0">
                <a:latin typeface="Times New Roman" panose="02020603050405020304" pitchFamily="18" charset="0"/>
                <a:cs typeface="Times New Roman" panose="02020603050405020304" pitchFamily="18" charset="0"/>
              </a:rPr>
              <a:t>Boris, </a:t>
            </a:r>
            <a:r>
              <a:rPr lang="fr-BE" sz="2400" i="1" dirty="0">
                <a:latin typeface="Times New Roman" panose="02020603050405020304" pitchFamily="18" charset="0"/>
                <a:cs typeface="Times New Roman" panose="02020603050405020304" pitchFamily="18" charset="0"/>
              </a:rPr>
              <a:t>Presse Start ! 40 ans de magazines de jeux </a:t>
            </a:r>
            <a:r>
              <a:rPr lang="fr-BE" sz="2400" i="1" dirty="0" err="1">
                <a:latin typeface="Times New Roman" panose="02020603050405020304" pitchFamily="18" charset="0"/>
                <a:cs typeface="Times New Roman" panose="02020603050405020304" pitchFamily="18" charset="0"/>
              </a:rPr>
              <a:t>vidéo</a:t>
            </a:r>
            <a:r>
              <a:rPr lang="fr-BE" sz="2400" dirty="0">
                <a:latin typeface="Times New Roman" panose="02020603050405020304" pitchFamily="18" charset="0"/>
                <a:cs typeface="Times New Roman" panose="02020603050405020304" pitchFamily="18" charset="0"/>
              </a:rPr>
              <a:t>, </a:t>
            </a:r>
            <a:r>
              <a:rPr lang="fr-BE" sz="2400" dirty="0" err="1">
                <a:latin typeface="Times New Roman" panose="02020603050405020304" pitchFamily="18" charset="0"/>
                <a:cs typeface="Times New Roman" panose="02020603050405020304" pitchFamily="18" charset="0"/>
              </a:rPr>
              <a:t>Omake</a:t>
            </a:r>
            <a:r>
              <a:rPr lang="fr-BE" sz="2400" dirty="0">
                <a:latin typeface="Times New Roman" panose="02020603050405020304" pitchFamily="18" charset="0"/>
                <a:cs typeface="Times New Roman" panose="02020603050405020304" pitchFamily="18" charset="0"/>
              </a:rPr>
              <a:t> Books, 2020. </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SHOEMAKER</a:t>
            </a:r>
            <a:r>
              <a:rPr lang="fr-BE" sz="2400" dirty="0">
                <a:latin typeface="Times New Roman" panose="02020603050405020304" pitchFamily="18" charset="0"/>
                <a:cs typeface="Times New Roman" panose="02020603050405020304" pitchFamily="18" charset="0"/>
              </a:rPr>
              <a:t> Patricia, </a:t>
            </a:r>
            <a:r>
              <a:rPr lang="fr-BE" sz="2400" b="1" dirty="0">
                <a:latin typeface="Times New Roman" panose="02020603050405020304" pitchFamily="18" charset="0"/>
                <a:cs typeface="Times New Roman" panose="02020603050405020304" pitchFamily="18" charset="0"/>
              </a:rPr>
              <a:t>VOS </a:t>
            </a:r>
            <a:r>
              <a:rPr lang="fr-BE" sz="2400" dirty="0">
                <a:latin typeface="Times New Roman" panose="02020603050405020304" pitchFamily="18" charset="0"/>
                <a:cs typeface="Times New Roman" panose="02020603050405020304" pitchFamily="18" charset="0"/>
              </a:rPr>
              <a:t>Tim, </a:t>
            </a:r>
            <a:r>
              <a:rPr lang="fr-BE" sz="2400" i="1" dirty="0" err="1">
                <a:latin typeface="Times New Roman" panose="02020603050405020304" pitchFamily="18" charset="0"/>
                <a:cs typeface="Times New Roman" panose="02020603050405020304" pitchFamily="18" charset="0"/>
              </a:rPr>
              <a:t>Gatekeeping</a:t>
            </a:r>
            <a:r>
              <a:rPr lang="fr-BE" sz="2400" i="1" dirty="0">
                <a:latin typeface="Times New Roman" panose="02020603050405020304" pitchFamily="18" charset="0"/>
                <a:cs typeface="Times New Roman" panose="02020603050405020304" pitchFamily="18" charset="0"/>
              </a:rPr>
              <a:t> </a:t>
            </a:r>
            <a:r>
              <a:rPr lang="fr-BE" sz="2400" i="1" dirty="0" err="1">
                <a:latin typeface="Times New Roman" panose="02020603050405020304" pitchFamily="18" charset="0"/>
                <a:cs typeface="Times New Roman" panose="02020603050405020304" pitchFamily="18" charset="0"/>
              </a:rPr>
              <a:t>theory</a:t>
            </a:r>
            <a:r>
              <a:rPr lang="fr-BE" sz="2400" dirty="0">
                <a:latin typeface="Times New Roman" panose="02020603050405020304" pitchFamily="18" charset="0"/>
                <a:cs typeface="Times New Roman" panose="02020603050405020304" pitchFamily="18" charset="0"/>
              </a:rPr>
              <a:t>, Routledge, 2009.</a:t>
            </a:r>
          </a:p>
          <a:p>
            <a:pPr marL="342900" indent="-342900">
              <a:buFont typeface="Arial" panose="020B0604020202020204" pitchFamily="34" charset="0"/>
              <a:buChar char="•"/>
            </a:pPr>
            <a:r>
              <a:rPr lang="fr-BE" sz="2400" b="1" dirty="0">
                <a:latin typeface="Times New Roman" panose="02020603050405020304" pitchFamily="18" charset="0"/>
                <a:cs typeface="Times New Roman" panose="02020603050405020304" pitchFamily="18" charset="0"/>
              </a:rPr>
              <a:t>KRYWICKI </a:t>
            </a:r>
            <a:r>
              <a:rPr lang="fr-BE" sz="2400" dirty="0">
                <a:latin typeface="Times New Roman" panose="02020603050405020304" pitchFamily="18" charset="0"/>
                <a:cs typeface="Times New Roman" panose="02020603050405020304" pitchFamily="18" charset="0"/>
              </a:rPr>
              <a:t>Boris, « En quête d’enquête. Généalogie et analyse des techniques d’investigation pratiquées par les journalistes spécialisés en jeu vidéo », Université de Liège, 2022. </a:t>
            </a:r>
          </a:p>
          <a:p>
            <a:pPr marL="342900" indent="-342900">
              <a:buFont typeface="Arial" panose="020B0604020202020204" pitchFamily="34" charset="0"/>
              <a:buChar char="•"/>
            </a:pPr>
            <a:endParaRPr lang="fr-BE"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fr-BE" sz="2400" dirty="0">
              <a:latin typeface="Times New Roman" panose="02020603050405020304" pitchFamily="18" charset="0"/>
              <a:cs typeface="Times New Roman" panose="02020603050405020304" pitchFamily="18" charset="0"/>
            </a:endParaRPr>
          </a:p>
          <a:p>
            <a:br>
              <a:rPr lang="fr-BE" sz="2400" dirty="0">
                <a:latin typeface="Times New Roman" panose="02020603050405020304" pitchFamily="18" charset="0"/>
                <a:cs typeface="Times New Roman" panose="02020603050405020304" pitchFamily="18" charset="0"/>
              </a:rPr>
            </a:br>
            <a:endParaRPr lang="fr-BE"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fr-BE" sz="2400" dirty="0">
              <a:latin typeface="Times New Roman" panose="02020603050405020304" pitchFamily="18" charset="0"/>
              <a:cs typeface="Times New Roman" panose="02020603050405020304" pitchFamily="18" charset="0"/>
            </a:endParaRPr>
          </a:p>
          <a:p>
            <a:pPr algn="ctr"/>
            <a:r>
              <a:rPr lang="fr-BE" sz="2400" dirty="0">
                <a:latin typeface="Times New Roman" panose="02020603050405020304" pitchFamily="18" charset="0"/>
                <a:cs typeface="Times New Roman" panose="02020603050405020304" pitchFamily="18" charset="0"/>
              </a:rPr>
              <a:t>                                      						</a:t>
            </a:r>
          </a:p>
          <a:p>
            <a:pPr algn="just"/>
            <a:endParaRPr lang="fr-FR" sz="2400" dirty="0">
              <a:latin typeface="Times New Roman" panose="02020603050405020304" pitchFamily="18" charset="0"/>
              <a:cs typeface="Times New Roman" panose="02020603050405020304" pitchFamily="18" charset="0"/>
            </a:endParaRPr>
          </a:p>
        </p:txBody>
      </p:sp>
      <p:sp>
        <p:nvSpPr>
          <p:cNvPr id="7" name="TextBox 18">
            <a:extLst>
              <a:ext uri="{FF2B5EF4-FFF2-40B4-BE49-F238E27FC236}">
                <a16:creationId xmlns:a16="http://schemas.microsoft.com/office/drawing/2014/main" id="{C83D8C66-1ED0-CC43-BD7B-463429F06210}"/>
              </a:ext>
            </a:extLst>
          </p:cNvPr>
          <p:cNvSpPr txBox="1"/>
          <p:nvPr/>
        </p:nvSpPr>
        <p:spPr>
          <a:xfrm>
            <a:off x="244929" y="11662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Bibliographie / Bibliography</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59241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2735" y="359913"/>
            <a:ext cx="8851265" cy="1323439"/>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constats issus de mes travaux sur la critique cinéma</a:t>
            </a:r>
            <a:endParaRPr lang="en-US"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1" name="TextBox 18">
            <a:extLst>
              <a:ext uri="{FF2B5EF4-FFF2-40B4-BE49-F238E27FC236}">
                <a16:creationId xmlns:a16="http://schemas.microsoft.com/office/drawing/2014/main" id="{6A2775A1-ADFF-2684-8511-703A5A8BF4F8}"/>
              </a:ext>
            </a:extLst>
          </p:cNvPr>
          <p:cNvSpPr txBox="1"/>
          <p:nvPr/>
        </p:nvSpPr>
        <p:spPr>
          <a:xfrm>
            <a:off x="8865704" y="359913"/>
            <a:ext cx="9129561" cy="1323439"/>
          </a:xfrm>
          <a:prstGeom prst="rect">
            <a:avLst/>
          </a:prstGeom>
          <a:noFill/>
        </p:spPr>
        <p:txBody>
          <a:bodyPr wrap="square" rtlCol="0">
            <a:spAutoFit/>
          </a:bodyPr>
          <a:lstStyle/>
          <a:p>
            <a:pPr algn="ctr"/>
            <a:r>
              <a:rPr lang="nl-BE" sz="4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Two observations from my work on film criticism</a:t>
            </a:r>
          </a:p>
        </p:txBody>
      </p:sp>
      <p:sp>
        <p:nvSpPr>
          <p:cNvPr id="2" name="ZoneTexte 1">
            <a:extLst>
              <a:ext uri="{FF2B5EF4-FFF2-40B4-BE49-F238E27FC236}">
                <a16:creationId xmlns:a16="http://schemas.microsoft.com/office/drawing/2014/main" id="{6C3E6222-FEF9-9632-1874-C70A6A78CB26}"/>
              </a:ext>
            </a:extLst>
          </p:cNvPr>
          <p:cNvSpPr txBox="1"/>
          <p:nvPr/>
        </p:nvSpPr>
        <p:spPr>
          <a:xfrm>
            <a:off x="553871" y="1746338"/>
            <a:ext cx="8328991" cy="1938992"/>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Aux yeux des vidéastes et d’une part de leur public, le modèle de la critique « traditionnelle » serait un paradigme vieillissant, conditionné par l’obtention d’une légitimité. </a:t>
            </a:r>
          </a:p>
          <a:p>
            <a:pPr algn="just"/>
            <a:r>
              <a:rPr lang="fr-FR" sz="2400" dirty="0">
                <a:latin typeface="Times New Roman" panose="02020603050405020304" pitchFamily="18" charset="0"/>
                <a:cs typeface="Times New Roman" panose="02020603050405020304" pitchFamily="18" charset="0"/>
              </a:rPr>
              <a:t>Il traiterait les films de manière mécanique et scolaire (synchronicité, présence d’un synopsis, barème d’évaluation) </a:t>
            </a:r>
          </a:p>
        </p:txBody>
      </p:sp>
      <p:sp>
        <p:nvSpPr>
          <p:cNvPr id="7" name="ZoneTexte 6">
            <a:extLst>
              <a:ext uri="{FF2B5EF4-FFF2-40B4-BE49-F238E27FC236}">
                <a16:creationId xmlns:a16="http://schemas.microsoft.com/office/drawing/2014/main" id="{F0389FFA-B861-33F9-2659-984160B323AC}"/>
              </a:ext>
            </a:extLst>
          </p:cNvPr>
          <p:cNvSpPr txBox="1"/>
          <p:nvPr/>
        </p:nvSpPr>
        <p:spPr>
          <a:xfrm>
            <a:off x="563564" y="7620351"/>
            <a:ext cx="8328991" cy="2308324"/>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Paradoxalement, ils semblent également percevoir la critique comme un genre intimidant : ils ont beau l’amener sur un territoire nouveau en proposant des alternatives à son modèle séculaire, ils restent très frileux vis-à-vis de ce terme, qualifiant éventuellement leurs avis de critiques, mais se proclamant très rarement eux-mêmes et elles-mêmes comme critique de cinéma. </a:t>
            </a:r>
          </a:p>
        </p:txBody>
      </p:sp>
      <p:pic>
        <p:nvPicPr>
          <p:cNvPr id="6" name="Image 5">
            <a:extLst>
              <a:ext uri="{FF2B5EF4-FFF2-40B4-BE49-F238E27FC236}">
                <a16:creationId xmlns:a16="http://schemas.microsoft.com/office/drawing/2014/main" id="{3C83FD25-77B4-3C27-7A5C-587309784307}"/>
              </a:ext>
            </a:extLst>
          </p:cNvPr>
          <p:cNvPicPr>
            <a:picLocks noChangeAspect="1"/>
          </p:cNvPicPr>
          <p:nvPr/>
        </p:nvPicPr>
        <p:blipFill rotWithShape="1">
          <a:blip r:embed="rId3">
            <a:extLst>
              <a:ext uri="{28A0092B-C50C-407E-A947-70E740481C1C}">
                <a14:useLocalDpi xmlns:a14="http://schemas.microsoft.com/office/drawing/2010/main" val="0"/>
              </a:ext>
            </a:extLst>
          </a:blip>
          <a:srcRect b="24405"/>
          <a:stretch/>
        </p:blipFill>
        <p:spPr>
          <a:xfrm>
            <a:off x="563564" y="3792812"/>
            <a:ext cx="8319298" cy="3651121"/>
          </a:xfrm>
          <a:prstGeom prst="rect">
            <a:avLst/>
          </a:prstGeom>
        </p:spPr>
      </p:pic>
      <p:sp>
        <p:nvSpPr>
          <p:cNvPr id="10" name="ZoneTexte 9">
            <a:extLst>
              <a:ext uri="{FF2B5EF4-FFF2-40B4-BE49-F238E27FC236}">
                <a16:creationId xmlns:a16="http://schemas.microsoft.com/office/drawing/2014/main" id="{E22D3162-C27F-511A-0218-73C7DACE381A}"/>
              </a:ext>
            </a:extLst>
          </p:cNvPr>
          <p:cNvSpPr txBox="1"/>
          <p:nvPr/>
        </p:nvSpPr>
        <p:spPr>
          <a:xfrm>
            <a:off x="9144000" y="1683352"/>
            <a:ext cx="8328991" cy="1938992"/>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In the </a:t>
            </a:r>
            <a:r>
              <a:rPr lang="fr-FR" sz="2400" dirty="0" err="1">
                <a:latin typeface="Times New Roman" panose="02020603050405020304" pitchFamily="18" charset="0"/>
                <a:cs typeface="Times New Roman" panose="02020603050405020304" pitchFamily="18" charset="0"/>
              </a:rPr>
              <a:t>eyes</a:t>
            </a:r>
            <a:r>
              <a:rPr lang="fr-FR" sz="2400" dirty="0">
                <a:latin typeface="Times New Roman" panose="02020603050405020304" pitchFamily="18" charset="0"/>
                <a:cs typeface="Times New Roman" panose="02020603050405020304" pitchFamily="18" charset="0"/>
              </a:rPr>
              <a:t> of 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makers</a:t>
            </a:r>
            <a:r>
              <a:rPr lang="fr-FR" sz="2400" dirty="0">
                <a:latin typeface="Times New Roman" panose="02020603050405020304" pitchFamily="18" charset="0"/>
                <a:cs typeface="Times New Roman" panose="02020603050405020304" pitchFamily="18" charset="0"/>
              </a:rPr>
              <a:t> and part of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audience, the model of "</a:t>
            </a:r>
            <a:r>
              <a:rPr lang="fr-FR" sz="2400" dirty="0" err="1">
                <a:latin typeface="Times New Roman" panose="02020603050405020304" pitchFamily="18" charset="0"/>
                <a:cs typeface="Times New Roman" panose="02020603050405020304" pitchFamily="18" charset="0"/>
              </a:rPr>
              <a:t>traditional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an </a:t>
            </a:r>
            <a:r>
              <a:rPr lang="fr-FR" sz="2400" dirty="0" err="1">
                <a:latin typeface="Times New Roman" panose="02020603050405020304" pitchFamily="18" charset="0"/>
                <a:cs typeface="Times New Roman" panose="02020603050405020304" pitchFamily="18" charset="0"/>
              </a:rPr>
              <a:t>ageing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paradigm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conditioned</a:t>
            </a:r>
            <a:r>
              <a:rPr lang="fr-FR" sz="2400" dirty="0">
                <a:latin typeface="Times New Roman" panose="02020603050405020304" pitchFamily="18" charset="0"/>
                <a:cs typeface="Times New Roman" panose="02020603050405020304" pitchFamily="18" charset="0"/>
              </a:rPr>
              <a:t> by the </a:t>
            </a:r>
            <a:r>
              <a:rPr lang="fr-FR" sz="2400" dirty="0" err="1">
                <a:latin typeface="Times New Roman" panose="02020603050405020304" pitchFamily="18" charset="0"/>
                <a:cs typeface="Times New Roman" panose="02020603050405020304" pitchFamily="18" charset="0"/>
              </a:rPr>
              <a:t>achievement</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legitimacy</a:t>
            </a:r>
            <a:r>
              <a:rPr lang="fr-FR" sz="2400" dirty="0">
                <a:latin typeface="Times New Roman" panose="02020603050405020304" pitchFamily="18" charset="0"/>
                <a:cs typeface="Times New Roman" panose="02020603050405020304" pitchFamily="18" charset="0"/>
              </a:rPr>
              <a:t>. </a:t>
            </a:r>
          </a:p>
          <a:p>
            <a:pPr algn="just"/>
            <a:r>
              <a:rPr lang="fr-FR" sz="2400" dirty="0">
                <a:latin typeface="Times New Roman" panose="02020603050405020304" pitchFamily="18" charset="0"/>
                <a:cs typeface="Times New Roman" panose="02020603050405020304" pitchFamily="18" charset="0"/>
              </a:rPr>
              <a:t>It </a:t>
            </a:r>
            <a:r>
              <a:rPr lang="fr-FR" sz="2400" dirty="0" err="1">
                <a:latin typeface="Times New Roman" panose="02020603050405020304" pitchFamily="18" charset="0"/>
                <a:cs typeface="Times New Roman" panose="02020603050405020304" pitchFamily="18" charset="0"/>
              </a:rPr>
              <a:t>would</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treat</a:t>
            </a:r>
            <a:r>
              <a:rPr lang="fr-FR" sz="2400" dirty="0">
                <a:latin typeface="Times New Roman" panose="02020603050405020304" pitchFamily="18" charset="0"/>
                <a:cs typeface="Times New Roman" panose="02020603050405020304" pitchFamily="18" charset="0"/>
              </a:rPr>
              <a:t> films in a </a:t>
            </a:r>
            <a:r>
              <a:rPr lang="fr-FR" sz="2400" dirty="0" err="1">
                <a:latin typeface="Times New Roman" panose="02020603050405020304" pitchFamily="18" charset="0"/>
                <a:cs typeface="Times New Roman" panose="02020603050405020304" pitchFamily="18" charset="0"/>
              </a:rPr>
              <a:t>mechanical</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scholastic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way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synchronicity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presence</a:t>
            </a:r>
            <a:r>
              <a:rPr lang="fr-FR" sz="2400" dirty="0">
                <a:latin typeface="Times New Roman" panose="02020603050405020304" pitchFamily="18" charset="0"/>
                <a:cs typeface="Times New Roman" panose="02020603050405020304" pitchFamily="18" charset="0"/>
              </a:rPr>
              <a:t> of a synopsis, </a:t>
            </a:r>
            <a:r>
              <a:rPr lang="fr-FR" sz="2400" dirty="0" err="1">
                <a:latin typeface="Times New Roman" panose="02020603050405020304" pitchFamily="18" charset="0"/>
                <a:cs typeface="Times New Roman" panose="02020603050405020304" pitchFamily="18" charset="0"/>
              </a:rPr>
              <a:t>evaluation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scale</a:t>
            </a:r>
            <a:r>
              <a:rPr lang="fr-FR" sz="2400" dirty="0">
                <a:latin typeface="Times New Roman" panose="02020603050405020304" pitchFamily="18" charset="0"/>
                <a:cs typeface="Times New Roman" panose="02020603050405020304" pitchFamily="18" charset="0"/>
              </a:rPr>
              <a:t>) </a:t>
            </a:r>
          </a:p>
        </p:txBody>
      </p:sp>
      <p:pic>
        <p:nvPicPr>
          <p:cNvPr id="9" name="Image 8">
            <a:extLst>
              <a:ext uri="{FF2B5EF4-FFF2-40B4-BE49-F238E27FC236}">
                <a16:creationId xmlns:a16="http://schemas.microsoft.com/office/drawing/2014/main" id="{68EBCC55-6A63-E378-104A-57151D4574B6}"/>
              </a:ext>
            </a:extLst>
          </p:cNvPr>
          <p:cNvPicPr>
            <a:picLocks noChangeAspect="1"/>
          </p:cNvPicPr>
          <p:nvPr/>
        </p:nvPicPr>
        <p:blipFill rotWithShape="1">
          <a:blip r:embed="rId4">
            <a:extLst>
              <a:ext uri="{28A0092B-C50C-407E-A947-70E740481C1C}">
                <a14:useLocalDpi xmlns:a14="http://schemas.microsoft.com/office/drawing/2010/main" val="0"/>
              </a:ext>
            </a:extLst>
          </a:blip>
          <a:srcRect b="56036"/>
          <a:stretch/>
        </p:blipFill>
        <p:spPr>
          <a:xfrm>
            <a:off x="8980675" y="4089380"/>
            <a:ext cx="8899618" cy="3057984"/>
          </a:xfrm>
          <a:prstGeom prst="rect">
            <a:avLst/>
          </a:prstGeom>
        </p:spPr>
      </p:pic>
      <p:sp>
        <p:nvSpPr>
          <p:cNvPr id="14" name="ZoneTexte 13">
            <a:extLst>
              <a:ext uri="{FF2B5EF4-FFF2-40B4-BE49-F238E27FC236}">
                <a16:creationId xmlns:a16="http://schemas.microsoft.com/office/drawing/2014/main" id="{EB74DC5F-9CAE-E040-08A7-B5498B6D3149}"/>
              </a:ext>
            </a:extLst>
          </p:cNvPr>
          <p:cNvSpPr txBox="1"/>
          <p:nvPr/>
        </p:nvSpPr>
        <p:spPr>
          <a:xfrm>
            <a:off x="8980675" y="7611451"/>
            <a:ext cx="9129561" cy="1938992"/>
          </a:xfrm>
          <a:prstGeom prst="rect">
            <a:avLst/>
          </a:prstGeom>
          <a:noFill/>
        </p:spPr>
        <p:txBody>
          <a:bodyPr wrap="square" rtlCol="0">
            <a:spAutoFit/>
          </a:bodyPr>
          <a:lstStyle/>
          <a:p>
            <a:pPr algn="just"/>
            <a:r>
              <a:rPr lang="fr-FR" sz="2400" dirty="0" err="1">
                <a:latin typeface="Times New Roman" panose="02020603050405020304" pitchFamily="18" charset="0"/>
                <a:cs typeface="Times New Roman" panose="02020603050405020304" pitchFamily="18" charset="0"/>
              </a:rPr>
              <a:t>Paradoxically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seem</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perceive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as an </a:t>
            </a:r>
            <a:r>
              <a:rPr lang="fr-FR" sz="2400" dirty="0" err="1">
                <a:latin typeface="Times New Roman" panose="02020603050405020304" pitchFamily="18" charset="0"/>
                <a:cs typeface="Times New Roman" panose="02020603050405020304" pitchFamily="18" charset="0"/>
              </a:rPr>
              <a:t>intimidating</a:t>
            </a:r>
            <a:r>
              <a:rPr lang="fr-FR" sz="2400" dirty="0">
                <a:latin typeface="Times New Roman" panose="02020603050405020304" pitchFamily="18" charset="0"/>
                <a:cs typeface="Times New Roman" panose="02020603050405020304" pitchFamily="18" charset="0"/>
              </a:rPr>
              <a:t> genre: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may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take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into</a:t>
            </a:r>
            <a:r>
              <a:rPr lang="fr-FR" sz="2400" dirty="0">
                <a:latin typeface="Times New Roman" panose="02020603050405020304" pitchFamily="18" charset="0"/>
                <a:cs typeface="Times New Roman" panose="02020603050405020304" pitchFamily="18" charset="0"/>
              </a:rPr>
              <a:t> new </a:t>
            </a:r>
            <a:r>
              <a:rPr lang="fr-FR" sz="2400" dirty="0" err="1">
                <a:latin typeface="Times New Roman" panose="02020603050405020304" pitchFamily="18" charset="0"/>
                <a:cs typeface="Times New Roman" panose="02020603050405020304" pitchFamily="18" charset="0"/>
              </a:rPr>
              <a:t>territory</a:t>
            </a:r>
            <a:r>
              <a:rPr lang="fr-FR" sz="2400" dirty="0">
                <a:latin typeface="Times New Roman" panose="02020603050405020304" pitchFamily="18" charset="0"/>
                <a:cs typeface="Times New Roman" panose="02020603050405020304" pitchFamily="18" charset="0"/>
              </a:rPr>
              <a:t> by </a:t>
            </a:r>
            <a:r>
              <a:rPr lang="fr-FR" sz="2400" dirty="0" err="1">
                <a:latin typeface="Times New Roman" panose="02020603050405020304" pitchFamily="18" charset="0"/>
                <a:cs typeface="Times New Roman" panose="02020603050405020304" pitchFamily="18" charset="0"/>
              </a:rPr>
              <a:t>proposing</a:t>
            </a:r>
            <a:r>
              <a:rPr lang="fr-FR" sz="2400" dirty="0">
                <a:latin typeface="Times New Roman" panose="02020603050405020304" pitchFamily="18" charset="0"/>
                <a:cs typeface="Times New Roman" panose="02020603050405020304" pitchFamily="18" charset="0"/>
              </a:rPr>
              <a:t> alternatives to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age-old</a:t>
            </a:r>
            <a:r>
              <a:rPr lang="fr-FR" sz="2400" dirty="0">
                <a:latin typeface="Times New Roman" panose="02020603050405020304" pitchFamily="18" charset="0"/>
                <a:cs typeface="Times New Roman" panose="02020603050405020304" pitchFamily="18" charset="0"/>
              </a:rPr>
              <a:t> model, but </a:t>
            </a:r>
            <a:r>
              <a:rPr lang="fr-FR" sz="2400" dirty="0" err="1">
                <a:latin typeface="Times New Roman" panose="02020603050405020304" pitchFamily="18" charset="0"/>
                <a:cs typeface="Times New Roman" panose="02020603050405020304" pitchFamily="18" charset="0"/>
              </a:rPr>
              <a:t>they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remain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cautious</a:t>
            </a:r>
            <a:r>
              <a:rPr lang="fr-FR" sz="2400" dirty="0">
                <a:latin typeface="Times New Roman" panose="02020603050405020304" pitchFamily="18" charset="0"/>
                <a:cs typeface="Times New Roman" panose="02020603050405020304" pitchFamily="18" charset="0"/>
              </a:rPr>
              <a:t> about the </a:t>
            </a:r>
            <a:r>
              <a:rPr lang="fr-FR" sz="2400" dirty="0" err="1">
                <a:latin typeface="Times New Roman" panose="02020603050405020304" pitchFamily="18" charset="0"/>
                <a:cs typeface="Times New Roman" panose="02020603050405020304" pitchFamily="18" charset="0"/>
              </a:rPr>
              <a:t>term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eventually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calling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opinions </a:t>
            </a:r>
            <a:r>
              <a:rPr lang="fr-FR" sz="2400" dirty="0" err="1">
                <a:latin typeface="Times New Roman" panose="02020603050405020304" pitchFamily="18" charset="0"/>
                <a:cs typeface="Times New Roman" panose="02020603050405020304" pitchFamily="18" charset="0"/>
              </a:rPr>
              <a:t>critical</a:t>
            </a:r>
            <a:r>
              <a:rPr lang="fr-FR" sz="2400" dirty="0">
                <a:latin typeface="Times New Roman" panose="02020603050405020304" pitchFamily="18" charset="0"/>
                <a:cs typeface="Times New Roman" panose="02020603050405020304" pitchFamily="18" charset="0"/>
              </a:rPr>
              <a:t>, but </a:t>
            </a:r>
            <a:r>
              <a:rPr lang="fr-FR" sz="2400" dirty="0" err="1">
                <a:latin typeface="Times New Roman" panose="02020603050405020304" pitchFamily="18" charset="0"/>
                <a:cs typeface="Times New Roman" panose="02020603050405020304" pitchFamily="18" charset="0"/>
              </a:rPr>
              <a:t>very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rarely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proclaiming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themselves</a:t>
            </a:r>
            <a:r>
              <a:rPr lang="fr-FR" sz="2400" dirty="0">
                <a:latin typeface="Times New Roman" panose="02020603050405020304" pitchFamily="18" charset="0"/>
                <a:cs typeface="Times New Roman" panose="02020603050405020304" pitchFamily="18" charset="0"/>
              </a:rPr>
              <a:t> as film </a:t>
            </a:r>
            <a:r>
              <a:rPr lang="fr-FR" sz="2400" dirty="0" err="1">
                <a:latin typeface="Times New Roman" panose="02020603050405020304" pitchFamily="18" charset="0"/>
                <a:cs typeface="Times New Roman" panose="02020603050405020304" pitchFamily="18" charset="0"/>
              </a:rPr>
              <a:t>critics</a:t>
            </a:r>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0771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2735" y="359913"/>
            <a:ext cx="8851265" cy="1754326"/>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presse vidéoludique à ses débuts</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1" name="TextBox 18">
            <a:extLst>
              <a:ext uri="{FF2B5EF4-FFF2-40B4-BE49-F238E27FC236}">
                <a16:creationId xmlns:a16="http://schemas.microsoft.com/office/drawing/2014/main" id="{6A2775A1-ADFF-2684-8511-703A5A8BF4F8}"/>
              </a:ext>
            </a:extLst>
          </p:cNvPr>
          <p:cNvSpPr txBox="1"/>
          <p:nvPr/>
        </p:nvSpPr>
        <p:spPr>
          <a:xfrm>
            <a:off x="10774017" y="359913"/>
            <a:ext cx="7221248" cy="1754326"/>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Video game press in its early days</a:t>
            </a:r>
          </a:p>
        </p:txBody>
      </p:sp>
      <p:sp>
        <p:nvSpPr>
          <p:cNvPr id="4" name="ZoneTexte 3">
            <a:extLst>
              <a:ext uri="{FF2B5EF4-FFF2-40B4-BE49-F238E27FC236}">
                <a16:creationId xmlns:a16="http://schemas.microsoft.com/office/drawing/2014/main" id="{363250D6-744C-31AC-1090-AACCDCFADD1E}"/>
              </a:ext>
            </a:extLst>
          </p:cNvPr>
          <p:cNvSpPr txBox="1"/>
          <p:nvPr/>
        </p:nvSpPr>
        <p:spPr>
          <a:xfrm>
            <a:off x="292736" y="2114239"/>
            <a:ext cx="6334936" cy="3539430"/>
          </a:xfrm>
          <a:prstGeom prst="rect">
            <a:avLst/>
          </a:prstGeom>
          <a:no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À sa « préhistoire » : des catalogues techniques (voltage, taille des bornes…). Exemple : </a:t>
            </a:r>
            <a:r>
              <a:rPr lang="fr-FR" sz="2800" i="1" dirty="0">
                <a:latin typeface="Times New Roman" panose="02020603050405020304" pitchFamily="18" charset="0"/>
                <a:cs typeface="Times New Roman" panose="02020603050405020304" pitchFamily="18" charset="0"/>
              </a:rPr>
              <a:t>L’Officiel de L’Automatique </a:t>
            </a:r>
            <a:r>
              <a:rPr lang="fr-FR" sz="2800" dirty="0">
                <a:latin typeface="Times New Roman" panose="02020603050405020304" pitchFamily="18" charset="0"/>
                <a:cs typeface="Times New Roman" panose="02020603050405020304" pitchFamily="18" charset="0"/>
              </a:rPr>
              <a:t>(Blanchet et Montagnon, 2020)</a:t>
            </a:r>
          </a:p>
          <a:p>
            <a:pPr algn="ctr"/>
            <a:endParaRPr lang="fr-FR" sz="2800" i="1" dirty="0">
              <a:latin typeface="Times New Roman" panose="02020603050405020304" pitchFamily="18" charset="0"/>
              <a:cs typeface="Times New Roman" panose="02020603050405020304" pitchFamily="18" charset="0"/>
            </a:endParaRPr>
          </a:p>
          <a:p>
            <a:pPr algn="ctr"/>
            <a:r>
              <a:rPr lang="fr-FR" sz="2800" i="1" dirty="0">
                <a:latin typeface="Times New Roman" panose="02020603050405020304" pitchFamily="18" charset="0"/>
                <a:cs typeface="Times New Roman" panose="02020603050405020304" pitchFamily="18" charset="0"/>
              </a:rPr>
              <a:t>Tilt</a:t>
            </a:r>
            <a:r>
              <a:rPr lang="fr-FR" sz="2800" dirty="0">
                <a:latin typeface="Times New Roman" panose="02020603050405020304" pitchFamily="18" charset="0"/>
                <a:cs typeface="Times New Roman" panose="02020603050405020304" pitchFamily="18" charset="0"/>
              </a:rPr>
              <a:t> (Éditions Mondiales,1982-1994) joue un rôle de guide d’achat (rubriques « tubes »), de notice d’utilisation</a:t>
            </a:r>
          </a:p>
        </p:txBody>
      </p:sp>
      <p:pic>
        <p:nvPicPr>
          <p:cNvPr id="5" name="Image 4">
            <a:extLst>
              <a:ext uri="{FF2B5EF4-FFF2-40B4-BE49-F238E27FC236}">
                <a16:creationId xmlns:a16="http://schemas.microsoft.com/office/drawing/2014/main" id="{E6F35D63-02D4-F58D-2214-684CE3D1695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0" r="123"/>
          <a:stretch/>
        </p:blipFill>
        <p:spPr>
          <a:xfrm>
            <a:off x="6627672" y="2233829"/>
            <a:ext cx="5920140" cy="7694846"/>
          </a:xfrm>
          <a:prstGeom prst="rect">
            <a:avLst/>
          </a:prstGeom>
          <a:ln>
            <a:solidFill>
              <a:srgbClr val="1C2024"/>
            </a:solidFill>
          </a:ln>
        </p:spPr>
      </p:pic>
      <p:sp>
        <p:nvSpPr>
          <p:cNvPr id="6" name="ZoneTexte 5">
            <a:extLst>
              <a:ext uri="{FF2B5EF4-FFF2-40B4-BE49-F238E27FC236}">
                <a16:creationId xmlns:a16="http://schemas.microsoft.com/office/drawing/2014/main" id="{20BD09FE-64D4-83E1-4A36-EC9F55DB7014}"/>
              </a:ext>
            </a:extLst>
          </p:cNvPr>
          <p:cNvSpPr txBox="1"/>
          <p:nvPr/>
        </p:nvSpPr>
        <p:spPr>
          <a:xfrm>
            <a:off x="12560470" y="9559343"/>
            <a:ext cx="5239054" cy="369332"/>
          </a:xfrm>
          <a:prstGeom prst="rect">
            <a:avLst/>
          </a:prstGeom>
          <a:noFill/>
        </p:spPr>
        <p:txBody>
          <a:bodyPr wrap="square" rtlCol="0">
            <a:spAutoFit/>
          </a:bodyPr>
          <a:lstStyle/>
          <a:p>
            <a:pPr algn="just"/>
            <a:r>
              <a:rPr lang="fr-FR" b="1" dirty="0"/>
              <a:t>Couverture de L'officiel de l'automatique, juin 1960.</a:t>
            </a:r>
          </a:p>
        </p:txBody>
      </p:sp>
      <p:pic>
        <p:nvPicPr>
          <p:cNvPr id="7" name="Image 6" descr="Capture d’écran 2021-03-10 à 10.23.29.png">
            <a:extLst>
              <a:ext uri="{FF2B5EF4-FFF2-40B4-BE49-F238E27FC236}">
                <a16:creationId xmlns:a16="http://schemas.microsoft.com/office/drawing/2014/main" id="{3B94154D-401D-E6FD-703E-A9A1E75F7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735" y="6081252"/>
            <a:ext cx="7618813" cy="2834080"/>
          </a:xfrm>
          <a:prstGeom prst="rect">
            <a:avLst/>
          </a:prstGeom>
          <a:ln>
            <a:solidFill>
              <a:srgbClr val="1C2024"/>
            </a:solidFill>
          </a:ln>
        </p:spPr>
      </p:pic>
      <p:sp>
        <p:nvSpPr>
          <p:cNvPr id="8" name="ZoneTexte 7">
            <a:extLst>
              <a:ext uri="{FF2B5EF4-FFF2-40B4-BE49-F238E27FC236}">
                <a16:creationId xmlns:a16="http://schemas.microsoft.com/office/drawing/2014/main" id="{C6B4944E-CCC6-6327-AB2F-6A6628FEDA62}"/>
              </a:ext>
            </a:extLst>
          </p:cNvPr>
          <p:cNvSpPr txBox="1"/>
          <p:nvPr/>
        </p:nvSpPr>
        <p:spPr>
          <a:xfrm>
            <a:off x="292735" y="9052671"/>
            <a:ext cx="4519473" cy="369332"/>
          </a:xfrm>
          <a:prstGeom prst="rect">
            <a:avLst/>
          </a:prstGeom>
          <a:noFill/>
        </p:spPr>
        <p:txBody>
          <a:bodyPr wrap="square" rtlCol="0">
            <a:spAutoFit/>
          </a:bodyPr>
          <a:lstStyle/>
          <a:p>
            <a:pPr algn="just"/>
            <a:r>
              <a:rPr lang="fr-FR" b="1" i="1" dirty="0"/>
              <a:t>Tilt</a:t>
            </a:r>
            <a:r>
              <a:rPr lang="fr-FR" b="1" dirty="0"/>
              <a:t>, n°1, p.18, septembre 1982 </a:t>
            </a:r>
            <a:endParaRPr lang="fr-FR" b="1" i="1" dirty="0"/>
          </a:p>
        </p:txBody>
      </p:sp>
      <p:sp>
        <p:nvSpPr>
          <p:cNvPr id="9" name="ZoneTexte 8">
            <a:extLst>
              <a:ext uri="{FF2B5EF4-FFF2-40B4-BE49-F238E27FC236}">
                <a16:creationId xmlns:a16="http://schemas.microsoft.com/office/drawing/2014/main" id="{21845F8E-4EC8-C18F-B2E6-65EA149DDFA6}"/>
              </a:ext>
            </a:extLst>
          </p:cNvPr>
          <p:cNvSpPr txBox="1"/>
          <p:nvPr/>
        </p:nvSpPr>
        <p:spPr>
          <a:xfrm>
            <a:off x="12756210" y="2233829"/>
            <a:ext cx="5239054" cy="3970318"/>
          </a:xfrm>
          <a:prstGeom prst="rect">
            <a:avLst/>
          </a:prstGeom>
          <a:noFill/>
        </p:spPr>
        <p:txBody>
          <a:bodyPr wrap="square" rtlCol="0">
            <a:spAutoFit/>
          </a:bodyPr>
          <a:lstStyle/>
          <a:p>
            <a:pPr algn="just"/>
            <a:r>
              <a:rPr lang="fr-FR" sz="2800" dirty="0">
                <a:latin typeface="Times New Roman" panose="02020603050405020304" pitchFamily="18" charset="0"/>
                <a:cs typeface="Times New Roman" panose="02020603050405020304" pitchFamily="18" charset="0"/>
              </a:rPr>
              <a:t>In </a:t>
            </a:r>
            <a:r>
              <a:rPr lang="fr-FR" sz="2800" dirty="0" err="1">
                <a:latin typeface="Times New Roman" panose="02020603050405020304" pitchFamily="18" charset="0"/>
                <a:cs typeface="Times New Roman" panose="02020603050405020304" pitchFamily="18" charset="0"/>
              </a:rPr>
              <a:t>its</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prehistory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technical</a:t>
            </a:r>
            <a:r>
              <a:rPr lang="fr-FR" sz="2800" dirty="0">
                <a:latin typeface="Times New Roman" panose="02020603050405020304" pitchFamily="18" charset="0"/>
                <a:cs typeface="Times New Roman" panose="02020603050405020304" pitchFamily="18" charset="0"/>
              </a:rPr>
              <a:t> catalogues (voltage, size of </a:t>
            </a:r>
            <a:r>
              <a:rPr lang="fr-FR" sz="2800" dirty="0" err="1">
                <a:latin typeface="Times New Roman" panose="02020603050405020304" pitchFamily="18" charset="0"/>
                <a:cs typeface="Times New Roman" panose="02020603050405020304" pitchFamily="18" charset="0"/>
              </a:rPr>
              <a:t>terminals</a:t>
            </a:r>
            <a:r>
              <a:rPr lang="fr-FR" sz="2800" dirty="0">
                <a:latin typeface="Times New Roman" panose="02020603050405020304" pitchFamily="18" charset="0"/>
                <a:cs typeface="Times New Roman" panose="02020603050405020304" pitchFamily="18" charset="0"/>
              </a:rPr>
              <a:t>, etc.). Example: </a:t>
            </a:r>
            <a:r>
              <a:rPr lang="fr-FR" sz="2800" i="1" dirty="0">
                <a:latin typeface="Times New Roman" panose="02020603050405020304" pitchFamily="18" charset="0"/>
                <a:cs typeface="Times New Roman" panose="02020603050405020304" pitchFamily="18" charset="0"/>
              </a:rPr>
              <a:t>L’Officiel de L’Automatique </a:t>
            </a:r>
            <a:r>
              <a:rPr lang="fr-FR" sz="2800" dirty="0">
                <a:latin typeface="Times New Roman" panose="02020603050405020304" pitchFamily="18" charset="0"/>
                <a:cs typeface="Times New Roman" panose="02020603050405020304" pitchFamily="18" charset="0"/>
              </a:rPr>
              <a:t>(Blanchet et Montagnon, 2020)</a:t>
            </a:r>
          </a:p>
          <a:p>
            <a:pPr algn="ctr"/>
            <a:endParaRPr lang="fr-FR" sz="2800" i="1" dirty="0">
              <a:latin typeface="Times New Roman" panose="02020603050405020304" pitchFamily="18" charset="0"/>
              <a:cs typeface="Times New Roman" panose="02020603050405020304" pitchFamily="18" charset="0"/>
            </a:endParaRPr>
          </a:p>
          <a:p>
            <a:pPr algn="ctr"/>
            <a:r>
              <a:rPr lang="fr-FR" sz="2800" i="1" dirty="0">
                <a:latin typeface="Times New Roman" panose="02020603050405020304" pitchFamily="18" charset="0"/>
                <a:cs typeface="Times New Roman" panose="02020603050405020304" pitchFamily="18" charset="0"/>
              </a:rPr>
              <a:t>Tilt</a:t>
            </a:r>
            <a:r>
              <a:rPr lang="fr-FR" sz="2800" dirty="0">
                <a:latin typeface="Times New Roman" panose="02020603050405020304" pitchFamily="18" charset="0"/>
                <a:cs typeface="Times New Roman" panose="02020603050405020304" pitchFamily="18" charset="0"/>
              </a:rPr>
              <a:t> (Éditions Mondiales,1982-1994) </a:t>
            </a:r>
            <a:r>
              <a:rPr lang="fr-FR" sz="2800" dirty="0" err="1">
                <a:latin typeface="Times New Roman" panose="02020603050405020304" pitchFamily="18" charset="0"/>
                <a:cs typeface="Times New Roman" panose="02020603050405020304" pitchFamily="18" charset="0"/>
              </a:rPr>
              <a:t>acts</a:t>
            </a:r>
            <a:r>
              <a:rPr lang="fr-FR" sz="2800" dirty="0">
                <a:latin typeface="Times New Roman" panose="02020603050405020304" pitchFamily="18" charset="0"/>
                <a:cs typeface="Times New Roman" panose="02020603050405020304" pitchFamily="18" charset="0"/>
              </a:rPr>
              <a:t> as a </a:t>
            </a:r>
            <a:r>
              <a:rPr lang="fr-FR" sz="2800" dirty="0" err="1">
                <a:latin typeface="Times New Roman" panose="02020603050405020304" pitchFamily="18" charset="0"/>
                <a:cs typeface="Times New Roman" panose="02020603050405020304" pitchFamily="18" charset="0"/>
              </a:rPr>
              <a:t>purchasing</a:t>
            </a:r>
            <a:r>
              <a:rPr lang="fr-FR" sz="2800" dirty="0">
                <a:latin typeface="Times New Roman" panose="02020603050405020304" pitchFamily="18" charset="0"/>
                <a:cs typeface="Times New Roman" panose="02020603050405020304" pitchFamily="18" charset="0"/>
              </a:rPr>
              <a:t> guide ( “hits” sections), as a user </a:t>
            </a:r>
            <a:r>
              <a:rPr lang="fr-FR" sz="2800" dirty="0" err="1">
                <a:latin typeface="Times New Roman" panose="02020603050405020304" pitchFamily="18" charset="0"/>
                <a:cs typeface="Times New Roman" panose="02020603050405020304" pitchFamily="18" charset="0"/>
              </a:rPr>
              <a:t>manual</a:t>
            </a:r>
            <a:endParaRPr lang="fr-FR" sz="2800" dirty="0">
              <a:latin typeface="Times New Roman" panose="02020603050405020304" pitchFamily="18" charset="0"/>
              <a:cs typeface="Times New Roman" panose="02020603050405020304" pitchFamily="18" charset="0"/>
            </a:endParaRPr>
          </a:p>
        </p:txBody>
      </p:sp>
      <p:pic>
        <p:nvPicPr>
          <p:cNvPr id="12" name="Image 11" descr="Capture d’écran 2021-03-10 à 10.24.59.png">
            <a:extLst>
              <a:ext uri="{FF2B5EF4-FFF2-40B4-BE49-F238E27FC236}">
                <a16:creationId xmlns:a16="http://schemas.microsoft.com/office/drawing/2014/main" id="{71683482-E146-98D1-A171-47A88E7AA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6210" y="6592026"/>
            <a:ext cx="5239054" cy="2323306"/>
          </a:xfrm>
          <a:prstGeom prst="rect">
            <a:avLst/>
          </a:prstGeom>
          <a:ln>
            <a:solidFill>
              <a:srgbClr val="1C2024"/>
            </a:solidFill>
          </a:ln>
        </p:spPr>
      </p:pic>
    </p:spTree>
    <p:extLst>
      <p:ext uri="{BB962C8B-B14F-4D97-AF65-F5344CB8AC3E}">
        <p14:creationId xmlns:p14="http://schemas.microsoft.com/office/powerpoint/2010/main" val="38488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359913"/>
            <a:ext cx="18288000" cy="1600438"/>
          </a:xfrm>
          <a:prstGeom prst="rect">
            <a:avLst/>
          </a:prstGeom>
          <a:noFill/>
        </p:spPr>
        <p:txBody>
          <a:bodyPr wrap="square" rtlCol="0">
            <a:spAutoFit/>
          </a:bodyPr>
          <a:lstStyle/>
          <a:p>
            <a:pPr algn="ctr"/>
            <a:r>
              <a:rPr lang="nl-BE"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Première rubrique « Tests » / First « Reviews » section</a:t>
            </a:r>
            <a:endParaRPr lang="en-US" sz="4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a:p>
            <a:pPr algn="ct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0" name="ZoneTexte 9">
            <a:extLst>
              <a:ext uri="{FF2B5EF4-FFF2-40B4-BE49-F238E27FC236}">
                <a16:creationId xmlns:a16="http://schemas.microsoft.com/office/drawing/2014/main" id="{15DE9B76-3AAC-8FA9-75F9-D99D51D0112F}"/>
              </a:ext>
            </a:extLst>
          </p:cNvPr>
          <p:cNvSpPr txBox="1"/>
          <p:nvPr/>
        </p:nvSpPr>
        <p:spPr>
          <a:xfrm>
            <a:off x="213222" y="1353770"/>
            <a:ext cx="17299525" cy="523220"/>
          </a:xfrm>
          <a:prstGeom prst="rect">
            <a:avLst/>
          </a:prstGeom>
          <a:noFill/>
        </p:spPr>
        <p:txBody>
          <a:bodyPr wrap="square" rtlCol="0">
            <a:spAutoFit/>
          </a:bodyPr>
          <a:lstStyle/>
          <a:p>
            <a:r>
              <a:rPr lang="fr-FR" sz="2800" b="1" i="1" dirty="0">
                <a:latin typeface="Times New Roman" panose="02020603050405020304" pitchFamily="18" charset="0"/>
                <a:cs typeface="Times New Roman" panose="02020603050405020304" pitchFamily="18" charset="0"/>
              </a:rPr>
              <a:t>MSX News n°3</a:t>
            </a:r>
            <a:r>
              <a:rPr lang="fr-FR" sz="2800" b="1" dirty="0">
                <a:latin typeface="Times New Roman" panose="02020603050405020304" pitchFamily="18" charset="0"/>
                <a:cs typeface="Times New Roman" panose="02020603050405020304" pitchFamily="18" charset="0"/>
              </a:rPr>
              <a:t>, pp.12-19, </a:t>
            </a:r>
            <a:r>
              <a:rPr lang="fr-FR" sz="2800" b="1" dirty="0" err="1">
                <a:latin typeface="Times New Roman" panose="02020603050405020304" pitchFamily="18" charset="0"/>
                <a:cs typeface="Times New Roman" panose="02020603050405020304" pitchFamily="18" charset="0"/>
              </a:rPr>
              <a:t>april</a:t>
            </a:r>
            <a:r>
              <a:rPr lang="fr-FR" sz="2800" b="1" dirty="0">
                <a:latin typeface="Times New Roman" panose="02020603050405020304" pitchFamily="18" charset="0"/>
                <a:cs typeface="Times New Roman" panose="02020603050405020304" pitchFamily="18" charset="0"/>
              </a:rPr>
              <a:t>/</a:t>
            </a:r>
            <a:r>
              <a:rPr lang="fr-FR" sz="2800" b="1" dirty="0" err="1">
                <a:latin typeface="Times New Roman" panose="02020603050405020304" pitchFamily="18" charset="0"/>
                <a:cs typeface="Times New Roman" panose="02020603050405020304" pitchFamily="18" charset="0"/>
              </a:rPr>
              <a:t>may</a:t>
            </a:r>
            <a:r>
              <a:rPr lang="fr-FR" sz="2800" b="1" dirty="0">
                <a:latin typeface="Times New Roman" panose="02020603050405020304" pitchFamily="18" charset="0"/>
                <a:cs typeface="Times New Roman" panose="02020603050405020304" pitchFamily="18" charset="0"/>
              </a:rPr>
              <a:t> 1987</a:t>
            </a:r>
            <a:endParaRPr lang="fr-FR" sz="2800" b="1" i="1"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1DD78ADD-F3A1-97C5-A4AF-BEE157B08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56" y="1876990"/>
            <a:ext cx="4279856" cy="3096291"/>
          </a:xfrm>
          <a:prstGeom prst="rect">
            <a:avLst/>
          </a:prstGeom>
        </p:spPr>
      </p:pic>
      <p:pic>
        <p:nvPicPr>
          <p:cNvPr id="6" name="Image 5">
            <a:extLst>
              <a:ext uri="{FF2B5EF4-FFF2-40B4-BE49-F238E27FC236}">
                <a16:creationId xmlns:a16="http://schemas.microsoft.com/office/drawing/2014/main" id="{3BED83C4-BEC3-2435-E9EA-ADAA7F2BE3A1}"/>
              </a:ext>
            </a:extLst>
          </p:cNvPr>
          <p:cNvPicPr>
            <a:picLocks noChangeAspect="1"/>
          </p:cNvPicPr>
          <p:nvPr/>
        </p:nvPicPr>
        <p:blipFill>
          <a:blip r:embed="rId3"/>
          <a:stretch>
            <a:fillRect/>
          </a:stretch>
        </p:blipFill>
        <p:spPr>
          <a:xfrm>
            <a:off x="213222" y="1876990"/>
            <a:ext cx="4646564" cy="6547091"/>
          </a:xfrm>
          <a:prstGeom prst="rect">
            <a:avLst/>
          </a:prstGeom>
        </p:spPr>
      </p:pic>
      <p:sp>
        <p:nvSpPr>
          <p:cNvPr id="15" name="ZoneTexte 14">
            <a:extLst>
              <a:ext uri="{FF2B5EF4-FFF2-40B4-BE49-F238E27FC236}">
                <a16:creationId xmlns:a16="http://schemas.microsoft.com/office/drawing/2014/main" id="{6EBBBDE7-B2F8-F069-F439-1D97B4484A17}"/>
              </a:ext>
            </a:extLst>
          </p:cNvPr>
          <p:cNvSpPr txBox="1"/>
          <p:nvPr/>
        </p:nvSpPr>
        <p:spPr>
          <a:xfrm>
            <a:off x="10372871" y="9417938"/>
            <a:ext cx="7139876" cy="523220"/>
          </a:xfrm>
          <a:prstGeom prst="rect">
            <a:avLst/>
          </a:prstGeom>
          <a:noFill/>
        </p:spPr>
        <p:txBody>
          <a:bodyPr wrap="square" rtlCol="0">
            <a:spAutoFit/>
          </a:bodyPr>
          <a:lstStyle/>
          <a:p>
            <a:pPr algn="r"/>
            <a:r>
              <a:rPr lang="fr-FR" sz="2800" b="1" i="1" dirty="0">
                <a:latin typeface="Times New Roman" panose="02020603050405020304" pitchFamily="18" charset="0"/>
                <a:cs typeface="Times New Roman" panose="02020603050405020304" pitchFamily="18" charset="0"/>
              </a:rPr>
              <a:t>Génération 4, n°2, pp.3 et 19-21 , </a:t>
            </a:r>
            <a:r>
              <a:rPr lang="fr-FR" sz="2800" b="1" i="1" dirty="0" err="1">
                <a:latin typeface="Times New Roman" panose="02020603050405020304" pitchFamily="18" charset="0"/>
                <a:cs typeface="Times New Roman" panose="02020603050405020304" pitchFamily="18" charset="0"/>
              </a:rPr>
              <a:t>january</a:t>
            </a:r>
            <a:r>
              <a:rPr lang="fr-FR" sz="2800" b="1" i="1" dirty="0">
                <a:latin typeface="Times New Roman" panose="02020603050405020304" pitchFamily="18" charset="0"/>
                <a:cs typeface="Times New Roman" panose="02020603050405020304" pitchFamily="18" charset="0"/>
              </a:rPr>
              <a:t> 1988</a:t>
            </a:r>
          </a:p>
        </p:txBody>
      </p:sp>
      <p:pic>
        <p:nvPicPr>
          <p:cNvPr id="17" name="Image 16" descr="gen 4 n°2 p.19 janv 1988.png">
            <a:extLst>
              <a:ext uri="{FF2B5EF4-FFF2-40B4-BE49-F238E27FC236}">
                <a16:creationId xmlns:a16="http://schemas.microsoft.com/office/drawing/2014/main" id="{59227528-4CF1-55E2-C4FE-67883FB4B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8738" y="2100775"/>
            <a:ext cx="6787271" cy="7233802"/>
          </a:xfrm>
          <a:prstGeom prst="rect">
            <a:avLst/>
          </a:prstGeom>
          <a:ln>
            <a:solidFill>
              <a:srgbClr val="1C2024"/>
            </a:solidFill>
          </a:ln>
        </p:spPr>
      </p:pic>
      <p:pic>
        <p:nvPicPr>
          <p:cNvPr id="18" name="Image 17" descr="gen 4 n°2 sommaire.png">
            <a:extLst>
              <a:ext uri="{FF2B5EF4-FFF2-40B4-BE49-F238E27FC236}">
                <a16:creationId xmlns:a16="http://schemas.microsoft.com/office/drawing/2014/main" id="{FFD1F496-CBFD-95A8-530D-5E4AFE546CD8}"/>
              </a:ext>
            </a:extLst>
          </p:cNvPr>
          <p:cNvPicPr>
            <a:picLocks noChangeAspect="1"/>
          </p:cNvPicPr>
          <p:nvPr/>
        </p:nvPicPr>
        <p:blipFill rotWithShape="1">
          <a:blip r:embed="rId5">
            <a:extLst>
              <a:ext uri="{28A0092B-C50C-407E-A947-70E740481C1C}">
                <a14:useLocalDpi xmlns:a14="http://schemas.microsoft.com/office/drawing/2010/main" val="0"/>
              </a:ext>
            </a:extLst>
          </a:blip>
          <a:srcRect l="7681" t="25989" b="32721"/>
          <a:stretch/>
        </p:blipFill>
        <p:spPr>
          <a:xfrm>
            <a:off x="213222" y="8579761"/>
            <a:ext cx="6636187" cy="1375138"/>
          </a:xfrm>
          <a:prstGeom prst="rect">
            <a:avLst/>
          </a:prstGeom>
          <a:ln>
            <a:solidFill>
              <a:srgbClr val="1C2024"/>
            </a:solidFill>
          </a:ln>
        </p:spPr>
      </p:pic>
      <p:pic>
        <p:nvPicPr>
          <p:cNvPr id="20" name="Image 19" descr="Capture d’écran 2021-03-10 à 10.48.28.png">
            <a:extLst>
              <a:ext uri="{FF2B5EF4-FFF2-40B4-BE49-F238E27FC236}">
                <a16:creationId xmlns:a16="http://schemas.microsoft.com/office/drawing/2014/main" id="{EEE29F2D-221D-3F15-D3EA-19A443D6612D}"/>
              </a:ext>
            </a:extLst>
          </p:cNvPr>
          <p:cNvPicPr>
            <a:picLocks noChangeAspect="1"/>
          </p:cNvPicPr>
          <p:nvPr/>
        </p:nvPicPr>
        <p:blipFill rotWithShape="1">
          <a:blip r:embed="rId6">
            <a:extLst>
              <a:ext uri="{28A0092B-C50C-407E-A947-70E740481C1C}">
                <a14:useLocalDpi xmlns:a14="http://schemas.microsoft.com/office/drawing/2010/main" val="0"/>
              </a:ext>
            </a:extLst>
          </a:blip>
          <a:srcRect t="4119" b="3185"/>
          <a:stretch/>
        </p:blipFill>
        <p:spPr>
          <a:xfrm>
            <a:off x="7219884" y="4893737"/>
            <a:ext cx="2948379" cy="5061162"/>
          </a:xfrm>
          <a:prstGeom prst="rect">
            <a:avLst/>
          </a:prstGeom>
          <a:ln>
            <a:solidFill>
              <a:srgbClr val="1C2024"/>
            </a:solidFill>
          </a:ln>
        </p:spPr>
      </p:pic>
    </p:spTree>
    <p:extLst>
      <p:ext uri="{BB962C8B-B14F-4D97-AF65-F5344CB8AC3E}">
        <p14:creationId xmlns:p14="http://schemas.microsoft.com/office/powerpoint/2010/main" val="13679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149" y="359913"/>
            <a:ext cx="18148852" cy="923330"/>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 test » : une définition / a definition</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FBE7CB46-5B4A-DF9D-DCFE-7611D3973938}"/>
              </a:ext>
            </a:extLst>
          </p:cNvPr>
          <p:cNvSpPr/>
          <p:nvPr/>
        </p:nvSpPr>
        <p:spPr>
          <a:xfrm>
            <a:off x="874643" y="1523137"/>
            <a:ext cx="16717618" cy="1569660"/>
          </a:xfrm>
          <a:prstGeom prst="rect">
            <a:avLst/>
          </a:prstGeom>
        </p:spPr>
        <p:txBody>
          <a:bodyPr wrap="square">
            <a:spAutoFit/>
          </a:bodyPr>
          <a:lstStyle/>
          <a:p>
            <a:pPr algn="just"/>
            <a:r>
              <a:rPr lang="fr-BE" sz="2400" dirty="0">
                <a:latin typeface="Times New Roman" panose="02020603050405020304" pitchFamily="18" charset="0"/>
                <a:ea typeface="Calibri" panose="020F0502020204030204" pitchFamily="34" charset="0"/>
                <a:cs typeface="Times New Roman" panose="02020603050405020304" pitchFamily="18" charset="0"/>
              </a:rPr>
              <a:t>Le genre du test constitue un </a:t>
            </a:r>
            <a:r>
              <a:rPr lang="fr-BE" sz="2400" b="1" dirty="0">
                <a:latin typeface="Times New Roman" panose="02020603050405020304" pitchFamily="18" charset="0"/>
                <a:ea typeface="Calibri" panose="020F0502020204030204" pitchFamily="34" charset="0"/>
                <a:cs typeface="Times New Roman" panose="02020603050405020304" pitchFamily="18" charset="0"/>
              </a:rPr>
              <a:t>vocable propre à la presse informatique ou à celle dédiée aux nouvelles technologies</a:t>
            </a:r>
            <a:r>
              <a:rPr lang="fr-BE" sz="2400" dirty="0">
                <a:latin typeface="Times New Roman" panose="02020603050405020304" pitchFamily="18" charset="0"/>
                <a:ea typeface="Calibri" panose="020F0502020204030204" pitchFamily="34" charset="0"/>
                <a:cs typeface="Times New Roman" panose="02020603050405020304" pitchFamily="18" charset="0"/>
              </a:rPr>
              <a:t>. L’exercice consiste originellement à </a:t>
            </a:r>
            <a:r>
              <a:rPr lang="fr-BE" sz="2400" b="1" dirty="0" err="1">
                <a:latin typeface="Times New Roman" panose="02020603050405020304" pitchFamily="18" charset="0"/>
                <a:ea typeface="Calibri" panose="020F0502020204030204" pitchFamily="34" charset="0"/>
                <a:cs typeface="Times New Roman" panose="02020603050405020304" pitchFamily="18" charset="0"/>
              </a:rPr>
              <a:t>satuer</a:t>
            </a:r>
            <a:r>
              <a:rPr lang="fr-BE" sz="2400" b="1" dirty="0">
                <a:latin typeface="Times New Roman" panose="02020603050405020304" pitchFamily="18" charset="0"/>
                <a:ea typeface="Calibri" panose="020F0502020204030204" pitchFamily="34" charset="0"/>
                <a:cs typeface="Times New Roman" panose="02020603050405020304" pitchFamily="18" charset="0"/>
              </a:rPr>
              <a:t> sur le bon fonctionnement d’un appareil électronique ou d’un produit</a:t>
            </a:r>
            <a:r>
              <a:rPr lang="fr-BE" sz="2400" dirty="0">
                <a:latin typeface="Times New Roman" panose="02020603050405020304" pitchFamily="18" charset="0"/>
                <a:ea typeface="Calibri" panose="020F0502020204030204" pitchFamily="34" charset="0"/>
                <a:cs typeface="Times New Roman" panose="02020603050405020304" pitchFamily="18" charset="0"/>
              </a:rPr>
              <a:t>, à mettre ses limites techniques à l’épreuve. Dans le cas du jeu vidéo, le terme « test » désigne une </a:t>
            </a:r>
            <a:r>
              <a:rPr lang="fr-BE" sz="2400" b="1" dirty="0">
                <a:latin typeface="Times New Roman" panose="02020603050405020304" pitchFamily="18" charset="0"/>
                <a:ea typeface="Calibri" panose="020F0502020204030204" pitchFamily="34" charset="0"/>
                <a:cs typeface="Times New Roman" panose="02020603050405020304" pitchFamily="18" charset="0"/>
              </a:rPr>
              <a:t>évaluation, la plupart du temps accompagnée d’une note et publiée en synchronie avec la sortie commerciale de l’œuvre, qui s’attache à juger de sa qualité.</a:t>
            </a:r>
            <a:r>
              <a:rPr lang="fr-BE" sz="24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pic>
        <p:nvPicPr>
          <p:cNvPr id="12" name="Image 11" descr="Capture d’écran 2019-10-04 à 16.30.08.png">
            <a:extLst>
              <a:ext uri="{FF2B5EF4-FFF2-40B4-BE49-F238E27FC236}">
                <a16:creationId xmlns:a16="http://schemas.microsoft.com/office/drawing/2014/main" id="{F102D299-25C3-FD1F-DAD1-C87F49613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118" y="5061985"/>
            <a:ext cx="1469534" cy="5120906"/>
          </a:xfrm>
          <a:prstGeom prst="rect">
            <a:avLst/>
          </a:prstGeom>
          <a:ln>
            <a:solidFill>
              <a:srgbClr val="000000"/>
            </a:solidFill>
          </a:ln>
        </p:spPr>
      </p:pic>
      <p:pic>
        <p:nvPicPr>
          <p:cNvPr id="13" name="Image 12" descr="Joypad 112 octobre 2001 p.129.png">
            <a:extLst>
              <a:ext uri="{FF2B5EF4-FFF2-40B4-BE49-F238E27FC236}">
                <a16:creationId xmlns:a16="http://schemas.microsoft.com/office/drawing/2014/main" id="{7B421D95-6C05-4014-4EA9-6B48CFE494CB}"/>
              </a:ext>
            </a:extLst>
          </p:cNvPr>
          <p:cNvPicPr>
            <a:picLocks noChangeAspect="1"/>
          </p:cNvPicPr>
          <p:nvPr/>
        </p:nvPicPr>
        <p:blipFill rotWithShape="1">
          <a:blip r:embed="rId3">
            <a:extLst>
              <a:ext uri="{28A0092B-C50C-407E-A947-70E740481C1C}">
                <a14:useLocalDpi xmlns:a14="http://schemas.microsoft.com/office/drawing/2010/main" val="0"/>
              </a:ext>
            </a:extLst>
          </a:blip>
          <a:srcRect t="5920"/>
          <a:stretch/>
        </p:blipFill>
        <p:spPr>
          <a:xfrm>
            <a:off x="4003113" y="5070581"/>
            <a:ext cx="1337198" cy="5120906"/>
          </a:xfrm>
          <a:prstGeom prst="rect">
            <a:avLst/>
          </a:prstGeom>
          <a:ln>
            <a:solidFill>
              <a:srgbClr val="000000"/>
            </a:solidFill>
          </a:ln>
        </p:spPr>
      </p:pic>
      <p:pic>
        <p:nvPicPr>
          <p:cNvPr id="14" name="Image 13" descr="Joypad 143 été 2004 p.83.png">
            <a:extLst>
              <a:ext uri="{FF2B5EF4-FFF2-40B4-BE49-F238E27FC236}">
                <a16:creationId xmlns:a16="http://schemas.microsoft.com/office/drawing/2014/main" id="{31779432-B036-38DD-6F0C-DC03FCEAD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74" y="4735113"/>
            <a:ext cx="3795239" cy="5447778"/>
          </a:xfrm>
          <a:prstGeom prst="rect">
            <a:avLst/>
          </a:prstGeom>
          <a:ln>
            <a:solidFill>
              <a:srgbClr val="000000"/>
            </a:solidFill>
          </a:ln>
        </p:spPr>
      </p:pic>
      <p:pic>
        <p:nvPicPr>
          <p:cNvPr id="15" name="Image 14" descr="C+ 114 juillet 2001.png">
            <a:extLst>
              <a:ext uri="{FF2B5EF4-FFF2-40B4-BE49-F238E27FC236}">
                <a16:creationId xmlns:a16="http://schemas.microsoft.com/office/drawing/2014/main" id="{FD5FB763-FAE9-8DFA-5D54-B70048C2E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0277" y="4735113"/>
            <a:ext cx="2744066" cy="5447778"/>
          </a:xfrm>
          <a:prstGeom prst="rect">
            <a:avLst/>
          </a:prstGeom>
          <a:ln>
            <a:solidFill>
              <a:srgbClr val="000000"/>
            </a:solidFill>
          </a:ln>
        </p:spPr>
      </p:pic>
      <p:pic>
        <p:nvPicPr>
          <p:cNvPr id="17" name="Image 16" descr="C+ 149 juin 2004 p.69.png">
            <a:extLst>
              <a:ext uri="{FF2B5EF4-FFF2-40B4-BE49-F238E27FC236}">
                <a16:creationId xmlns:a16="http://schemas.microsoft.com/office/drawing/2014/main" id="{4A055279-EEA1-F7CC-5EF3-E3570D900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9804" y="4735113"/>
            <a:ext cx="1927707" cy="5456374"/>
          </a:xfrm>
          <a:prstGeom prst="rect">
            <a:avLst/>
          </a:prstGeom>
          <a:ln>
            <a:solidFill>
              <a:srgbClr val="000000"/>
            </a:solidFill>
          </a:ln>
        </p:spPr>
      </p:pic>
      <p:sp>
        <p:nvSpPr>
          <p:cNvPr id="3" name="Rectangle 2">
            <a:extLst>
              <a:ext uri="{FF2B5EF4-FFF2-40B4-BE49-F238E27FC236}">
                <a16:creationId xmlns:a16="http://schemas.microsoft.com/office/drawing/2014/main" id="{80CB5695-14B4-4055-6F7C-E2351CE92425}"/>
              </a:ext>
            </a:extLst>
          </p:cNvPr>
          <p:cNvSpPr/>
          <p:nvPr/>
        </p:nvSpPr>
        <p:spPr>
          <a:xfrm>
            <a:off x="797654" y="3165453"/>
            <a:ext cx="16794607" cy="1569660"/>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The test genre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term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specific</a:t>
            </a:r>
            <a:r>
              <a:rPr lang="fr-FR" sz="2400" dirty="0">
                <a:latin typeface="Times New Roman" panose="02020603050405020304" pitchFamily="18" charset="0"/>
                <a:cs typeface="Times New Roman" panose="02020603050405020304" pitchFamily="18" charset="0"/>
              </a:rPr>
              <a:t> to the computer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or the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dedicated</a:t>
            </a:r>
            <a:r>
              <a:rPr lang="fr-FR" sz="2400" dirty="0">
                <a:latin typeface="Times New Roman" panose="02020603050405020304" pitchFamily="18" charset="0"/>
                <a:cs typeface="Times New Roman" panose="02020603050405020304" pitchFamily="18" charset="0"/>
              </a:rPr>
              <a:t> to new technologies. The </a:t>
            </a:r>
            <a:r>
              <a:rPr lang="fr-FR" sz="2400" dirty="0" err="1">
                <a:latin typeface="Times New Roman" panose="02020603050405020304" pitchFamily="18" charset="0"/>
                <a:cs typeface="Times New Roman" panose="02020603050405020304" pitchFamily="18" charset="0"/>
              </a:rPr>
              <a:t>exercise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originally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consisted</a:t>
            </a:r>
            <a:r>
              <a:rPr lang="fr-FR" sz="2400" dirty="0">
                <a:latin typeface="Times New Roman" panose="02020603050405020304" pitchFamily="18" charset="0"/>
                <a:cs typeface="Times New Roman" panose="02020603050405020304" pitchFamily="18" charset="0"/>
              </a:rPr>
              <a:t> of </a:t>
            </a:r>
            <a:r>
              <a:rPr lang="fr-FR" sz="2400" dirty="0" err="1">
                <a:latin typeface="Times New Roman" panose="02020603050405020304" pitchFamily="18" charset="0"/>
                <a:cs typeface="Times New Roman" panose="02020603050405020304" pitchFamily="18" charset="0"/>
              </a:rPr>
              <a:t>testing</a:t>
            </a:r>
            <a:r>
              <a:rPr lang="fr-FR" sz="2400" dirty="0">
                <a:latin typeface="Times New Roman" panose="02020603050405020304" pitchFamily="18" charset="0"/>
                <a:cs typeface="Times New Roman" panose="02020603050405020304" pitchFamily="18" charset="0"/>
              </a:rPr>
              <a:t> the correct </a:t>
            </a:r>
            <a:r>
              <a:rPr lang="fr-FR" sz="2400" dirty="0" err="1">
                <a:latin typeface="Times New Roman" panose="02020603050405020304" pitchFamily="18" charset="0"/>
                <a:cs typeface="Times New Roman" panose="02020603050405020304" pitchFamily="18" charset="0"/>
              </a:rPr>
              <a:t>functioning</a:t>
            </a:r>
            <a:r>
              <a:rPr lang="fr-FR" sz="2400" dirty="0">
                <a:latin typeface="Times New Roman" panose="02020603050405020304" pitchFamily="18" charset="0"/>
                <a:cs typeface="Times New Roman" panose="02020603050405020304" pitchFamily="18" charset="0"/>
              </a:rPr>
              <a:t> of an </a:t>
            </a:r>
            <a:r>
              <a:rPr lang="fr-FR" sz="2400" dirty="0" err="1">
                <a:latin typeface="Times New Roman" panose="02020603050405020304" pitchFamily="18" charset="0"/>
                <a:cs typeface="Times New Roman" panose="02020603050405020304" pitchFamily="18" charset="0"/>
              </a:rPr>
              <a:t>electronic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device</a:t>
            </a:r>
            <a:r>
              <a:rPr lang="fr-FR" sz="2400" dirty="0">
                <a:latin typeface="Times New Roman" panose="02020603050405020304" pitchFamily="18" charset="0"/>
                <a:cs typeface="Times New Roman" panose="02020603050405020304" pitchFamily="18" charset="0"/>
              </a:rPr>
              <a:t> or a </a:t>
            </a:r>
            <a:r>
              <a:rPr lang="fr-FR" sz="2400" dirty="0" err="1">
                <a:latin typeface="Times New Roman" panose="02020603050405020304" pitchFamily="18" charset="0"/>
                <a:cs typeface="Times New Roman" panose="02020603050405020304" pitchFamily="18" charset="0"/>
              </a:rPr>
              <a:t>product</a:t>
            </a:r>
            <a:r>
              <a:rPr lang="fr-FR" sz="2400" dirty="0">
                <a:latin typeface="Times New Roman" panose="02020603050405020304" pitchFamily="18" charset="0"/>
                <a:cs typeface="Times New Roman" panose="02020603050405020304" pitchFamily="18" charset="0"/>
              </a:rPr>
              <a:t>, putting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technical</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limits</a:t>
            </a:r>
            <a:r>
              <a:rPr lang="fr-FR" sz="2400" dirty="0">
                <a:latin typeface="Times New Roman" panose="02020603050405020304" pitchFamily="18" charset="0"/>
                <a:cs typeface="Times New Roman" panose="02020603050405020304" pitchFamily="18" charset="0"/>
              </a:rPr>
              <a:t> to the test. In the case of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term</a:t>
            </a:r>
            <a:r>
              <a:rPr lang="fr-FR" sz="2400" dirty="0">
                <a:latin typeface="Times New Roman" panose="02020603050405020304" pitchFamily="18" charset="0"/>
                <a:cs typeface="Times New Roman" panose="02020603050405020304" pitchFamily="18" charset="0"/>
              </a:rPr>
              <a:t> "test" </a:t>
            </a:r>
            <a:r>
              <a:rPr lang="fr-FR" sz="2400" dirty="0" err="1">
                <a:latin typeface="Times New Roman" panose="02020603050405020304" pitchFamily="18" charset="0"/>
                <a:cs typeface="Times New Roman" panose="02020603050405020304" pitchFamily="18" charset="0"/>
              </a:rPr>
              <a:t>designates</a:t>
            </a:r>
            <a:r>
              <a:rPr lang="fr-FR" sz="2400" dirty="0">
                <a:latin typeface="Times New Roman" panose="02020603050405020304" pitchFamily="18" charset="0"/>
                <a:cs typeface="Times New Roman" panose="02020603050405020304" pitchFamily="18" charset="0"/>
              </a:rPr>
              <a:t> an </a:t>
            </a:r>
            <a:r>
              <a:rPr lang="fr-FR" sz="2400" dirty="0" err="1">
                <a:latin typeface="Times New Roman" panose="02020603050405020304" pitchFamily="18" charset="0"/>
                <a:cs typeface="Times New Roman" panose="02020603050405020304" pitchFamily="18" charset="0"/>
              </a:rPr>
              <a:t>evaluation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most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often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accompanied</a:t>
            </a:r>
            <a:r>
              <a:rPr lang="fr-FR" sz="2400" dirty="0">
                <a:latin typeface="Times New Roman" panose="02020603050405020304" pitchFamily="18" charset="0"/>
                <a:cs typeface="Times New Roman" panose="02020603050405020304" pitchFamily="18" charset="0"/>
              </a:rPr>
              <a:t> by a score and </a:t>
            </a:r>
            <a:r>
              <a:rPr lang="fr-FR" sz="2400" dirty="0" err="1">
                <a:latin typeface="Times New Roman" panose="02020603050405020304" pitchFamily="18" charset="0"/>
                <a:cs typeface="Times New Roman" panose="02020603050405020304" pitchFamily="18" charset="0"/>
              </a:rPr>
              <a:t>published</a:t>
            </a:r>
            <a:r>
              <a:rPr lang="fr-FR" sz="2400" dirty="0">
                <a:latin typeface="Times New Roman" panose="02020603050405020304" pitchFamily="18" charset="0"/>
                <a:cs typeface="Times New Roman" panose="02020603050405020304" pitchFamily="18" charset="0"/>
              </a:rPr>
              <a:t> in </a:t>
            </a:r>
            <a:r>
              <a:rPr lang="fr-FR" sz="2400" dirty="0" err="1">
                <a:latin typeface="Times New Roman" panose="02020603050405020304" pitchFamily="18" charset="0"/>
                <a:cs typeface="Times New Roman" panose="02020603050405020304" pitchFamily="18" charset="0"/>
              </a:rPr>
              <a:t>synchrony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the commercial release of the </a:t>
            </a:r>
            <a:r>
              <a:rPr lang="fr-FR" sz="2400" dirty="0" err="1">
                <a:latin typeface="Times New Roman" panose="02020603050405020304" pitchFamily="18" charset="0"/>
                <a:cs typeface="Times New Roman" panose="02020603050405020304" pitchFamily="18" charset="0"/>
              </a:rPr>
              <a:t>work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which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aims</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judge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quality</a:t>
            </a:r>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4810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58511" y="328266"/>
            <a:ext cx="17538065" cy="1200329"/>
          </a:xfrm>
          <a:prstGeom prst="rect">
            <a:avLst/>
          </a:prstGeom>
          <a:noFill/>
        </p:spPr>
        <p:txBody>
          <a:bodyPr wrap="square" rtlCol="0">
            <a:spAutoFit/>
          </a:bodyPr>
          <a:lstStyle/>
          <a:p>
            <a:pPr algn="ctr"/>
            <a:r>
              <a:rPr lang="nl-BE" sz="36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L’institutionnalisation du Cycle / The institutionalisation of the Cycle</a:t>
            </a:r>
          </a:p>
          <a:p>
            <a:pPr algn="ctr"/>
            <a:endParaRPr lang="en-US" sz="36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apture d’écran 2020-04-14 à 15.46.37.png"/>
          <p:cNvPicPr>
            <a:picLocks noChangeAspect="1"/>
          </p:cNvPicPr>
          <p:nvPr/>
        </p:nvPicPr>
        <p:blipFill rotWithShape="1">
          <a:blip r:embed="rId2">
            <a:extLst>
              <a:ext uri="{28A0092B-C50C-407E-A947-70E740481C1C}">
                <a14:useLocalDpi xmlns:a14="http://schemas.microsoft.com/office/drawing/2010/main" val="0"/>
              </a:ext>
            </a:extLst>
          </a:blip>
          <a:srcRect l="2587" t="6172" r="2298" b="5519"/>
          <a:stretch/>
        </p:blipFill>
        <p:spPr>
          <a:xfrm>
            <a:off x="7871791" y="4505221"/>
            <a:ext cx="10066103" cy="4184880"/>
          </a:xfrm>
          <a:prstGeom prst="rect">
            <a:avLst/>
          </a:prstGeom>
          <a:ln>
            <a:solidFill>
              <a:srgbClr val="1C2024"/>
            </a:solidFill>
          </a:ln>
        </p:spPr>
      </p:pic>
      <p:pic>
        <p:nvPicPr>
          <p:cNvPr id="4" name="Image 3" descr="Capture d’écran 2021-03-10 à 11.2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8" y="3639109"/>
            <a:ext cx="7834443" cy="6469012"/>
          </a:xfrm>
          <a:prstGeom prst="rect">
            <a:avLst/>
          </a:prstGeom>
          <a:ln>
            <a:noFill/>
          </a:ln>
        </p:spPr>
      </p:pic>
      <p:sp>
        <p:nvSpPr>
          <p:cNvPr id="5" name="Rectangle 4"/>
          <p:cNvSpPr/>
          <p:nvPr/>
        </p:nvSpPr>
        <p:spPr>
          <a:xfrm>
            <a:off x="745991" y="1168741"/>
            <a:ext cx="16983498" cy="1200329"/>
          </a:xfrm>
          <a:prstGeom prst="rect">
            <a:avLst/>
          </a:prstGeom>
        </p:spPr>
        <p:txBody>
          <a:bodyPr wrap="square">
            <a:spAutoFit/>
          </a:bodyPr>
          <a:lstStyle/>
          <a:p>
            <a:pPr algn="just"/>
            <a:r>
              <a:rPr lang="fr-BE" sz="2400" dirty="0">
                <a:latin typeface="Times New Roman"/>
                <a:cs typeface="Times New Roman"/>
              </a:rPr>
              <a:t>La presse vidéoludique s’inscrit dans un rapport extrêmement ténu avec l’industrie qu’elle couvre, au point que la communication régisse son modèle éditorial : un cycle en trois temps (</a:t>
            </a:r>
            <a:r>
              <a:rPr lang="fr-BE" sz="2400" b="1" dirty="0">
                <a:latin typeface="Times New Roman"/>
                <a:cs typeface="Times New Roman"/>
              </a:rPr>
              <a:t>news – </a:t>
            </a:r>
            <a:r>
              <a:rPr lang="fr-BE" sz="2400" b="1" dirty="0" err="1">
                <a:latin typeface="Times New Roman"/>
                <a:cs typeface="Times New Roman"/>
              </a:rPr>
              <a:t>preview</a:t>
            </a:r>
            <a:r>
              <a:rPr lang="fr-BE" sz="2400" b="1" dirty="0">
                <a:latin typeface="Times New Roman"/>
                <a:cs typeface="Times New Roman"/>
              </a:rPr>
              <a:t> – tests</a:t>
            </a:r>
            <a:r>
              <a:rPr lang="fr-BE" sz="2400" dirty="0">
                <a:latin typeface="Times New Roman"/>
                <a:cs typeface="Times New Roman"/>
              </a:rPr>
              <a:t>), avec des genres rédactionnels chevillés aux stades de développement des œuvres, de leur annonce à leur sortie commerciale, avec tout le respect des embargos que ce modèle implique. </a:t>
            </a:r>
          </a:p>
        </p:txBody>
      </p:sp>
      <p:sp>
        <p:nvSpPr>
          <p:cNvPr id="2" name="Rectangle 1">
            <a:extLst>
              <a:ext uri="{FF2B5EF4-FFF2-40B4-BE49-F238E27FC236}">
                <a16:creationId xmlns:a16="http://schemas.microsoft.com/office/drawing/2014/main" id="{A3664A07-3239-1C48-DADE-7A44DC19324D}"/>
              </a:ext>
            </a:extLst>
          </p:cNvPr>
          <p:cNvSpPr/>
          <p:nvPr/>
        </p:nvSpPr>
        <p:spPr>
          <a:xfrm>
            <a:off x="745991" y="2490599"/>
            <a:ext cx="16983498" cy="1200329"/>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The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press</a:t>
            </a:r>
            <a:r>
              <a:rPr lang="fr-FR" sz="2400" dirty="0">
                <a:latin typeface="Times New Roman" panose="02020603050405020304" pitchFamily="18" charset="0"/>
                <a:cs typeface="Times New Roman" panose="02020603050405020304" pitchFamily="18" charset="0"/>
              </a:rPr>
              <a:t> has an </a:t>
            </a:r>
            <a:r>
              <a:rPr lang="fr-FR" sz="2400" dirty="0" err="1">
                <a:latin typeface="Times New Roman" panose="02020603050405020304" pitchFamily="18" charset="0"/>
                <a:cs typeface="Times New Roman" panose="02020603050405020304" pitchFamily="18" charset="0"/>
              </a:rPr>
              <a:t>extremely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tenuous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relationship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the </a:t>
            </a:r>
            <a:r>
              <a:rPr lang="fr-FR" sz="2400" dirty="0" err="1">
                <a:latin typeface="Times New Roman" panose="02020603050405020304" pitchFamily="18" charset="0"/>
                <a:cs typeface="Times New Roman" panose="02020603050405020304" pitchFamily="18" charset="0"/>
              </a:rPr>
              <a:t>industry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covers</a:t>
            </a:r>
            <a:r>
              <a:rPr lang="fr-FR" sz="2400" dirty="0">
                <a:latin typeface="Times New Roman" panose="02020603050405020304" pitchFamily="18" charset="0"/>
                <a:cs typeface="Times New Roman" panose="02020603050405020304" pitchFamily="18" charset="0"/>
              </a:rPr>
              <a:t>, to the point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communication </a:t>
            </a:r>
            <a:r>
              <a:rPr lang="fr-FR" sz="2400" dirty="0" err="1">
                <a:latin typeface="Times New Roman" panose="02020603050405020304" pitchFamily="18" charset="0"/>
                <a:cs typeface="Times New Roman" panose="02020603050405020304" pitchFamily="18" charset="0"/>
              </a:rPr>
              <a:t>governs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editorial</a:t>
            </a:r>
            <a:r>
              <a:rPr lang="fr-FR" sz="2400" dirty="0">
                <a:latin typeface="Times New Roman" panose="02020603050405020304" pitchFamily="18" charset="0"/>
                <a:cs typeface="Times New Roman" panose="02020603050405020304" pitchFamily="18" charset="0"/>
              </a:rPr>
              <a:t> model: a </a:t>
            </a:r>
            <a:r>
              <a:rPr lang="fr-FR" sz="2400" dirty="0" err="1">
                <a:latin typeface="Times New Roman" panose="02020603050405020304" pitchFamily="18" charset="0"/>
                <a:cs typeface="Times New Roman" panose="02020603050405020304" pitchFamily="18" charset="0"/>
              </a:rPr>
              <a:t>three</a:t>
            </a:r>
            <a:r>
              <a:rPr lang="fr-FR" sz="2400" dirty="0">
                <a:latin typeface="Times New Roman" panose="02020603050405020304" pitchFamily="18" charset="0"/>
                <a:cs typeface="Times New Roman" panose="02020603050405020304" pitchFamily="18" charset="0"/>
              </a:rPr>
              <a:t>-stage cycle (news - </a:t>
            </a:r>
            <a:r>
              <a:rPr lang="fr-FR" sz="2400" dirty="0" err="1">
                <a:latin typeface="Times New Roman" panose="02020603050405020304" pitchFamily="18" charset="0"/>
                <a:cs typeface="Times New Roman" panose="02020603050405020304" pitchFamily="18" charset="0"/>
              </a:rPr>
              <a:t>preview</a:t>
            </a:r>
            <a:r>
              <a:rPr lang="fr-FR" sz="2400" dirty="0">
                <a:latin typeface="Times New Roman" panose="02020603050405020304" pitchFamily="18" charset="0"/>
                <a:cs typeface="Times New Roman" panose="02020603050405020304" pitchFamily="18" charset="0"/>
              </a:rPr>
              <a:t> - tests),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editorial</a:t>
            </a:r>
            <a:r>
              <a:rPr lang="fr-FR" sz="2400" dirty="0">
                <a:latin typeface="Times New Roman" panose="02020603050405020304" pitchFamily="18" charset="0"/>
                <a:cs typeface="Times New Roman" panose="02020603050405020304" pitchFamily="18" charset="0"/>
              </a:rPr>
              <a:t> genres </a:t>
            </a:r>
            <a:r>
              <a:rPr lang="fr-FR" sz="2400" dirty="0" err="1">
                <a:latin typeface="Times New Roman" panose="02020603050405020304" pitchFamily="18" charset="0"/>
                <a:cs typeface="Times New Roman" panose="02020603050405020304" pitchFamily="18" charset="0"/>
              </a:rPr>
              <a:t>linked</a:t>
            </a:r>
            <a:r>
              <a:rPr lang="fr-FR" sz="2400" dirty="0">
                <a:latin typeface="Times New Roman" panose="02020603050405020304" pitchFamily="18" charset="0"/>
                <a:cs typeface="Times New Roman" panose="02020603050405020304" pitchFamily="18" charset="0"/>
              </a:rPr>
              <a:t> to the </a:t>
            </a:r>
            <a:r>
              <a:rPr lang="fr-FR" sz="2400" dirty="0" err="1">
                <a:latin typeface="Times New Roman" panose="02020603050405020304" pitchFamily="18" charset="0"/>
                <a:cs typeface="Times New Roman" panose="02020603050405020304" pitchFamily="18" charset="0"/>
              </a:rPr>
              <a:t>development</a:t>
            </a:r>
            <a:r>
              <a:rPr lang="fr-FR" sz="2400" dirty="0">
                <a:latin typeface="Times New Roman" panose="02020603050405020304" pitchFamily="18" charset="0"/>
                <a:cs typeface="Times New Roman" panose="02020603050405020304" pitchFamily="18" charset="0"/>
              </a:rPr>
              <a:t> stages of </a:t>
            </a:r>
            <a:r>
              <a:rPr lang="fr-FR" sz="2400" dirty="0" err="1">
                <a:latin typeface="Times New Roman" panose="02020603050405020304" pitchFamily="18" charset="0"/>
                <a:cs typeface="Times New Roman" panose="02020603050405020304" pitchFamily="18" charset="0"/>
              </a:rPr>
              <a:t>works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announcement</a:t>
            </a:r>
            <a:r>
              <a:rPr lang="fr-FR" sz="2400" dirty="0">
                <a:latin typeface="Times New Roman" panose="02020603050405020304" pitchFamily="18" charset="0"/>
                <a:cs typeface="Times New Roman" panose="02020603050405020304" pitchFamily="18" charset="0"/>
              </a:rPr>
              <a:t> to </a:t>
            </a:r>
            <a:r>
              <a:rPr lang="fr-FR" sz="2400" dirty="0" err="1">
                <a:latin typeface="Times New Roman" panose="02020603050405020304" pitchFamily="18" charset="0"/>
                <a:cs typeface="Times New Roman" panose="02020603050405020304" pitchFamily="18" charset="0"/>
              </a:rPr>
              <a:t>their</a:t>
            </a:r>
            <a:r>
              <a:rPr lang="fr-FR" sz="2400" dirty="0">
                <a:latin typeface="Times New Roman" panose="02020603050405020304" pitchFamily="18" charset="0"/>
                <a:cs typeface="Times New Roman" panose="02020603050405020304" pitchFamily="18" charset="0"/>
              </a:rPr>
              <a:t> commercial release, </a:t>
            </a:r>
            <a:r>
              <a:rPr lang="fr-FR" sz="2400" dirty="0" err="1">
                <a:latin typeface="Times New Roman" panose="02020603050405020304" pitchFamily="18" charset="0"/>
                <a:cs typeface="Times New Roman" panose="02020603050405020304" pitchFamily="18" charset="0"/>
              </a:rPr>
              <a:t>with</a:t>
            </a:r>
            <a:r>
              <a:rPr lang="fr-FR" sz="2400" dirty="0">
                <a:latin typeface="Times New Roman" panose="02020603050405020304" pitchFamily="18" charset="0"/>
                <a:cs typeface="Times New Roman" panose="02020603050405020304" pitchFamily="18" charset="0"/>
              </a:rPr>
              <a:t> all the respect for </a:t>
            </a:r>
            <a:r>
              <a:rPr lang="fr-FR" sz="2400" dirty="0" err="1">
                <a:latin typeface="Times New Roman" panose="02020603050405020304" pitchFamily="18" charset="0"/>
                <a:cs typeface="Times New Roman" panose="02020603050405020304" pitchFamily="18" charset="0"/>
              </a:rPr>
              <a:t>embargoes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model </a:t>
            </a:r>
            <a:r>
              <a:rPr lang="fr-FR" sz="2400" dirty="0" err="1">
                <a:latin typeface="Times New Roman" panose="02020603050405020304" pitchFamily="18" charset="0"/>
                <a:cs typeface="Times New Roman" panose="02020603050405020304" pitchFamily="18" charset="0"/>
              </a:rPr>
              <a:t>implies</a:t>
            </a:r>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0381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2735" y="359913"/>
            <a:ext cx="17657335" cy="923330"/>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Principale hypothèse / Main hypothesis</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E45C2065-8D8C-4789-2E3C-97FAFE9992C0}"/>
              </a:ext>
            </a:extLst>
          </p:cNvPr>
          <p:cNvSpPr/>
          <p:nvPr/>
        </p:nvSpPr>
        <p:spPr>
          <a:xfrm>
            <a:off x="576469" y="1602650"/>
            <a:ext cx="17174818" cy="1569660"/>
          </a:xfrm>
          <a:prstGeom prst="rect">
            <a:avLst/>
          </a:prstGeom>
        </p:spPr>
        <p:txBody>
          <a:bodyPr wrap="square">
            <a:spAutoFit/>
          </a:bodyPr>
          <a:lstStyle/>
          <a:p>
            <a:pPr algn="just"/>
            <a:r>
              <a:rPr lang="fr-BE" sz="2400" dirty="0">
                <a:latin typeface="Times New Roman" panose="02020603050405020304" pitchFamily="18" charset="0"/>
                <a:ea typeface="Calibri" panose="020F0502020204030204" pitchFamily="34" charset="0"/>
                <a:cs typeface="Times New Roman" panose="02020603050405020304" pitchFamily="18" charset="0"/>
              </a:rPr>
              <a:t>À travers ce débat sémantique test-critique, ce sont deux grandes traditions journalistiques qui s’opposent (</a:t>
            </a:r>
            <a:r>
              <a:rPr lang="fr-BE" sz="2400" b="1" dirty="0">
                <a:latin typeface="Times New Roman" panose="02020603050405020304" pitchFamily="18" charset="0"/>
                <a:ea typeface="Calibri" panose="020F0502020204030204" pitchFamily="34" charset="0"/>
                <a:cs typeface="Times New Roman" panose="02020603050405020304" pitchFamily="18" charset="0"/>
              </a:rPr>
              <a:t>guide d’achat VS analyse</a:t>
            </a:r>
            <a:r>
              <a:rPr lang="fr-BE" sz="2400" dirty="0">
                <a:latin typeface="Times New Roman" panose="02020603050405020304" pitchFamily="18" charset="0"/>
                <a:ea typeface="Calibri" panose="020F0502020204030204" pitchFamily="34" charset="0"/>
                <a:cs typeface="Times New Roman" panose="02020603050405020304" pitchFamily="18" charset="0"/>
              </a:rPr>
              <a:t>), mais aussi deux visions du jeu vidéo (</a:t>
            </a:r>
            <a:r>
              <a:rPr lang="fr-BE" sz="2400" b="1" dirty="0">
                <a:latin typeface="Times New Roman" panose="02020603050405020304" pitchFamily="18" charset="0"/>
                <a:ea typeface="Calibri" panose="020F0502020204030204" pitchFamily="34" charset="0"/>
                <a:cs typeface="Times New Roman" panose="02020603050405020304" pitchFamily="18" charset="0"/>
              </a:rPr>
              <a:t>divertissement/produit de consommation VS objet culturel</a:t>
            </a:r>
            <a:r>
              <a:rPr lang="fr-BE" sz="2400" dirty="0">
                <a:latin typeface="Times New Roman" panose="02020603050405020304" pitchFamily="18" charset="0"/>
                <a:ea typeface="Calibri" panose="020F0502020204030204" pitchFamily="34" charset="0"/>
                <a:cs typeface="Times New Roman" panose="02020603050405020304" pitchFamily="18" charset="0"/>
              </a:rPr>
              <a:t>). Là où la critique est parfois perçue comme un modèle vieillissant dans le secteur du cinéma, ses préceptes sont vécus comme particulièrement rafraichissant pour de nombreux journalistes spécialisés en jeu vidéo.</a:t>
            </a:r>
            <a:endParaRPr lang="fr-BE" sz="2400" dirty="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CDD80FE-990B-F0A3-2E3D-6B1C2605BB72}"/>
              </a:ext>
            </a:extLst>
          </p:cNvPr>
          <p:cNvSpPr/>
          <p:nvPr/>
        </p:nvSpPr>
        <p:spPr>
          <a:xfrm>
            <a:off x="576469" y="3491717"/>
            <a:ext cx="17174818" cy="1200329"/>
          </a:xfrm>
          <a:prstGeom prst="rect">
            <a:avLst/>
          </a:prstGeom>
        </p:spPr>
        <p:txBody>
          <a:bodyPr wrap="square">
            <a:spAutoFit/>
          </a:bodyPr>
          <a:lstStyle/>
          <a:p>
            <a:pPr algn="just"/>
            <a:r>
              <a:rPr lang="fr-FR" sz="2400" dirty="0" err="1">
                <a:latin typeface="Times New Roman" panose="02020603050405020304" pitchFamily="18" charset="0"/>
                <a:cs typeface="Times New Roman" panose="02020603050405020304" pitchFamily="18" charset="0"/>
              </a:rPr>
              <a:t>Through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semantic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debate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between</a:t>
            </a:r>
            <a:r>
              <a:rPr lang="fr-FR" sz="2400" dirty="0">
                <a:latin typeface="Times New Roman" panose="02020603050405020304" pitchFamily="18" charset="0"/>
                <a:cs typeface="Times New Roman" panose="02020603050405020304" pitchFamily="18" charset="0"/>
              </a:rPr>
              <a:t> test and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two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great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journalistic</a:t>
            </a:r>
            <a:r>
              <a:rPr lang="fr-FR" sz="2400" dirty="0">
                <a:latin typeface="Times New Roman" panose="02020603050405020304" pitchFamily="18" charset="0"/>
                <a:cs typeface="Times New Roman" panose="02020603050405020304" pitchFamily="18" charset="0"/>
              </a:rPr>
              <a:t> traditions are </a:t>
            </a:r>
            <a:r>
              <a:rPr lang="fr-FR" sz="2400" dirty="0" err="1">
                <a:latin typeface="Times New Roman" panose="02020603050405020304" pitchFamily="18" charset="0"/>
                <a:cs typeface="Times New Roman" panose="02020603050405020304" pitchFamily="18" charset="0"/>
              </a:rPr>
              <a:t>opposed</a:t>
            </a:r>
            <a:r>
              <a:rPr lang="fr-FR" sz="2400"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buying</a:t>
            </a:r>
            <a:r>
              <a:rPr lang="fr-FR" sz="2400" b="1" dirty="0">
                <a:latin typeface="Times New Roman" panose="02020603050405020304" pitchFamily="18" charset="0"/>
                <a:cs typeface="Times New Roman" panose="02020603050405020304" pitchFamily="18" charset="0"/>
              </a:rPr>
              <a:t> guide VS </a:t>
            </a:r>
            <a:r>
              <a:rPr lang="fr-FR" sz="2400" b="1" dirty="0" err="1">
                <a:latin typeface="Times New Roman" panose="02020603050405020304" pitchFamily="18" charset="0"/>
                <a:cs typeface="Times New Roman" panose="02020603050405020304" pitchFamily="18" charset="0"/>
              </a:rPr>
              <a:t>analysis</a:t>
            </a:r>
            <a:r>
              <a:rPr lang="fr-FR" sz="2400" dirty="0">
                <a:latin typeface="Times New Roman" panose="02020603050405020304" pitchFamily="18" charset="0"/>
                <a:cs typeface="Times New Roman" panose="02020603050405020304" pitchFamily="18" charset="0"/>
              </a:rPr>
              <a:t>), but </a:t>
            </a:r>
            <a:r>
              <a:rPr lang="fr-FR" sz="2400" dirty="0" err="1">
                <a:latin typeface="Times New Roman" panose="02020603050405020304" pitchFamily="18" charset="0"/>
                <a:cs typeface="Times New Roman" panose="02020603050405020304" pitchFamily="18" charset="0"/>
              </a:rPr>
              <a:t>also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two</a:t>
            </a:r>
            <a:r>
              <a:rPr lang="fr-FR" sz="2400" dirty="0">
                <a:latin typeface="Times New Roman" panose="02020603050405020304" pitchFamily="18" charset="0"/>
                <a:cs typeface="Times New Roman" panose="02020603050405020304" pitchFamily="18" charset="0"/>
              </a:rPr>
              <a:t> visions of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entertainment</a:t>
            </a:r>
            <a:r>
              <a:rPr lang="fr-FR" sz="2400" b="1" dirty="0">
                <a:latin typeface="Times New Roman" panose="02020603050405020304" pitchFamily="18" charset="0"/>
                <a:cs typeface="Times New Roman" panose="02020603050405020304" pitchFamily="18" charset="0"/>
              </a:rPr>
              <a:t>/consumer </a:t>
            </a:r>
            <a:r>
              <a:rPr lang="fr-FR" sz="2400" b="1" dirty="0" err="1">
                <a:latin typeface="Times New Roman" panose="02020603050405020304" pitchFamily="18" charset="0"/>
                <a:cs typeface="Times New Roman" panose="02020603050405020304" pitchFamily="18" charset="0"/>
              </a:rPr>
              <a:t>product</a:t>
            </a:r>
            <a:r>
              <a:rPr lang="fr-FR" sz="2400" b="1" dirty="0">
                <a:latin typeface="Times New Roman" panose="02020603050405020304" pitchFamily="18" charset="0"/>
                <a:cs typeface="Times New Roman" panose="02020603050405020304" pitchFamily="18" charset="0"/>
              </a:rPr>
              <a:t> VS cultural </a:t>
            </a:r>
            <a:r>
              <a:rPr lang="fr-FR" sz="2400" b="1" dirty="0" err="1">
                <a:latin typeface="Times New Roman" panose="02020603050405020304" pitchFamily="18" charset="0"/>
                <a:cs typeface="Times New Roman" panose="02020603050405020304" pitchFamily="18" charset="0"/>
              </a:rPr>
              <a:t>object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Where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criticism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sometimes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perceived</a:t>
            </a:r>
            <a:r>
              <a:rPr lang="fr-FR" sz="2400" dirty="0">
                <a:latin typeface="Times New Roman" panose="02020603050405020304" pitchFamily="18" charset="0"/>
                <a:cs typeface="Times New Roman" panose="02020603050405020304" pitchFamily="18" charset="0"/>
              </a:rPr>
              <a:t> as an </a:t>
            </a:r>
            <a:r>
              <a:rPr lang="fr-FR" sz="2400" dirty="0" err="1">
                <a:latin typeface="Times New Roman" panose="02020603050405020304" pitchFamily="18" charset="0"/>
                <a:cs typeface="Times New Roman" panose="02020603050405020304" pitchFamily="18" charset="0"/>
              </a:rPr>
              <a:t>ageing</a:t>
            </a:r>
            <a:r>
              <a:rPr lang="fr-FR" sz="2400" dirty="0">
                <a:latin typeface="Times New Roman" panose="02020603050405020304" pitchFamily="18" charset="0"/>
                <a:cs typeface="Times New Roman" panose="02020603050405020304" pitchFamily="18" charset="0"/>
              </a:rPr>
              <a:t> model in the film </a:t>
            </a:r>
            <a:r>
              <a:rPr lang="fr-FR" sz="2400" dirty="0" err="1">
                <a:latin typeface="Times New Roman" panose="02020603050405020304" pitchFamily="18" charset="0"/>
                <a:cs typeface="Times New Roman" panose="02020603050405020304" pitchFamily="18" charset="0"/>
              </a:rPr>
              <a:t>sector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precepts</a:t>
            </a:r>
            <a:r>
              <a:rPr lang="fr-FR" sz="2400" dirty="0">
                <a:latin typeface="Times New Roman" panose="02020603050405020304" pitchFamily="18" charset="0"/>
                <a:cs typeface="Times New Roman" panose="02020603050405020304" pitchFamily="18" charset="0"/>
              </a:rPr>
              <a:t> are </a:t>
            </a:r>
            <a:r>
              <a:rPr lang="fr-FR" sz="2400" dirty="0" err="1">
                <a:latin typeface="Times New Roman" panose="02020603050405020304" pitchFamily="18" charset="0"/>
                <a:cs typeface="Times New Roman" panose="02020603050405020304" pitchFamily="18" charset="0"/>
              </a:rPr>
              <a:t>experienced</a:t>
            </a:r>
            <a:r>
              <a:rPr lang="fr-FR" sz="2400" dirty="0">
                <a:latin typeface="Times New Roman" panose="02020603050405020304" pitchFamily="18" charset="0"/>
                <a:cs typeface="Times New Roman" panose="02020603050405020304" pitchFamily="18" charset="0"/>
              </a:rPr>
              <a:t> as </a:t>
            </a:r>
            <a:r>
              <a:rPr lang="fr-FR" sz="2400" dirty="0" err="1">
                <a:latin typeface="Times New Roman" panose="02020603050405020304" pitchFamily="18" charset="0"/>
                <a:cs typeface="Times New Roman" panose="02020603050405020304" pitchFamily="18" charset="0"/>
              </a:rPr>
              <a:t>particularly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refreshing</a:t>
            </a:r>
            <a:r>
              <a:rPr lang="fr-FR" sz="2400" dirty="0">
                <a:latin typeface="Times New Roman" panose="02020603050405020304" pitchFamily="18" charset="0"/>
                <a:cs typeface="Times New Roman" panose="02020603050405020304" pitchFamily="18" charset="0"/>
              </a:rPr>
              <a:t> by </a:t>
            </a:r>
            <a:r>
              <a:rPr lang="fr-FR" sz="2400" dirty="0" err="1">
                <a:latin typeface="Times New Roman" panose="02020603050405020304" pitchFamily="18" charset="0"/>
                <a:cs typeface="Times New Roman" panose="02020603050405020304" pitchFamily="18" charset="0"/>
              </a:rPr>
              <a:t>many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journalists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specialising</a:t>
            </a:r>
            <a:r>
              <a:rPr lang="fr-FR" sz="2400" dirty="0">
                <a:latin typeface="Times New Roman" panose="02020603050405020304" pitchFamily="18" charset="0"/>
                <a:cs typeface="Times New Roman" panose="02020603050405020304" pitchFamily="18" charset="0"/>
              </a:rPr>
              <a:t> in </a:t>
            </a:r>
            <a:r>
              <a:rPr lang="fr-FR" sz="2400" dirty="0" err="1">
                <a:latin typeface="Times New Roman" panose="02020603050405020304" pitchFamily="18" charset="0"/>
                <a:cs typeface="Times New Roman" panose="02020603050405020304" pitchFamily="18" charset="0"/>
              </a:rPr>
              <a:t>video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games</a:t>
            </a:r>
            <a:r>
              <a:rPr lang="fr-FR" sz="2400" dirty="0">
                <a:latin typeface="Times New Roman" panose="02020603050405020304" pitchFamily="18" charset="0"/>
                <a:cs typeface="Times New Roman" panose="02020603050405020304" pitchFamily="18" charset="0"/>
              </a:rPr>
              <a:t>.</a:t>
            </a:r>
          </a:p>
        </p:txBody>
      </p:sp>
      <p:pic>
        <p:nvPicPr>
          <p:cNvPr id="12" name="Image 11">
            <a:extLst>
              <a:ext uri="{FF2B5EF4-FFF2-40B4-BE49-F238E27FC236}">
                <a16:creationId xmlns:a16="http://schemas.microsoft.com/office/drawing/2014/main" id="{28A083B9-F790-47F1-370B-91AC0F1C97A9}"/>
              </a:ext>
            </a:extLst>
          </p:cNvPr>
          <p:cNvPicPr>
            <a:picLocks noChangeAspect="1"/>
          </p:cNvPicPr>
          <p:nvPr/>
        </p:nvPicPr>
        <p:blipFill>
          <a:blip r:embed="rId2"/>
          <a:stretch>
            <a:fillRect/>
          </a:stretch>
        </p:blipFill>
        <p:spPr>
          <a:xfrm>
            <a:off x="292735" y="4922049"/>
            <a:ext cx="9471224" cy="5006626"/>
          </a:xfrm>
          <a:prstGeom prst="rect">
            <a:avLst/>
          </a:prstGeom>
          <a:ln>
            <a:solidFill>
              <a:srgbClr val="000000"/>
            </a:solidFill>
          </a:ln>
        </p:spPr>
      </p:pic>
      <p:pic>
        <p:nvPicPr>
          <p:cNvPr id="14" name="Image 13" descr="Ig-mag.jpg">
            <a:extLst>
              <a:ext uri="{FF2B5EF4-FFF2-40B4-BE49-F238E27FC236}">
                <a16:creationId xmlns:a16="http://schemas.microsoft.com/office/drawing/2014/main" id="{55F5CB64-FFA8-474C-8E42-2CBABD1BCA94}"/>
              </a:ext>
            </a:extLst>
          </p:cNvPr>
          <p:cNvPicPr>
            <a:picLocks noChangeAspect="1"/>
          </p:cNvPicPr>
          <p:nvPr/>
        </p:nvPicPr>
        <p:blipFill rotWithShape="1">
          <a:blip r:embed="rId3">
            <a:extLst>
              <a:ext uri="{28A0092B-C50C-407E-A947-70E740481C1C}">
                <a14:useLocalDpi xmlns:a14="http://schemas.microsoft.com/office/drawing/2010/main" val="0"/>
              </a:ext>
            </a:extLst>
          </a:blip>
          <a:srcRect l="10835" r="11326"/>
          <a:stretch/>
        </p:blipFill>
        <p:spPr>
          <a:xfrm>
            <a:off x="11117387" y="5252942"/>
            <a:ext cx="3906343" cy="5018466"/>
          </a:xfrm>
          <a:prstGeom prst="rect">
            <a:avLst/>
          </a:prstGeom>
          <a:ln>
            <a:solidFill>
              <a:srgbClr val="1C2024"/>
            </a:solidFill>
          </a:ln>
        </p:spPr>
      </p:pic>
      <p:pic>
        <p:nvPicPr>
          <p:cNvPr id="13" name="Image 12" descr="download.jpg">
            <a:extLst>
              <a:ext uri="{FF2B5EF4-FFF2-40B4-BE49-F238E27FC236}">
                <a16:creationId xmlns:a16="http://schemas.microsoft.com/office/drawing/2014/main" id="{1E15A794-D53A-2A95-92B9-9C1CFCE97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5068" y="4692046"/>
            <a:ext cx="3482932" cy="4814105"/>
          </a:xfrm>
          <a:prstGeom prst="rect">
            <a:avLst/>
          </a:prstGeom>
          <a:ln>
            <a:solidFill>
              <a:srgbClr val="1C2024"/>
            </a:solidFill>
          </a:ln>
        </p:spPr>
      </p:pic>
      <p:sp>
        <p:nvSpPr>
          <p:cNvPr id="5" name="Éclair 4">
            <a:extLst>
              <a:ext uri="{FF2B5EF4-FFF2-40B4-BE49-F238E27FC236}">
                <a16:creationId xmlns:a16="http://schemas.microsoft.com/office/drawing/2014/main" id="{E07E6E51-26A2-DDA8-EE28-6AFCF65FC9A4}"/>
              </a:ext>
            </a:extLst>
          </p:cNvPr>
          <p:cNvSpPr/>
          <p:nvPr/>
        </p:nvSpPr>
        <p:spPr>
          <a:xfrm>
            <a:off x="9442174" y="6062870"/>
            <a:ext cx="2047461" cy="2842591"/>
          </a:xfrm>
          <a:prstGeom prst="lightningBolt">
            <a:avLst/>
          </a:prstGeom>
          <a:solidFill>
            <a:schemeClr val="bg2"/>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bg2"/>
              </a:solidFill>
            </a:endParaRPr>
          </a:p>
        </p:txBody>
      </p:sp>
    </p:spTree>
    <p:extLst>
      <p:ext uri="{BB962C8B-B14F-4D97-AF65-F5344CB8AC3E}">
        <p14:creationId xmlns:p14="http://schemas.microsoft.com/office/powerpoint/2010/main" val="3997954464"/>
      </p:ext>
    </p:extLst>
  </p:cSld>
  <p:clrMapOvr>
    <a:masterClrMapping/>
  </p:clrMapOvr>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47025</TotalTime>
  <Words>6722</Words>
  <Application>Microsoft Macintosh PowerPoint</Application>
  <PresentationFormat>Personnalisé</PresentationFormat>
  <Paragraphs>170</Paragraphs>
  <Slides>30</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30</vt:i4>
      </vt:variant>
    </vt:vector>
  </HeadingPairs>
  <TitlesOfParts>
    <vt:vector size="42" baseType="lpstr">
      <vt:lpstr>Arial</vt:lpstr>
      <vt:lpstr>Calibri</vt:lpstr>
      <vt:lpstr>Calibri Light</vt:lpstr>
      <vt:lpstr>Montserrat ExtraBold</vt:lpstr>
      <vt:lpstr>Montserrat ExtraLight</vt:lpstr>
      <vt:lpstr>Roboto Black</vt:lpstr>
      <vt:lpstr>Roboto Light</vt:lpstr>
      <vt:lpstr>Symbol</vt:lpstr>
      <vt:lpstr>Times New Roman</vt:lpstr>
      <vt:lpstr>TimesNewRomanPS</vt:lpstr>
      <vt:lpstr>TimesNewRomanPSMT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2883</cp:revision>
  <dcterms:created xsi:type="dcterms:W3CDTF">2015-02-25T15:20:40Z</dcterms:created>
  <dcterms:modified xsi:type="dcterms:W3CDTF">2022-05-09T19:32:36Z</dcterms:modified>
</cp:coreProperties>
</file>