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1" r:id="rId1"/>
  </p:sldMasterIdLst>
  <p:notesMasterIdLst>
    <p:notesMasterId r:id="rId16"/>
  </p:notesMasterIdLst>
  <p:sldIdLst>
    <p:sldId id="256" r:id="rId2"/>
    <p:sldId id="277" r:id="rId3"/>
    <p:sldId id="279" r:id="rId4"/>
    <p:sldId id="280" r:id="rId5"/>
    <p:sldId id="260" r:id="rId6"/>
    <p:sldId id="281" r:id="rId7"/>
    <p:sldId id="262" r:id="rId8"/>
    <p:sldId id="263" r:id="rId9"/>
    <p:sldId id="272" r:id="rId10"/>
    <p:sldId id="264" r:id="rId11"/>
    <p:sldId id="265" r:id="rId12"/>
    <p:sldId id="266" r:id="rId13"/>
    <p:sldId id="27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6C8"/>
    <a:srgbClr val="FAA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73366" autoAdjust="0"/>
  </p:normalViewPr>
  <p:slideViewPr>
    <p:cSldViewPr snapToGrid="0">
      <p:cViewPr varScale="1">
        <p:scale>
          <a:sx n="62" d="100"/>
          <a:sy n="62" d="100"/>
        </p:scale>
        <p:origin x="14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FA7FD-F55C-42BD-8C0B-95061E80F9BD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6E8A-EBFC-43B3-B47B-A5FEBED227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942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8674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1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502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2542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3546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444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488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344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895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521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718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1927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109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66E8A-EBFC-43B3-B47B-A5FEBED2270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601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44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73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45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253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64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168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7433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413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200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299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302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82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92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563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015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40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FBA6-ABF7-4595-8B95-9EAEC558404C}" type="datetimeFigureOut">
              <a:rPr lang="fr-BE" smtClean="0"/>
              <a:t>18-11-21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F50FF9-844A-4AE7-8A5C-CFD27E5E10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21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  <p:sldLayoutId id="21474841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7217" y="2925493"/>
            <a:ext cx="8439150" cy="27586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fr-BE" sz="4400" b="1" u="sng" dirty="0"/>
            </a:br>
            <a:br>
              <a:rPr lang="fr-BE" sz="4400" b="1" u="sng" dirty="0"/>
            </a:br>
            <a:r>
              <a:rPr lang="en-GB" sz="4400" b="1" u="sng" dirty="0"/>
              <a:t>Post-mortem mesenchymal stem cells: cryopreservation strategies </a:t>
            </a:r>
            <a:br>
              <a:rPr lang="fr-BE" dirty="0"/>
            </a:br>
            <a:br>
              <a:rPr lang="fr-BE" dirty="0"/>
            </a:b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189552" y="3761103"/>
            <a:ext cx="49906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Farah Day 2021</a:t>
            </a:r>
          </a:p>
          <a:p>
            <a:pPr algn="ctr"/>
            <a:endParaRPr lang="en-GB" sz="2000" dirty="0"/>
          </a:p>
          <a:p>
            <a:pPr marL="342900" indent="-342900" algn="ctr">
              <a:buFontTx/>
              <a:buChar char="-"/>
            </a:pPr>
            <a:r>
              <a:rPr lang="en-GB" sz="2000" dirty="0"/>
              <a:t>19th </a:t>
            </a:r>
            <a:r>
              <a:rPr lang="en-GB" sz="2000" dirty="0" err="1"/>
              <a:t>november</a:t>
            </a:r>
            <a:r>
              <a:rPr lang="en-GB" sz="2000" dirty="0"/>
              <a:t>, 2021 –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Department of Morphology and Pathology </a:t>
            </a:r>
          </a:p>
          <a:p>
            <a:pPr algn="ctr"/>
            <a:r>
              <a:rPr lang="en-GB" sz="2000" dirty="0"/>
              <a:t>Histology 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Marine Levoz</a:t>
            </a:r>
          </a:p>
        </p:txBody>
      </p:sp>
      <p:pic>
        <p:nvPicPr>
          <p:cNvPr id="5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841" y="450889"/>
            <a:ext cx="3009311" cy="77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9" y="188527"/>
            <a:ext cx="1749896" cy="15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14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783" y="666961"/>
            <a:ext cx="8596668" cy="596348"/>
          </a:xfrm>
        </p:spPr>
        <p:txBody>
          <a:bodyPr>
            <a:normAutofit/>
          </a:bodyPr>
          <a:lstStyle/>
          <a:p>
            <a:r>
              <a:rPr lang="en-GB" sz="2500" dirty="0"/>
              <a:t>Osteogenic differentiation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694504" y="17145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Findings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98783" y="171450"/>
            <a:ext cx="5893098" cy="495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Verification of the TDSCs stemness after freezing </a:t>
            </a:r>
            <a:endParaRPr lang="fr-BE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318" y="1162472"/>
            <a:ext cx="7811331" cy="55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694504" y="17145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Findings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2278" y="786297"/>
            <a:ext cx="8596668" cy="5963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500" dirty="0"/>
              <a:t>Adipogenic differentiation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72278" y="171450"/>
            <a:ext cx="5919603" cy="548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Verification of the TDSCs stemness after freezing </a:t>
            </a:r>
            <a:endParaRPr lang="fr-BE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168" y="1296148"/>
            <a:ext cx="7524481" cy="51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94504" y="17145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Findings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9026" y="680213"/>
            <a:ext cx="8596668" cy="596348"/>
          </a:xfrm>
        </p:spPr>
        <p:txBody>
          <a:bodyPr>
            <a:normAutofit/>
          </a:bodyPr>
          <a:lstStyle/>
          <a:p>
            <a:r>
              <a:rPr lang="en-GB" sz="2500" dirty="0"/>
              <a:t>Chondrogenic differentiation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59026" y="171450"/>
            <a:ext cx="5883428" cy="508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Verification of the TDSCs stemness after freezing </a:t>
            </a:r>
            <a:endParaRPr lang="fr-BE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37" y="1188975"/>
            <a:ext cx="7649257" cy="54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42" y="1476872"/>
            <a:ext cx="7211510" cy="43726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2852" y="6021233"/>
            <a:ext cx="549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G1 = TDSCs cryopreserved in glycerol 20% </a:t>
            </a:r>
          </a:p>
          <a:p>
            <a:r>
              <a:rPr lang="en-GB" dirty="0">
                <a:solidFill>
                  <a:srgbClr val="0070C0"/>
                </a:solidFill>
              </a:rPr>
              <a:t>C1 = TDSCs cryopreserved in DMSO 10% + FBS 20%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694504" y="17145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Findings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78296" y="626176"/>
            <a:ext cx="8596668" cy="596348"/>
          </a:xfrm>
        </p:spPr>
        <p:txBody>
          <a:bodyPr>
            <a:normAutofit/>
          </a:bodyPr>
          <a:lstStyle/>
          <a:p>
            <a:r>
              <a:rPr lang="en-GB" sz="2500" dirty="0"/>
              <a:t>Flow cytometry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78296" y="171450"/>
            <a:ext cx="5843312" cy="469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Verification of the TDSCs stemness after freezing </a:t>
            </a:r>
            <a:endParaRPr lang="fr-BE" sz="2000" dirty="0"/>
          </a:p>
        </p:txBody>
      </p:sp>
      <p:sp>
        <p:nvSpPr>
          <p:cNvPr id="5" name="Rectangle 4"/>
          <p:cNvSpPr/>
          <p:nvPr/>
        </p:nvSpPr>
        <p:spPr>
          <a:xfrm>
            <a:off x="1429342" y="1377304"/>
            <a:ext cx="3444107" cy="46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CD105-CD90-CD29-CD44-MHC-II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4930" y="4224995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/>
              <a:t>98,7%</a:t>
            </a:r>
          </a:p>
        </p:txBody>
      </p:sp>
      <p:sp>
        <p:nvSpPr>
          <p:cNvPr id="3" name="Rectangle 2"/>
          <p:cNvSpPr/>
          <p:nvPr/>
        </p:nvSpPr>
        <p:spPr>
          <a:xfrm>
            <a:off x="4201470" y="416344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/>
              <a:t>43,1</a:t>
            </a:r>
            <a:r>
              <a:rPr lang="fr-BE" dirty="0"/>
              <a:t>%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0058" y="4224995"/>
            <a:ext cx="495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/>
              <a:t>99%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63402" y="4163440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/>
              <a:t>0,19%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0058" y="3448576"/>
            <a:ext cx="1186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/>
              <a:t>CD29 = 100%</a:t>
            </a:r>
          </a:p>
        </p:txBody>
      </p:sp>
    </p:spTree>
    <p:extLst>
      <p:ext uri="{BB962C8B-B14F-4D97-AF65-F5344CB8AC3E}">
        <p14:creationId xmlns:p14="http://schemas.microsoft.com/office/powerpoint/2010/main" val="16773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0841" y="162670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Thanks for your attention !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Questions ?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55" y="3120503"/>
            <a:ext cx="4463627" cy="251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434" y="171450"/>
            <a:ext cx="8596668" cy="1320800"/>
          </a:xfrm>
        </p:spPr>
        <p:txBody>
          <a:bodyPr/>
          <a:lstStyle/>
          <a:p>
            <a:r>
              <a:rPr lang="fr-BE" dirty="0"/>
              <a:t>Tendon &amp; </a:t>
            </a:r>
            <a:r>
              <a:rPr lang="fr-BE" dirty="0" err="1"/>
              <a:t>tendinopathy</a:t>
            </a:r>
            <a:r>
              <a:rPr lang="fr-BE" dirty="0"/>
              <a:t>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16804"/>
              </p:ext>
            </p:extLst>
          </p:nvPr>
        </p:nvGraphicFramePr>
        <p:xfrm>
          <a:off x="662644" y="4728342"/>
          <a:ext cx="9541568" cy="184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784">
                  <a:extLst>
                    <a:ext uri="{9D8B030D-6E8A-4147-A177-3AD203B41FA5}">
                      <a16:colId xmlns:a16="http://schemas.microsoft.com/office/drawing/2014/main" val="3673785392"/>
                    </a:ext>
                  </a:extLst>
                </a:gridCol>
                <a:gridCol w="4770784">
                  <a:extLst>
                    <a:ext uri="{9D8B030D-6E8A-4147-A177-3AD203B41FA5}">
                      <a16:colId xmlns:a16="http://schemas.microsoft.com/office/drawing/2014/main" val="885891613"/>
                    </a:ext>
                  </a:extLst>
                </a:gridCol>
              </a:tblGrid>
              <a:tr h="1849064">
                <a:tc>
                  <a:txBody>
                    <a:bodyPr/>
                    <a:lstStyle/>
                    <a:p>
                      <a:r>
                        <a:rPr lang="en-GB" sz="1600" baseline="0" noProof="0" dirty="0"/>
                        <a:t>Elongated, organized and parallel fibres</a:t>
                      </a:r>
                    </a:p>
                    <a:p>
                      <a:endParaRPr lang="en-GB" sz="1600" baseline="0" noProof="0" dirty="0"/>
                    </a:p>
                    <a:p>
                      <a:r>
                        <a:rPr lang="en-GB" sz="1600" baseline="0" noProof="0" dirty="0"/>
                        <a:t>Uniform repartition of tenocytes</a:t>
                      </a:r>
                    </a:p>
                    <a:p>
                      <a:endParaRPr lang="en-GB" sz="1600" baseline="0" noProof="0" dirty="0"/>
                    </a:p>
                    <a:p>
                      <a:r>
                        <a:rPr lang="en-GB" sz="1600" baseline="0" noProof="0" dirty="0"/>
                        <a:t>Type I collagen +++</a:t>
                      </a:r>
                    </a:p>
                    <a:p>
                      <a:endParaRPr lang="en-GB" sz="1600" baseline="0" noProof="0" dirty="0"/>
                    </a:p>
                    <a:p>
                      <a:r>
                        <a:rPr lang="en-GB" sz="1600" baseline="0" noProof="0" dirty="0"/>
                        <a:t>Poor vascularization 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Disorganized</a:t>
                      </a:r>
                      <a:r>
                        <a:rPr lang="en-GB" sz="1600" baseline="0" noProof="0" dirty="0"/>
                        <a:t> f</a:t>
                      </a:r>
                      <a:r>
                        <a:rPr lang="en-GB" sz="1600" noProof="0" dirty="0"/>
                        <a:t>ibres</a:t>
                      </a:r>
                    </a:p>
                    <a:p>
                      <a:endParaRPr lang="en-GB" sz="1600" noProof="0" dirty="0"/>
                    </a:p>
                    <a:p>
                      <a:r>
                        <a:rPr lang="en-GB" sz="1600" baseline="0" noProof="0" dirty="0"/>
                        <a:t>Rounded </a:t>
                      </a:r>
                      <a:r>
                        <a:rPr lang="en-GB" sz="1600" baseline="0" noProof="0" dirty="0" err="1"/>
                        <a:t>tenoblasts</a:t>
                      </a:r>
                      <a:r>
                        <a:rPr lang="en-GB" sz="1600" baseline="0" noProof="0" dirty="0"/>
                        <a:t> unevenly distributed </a:t>
                      </a:r>
                    </a:p>
                    <a:p>
                      <a:endParaRPr lang="en-GB" sz="1600" baseline="0" noProof="0" dirty="0"/>
                    </a:p>
                    <a:p>
                      <a:r>
                        <a:rPr lang="en-GB" sz="1600" baseline="0" noProof="0" dirty="0"/>
                        <a:t>Type III collagen +++</a:t>
                      </a:r>
                    </a:p>
                    <a:p>
                      <a:endParaRPr lang="en-GB" sz="1600" baseline="0" noProof="0" dirty="0"/>
                    </a:p>
                    <a:p>
                      <a:r>
                        <a:rPr lang="en-GB" sz="1600" baseline="0" noProof="0" dirty="0"/>
                        <a:t>Hypoxia </a:t>
                      </a:r>
                      <a:r>
                        <a:rPr lang="en-GB" sz="1600" baseline="0" noProof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baseline="0" noProof="0" dirty="0"/>
                        <a:t>VEGF </a:t>
                      </a:r>
                      <a:r>
                        <a:rPr lang="en-GB" sz="1600" baseline="0" noProof="0" dirty="0">
                          <a:sym typeface="Wingdings" panose="05000000000000000000" pitchFamily="2" charset="2"/>
                        </a:rPr>
                        <a:t> neovascularization  MMPs </a:t>
                      </a:r>
                      <a:endParaRPr lang="en-GB" sz="1600" baseline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03060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767" y="823309"/>
            <a:ext cx="3335659" cy="38730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291" y="727574"/>
            <a:ext cx="3381056" cy="396877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204212" y="6418081"/>
            <a:ext cx="1592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(Mead et al., 2018) </a:t>
            </a:r>
          </a:p>
          <a:p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5415289" y="988541"/>
            <a:ext cx="4788923" cy="558886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0694504" y="17145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10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84" y="190500"/>
            <a:ext cx="8866716" cy="1320800"/>
          </a:xfrm>
        </p:spPr>
        <p:txBody>
          <a:bodyPr>
            <a:normAutofit/>
          </a:bodyPr>
          <a:lstStyle/>
          <a:p>
            <a:r>
              <a:rPr lang="en-GB" dirty="0"/>
              <a:t>Tendon-derived mesenchymal stem cells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911876" y="1582293"/>
            <a:ext cx="4527611" cy="985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Mesenchymal stem cells</a:t>
            </a:r>
          </a:p>
          <a:p>
            <a:pPr algn="ctr"/>
            <a:r>
              <a:rPr lang="en-GB" sz="2000" dirty="0"/>
              <a:t>(ISCT criteria)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644279" y="4474481"/>
            <a:ext cx="2956264" cy="10120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Differentiation capacity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35945" y="3341552"/>
            <a:ext cx="2954784" cy="10016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Plastic adhesion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883781" y="3419176"/>
            <a:ext cx="3048000" cy="10919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Expression of specific membrane markers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235907" y="2567714"/>
            <a:ext cx="1886504" cy="7901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144393" y="2563204"/>
            <a:ext cx="4653" cy="17963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149046" y="2563204"/>
            <a:ext cx="1846558" cy="7946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10" y="4555925"/>
            <a:ext cx="1597981" cy="11874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770" y="5530895"/>
            <a:ext cx="3709276" cy="101742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883781" y="4572478"/>
            <a:ext cx="32672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92D050"/>
                </a:solidFill>
              </a:rPr>
              <a:t>CD90, CD105, CD29, CD44, …</a:t>
            </a:r>
          </a:p>
          <a:p>
            <a:r>
              <a:rPr lang="fr-BE" dirty="0">
                <a:solidFill>
                  <a:srgbClr val="FF0000"/>
                </a:solidFill>
              </a:rPr>
              <a:t>CD45, MHC-II, 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694504" y="17145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626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384" y="285750"/>
            <a:ext cx="8596668" cy="1320800"/>
          </a:xfrm>
        </p:spPr>
        <p:txBody>
          <a:bodyPr/>
          <a:lstStyle/>
          <a:p>
            <a:r>
              <a:rPr lang="en-GB" dirty="0"/>
              <a:t>TDSCs cryopreservation strategy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6364" y="1606550"/>
            <a:ext cx="8596668" cy="4808910"/>
          </a:xfrm>
        </p:spPr>
        <p:txBody>
          <a:bodyPr>
            <a:normAutofit/>
          </a:bodyPr>
          <a:lstStyle/>
          <a:p>
            <a:r>
              <a:rPr lang="en-GB" sz="2600" dirty="0"/>
              <a:t>Challenges 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200" dirty="0"/>
              <a:t>Long-term storage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200" dirty="0"/>
              <a:t>Post-thaw viability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200" dirty="0"/>
              <a:t>Accessibility of frozen cells </a:t>
            </a:r>
          </a:p>
          <a:p>
            <a:pPr marL="457200" lvl="1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GB" sz="2200" dirty="0">
                <a:sym typeface="Wingdings" panose="05000000000000000000" pitchFamily="2" charset="2"/>
              </a:rPr>
              <a:t>The necessity for cryoprotective agents :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000" dirty="0">
                <a:sym typeface="Wingdings" panose="05000000000000000000" pitchFamily="2" charset="2"/>
              </a:rPr>
              <a:t>Decrease the risk of osmotic shocks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000" dirty="0">
                <a:sym typeface="Wingdings" panose="05000000000000000000" pitchFamily="2" charset="2"/>
              </a:rPr>
              <a:t>Reduce the damaging effects of intracellular solutes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000" dirty="0">
                <a:sym typeface="Wingdings" panose="05000000000000000000" pitchFamily="2" charset="2"/>
              </a:rPr>
              <a:t>Prevent the formation of intracellular ice crystals </a:t>
            </a:r>
            <a:endParaRPr lang="en-GB" sz="1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830" y="3636790"/>
            <a:ext cx="1923263" cy="11219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782" y="1025233"/>
            <a:ext cx="2381250" cy="1409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694504" y="17145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472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Issues &amp; Solutions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40" y="2101488"/>
            <a:ext cx="1750586" cy="11693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440" y="2101488"/>
            <a:ext cx="1714500" cy="10312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710" y="1451604"/>
            <a:ext cx="2159795" cy="215979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3094203" y="2505208"/>
            <a:ext cx="581025" cy="223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 droite 6"/>
          <p:cNvSpPr/>
          <p:nvPr/>
        </p:nvSpPr>
        <p:spPr>
          <a:xfrm>
            <a:off x="6011235" y="2531501"/>
            <a:ext cx="752475" cy="223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1132055" y="3426734"/>
            <a:ext cx="116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STORAGE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57087" y="3426733"/>
            <a:ext cx="134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TRANSPORT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32224" y="3426734"/>
            <a:ext cx="118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INJECTION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7256" y="4024139"/>
            <a:ext cx="884968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DMSO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49596" y="4594615"/>
            <a:ext cx="884968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chemeClr val="bg1"/>
                </a:solidFill>
              </a:rPr>
              <a:t>FBS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01296" y="3905366"/>
            <a:ext cx="1064219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DRY ICE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0663" y="4409949"/>
            <a:ext cx="2136053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LIQUID NITROGEN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694504" y="17145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75219" y="5524400"/>
            <a:ext cx="139635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bg1"/>
                </a:solidFill>
              </a:rPr>
              <a:t>GLYCEROL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763710" y="5524400"/>
            <a:ext cx="228955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KNOCK-OUT SERUM REPLACEMENT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331358" y="6045471"/>
            <a:ext cx="14840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TREHALOSE</a:t>
            </a:r>
            <a:endParaRPr lang="fr-B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  <a:r>
              <a:rPr lang="fr-BE" dirty="0"/>
              <a:t>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1232018" y="1833476"/>
            <a:ext cx="8362556" cy="921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Storage solutions for TDSCs compatible with clinical use </a:t>
            </a:r>
            <a:endParaRPr lang="fr-BE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232018" y="3657637"/>
            <a:ext cx="8362556" cy="1052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Verification of the TDSCs stemness after freezing </a:t>
            </a:r>
            <a:endParaRPr lang="fr-BE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0694504" y="1714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13384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694504" y="17145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Findings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8835" y="119042"/>
            <a:ext cx="6714451" cy="522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Storage solutions for TDSCs compatible with clinical use </a:t>
            </a:r>
            <a:endParaRPr lang="fr-BE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081" y="1059082"/>
            <a:ext cx="7522422" cy="57309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835" y="673236"/>
            <a:ext cx="8596668" cy="385846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Cells viability </a:t>
            </a:r>
          </a:p>
        </p:txBody>
      </p:sp>
    </p:spTree>
    <p:extLst>
      <p:ext uri="{BB962C8B-B14F-4D97-AF65-F5344CB8AC3E}">
        <p14:creationId xmlns:p14="http://schemas.microsoft.com/office/powerpoint/2010/main" val="237766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172023" y="903309"/>
            <a:ext cx="8343086" cy="5954691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6464196" y="3218996"/>
            <a:ext cx="98854" cy="321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3799256" y="3515558"/>
            <a:ext cx="98854" cy="321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9178564" y="3559378"/>
            <a:ext cx="98854" cy="321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6575407" y="4009829"/>
            <a:ext cx="98854" cy="321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6901935" y="4152503"/>
            <a:ext cx="98854" cy="321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799256" y="4009829"/>
            <a:ext cx="98854" cy="321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10570758" y="3379634"/>
            <a:ext cx="98854" cy="321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694504" y="17145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Findings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8835" y="673236"/>
            <a:ext cx="8596668" cy="385846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Cells morphology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18836" y="119042"/>
            <a:ext cx="6652668" cy="522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Storage solutions for TDSCs compatible with clinical use 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81588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8948" y="6361795"/>
            <a:ext cx="146950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BE" dirty="0"/>
              <a:t>Bars, 100 </a:t>
            </a:r>
            <a:r>
              <a:rPr lang="el-GR" dirty="0"/>
              <a:t>μ</a:t>
            </a:r>
            <a:r>
              <a:rPr lang="fr-BE" dirty="0"/>
              <a:t>m.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694504" y="17145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Findings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8835" y="673236"/>
            <a:ext cx="8596668" cy="385846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Cells morphology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8835" y="119042"/>
            <a:ext cx="6677381" cy="522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Storage solutions for TDSCs compatible with clinical use </a:t>
            </a:r>
            <a:endParaRPr lang="fr-BE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92" y="1572461"/>
            <a:ext cx="6438229" cy="50001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212" y="1566686"/>
            <a:ext cx="6487079" cy="499769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004" y="1558473"/>
            <a:ext cx="6379807" cy="499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316</Words>
  <Application>Microsoft Office PowerPoint</Application>
  <PresentationFormat>Grand écran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Facette</vt:lpstr>
      <vt:lpstr>  Post-mortem mesenchymal stem cells: cryopreservation strategies   </vt:lpstr>
      <vt:lpstr>Tendon &amp; tendinopathy </vt:lpstr>
      <vt:lpstr>Tendon-derived mesenchymal stem cells </vt:lpstr>
      <vt:lpstr>TDSCs cryopreservation strategy</vt:lpstr>
      <vt:lpstr>Issues &amp; Solutions  </vt:lpstr>
      <vt:lpstr>Aims </vt:lpstr>
      <vt:lpstr>Cells viability </vt:lpstr>
      <vt:lpstr>Cells morphology</vt:lpstr>
      <vt:lpstr>Cells morphology</vt:lpstr>
      <vt:lpstr>Osteogenic differentiation</vt:lpstr>
      <vt:lpstr>Présentation PowerPoint</vt:lpstr>
      <vt:lpstr>Chondrogenic differentiation</vt:lpstr>
      <vt:lpstr>Flow cytometry </vt:lpstr>
      <vt:lpstr>Thanks for your attention !  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cellules souches mésenchymateuses isolées post-mortem : une approche prometteuse pour le traitement des tendinopathies équines</dc:title>
  <dc:creator>Levoz Marine</dc:creator>
  <cp:lastModifiedBy>Levoz Marine</cp:lastModifiedBy>
  <cp:revision>125</cp:revision>
  <dcterms:created xsi:type="dcterms:W3CDTF">2021-05-05T08:44:52Z</dcterms:created>
  <dcterms:modified xsi:type="dcterms:W3CDTF">2021-11-18T17:46:21Z</dcterms:modified>
</cp:coreProperties>
</file>