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479" r:id="rId3"/>
    <p:sldId id="480" r:id="rId4"/>
    <p:sldId id="481" r:id="rId5"/>
    <p:sldId id="484" r:id="rId6"/>
    <p:sldId id="486" r:id="rId7"/>
    <p:sldId id="485" r:id="rId8"/>
    <p:sldId id="487" r:id="rId9"/>
    <p:sldId id="488" r:id="rId10"/>
    <p:sldId id="478" r:id="rId11"/>
  </p:sldIdLst>
  <p:sldSz cx="9144000" cy="6858000" type="screen4x3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68" autoAdjust="0"/>
    <p:restoredTop sz="86535" autoAdjust="0"/>
  </p:normalViewPr>
  <p:slideViewPr>
    <p:cSldViewPr>
      <p:cViewPr varScale="1">
        <p:scale>
          <a:sx n="74" d="100"/>
          <a:sy n="74" d="100"/>
        </p:scale>
        <p:origin x="1613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2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r">
              <a:defRPr sz="1200"/>
            </a:lvl1pPr>
          </a:lstStyle>
          <a:p>
            <a:fld id="{ADAB02B1-87C0-44D7-94B4-F5A96040FDDC}" type="datetimeFigureOut">
              <a:rPr lang="nl-NL" smtClean="0"/>
              <a:t>26-4-2024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5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5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r">
              <a:defRPr sz="1200"/>
            </a:lvl1pPr>
          </a:lstStyle>
          <a:p>
            <a:fld id="{0469C916-0ACC-4B5F-B228-AF15055D4BE1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76326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2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r">
              <a:defRPr sz="1200"/>
            </a:lvl1pPr>
          </a:lstStyle>
          <a:p>
            <a:fld id="{6615F3A3-B9A0-4FAB-B35D-FBCC04040375}" type="datetimeFigureOut">
              <a:rPr lang="nl-NL" smtClean="0"/>
              <a:t>26-4-2024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132" tIns="47567" rIns="95132" bIns="47567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6"/>
          </a:xfrm>
          <a:prstGeom prst="rect">
            <a:avLst/>
          </a:prstGeom>
        </p:spPr>
        <p:txBody>
          <a:bodyPr vert="horz" lIns="95132" tIns="47567" rIns="95132" bIns="4756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r">
              <a:defRPr sz="1200"/>
            </a:lvl1pPr>
          </a:lstStyle>
          <a:p>
            <a:fld id="{5444AE83-E99F-4539-BD80-31D273EF0A1A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0563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Bundle N°</a:t>
            </a:r>
            <a:r>
              <a:rPr lang="fr-FR" baseline="0" dirty="0"/>
              <a:t> </a:t>
            </a:r>
            <a:r>
              <a:rPr lang="fr-FR" dirty="0"/>
              <a:t>2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4AE83-E99F-4539-BD80-31D273EF0A1A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048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44AE83-E99F-4539-BD80-31D273EF0A1A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8088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70D68-3603-47A8-90E1-9D113574117A}" type="datetime1">
              <a:rPr lang="nl-NL" smtClean="0"/>
              <a:t>26-4-2024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8140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F85BB-F0CC-4BC2-8DA7-34D02B1A0171}" type="datetime1">
              <a:rPr lang="nl-NL" smtClean="0"/>
              <a:t>26-4-2024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1488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A916-9CF1-4E4E-A60B-1766729F3041}" type="datetime1">
              <a:rPr lang="nl-NL" smtClean="0"/>
              <a:t>26-4-2024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763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3C24-6466-470F-9C63-89263AB8FB1F}" type="datetime1">
              <a:rPr lang="nl-NL" smtClean="0"/>
              <a:t>26-4-2024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1800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C9DA9-0197-413E-B093-13B59439F623}" type="datetime1">
              <a:rPr lang="nl-NL" smtClean="0"/>
              <a:t>26-4-2024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6034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AD479-23E0-4EE1-9CB3-AD138479C5A8}" type="datetime1">
              <a:rPr lang="nl-NL" smtClean="0"/>
              <a:t>26-4-2024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8781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88AB8-DD16-4B88-9DBF-2A061D86DA6C}" type="datetime1">
              <a:rPr lang="nl-NL" smtClean="0"/>
              <a:t>26-4-2024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41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747A-0EE4-40F6-A22F-BE24E5329BCF}" type="datetime1">
              <a:rPr lang="nl-NL" smtClean="0"/>
              <a:t>26-4-2024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2826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9C73-1DBD-4FA3-8A62-7A3DEA89D81E}" type="datetime1">
              <a:rPr lang="nl-NL" smtClean="0"/>
              <a:t>26-4-2024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9533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326D-5C95-4C81-ADAF-0A0036E730D8}" type="datetime1">
              <a:rPr lang="nl-NL" smtClean="0"/>
              <a:t>26-4-2024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8222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3375-1C3A-45D8-ACEC-1B0F0FDFDC7A}" type="datetime1">
              <a:rPr lang="nl-NL" smtClean="0"/>
              <a:t>26-4-2024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6610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000"/>
            <a:lum/>
          </a:blip>
          <a:srcRect/>
          <a:stretch>
            <a:fillRect l="-28000" r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17C0E-551E-43C8-A023-2EF8BBD97631}" type="datetime1">
              <a:rPr lang="nl-NL" smtClean="0"/>
              <a:t>26-4-2024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54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916832"/>
            <a:ext cx="8964488" cy="3600400"/>
          </a:xfrm>
        </p:spPr>
        <p:txBody>
          <a:bodyPr>
            <a:normAutofit/>
          </a:bodyPr>
          <a:lstStyle/>
          <a:p>
            <a:r>
              <a:rPr lang="en-GB" sz="2800" b="1" dirty="0">
                <a:ea typeface="Arial" charset="0"/>
                <a:cs typeface="Arial" charset="0"/>
              </a:rPr>
              <a:t>Varieties of independence of national administrative authorities under EU law</a:t>
            </a:r>
            <a:br>
              <a:rPr lang="en-GB" sz="2800" b="1" dirty="0">
                <a:ea typeface="Arial" charset="0"/>
                <a:cs typeface="Arial" charset="0"/>
              </a:rPr>
            </a:br>
            <a:endParaRPr lang="nl-NL" sz="2800" b="1" dirty="0">
              <a:ea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0331" y="4401108"/>
            <a:ext cx="6400800" cy="2232248"/>
          </a:xfrm>
        </p:spPr>
        <p:txBody>
          <a:bodyPr>
            <a:normAutofit fontScale="70000" lnSpcReduction="20000"/>
          </a:bodyPr>
          <a:lstStyle/>
          <a:p>
            <a:endParaRPr lang="nl-NL" dirty="0"/>
          </a:p>
          <a:p>
            <a:endParaRPr lang="nl-NL" sz="2000" dirty="0">
              <a:solidFill>
                <a:schemeClr val="tx1"/>
              </a:solidFill>
            </a:endParaRPr>
          </a:p>
          <a:p>
            <a:r>
              <a:rPr lang="nl-NL" sz="2000" dirty="0">
                <a:solidFill>
                  <a:schemeClr val="tx1"/>
                </a:solidFill>
              </a:rPr>
              <a:t>Prof. Dr. Pieter Van Cleynenbreugel</a:t>
            </a:r>
          </a:p>
          <a:p>
            <a:endParaRPr lang="nl-NL" sz="2000" dirty="0">
              <a:solidFill>
                <a:schemeClr val="tx1"/>
              </a:solidFill>
            </a:endParaRPr>
          </a:p>
          <a:p>
            <a:r>
              <a:rPr lang="fr-BE" dirty="0"/>
              <a:t>This </a:t>
            </a:r>
            <a:r>
              <a:rPr lang="fr-BE" dirty="0" err="1"/>
              <a:t>project</a:t>
            </a:r>
            <a:r>
              <a:rPr lang="fr-BE" dirty="0"/>
              <a:t> has </a:t>
            </a:r>
            <a:r>
              <a:rPr lang="fr-BE" dirty="0" err="1"/>
              <a:t>received</a:t>
            </a:r>
            <a:r>
              <a:rPr lang="fr-BE" dirty="0"/>
              <a:t> </a:t>
            </a:r>
            <a:r>
              <a:rPr lang="fr-BE" dirty="0" err="1"/>
              <a:t>funding</a:t>
            </a:r>
            <a:r>
              <a:rPr lang="fr-BE" dirty="0"/>
              <a:t> </a:t>
            </a:r>
            <a:r>
              <a:rPr lang="fr-BE" dirty="0" err="1"/>
              <a:t>from</a:t>
            </a:r>
            <a:r>
              <a:rPr lang="fr-BE" dirty="0"/>
              <a:t> the </a:t>
            </a:r>
            <a:r>
              <a:rPr lang="fr-BE" dirty="0" err="1"/>
              <a:t>European</a:t>
            </a:r>
            <a:r>
              <a:rPr lang="fr-BE" dirty="0"/>
              <a:t> </a:t>
            </a:r>
            <a:r>
              <a:rPr lang="fr-BE" dirty="0" err="1"/>
              <a:t>Research</a:t>
            </a:r>
            <a:r>
              <a:rPr lang="fr-BE" dirty="0"/>
              <a:t> Council (ERC) </a:t>
            </a:r>
            <a:r>
              <a:rPr lang="fr-BE" dirty="0" err="1"/>
              <a:t>under</a:t>
            </a:r>
            <a:r>
              <a:rPr lang="fr-BE" dirty="0"/>
              <a:t> the </a:t>
            </a:r>
            <a:r>
              <a:rPr lang="fr-BE" dirty="0" err="1"/>
              <a:t>European</a:t>
            </a:r>
            <a:r>
              <a:rPr lang="fr-BE" dirty="0"/>
              <a:t> </a:t>
            </a:r>
            <a:r>
              <a:rPr lang="fr-BE" dirty="0" err="1"/>
              <a:t>Union's</a:t>
            </a:r>
            <a:r>
              <a:rPr lang="fr-BE" dirty="0"/>
              <a:t> Horizon 2020 </a:t>
            </a:r>
            <a:r>
              <a:rPr lang="fr-BE" dirty="0" err="1"/>
              <a:t>research</a:t>
            </a:r>
            <a:r>
              <a:rPr lang="fr-BE" dirty="0"/>
              <a:t> and innovation programme (</a:t>
            </a:r>
            <a:r>
              <a:rPr lang="fr-BE" dirty="0" err="1"/>
              <a:t>grant</a:t>
            </a:r>
            <a:r>
              <a:rPr lang="fr-BE"/>
              <a:t> agreement n° 948473)</a:t>
            </a:r>
          </a:p>
          <a:p>
            <a:endParaRPr lang="nl-NL" sz="2000" dirty="0">
              <a:solidFill>
                <a:schemeClr val="tx1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643" y="368052"/>
            <a:ext cx="3657600" cy="175260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979712" y="12687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1</a:t>
            </a:fld>
            <a:endParaRPr lang="nl-NL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A0D4471-EFE2-4385-949B-0BCEF61891D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4464" y="131814"/>
            <a:ext cx="1823893" cy="16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242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fr-FR" sz="4000" b="1" dirty="0"/>
          </a:p>
          <a:p>
            <a:pPr marL="0" indent="0" algn="ctr">
              <a:buNone/>
            </a:pPr>
            <a:endParaRPr lang="fr-FR" sz="4000" b="1" dirty="0"/>
          </a:p>
          <a:p>
            <a:pPr marL="0" indent="0" algn="ctr">
              <a:buNone/>
            </a:pPr>
            <a:r>
              <a:rPr lang="fr-FR" sz="4000" b="1" dirty="0" err="1"/>
              <a:t>Thank</a:t>
            </a:r>
            <a:r>
              <a:rPr lang="fr-FR" sz="4000" b="1" dirty="0"/>
              <a:t> </a:t>
            </a:r>
            <a:r>
              <a:rPr lang="fr-FR" sz="4000" b="1" dirty="0" err="1"/>
              <a:t>you</a:t>
            </a:r>
            <a:r>
              <a:rPr lang="fr-FR" sz="4000" b="1" dirty="0"/>
              <a:t> for </a:t>
            </a:r>
            <a:r>
              <a:rPr lang="fr-FR" sz="4000" b="1" dirty="0" err="1"/>
              <a:t>your</a:t>
            </a:r>
            <a:r>
              <a:rPr lang="fr-FR" sz="4000" b="1" dirty="0"/>
              <a:t> attention!</a:t>
            </a:r>
          </a:p>
          <a:p>
            <a:pPr marL="0" indent="0" algn="ctr">
              <a:buNone/>
            </a:pPr>
            <a:endParaRPr lang="fr-FR" sz="4000" b="1" dirty="0"/>
          </a:p>
          <a:p>
            <a:pPr marL="0" indent="0" algn="ctr">
              <a:buNone/>
            </a:pPr>
            <a:r>
              <a:rPr lang="fr-FR" sz="4000" dirty="0"/>
              <a:t>pieter.vancleynenbreugel@uliege.be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8096" y="283201"/>
            <a:ext cx="3657600" cy="17526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6039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BE08AA-17B1-425B-BB5F-C85F54BE5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Overview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62405E-8282-4D39-A9BC-F978C78770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/>
              <a:t>Independence: a </a:t>
            </a:r>
            <a:r>
              <a:rPr lang="fr-BE" dirty="0" err="1"/>
              <a:t>sector-specific</a:t>
            </a:r>
            <a:r>
              <a:rPr lang="fr-BE" dirty="0"/>
              <a:t> </a:t>
            </a:r>
            <a:r>
              <a:rPr lang="fr-BE" dirty="0" err="1"/>
              <a:t>varying</a:t>
            </a:r>
            <a:r>
              <a:rPr lang="fr-BE" dirty="0"/>
              <a:t> concept?</a:t>
            </a:r>
          </a:p>
          <a:p>
            <a:endParaRPr lang="fr-BE" dirty="0"/>
          </a:p>
          <a:p>
            <a:r>
              <a:rPr lang="fr-BE" dirty="0"/>
              <a:t>Independence: a </a:t>
            </a:r>
            <a:r>
              <a:rPr lang="fr-BE" dirty="0" err="1"/>
              <a:t>legal</a:t>
            </a:r>
            <a:r>
              <a:rPr lang="fr-BE" dirty="0"/>
              <a:t> or </a:t>
            </a:r>
            <a:r>
              <a:rPr lang="fr-BE" dirty="0" err="1"/>
              <a:t>constitutional</a:t>
            </a:r>
            <a:r>
              <a:rPr lang="fr-BE" dirty="0"/>
              <a:t> </a:t>
            </a:r>
            <a:r>
              <a:rPr lang="fr-BE" dirty="0" err="1"/>
              <a:t>principle</a:t>
            </a:r>
            <a:r>
              <a:rPr lang="fr-BE" dirty="0"/>
              <a:t> in EU </a:t>
            </a:r>
            <a:r>
              <a:rPr lang="fr-BE" dirty="0" err="1"/>
              <a:t>law</a:t>
            </a:r>
            <a:r>
              <a:rPr lang="fr-BE" dirty="0"/>
              <a:t>?</a:t>
            </a:r>
          </a:p>
          <a:p>
            <a:endParaRPr lang="fr-BE" dirty="0"/>
          </a:p>
          <a:p>
            <a:r>
              <a:rPr lang="fr-BE" dirty="0"/>
              <a:t>Independence and </a:t>
            </a:r>
            <a:r>
              <a:rPr lang="fr-BE" dirty="0" err="1"/>
              <a:t>its</a:t>
            </a:r>
            <a:r>
              <a:rPr lang="fr-BE" dirty="0"/>
              <a:t> </a:t>
            </a:r>
            <a:r>
              <a:rPr lang="fr-BE" dirty="0" err="1"/>
              <a:t>relationship</a:t>
            </a:r>
            <a:r>
              <a:rPr lang="fr-BE" dirty="0"/>
              <a:t> to </a:t>
            </a:r>
            <a:r>
              <a:rPr lang="fr-BE" dirty="0" err="1"/>
              <a:t>impartiality</a:t>
            </a:r>
            <a:r>
              <a:rPr lang="fr-BE" dirty="0"/>
              <a:t> and the Charter of Fundamental </a:t>
            </a:r>
            <a:r>
              <a:rPr lang="fr-BE" dirty="0" err="1"/>
              <a:t>Rights</a:t>
            </a:r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DCE7B96-40C7-4B15-A4A4-4F676DA9A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3264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D685F5-0179-49EB-AD2D-D9FCA7B35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Independence: a </a:t>
            </a:r>
            <a:r>
              <a:rPr lang="fr-BE" dirty="0" err="1"/>
              <a:t>varying</a:t>
            </a:r>
            <a:r>
              <a:rPr lang="fr-BE" dirty="0"/>
              <a:t> concept?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1B241A-1EF4-4253-86FD-DE2950DA2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BE" dirty="0"/>
              <a:t>Independence in administrative </a:t>
            </a:r>
            <a:r>
              <a:rPr lang="fr-BE" dirty="0" err="1"/>
              <a:t>law</a:t>
            </a:r>
            <a:endParaRPr lang="fr-BE" dirty="0"/>
          </a:p>
          <a:p>
            <a:pPr lvl="1"/>
            <a:r>
              <a:rPr lang="fr-BE" dirty="0"/>
              <a:t>Independent (administrative) </a:t>
            </a:r>
            <a:r>
              <a:rPr lang="fr-BE" dirty="0" err="1"/>
              <a:t>authorities</a:t>
            </a:r>
            <a:r>
              <a:rPr lang="fr-BE" dirty="0"/>
              <a:t> </a:t>
            </a:r>
            <a:r>
              <a:rPr lang="fr-BE" dirty="0" err="1"/>
              <a:t>requirement</a:t>
            </a:r>
            <a:r>
              <a:rPr lang="fr-BE" dirty="0"/>
              <a:t> </a:t>
            </a:r>
            <a:r>
              <a:rPr lang="fr-BE" dirty="0" err="1"/>
              <a:t>imposed</a:t>
            </a:r>
            <a:r>
              <a:rPr lang="fr-BE" dirty="0"/>
              <a:t> on </a:t>
            </a:r>
            <a:r>
              <a:rPr lang="fr-BE" dirty="0" err="1"/>
              <a:t>Member</a:t>
            </a:r>
            <a:r>
              <a:rPr lang="fr-BE" dirty="0"/>
              <a:t> States by EU </a:t>
            </a:r>
            <a:r>
              <a:rPr lang="fr-BE" dirty="0" err="1"/>
              <a:t>secondary</a:t>
            </a:r>
            <a:r>
              <a:rPr lang="fr-BE" dirty="0"/>
              <a:t> </a:t>
            </a:r>
            <a:r>
              <a:rPr lang="fr-BE" dirty="0" err="1"/>
              <a:t>legislation</a:t>
            </a:r>
            <a:endParaRPr lang="fr-BE" dirty="0"/>
          </a:p>
          <a:p>
            <a:pPr lvl="2"/>
            <a:endParaRPr lang="fr-BE" dirty="0"/>
          </a:p>
          <a:p>
            <a:pPr lvl="2"/>
            <a:r>
              <a:rPr lang="fr-BE" dirty="0"/>
              <a:t>full </a:t>
            </a:r>
            <a:r>
              <a:rPr lang="fr-BE" dirty="0" err="1"/>
              <a:t>independence</a:t>
            </a:r>
            <a:r>
              <a:rPr lang="fr-BE" dirty="0"/>
              <a:t> (GDPR, DSA (</a:t>
            </a:r>
            <a:r>
              <a:rPr lang="fr-BE" dirty="0" err="1"/>
              <a:t>proposed</a:t>
            </a:r>
            <a:r>
              <a:rPr lang="fr-BE" dirty="0"/>
              <a:t>))</a:t>
            </a:r>
          </a:p>
          <a:p>
            <a:pPr lvl="2"/>
            <a:endParaRPr lang="fr-BE" dirty="0"/>
          </a:p>
          <a:p>
            <a:pPr lvl="2"/>
            <a:r>
              <a:rPr lang="fr-BE" dirty="0" err="1"/>
              <a:t>functional</a:t>
            </a:r>
            <a:r>
              <a:rPr lang="fr-BE" dirty="0"/>
              <a:t> </a:t>
            </a:r>
            <a:r>
              <a:rPr lang="fr-BE" dirty="0" err="1"/>
              <a:t>independence</a:t>
            </a:r>
            <a:r>
              <a:rPr lang="fr-BE" dirty="0"/>
              <a:t> (</a:t>
            </a:r>
            <a:r>
              <a:rPr lang="fr-BE" dirty="0" err="1"/>
              <a:t>energy</a:t>
            </a:r>
            <a:r>
              <a:rPr lang="fr-BE" dirty="0"/>
              <a:t>, </a:t>
            </a:r>
            <a:r>
              <a:rPr lang="fr-BE" dirty="0" err="1"/>
              <a:t>telecommunications,postal</a:t>
            </a:r>
            <a:r>
              <a:rPr lang="fr-BE" dirty="0"/>
              <a:t> services, </a:t>
            </a:r>
            <a:r>
              <a:rPr lang="fr-BE" dirty="0" err="1"/>
              <a:t>competition</a:t>
            </a:r>
            <a:r>
              <a:rPr lang="fr-BE" dirty="0"/>
              <a:t> </a:t>
            </a:r>
            <a:r>
              <a:rPr lang="fr-BE" dirty="0" err="1"/>
              <a:t>law</a:t>
            </a:r>
            <a:r>
              <a:rPr lang="fr-BE" dirty="0"/>
              <a:t>)</a:t>
            </a:r>
          </a:p>
          <a:p>
            <a:pPr lvl="2"/>
            <a:endParaRPr lang="fr-BE" dirty="0"/>
          </a:p>
          <a:p>
            <a:pPr lvl="2"/>
            <a:r>
              <a:rPr lang="fr-BE" dirty="0" err="1"/>
              <a:t>fudgetary</a:t>
            </a:r>
            <a:r>
              <a:rPr lang="fr-BE" dirty="0"/>
              <a:t> and </a:t>
            </a:r>
            <a:r>
              <a:rPr lang="fr-BE" dirty="0" err="1"/>
              <a:t>human-resourced</a:t>
            </a:r>
            <a:r>
              <a:rPr lang="fr-BE" dirty="0"/>
              <a:t> </a:t>
            </a:r>
            <a:r>
              <a:rPr lang="fr-BE" dirty="0" err="1"/>
              <a:t>independence</a:t>
            </a:r>
            <a:r>
              <a:rPr lang="fr-BE" dirty="0"/>
              <a:t> (</a:t>
            </a:r>
            <a:r>
              <a:rPr lang="fr-BE" dirty="0" err="1"/>
              <a:t>financial</a:t>
            </a:r>
            <a:r>
              <a:rPr lang="fr-BE" dirty="0"/>
              <a:t> </a:t>
            </a:r>
            <a:r>
              <a:rPr lang="fr-BE" dirty="0" err="1"/>
              <a:t>markets</a:t>
            </a:r>
            <a:r>
              <a:rPr lang="fr-BE" dirty="0"/>
              <a:t>, </a:t>
            </a:r>
            <a:r>
              <a:rPr lang="fr-BE" dirty="0" err="1"/>
              <a:t>cryptocurrencies</a:t>
            </a:r>
            <a:r>
              <a:rPr lang="fr-BE" dirty="0"/>
              <a:t> (</a:t>
            </a:r>
            <a:r>
              <a:rPr lang="fr-BE" dirty="0" err="1"/>
              <a:t>proposed</a:t>
            </a:r>
            <a:r>
              <a:rPr lang="fr-BE" dirty="0"/>
              <a:t>))</a:t>
            </a:r>
          </a:p>
          <a:p>
            <a:pPr lvl="2"/>
            <a:endParaRPr lang="fr-BE" dirty="0"/>
          </a:p>
          <a:p>
            <a:pPr lvl="2"/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3988443-FA24-4430-B30D-EC9BA3D76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6167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D685F5-0179-49EB-AD2D-D9FCA7B35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Independence: a </a:t>
            </a:r>
            <a:r>
              <a:rPr lang="fr-BE" dirty="0" err="1"/>
              <a:t>varying</a:t>
            </a:r>
            <a:r>
              <a:rPr lang="fr-BE" dirty="0"/>
              <a:t> concept?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1B241A-1EF4-4253-86FD-DE2950DA2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No </a:t>
            </a:r>
            <a:r>
              <a:rPr lang="fr-BE" dirty="0" err="1"/>
              <a:t>singular</a:t>
            </a:r>
            <a:r>
              <a:rPr lang="fr-BE" dirty="0"/>
              <a:t> </a:t>
            </a:r>
            <a:r>
              <a:rPr lang="fr-BE" dirty="0" err="1"/>
              <a:t>legal</a:t>
            </a:r>
            <a:r>
              <a:rPr lang="fr-BE" dirty="0"/>
              <a:t> notion</a:t>
            </a:r>
          </a:p>
          <a:p>
            <a:endParaRPr lang="fr-BE" dirty="0"/>
          </a:p>
          <a:p>
            <a:r>
              <a:rPr lang="fr-BE" dirty="0" err="1"/>
              <a:t>Functional</a:t>
            </a:r>
            <a:r>
              <a:rPr lang="fr-BE" dirty="0"/>
              <a:t> </a:t>
            </a:r>
            <a:r>
              <a:rPr lang="fr-BE" dirty="0" err="1"/>
              <a:t>interpretation</a:t>
            </a:r>
            <a:r>
              <a:rPr lang="fr-BE" dirty="0"/>
              <a:t> in light of </a:t>
            </a:r>
            <a:r>
              <a:rPr lang="fr-BE" dirty="0" err="1"/>
              <a:t>sector-specific</a:t>
            </a:r>
            <a:r>
              <a:rPr lang="fr-BE" dirty="0"/>
              <a:t> </a:t>
            </a:r>
            <a:r>
              <a:rPr lang="fr-BE" dirty="0" err="1"/>
              <a:t>needs</a:t>
            </a:r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3988443-FA24-4430-B30D-EC9BA3D76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0671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BE08AA-17B1-425B-BB5F-C85F54BE5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Overview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62405E-8282-4D39-A9BC-F978C78770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/>
              <a:t>Independence: a </a:t>
            </a:r>
            <a:r>
              <a:rPr lang="fr-BE" dirty="0" err="1"/>
              <a:t>sector-specific</a:t>
            </a:r>
            <a:r>
              <a:rPr lang="fr-BE" dirty="0"/>
              <a:t> </a:t>
            </a:r>
            <a:r>
              <a:rPr lang="fr-BE" dirty="0" err="1"/>
              <a:t>varying</a:t>
            </a:r>
            <a:r>
              <a:rPr lang="fr-BE" dirty="0"/>
              <a:t> concept?</a:t>
            </a:r>
          </a:p>
          <a:p>
            <a:endParaRPr lang="fr-BE" dirty="0"/>
          </a:p>
          <a:p>
            <a:r>
              <a:rPr lang="fr-BE" dirty="0"/>
              <a:t>Independence: a </a:t>
            </a:r>
            <a:r>
              <a:rPr lang="fr-BE" dirty="0" err="1"/>
              <a:t>legal</a:t>
            </a:r>
            <a:r>
              <a:rPr lang="fr-BE" dirty="0"/>
              <a:t> or </a:t>
            </a:r>
            <a:r>
              <a:rPr lang="fr-BE" dirty="0" err="1"/>
              <a:t>constitutional</a:t>
            </a:r>
            <a:r>
              <a:rPr lang="fr-BE" dirty="0"/>
              <a:t> </a:t>
            </a:r>
            <a:r>
              <a:rPr lang="fr-BE" dirty="0" err="1"/>
              <a:t>principle</a:t>
            </a:r>
            <a:r>
              <a:rPr lang="fr-BE" dirty="0"/>
              <a:t> in EU </a:t>
            </a:r>
            <a:r>
              <a:rPr lang="fr-BE" dirty="0" err="1"/>
              <a:t>law</a:t>
            </a:r>
            <a:r>
              <a:rPr lang="fr-BE" dirty="0"/>
              <a:t>?</a:t>
            </a:r>
          </a:p>
          <a:p>
            <a:endParaRPr lang="fr-BE" dirty="0"/>
          </a:p>
          <a:p>
            <a:r>
              <a:rPr lang="fr-BE" dirty="0"/>
              <a:t>Independence and </a:t>
            </a:r>
            <a:r>
              <a:rPr lang="fr-BE" dirty="0" err="1"/>
              <a:t>its</a:t>
            </a:r>
            <a:r>
              <a:rPr lang="fr-BE" dirty="0"/>
              <a:t> </a:t>
            </a:r>
            <a:r>
              <a:rPr lang="fr-BE" dirty="0" err="1"/>
              <a:t>relationship</a:t>
            </a:r>
            <a:r>
              <a:rPr lang="fr-BE" dirty="0"/>
              <a:t> to </a:t>
            </a:r>
            <a:r>
              <a:rPr lang="fr-BE" dirty="0" err="1"/>
              <a:t>impartiality</a:t>
            </a:r>
            <a:r>
              <a:rPr lang="fr-BE" dirty="0"/>
              <a:t> and the Charter of Fundamental </a:t>
            </a:r>
            <a:r>
              <a:rPr lang="fr-BE" dirty="0" err="1"/>
              <a:t>Rights</a:t>
            </a:r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DCE7B96-40C7-4B15-A4A4-4F676DA9A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8153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9D44AF-7D5A-4305-844C-D825E62C1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Independence: a (</a:t>
            </a:r>
            <a:r>
              <a:rPr lang="fr-BE" dirty="0" err="1"/>
              <a:t>general</a:t>
            </a:r>
            <a:r>
              <a:rPr lang="fr-BE" dirty="0"/>
              <a:t>) EU </a:t>
            </a:r>
            <a:r>
              <a:rPr lang="fr-BE" dirty="0" err="1"/>
              <a:t>law</a:t>
            </a:r>
            <a:r>
              <a:rPr lang="fr-BE" dirty="0"/>
              <a:t> </a:t>
            </a:r>
            <a:r>
              <a:rPr lang="fr-BE" dirty="0" err="1"/>
              <a:t>principle</a:t>
            </a:r>
            <a:r>
              <a:rPr lang="fr-BE" dirty="0"/>
              <a:t>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85606A7-692A-40FF-8059-8FACAEAB7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err="1"/>
              <a:t>Principle</a:t>
            </a:r>
            <a:r>
              <a:rPr lang="fr-BE" dirty="0"/>
              <a:t> of EU </a:t>
            </a:r>
            <a:r>
              <a:rPr lang="fr-BE" dirty="0" err="1"/>
              <a:t>law</a:t>
            </a:r>
            <a:endParaRPr lang="fr-BE" dirty="0"/>
          </a:p>
          <a:p>
            <a:pPr lvl="1"/>
            <a:endParaRPr lang="fr-BE" dirty="0"/>
          </a:p>
          <a:p>
            <a:pPr lvl="1"/>
            <a:r>
              <a:rPr lang="fr-BE" dirty="0" err="1"/>
              <a:t>general</a:t>
            </a:r>
            <a:r>
              <a:rPr lang="fr-BE" dirty="0"/>
              <a:t> </a:t>
            </a:r>
            <a:r>
              <a:rPr lang="fr-BE" dirty="0" err="1"/>
              <a:t>principle</a:t>
            </a:r>
            <a:r>
              <a:rPr lang="fr-BE" dirty="0"/>
              <a:t>? – </a:t>
            </a:r>
            <a:r>
              <a:rPr lang="fr-BE" dirty="0" err="1"/>
              <a:t>unlikely</a:t>
            </a:r>
            <a:endParaRPr lang="fr-BE" dirty="0"/>
          </a:p>
          <a:p>
            <a:pPr lvl="1"/>
            <a:r>
              <a:rPr lang="fr-BE" dirty="0" err="1"/>
              <a:t>legal</a:t>
            </a:r>
            <a:r>
              <a:rPr lang="fr-BE" dirty="0"/>
              <a:t> standard </a:t>
            </a:r>
            <a:r>
              <a:rPr lang="fr-BE" dirty="0" err="1"/>
              <a:t>governing</a:t>
            </a:r>
            <a:r>
              <a:rPr lang="fr-BE" dirty="0"/>
              <a:t> the </a:t>
            </a:r>
            <a:r>
              <a:rPr lang="fr-BE" dirty="0" err="1"/>
              <a:t>interpretation</a:t>
            </a:r>
            <a:r>
              <a:rPr lang="fr-BE" dirty="0"/>
              <a:t> of </a:t>
            </a:r>
            <a:r>
              <a:rPr lang="fr-BE" dirty="0" err="1"/>
              <a:t>sector-specific</a:t>
            </a:r>
            <a:r>
              <a:rPr lang="fr-BE" dirty="0"/>
              <a:t> solutions</a:t>
            </a:r>
          </a:p>
          <a:p>
            <a:pPr lvl="1"/>
            <a:r>
              <a:rPr lang="fr-BE" dirty="0" err="1"/>
              <a:t>difficult</a:t>
            </a:r>
            <a:r>
              <a:rPr lang="fr-BE" dirty="0"/>
              <a:t> to </a:t>
            </a:r>
            <a:r>
              <a:rPr lang="fr-BE" dirty="0" err="1"/>
              <a:t>be</a:t>
            </a:r>
            <a:r>
              <a:rPr lang="fr-BE" dirty="0"/>
              <a:t> </a:t>
            </a:r>
            <a:r>
              <a:rPr lang="fr-BE" dirty="0" err="1"/>
              <a:t>detached</a:t>
            </a:r>
            <a:r>
              <a:rPr lang="fr-BE" dirty="0"/>
              <a:t> </a:t>
            </a:r>
            <a:r>
              <a:rPr lang="fr-BE" dirty="0" err="1"/>
              <a:t>from</a:t>
            </a:r>
            <a:r>
              <a:rPr lang="fr-BE" dirty="0"/>
              <a:t> more </a:t>
            </a:r>
            <a:r>
              <a:rPr lang="fr-BE" dirty="0" err="1"/>
              <a:t>general</a:t>
            </a:r>
            <a:r>
              <a:rPr lang="fr-BE" dirty="0"/>
              <a:t> and transversal </a:t>
            </a:r>
            <a:r>
              <a:rPr lang="fr-BE" dirty="0" err="1"/>
              <a:t>legal</a:t>
            </a:r>
            <a:r>
              <a:rPr lang="fr-BE" dirty="0"/>
              <a:t> </a:t>
            </a:r>
            <a:r>
              <a:rPr lang="fr-BE" dirty="0" err="1"/>
              <a:t>principles</a:t>
            </a:r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EF7D00B-87B2-4E6A-92CC-5229B20B3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1085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BE08AA-17B1-425B-BB5F-C85F54BE5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Overview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62405E-8282-4D39-A9BC-F978C78770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/>
              <a:t>Independence: a </a:t>
            </a:r>
            <a:r>
              <a:rPr lang="fr-BE" dirty="0" err="1"/>
              <a:t>sector-specific</a:t>
            </a:r>
            <a:r>
              <a:rPr lang="fr-BE" dirty="0"/>
              <a:t> </a:t>
            </a:r>
            <a:r>
              <a:rPr lang="fr-BE" dirty="0" err="1"/>
              <a:t>varying</a:t>
            </a:r>
            <a:r>
              <a:rPr lang="fr-BE" dirty="0"/>
              <a:t> concept?</a:t>
            </a:r>
          </a:p>
          <a:p>
            <a:endParaRPr lang="fr-BE" dirty="0"/>
          </a:p>
          <a:p>
            <a:r>
              <a:rPr lang="fr-BE" dirty="0"/>
              <a:t>Independence: a </a:t>
            </a:r>
            <a:r>
              <a:rPr lang="fr-BE" dirty="0" err="1"/>
              <a:t>legal</a:t>
            </a:r>
            <a:r>
              <a:rPr lang="fr-BE" dirty="0"/>
              <a:t> or </a:t>
            </a:r>
            <a:r>
              <a:rPr lang="fr-BE" dirty="0" err="1"/>
              <a:t>constitutional</a:t>
            </a:r>
            <a:r>
              <a:rPr lang="fr-BE" dirty="0"/>
              <a:t> </a:t>
            </a:r>
            <a:r>
              <a:rPr lang="fr-BE" dirty="0" err="1"/>
              <a:t>principle</a:t>
            </a:r>
            <a:r>
              <a:rPr lang="fr-BE" dirty="0"/>
              <a:t> in EU </a:t>
            </a:r>
            <a:r>
              <a:rPr lang="fr-BE" dirty="0" err="1"/>
              <a:t>law</a:t>
            </a:r>
            <a:r>
              <a:rPr lang="fr-BE" dirty="0"/>
              <a:t>?</a:t>
            </a:r>
          </a:p>
          <a:p>
            <a:endParaRPr lang="fr-BE" dirty="0"/>
          </a:p>
          <a:p>
            <a:r>
              <a:rPr lang="fr-BE" dirty="0"/>
              <a:t>Independence and </a:t>
            </a:r>
            <a:r>
              <a:rPr lang="fr-BE" dirty="0" err="1"/>
              <a:t>its</a:t>
            </a:r>
            <a:r>
              <a:rPr lang="fr-BE" dirty="0"/>
              <a:t> </a:t>
            </a:r>
            <a:r>
              <a:rPr lang="fr-BE" dirty="0" err="1"/>
              <a:t>relationship</a:t>
            </a:r>
            <a:r>
              <a:rPr lang="fr-BE" dirty="0"/>
              <a:t> to </a:t>
            </a:r>
            <a:r>
              <a:rPr lang="fr-BE" dirty="0" err="1"/>
              <a:t>impartiality</a:t>
            </a:r>
            <a:r>
              <a:rPr lang="fr-BE" dirty="0"/>
              <a:t> and the Charter of Fundamental </a:t>
            </a:r>
            <a:r>
              <a:rPr lang="fr-BE" dirty="0" err="1"/>
              <a:t>Rights</a:t>
            </a:r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DCE7B96-40C7-4B15-A4A4-4F676DA9A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2315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9D44AF-7D5A-4305-844C-D825E62C1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Independence and </a:t>
            </a:r>
            <a:r>
              <a:rPr lang="fr-BE" dirty="0" err="1"/>
              <a:t>impartiality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85606A7-692A-40FF-8059-8FACAEAB7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err="1"/>
              <a:t>Impartiality</a:t>
            </a:r>
            <a:endParaRPr lang="fr-BE" dirty="0"/>
          </a:p>
          <a:p>
            <a:pPr lvl="1"/>
            <a:r>
              <a:rPr lang="fr-BE" dirty="0"/>
              <a:t>concept </a:t>
            </a:r>
            <a:r>
              <a:rPr lang="fr-BE" dirty="0" err="1"/>
              <a:t>known</a:t>
            </a:r>
            <a:r>
              <a:rPr lang="fr-BE" dirty="0"/>
              <a:t> </a:t>
            </a:r>
            <a:r>
              <a:rPr lang="fr-BE" dirty="0" err="1"/>
              <a:t>mostly</a:t>
            </a:r>
            <a:r>
              <a:rPr lang="fr-BE" dirty="0"/>
              <a:t> in the </a:t>
            </a:r>
            <a:r>
              <a:rPr lang="fr-BE" dirty="0" err="1"/>
              <a:t>framework</a:t>
            </a:r>
            <a:r>
              <a:rPr lang="fr-BE" dirty="0"/>
              <a:t> of the </a:t>
            </a:r>
            <a:r>
              <a:rPr lang="fr-BE" dirty="0" err="1"/>
              <a:t>judiciary</a:t>
            </a:r>
            <a:endParaRPr lang="fr-BE" dirty="0"/>
          </a:p>
          <a:p>
            <a:pPr lvl="1"/>
            <a:r>
              <a:rPr lang="fr-BE" dirty="0"/>
              <a:t>Art. 41 of the Charter of Fundamental </a:t>
            </a:r>
            <a:r>
              <a:rPr lang="fr-BE" dirty="0" err="1"/>
              <a:t>Rights</a:t>
            </a:r>
            <a:r>
              <a:rPr lang="fr-BE" dirty="0"/>
              <a:t>: impartial administration</a:t>
            </a:r>
          </a:p>
          <a:p>
            <a:pPr lvl="2"/>
            <a:r>
              <a:rPr lang="fr-BE" dirty="0"/>
              <a:t>General </a:t>
            </a:r>
            <a:r>
              <a:rPr lang="fr-BE" dirty="0" err="1"/>
              <a:t>principle</a:t>
            </a:r>
            <a:r>
              <a:rPr lang="fr-BE" dirty="0"/>
              <a:t> of EU </a:t>
            </a:r>
            <a:r>
              <a:rPr lang="fr-BE" dirty="0" err="1"/>
              <a:t>law</a:t>
            </a:r>
            <a:r>
              <a:rPr lang="fr-BE" dirty="0"/>
              <a:t>, </a:t>
            </a:r>
            <a:r>
              <a:rPr lang="fr-BE" dirty="0" err="1"/>
              <a:t>also</a:t>
            </a:r>
            <a:r>
              <a:rPr lang="fr-BE" dirty="0"/>
              <a:t> applicable to national administrations acting </a:t>
            </a:r>
            <a:r>
              <a:rPr lang="fr-BE" dirty="0" err="1"/>
              <a:t>within</a:t>
            </a:r>
            <a:r>
              <a:rPr lang="fr-BE" dirty="0"/>
              <a:t> the scope of EU </a:t>
            </a:r>
            <a:r>
              <a:rPr lang="fr-BE" dirty="0" err="1"/>
              <a:t>law</a:t>
            </a:r>
            <a:endParaRPr lang="fr-BE" dirty="0"/>
          </a:p>
          <a:p>
            <a:pPr lvl="2"/>
            <a:r>
              <a:rPr lang="fr-BE" dirty="0"/>
              <a:t>Objective vs. Subjective </a:t>
            </a:r>
            <a:r>
              <a:rPr lang="fr-BE" dirty="0" err="1"/>
              <a:t>impartiality</a:t>
            </a:r>
            <a:r>
              <a:rPr lang="fr-BE" dirty="0"/>
              <a:t> &lt;-&gt; structural versus </a:t>
            </a:r>
            <a:r>
              <a:rPr lang="fr-BE" dirty="0" err="1"/>
              <a:t>personal</a:t>
            </a:r>
            <a:r>
              <a:rPr lang="fr-BE" dirty="0"/>
              <a:t> </a:t>
            </a:r>
            <a:r>
              <a:rPr lang="fr-BE" dirty="0" err="1"/>
              <a:t>impartiality</a:t>
            </a:r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EF7D00B-87B2-4E6A-92CC-5229B20B3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9894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9D44AF-7D5A-4305-844C-D825E62C1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Independence and </a:t>
            </a:r>
            <a:r>
              <a:rPr lang="fr-BE" dirty="0" err="1"/>
              <a:t>impartiality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85606A7-692A-40FF-8059-8FACAEAB7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err="1"/>
              <a:t>Impartiality</a:t>
            </a:r>
            <a:r>
              <a:rPr lang="fr-BE" dirty="0"/>
              <a:t> and </a:t>
            </a:r>
            <a:r>
              <a:rPr lang="fr-BE" dirty="0" err="1"/>
              <a:t>its</a:t>
            </a:r>
            <a:r>
              <a:rPr lang="fr-BE" dirty="0"/>
              <a:t> </a:t>
            </a:r>
            <a:r>
              <a:rPr lang="fr-BE" dirty="0" err="1"/>
              <a:t>link</a:t>
            </a:r>
            <a:r>
              <a:rPr lang="fr-BE" dirty="0"/>
              <a:t> to </a:t>
            </a:r>
            <a:r>
              <a:rPr lang="fr-BE" dirty="0" err="1"/>
              <a:t>independence</a:t>
            </a:r>
            <a:endParaRPr lang="fr-BE" dirty="0"/>
          </a:p>
          <a:p>
            <a:pPr lvl="1"/>
            <a:endParaRPr lang="fr-BE" dirty="0"/>
          </a:p>
          <a:p>
            <a:pPr lvl="1"/>
            <a:r>
              <a:rPr lang="fr-BE" dirty="0" err="1"/>
              <a:t>independence</a:t>
            </a:r>
            <a:r>
              <a:rPr lang="fr-BE" dirty="0"/>
              <a:t> as a </a:t>
            </a:r>
            <a:r>
              <a:rPr lang="fr-BE" dirty="0" err="1"/>
              <a:t>precondition</a:t>
            </a:r>
            <a:r>
              <a:rPr lang="fr-BE" dirty="0"/>
              <a:t> to </a:t>
            </a:r>
            <a:r>
              <a:rPr lang="fr-BE" dirty="0" err="1"/>
              <a:t>impartiality</a:t>
            </a:r>
            <a:r>
              <a:rPr lang="fr-BE" dirty="0"/>
              <a:t>?</a:t>
            </a:r>
          </a:p>
          <a:p>
            <a:pPr lvl="1"/>
            <a:r>
              <a:rPr lang="fr-BE" dirty="0" err="1"/>
              <a:t>impartiality</a:t>
            </a:r>
            <a:r>
              <a:rPr lang="fr-BE" dirty="0"/>
              <a:t> as a </a:t>
            </a:r>
            <a:r>
              <a:rPr lang="fr-BE" dirty="0" err="1"/>
              <a:t>precondition</a:t>
            </a:r>
            <a:r>
              <a:rPr lang="fr-BE" dirty="0"/>
              <a:t> to </a:t>
            </a:r>
            <a:r>
              <a:rPr lang="fr-BE" dirty="0" err="1"/>
              <a:t>independence</a:t>
            </a:r>
            <a:r>
              <a:rPr lang="fr-BE" dirty="0"/>
              <a:t>?</a:t>
            </a:r>
          </a:p>
          <a:p>
            <a:pPr lvl="1"/>
            <a:r>
              <a:rPr lang="fr-BE" dirty="0" err="1"/>
              <a:t>independence</a:t>
            </a:r>
            <a:r>
              <a:rPr lang="fr-BE" dirty="0"/>
              <a:t> as a </a:t>
            </a:r>
            <a:r>
              <a:rPr lang="fr-BE" dirty="0" err="1"/>
              <a:t>legislative</a:t>
            </a:r>
            <a:r>
              <a:rPr lang="fr-BE" dirty="0"/>
              <a:t> solution to </a:t>
            </a:r>
            <a:r>
              <a:rPr lang="fr-BE" dirty="0" err="1"/>
              <a:t>enhance</a:t>
            </a:r>
            <a:r>
              <a:rPr lang="fr-BE" dirty="0"/>
              <a:t> compliance </a:t>
            </a:r>
            <a:r>
              <a:rPr lang="fr-BE" dirty="0" err="1"/>
              <a:t>with</a:t>
            </a:r>
            <a:r>
              <a:rPr lang="fr-BE" dirty="0"/>
              <a:t> the </a:t>
            </a:r>
            <a:r>
              <a:rPr lang="fr-BE" dirty="0" err="1"/>
              <a:t>requirement</a:t>
            </a:r>
            <a:r>
              <a:rPr lang="fr-BE" dirty="0"/>
              <a:t> of impartial administration </a:t>
            </a:r>
            <a:r>
              <a:rPr lang="fr-BE" dirty="0" err="1"/>
              <a:t>under</a:t>
            </a:r>
            <a:r>
              <a:rPr lang="fr-BE" dirty="0"/>
              <a:t> EU </a:t>
            </a:r>
            <a:r>
              <a:rPr lang="fr-BE" dirty="0" err="1"/>
              <a:t>law</a:t>
            </a:r>
            <a:r>
              <a:rPr lang="fr-BE" dirty="0"/>
              <a:t>?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EF7D00B-87B2-4E6A-92CC-5229B20B3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5015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58971</TotalTime>
  <Words>377</Words>
  <Application>Microsoft Office PowerPoint</Application>
  <PresentationFormat>Affichage à l'écran (4:3)</PresentationFormat>
  <Paragraphs>73</Paragraphs>
  <Slides>10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Varieties of independence of national administrative authorities under EU law </vt:lpstr>
      <vt:lpstr>Overview</vt:lpstr>
      <vt:lpstr>Independence: a varying concept?</vt:lpstr>
      <vt:lpstr>Independence: a varying concept?</vt:lpstr>
      <vt:lpstr>Overview</vt:lpstr>
      <vt:lpstr>Independence: a (general) EU law principle?</vt:lpstr>
      <vt:lpstr>Overview</vt:lpstr>
      <vt:lpstr>Independence and impartiality</vt:lpstr>
      <vt:lpstr>Independence and impartiality</vt:lpstr>
      <vt:lpstr>Présentation PowerPoint</vt:lpstr>
    </vt:vector>
  </TitlesOfParts>
  <Company>K.U.Leuven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Compliance in EU antitrust law</dc:title>
  <dc:creator>Pieter Van Cleynenbreugel</dc:creator>
  <cp:lastModifiedBy>Reviewer</cp:lastModifiedBy>
  <cp:revision>954</cp:revision>
  <cp:lastPrinted>2018-01-31T18:47:21Z</cp:lastPrinted>
  <dcterms:created xsi:type="dcterms:W3CDTF">2014-10-20T14:43:26Z</dcterms:created>
  <dcterms:modified xsi:type="dcterms:W3CDTF">2024-04-26T07:32:39Z</dcterms:modified>
</cp:coreProperties>
</file>