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79" r:id="rId3"/>
    <p:sldId id="480" r:id="rId4"/>
    <p:sldId id="481" r:id="rId5"/>
    <p:sldId id="484" r:id="rId6"/>
    <p:sldId id="486" r:id="rId7"/>
    <p:sldId id="485" r:id="rId8"/>
    <p:sldId id="487" r:id="rId9"/>
    <p:sldId id="488" r:id="rId10"/>
    <p:sldId id="478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964488" cy="360040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Arial" charset="0"/>
                <a:cs typeface="Arial" charset="0"/>
              </a:rPr>
              <a:t>Varieties of independence of national administrative authorities under EU law</a:t>
            </a:r>
            <a:br>
              <a:rPr lang="en-GB" sz="2800" b="1" dirty="0">
                <a:ea typeface="Arial" charset="0"/>
                <a:cs typeface="Arial" charset="0"/>
              </a:rPr>
            </a:b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/>
              <a:t> agreement n° 948473)</a:t>
            </a:r>
          </a:p>
          <a:p>
            <a:endParaRPr lang="nl-NL" sz="2000" dirty="0">
              <a:solidFill>
                <a:schemeClr val="tx1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A0D4471-EFE2-4385-949B-0BCEF6189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4464" y="131814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E08AA-17B1-425B-BB5F-C85F54BE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2405E-8282-4D39-A9BC-F978C7877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Independence: a </a:t>
            </a:r>
            <a:r>
              <a:rPr lang="fr-BE" dirty="0" err="1"/>
              <a:t>sector-specific</a:t>
            </a:r>
            <a:r>
              <a:rPr lang="fr-BE" dirty="0"/>
              <a:t> </a:t>
            </a:r>
            <a:r>
              <a:rPr lang="fr-BE" dirty="0" err="1"/>
              <a:t>varying</a:t>
            </a:r>
            <a:r>
              <a:rPr lang="fr-BE" dirty="0"/>
              <a:t> concept?</a:t>
            </a:r>
          </a:p>
          <a:p>
            <a:endParaRPr lang="fr-BE" dirty="0"/>
          </a:p>
          <a:p>
            <a:r>
              <a:rPr lang="fr-BE" dirty="0"/>
              <a:t>Independence: a </a:t>
            </a:r>
            <a:r>
              <a:rPr lang="fr-BE" dirty="0" err="1"/>
              <a:t>legal</a:t>
            </a:r>
            <a:r>
              <a:rPr lang="fr-BE" dirty="0"/>
              <a:t> or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principle</a:t>
            </a:r>
            <a:r>
              <a:rPr lang="fr-BE" dirty="0"/>
              <a:t> in EU </a:t>
            </a:r>
            <a:r>
              <a:rPr lang="fr-BE" dirty="0" err="1"/>
              <a:t>law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Independence and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relationship</a:t>
            </a:r>
            <a:r>
              <a:rPr lang="fr-BE" dirty="0"/>
              <a:t> to </a:t>
            </a:r>
            <a:r>
              <a:rPr lang="fr-BE" dirty="0" err="1"/>
              <a:t>impartiality</a:t>
            </a:r>
            <a:r>
              <a:rPr lang="fr-BE" dirty="0"/>
              <a:t> and the Charter of Fundamental </a:t>
            </a:r>
            <a:r>
              <a:rPr lang="fr-BE" dirty="0" err="1"/>
              <a:t>Rights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CE7B96-40C7-4B15-A4A4-4F676DA9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326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685F5-0179-49EB-AD2D-D9FCA7B3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Independence: a </a:t>
            </a:r>
            <a:r>
              <a:rPr lang="fr-BE" dirty="0" err="1"/>
              <a:t>varying</a:t>
            </a:r>
            <a:r>
              <a:rPr lang="fr-BE" dirty="0"/>
              <a:t> concept?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B241A-1EF4-4253-86FD-DE2950DA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Independence in administrative </a:t>
            </a:r>
            <a:r>
              <a:rPr lang="fr-BE" dirty="0" err="1"/>
              <a:t>law</a:t>
            </a:r>
            <a:endParaRPr lang="fr-BE" dirty="0"/>
          </a:p>
          <a:p>
            <a:pPr lvl="1"/>
            <a:r>
              <a:rPr lang="fr-BE" dirty="0"/>
              <a:t>Independent (administrative) </a:t>
            </a:r>
            <a:r>
              <a:rPr lang="fr-BE" dirty="0" err="1"/>
              <a:t>authorities</a:t>
            </a:r>
            <a:r>
              <a:rPr lang="fr-BE" dirty="0"/>
              <a:t> </a:t>
            </a:r>
            <a:r>
              <a:rPr lang="fr-BE" dirty="0" err="1"/>
              <a:t>requirement</a:t>
            </a:r>
            <a:r>
              <a:rPr lang="fr-BE" dirty="0"/>
              <a:t> </a:t>
            </a:r>
            <a:r>
              <a:rPr lang="fr-BE" dirty="0" err="1"/>
              <a:t>imposed</a:t>
            </a:r>
            <a:r>
              <a:rPr lang="fr-BE" dirty="0"/>
              <a:t> on </a:t>
            </a:r>
            <a:r>
              <a:rPr lang="fr-BE" dirty="0" err="1"/>
              <a:t>Member</a:t>
            </a:r>
            <a:r>
              <a:rPr lang="fr-BE" dirty="0"/>
              <a:t> States by EU </a:t>
            </a:r>
            <a:r>
              <a:rPr lang="fr-BE" dirty="0" err="1"/>
              <a:t>secondary</a:t>
            </a:r>
            <a:r>
              <a:rPr lang="fr-BE" dirty="0"/>
              <a:t> </a:t>
            </a:r>
            <a:r>
              <a:rPr lang="fr-BE" dirty="0" err="1"/>
              <a:t>legislation</a:t>
            </a:r>
            <a:endParaRPr lang="fr-BE" dirty="0"/>
          </a:p>
          <a:p>
            <a:pPr lvl="2"/>
            <a:endParaRPr lang="fr-BE" dirty="0"/>
          </a:p>
          <a:p>
            <a:pPr lvl="2"/>
            <a:r>
              <a:rPr lang="fr-BE" dirty="0"/>
              <a:t>full </a:t>
            </a:r>
            <a:r>
              <a:rPr lang="fr-BE" dirty="0" err="1"/>
              <a:t>independence</a:t>
            </a:r>
            <a:r>
              <a:rPr lang="fr-BE" dirty="0"/>
              <a:t> (GDPR, DSA (</a:t>
            </a:r>
            <a:r>
              <a:rPr lang="fr-BE" dirty="0" err="1"/>
              <a:t>proposed</a:t>
            </a:r>
            <a:r>
              <a:rPr lang="fr-BE" dirty="0"/>
              <a:t>))</a:t>
            </a:r>
          </a:p>
          <a:p>
            <a:pPr lvl="2"/>
            <a:endParaRPr lang="fr-BE" dirty="0"/>
          </a:p>
          <a:p>
            <a:pPr lvl="2"/>
            <a:r>
              <a:rPr lang="fr-BE" dirty="0" err="1"/>
              <a:t>functional</a:t>
            </a:r>
            <a:r>
              <a:rPr lang="fr-BE" dirty="0"/>
              <a:t> </a:t>
            </a:r>
            <a:r>
              <a:rPr lang="fr-BE" dirty="0" err="1"/>
              <a:t>independence</a:t>
            </a:r>
            <a:r>
              <a:rPr lang="fr-BE" dirty="0"/>
              <a:t> (</a:t>
            </a:r>
            <a:r>
              <a:rPr lang="fr-BE" dirty="0" err="1"/>
              <a:t>energy</a:t>
            </a:r>
            <a:r>
              <a:rPr lang="fr-BE" dirty="0"/>
              <a:t>, </a:t>
            </a:r>
            <a:r>
              <a:rPr lang="fr-BE" dirty="0" err="1"/>
              <a:t>telecommunications,postal</a:t>
            </a:r>
            <a:r>
              <a:rPr lang="fr-BE" dirty="0"/>
              <a:t> services, </a:t>
            </a:r>
            <a:r>
              <a:rPr lang="fr-BE" dirty="0" err="1"/>
              <a:t>competition</a:t>
            </a:r>
            <a:r>
              <a:rPr lang="fr-BE" dirty="0"/>
              <a:t> </a:t>
            </a:r>
            <a:r>
              <a:rPr lang="fr-BE" dirty="0" err="1"/>
              <a:t>law</a:t>
            </a:r>
            <a:r>
              <a:rPr lang="fr-BE" dirty="0"/>
              <a:t>)</a:t>
            </a:r>
          </a:p>
          <a:p>
            <a:pPr lvl="2"/>
            <a:endParaRPr lang="fr-BE" dirty="0"/>
          </a:p>
          <a:p>
            <a:pPr lvl="2"/>
            <a:r>
              <a:rPr lang="fr-BE" dirty="0" err="1"/>
              <a:t>fudgetary</a:t>
            </a:r>
            <a:r>
              <a:rPr lang="fr-BE" dirty="0"/>
              <a:t> and </a:t>
            </a:r>
            <a:r>
              <a:rPr lang="fr-BE" dirty="0" err="1"/>
              <a:t>human-resourced</a:t>
            </a:r>
            <a:r>
              <a:rPr lang="fr-BE" dirty="0"/>
              <a:t> </a:t>
            </a:r>
            <a:r>
              <a:rPr lang="fr-BE" dirty="0" err="1"/>
              <a:t>independence</a:t>
            </a:r>
            <a:r>
              <a:rPr lang="fr-BE" dirty="0"/>
              <a:t> (</a:t>
            </a:r>
            <a:r>
              <a:rPr lang="fr-BE" dirty="0" err="1"/>
              <a:t>financial</a:t>
            </a:r>
            <a:r>
              <a:rPr lang="fr-BE" dirty="0"/>
              <a:t> </a:t>
            </a:r>
            <a:r>
              <a:rPr lang="fr-BE" dirty="0" err="1"/>
              <a:t>markets</a:t>
            </a:r>
            <a:r>
              <a:rPr lang="fr-BE" dirty="0"/>
              <a:t>, </a:t>
            </a:r>
            <a:r>
              <a:rPr lang="fr-BE" dirty="0" err="1"/>
              <a:t>cryptocurrencies</a:t>
            </a:r>
            <a:r>
              <a:rPr lang="fr-BE" dirty="0"/>
              <a:t> (</a:t>
            </a:r>
            <a:r>
              <a:rPr lang="fr-BE" dirty="0" err="1"/>
              <a:t>proposed</a:t>
            </a:r>
            <a:r>
              <a:rPr lang="fr-BE" dirty="0"/>
              <a:t>))</a:t>
            </a:r>
          </a:p>
          <a:p>
            <a:pPr lvl="2"/>
            <a:endParaRPr lang="fr-BE" dirty="0"/>
          </a:p>
          <a:p>
            <a:pPr lvl="2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988443-FA24-4430-B30D-EC9BA3D7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16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D685F5-0179-49EB-AD2D-D9FCA7B35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Independence: a </a:t>
            </a:r>
            <a:r>
              <a:rPr lang="fr-BE" dirty="0" err="1"/>
              <a:t>varying</a:t>
            </a:r>
            <a:r>
              <a:rPr lang="fr-BE" dirty="0"/>
              <a:t> concept?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1B241A-1EF4-4253-86FD-DE2950DA2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No </a:t>
            </a:r>
            <a:r>
              <a:rPr lang="fr-BE" dirty="0" err="1"/>
              <a:t>singular</a:t>
            </a:r>
            <a:r>
              <a:rPr lang="fr-BE" dirty="0"/>
              <a:t> </a:t>
            </a:r>
            <a:r>
              <a:rPr lang="fr-BE" dirty="0" err="1"/>
              <a:t>legal</a:t>
            </a:r>
            <a:r>
              <a:rPr lang="fr-BE" dirty="0"/>
              <a:t> notion</a:t>
            </a:r>
          </a:p>
          <a:p>
            <a:endParaRPr lang="fr-BE" dirty="0"/>
          </a:p>
          <a:p>
            <a:r>
              <a:rPr lang="fr-BE" dirty="0" err="1"/>
              <a:t>Functional</a:t>
            </a:r>
            <a:r>
              <a:rPr lang="fr-BE" dirty="0"/>
              <a:t> </a:t>
            </a:r>
            <a:r>
              <a:rPr lang="fr-BE" dirty="0" err="1"/>
              <a:t>interpretation</a:t>
            </a:r>
            <a:r>
              <a:rPr lang="fr-BE" dirty="0"/>
              <a:t> in light of </a:t>
            </a:r>
            <a:r>
              <a:rPr lang="fr-BE" dirty="0" err="1"/>
              <a:t>sector-specific</a:t>
            </a:r>
            <a:r>
              <a:rPr lang="fr-BE" dirty="0"/>
              <a:t> </a:t>
            </a:r>
            <a:r>
              <a:rPr lang="fr-BE" dirty="0" err="1"/>
              <a:t>needs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988443-FA24-4430-B30D-EC9BA3D76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0671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E08AA-17B1-425B-BB5F-C85F54BE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2405E-8282-4D39-A9BC-F978C7877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Independence: a </a:t>
            </a:r>
            <a:r>
              <a:rPr lang="fr-BE" dirty="0" err="1"/>
              <a:t>sector-specific</a:t>
            </a:r>
            <a:r>
              <a:rPr lang="fr-BE" dirty="0"/>
              <a:t> </a:t>
            </a:r>
            <a:r>
              <a:rPr lang="fr-BE" dirty="0" err="1"/>
              <a:t>varying</a:t>
            </a:r>
            <a:r>
              <a:rPr lang="fr-BE" dirty="0"/>
              <a:t> concept?</a:t>
            </a:r>
          </a:p>
          <a:p>
            <a:endParaRPr lang="fr-BE" dirty="0"/>
          </a:p>
          <a:p>
            <a:r>
              <a:rPr lang="fr-BE" dirty="0"/>
              <a:t>Independence: a </a:t>
            </a:r>
            <a:r>
              <a:rPr lang="fr-BE" dirty="0" err="1"/>
              <a:t>legal</a:t>
            </a:r>
            <a:r>
              <a:rPr lang="fr-BE" dirty="0"/>
              <a:t> or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principle</a:t>
            </a:r>
            <a:r>
              <a:rPr lang="fr-BE" dirty="0"/>
              <a:t> in EU </a:t>
            </a:r>
            <a:r>
              <a:rPr lang="fr-BE" dirty="0" err="1"/>
              <a:t>law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Independence and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relationship</a:t>
            </a:r>
            <a:r>
              <a:rPr lang="fr-BE" dirty="0"/>
              <a:t> to </a:t>
            </a:r>
            <a:r>
              <a:rPr lang="fr-BE" dirty="0" err="1"/>
              <a:t>impartiality</a:t>
            </a:r>
            <a:r>
              <a:rPr lang="fr-BE" dirty="0"/>
              <a:t> and the Charter of Fundamental </a:t>
            </a:r>
            <a:r>
              <a:rPr lang="fr-BE" dirty="0" err="1"/>
              <a:t>Rights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CE7B96-40C7-4B15-A4A4-4F676DA9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15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D44AF-7D5A-4305-844C-D825E62C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/>
              <a:t>Independence: a (</a:t>
            </a:r>
            <a:r>
              <a:rPr lang="fr-BE" dirty="0" err="1"/>
              <a:t>general</a:t>
            </a:r>
            <a:r>
              <a:rPr lang="fr-BE" dirty="0"/>
              <a:t>) EU </a:t>
            </a:r>
            <a:r>
              <a:rPr lang="fr-BE" dirty="0" err="1"/>
              <a:t>law</a:t>
            </a:r>
            <a:r>
              <a:rPr lang="fr-BE" dirty="0"/>
              <a:t> </a:t>
            </a:r>
            <a:r>
              <a:rPr lang="fr-BE" dirty="0" err="1"/>
              <a:t>principle</a:t>
            </a:r>
            <a:r>
              <a:rPr lang="fr-BE" dirty="0"/>
              <a:t>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606A7-692A-40FF-8059-8FACAEAB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Principle</a:t>
            </a:r>
            <a:r>
              <a:rPr lang="fr-BE" dirty="0"/>
              <a:t> of EU </a:t>
            </a:r>
            <a:r>
              <a:rPr lang="fr-BE" dirty="0" err="1"/>
              <a:t>law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general</a:t>
            </a:r>
            <a:r>
              <a:rPr lang="fr-BE" dirty="0"/>
              <a:t> </a:t>
            </a:r>
            <a:r>
              <a:rPr lang="fr-BE" dirty="0" err="1"/>
              <a:t>principle</a:t>
            </a:r>
            <a:r>
              <a:rPr lang="fr-BE" dirty="0"/>
              <a:t>? – </a:t>
            </a:r>
            <a:r>
              <a:rPr lang="fr-BE" dirty="0" err="1"/>
              <a:t>unlikely</a:t>
            </a:r>
            <a:endParaRPr lang="fr-BE" dirty="0"/>
          </a:p>
          <a:p>
            <a:pPr lvl="1"/>
            <a:r>
              <a:rPr lang="fr-BE" dirty="0" err="1"/>
              <a:t>legal</a:t>
            </a:r>
            <a:r>
              <a:rPr lang="fr-BE" dirty="0"/>
              <a:t> standard </a:t>
            </a:r>
            <a:r>
              <a:rPr lang="fr-BE" dirty="0" err="1"/>
              <a:t>governing</a:t>
            </a:r>
            <a:r>
              <a:rPr lang="fr-BE" dirty="0"/>
              <a:t> the </a:t>
            </a:r>
            <a:r>
              <a:rPr lang="fr-BE" dirty="0" err="1"/>
              <a:t>interpretation</a:t>
            </a:r>
            <a:r>
              <a:rPr lang="fr-BE" dirty="0"/>
              <a:t> of </a:t>
            </a:r>
            <a:r>
              <a:rPr lang="fr-BE" dirty="0" err="1"/>
              <a:t>sector-specific</a:t>
            </a:r>
            <a:r>
              <a:rPr lang="fr-BE" dirty="0"/>
              <a:t> solutions</a:t>
            </a:r>
          </a:p>
          <a:p>
            <a:pPr lvl="1"/>
            <a:r>
              <a:rPr lang="fr-BE" dirty="0" err="1"/>
              <a:t>difficult</a:t>
            </a:r>
            <a:r>
              <a:rPr lang="fr-BE" dirty="0"/>
              <a:t> to </a:t>
            </a:r>
            <a:r>
              <a:rPr lang="fr-BE" dirty="0" err="1"/>
              <a:t>be</a:t>
            </a:r>
            <a:r>
              <a:rPr lang="fr-BE" dirty="0"/>
              <a:t> </a:t>
            </a:r>
            <a:r>
              <a:rPr lang="fr-BE" dirty="0" err="1"/>
              <a:t>detached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more </a:t>
            </a:r>
            <a:r>
              <a:rPr lang="fr-BE" dirty="0" err="1"/>
              <a:t>general</a:t>
            </a:r>
            <a:r>
              <a:rPr lang="fr-BE" dirty="0"/>
              <a:t> and transversal </a:t>
            </a:r>
            <a:r>
              <a:rPr lang="fr-BE" dirty="0" err="1"/>
              <a:t>legal</a:t>
            </a:r>
            <a:r>
              <a:rPr lang="fr-BE" dirty="0"/>
              <a:t> </a:t>
            </a:r>
            <a:r>
              <a:rPr lang="fr-BE" dirty="0" err="1"/>
              <a:t>principles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F7D00B-87B2-4E6A-92CC-5229B20B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1085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BE08AA-17B1-425B-BB5F-C85F54BE5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err="1"/>
              <a:t>Overview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62405E-8282-4D39-A9BC-F978C7877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Independence: a </a:t>
            </a:r>
            <a:r>
              <a:rPr lang="fr-BE" dirty="0" err="1"/>
              <a:t>sector-specific</a:t>
            </a:r>
            <a:r>
              <a:rPr lang="fr-BE" dirty="0"/>
              <a:t> </a:t>
            </a:r>
            <a:r>
              <a:rPr lang="fr-BE" dirty="0" err="1"/>
              <a:t>varying</a:t>
            </a:r>
            <a:r>
              <a:rPr lang="fr-BE" dirty="0"/>
              <a:t> concept?</a:t>
            </a:r>
          </a:p>
          <a:p>
            <a:endParaRPr lang="fr-BE" dirty="0"/>
          </a:p>
          <a:p>
            <a:r>
              <a:rPr lang="fr-BE" dirty="0"/>
              <a:t>Independence: a </a:t>
            </a:r>
            <a:r>
              <a:rPr lang="fr-BE" dirty="0" err="1"/>
              <a:t>legal</a:t>
            </a:r>
            <a:r>
              <a:rPr lang="fr-BE" dirty="0"/>
              <a:t> or </a:t>
            </a:r>
            <a:r>
              <a:rPr lang="fr-BE" dirty="0" err="1"/>
              <a:t>constitutional</a:t>
            </a:r>
            <a:r>
              <a:rPr lang="fr-BE" dirty="0"/>
              <a:t> </a:t>
            </a:r>
            <a:r>
              <a:rPr lang="fr-BE" dirty="0" err="1"/>
              <a:t>principle</a:t>
            </a:r>
            <a:r>
              <a:rPr lang="fr-BE" dirty="0"/>
              <a:t> in EU </a:t>
            </a:r>
            <a:r>
              <a:rPr lang="fr-BE" dirty="0" err="1"/>
              <a:t>law</a:t>
            </a:r>
            <a:r>
              <a:rPr lang="fr-BE" dirty="0"/>
              <a:t>?</a:t>
            </a:r>
          </a:p>
          <a:p>
            <a:endParaRPr lang="fr-BE" dirty="0"/>
          </a:p>
          <a:p>
            <a:r>
              <a:rPr lang="fr-BE" dirty="0"/>
              <a:t>Independence and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relationship</a:t>
            </a:r>
            <a:r>
              <a:rPr lang="fr-BE" dirty="0"/>
              <a:t> to </a:t>
            </a:r>
            <a:r>
              <a:rPr lang="fr-BE" dirty="0" err="1"/>
              <a:t>impartiality</a:t>
            </a:r>
            <a:r>
              <a:rPr lang="fr-BE" dirty="0"/>
              <a:t> and the Charter of Fundamental </a:t>
            </a:r>
            <a:r>
              <a:rPr lang="fr-BE" dirty="0" err="1"/>
              <a:t>Rights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CE7B96-40C7-4B15-A4A4-4F676DA9A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2315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D44AF-7D5A-4305-844C-D825E62C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Independence and </a:t>
            </a:r>
            <a:r>
              <a:rPr lang="fr-BE" dirty="0" err="1"/>
              <a:t>impartiality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606A7-692A-40FF-8059-8FACAEAB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Impartiality</a:t>
            </a:r>
            <a:endParaRPr lang="fr-BE" dirty="0"/>
          </a:p>
          <a:p>
            <a:pPr lvl="1"/>
            <a:r>
              <a:rPr lang="fr-BE" dirty="0"/>
              <a:t>concept </a:t>
            </a:r>
            <a:r>
              <a:rPr lang="fr-BE" dirty="0" err="1"/>
              <a:t>known</a:t>
            </a:r>
            <a:r>
              <a:rPr lang="fr-BE" dirty="0"/>
              <a:t> </a:t>
            </a:r>
            <a:r>
              <a:rPr lang="fr-BE" dirty="0" err="1"/>
              <a:t>mostly</a:t>
            </a:r>
            <a:r>
              <a:rPr lang="fr-BE" dirty="0"/>
              <a:t> in the </a:t>
            </a:r>
            <a:r>
              <a:rPr lang="fr-BE" dirty="0" err="1"/>
              <a:t>framework</a:t>
            </a:r>
            <a:r>
              <a:rPr lang="fr-BE" dirty="0"/>
              <a:t> of the </a:t>
            </a:r>
            <a:r>
              <a:rPr lang="fr-BE" dirty="0" err="1"/>
              <a:t>judiciary</a:t>
            </a:r>
            <a:endParaRPr lang="fr-BE" dirty="0"/>
          </a:p>
          <a:p>
            <a:pPr lvl="1"/>
            <a:r>
              <a:rPr lang="fr-BE" dirty="0"/>
              <a:t>Art. 41 of the Charter of Fundamental </a:t>
            </a:r>
            <a:r>
              <a:rPr lang="fr-BE" dirty="0" err="1"/>
              <a:t>Rights</a:t>
            </a:r>
            <a:r>
              <a:rPr lang="fr-BE" dirty="0"/>
              <a:t>: impartial administration</a:t>
            </a:r>
          </a:p>
          <a:p>
            <a:pPr lvl="2"/>
            <a:r>
              <a:rPr lang="fr-BE" dirty="0"/>
              <a:t>General </a:t>
            </a:r>
            <a:r>
              <a:rPr lang="fr-BE" dirty="0" err="1"/>
              <a:t>principle</a:t>
            </a:r>
            <a:r>
              <a:rPr lang="fr-BE" dirty="0"/>
              <a:t> of EU </a:t>
            </a:r>
            <a:r>
              <a:rPr lang="fr-BE" dirty="0" err="1"/>
              <a:t>law</a:t>
            </a:r>
            <a:r>
              <a:rPr lang="fr-BE" dirty="0"/>
              <a:t>, </a:t>
            </a:r>
            <a:r>
              <a:rPr lang="fr-BE" dirty="0" err="1"/>
              <a:t>also</a:t>
            </a:r>
            <a:r>
              <a:rPr lang="fr-BE" dirty="0"/>
              <a:t> applicable to national administrations acting </a:t>
            </a:r>
            <a:r>
              <a:rPr lang="fr-BE" dirty="0" err="1"/>
              <a:t>within</a:t>
            </a:r>
            <a:r>
              <a:rPr lang="fr-BE" dirty="0"/>
              <a:t> the scope of EU </a:t>
            </a:r>
            <a:r>
              <a:rPr lang="fr-BE" dirty="0" err="1"/>
              <a:t>law</a:t>
            </a:r>
            <a:endParaRPr lang="fr-BE" dirty="0"/>
          </a:p>
          <a:p>
            <a:pPr lvl="2"/>
            <a:r>
              <a:rPr lang="fr-BE" dirty="0"/>
              <a:t>Objective vs. Subjective </a:t>
            </a:r>
            <a:r>
              <a:rPr lang="fr-BE" dirty="0" err="1"/>
              <a:t>impartiality</a:t>
            </a:r>
            <a:r>
              <a:rPr lang="fr-BE" dirty="0"/>
              <a:t> &lt;-&gt; structural versus </a:t>
            </a:r>
            <a:r>
              <a:rPr lang="fr-BE" dirty="0" err="1"/>
              <a:t>personal</a:t>
            </a:r>
            <a:r>
              <a:rPr lang="fr-BE" dirty="0"/>
              <a:t> </a:t>
            </a:r>
            <a:r>
              <a:rPr lang="fr-BE" dirty="0" err="1"/>
              <a:t>impartiality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F7D00B-87B2-4E6A-92CC-5229B20B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9894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9D44AF-7D5A-4305-844C-D825E62C1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Independence and </a:t>
            </a:r>
            <a:r>
              <a:rPr lang="fr-BE" dirty="0" err="1"/>
              <a:t>impartiality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5606A7-692A-40FF-8059-8FACAEAB7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err="1"/>
              <a:t>Impartiality</a:t>
            </a:r>
            <a:r>
              <a:rPr lang="fr-BE" dirty="0"/>
              <a:t> and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link</a:t>
            </a:r>
            <a:r>
              <a:rPr lang="fr-BE" dirty="0"/>
              <a:t> to </a:t>
            </a:r>
            <a:r>
              <a:rPr lang="fr-BE" dirty="0" err="1"/>
              <a:t>independence</a:t>
            </a:r>
            <a:endParaRPr lang="fr-BE" dirty="0"/>
          </a:p>
          <a:p>
            <a:pPr lvl="1"/>
            <a:endParaRPr lang="fr-BE" dirty="0"/>
          </a:p>
          <a:p>
            <a:pPr lvl="1"/>
            <a:r>
              <a:rPr lang="fr-BE" dirty="0" err="1"/>
              <a:t>independence</a:t>
            </a:r>
            <a:r>
              <a:rPr lang="fr-BE" dirty="0"/>
              <a:t> as a </a:t>
            </a:r>
            <a:r>
              <a:rPr lang="fr-BE" dirty="0" err="1"/>
              <a:t>precondition</a:t>
            </a:r>
            <a:r>
              <a:rPr lang="fr-BE" dirty="0"/>
              <a:t> to </a:t>
            </a:r>
            <a:r>
              <a:rPr lang="fr-BE" dirty="0" err="1"/>
              <a:t>impartiality</a:t>
            </a:r>
            <a:r>
              <a:rPr lang="fr-BE" dirty="0"/>
              <a:t>?</a:t>
            </a:r>
          </a:p>
          <a:p>
            <a:pPr lvl="1"/>
            <a:r>
              <a:rPr lang="fr-BE" dirty="0" err="1"/>
              <a:t>impartiality</a:t>
            </a:r>
            <a:r>
              <a:rPr lang="fr-BE" dirty="0"/>
              <a:t> as a </a:t>
            </a:r>
            <a:r>
              <a:rPr lang="fr-BE" dirty="0" err="1"/>
              <a:t>precondition</a:t>
            </a:r>
            <a:r>
              <a:rPr lang="fr-BE" dirty="0"/>
              <a:t> to </a:t>
            </a:r>
            <a:r>
              <a:rPr lang="fr-BE" dirty="0" err="1"/>
              <a:t>independence</a:t>
            </a:r>
            <a:r>
              <a:rPr lang="fr-BE" dirty="0"/>
              <a:t>?</a:t>
            </a:r>
          </a:p>
          <a:p>
            <a:pPr lvl="1"/>
            <a:r>
              <a:rPr lang="fr-BE" dirty="0" err="1"/>
              <a:t>independence</a:t>
            </a:r>
            <a:r>
              <a:rPr lang="fr-BE" dirty="0"/>
              <a:t> as a </a:t>
            </a:r>
            <a:r>
              <a:rPr lang="fr-BE" dirty="0" err="1"/>
              <a:t>legislative</a:t>
            </a:r>
            <a:r>
              <a:rPr lang="fr-BE" dirty="0"/>
              <a:t> solution to </a:t>
            </a:r>
            <a:r>
              <a:rPr lang="fr-BE" dirty="0" err="1"/>
              <a:t>enhance</a:t>
            </a:r>
            <a:r>
              <a:rPr lang="fr-BE" dirty="0"/>
              <a:t> compliance </a:t>
            </a:r>
            <a:r>
              <a:rPr lang="fr-BE" dirty="0" err="1"/>
              <a:t>with</a:t>
            </a:r>
            <a:r>
              <a:rPr lang="fr-BE" dirty="0"/>
              <a:t> the </a:t>
            </a:r>
            <a:r>
              <a:rPr lang="fr-BE" dirty="0" err="1"/>
              <a:t>requirement</a:t>
            </a:r>
            <a:r>
              <a:rPr lang="fr-BE" dirty="0"/>
              <a:t> of impartial administration </a:t>
            </a:r>
            <a:r>
              <a:rPr lang="fr-BE" dirty="0" err="1"/>
              <a:t>under</a:t>
            </a:r>
            <a:r>
              <a:rPr lang="fr-BE" dirty="0"/>
              <a:t> EU </a:t>
            </a:r>
            <a:r>
              <a:rPr lang="fr-BE" dirty="0" err="1"/>
              <a:t>law</a:t>
            </a:r>
            <a:r>
              <a:rPr lang="fr-BE" dirty="0"/>
              <a:t>?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EF7D00B-87B2-4E6A-92CC-5229B20B3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5015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58971</TotalTime>
  <Words>377</Words>
  <Application>Microsoft Office PowerPoint</Application>
  <PresentationFormat>Affichage à l'écran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Varieties of independence of national administrative authorities under EU law </vt:lpstr>
      <vt:lpstr>Overview</vt:lpstr>
      <vt:lpstr>Independence: a varying concept?</vt:lpstr>
      <vt:lpstr>Independence: a varying concept?</vt:lpstr>
      <vt:lpstr>Overview</vt:lpstr>
      <vt:lpstr>Independence: a (general) EU law principle?</vt:lpstr>
      <vt:lpstr>Overview</vt:lpstr>
      <vt:lpstr>Independence and impartiality</vt:lpstr>
      <vt:lpstr>Independence and impartiality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954</cp:revision>
  <cp:lastPrinted>2018-01-31T18:47:21Z</cp:lastPrinted>
  <dcterms:created xsi:type="dcterms:W3CDTF">2014-10-20T14:43:26Z</dcterms:created>
  <dcterms:modified xsi:type="dcterms:W3CDTF">2024-04-26T07:32:39Z</dcterms:modified>
</cp:coreProperties>
</file>