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506" r:id="rId3"/>
    <p:sldId id="507" r:id="rId4"/>
    <p:sldId id="544" r:id="rId5"/>
    <p:sldId id="545" r:id="rId6"/>
    <p:sldId id="508" r:id="rId7"/>
    <p:sldId id="509" r:id="rId8"/>
    <p:sldId id="511" r:id="rId9"/>
    <p:sldId id="510" r:id="rId10"/>
    <p:sldId id="512" r:id="rId11"/>
    <p:sldId id="513" r:id="rId12"/>
    <p:sldId id="514" r:id="rId13"/>
    <p:sldId id="515" r:id="rId14"/>
    <p:sldId id="516" r:id="rId15"/>
    <p:sldId id="517" r:id="rId16"/>
    <p:sldId id="518" r:id="rId17"/>
    <p:sldId id="519" r:id="rId18"/>
    <p:sldId id="548" r:id="rId19"/>
    <p:sldId id="520" r:id="rId20"/>
    <p:sldId id="521" r:id="rId21"/>
    <p:sldId id="522" r:id="rId22"/>
    <p:sldId id="523" r:id="rId23"/>
    <p:sldId id="526" r:id="rId24"/>
    <p:sldId id="525" r:id="rId25"/>
    <p:sldId id="549" r:id="rId26"/>
    <p:sldId id="528" r:id="rId27"/>
    <p:sldId id="529" r:id="rId28"/>
    <p:sldId id="532" r:id="rId29"/>
    <p:sldId id="535" r:id="rId30"/>
    <p:sldId id="536" r:id="rId31"/>
    <p:sldId id="550" r:id="rId32"/>
    <p:sldId id="537" r:id="rId33"/>
    <p:sldId id="538" r:id="rId34"/>
    <p:sldId id="539" r:id="rId35"/>
    <p:sldId id="540" r:id="rId36"/>
    <p:sldId id="541" r:id="rId37"/>
    <p:sldId id="542" r:id="rId38"/>
    <p:sldId id="543" r:id="rId39"/>
    <p:sldId id="478" r:id="rId40"/>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6535" autoAdjust="0"/>
  </p:normalViewPr>
  <p:slideViewPr>
    <p:cSldViewPr>
      <p:cViewPr varScale="1">
        <p:scale>
          <a:sx n="74" d="100"/>
          <a:sy n="74" d="100"/>
        </p:scale>
        <p:origin x="161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5132" tIns="47567" rIns="95132" bIns="47567" rtlCol="0"/>
          <a:lstStyle>
            <a:lvl1pPr algn="l">
              <a:defRPr sz="1200"/>
            </a:lvl1pPr>
          </a:lstStyle>
          <a:p>
            <a:endParaRPr lang="nl-NL"/>
          </a:p>
        </p:txBody>
      </p:sp>
      <p:sp>
        <p:nvSpPr>
          <p:cNvPr id="3" name="Date Placeholder 2"/>
          <p:cNvSpPr>
            <a:spLocks noGrp="1"/>
          </p:cNvSpPr>
          <p:nvPr>
            <p:ph type="dt" sz="quarter" idx="1"/>
          </p:nvPr>
        </p:nvSpPr>
        <p:spPr>
          <a:xfrm>
            <a:off x="3850444" y="2"/>
            <a:ext cx="2945659" cy="496332"/>
          </a:xfrm>
          <a:prstGeom prst="rect">
            <a:avLst/>
          </a:prstGeom>
        </p:spPr>
        <p:txBody>
          <a:bodyPr vert="horz" lIns="95132" tIns="47567" rIns="95132" bIns="47567" rtlCol="0"/>
          <a:lstStyle>
            <a:lvl1pPr algn="r">
              <a:defRPr sz="1200"/>
            </a:lvl1pPr>
          </a:lstStyle>
          <a:p>
            <a:fld id="{ADAB02B1-87C0-44D7-94B4-F5A96040FDDC}" type="datetimeFigureOut">
              <a:rPr lang="nl-NL" smtClean="0"/>
              <a:t>4-7-2022</a:t>
            </a:fld>
            <a:endParaRPr lang="nl-NL"/>
          </a:p>
        </p:txBody>
      </p:sp>
      <p:sp>
        <p:nvSpPr>
          <p:cNvPr id="4" name="Footer Placeholder 3"/>
          <p:cNvSpPr>
            <a:spLocks noGrp="1"/>
          </p:cNvSpPr>
          <p:nvPr>
            <p:ph type="ftr" sz="quarter" idx="2"/>
          </p:nvPr>
        </p:nvSpPr>
        <p:spPr>
          <a:xfrm>
            <a:off x="1" y="9428585"/>
            <a:ext cx="2945659" cy="496332"/>
          </a:xfrm>
          <a:prstGeom prst="rect">
            <a:avLst/>
          </a:prstGeom>
        </p:spPr>
        <p:txBody>
          <a:bodyPr vert="horz" lIns="95132" tIns="47567" rIns="95132" bIns="47567" rtlCol="0" anchor="b"/>
          <a:lstStyle>
            <a:lvl1pPr algn="l">
              <a:defRPr sz="1200"/>
            </a:lvl1pPr>
          </a:lstStyle>
          <a:p>
            <a:endParaRPr lang="nl-NL"/>
          </a:p>
        </p:txBody>
      </p:sp>
      <p:sp>
        <p:nvSpPr>
          <p:cNvPr id="5" name="Slide Number Placeholder 4"/>
          <p:cNvSpPr>
            <a:spLocks noGrp="1"/>
          </p:cNvSpPr>
          <p:nvPr>
            <p:ph type="sldNum" sz="quarter" idx="3"/>
          </p:nvPr>
        </p:nvSpPr>
        <p:spPr>
          <a:xfrm>
            <a:off x="3850444" y="9428585"/>
            <a:ext cx="2945659" cy="496332"/>
          </a:xfrm>
          <a:prstGeom prst="rect">
            <a:avLst/>
          </a:prstGeom>
        </p:spPr>
        <p:txBody>
          <a:bodyPr vert="horz" lIns="95132" tIns="47567" rIns="95132" bIns="47567" rtlCol="0" anchor="b"/>
          <a:lstStyle>
            <a:lvl1pPr algn="r">
              <a:defRPr sz="1200"/>
            </a:lvl1pPr>
          </a:lstStyle>
          <a:p>
            <a:fld id="{0469C916-0ACC-4B5F-B228-AF15055D4BE1}" type="slidenum">
              <a:rPr lang="nl-NL" smtClean="0"/>
              <a:t>‹N°›</a:t>
            </a:fld>
            <a:endParaRPr lang="nl-NL"/>
          </a:p>
        </p:txBody>
      </p:sp>
    </p:spTree>
    <p:extLst>
      <p:ext uri="{BB962C8B-B14F-4D97-AF65-F5344CB8AC3E}">
        <p14:creationId xmlns:p14="http://schemas.microsoft.com/office/powerpoint/2010/main" val="138763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5132" tIns="47567" rIns="95132" bIns="47567" rtlCol="0"/>
          <a:lstStyle>
            <a:lvl1pPr algn="l">
              <a:defRPr sz="1200"/>
            </a:lvl1pPr>
          </a:lstStyle>
          <a:p>
            <a:endParaRPr lang="nl-NL"/>
          </a:p>
        </p:txBody>
      </p:sp>
      <p:sp>
        <p:nvSpPr>
          <p:cNvPr id="3" name="Date Placeholder 2"/>
          <p:cNvSpPr>
            <a:spLocks noGrp="1"/>
          </p:cNvSpPr>
          <p:nvPr>
            <p:ph type="dt" idx="1"/>
          </p:nvPr>
        </p:nvSpPr>
        <p:spPr>
          <a:xfrm>
            <a:off x="3850444" y="2"/>
            <a:ext cx="2945659" cy="496332"/>
          </a:xfrm>
          <a:prstGeom prst="rect">
            <a:avLst/>
          </a:prstGeom>
        </p:spPr>
        <p:txBody>
          <a:bodyPr vert="horz" lIns="95132" tIns="47567" rIns="95132" bIns="47567" rtlCol="0"/>
          <a:lstStyle>
            <a:lvl1pPr algn="r">
              <a:defRPr sz="1200"/>
            </a:lvl1pPr>
          </a:lstStyle>
          <a:p>
            <a:fld id="{6615F3A3-B9A0-4FAB-B35D-FBCC04040375}" type="datetimeFigureOut">
              <a:rPr lang="nl-NL" smtClean="0"/>
              <a:t>4-7-2022</a:t>
            </a:fld>
            <a:endParaRPr lang="nl-N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132" tIns="47567" rIns="95132" bIns="47567" rtlCol="0" anchor="ctr"/>
          <a:lstStyle/>
          <a:p>
            <a:endParaRPr lang="nl-NL"/>
          </a:p>
        </p:txBody>
      </p:sp>
      <p:sp>
        <p:nvSpPr>
          <p:cNvPr id="5" name="Notes Placeholder 4"/>
          <p:cNvSpPr>
            <a:spLocks noGrp="1"/>
          </p:cNvSpPr>
          <p:nvPr>
            <p:ph type="body" sz="quarter" idx="3"/>
          </p:nvPr>
        </p:nvSpPr>
        <p:spPr>
          <a:xfrm>
            <a:off x="679768" y="4715154"/>
            <a:ext cx="5438140" cy="4466986"/>
          </a:xfrm>
          <a:prstGeom prst="rect">
            <a:avLst/>
          </a:prstGeom>
        </p:spPr>
        <p:txBody>
          <a:bodyPr vert="horz" lIns="95132" tIns="47567" rIns="95132" bIns="475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428585"/>
            <a:ext cx="2945659" cy="496332"/>
          </a:xfrm>
          <a:prstGeom prst="rect">
            <a:avLst/>
          </a:prstGeom>
        </p:spPr>
        <p:txBody>
          <a:bodyPr vert="horz" lIns="95132" tIns="47567" rIns="95132" bIns="47567" rtlCol="0" anchor="b"/>
          <a:lstStyle>
            <a:lvl1pPr algn="l">
              <a:defRPr sz="1200"/>
            </a:lvl1pPr>
          </a:lstStyle>
          <a:p>
            <a:endParaRPr lang="nl-NL"/>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5132" tIns="47567" rIns="95132" bIns="47567" rtlCol="0" anchor="b"/>
          <a:lstStyle>
            <a:lvl1pPr algn="r">
              <a:defRPr sz="1200"/>
            </a:lvl1pPr>
          </a:lstStyle>
          <a:p>
            <a:fld id="{5444AE83-E99F-4539-BD80-31D273EF0A1A}" type="slidenum">
              <a:rPr lang="nl-NL" smtClean="0"/>
              <a:t>‹N°›</a:t>
            </a:fld>
            <a:endParaRPr lang="nl-NL"/>
          </a:p>
        </p:txBody>
      </p:sp>
    </p:spTree>
    <p:extLst>
      <p:ext uri="{BB962C8B-B14F-4D97-AF65-F5344CB8AC3E}">
        <p14:creationId xmlns:p14="http://schemas.microsoft.com/office/powerpoint/2010/main" val="360056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Bundle N°</a:t>
            </a:r>
            <a:r>
              <a:rPr lang="fr-FR" baseline="0" dirty="0"/>
              <a:t> </a:t>
            </a:r>
            <a:r>
              <a:rPr lang="fr-FR" dirty="0"/>
              <a:t>2 </a:t>
            </a:r>
          </a:p>
        </p:txBody>
      </p:sp>
      <p:sp>
        <p:nvSpPr>
          <p:cNvPr id="4" name="Espace réservé du numéro de diapositive 3"/>
          <p:cNvSpPr>
            <a:spLocks noGrp="1"/>
          </p:cNvSpPr>
          <p:nvPr>
            <p:ph type="sldNum" sz="quarter" idx="10"/>
          </p:nvPr>
        </p:nvSpPr>
        <p:spPr/>
        <p:txBody>
          <a:bodyPr/>
          <a:lstStyle/>
          <a:p>
            <a:fld id="{5444AE83-E99F-4539-BD80-31D273EF0A1A}" type="slidenum">
              <a:rPr lang="nl-NL" smtClean="0"/>
              <a:t>1</a:t>
            </a:fld>
            <a:endParaRPr lang="nl-NL"/>
          </a:p>
        </p:txBody>
      </p:sp>
    </p:spTree>
    <p:extLst>
      <p:ext uri="{BB962C8B-B14F-4D97-AF65-F5344CB8AC3E}">
        <p14:creationId xmlns:p14="http://schemas.microsoft.com/office/powerpoint/2010/main" val="7504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444AE83-E99F-4539-BD80-31D273EF0A1A}" type="slidenum">
              <a:rPr lang="nl-NL" smtClean="0"/>
              <a:t>39</a:t>
            </a:fld>
            <a:endParaRPr lang="nl-NL"/>
          </a:p>
        </p:txBody>
      </p:sp>
    </p:spTree>
    <p:extLst>
      <p:ext uri="{BB962C8B-B14F-4D97-AF65-F5344CB8AC3E}">
        <p14:creationId xmlns:p14="http://schemas.microsoft.com/office/powerpoint/2010/main" val="178808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59370D68-3603-47A8-90E1-9D113574117A}" type="datetime1">
              <a:rPr lang="nl-NL" smtClean="0"/>
              <a:t>4-7-2022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228814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46F85BB-F0CC-4BC2-8DA7-34D02B1A0171}" type="datetime1">
              <a:rPr lang="nl-NL" smtClean="0"/>
              <a:t>4-7-2022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276148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199A916-9CF1-4E4E-A60B-1766729F3041}" type="datetime1">
              <a:rPr lang="nl-NL" smtClean="0"/>
              <a:t>4-7-2022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37676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DFBC3C24-6466-470F-9C63-89263AB8FB1F}" type="datetime1">
              <a:rPr lang="nl-NL" smtClean="0"/>
              <a:t>4-7-2022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333180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C9DA9-0197-413E-B093-13B59439F623}" type="datetime1">
              <a:rPr lang="nl-NL" smtClean="0"/>
              <a:t>4-7-2022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319603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2BCAD479-23E0-4EE1-9CB3-AD138479C5A8}" type="datetime1">
              <a:rPr lang="nl-NL" smtClean="0"/>
              <a:t>4-7-2022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187878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9388AB8-DD16-4B88-9DBF-2A061D86DA6C}" type="datetime1">
              <a:rPr lang="nl-NL" smtClean="0"/>
              <a:t>4-7-2022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8641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B49B747A-0EE4-40F6-A22F-BE24E5329BCF}" type="datetime1">
              <a:rPr lang="nl-NL" smtClean="0"/>
              <a:t>4-7-2022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168282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69C73-1DBD-4FA3-8A62-7A3DEA89D81E}" type="datetime1">
              <a:rPr lang="nl-NL" smtClean="0"/>
              <a:t>4-7-2022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256953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6326D-5C95-4C81-ADAF-0A0036E730D8}" type="datetime1">
              <a:rPr lang="nl-NL" smtClean="0"/>
              <a:t>4-7-2022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394822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83375-1C3A-45D8-ACEC-1B0F0FDFDC7A}" type="datetime1">
              <a:rPr lang="nl-NL" smtClean="0"/>
              <a:t>4-7-2022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27E2F8B-98D8-40AE-9D5C-A3A12A49A35C}" type="slidenum">
              <a:rPr lang="nl-NL" smtClean="0"/>
              <a:t>‹N°›</a:t>
            </a:fld>
            <a:endParaRPr lang="nl-NL"/>
          </a:p>
        </p:txBody>
      </p:sp>
    </p:spTree>
    <p:extLst>
      <p:ext uri="{BB962C8B-B14F-4D97-AF65-F5344CB8AC3E}">
        <p14:creationId xmlns:p14="http://schemas.microsoft.com/office/powerpoint/2010/main" val="41366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17C0E-551E-43C8-A023-2EF8BBD97631}" type="datetime1">
              <a:rPr lang="nl-NL" smtClean="0"/>
              <a:t>4-7-2022</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E2F8B-98D8-40AE-9D5C-A3A12A49A35C}" type="slidenum">
              <a:rPr lang="nl-NL" smtClean="0"/>
              <a:t>‹N°›</a:t>
            </a:fld>
            <a:endParaRPr lang="nl-NL"/>
          </a:p>
        </p:txBody>
      </p:sp>
    </p:spTree>
    <p:extLst>
      <p:ext uri="{BB962C8B-B14F-4D97-AF65-F5344CB8AC3E}">
        <p14:creationId xmlns:p14="http://schemas.microsoft.com/office/powerpoint/2010/main" val="35754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frm=1&amp;source=images&amp;cd=&amp;cad=rja&amp;uact=8&amp;ved=0CAcQjRw&amp;url=http://www.boekematransport.eu/?attachment_id=168&amp;ei=bLrAVM29JsfAPLrNgSA&amp;bvm=bv.83829542,d.ZWU&amp;psig=AFQjCNHt_i-FmLYPNOVBQmdRSw1D5UWb4A&amp;ust=142200314370181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e/url?sa=i&amp;rct=j&amp;q=&amp;esrc=s&amp;source=images&amp;cd=&amp;cad=rja&amp;uact=8&amp;ved=0CAcQjRxqFQoTCK6Al6Cki8kCFYfVFAodMlwGug&amp;url=http://www.debierschuur.eu/Sterke_Likeur.html&amp;bvm=bv.107406026,d.ZWU&amp;psig=AFQjCNEKZG0u2oc-S9nuZM79sfYNMmt8Qw&amp;ust=144743136517260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nl/url?sa=i&amp;rct=j&amp;q=&amp;esrc=s&amp;source=images&amp;cd=&amp;cad=rja&amp;uact=8&amp;ved=0ahUKEwiY_5_D88HLAhVFSZoKHdrwC8kQjRwIBw&amp;url=http://www.esavl.be/&amp;psig=AFQjCNGwO6sUTOdoYNLMxA1Dotj-PUhawg&amp;ust=14581040781982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be/url?sa=i&amp;rct=j&amp;q=&amp;esrc=s&amp;source=images&amp;cd=&amp;cad=rja&amp;uact=8&amp;ved=0ahUKEwjOhve1jsDLAhXBdpoKHQlTB8gQjRwIBw&amp;url=https://www.tu-chemnitz.de/uk/pressestelle/aktuell/2/4986&amp;psig=AFQjCNFmc4DvxNRhy-Sc2rZj-QCWS3wNcQ&amp;ust=145804268370299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be/url?sa=i&amp;rct=j&amp;q=&amp;esrc=s&amp;source=images&amp;cd=&amp;cad=rja&amp;uact=8&amp;ved=0ahUKEwj3z8fqxI3MAhWBOQ8KHSsIAaYQjRwIBw&amp;url=http://www.nbcnews.com/id/8396626/ns/world_news-europe/t/frances-new-media-star-polish-plumber/&amp;psig=AFQjCNHBhS5tNrjCTmoAPV7s2Co8eW5PBQ&amp;ust=1460702985960492"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be/url?sa=i&amp;rct=j&amp;q=&amp;esrc=s&amp;source=images&amp;cd=&amp;cad=rja&amp;uact=8&amp;ved=0ahUKEwjAw-7CxY3MAhXDYQ4KHZ3qAqgQjRwIBw&amp;url=http://www.forum-auto.com/automobile-pratique/modelisme-modeles-reduits/sujet6566-12250.htm&amp;bvm=bv.119408272,d.ZWU&amp;psig=AFQjCNGVZqrYq79DTqj5PplK_ZYcbaxwbg&amp;ust=146070315829958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be/url?sa=i&amp;rct=j&amp;q=&amp;esrc=s&amp;source=images&amp;cd=&amp;cad=rja&amp;uact=8&amp;ved=0ahUKEwjQv9aVra7LAhXCWBQKHRD-BUsQjRwIBw&amp;url=http://www.thetoc.gr/oikonomia/article/spernei-tromo-to-bloomberg-me-leksiko-capital-controls&amp;psig=AFQjCNE-y1DqZjjSf8hEUKWX8IKYS8X3Sg&amp;ust=145743244896815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nl/url?sa=i&amp;rct=j&amp;q=&amp;esrc=s&amp;frm=1&amp;source=images&amp;cd=&amp;cad=rja&amp;uact=8&amp;ved=0CAcQjRw&amp;url=http://imgkid.com/robert-schuman.shtml&amp;ei=A9jhVLPID4f3O_7IgNgO&amp;bvm=bv.85970519,d.ZWU&amp;psig=AFQjCNFsvKjuP-itYuFjdojcgqvCWpmg5Q&amp;ust=142417342884103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nl/url?sa=i&amp;rct=j&amp;q=&amp;esrc=s&amp;frm=1&amp;source=images&amp;cd=&amp;cad=rja&amp;uact=8&amp;ved=0CAcQjRw&amp;url=http://www.economist.com/node/8134936&amp;ei=Oi3dVPfVDM3eOK-NgegL&amp;bvm=bv.85970519,d.ZWU&amp;psig=AFQjCNGmDW7hys5XjesjG8evAV73o4W-Og&amp;ust=142386752453382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hyperlink" Target="http://www.google.nl/url?sa=i&amp;rct=j&amp;q=&amp;esrc=s&amp;frm=1&amp;source=images&amp;cd=&amp;cad=rja&amp;uact=8&amp;ved=0ahUKEwjWrpbN1bvKAhUEVhoKHXfZC6cQjRwIBw&amp;url=http://www.gentlemansgazette.com/blended-scotch-whisky/&amp;bvm=bv.112064104,d.bGg&amp;psig=AFQjCNGiVHXq34vt8HacEoY6KPvizDz-LQ&amp;ust=1453491946149729"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857" y="1453426"/>
            <a:ext cx="8964488" cy="3600400"/>
          </a:xfrm>
        </p:spPr>
        <p:txBody>
          <a:bodyPr>
            <a:normAutofit/>
          </a:bodyPr>
          <a:lstStyle/>
          <a:p>
            <a:r>
              <a:rPr lang="en-GB" sz="2800" b="1" dirty="0">
                <a:ea typeface="Arial" charset="0"/>
                <a:cs typeface="Arial" charset="0"/>
              </a:rPr>
              <a:t>EU internal market law: an introduction</a:t>
            </a:r>
            <a:endParaRPr lang="nl-NL" sz="2800" b="1" dirty="0">
              <a:ea typeface="Arial" charset="0"/>
              <a:cs typeface="Arial" charset="0"/>
            </a:endParaRPr>
          </a:p>
        </p:txBody>
      </p:sp>
      <p:sp>
        <p:nvSpPr>
          <p:cNvPr id="3" name="Subtitle 2"/>
          <p:cNvSpPr>
            <a:spLocks noGrp="1"/>
          </p:cNvSpPr>
          <p:nvPr>
            <p:ph type="subTitle" idx="1"/>
          </p:nvPr>
        </p:nvSpPr>
        <p:spPr>
          <a:xfrm>
            <a:off x="1190331" y="4401108"/>
            <a:ext cx="6400800" cy="2232248"/>
          </a:xfrm>
        </p:spPr>
        <p:txBody>
          <a:bodyPr>
            <a:normAutofit/>
          </a:bodyPr>
          <a:lstStyle/>
          <a:p>
            <a:endParaRPr lang="nl-NL" dirty="0"/>
          </a:p>
          <a:p>
            <a:r>
              <a:rPr lang="nl-NL" sz="2000" dirty="0">
                <a:solidFill>
                  <a:schemeClr val="tx1"/>
                </a:solidFill>
              </a:rPr>
              <a:t>Pieter Van Cleynenbreugel</a:t>
            </a:r>
          </a:p>
          <a:p>
            <a:r>
              <a:rPr lang="nl-NL" sz="2000" dirty="0">
                <a:solidFill>
                  <a:schemeClr val="tx1"/>
                </a:solidFill>
              </a:rPr>
              <a:t>Professor </a:t>
            </a:r>
            <a:r>
              <a:rPr lang="nl-NL" sz="2000" dirty="0" err="1">
                <a:solidFill>
                  <a:schemeClr val="tx1"/>
                </a:solidFill>
              </a:rPr>
              <a:t>and</a:t>
            </a:r>
            <a:r>
              <a:rPr lang="nl-NL" sz="2000" dirty="0">
                <a:solidFill>
                  <a:schemeClr val="tx1"/>
                </a:solidFill>
              </a:rPr>
              <a:t> Director EU Legal Studies </a:t>
            </a:r>
            <a:r>
              <a:rPr lang="nl-NL" sz="2000" dirty="0" err="1">
                <a:solidFill>
                  <a:schemeClr val="tx1"/>
                </a:solidFill>
              </a:rPr>
              <a:t>Institute</a:t>
            </a:r>
            <a:r>
              <a:rPr lang="nl-NL" sz="2000" dirty="0">
                <a:solidFill>
                  <a:schemeClr val="tx1"/>
                </a:solidFill>
              </a:rPr>
              <a:t>, </a:t>
            </a:r>
            <a:r>
              <a:rPr lang="nl-NL" sz="2000" dirty="0" err="1">
                <a:solidFill>
                  <a:schemeClr val="tx1"/>
                </a:solidFill>
              </a:rPr>
              <a:t>Uliège</a:t>
            </a:r>
            <a:endParaRPr lang="nl-NL" sz="2000" dirty="0">
              <a:solidFill>
                <a:schemeClr val="tx1"/>
              </a:solidFill>
            </a:endParaRPr>
          </a:p>
          <a:p>
            <a:r>
              <a:rPr lang="nl-NL" sz="2000" dirty="0">
                <a:solidFill>
                  <a:schemeClr val="tx1"/>
                </a:solidFill>
              </a:rPr>
              <a:t> Assessor, </a:t>
            </a:r>
            <a:r>
              <a:rPr lang="nl-NL" sz="2000" dirty="0" err="1">
                <a:solidFill>
                  <a:schemeClr val="tx1"/>
                </a:solidFill>
              </a:rPr>
              <a:t>Belgian</a:t>
            </a:r>
            <a:r>
              <a:rPr lang="nl-NL" sz="2000" dirty="0">
                <a:solidFill>
                  <a:schemeClr val="tx1"/>
                </a:solidFill>
              </a:rPr>
              <a:t> </a:t>
            </a:r>
            <a:r>
              <a:rPr lang="nl-NL" sz="2000" dirty="0" err="1">
                <a:solidFill>
                  <a:schemeClr val="tx1"/>
                </a:solidFill>
              </a:rPr>
              <a:t>Competition</a:t>
            </a:r>
            <a:r>
              <a:rPr lang="nl-NL" sz="2000" dirty="0">
                <a:solidFill>
                  <a:schemeClr val="tx1"/>
                </a:solidFill>
              </a:rPr>
              <a:t> </a:t>
            </a:r>
            <a:r>
              <a:rPr lang="nl-NL" sz="2000" dirty="0" err="1">
                <a:solidFill>
                  <a:schemeClr val="tx1"/>
                </a:solidFill>
              </a:rPr>
              <a:t>Authority</a:t>
            </a:r>
            <a:endParaRPr lang="nl-NL" sz="2000" dirty="0">
              <a:solidFill>
                <a:schemeClr val="tx1"/>
              </a:solidFill>
            </a:endParaRPr>
          </a:p>
          <a:p>
            <a:r>
              <a:rPr lang="nl-NL" sz="2000" dirty="0">
                <a:solidFill>
                  <a:schemeClr val="tx1"/>
                </a:solidFill>
              </a:rPr>
              <a:t>Brussels, 4 </a:t>
            </a:r>
            <a:r>
              <a:rPr lang="nl-NL" sz="2000" dirty="0" err="1">
                <a:solidFill>
                  <a:schemeClr val="tx1"/>
                </a:solidFill>
              </a:rPr>
              <a:t>July</a:t>
            </a:r>
            <a:r>
              <a:rPr lang="nl-NL" sz="2000" dirty="0">
                <a:solidFill>
                  <a:schemeClr val="tx1"/>
                </a:solidFill>
              </a:rPr>
              <a:t> 2022</a:t>
            </a:r>
          </a:p>
        </p:txBody>
      </p:sp>
      <p:pic>
        <p:nvPicPr>
          <p:cNvPr id="5" name="Image 4"/>
          <p:cNvPicPr>
            <a:picLocks noChangeAspect="1"/>
          </p:cNvPicPr>
          <p:nvPr/>
        </p:nvPicPr>
        <p:blipFill>
          <a:blip r:embed="rId3"/>
          <a:stretch>
            <a:fillRect/>
          </a:stretch>
        </p:blipFill>
        <p:spPr>
          <a:xfrm>
            <a:off x="335643" y="368052"/>
            <a:ext cx="3657600" cy="1752600"/>
          </a:xfrm>
          <a:prstGeom prst="rect">
            <a:avLst/>
          </a:prstGeom>
        </p:spPr>
      </p:pic>
      <p:sp>
        <p:nvSpPr>
          <p:cNvPr id="6" name="ZoneTexte 5"/>
          <p:cNvSpPr txBox="1"/>
          <p:nvPr/>
        </p:nvSpPr>
        <p:spPr>
          <a:xfrm>
            <a:off x="1979712" y="1268760"/>
            <a:ext cx="184731" cy="369332"/>
          </a:xfrm>
          <a:prstGeom prst="rect">
            <a:avLst/>
          </a:prstGeom>
          <a:noFill/>
        </p:spPr>
        <p:txBody>
          <a:bodyPr wrap="none" rtlCol="0">
            <a:spAutoFit/>
          </a:bodyPr>
          <a:lstStyle/>
          <a:p>
            <a:endParaRPr lang="fr-FR" dirty="0"/>
          </a:p>
        </p:txBody>
      </p:sp>
      <p:sp>
        <p:nvSpPr>
          <p:cNvPr id="4" name="Slide Number Placeholder 3"/>
          <p:cNvSpPr>
            <a:spLocks noGrp="1"/>
          </p:cNvSpPr>
          <p:nvPr>
            <p:ph type="sldNum" sz="quarter" idx="12"/>
          </p:nvPr>
        </p:nvSpPr>
        <p:spPr/>
        <p:txBody>
          <a:bodyPr/>
          <a:lstStyle/>
          <a:p>
            <a:fld id="{F27E2F8B-98D8-40AE-9D5C-A3A12A49A35C}" type="slidenum">
              <a:rPr lang="nl-NL" smtClean="0"/>
              <a:t>1</a:t>
            </a:fld>
            <a:endParaRPr lang="nl-NL"/>
          </a:p>
        </p:txBody>
      </p:sp>
    </p:spTree>
    <p:extLst>
      <p:ext uri="{BB962C8B-B14F-4D97-AF65-F5344CB8AC3E}">
        <p14:creationId xmlns:p14="http://schemas.microsoft.com/office/powerpoint/2010/main" val="194624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1DC21-D7CD-4E7B-9397-53B504BF71DE}"/>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1ECF492B-87D3-447C-B4FC-012B9D4855AC}"/>
              </a:ext>
            </a:extLst>
          </p:cNvPr>
          <p:cNvSpPr>
            <a:spLocks noGrp="1"/>
          </p:cNvSpPr>
          <p:nvPr>
            <p:ph idx="1"/>
          </p:nvPr>
        </p:nvSpPr>
        <p:spPr/>
        <p:txBody>
          <a:bodyPr>
            <a:normAutofit fontScale="85000" lnSpcReduction="10000"/>
          </a:bodyPr>
          <a:lstStyle/>
          <a:p>
            <a:r>
              <a:rPr lang="fr-BE" dirty="0"/>
              <a:t>In existence </a:t>
            </a:r>
            <a:r>
              <a:rPr lang="fr-BE" dirty="0" err="1"/>
              <a:t>since</a:t>
            </a:r>
            <a:r>
              <a:rPr lang="fr-BE" dirty="0"/>
              <a:t> Rome </a:t>
            </a:r>
            <a:r>
              <a:rPr lang="fr-BE" dirty="0" err="1"/>
              <a:t>Treaty</a:t>
            </a:r>
            <a:r>
              <a:rPr lang="fr-BE" dirty="0"/>
              <a:t> – </a:t>
            </a:r>
            <a:r>
              <a:rPr lang="fr-BE" dirty="0" err="1"/>
              <a:t>pillars</a:t>
            </a:r>
            <a:r>
              <a:rPr lang="fr-BE" dirty="0"/>
              <a:t> of the </a:t>
            </a:r>
            <a:r>
              <a:rPr lang="fr-BE" dirty="0" err="1"/>
              <a:t>common</a:t>
            </a:r>
            <a:r>
              <a:rPr lang="fr-BE" dirty="0"/>
              <a:t>/</a:t>
            </a:r>
            <a:r>
              <a:rPr lang="fr-BE" dirty="0" err="1"/>
              <a:t>internal</a:t>
            </a:r>
            <a:r>
              <a:rPr lang="fr-BE" dirty="0"/>
              <a:t> </a:t>
            </a:r>
            <a:r>
              <a:rPr lang="fr-BE" dirty="0" err="1"/>
              <a:t>market</a:t>
            </a:r>
            <a:endParaRPr lang="fr-BE" dirty="0"/>
          </a:p>
          <a:p>
            <a:endParaRPr lang="fr-BE" dirty="0"/>
          </a:p>
          <a:p>
            <a:r>
              <a:rPr lang="fr-BE" dirty="0"/>
              <a:t>Article 26(2) TFEU</a:t>
            </a:r>
          </a:p>
          <a:p>
            <a:pPr lvl="1"/>
            <a:r>
              <a:rPr lang="fr-BE" dirty="0"/>
              <a:t>Free </a:t>
            </a:r>
            <a:r>
              <a:rPr lang="fr-BE" dirty="0" err="1"/>
              <a:t>movement</a:t>
            </a:r>
            <a:r>
              <a:rPr lang="fr-BE" dirty="0"/>
              <a:t> of </a:t>
            </a:r>
            <a:r>
              <a:rPr lang="fr-BE" dirty="0" err="1"/>
              <a:t>persons</a:t>
            </a:r>
            <a:r>
              <a:rPr lang="fr-BE" dirty="0"/>
              <a:t> (art. 45 + 20-21 TFEU)</a:t>
            </a:r>
          </a:p>
          <a:p>
            <a:pPr lvl="1"/>
            <a:r>
              <a:rPr lang="fr-BE" dirty="0"/>
              <a:t>Free </a:t>
            </a:r>
            <a:r>
              <a:rPr lang="fr-BE" dirty="0" err="1"/>
              <a:t>movement</a:t>
            </a:r>
            <a:r>
              <a:rPr lang="fr-BE" dirty="0"/>
              <a:t> of </a:t>
            </a:r>
            <a:r>
              <a:rPr lang="fr-BE" dirty="0" err="1"/>
              <a:t>goods</a:t>
            </a:r>
            <a:r>
              <a:rPr lang="fr-BE" dirty="0"/>
              <a:t> (art. 28-30 + 34-37 TFEU)</a:t>
            </a:r>
          </a:p>
          <a:p>
            <a:pPr lvl="1"/>
            <a:r>
              <a:rPr lang="fr-BE" dirty="0"/>
              <a:t>Free </a:t>
            </a:r>
            <a:r>
              <a:rPr lang="fr-BE" dirty="0" err="1"/>
              <a:t>movement</a:t>
            </a:r>
            <a:r>
              <a:rPr lang="fr-BE" dirty="0"/>
              <a:t> of services (art. 49-52 + 56-62 TFEU)</a:t>
            </a:r>
          </a:p>
          <a:p>
            <a:pPr lvl="1"/>
            <a:r>
              <a:rPr lang="fr-BE" dirty="0"/>
              <a:t>Free </a:t>
            </a:r>
            <a:r>
              <a:rPr lang="fr-BE" dirty="0" err="1"/>
              <a:t>movement</a:t>
            </a:r>
            <a:r>
              <a:rPr lang="fr-BE" dirty="0"/>
              <a:t> of capital (art. 63-66 TFEU)</a:t>
            </a:r>
          </a:p>
          <a:p>
            <a:endParaRPr lang="fr-BE" dirty="0"/>
          </a:p>
          <a:p>
            <a:r>
              <a:rPr lang="fr-BE" dirty="0"/>
              <a:t>States have to </a:t>
            </a:r>
            <a:r>
              <a:rPr lang="fr-BE" dirty="0" err="1"/>
              <a:t>abolish</a:t>
            </a:r>
            <a:r>
              <a:rPr lang="fr-BE" dirty="0"/>
              <a:t> </a:t>
            </a:r>
            <a:r>
              <a:rPr lang="fr-BE" dirty="0" err="1"/>
              <a:t>rules</a:t>
            </a:r>
            <a:r>
              <a:rPr lang="fr-BE" dirty="0"/>
              <a:t> </a:t>
            </a:r>
            <a:r>
              <a:rPr lang="fr-BE" dirty="0" err="1"/>
              <a:t>limiting</a:t>
            </a:r>
            <a:r>
              <a:rPr lang="fr-BE" dirty="0"/>
              <a:t> ‘free </a:t>
            </a:r>
            <a:r>
              <a:rPr lang="fr-BE" dirty="0" err="1"/>
              <a:t>movement</a:t>
            </a:r>
            <a:r>
              <a:rPr lang="fr-BE" dirty="0"/>
              <a:t>’</a:t>
            </a:r>
          </a:p>
        </p:txBody>
      </p:sp>
      <p:sp>
        <p:nvSpPr>
          <p:cNvPr id="4" name="Espace réservé du numéro de diapositive 3">
            <a:extLst>
              <a:ext uri="{FF2B5EF4-FFF2-40B4-BE49-F238E27FC236}">
                <a16:creationId xmlns:a16="http://schemas.microsoft.com/office/drawing/2014/main" id="{72866229-2898-4A83-9129-3CC0BFB48BF0}"/>
              </a:ext>
            </a:extLst>
          </p:cNvPr>
          <p:cNvSpPr>
            <a:spLocks noGrp="1"/>
          </p:cNvSpPr>
          <p:nvPr>
            <p:ph type="sldNum" sz="quarter" idx="12"/>
          </p:nvPr>
        </p:nvSpPr>
        <p:spPr/>
        <p:txBody>
          <a:bodyPr/>
          <a:lstStyle/>
          <a:p>
            <a:fld id="{F27E2F8B-98D8-40AE-9D5C-A3A12A49A35C}" type="slidenum">
              <a:rPr lang="nl-NL" smtClean="0"/>
              <a:t>10</a:t>
            </a:fld>
            <a:endParaRPr lang="nl-NL"/>
          </a:p>
        </p:txBody>
      </p:sp>
    </p:spTree>
    <p:extLst>
      <p:ext uri="{BB962C8B-B14F-4D97-AF65-F5344CB8AC3E}">
        <p14:creationId xmlns:p14="http://schemas.microsoft.com/office/powerpoint/2010/main" val="214334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a:xfrm>
            <a:off x="457200" y="1600200"/>
            <a:ext cx="8229600" cy="5121275"/>
          </a:xfrm>
        </p:spPr>
        <p:txBody>
          <a:bodyPr>
            <a:normAutofit fontScale="92500" lnSpcReduction="10000"/>
          </a:bodyPr>
          <a:lstStyle/>
          <a:p>
            <a:r>
              <a:rPr lang="fr-BE" dirty="0"/>
              <a:t>Rome </a:t>
            </a:r>
            <a:r>
              <a:rPr lang="fr-BE" dirty="0" err="1"/>
              <a:t>Treaty</a:t>
            </a:r>
            <a:r>
              <a:rPr lang="fr-BE" dirty="0"/>
              <a:t>, action plan for setting up a </a:t>
            </a:r>
            <a:r>
              <a:rPr lang="fr-BE" dirty="0" err="1"/>
              <a:t>common</a:t>
            </a:r>
            <a:r>
              <a:rPr lang="fr-BE" dirty="0"/>
              <a:t> </a:t>
            </a:r>
            <a:r>
              <a:rPr lang="fr-BE" dirty="0" err="1"/>
              <a:t>market</a:t>
            </a:r>
            <a:endParaRPr lang="fr-BE" dirty="0"/>
          </a:p>
          <a:p>
            <a:pPr lvl="1"/>
            <a:r>
              <a:rPr lang="fr-BE" dirty="0"/>
              <a:t>By </a:t>
            </a:r>
            <a:r>
              <a:rPr lang="fr-BE" dirty="0" err="1"/>
              <a:t>means</a:t>
            </a:r>
            <a:r>
              <a:rPr lang="fr-BE" dirty="0"/>
              <a:t> of approximation/harmonisation of </a:t>
            </a:r>
            <a:r>
              <a:rPr lang="fr-BE" dirty="0" err="1"/>
              <a:t>Member</a:t>
            </a:r>
            <a:r>
              <a:rPr lang="fr-BE" dirty="0"/>
              <a:t> States </a:t>
            </a:r>
            <a:r>
              <a:rPr lang="fr-BE" dirty="0" err="1"/>
              <a:t>laws</a:t>
            </a:r>
            <a:r>
              <a:rPr lang="fr-BE" dirty="0"/>
              <a:t> – ‘</a:t>
            </a:r>
            <a:r>
              <a:rPr lang="fr-BE" dirty="0" err="1"/>
              <a:t>legislative</a:t>
            </a:r>
            <a:r>
              <a:rPr lang="fr-BE" dirty="0"/>
              <a:t> action </a:t>
            </a:r>
            <a:r>
              <a:rPr lang="fr-BE" dirty="0" err="1"/>
              <a:t>within</a:t>
            </a:r>
            <a:r>
              <a:rPr lang="fr-BE" dirty="0"/>
              <a:t> the Council’</a:t>
            </a:r>
          </a:p>
          <a:p>
            <a:pPr lvl="2"/>
            <a:r>
              <a:rPr lang="fr-BE" dirty="0"/>
              <a:t>12 to 15 </a:t>
            </a:r>
            <a:r>
              <a:rPr lang="fr-BE" dirty="0" err="1"/>
              <a:t>years</a:t>
            </a:r>
            <a:r>
              <a:rPr lang="fr-BE" dirty="0"/>
              <a:t> </a:t>
            </a:r>
            <a:r>
              <a:rPr lang="fr-BE" dirty="0" err="1"/>
              <a:t>before</a:t>
            </a:r>
            <a:r>
              <a:rPr lang="fr-BE" dirty="0"/>
              <a:t> </a:t>
            </a:r>
            <a:r>
              <a:rPr lang="fr-BE" dirty="0" err="1"/>
              <a:t>realisation</a:t>
            </a:r>
            <a:r>
              <a:rPr lang="fr-BE" dirty="0"/>
              <a:t> of the </a:t>
            </a:r>
            <a:r>
              <a:rPr lang="fr-BE" dirty="0" err="1"/>
              <a:t>common</a:t>
            </a:r>
            <a:r>
              <a:rPr lang="fr-BE" dirty="0"/>
              <a:t> </a:t>
            </a:r>
            <a:r>
              <a:rPr lang="fr-BE" dirty="0" err="1"/>
              <a:t>market</a:t>
            </a:r>
            <a:endParaRPr lang="fr-BE" dirty="0"/>
          </a:p>
          <a:p>
            <a:pPr lvl="2"/>
            <a:r>
              <a:rPr lang="fr-BE" dirty="0" err="1"/>
              <a:t>Unanimity</a:t>
            </a:r>
            <a:r>
              <a:rPr lang="fr-BE" dirty="0"/>
              <a:t> (</a:t>
            </a:r>
            <a:r>
              <a:rPr lang="fr-BE" dirty="0" err="1"/>
              <a:t>among</a:t>
            </a:r>
            <a:r>
              <a:rPr lang="fr-BE" dirty="0"/>
              <a:t> 6 </a:t>
            </a:r>
            <a:r>
              <a:rPr lang="fr-BE" dirty="0" err="1"/>
              <a:t>Member</a:t>
            </a:r>
            <a:r>
              <a:rPr lang="fr-BE" dirty="0"/>
              <a:t> States) </a:t>
            </a:r>
            <a:r>
              <a:rPr lang="fr-BE" dirty="0" err="1"/>
              <a:t>required</a:t>
            </a:r>
            <a:endParaRPr lang="fr-BE" dirty="0"/>
          </a:p>
          <a:p>
            <a:pPr marL="914400" lvl="2" indent="0">
              <a:buNone/>
            </a:pPr>
            <a:endParaRPr lang="fr-BE" dirty="0"/>
          </a:p>
          <a:p>
            <a:pPr lvl="1"/>
            <a:r>
              <a:rPr lang="fr-BE" dirty="0" err="1"/>
              <a:t>Treaties</a:t>
            </a:r>
            <a:r>
              <a:rPr lang="fr-BE" dirty="0"/>
              <a:t> </a:t>
            </a:r>
            <a:r>
              <a:rPr lang="fr-BE" dirty="0" err="1"/>
              <a:t>itself</a:t>
            </a:r>
            <a:r>
              <a:rPr lang="fr-BE" dirty="0"/>
              <a:t> </a:t>
            </a:r>
            <a:r>
              <a:rPr lang="fr-BE" dirty="0" err="1"/>
              <a:t>indicated</a:t>
            </a:r>
            <a:r>
              <a:rPr lang="fr-BE" dirty="0"/>
              <a:t> objectives to </a:t>
            </a:r>
            <a:r>
              <a:rPr lang="fr-BE" dirty="0" err="1"/>
              <a:t>be</a:t>
            </a:r>
            <a:r>
              <a:rPr lang="fr-BE" dirty="0"/>
              <a:t> </a:t>
            </a:r>
            <a:r>
              <a:rPr lang="fr-BE" dirty="0" err="1"/>
              <a:t>attained</a:t>
            </a:r>
            <a:endParaRPr lang="fr-BE" dirty="0"/>
          </a:p>
          <a:p>
            <a:pPr lvl="2"/>
            <a:r>
              <a:rPr lang="fr-BE" dirty="0"/>
              <a:t>Abolition of customs </a:t>
            </a:r>
            <a:r>
              <a:rPr lang="fr-BE" dirty="0" err="1"/>
              <a:t>duties</a:t>
            </a:r>
            <a:endParaRPr lang="fr-BE" dirty="0"/>
          </a:p>
          <a:p>
            <a:pPr lvl="2"/>
            <a:r>
              <a:rPr lang="fr-BE" dirty="0"/>
              <a:t>Abolition of quantitative restrictions</a:t>
            </a:r>
          </a:p>
          <a:p>
            <a:pPr lvl="2"/>
            <a:r>
              <a:rPr lang="fr-BE" dirty="0"/>
              <a:t>Abolition of </a:t>
            </a:r>
            <a:r>
              <a:rPr lang="fr-BE" dirty="0" err="1"/>
              <a:t>nationality</a:t>
            </a:r>
            <a:r>
              <a:rPr lang="fr-BE" dirty="0"/>
              <a:t> discrimination of </a:t>
            </a:r>
            <a:r>
              <a:rPr lang="fr-BE" dirty="0" err="1"/>
              <a:t>workers</a:t>
            </a:r>
            <a:endParaRPr lang="fr-BE" dirty="0"/>
          </a:p>
          <a:p>
            <a:pPr lvl="2"/>
            <a:r>
              <a:rPr lang="fr-BE" dirty="0"/>
              <a:t>…</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11</a:t>
            </a:fld>
            <a:endParaRPr lang="nl-NL"/>
          </a:p>
        </p:txBody>
      </p:sp>
    </p:spTree>
    <p:extLst>
      <p:ext uri="{BB962C8B-B14F-4D97-AF65-F5344CB8AC3E}">
        <p14:creationId xmlns:p14="http://schemas.microsoft.com/office/powerpoint/2010/main" val="409542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Rome </a:t>
            </a:r>
            <a:r>
              <a:rPr lang="fr-BE" dirty="0" err="1"/>
              <a:t>Treaty</a:t>
            </a:r>
            <a:r>
              <a:rPr lang="fr-BE" dirty="0"/>
              <a:t>: in practice, </a:t>
            </a:r>
            <a:r>
              <a:rPr lang="fr-BE" dirty="0" err="1"/>
              <a:t>however</a:t>
            </a:r>
            <a:r>
              <a:rPr lang="fr-BE" dirty="0"/>
              <a:t>, blocking of </a:t>
            </a:r>
            <a:r>
              <a:rPr lang="fr-BE" dirty="0" err="1"/>
              <a:t>legislative</a:t>
            </a:r>
            <a:r>
              <a:rPr lang="fr-BE" dirty="0"/>
              <a:t> process (</a:t>
            </a:r>
            <a:r>
              <a:rPr lang="fr-BE" dirty="0" err="1"/>
              <a:t>empty</a:t>
            </a:r>
            <a:r>
              <a:rPr lang="fr-BE" dirty="0"/>
              <a:t> chair </a:t>
            </a:r>
            <a:r>
              <a:rPr lang="fr-BE" dirty="0" err="1"/>
              <a:t>crisis</a:t>
            </a:r>
            <a:r>
              <a:rPr lang="fr-BE" dirty="0"/>
              <a:t> 1966)</a:t>
            </a:r>
          </a:p>
          <a:p>
            <a:pPr lvl="1"/>
            <a:r>
              <a:rPr lang="fr-BE" dirty="0"/>
              <a:t>Limited approximation of national </a:t>
            </a:r>
            <a:r>
              <a:rPr lang="fr-BE" dirty="0" err="1"/>
              <a:t>laws</a:t>
            </a:r>
            <a:r>
              <a:rPr lang="fr-BE" dirty="0"/>
              <a:t> possible</a:t>
            </a:r>
          </a:p>
          <a:p>
            <a:pPr lvl="1"/>
            <a:endParaRPr lang="fr-BE" dirty="0"/>
          </a:p>
          <a:p>
            <a:pPr lvl="1"/>
            <a:r>
              <a:rPr lang="fr-BE" dirty="0"/>
              <a:t>Absent action by the </a:t>
            </a:r>
            <a:r>
              <a:rPr lang="fr-BE" dirty="0" err="1"/>
              <a:t>Member</a:t>
            </a:r>
            <a:r>
              <a:rPr lang="fr-BE" dirty="0"/>
              <a:t> States, </a:t>
            </a:r>
            <a:r>
              <a:rPr lang="fr-BE" dirty="0" err="1"/>
              <a:t>could</a:t>
            </a:r>
            <a:r>
              <a:rPr lang="fr-BE" dirty="0"/>
              <a:t> </a:t>
            </a:r>
            <a:r>
              <a:rPr lang="fr-BE" dirty="0" err="1"/>
              <a:t>individuals</a:t>
            </a:r>
            <a:r>
              <a:rPr lang="fr-BE" dirty="0"/>
              <a:t> </a:t>
            </a:r>
            <a:r>
              <a:rPr lang="fr-BE" dirty="0" err="1"/>
              <a:t>themselves</a:t>
            </a:r>
            <a:r>
              <a:rPr lang="fr-BE" dirty="0"/>
              <a:t> </a:t>
            </a:r>
            <a:r>
              <a:rPr lang="fr-BE" dirty="0" err="1"/>
              <a:t>rely</a:t>
            </a:r>
            <a:r>
              <a:rPr lang="fr-BE" dirty="0"/>
              <a:t> on </a:t>
            </a:r>
            <a:r>
              <a:rPr lang="fr-BE" dirty="0" err="1"/>
              <a:t>Treaty</a:t>
            </a:r>
            <a:r>
              <a:rPr lang="fr-BE" dirty="0"/>
              <a:t> provisions to force </a:t>
            </a:r>
            <a:r>
              <a:rPr lang="fr-BE" dirty="0" err="1"/>
              <a:t>Member</a:t>
            </a:r>
            <a:r>
              <a:rPr lang="fr-BE" dirty="0"/>
              <a:t> States to </a:t>
            </a:r>
            <a:r>
              <a:rPr lang="fr-BE" dirty="0" err="1"/>
              <a:t>remove</a:t>
            </a:r>
            <a:r>
              <a:rPr lang="fr-BE" dirty="0"/>
              <a:t> restrictions on free </a:t>
            </a:r>
            <a:r>
              <a:rPr lang="fr-BE" dirty="0" err="1"/>
              <a:t>movement</a:t>
            </a:r>
            <a:r>
              <a:rPr lang="fr-BE" dirty="0"/>
              <a:t>? </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12</a:t>
            </a:fld>
            <a:endParaRPr lang="nl-NL"/>
          </a:p>
        </p:txBody>
      </p:sp>
    </p:spTree>
    <p:extLst>
      <p:ext uri="{BB962C8B-B14F-4D97-AF65-F5344CB8AC3E}">
        <p14:creationId xmlns:p14="http://schemas.microsoft.com/office/powerpoint/2010/main" val="302853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13</a:t>
            </a:fld>
            <a:endParaRPr lang="nl-NL"/>
          </a:p>
        </p:txBody>
      </p:sp>
      <p:pic>
        <p:nvPicPr>
          <p:cNvPr id="5" name="Content Placeholder 3" descr="http://www.boekematransport.eu/wp-content/uploads/van-gend-en-loos1.jpg">
            <a:hlinkClick r:id="rId2"/>
            <a:extLst>
              <a:ext uri="{FF2B5EF4-FFF2-40B4-BE49-F238E27FC236}">
                <a16:creationId xmlns:a16="http://schemas.microsoft.com/office/drawing/2014/main" id="{E7454FC9-25A3-48D6-9496-102313344BFE}"/>
              </a:ext>
            </a:extLst>
          </p:cNvPr>
          <p:cNvPicPr>
            <a:picLocks/>
          </p:cNvPicPr>
          <p:nvPr/>
        </p:nvPicPr>
        <p:blipFill>
          <a:blip r:embed="rId3" cstate="print">
            <a:extLst>
              <a:ext uri="{28A0092B-C50C-407E-A947-70E740481C1C}">
                <a14:useLocalDpi xmlns:a14="http://schemas.microsoft.com/office/drawing/2010/main" val="0"/>
              </a:ext>
            </a:extLst>
          </a:blip>
          <a:srcRect l="-790" t="-485" r="-790" b="-485"/>
          <a:stretch>
            <a:fillRect/>
          </a:stretch>
        </p:blipFill>
        <p:spPr>
          <a:xfrm>
            <a:off x="1763688" y="1772816"/>
            <a:ext cx="5400600" cy="3876179"/>
          </a:xfrm>
          <a:prstGeom prst="rect">
            <a:avLst/>
          </a:prstGeom>
        </p:spPr>
      </p:pic>
    </p:spTree>
    <p:extLst>
      <p:ext uri="{BB962C8B-B14F-4D97-AF65-F5344CB8AC3E}">
        <p14:creationId xmlns:p14="http://schemas.microsoft.com/office/powerpoint/2010/main" val="289972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normAutofit fontScale="92500" lnSpcReduction="20000"/>
          </a:bodyPr>
          <a:lstStyle/>
          <a:p>
            <a:r>
              <a:rPr lang="fr-BE" dirty="0"/>
              <a:t>In the wake of </a:t>
            </a:r>
            <a:r>
              <a:rPr lang="fr-BE" i="1" dirty="0"/>
              <a:t>Van Gend &amp; Loos </a:t>
            </a:r>
            <a:r>
              <a:rPr lang="fr-BE" dirty="0"/>
              <a:t>and </a:t>
            </a:r>
            <a:r>
              <a:rPr lang="fr-BE" i="1" dirty="0"/>
              <a:t>Costa/ENEL</a:t>
            </a:r>
            <a:r>
              <a:rPr lang="fr-BE" dirty="0"/>
              <a:t>, the Court </a:t>
            </a:r>
            <a:r>
              <a:rPr lang="fr-BE" dirty="0" err="1"/>
              <a:t>started</a:t>
            </a:r>
            <a:r>
              <a:rPr lang="fr-BE" dirty="0"/>
              <a:t> to </a:t>
            </a:r>
            <a:r>
              <a:rPr lang="fr-BE" dirty="0" err="1"/>
              <a:t>accept</a:t>
            </a:r>
            <a:r>
              <a:rPr lang="fr-BE" dirty="0"/>
              <a:t> the direct </a:t>
            </a:r>
            <a:r>
              <a:rPr lang="fr-BE" dirty="0" err="1"/>
              <a:t>effect</a:t>
            </a:r>
            <a:r>
              <a:rPr lang="fr-BE" dirty="0"/>
              <a:t> of </a:t>
            </a:r>
            <a:r>
              <a:rPr lang="fr-BE" dirty="0" err="1"/>
              <a:t>Treaty</a:t>
            </a:r>
            <a:r>
              <a:rPr lang="fr-BE" dirty="0"/>
              <a:t> provisions </a:t>
            </a:r>
            <a:r>
              <a:rPr lang="fr-BE" dirty="0" err="1"/>
              <a:t>relating</a:t>
            </a:r>
            <a:r>
              <a:rPr lang="fr-BE" dirty="0"/>
              <a:t> to the </a:t>
            </a:r>
            <a:r>
              <a:rPr lang="fr-BE" dirty="0" err="1"/>
              <a:t>common</a:t>
            </a:r>
            <a:r>
              <a:rPr lang="fr-BE" dirty="0"/>
              <a:t> </a:t>
            </a:r>
            <a:r>
              <a:rPr lang="fr-BE" dirty="0" err="1"/>
              <a:t>market</a:t>
            </a:r>
            <a:endParaRPr lang="fr-BE" dirty="0"/>
          </a:p>
          <a:p>
            <a:pPr lvl="1"/>
            <a:r>
              <a:rPr lang="fr-BE" dirty="0"/>
              <a:t>All </a:t>
            </a:r>
            <a:r>
              <a:rPr lang="fr-BE" dirty="0" err="1"/>
              <a:t>benefit</a:t>
            </a:r>
            <a:r>
              <a:rPr lang="fr-BE" dirty="0"/>
              <a:t> </a:t>
            </a:r>
            <a:r>
              <a:rPr lang="fr-BE" dirty="0" err="1"/>
              <a:t>from</a:t>
            </a:r>
            <a:r>
              <a:rPr lang="fr-BE" dirty="0"/>
              <a:t> ‘vertical direct </a:t>
            </a:r>
            <a:r>
              <a:rPr lang="fr-BE" dirty="0" err="1"/>
              <a:t>effect</a:t>
            </a:r>
            <a:r>
              <a:rPr lang="fr-BE" dirty="0"/>
              <a:t>’</a:t>
            </a:r>
          </a:p>
          <a:p>
            <a:pPr lvl="1"/>
            <a:endParaRPr lang="fr-BE" dirty="0"/>
          </a:p>
          <a:p>
            <a:pPr lvl="1"/>
            <a:r>
              <a:rPr lang="fr-BE" dirty="0" err="1"/>
              <a:t>Individuals</a:t>
            </a:r>
            <a:r>
              <a:rPr lang="fr-BE" dirty="0"/>
              <a:t> and businesses can </a:t>
            </a:r>
            <a:r>
              <a:rPr lang="fr-BE" dirty="0" err="1"/>
              <a:t>invoke</a:t>
            </a:r>
            <a:r>
              <a:rPr lang="fr-BE" dirty="0"/>
              <a:t> </a:t>
            </a:r>
            <a:r>
              <a:rPr lang="fr-BE" dirty="0" err="1"/>
              <a:t>them</a:t>
            </a:r>
            <a:r>
              <a:rPr lang="fr-BE" dirty="0"/>
              <a:t> </a:t>
            </a:r>
            <a:r>
              <a:rPr lang="fr-BE" dirty="0" err="1"/>
              <a:t>against</a:t>
            </a:r>
            <a:r>
              <a:rPr lang="fr-BE" dirty="0"/>
              <a:t> </a:t>
            </a:r>
            <a:r>
              <a:rPr lang="fr-BE" dirty="0" err="1"/>
              <a:t>Member</a:t>
            </a:r>
            <a:r>
              <a:rPr lang="fr-BE" dirty="0"/>
              <a:t> State public </a:t>
            </a:r>
            <a:r>
              <a:rPr lang="fr-BE" dirty="0" err="1"/>
              <a:t>authorities</a:t>
            </a:r>
            <a:endParaRPr lang="fr-BE" dirty="0"/>
          </a:p>
          <a:p>
            <a:pPr lvl="1"/>
            <a:endParaRPr lang="fr-BE" dirty="0"/>
          </a:p>
          <a:p>
            <a:pPr lvl="1"/>
            <a:r>
              <a:rPr lang="fr-BE" dirty="0"/>
              <a:t>Court starts </a:t>
            </a:r>
            <a:r>
              <a:rPr lang="fr-BE" dirty="0" err="1"/>
              <a:t>determining</a:t>
            </a:r>
            <a:r>
              <a:rPr lang="fr-BE" dirty="0"/>
              <a:t> the speed </a:t>
            </a:r>
            <a:r>
              <a:rPr lang="fr-BE" dirty="0" err="1"/>
              <a:t>with</a:t>
            </a:r>
            <a:r>
              <a:rPr lang="fr-BE" dirty="0"/>
              <a:t> </a:t>
            </a:r>
            <a:r>
              <a:rPr lang="fr-BE" dirty="0" err="1"/>
              <a:t>which</a:t>
            </a:r>
            <a:r>
              <a:rPr lang="fr-BE" dirty="0"/>
              <a:t> </a:t>
            </a:r>
            <a:r>
              <a:rPr lang="fr-BE" dirty="0" err="1"/>
              <a:t>Member</a:t>
            </a:r>
            <a:r>
              <a:rPr lang="fr-BE" dirty="0"/>
              <a:t> States have to </a:t>
            </a:r>
            <a:r>
              <a:rPr lang="fr-BE" dirty="0" err="1"/>
              <a:t>remove</a:t>
            </a:r>
            <a:r>
              <a:rPr lang="fr-BE" dirty="0"/>
              <a:t> restrictions on free </a:t>
            </a:r>
            <a:r>
              <a:rPr lang="fr-BE" dirty="0" err="1"/>
              <a:t>movement</a:t>
            </a:r>
            <a:r>
              <a:rPr lang="fr-BE" dirty="0"/>
              <a:t>!!</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14</a:t>
            </a:fld>
            <a:endParaRPr lang="nl-NL"/>
          </a:p>
        </p:txBody>
      </p:sp>
    </p:spTree>
    <p:extLst>
      <p:ext uri="{BB962C8B-B14F-4D97-AF65-F5344CB8AC3E}">
        <p14:creationId xmlns:p14="http://schemas.microsoft.com/office/powerpoint/2010/main" val="418624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a:t>
            </a:r>
            <a:r>
              <a:rPr lang="fr-BE" dirty="0" err="1"/>
              <a:t>goods</a:t>
            </a:r>
            <a:endParaRPr lang="fr-BE" dirty="0"/>
          </a:p>
          <a:p>
            <a:pPr lvl="1"/>
            <a:endParaRPr lang="fr-BE" dirty="0"/>
          </a:p>
          <a:p>
            <a:pPr lvl="1"/>
            <a:r>
              <a:rPr lang="fr-BE" dirty="0" err="1"/>
              <a:t>Tariff</a:t>
            </a:r>
            <a:r>
              <a:rPr lang="fr-BE" dirty="0"/>
              <a:t> restrictions – art. 30 TFEU</a:t>
            </a:r>
          </a:p>
          <a:p>
            <a:pPr lvl="2"/>
            <a:r>
              <a:rPr lang="fr-BE" dirty="0"/>
              <a:t>Customs </a:t>
            </a:r>
            <a:r>
              <a:rPr lang="fr-BE" dirty="0" err="1"/>
              <a:t>duties</a:t>
            </a:r>
            <a:endParaRPr lang="fr-BE" dirty="0"/>
          </a:p>
          <a:p>
            <a:pPr lvl="2"/>
            <a:r>
              <a:rPr lang="fr-BE" dirty="0"/>
              <a:t>Cf. </a:t>
            </a:r>
            <a:r>
              <a:rPr lang="fr-BE" dirty="0" err="1"/>
              <a:t>today</a:t>
            </a:r>
            <a:r>
              <a:rPr lang="fr-BE" dirty="0"/>
              <a:t>: </a:t>
            </a:r>
            <a:r>
              <a:rPr lang="fr-BE" dirty="0" err="1"/>
              <a:t>products</a:t>
            </a:r>
            <a:r>
              <a:rPr lang="fr-BE" dirty="0"/>
              <a:t> </a:t>
            </a:r>
            <a:r>
              <a:rPr lang="fr-BE" dirty="0" err="1"/>
              <a:t>coming</a:t>
            </a:r>
            <a:r>
              <a:rPr lang="fr-BE" dirty="0"/>
              <a:t> </a:t>
            </a:r>
            <a:r>
              <a:rPr lang="fr-BE" dirty="0" err="1"/>
              <a:t>from</a:t>
            </a:r>
            <a:r>
              <a:rPr lang="fr-BE" dirty="0"/>
              <a:t> China, UK…</a:t>
            </a:r>
          </a:p>
          <a:p>
            <a:pPr lvl="1"/>
            <a:r>
              <a:rPr lang="fr-BE" dirty="0"/>
              <a:t>Non-</a:t>
            </a:r>
            <a:r>
              <a:rPr lang="fr-BE" dirty="0" err="1"/>
              <a:t>tariff</a:t>
            </a:r>
            <a:r>
              <a:rPr lang="fr-BE" dirty="0"/>
              <a:t> restrictions – art. 34-35 TFEU</a:t>
            </a:r>
          </a:p>
          <a:p>
            <a:pPr lvl="2"/>
            <a:r>
              <a:rPr lang="fr-BE" dirty="0" err="1"/>
              <a:t>Limiting</a:t>
            </a:r>
            <a:r>
              <a:rPr lang="fr-BE" dirty="0"/>
              <a:t> </a:t>
            </a:r>
            <a:r>
              <a:rPr lang="fr-BE" dirty="0" err="1"/>
              <a:t>quantities</a:t>
            </a:r>
            <a:r>
              <a:rPr lang="fr-BE" dirty="0"/>
              <a:t> of </a:t>
            </a:r>
            <a:r>
              <a:rPr lang="fr-BE" dirty="0" err="1"/>
              <a:t>products</a:t>
            </a:r>
            <a:r>
              <a:rPr lang="fr-BE" dirty="0"/>
              <a:t> to </a:t>
            </a:r>
            <a:r>
              <a:rPr lang="fr-BE" dirty="0" err="1"/>
              <a:t>be</a:t>
            </a:r>
            <a:r>
              <a:rPr lang="fr-BE" dirty="0"/>
              <a:t> </a:t>
            </a:r>
            <a:r>
              <a:rPr lang="fr-BE" dirty="0" err="1"/>
              <a:t>sold</a:t>
            </a:r>
            <a:r>
              <a:rPr lang="fr-BE" dirty="0"/>
              <a:t> in a </a:t>
            </a:r>
            <a:r>
              <a:rPr lang="fr-BE" dirty="0" err="1"/>
              <a:t>given</a:t>
            </a:r>
            <a:r>
              <a:rPr lang="fr-BE" dirty="0"/>
              <a:t> </a:t>
            </a:r>
            <a:r>
              <a:rPr lang="fr-BE" dirty="0" err="1"/>
              <a:t>Member</a:t>
            </a:r>
            <a:r>
              <a:rPr lang="fr-BE" dirty="0"/>
              <a:t> State</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15</a:t>
            </a:fld>
            <a:endParaRPr lang="nl-NL"/>
          </a:p>
        </p:txBody>
      </p:sp>
    </p:spTree>
    <p:extLst>
      <p:ext uri="{BB962C8B-B14F-4D97-AF65-F5344CB8AC3E}">
        <p14:creationId xmlns:p14="http://schemas.microsoft.com/office/powerpoint/2010/main" val="331587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a:t>
            </a:r>
            <a:r>
              <a:rPr lang="fr-BE" dirty="0" err="1"/>
              <a:t>goods</a:t>
            </a:r>
            <a:r>
              <a:rPr lang="fr-BE" dirty="0"/>
              <a:t> – art. 30 TFEU</a:t>
            </a:r>
          </a:p>
          <a:p>
            <a:pPr lvl="1"/>
            <a:endParaRPr lang="fr-BE" dirty="0"/>
          </a:p>
          <a:p>
            <a:pPr lvl="1"/>
            <a:r>
              <a:rPr lang="fr-BE" dirty="0"/>
              <a:t>Abolition of customs </a:t>
            </a:r>
            <a:r>
              <a:rPr lang="fr-BE" dirty="0" err="1"/>
              <a:t>duties</a:t>
            </a:r>
            <a:r>
              <a:rPr lang="fr-BE" dirty="0"/>
              <a:t> (taxes </a:t>
            </a:r>
            <a:r>
              <a:rPr lang="fr-BE" dirty="0" err="1"/>
              <a:t>charged</a:t>
            </a:r>
            <a:r>
              <a:rPr lang="fr-BE" dirty="0"/>
              <a:t> at the border </a:t>
            </a:r>
            <a:r>
              <a:rPr lang="fr-BE" dirty="0" err="1"/>
              <a:t>when</a:t>
            </a:r>
            <a:r>
              <a:rPr lang="fr-BE" dirty="0"/>
              <a:t> </a:t>
            </a:r>
            <a:r>
              <a:rPr lang="fr-BE" dirty="0" err="1"/>
              <a:t>importing</a:t>
            </a:r>
            <a:r>
              <a:rPr lang="fr-BE" dirty="0"/>
              <a:t> or </a:t>
            </a:r>
            <a:r>
              <a:rPr lang="fr-BE" dirty="0" err="1"/>
              <a:t>exporting</a:t>
            </a:r>
            <a:r>
              <a:rPr lang="fr-BE" dirty="0"/>
              <a:t> </a:t>
            </a:r>
            <a:r>
              <a:rPr lang="fr-BE" dirty="0" err="1"/>
              <a:t>goods</a:t>
            </a:r>
            <a:r>
              <a:rPr lang="fr-BE" dirty="0"/>
              <a:t>)</a:t>
            </a:r>
          </a:p>
          <a:p>
            <a:pPr lvl="1"/>
            <a:endParaRPr lang="fr-BE" dirty="0"/>
          </a:p>
          <a:p>
            <a:pPr lvl="1"/>
            <a:r>
              <a:rPr lang="fr-BE" dirty="0"/>
              <a:t>Abolition of charges </a:t>
            </a:r>
            <a:r>
              <a:rPr lang="fr-BE" dirty="0" err="1"/>
              <a:t>equivalent</a:t>
            </a:r>
            <a:r>
              <a:rPr lang="fr-BE" dirty="0"/>
              <a:t> to customs </a:t>
            </a:r>
            <a:r>
              <a:rPr lang="fr-BE" dirty="0" err="1"/>
              <a:t>duties</a:t>
            </a:r>
            <a:r>
              <a:rPr lang="fr-BE" dirty="0"/>
              <a:t>, </a:t>
            </a:r>
            <a:r>
              <a:rPr lang="fr-BE" dirty="0" err="1"/>
              <a:t>even</a:t>
            </a:r>
            <a:r>
              <a:rPr lang="fr-BE" dirty="0"/>
              <a:t> </a:t>
            </a:r>
            <a:r>
              <a:rPr lang="fr-BE" dirty="0" err="1"/>
              <a:t>within</a:t>
            </a:r>
            <a:r>
              <a:rPr lang="fr-BE" dirty="0"/>
              <a:t> one and the </a:t>
            </a:r>
            <a:r>
              <a:rPr lang="fr-BE" dirty="0" err="1"/>
              <a:t>same</a:t>
            </a:r>
            <a:r>
              <a:rPr lang="fr-BE" dirty="0"/>
              <a:t> </a:t>
            </a:r>
            <a:r>
              <a:rPr lang="fr-BE" dirty="0" err="1"/>
              <a:t>Member</a:t>
            </a:r>
            <a:r>
              <a:rPr lang="fr-BE" dirty="0"/>
              <a:t> State</a:t>
            </a:r>
          </a:p>
          <a:p>
            <a:pPr lvl="1"/>
            <a:endParaRPr lang="fr-BE" dirty="0"/>
          </a:p>
          <a:p>
            <a:pPr lvl="1"/>
            <a:r>
              <a:rPr lang="fr-BE" dirty="0" err="1"/>
              <a:t>Absolute</a:t>
            </a:r>
            <a:r>
              <a:rPr lang="fr-BE" dirty="0"/>
              <a:t> prohibition on </a:t>
            </a:r>
            <a:r>
              <a:rPr lang="fr-BE" dirty="0" err="1"/>
              <a:t>maintaining</a:t>
            </a:r>
            <a:r>
              <a:rPr lang="fr-BE" dirty="0"/>
              <a:t> </a:t>
            </a:r>
            <a:r>
              <a:rPr lang="fr-BE" dirty="0" err="1"/>
              <a:t>those</a:t>
            </a:r>
            <a:r>
              <a:rPr lang="fr-BE" dirty="0"/>
              <a:t> taxes</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16</a:t>
            </a:fld>
            <a:endParaRPr lang="nl-NL"/>
          </a:p>
        </p:txBody>
      </p:sp>
      <p:pic>
        <p:nvPicPr>
          <p:cNvPr id="5" name="Image 4">
            <a:extLst>
              <a:ext uri="{FF2B5EF4-FFF2-40B4-BE49-F238E27FC236}">
                <a16:creationId xmlns:a16="http://schemas.microsoft.com/office/drawing/2014/main" id="{DC765FDA-CF84-4F9B-813D-27942641D9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129" y="335337"/>
            <a:ext cx="1804671" cy="1251752"/>
          </a:xfrm>
          <a:prstGeom prst="rect">
            <a:avLst/>
          </a:prstGeom>
        </p:spPr>
      </p:pic>
    </p:spTree>
    <p:extLst>
      <p:ext uri="{BB962C8B-B14F-4D97-AF65-F5344CB8AC3E}">
        <p14:creationId xmlns:p14="http://schemas.microsoft.com/office/powerpoint/2010/main" val="385242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normAutofit lnSpcReduction="10000"/>
          </a:bodyPr>
          <a:lstStyle/>
          <a:p>
            <a:r>
              <a:rPr lang="fr-BE" dirty="0"/>
              <a:t>Free </a:t>
            </a:r>
            <a:r>
              <a:rPr lang="fr-BE" dirty="0" err="1"/>
              <a:t>movement</a:t>
            </a:r>
            <a:r>
              <a:rPr lang="fr-BE" dirty="0"/>
              <a:t> of </a:t>
            </a:r>
            <a:r>
              <a:rPr lang="fr-BE" dirty="0" err="1"/>
              <a:t>goods</a:t>
            </a:r>
            <a:endParaRPr lang="fr-BE" dirty="0"/>
          </a:p>
          <a:p>
            <a:pPr lvl="1"/>
            <a:r>
              <a:rPr lang="fr-BE" dirty="0"/>
              <a:t>Non </a:t>
            </a:r>
            <a:r>
              <a:rPr lang="fr-BE" dirty="0" err="1"/>
              <a:t>tariff</a:t>
            </a:r>
            <a:r>
              <a:rPr lang="fr-BE" dirty="0"/>
              <a:t> restrictions – </a:t>
            </a:r>
            <a:r>
              <a:rPr lang="fr-BE" dirty="0" err="1"/>
              <a:t>rules</a:t>
            </a:r>
            <a:r>
              <a:rPr lang="fr-BE" dirty="0"/>
              <a:t> or practices </a:t>
            </a:r>
            <a:r>
              <a:rPr lang="fr-BE" dirty="0" err="1"/>
              <a:t>limiting</a:t>
            </a:r>
            <a:r>
              <a:rPr lang="fr-BE" dirty="0"/>
              <a:t> the </a:t>
            </a:r>
            <a:r>
              <a:rPr lang="fr-BE" dirty="0" err="1"/>
              <a:t>quantities</a:t>
            </a:r>
            <a:r>
              <a:rPr lang="fr-BE" dirty="0"/>
              <a:t> of </a:t>
            </a:r>
            <a:r>
              <a:rPr lang="fr-BE" dirty="0" err="1"/>
              <a:t>goods</a:t>
            </a:r>
            <a:r>
              <a:rPr lang="fr-BE" dirty="0"/>
              <a:t> to </a:t>
            </a:r>
            <a:r>
              <a:rPr lang="fr-BE" dirty="0" err="1"/>
              <a:t>be</a:t>
            </a:r>
            <a:r>
              <a:rPr lang="fr-BE" dirty="0"/>
              <a:t> </a:t>
            </a:r>
            <a:r>
              <a:rPr lang="fr-BE" dirty="0" err="1"/>
              <a:t>sold</a:t>
            </a:r>
            <a:endParaRPr lang="fr-BE" dirty="0"/>
          </a:p>
          <a:p>
            <a:pPr marL="457200" lvl="1" indent="0">
              <a:buNone/>
            </a:pPr>
            <a:endParaRPr lang="fr-BE" dirty="0"/>
          </a:p>
          <a:p>
            <a:pPr lvl="1"/>
            <a:r>
              <a:rPr lang="fr-BE" dirty="0"/>
              <a:t>Art. 34 and 35 TFEU </a:t>
            </a:r>
            <a:r>
              <a:rPr lang="fr-BE" dirty="0" err="1"/>
              <a:t>prohibit</a:t>
            </a:r>
            <a:r>
              <a:rPr lang="fr-BE" dirty="0"/>
              <a:t> quantitative import and export restrictions and </a:t>
            </a:r>
            <a:r>
              <a:rPr lang="fr-BE" dirty="0" err="1"/>
              <a:t>measures</a:t>
            </a:r>
            <a:r>
              <a:rPr lang="fr-BE" dirty="0"/>
              <a:t> </a:t>
            </a:r>
            <a:r>
              <a:rPr lang="fr-BE" dirty="0" err="1"/>
              <a:t>having</a:t>
            </a:r>
            <a:r>
              <a:rPr lang="fr-BE" dirty="0"/>
              <a:t> </a:t>
            </a:r>
            <a:r>
              <a:rPr lang="fr-BE" dirty="0" err="1"/>
              <a:t>equivalent</a:t>
            </a:r>
            <a:r>
              <a:rPr lang="fr-BE" dirty="0"/>
              <a:t> </a:t>
            </a:r>
            <a:r>
              <a:rPr lang="fr-BE" dirty="0" err="1"/>
              <a:t>effect</a:t>
            </a:r>
            <a:r>
              <a:rPr lang="fr-BE" dirty="0"/>
              <a:t> of </a:t>
            </a:r>
            <a:r>
              <a:rPr lang="fr-BE" dirty="0" err="1"/>
              <a:t>those</a:t>
            </a:r>
            <a:r>
              <a:rPr lang="fr-BE" dirty="0"/>
              <a:t> restrictions</a:t>
            </a:r>
          </a:p>
          <a:p>
            <a:pPr lvl="1"/>
            <a:endParaRPr lang="fr-BE" dirty="0"/>
          </a:p>
          <a:p>
            <a:pPr lvl="1"/>
            <a:r>
              <a:rPr lang="fr-BE" dirty="0"/>
              <a:t>Art. 36 </a:t>
            </a:r>
            <a:r>
              <a:rPr lang="fr-BE" dirty="0" err="1"/>
              <a:t>allows</a:t>
            </a:r>
            <a:r>
              <a:rPr lang="fr-BE" dirty="0"/>
              <a:t> </a:t>
            </a:r>
            <a:r>
              <a:rPr lang="fr-BE" dirty="0" err="1"/>
              <a:t>Member</a:t>
            </a:r>
            <a:r>
              <a:rPr lang="fr-BE" dirty="0"/>
              <a:t> States to </a:t>
            </a:r>
            <a:r>
              <a:rPr lang="fr-BE" dirty="0" err="1"/>
              <a:t>derogate</a:t>
            </a:r>
            <a:r>
              <a:rPr lang="fr-BE" dirty="0"/>
              <a:t> </a:t>
            </a:r>
            <a:r>
              <a:rPr lang="fr-BE" dirty="0" err="1"/>
              <a:t>from</a:t>
            </a:r>
            <a:r>
              <a:rPr lang="fr-BE" dirty="0"/>
              <a:t> </a:t>
            </a:r>
            <a:r>
              <a:rPr lang="fr-BE" dirty="0" err="1"/>
              <a:t>this</a:t>
            </a:r>
            <a:r>
              <a:rPr lang="fr-BE" dirty="0"/>
              <a:t> prohibition</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17</a:t>
            </a:fld>
            <a:endParaRPr lang="nl-NL"/>
          </a:p>
        </p:txBody>
      </p:sp>
    </p:spTree>
    <p:extLst>
      <p:ext uri="{BB962C8B-B14F-4D97-AF65-F5344CB8AC3E}">
        <p14:creationId xmlns:p14="http://schemas.microsoft.com/office/powerpoint/2010/main" val="248206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normAutofit/>
          </a:bodyPr>
          <a:lstStyle/>
          <a:p>
            <a:r>
              <a:rPr lang="fr-BE" dirty="0"/>
              <a:t>Free </a:t>
            </a:r>
            <a:r>
              <a:rPr lang="fr-BE" dirty="0" err="1"/>
              <a:t>movement</a:t>
            </a:r>
            <a:r>
              <a:rPr lang="fr-BE" dirty="0"/>
              <a:t> of </a:t>
            </a:r>
            <a:r>
              <a:rPr lang="fr-BE" dirty="0" err="1"/>
              <a:t>goods</a:t>
            </a:r>
            <a:endParaRPr lang="fr-BE" dirty="0"/>
          </a:p>
          <a:p>
            <a:pPr lvl="1"/>
            <a:r>
              <a:rPr lang="fr-BE" dirty="0"/>
              <a:t>Quantitative restrictions?</a:t>
            </a:r>
          </a:p>
          <a:p>
            <a:pPr marL="457200" lvl="1" indent="0">
              <a:buNone/>
            </a:pPr>
            <a:endParaRPr lang="fr-BE" dirty="0"/>
          </a:p>
          <a:p>
            <a:pPr lvl="1"/>
            <a:r>
              <a:rPr lang="fr-BE" dirty="0"/>
              <a:t>MEEQR?</a:t>
            </a:r>
          </a:p>
          <a:p>
            <a:pPr lvl="2"/>
            <a:r>
              <a:rPr lang="fr-BE" dirty="0" err="1"/>
              <a:t>Two</a:t>
            </a:r>
            <a:r>
              <a:rPr lang="fr-BE" dirty="0"/>
              <a:t> </a:t>
            </a:r>
            <a:r>
              <a:rPr lang="fr-BE" dirty="0" err="1"/>
              <a:t>interpretations</a:t>
            </a:r>
            <a:r>
              <a:rPr lang="fr-BE" dirty="0"/>
              <a:t> possible:</a:t>
            </a:r>
          </a:p>
          <a:p>
            <a:pPr lvl="3"/>
            <a:r>
              <a:rPr lang="fr-BE" dirty="0"/>
              <a:t>MEEQR = </a:t>
            </a:r>
            <a:r>
              <a:rPr lang="fr-BE" dirty="0" err="1"/>
              <a:t>any</a:t>
            </a:r>
            <a:r>
              <a:rPr lang="fr-BE" dirty="0"/>
              <a:t> </a:t>
            </a:r>
            <a:r>
              <a:rPr lang="fr-BE" dirty="0" err="1"/>
              <a:t>rule</a:t>
            </a:r>
            <a:r>
              <a:rPr lang="fr-BE" dirty="0"/>
              <a:t> </a:t>
            </a:r>
            <a:r>
              <a:rPr lang="fr-BE" dirty="0" err="1"/>
              <a:t>discriminating</a:t>
            </a:r>
            <a:r>
              <a:rPr lang="fr-BE" dirty="0"/>
              <a:t> </a:t>
            </a:r>
            <a:r>
              <a:rPr lang="fr-BE" dirty="0" err="1"/>
              <a:t>against</a:t>
            </a:r>
            <a:r>
              <a:rPr lang="fr-BE" dirty="0"/>
              <a:t> </a:t>
            </a:r>
            <a:r>
              <a:rPr lang="fr-BE" dirty="0" err="1"/>
              <a:t>products</a:t>
            </a:r>
            <a:r>
              <a:rPr lang="fr-BE" dirty="0"/>
              <a:t> </a:t>
            </a:r>
            <a:r>
              <a:rPr lang="fr-BE" dirty="0" err="1"/>
              <a:t>from</a:t>
            </a:r>
            <a:r>
              <a:rPr lang="fr-BE" dirty="0"/>
              <a:t> a </a:t>
            </a:r>
            <a:r>
              <a:rPr lang="fr-BE" dirty="0" err="1"/>
              <a:t>different</a:t>
            </a:r>
            <a:r>
              <a:rPr lang="fr-BE" dirty="0"/>
              <a:t> </a:t>
            </a:r>
            <a:r>
              <a:rPr lang="fr-BE" dirty="0" err="1"/>
              <a:t>origin</a:t>
            </a:r>
            <a:r>
              <a:rPr lang="fr-BE" dirty="0"/>
              <a:t>/to a </a:t>
            </a:r>
            <a:r>
              <a:rPr lang="fr-BE" dirty="0" err="1"/>
              <a:t>different</a:t>
            </a:r>
            <a:r>
              <a:rPr lang="fr-BE" dirty="0"/>
              <a:t> destination (</a:t>
            </a:r>
            <a:r>
              <a:rPr lang="fr-BE" dirty="0" err="1"/>
              <a:t>nationality</a:t>
            </a:r>
            <a:r>
              <a:rPr lang="fr-BE" dirty="0"/>
              <a:t> discrimination)</a:t>
            </a:r>
          </a:p>
          <a:p>
            <a:pPr lvl="3"/>
            <a:r>
              <a:rPr lang="fr-BE" dirty="0"/>
              <a:t>MEEQR = </a:t>
            </a:r>
            <a:r>
              <a:rPr lang="fr-BE" dirty="0" err="1"/>
              <a:t>any</a:t>
            </a:r>
            <a:r>
              <a:rPr lang="fr-BE" dirty="0"/>
              <a:t> </a:t>
            </a:r>
            <a:r>
              <a:rPr lang="fr-BE" dirty="0" err="1"/>
              <a:t>rule</a:t>
            </a:r>
            <a:r>
              <a:rPr lang="fr-BE" dirty="0"/>
              <a:t> </a:t>
            </a:r>
            <a:r>
              <a:rPr lang="fr-BE" dirty="0" err="1"/>
              <a:t>making</a:t>
            </a:r>
            <a:r>
              <a:rPr lang="fr-BE" dirty="0"/>
              <a:t> the </a:t>
            </a:r>
            <a:r>
              <a:rPr lang="fr-BE" dirty="0" err="1"/>
              <a:t>access</a:t>
            </a:r>
            <a:r>
              <a:rPr lang="fr-BE" dirty="0"/>
              <a:t> of a </a:t>
            </a:r>
            <a:r>
              <a:rPr lang="fr-BE" dirty="0" err="1"/>
              <a:t>foreign</a:t>
            </a:r>
            <a:r>
              <a:rPr lang="fr-BE" dirty="0"/>
              <a:t> </a:t>
            </a:r>
            <a:r>
              <a:rPr lang="fr-BE" dirty="0" err="1"/>
              <a:t>product</a:t>
            </a:r>
            <a:r>
              <a:rPr lang="fr-BE" dirty="0"/>
              <a:t> to </a:t>
            </a:r>
            <a:r>
              <a:rPr lang="fr-BE" dirty="0" err="1"/>
              <a:t>another</a:t>
            </a:r>
            <a:r>
              <a:rPr lang="fr-BE" dirty="0"/>
              <a:t> </a:t>
            </a:r>
            <a:r>
              <a:rPr lang="fr-BE" dirty="0" err="1"/>
              <a:t>market</a:t>
            </a:r>
            <a:r>
              <a:rPr lang="fr-BE" dirty="0"/>
              <a:t> more </a:t>
            </a:r>
            <a:r>
              <a:rPr lang="fr-BE" dirty="0" err="1"/>
              <a:t>difficult</a:t>
            </a:r>
            <a:r>
              <a:rPr lang="fr-BE" dirty="0"/>
              <a:t> or impossible (</a:t>
            </a:r>
            <a:r>
              <a:rPr lang="fr-BE" dirty="0" err="1"/>
              <a:t>market</a:t>
            </a:r>
            <a:r>
              <a:rPr lang="fr-BE" dirty="0"/>
              <a:t> </a:t>
            </a:r>
            <a:r>
              <a:rPr lang="fr-BE" dirty="0" err="1"/>
              <a:t>access</a:t>
            </a:r>
            <a:r>
              <a:rPr lang="fr-BE" dirty="0"/>
              <a:t> test)</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18</a:t>
            </a:fld>
            <a:endParaRPr lang="nl-NL"/>
          </a:p>
        </p:txBody>
      </p:sp>
    </p:spTree>
    <p:extLst>
      <p:ext uri="{BB962C8B-B14F-4D97-AF65-F5344CB8AC3E}">
        <p14:creationId xmlns:p14="http://schemas.microsoft.com/office/powerpoint/2010/main" val="253704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a:xfrm>
            <a:off x="457200" y="1600200"/>
            <a:ext cx="8229600" cy="5121275"/>
          </a:xfrm>
        </p:spPr>
        <p:txBody>
          <a:bodyPr>
            <a:normAutofit fontScale="92500" lnSpcReduction="10000"/>
          </a:bodyPr>
          <a:lstStyle/>
          <a:p>
            <a:r>
              <a:rPr lang="fr-BE" dirty="0"/>
              <a:t>Free </a:t>
            </a:r>
            <a:r>
              <a:rPr lang="fr-BE" dirty="0" err="1"/>
              <a:t>movement</a:t>
            </a:r>
            <a:r>
              <a:rPr lang="fr-BE" dirty="0"/>
              <a:t> of </a:t>
            </a:r>
            <a:r>
              <a:rPr lang="fr-BE" dirty="0" err="1"/>
              <a:t>goods</a:t>
            </a:r>
            <a:endParaRPr lang="fr-BE" dirty="0"/>
          </a:p>
          <a:p>
            <a:pPr lvl="1"/>
            <a:endParaRPr lang="fr-BE" i="1" dirty="0"/>
          </a:p>
          <a:p>
            <a:pPr lvl="1"/>
            <a:r>
              <a:rPr lang="fr-BE" i="1" dirty="0"/>
              <a:t>Case 8/74, Dassonville</a:t>
            </a:r>
          </a:p>
          <a:p>
            <a:pPr lvl="1"/>
            <a:r>
              <a:rPr lang="fr-BE" i="1" dirty="0"/>
              <a:t>Case 120/78, Cassis de Dijon</a:t>
            </a:r>
          </a:p>
          <a:p>
            <a:pPr lvl="1"/>
            <a:r>
              <a:rPr lang="fr-BE" i="1" dirty="0"/>
              <a:t>Case C-15/15, New </a:t>
            </a:r>
            <a:r>
              <a:rPr lang="fr-BE" i="1" dirty="0" err="1"/>
              <a:t>Valmar</a:t>
            </a:r>
            <a:endParaRPr lang="fr-BE" i="1" dirty="0"/>
          </a:p>
          <a:p>
            <a:pPr lvl="1"/>
            <a:endParaRPr lang="fr-BE" i="1" dirty="0"/>
          </a:p>
          <a:p>
            <a:pPr lvl="1"/>
            <a:endParaRPr lang="fr-BE" dirty="0"/>
          </a:p>
          <a:p>
            <a:pPr lvl="1"/>
            <a:r>
              <a:rPr lang="fr-BE" dirty="0" err="1"/>
              <a:t>Almost</a:t>
            </a:r>
            <a:r>
              <a:rPr lang="fr-BE" dirty="0"/>
              <a:t> </a:t>
            </a:r>
            <a:r>
              <a:rPr lang="fr-BE" dirty="0" err="1"/>
              <a:t>any</a:t>
            </a:r>
            <a:r>
              <a:rPr lang="fr-BE" dirty="0"/>
              <a:t> </a:t>
            </a:r>
            <a:r>
              <a:rPr lang="fr-BE" dirty="0" err="1"/>
              <a:t>rule</a:t>
            </a:r>
            <a:r>
              <a:rPr lang="fr-BE" dirty="0"/>
              <a:t> </a:t>
            </a:r>
            <a:r>
              <a:rPr lang="fr-BE" dirty="0" err="1"/>
              <a:t>constitutes</a:t>
            </a:r>
            <a:r>
              <a:rPr lang="fr-BE" dirty="0"/>
              <a:t> a MEEQR</a:t>
            </a:r>
          </a:p>
          <a:p>
            <a:pPr lvl="2"/>
            <a:r>
              <a:rPr lang="fr-BE" dirty="0"/>
              <a:t>Example: « </a:t>
            </a:r>
            <a:r>
              <a:rPr lang="fr-BE" dirty="0" err="1"/>
              <a:t>Towing</a:t>
            </a:r>
            <a:r>
              <a:rPr lang="fr-BE" dirty="0"/>
              <a:t> trailers »</a:t>
            </a:r>
          </a:p>
          <a:p>
            <a:pPr lvl="2"/>
            <a:r>
              <a:rPr lang="fr-BE" dirty="0"/>
              <a:t>More justifications: ‘</a:t>
            </a:r>
            <a:r>
              <a:rPr lang="fr-BE" dirty="0" err="1"/>
              <a:t>imperative</a:t>
            </a:r>
            <a:r>
              <a:rPr lang="fr-BE" dirty="0"/>
              <a:t> </a:t>
            </a:r>
            <a:r>
              <a:rPr lang="fr-BE" dirty="0" err="1"/>
              <a:t>requirements</a:t>
            </a:r>
            <a:r>
              <a:rPr lang="fr-BE" dirty="0"/>
              <a:t>’, </a:t>
            </a:r>
            <a:r>
              <a:rPr lang="fr-BE" dirty="0" err="1"/>
              <a:t>only</a:t>
            </a:r>
            <a:r>
              <a:rPr lang="fr-BE" dirty="0"/>
              <a:t> </a:t>
            </a:r>
            <a:r>
              <a:rPr lang="fr-BE" dirty="0" err="1"/>
              <a:t>when</a:t>
            </a:r>
            <a:r>
              <a:rPr lang="fr-BE" dirty="0"/>
              <a:t> </a:t>
            </a:r>
            <a:r>
              <a:rPr lang="fr-BE" dirty="0" err="1"/>
              <a:t>measures</a:t>
            </a:r>
            <a:r>
              <a:rPr lang="fr-BE" dirty="0"/>
              <a:t> </a:t>
            </a:r>
            <a:r>
              <a:rPr lang="fr-BE" dirty="0" err="1"/>
              <a:t>is</a:t>
            </a:r>
            <a:r>
              <a:rPr lang="fr-BE" dirty="0"/>
              <a:t> not </a:t>
            </a:r>
            <a:r>
              <a:rPr lang="fr-BE" dirty="0" err="1"/>
              <a:t>directly</a:t>
            </a:r>
            <a:r>
              <a:rPr lang="fr-BE" dirty="0"/>
              <a:t> </a:t>
            </a:r>
            <a:r>
              <a:rPr lang="fr-BE" dirty="0" err="1"/>
              <a:t>discriminatory</a:t>
            </a:r>
            <a:r>
              <a:rPr lang="fr-BE" dirty="0"/>
              <a:t> on the basis of </a:t>
            </a:r>
            <a:r>
              <a:rPr lang="fr-BE" dirty="0" err="1"/>
              <a:t>origin</a:t>
            </a:r>
            <a:r>
              <a:rPr lang="fr-BE" dirty="0"/>
              <a:t>/</a:t>
            </a:r>
            <a:r>
              <a:rPr lang="fr-BE" dirty="0" err="1"/>
              <a:t>nationality</a:t>
            </a:r>
            <a:endParaRPr lang="fr-BE" dirty="0"/>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19</a:t>
            </a:fld>
            <a:endParaRPr lang="nl-NL"/>
          </a:p>
        </p:txBody>
      </p:sp>
      <p:pic>
        <p:nvPicPr>
          <p:cNvPr id="5" name="Picture 3" descr="http://www.debierschuur.eu/Foto's/Dranken/Sterke%20Dranken/Uitvergroot/_Lik_Creme%20de%20Casis.JPG">
            <a:hlinkClick r:id="rId2"/>
            <a:extLst>
              <a:ext uri="{FF2B5EF4-FFF2-40B4-BE49-F238E27FC236}">
                <a16:creationId xmlns:a16="http://schemas.microsoft.com/office/drawing/2014/main" id="{3D23D818-A6D3-4A87-A6CC-CB52623AC9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417638"/>
            <a:ext cx="2401322" cy="282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3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C70AB-982C-4EFC-9DA4-3717EDB66AF6}"/>
              </a:ext>
            </a:extLst>
          </p:cNvPr>
          <p:cNvSpPr>
            <a:spLocks noGrp="1"/>
          </p:cNvSpPr>
          <p:nvPr>
            <p:ph type="title"/>
          </p:nvPr>
        </p:nvSpPr>
        <p:spPr/>
        <p:txBody>
          <a:bodyPr/>
          <a:lstStyle/>
          <a:p>
            <a:r>
              <a:rPr lang="fr-BE" dirty="0"/>
              <a:t>Structure</a:t>
            </a:r>
          </a:p>
        </p:txBody>
      </p:sp>
      <p:sp>
        <p:nvSpPr>
          <p:cNvPr id="3" name="Espace réservé du contenu 2">
            <a:extLst>
              <a:ext uri="{FF2B5EF4-FFF2-40B4-BE49-F238E27FC236}">
                <a16:creationId xmlns:a16="http://schemas.microsoft.com/office/drawing/2014/main" id="{D5EA1C3F-0DBE-4A59-BE32-DE5F95D6660E}"/>
              </a:ext>
            </a:extLst>
          </p:cNvPr>
          <p:cNvSpPr>
            <a:spLocks noGrp="1"/>
          </p:cNvSpPr>
          <p:nvPr>
            <p:ph idx="1"/>
          </p:nvPr>
        </p:nvSpPr>
        <p:spPr>
          <a:xfrm>
            <a:off x="457200" y="1600200"/>
            <a:ext cx="8229600" cy="4983162"/>
          </a:xfrm>
        </p:spPr>
        <p:txBody>
          <a:bodyPr>
            <a:normAutofit/>
          </a:bodyPr>
          <a:lstStyle/>
          <a:p>
            <a:r>
              <a:rPr lang="fr-BE" dirty="0">
                <a:solidFill>
                  <a:srgbClr val="FF0000"/>
                </a:solidFill>
              </a:rPr>
              <a:t>1. The EU </a:t>
            </a:r>
            <a:r>
              <a:rPr lang="fr-BE" dirty="0" err="1">
                <a:solidFill>
                  <a:srgbClr val="FF0000"/>
                </a:solidFill>
              </a:rPr>
              <a:t>internal</a:t>
            </a:r>
            <a:r>
              <a:rPr lang="fr-BE" dirty="0">
                <a:solidFill>
                  <a:srgbClr val="FF0000"/>
                </a:solidFill>
              </a:rPr>
              <a:t> </a:t>
            </a:r>
            <a:r>
              <a:rPr lang="fr-BE" dirty="0" err="1">
                <a:solidFill>
                  <a:srgbClr val="FF0000"/>
                </a:solidFill>
              </a:rPr>
              <a:t>market</a:t>
            </a:r>
            <a:r>
              <a:rPr lang="fr-BE" dirty="0">
                <a:solidFill>
                  <a:srgbClr val="FF0000"/>
                </a:solidFill>
              </a:rPr>
              <a:t>: a brief </a:t>
            </a:r>
            <a:r>
              <a:rPr lang="fr-BE" dirty="0" err="1">
                <a:solidFill>
                  <a:srgbClr val="FF0000"/>
                </a:solidFill>
              </a:rPr>
              <a:t>history</a:t>
            </a:r>
            <a:endParaRPr lang="fr-BE" dirty="0">
              <a:solidFill>
                <a:srgbClr val="FF0000"/>
              </a:solidFill>
            </a:endParaRPr>
          </a:p>
          <a:p>
            <a:endParaRPr lang="fr-BE" dirty="0"/>
          </a:p>
          <a:p>
            <a:r>
              <a:rPr lang="fr-BE" dirty="0"/>
              <a:t>2. The </a:t>
            </a:r>
            <a:r>
              <a:rPr lang="fr-BE" dirty="0" err="1"/>
              <a:t>law</a:t>
            </a:r>
            <a:r>
              <a:rPr lang="fr-BE" dirty="0"/>
              <a:t> of the EU </a:t>
            </a:r>
            <a:r>
              <a:rPr lang="fr-BE" dirty="0" err="1"/>
              <a:t>internal</a:t>
            </a:r>
            <a:r>
              <a:rPr lang="fr-BE" dirty="0"/>
              <a:t> </a:t>
            </a:r>
            <a:r>
              <a:rPr lang="fr-BE" dirty="0" err="1"/>
              <a:t>market</a:t>
            </a:r>
            <a:endParaRPr lang="fr-BE" dirty="0"/>
          </a:p>
          <a:p>
            <a:pPr lvl="1"/>
            <a:r>
              <a:rPr lang="fr-BE" dirty="0"/>
              <a:t>EU </a:t>
            </a:r>
            <a:r>
              <a:rPr lang="fr-BE" dirty="0" err="1"/>
              <a:t>primary</a:t>
            </a:r>
            <a:r>
              <a:rPr lang="fr-BE" dirty="0"/>
              <a:t> </a:t>
            </a:r>
            <a:r>
              <a:rPr lang="fr-BE" dirty="0" err="1"/>
              <a:t>law</a:t>
            </a:r>
            <a:r>
              <a:rPr lang="fr-BE" dirty="0"/>
              <a:t>: four </a:t>
            </a:r>
            <a:r>
              <a:rPr lang="fr-BE" dirty="0" err="1"/>
              <a:t>freedoms</a:t>
            </a:r>
            <a:endParaRPr lang="fr-BE" dirty="0"/>
          </a:p>
          <a:p>
            <a:pPr lvl="1"/>
            <a:r>
              <a:rPr lang="fr-BE" dirty="0"/>
              <a:t>EU </a:t>
            </a:r>
            <a:r>
              <a:rPr lang="fr-BE" dirty="0" err="1"/>
              <a:t>secondary</a:t>
            </a:r>
            <a:r>
              <a:rPr lang="fr-BE" dirty="0"/>
              <a:t> </a:t>
            </a:r>
            <a:r>
              <a:rPr lang="fr-BE" dirty="0" err="1"/>
              <a:t>legislation</a:t>
            </a:r>
            <a:r>
              <a:rPr lang="fr-BE" dirty="0"/>
              <a:t>: harmonisation</a:t>
            </a:r>
          </a:p>
          <a:p>
            <a:endParaRPr lang="fr-BE" dirty="0"/>
          </a:p>
          <a:p>
            <a:r>
              <a:rPr lang="fr-BE" dirty="0"/>
              <a:t>3. The future of the (</a:t>
            </a:r>
            <a:r>
              <a:rPr lang="fr-BE" dirty="0" err="1"/>
              <a:t>law</a:t>
            </a:r>
            <a:r>
              <a:rPr lang="fr-BE" dirty="0"/>
              <a:t> of the) EU </a:t>
            </a:r>
            <a:r>
              <a:rPr lang="fr-BE" dirty="0" err="1"/>
              <a:t>internal</a:t>
            </a:r>
            <a:r>
              <a:rPr lang="fr-BE" dirty="0"/>
              <a:t> </a:t>
            </a:r>
            <a:r>
              <a:rPr lang="fr-BE" dirty="0" err="1"/>
              <a:t>market</a:t>
            </a:r>
            <a:endParaRPr lang="fr-BE" dirty="0"/>
          </a:p>
        </p:txBody>
      </p:sp>
      <p:sp>
        <p:nvSpPr>
          <p:cNvPr id="4" name="Espace réservé du numéro de diapositive 3">
            <a:extLst>
              <a:ext uri="{FF2B5EF4-FFF2-40B4-BE49-F238E27FC236}">
                <a16:creationId xmlns:a16="http://schemas.microsoft.com/office/drawing/2014/main" id="{AE0CCBF7-EAFB-4A9C-B4A7-5CBB2C03F340}"/>
              </a:ext>
            </a:extLst>
          </p:cNvPr>
          <p:cNvSpPr>
            <a:spLocks noGrp="1"/>
          </p:cNvSpPr>
          <p:nvPr>
            <p:ph type="sldNum" sz="quarter" idx="12"/>
          </p:nvPr>
        </p:nvSpPr>
        <p:spPr/>
        <p:txBody>
          <a:bodyPr/>
          <a:lstStyle/>
          <a:p>
            <a:fld id="{F27E2F8B-98D8-40AE-9D5C-A3A12A49A35C}" type="slidenum">
              <a:rPr lang="nl-NL" smtClean="0"/>
              <a:t>2</a:t>
            </a:fld>
            <a:endParaRPr lang="nl-NL"/>
          </a:p>
        </p:txBody>
      </p:sp>
    </p:spTree>
    <p:extLst>
      <p:ext uri="{BB962C8B-B14F-4D97-AF65-F5344CB8AC3E}">
        <p14:creationId xmlns:p14="http://schemas.microsoft.com/office/powerpoint/2010/main" val="385389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a:xfrm>
            <a:off x="457200" y="1600200"/>
            <a:ext cx="8229600" cy="5121275"/>
          </a:xfrm>
        </p:spPr>
        <p:txBody>
          <a:bodyPr>
            <a:normAutofit lnSpcReduction="10000"/>
          </a:bodyPr>
          <a:lstStyle/>
          <a:p>
            <a:r>
              <a:rPr lang="fr-BE" dirty="0"/>
              <a:t>Free </a:t>
            </a:r>
            <a:r>
              <a:rPr lang="fr-BE" dirty="0" err="1"/>
              <a:t>movement</a:t>
            </a:r>
            <a:r>
              <a:rPr lang="fr-BE" dirty="0"/>
              <a:t> of </a:t>
            </a:r>
            <a:r>
              <a:rPr lang="fr-BE" dirty="0" err="1"/>
              <a:t>persons</a:t>
            </a:r>
            <a:endParaRPr lang="fr-BE" dirty="0"/>
          </a:p>
          <a:p>
            <a:pPr lvl="1"/>
            <a:r>
              <a:rPr lang="fr-BE" dirty="0"/>
              <a:t>At the start: </a:t>
            </a:r>
            <a:r>
              <a:rPr lang="fr-BE" dirty="0" err="1"/>
              <a:t>persons</a:t>
            </a:r>
            <a:r>
              <a:rPr lang="fr-BE" dirty="0"/>
              <a:t> = </a:t>
            </a:r>
            <a:r>
              <a:rPr lang="fr-BE" dirty="0" err="1"/>
              <a:t>workers</a:t>
            </a:r>
            <a:r>
              <a:rPr lang="fr-BE" dirty="0"/>
              <a:t> (art. 45 TFEU)</a:t>
            </a:r>
          </a:p>
          <a:p>
            <a:pPr lvl="1"/>
            <a:endParaRPr lang="fr-BE" dirty="0"/>
          </a:p>
          <a:p>
            <a:pPr lvl="1"/>
            <a:r>
              <a:rPr lang="fr-BE" dirty="0"/>
              <a:t>Abolition of discrimination on the basis of </a:t>
            </a:r>
            <a:r>
              <a:rPr lang="fr-BE" dirty="0" err="1"/>
              <a:t>nationality</a:t>
            </a:r>
            <a:endParaRPr lang="fr-BE" dirty="0"/>
          </a:p>
          <a:p>
            <a:pPr lvl="2"/>
            <a:r>
              <a:rPr lang="fr-BE" dirty="0"/>
              <a:t>Access to labour </a:t>
            </a:r>
            <a:r>
              <a:rPr lang="fr-BE" dirty="0" err="1"/>
              <a:t>market</a:t>
            </a:r>
            <a:endParaRPr lang="fr-BE" dirty="0"/>
          </a:p>
          <a:p>
            <a:pPr lvl="2"/>
            <a:r>
              <a:rPr lang="fr-BE" dirty="0"/>
              <a:t>Fiscal and social </a:t>
            </a:r>
            <a:r>
              <a:rPr lang="fr-BE" dirty="0" err="1"/>
              <a:t>advantages</a:t>
            </a:r>
            <a:r>
              <a:rPr lang="fr-BE" dirty="0"/>
              <a:t>, </a:t>
            </a:r>
            <a:r>
              <a:rPr lang="fr-BE" dirty="0" err="1"/>
              <a:t>including</a:t>
            </a:r>
            <a:r>
              <a:rPr lang="fr-BE" dirty="0"/>
              <a:t> </a:t>
            </a:r>
            <a:r>
              <a:rPr lang="fr-BE" dirty="0" err="1"/>
              <a:t>family</a:t>
            </a:r>
            <a:r>
              <a:rPr lang="fr-BE" dirty="0"/>
              <a:t> </a:t>
            </a:r>
            <a:r>
              <a:rPr lang="fr-BE" dirty="0" err="1"/>
              <a:t>members</a:t>
            </a:r>
            <a:endParaRPr lang="fr-BE" dirty="0"/>
          </a:p>
          <a:p>
            <a:pPr lvl="1"/>
            <a:r>
              <a:rPr lang="fr-BE" dirty="0"/>
              <a:t>‘Discrimination’ </a:t>
            </a:r>
            <a:r>
              <a:rPr lang="fr-BE" dirty="0" err="1"/>
              <a:t>interpreted</a:t>
            </a:r>
            <a:r>
              <a:rPr lang="fr-BE" dirty="0"/>
              <a:t> as </a:t>
            </a:r>
            <a:r>
              <a:rPr lang="fr-BE" dirty="0" err="1"/>
              <a:t>covering</a:t>
            </a:r>
            <a:r>
              <a:rPr lang="fr-BE" dirty="0"/>
              <a:t> </a:t>
            </a:r>
            <a:r>
              <a:rPr lang="fr-BE" dirty="0" err="1"/>
              <a:t>any</a:t>
            </a:r>
            <a:r>
              <a:rPr lang="fr-BE" dirty="0"/>
              <a:t> restriction </a:t>
            </a:r>
            <a:r>
              <a:rPr lang="fr-BE" dirty="0" err="1"/>
              <a:t>making</a:t>
            </a:r>
            <a:r>
              <a:rPr lang="fr-BE" dirty="0"/>
              <a:t> </a:t>
            </a:r>
            <a:r>
              <a:rPr lang="fr-BE" dirty="0" err="1"/>
              <a:t>work</a:t>
            </a:r>
            <a:r>
              <a:rPr lang="fr-BE" dirty="0"/>
              <a:t> for </a:t>
            </a:r>
            <a:r>
              <a:rPr lang="fr-BE" dirty="0" err="1"/>
              <a:t>other</a:t>
            </a:r>
            <a:r>
              <a:rPr lang="fr-BE" dirty="0"/>
              <a:t> EU </a:t>
            </a:r>
            <a:r>
              <a:rPr lang="fr-BE" dirty="0" err="1"/>
              <a:t>nationals</a:t>
            </a:r>
            <a:r>
              <a:rPr lang="fr-BE" dirty="0"/>
              <a:t> more </a:t>
            </a:r>
            <a:r>
              <a:rPr lang="fr-BE" dirty="0" err="1"/>
              <a:t>difficult</a:t>
            </a:r>
            <a:r>
              <a:rPr lang="fr-BE" dirty="0"/>
              <a:t> or impossible</a:t>
            </a:r>
          </a:p>
          <a:p>
            <a:pPr lvl="1"/>
            <a:r>
              <a:rPr lang="fr-BE" dirty="0"/>
              <a:t>Justifications: </a:t>
            </a:r>
            <a:r>
              <a:rPr lang="fr-BE" dirty="0" err="1"/>
              <a:t>mandatory</a:t>
            </a:r>
            <a:r>
              <a:rPr lang="fr-BE" dirty="0"/>
              <a:t> </a:t>
            </a:r>
            <a:r>
              <a:rPr lang="fr-BE" dirty="0" err="1"/>
              <a:t>requirements</a:t>
            </a:r>
            <a:endParaRPr lang="fr-BE" dirty="0"/>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20</a:t>
            </a:fld>
            <a:endParaRPr lang="nl-NL"/>
          </a:p>
        </p:txBody>
      </p:sp>
    </p:spTree>
    <p:extLst>
      <p:ext uri="{BB962C8B-B14F-4D97-AF65-F5344CB8AC3E}">
        <p14:creationId xmlns:p14="http://schemas.microsoft.com/office/powerpoint/2010/main" val="27784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a:t>
            </a:r>
            <a:r>
              <a:rPr lang="fr-BE" dirty="0" err="1"/>
              <a:t>persons</a:t>
            </a:r>
            <a:endParaRPr lang="fr-BE" dirty="0"/>
          </a:p>
          <a:p>
            <a:pPr lvl="1"/>
            <a:r>
              <a:rPr lang="fr-BE" dirty="0"/>
              <a:t>In the 1980s, the Court of Justice starts to stretch the protection </a:t>
            </a:r>
            <a:r>
              <a:rPr lang="fr-BE" dirty="0" err="1"/>
              <a:t>accorded</a:t>
            </a:r>
            <a:r>
              <a:rPr lang="fr-BE" dirty="0"/>
              <a:t> to </a:t>
            </a:r>
            <a:r>
              <a:rPr lang="fr-BE" dirty="0" err="1"/>
              <a:t>workers</a:t>
            </a:r>
            <a:r>
              <a:rPr lang="fr-BE" dirty="0"/>
              <a:t> to </a:t>
            </a:r>
            <a:r>
              <a:rPr lang="fr-BE" dirty="0" err="1"/>
              <a:t>other</a:t>
            </a:r>
            <a:r>
              <a:rPr lang="fr-BE" dirty="0"/>
              <a:t> </a:t>
            </a:r>
            <a:r>
              <a:rPr lang="fr-BE" dirty="0" err="1"/>
              <a:t>persons</a:t>
            </a:r>
            <a:r>
              <a:rPr lang="fr-BE" dirty="0"/>
              <a:t> as </a:t>
            </a:r>
            <a:r>
              <a:rPr lang="fr-BE" dirty="0" err="1"/>
              <a:t>well</a:t>
            </a:r>
            <a:endParaRPr lang="fr-BE" dirty="0"/>
          </a:p>
          <a:p>
            <a:pPr lvl="2"/>
            <a:endParaRPr lang="fr-BE" dirty="0"/>
          </a:p>
          <a:p>
            <a:pPr lvl="2"/>
            <a:r>
              <a:rPr lang="fr-BE" dirty="0"/>
              <a:t>Job </a:t>
            </a:r>
            <a:r>
              <a:rPr lang="fr-BE" dirty="0" err="1"/>
              <a:t>seekers</a:t>
            </a:r>
            <a:r>
              <a:rPr lang="fr-BE" dirty="0"/>
              <a:t> – Case 316/85, Lebon</a:t>
            </a:r>
          </a:p>
          <a:p>
            <a:pPr lvl="2"/>
            <a:r>
              <a:rPr lang="fr-BE" dirty="0"/>
              <a:t>Future </a:t>
            </a:r>
            <a:r>
              <a:rPr lang="fr-BE" dirty="0" err="1"/>
              <a:t>employees</a:t>
            </a:r>
            <a:r>
              <a:rPr lang="fr-BE" dirty="0"/>
              <a:t> – Case 293/83, Gravier</a:t>
            </a:r>
          </a:p>
          <a:p>
            <a:pPr lvl="2"/>
            <a:r>
              <a:rPr lang="fr-BE" dirty="0"/>
              <a:t>Former </a:t>
            </a:r>
            <a:r>
              <a:rPr lang="fr-BE" dirty="0" err="1"/>
              <a:t>employees</a:t>
            </a:r>
            <a:r>
              <a:rPr lang="fr-BE" dirty="0"/>
              <a:t> – Case C-85/96, Martinez Sala</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21</a:t>
            </a:fld>
            <a:endParaRPr lang="nl-NL"/>
          </a:p>
        </p:txBody>
      </p:sp>
      <p:pic>
        <p:nvPicPr>
          <p:cNvPr id="5" name="Picture 4" descr="http://www.esavl.be/wp-content/uploads/2015/11/logo__texte_2_esavl-arbal-1100.png">
            <a:hlinkClick r:id="rId2"/>
            <a:extLst>
              <a:ext uri="{FF2B5EF4-FFF2-40B4-BE49-F238E27FC236}">
                <a16:creationId xmlns:a16="http://schemas.microsoft.com/office/drawing/2014/main" id="{3495581F-2F5B-4AE4-AC5C-F08CEA4403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775340"/>
            <a:ext cx="4608592" cy="890270"/>
          </a:xfrm>
          <a:prstGeom prst="rect">
            <a:avLst/>
          </a:prstGeom>
          <a:noFill/>
          <a:ln>
            <a:noFill/>
          </a:ln>
        </p:spPr>
      </p:pic>
    </p:spTree>
    <p:extLst>
      <p:ext uri="{BB962C8B-B14F-4D97-AF65-F5344CB8AC3E}">
        <p14:creationId xmlns:p14="http://schemas.microsoft.com/office/powerpoint/2010/main" val="207762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a:t>
            </a:r>
            <a:r>
              <a:rPr lang="fr-BE" dirty="0" err="1"/>
              <a:t>persons</a:t>
            </a:r>
            <a:endParaRPr lang="fr-BE" dirty="0"/>
          </a:p>
          <a:p>
            <a:pPr lvl="1"/>
            <a:endParaRPr lang="fr-BE" dirty="0"/>
          </a:p>
          <a:p>
            <a:pPr lvl="1"/>
            <a:r>
              <a:rPr lang="fr-BE" dirty="0"/>
              <a:t>Maastricht </a:t>
            </a:r>
            <a:r>
              <a:rPr lang="fr-BE" dirty="0" err="1"/>
              <a:t>Treaty</a:t>
            </a:r>
            <a:r>
              <a:rPr lang="fr-BE" dirty="0"/>
              <a:t>: EU </a:t>
            </a:r>
            <a:r>
              <a:rPr lang="fr-BE" dirty="0" err="1"/>
              <a:t>citizenship</a:t>
            </a:r>
            <a:endParaRPr lang="fr-BE" dirty="0"/>
          </a:p>
          <a:p>
            <a:pPr lvl="1"/>
            <a:endParaRPr lang="fr-BE" dirty="0"/>
          </a:p>
          <a:p>
            <a:pPr lvl="1"/>
            <a:r>
              <a:rPr lang="fr-BE" dirty="0"/>
              <a:t>Art. 21 TFEU: right to </a:t>
            </a:r>
            <a:r>
              <a:rPr lang="fr-BE" dirty="0" err="1"/>
              <a:t>movement</a:t>
            </a:r>
            <a:r>
              <a:rPr lang="fr-BE" dirty="0"/>
              <a:t> </a:t>
            </a:r>
            <a:r>
              <a:rPr lang="fr-BE" dirty="0" err="1"/>
              <a:t>within</a:t>
            </a:r>
            <a:r>
              <a:rPr lang="fr-BE" dirty="0"/>
              <a:t> the EU</a:t>
            </a:r>
          </a:p>
          <a:p>
            <a:pPr lvl="1"/>
            <a:endParaRPr lang="fr-BE" dirty="0"/>
          </a:p>
          <a:p>
            <a:pPr lvl="1"/>
            <a:r>
              <a:rPr lang="fr-BE" dirty="0"/>
              <a:t>Directive 2004/38: harmonisation of </a:t>
            </a:r>
            <a:r>
              <a:rPr lang="fr-BE" dirty="0" err="1"/>
              <a:t>residence</a:t>
            </a:r>
            <a:r>
              <a:rPr lang="fr-BE" dirty="0"/>
              <a:t> and </a:t>
            </a:r>
            <a:r>
              <a:rPr lang="fr-BE" dirty="0" err="1"/>
              <a:t>movement</a:t>
            </a:r>
            <a:r>
              <a:rPr lang="fr-BE" dirty="0"/>
              <a:t> conditions</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22</a:t>
            </a:fld>
            <a:endParaRPr lang="nl-NL"/>
          </a:p>
        </p:txBody>
      </p:sp>
      <p:pic>
        <p:nvPicPr>
          <p:cNvPr id="5" name="Content Placeholder 3" descr="https://www.tu-chemnitz.de/tu/aktuelles/2013/1367583730-4986-0.jpg">
            <a:hlinkClick r:id="rId2"/>
            <a:extLst>
              <a:ext uri="{FF2B5EF4-FFF2-40B4-BE49-F238E27FC236}">
                <a16:creationId xmlns:a16="http://schemas.microsoft.com/office/drawing/2014/main" id="{C4A2BA87-4E03-407E-89D1-2B0D55CD8B95}"/>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81534"/>
            <a:ext cx="2612860" cy="1872208"/>
          </a:xfrm>
          <a:prstGeom prst="rect">
            <a:avLst/>
          </a:prstGeom>
          <a:noFill/>
          <a:ln>
            <a:noFill/>
          </a:ln>
        </p:spPr>
      </p:pic>
    </p:spTree>
    <p:extLst>
      <p:ext uri="{BB962C8B-B14F-4D97-AF65-F5344CB8AC3E}">
        <p14:creationId xmlns:p14="http://schemas.microsoft.com/office/powerpoint/2010/main" val="1753435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a:t>
            </a:r>
            <a:r>
              <a:rPr lang="fr-BE" dirty="0" err="1"/>
              <a:t>persons</a:t>
            </a:r>
            <a:endParaRPr lang="fr-BE" dirty="0"/>
          </a:p>
          <a:p>
            <a:endParaRPr lang="fr-BE" dirty="0"/>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23</a:t>
            </a:fld>
            <a:endParaRPr lang="nl-NL"/>
          </a:p>
        </p:txBody>
      </p:sp>
      <p:pic>
        <p:nvPicPr>
          <p:cNvPr id="5" name="Picture 3" descr="https://upload.wikimedia.org/wikipedia/en/e/ea/Schengen_Agreement_place.jpg">
            <a:extLst>
              <a:ext uri="{FF2B5EF4-FFF2-40B4-BE49-F238E27FC236}">
                <a16:creationId xmlns:a16="http://schemas.microsoft.com/office/drawing/2014/main" id="{DE7CE604-3FD2-4CD4-97D7-4D128B19DA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20888"/>
            <a:ext cx="7200800" cy="3096344"/>
          </a:xfrm>
          <a:prstGeom prst="rect">
            <a:avLst/>
          </a:prstGeom>
          <a:noFill/>
          <a:ln>
            <a:noFill/>
          </a:ln>
        </p:spPr>
      </p:pic>
    </p:spTree>
    <p:extLst>
      <p:ext uri="{BB962C8B-B14F-4D97-AF65-F5344CB8AC3E}">
        <p14:creationId xmlns:p14="http://schemas.microsoft.com/office/powerpoint/2010/main" val="4149976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services</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24</a:t>
            </a:fld>
            <a:endParaRPr lang="nl-NL"/>
          </a:p>
        </p:txBody>
      </p:sp>
      <p:pic>
        <p:nvPicPr>
          <p:cNvPr id="5" name="Picture 3" descr="http://media3.s-nbcnews.com/j/msnbc/Components/Photos/050629/050629_polish_hmed_330a.grid-6x2.jpg">
            <a:hlinkClick r:id="rId2"/>
            <a:extLst>
              <a:ext uri="{FF2B5EF4-FFF2-40B4-BE49-F238E27FC236}">
                <a16:creationId xmlns:a16="http://schemas.microsoft.com/office/drawing/2014/main" id="{D449484F-1166-40F5-AA3C-EAAC508DA1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76872"/>
            <a:ext cx="3312368" cy="3744416"/>
          </a:xfrm>
          <a:prstGeom prst="rect">
            <a:avLst/>
          </a:prstGeom>
          <a:noFill/>
          <a:ln>
            <a:noFill/>
          </a:ln>
        </p:spPr>
      </p:pic>
      <p:pic>
        <p:nvPicPr>
          <p:cNvPr id="6" name="Picture 4" descr="http://images.forum-auto.com/mesimages/862823/P1030742.jpg">
            <a:hlinkClick r:id="rId4"/>
            <a:extLst>
              <a:ext uri="{FF2B5EF4-FFF2-40B4-BE49-F238E27FC236}">
                <a16:creationId xmlns:a16="http://schemas.microsoft.com/office/drawing/2014/main" id="{4CC6DF86-3119-4B5D-9197-3310792608B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11960" y="2276872"/>
            <a:ext cx="4032488" cy="2474962"/>
          </a:xfrm>
          <a:prstGeom prst="rect">
            <a:avLst/>
          </a:prstGeom>
          <a:noFill/>
          <a:ln>
            <a:noFill/>
          </a:ln>
        </p:spPr>
      </p:pic>
    </p:spTree>
    <p:extLst>
      <p:ext uri="{BB962C8B-B14F-4D97-AF65-F5344CB8AC3E}">
        <p14:creationId xmlns:p14="http://schemas.microsoft.com/office/powerpoint/2010/main" val="62242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services</a:t>
            </a:r>
          </a:p>
          <a:p>
            <a:pPr lvl="1"/>
            <a:endParaRPr lang="fr-BE" dirty="0"/>
          </a:p>
          <a:p>
            <a:pPr lvl="1"/>
            <a:r>
              <a:rPr lang="fr-BE" dirty="0"/>
              <a:t>Art. 49 TFEU – </a:t>
            </a:r>
            <a:r>
              <a:rPr lang="fr-BE" dirty="0" err="1"/>
              <a:t>freedom</a:t>
            </a:r>
            <a:r>
              <a:rPr lang="fr-BE" dirty="0"/>
              <a:t> of establishment</a:t>
            </a:r>
          </a:p>
          <a:p>
            <a:pPr lvl="1"/>
            <a:endParaRPr lang="fr-BE" dirty="0"/>
          </a:p>
          <a:p>
            <a:pPr lvl="1"/>
            <a:r>
              <a:rPr lang="fr-BE" dirty="0"/>
              <a:t>Art. 56 TFEU – </a:t>
            </a:r>
            <a:r>
              <a:rPr lang="fr-BE" dirty="0" err="1"/>
              <a:t>freedom</a:t>
            </a:r>
            <a:r>
              <a:rPr lang="fr-BE" dirty="0"/>
              <a:t> to </a:t>
            </a:r>
            <a:r>
              <a:rPr lang="fr-BE" dirty="0" err="1"/>
              <a:t>provide</a:t>
            </a:r>
            <a:r>
              <a:rPr lang="fr-BE" dirty="0"/>
              <a:t> services on a </a:t>
            </a:r>
            <a:r>
              <a:rPr lang="fr-BE" dirty="0" err="1"/>
              <a:t>temporary</a:t>
            </a:r>
            <a:r>
              <a:rPr lang="fr-BE" dirty="0"/>
              <a:t> basis</a:t>
            </a:r>
          </a:p>
          <a:p>
            <a:pPr lvl="1"/>
            <a:endParaRPr lang="fr-BE" dirty="0"/>
          </a:p>
          <a:p>
            <a:pPr lvl="1"/>
            <a:r>
              <a:rPr lang="fr-BE" dirty="0"/>
              <a:t>Directive 2006/123: services directive</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25</a:t>
            </a:fld>
            <a:endParaRPr lang="nl-NL"/>
          </a:p>
        </p:txBody>
      </p:sp>
    </p:spTree>
    <p:extLst>
      <p:ext uri="{BB962C8B-B14F-4D97-AF65-F5344CB8AC3E}">
        <p14:creationId xmlns:p14="http://schemas.microsoft.com/office/powerpoint/2010/main" val="931432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Free </a:t>
            </a:r>
            <a:r>
              <a:rPr lang="fr-BE" dirty="0" err="1"/>
              <a:t>movement</a:t>
            </a:r>
            <a:r>
              <a:rPr lang="fr-BE" dirty="0"/>
              <a:t> of capital</a:t>
            </a:r>
          </a:p>
          <a:p>
            <a:endParaRPr lang="fr-BE" dirty="0"/>
          </a:p>
          <a:p>
            <a:pPr lvl="1"/>
            <a:endParaRPr lang="fr-BE" dirty="0"/>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26</a:t>
            </a:fld>
            <a:endParaRPr lang="nl-NL"/>
          </a:p>
        </p:txBody>
      </p:sp>
      <p:pic>
        <p:nvPicPr>
          <p:cNvPr id="5" name="Picture 3" descr="http://www.thetoc.gr/images/articles/2/article_77568/ta-capital-controls-kostisan-3-dis-stin-oikonomia.w_hr.jpg">
            <a:hlinkClick r:id="rId2"/>
            <a:extLst>
              <a:ext uri="{FF2B5EF4-FFF2-40B4-BE49-F238E27FC236}">
                <a16:creationId xmlns:a16="http://schemas.microsoft.com/office/drawing/2014/main" id="{2E5DE35E-901E-41C4-8497-26AB1A8F8A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11642" y="2420888"/>
            <a:ext cx="5120715" cy="3496461"/>
          </a:xfrm>
          <a:prstGeom prst="rect">
            <a:avLst/>
          </a:prstGeom>
          <a:noFill/>
          <a:ln>
            <a:noFill/>
          </a:ln>
        </p:spPr>
      </p:pic>
    </p:spTree>
    <p:extLst>
      <p:ext uri="{BB962C8B-B14F-4D97-AF65-F5344CB8AC3E}">
        <p14:creationId xmlns:p14="http://schemas.microsoft.com/office/powerpoint/2010/main" val="2879537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normAutofit fontScale="92500"/>
          </a:bodyPr>
          <a:lstStyle/>
          <a:p>
            <a:r>
              <a:rPr lang="fr-BE" dirty="0"/>
              <a:t>EU </a:t>
            </a:r>
            <a:r>
              <a:rPr lang="fr-BE" dirty="0" err="1"/>
              <a:t>primary</a:t>
            </a:r>
            <a:r>
              <a:rPr lang="fr-BE" dirty="0"/>
              <a:t> </a:t>
            </a:r>
            <a:r>
              <a:rPr lang="fr-BE" dirty="0" err="1"/>
              <a:t>law</a:t>
            </a:r>
            <a:r>
              <a:rPr lang="fr-BE" dirty="0"/>
              <a:t> – the Court of Justice as the </a:t>
            </a:r>
            <a:r>
              <a:rPr lang="fr-BE" dirty="0" err="1"/>
              <a:t>motor</a:t>
            </a:r>
            <a:r>
              <a:rPr lang="fr-BE" dirty="0"/>
              <a:t> of </a:t>
            </a:r>
            <a:r>
              <a:rPr lang="fr-BE" dirty="0" err="1"/>
              <a:t>market</a:t>
            </a:r>
            <a:r>
              <a:rPr lang="fr-BE" dirty="0"/>
              <a:t> </a:t>
            </a:r>
            <a:r>
              <a:rPr lang="fr-BE" dirty="0" err="1"/>
              <a:t>integration</a:t>
            </a:r>
            <a:r>
              <a:rPr lang="fr-BE" dirty="0"/>
              <a:t>?</a:t>
            </a:r>
          </a:p>
          <a:p>
            <a:pPr lvl="1"/>
            <a:r>
              <a:rPr lang="fr-BE" dirty="0"/>
              <a:t>In all four </a:t>
            </a:r>
            <a:r>
              <a:rPr lang="fr-BE" dirty="0" err="1"/>
              <a:t>freedoms</a:t>
            </a:r>
            <a:r>
              <a:rPr lang="fr-BE" dirty="0"/>
              <a:t>, the Court </a:t>
            </a:r>
            <a:r>
              <a:rPr lang="fr-BE" dirty="0" err="1"/>
              <a:t>proposed</a:t>
            </a:r>
            <a:r>
              <a:rPr lang="fr-BE" dirty="0"/>
              <a:t> an extensive </a:t>
            </a:r>
            <a:r>
              <a:rPr lang="fr-BE" dirty="0" err="1"/>
              <a:t>definition</a:t>
            </a:r>
            <a:r>
              <a:rPr lang="fr-BE" dirty="0"/>
              <a:t> of </a:t>
            </a:r>
            <a:r>
              <a:rPr lang="fr-BE" dirty="0" err="1"/>
              <a:t>what</a:t>
            </a:r>
            <a:r>
              <a:rPr lang="fr-BE" dirty="0"/>
              <a:t> </a:t>
            </a:r>
            <a:r>
              <a:rPr lang="fr-BE" dirty="0" err="1"/>
              <a:t>constitutes</a:t>
            </a:r>
            <a:r>
              <a:rPr lang="fr-BE" dirty="0"/>
              <a:t> a restriction</a:t>
            </a:r>
          </a:p>
          <a:p>
            <a:pPr lvl="2"/>
            <a:r>
              <a:rPr lang="fr-BE" dirty="0"/>
              <a:t>In essence, </a:t>
            </a:r>
            <a:r>
              <a:rPr lang="fr-BE" dirty="0" err="1"/>
              <a:t>any</a:t>
            </a:r>
            <a:r>
              <a:rPr lang="fr-BE" dirty="0"/>
              <a:t> </a:t>
            </a:r>
            <a:r>
              <a:rPr lang="fr-BE" dirty="0" err="1"/>
              <a:t>rule</a:t>
            </a:r>
            <a:r>
              <a:rPr lang="fr-BE" dirty="0"/>
              <a:t>, </a:t>
            </a:r>
            <a:r>
              <a:rPr lang="fr-BE" dirty="0" err="1"/>
              <a:t>measure</a:t>
            </a:r>
            <a:r>
              <a:rPr lang="fr-BE" dirty="0"/>
              <a:t> or administrative practice </a:t>
            </a:r>
            <a:r>
              <a:rPr lang="fr-BE" dirty="0" err="1"/>
              <a:t>that</a:t>
            </a:r>
            <a:r>
              <a:rPr lang="fr-BE" dirty="0"/>
              <a:t> </a:t>
            </a:r>
            <a:r>
              <a:rPr lang="fr-BE" dirty="0" err="1"/>
              <a:t>makes</a:t>
            </a:r>
            <a:r>
              <a:rPr lang="fr-BE" dirty="0"/>
              <a:t> </a:t>
            </a:r>
            <a:r>
              <a:rPr lang="fr-BE" dirty="0" err="1"/>
              <a:t>it</a:t>
            </a:r>
            <a:r>
              <a:rPr lang="fr-BE" dirty="0"/>
              <a:t> more </a:t>
            </a:r>
            <a:r>
              <a:rPr lang="fr-BE" dirty="0" err="1"/>
              <a:t>difficult</a:t>
            </a:r>
            <a:r>
              <a:rPr lang="fr-BE" dirty="0"/>
              <a:t> for a </a:t>
            </a:r>
            <a:r>
              <a:rPr lang="fr-BE" dirty="0" err="1"/>
              <a:t>product</a:t>
            </a:r>
            <a:r>
              <a:rPr lang="fr-BE" dirty="0"/>
              <a:t>/</a:t>
            </a:r>
            <a:r>
              <a:rPr lang="fr-BE" dirty="0" err="1"/>
              <a:t>person</a:t>
            </a:r>
            <a:r>
              <a:rPr lang="fr-BE" dirty="0"/>
              <a:t>/service </a:t>
            </a:r>
            <a:r>
              <a:rPr lang="fr-BE" dirty="0" err="1"/>
              <a:t>from</a:t>
            </a:r>
            <a:r>
              <a:rPr lang="fr-BE" dirty="0"/>
              <a:t> </a:t>
            </a:r>
            <a:r>
              <a:rPr lang="fr-BE" dirty="0" err="1"/>
              <a:t>another</a:t>
            </a:r>
            <a:r>
              <a:rPr lang="fr-BE" dirty="0"/>
              <a:t> </a:t>
            </a:r>
            <a:r>
              <a:rPr lang="fr-BE" dirty="0" err="1"/>
              <a:t>Member</a:t>
            </a:r>
            <a:r>
              <a:rPr lang="fr-BE" dirty="0"/>
              <a:t> State</a:t>
            </a:r>
          </a:p>
          <a:p>
            <a:pPr lvl="2"/>
            <a:endParaRPr lang="fr-BE" dirty="0"/>
          </a:p>
          <a:p>
            <a:pPr lvl="2"/>
            <a:r>
              <a:rPr lang="fr-BE" dirty="0"/>
              <a:t>As a </a:t>
            </a:r>
            <a:r>
              <a:rPr lang="fr-BE" dirty="0" err="1"/>
              <a:t>result</a:t>
            </a:r>
            <a:r>
              <a:rPr lang="fr-BE" dirty="0"/>
              <a:t>, </a:t>
            </a:r>
            <a:r>
              <a:rPr lang="fr-BE" dirty="0" err="1"/>
              <a:t>Member</a:t>
            </a:r>
            <a:r>
              <a:rPr lang="fr-BE" dirty="0"/>
              <a:t> States are put in a « </a:t>
            </a:r>
            <a:r>
              <a:rPr lang="fr-BE" dirty="0" err="1"/>
              <a:t>defensive</a:t>
            </a:r>
            <a:r>
              <a:rPr lang="fr-BE" dirty="0"/>
              <a:t> » mode – if </a:t>
            </a:r>
            <a:r>
              <a:rPr lang="fr-BE" dirty="0" err="1"/>
              <a:t>they</a:t>
            </a:r>
            <a:r>
              <a:rPr lang="fr-BE" dirty="0"/>
              <a:t> </a:t>
            </a:r>
            <a:r>
              <a:rPr lang="fr-BE" dirty="0" err="1"/>
              <a:t>want</a:t>
            </a:r>
            <a:r>
              <a:rPr lang="fr-BE" dirty="0"/>
              <a:t> to </a:t>
            </a:r>
            <a:r>
              <a:rPr lang="fr-BE" dirty="0" err="1"/>
              <a:t>maintain</a:t>
            </a:r>
            <a:r>
              <a:rPr lang="fr-BE" dirty="0"/>
              <a:t> a </a:t>
            </a:r>
            <a:r>
              <a:rPr lang="fr-BE" dirty="0" err="1"/>
              <a:t>rule</a:t>
            </a:r>
            <a:r>
              <a:rPr lang="fr-BE" dirty="0"/>
              <a:t>, </a:t>
            </a:r>
            <a:r>
              <a:rPr lang="fr-BE" dirty="0" err="1"/>
              <a:t>they</a:t>
            </a:r>
            <a:r>
              <a:rPr lang="fr-BE" dirty="0"/>
              <a:t> have to </a:t>
            </a:r>
            <a:r>
              <a:rPr lang="fr-BE" dirty="0" err="1"/>
              <a:t>justify</a:t>
            </a:r>
            <a:r>
              <a:rPr lang="fr-BE" dirty="0"/>
              <a:t> </a:t>
            </a:r>
            <a:r>
              <a:rPr lang="fr-BE" dirty="0" err="1"/>
              <a:t>it</a:t>
            </a:r>
            <a:endParaRPr lang="fr-BE" dirty="0"/>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27</a:t>
            </a:fld>
            <a:endParaRPr lang="nl-NL"/>
          </a:p>
        </p:txBody>
      </p:sp>
    </p:spTree>
    <p:extLst>
      <p:ext uri="{BB962C8B-B14F-4D97-AF65-F5344CB8AC3E}">
        <p14:creationId xmlns:p14="http://schemas.microsoft.com/office/powerpoint/2010/main" val="2390452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65F0-7B9A-4588-906A-EF93292763BD}"/>
              </a:ext>
            </a:extLst>
          </p:cNvPr>
          <p:cNvSpPr>
            <a:spLocks noGrp="1"/>
          </p:cNvSpPr>
          <p:nvPr>
            <p:ph type="title"/>
          </p:nvPr>
        </p:nvSpPr>
        <p:spPr/>
        <p:txBody>
          <a:bodyPr/>
          <a:lstStyle/>
          <a:p>
            <a:r>
              <a:rPr lang="fr-BE" dirty="0" err="1"/>
              <a:t>Primary</a:t>
            </a:r>
            <a:r>
              <a:rPr lang="fr-BE" dirty="0"/>
              <a:t> </a:t>
            </a:r>
            <a:r>
              <a:rPr lang="fr-BE" dirty="0" err="1"/>
              <a:t>law</a:t>
            </a:r>
            <a:endParaRPr lang="fr-BE" dirty="0"/>
          </a:p>
        </p:txBody>
      </p:sp>
      <p:sp>
        <p:nvSpPr>
          <p:cNvPr id="3" name="Espace réservé du contenu 2">
            <a:extLst>
              <a:ext uri="{FF2B5EF4-FFF2-40B4-BE49-F238E27FC236}">
                <a16:creationId xmlns:a16="http://schemas.microsoft.com/office/drawing/2014/main" id="{F7482ECB-449D-4CB3-96B7-C8D6E629B7DE}"/>
              </a:ext>
            </a:extLst>
          </p:cNvPr>
          <p:cNvSpPr>
            <a:spLocks noGrp="1"/>
          </p:cNvSpPr>
          <p:nvPr>
            <p:ph idx="1"/>
          </p:nvPr>
        </p:nvSpPr>
        <p:spPr/>
        <p:txBody>
          <a:bodyPr/>
          <a:lstStyle/>
          <a:p>
            <a:r>
              <a:rPr lang="fr-BE" dirty="0"/>
              <a:t>EU </a:t>
            </a:r>
            <a:r>
              <a:rPr lang="fr-BE" dirty="0" err="1"/>
              <a:t>primary</a:t>
            </a:r>
            <a:r>
              <a:rPr lang="fr-BE" dirty="0"/>
              <a:t> </a:t>
            </a:r>
            <a:r>
              <a:rPr lang="fr-BE" dirty="0" err="1"/>
              <a:t>law</a:t>
            </a:r>
            <a:r>
              <a:rPr lang="fr-BE" dirty="0"/>
              <a:t> – the Court of Justice as the </a:t>
            </a:r>
            <a:r>
              <a:rPr lang="fr-BE" dirty="0" err="1"/>
              <a:t>motor</a:t>
            </a:r>
            <a:r>
              <a:rPr lang="fr-BE" dirty="0"/>
              <a:t> of </a:t>
            </a:r>
            <a:r>
              <a:rPr lang="fr-BE" dirty="0" err="1"/>
              <a:t>market</a:t>
            </a:r>
            <a:r>
              <a:rPr lang="fr-BE" dirty="0"/>
              <a:t> </a:t>
            </a:r>
            <a:r>
              <a:rPr lang="fr-BE" dirty="0" err="1"/>
              <a:t>integration</a:t>
            </a:r>
            <a:r>
              <a:rPr lang="fr-BE" dirty="0"/>
              <a:t>?</a:t>
            </a:r>
          </a:p>
          <a:p>
            <a:pPr lvl="1"/>
            <a:r>
              <a:rPr lang="fr-BE" dirty="0"/>
              <a:t>Importance of justifications</a:t>
            </a:r>
          </a:p>
          <a:p>
            <a:pPr lvl="2"/>
            <a:r>
              <a:rPr lang="fr-BE" dirty="0" err="1"/>
              <a:t>Derogations</a:t>
            </a:r>
            <a:r>
              <a:rPr lang="fr-BE" dirty="0"/>
              <a:t> in the </a:t>
            </a:r>
            <a:r>
              <a:rPr lang="fr-BE" dirty="0" err="1"/>
              <a:t>Treaty</a:t>
            </a:r>
            <a:r>
              <a:rPr lang="fr-BE" dirty="0"/>
              <a:t> (public </a:t>
            </a:r>
            <a:r>
              <a:rPr lang="fr-BE" dirty="0" err="1"/>
              <a:t>order</a:t>
            </a:r>
            <a:r>
              <a:rPr lang="fr-BE" dirty="0"/>
              <a:t>, public </a:t>
            </a:r>
            <a:r>
              <a:rPr lang="fr-BE" dirty="0" err="1"/>
              <a:t>health</a:t>
            </a:r>
            <a:r>
              <a:rPr lang="fr-BE" dirty="0"/>
              <a:t> and public </a:t>
            </a:r>
            <a:r>
              <a:rPr lang="fr-BE" dirty="0" err="1"/>
              <a:t>security</a:t>
            </a:r>
            <a:r>
              <a:rPr lang="fr-BE" dirty="0"/>
              <a:t>) </a:t>
            </a:r>
            <a:r>
              <a:rPr lang="fr-BE" dirty="0" err="1"/>
              <a:t>could</a:t>
            </a:r>
            <a:r>
              <a:rPr lang="fr-BE" dirty="0"/>
              <a:t> </a:t>
            </a:r>
            <a:r>
              <a:rPr lang="fr-BE" dirty="0" err="1"/>
              <a:t>justify</a:t>
            </a:r>
            <a:r>
              <a:rPr lang="fr-BE" dirty="0"/>
              <a:t> </a:t>
            </a:r>
            <a:r>
              <a:rPr lang="fr-BE" dirty="0" err="1"/>
              <a:t>rules</a:t>
            </a:r>
            <a:r>
              <a:rPr lang="fr-BE" dirty="0"/>
              <a:t> </a:t>
            </a:r>
            <a:r>
              <a:rPr lang="fr-BE" dirty="0" err="1"/>
              <a:t>that</a:t>
            </a:r>
            <a:r>
              <a:rPr lang="fr-BE" dirty="0"/>
              <a:t> </a:t>
            </a:r>
            <a:r>
              <a:rPr lang="fr-BE" dirty="0" err="1"/>
              <a:t>make</a:t>
            </a:r>
            <a:r>
              <a:rPr lang="fr-BE" dirty="0"/>
              <a:t> an explicit distinction on the basis of </a:t>
            </a:r>
            <a:r>
              <a:rPr lang="fr-BE" dirty="0" err="1"/>
              <a:t>nationality</a:t>
            </a:r>
            <a:endParaRPr lang="fr-BE" dirty="0"/>
          </a:p>
          <a:p>
            <a:pPr lvl="2"/>
            <a:r>
              <a:rPr lang="fr-BE" dirty="0" err="1"/>
              <a:t>Imperative</a:t>
            </a:r>
            <a:r>
              <a:rPr lang="fr-BE" dirty="0"/>
              <a:t>/</a:t>
            </a:r>
            <a:r>
              <a:rPr lang="fr-BE" dirty="0" err="1"/>
              <a:t>mandatory</a:t>
            </a:r>
            <a:r>
              <a:rPr lang="fr-BE" dirty="0"/>
              <a:t> </a:t>
            </a:r>
            <a:r>
              <a:rPr lang="fr-BE" dirty="0" err="1"/>
              <a:t>requirements</a:t>
            </a:r>
            <a:r>
              <a:rPr lang="fr-BE" dirty="0"/>
              <a:t> </a:t>
            </a:r>
            <a:r>
              <a:rPr lang="fr-BE" dirty="0" err="1"/>
              <a:t>recognised</a:t>
            </a:r>
            <a:r>
              <a:rPr lang="fr-BE" dirty="0"/>
              <a:t> by the Court can </a:t>
            </a:r>
            <a:r>
              <a:rPr lang="fr-BE" dirty="0" err="1"/>
              <a:t>justify</a:t>
            </a:r>
            <a:r>
              <a:rPr lang="fr-BE" dirty="0"/>
              <a:t> </a:t>
            </a:r>
            <a:r>
              <a:rPr lang="fr-BE" dirty="0" err="1"/>
              <a:t>maintaining</a:t>
            </a:r>
            <a:r>
              <a:rPr lang="fr-BE" dirty="0"/>
              <a:t> </a:t>
            </a:r>
            <a:r>
              <a:rPr lang="fr-BE" dirty="0" err="1"/>
              <a:t>rules</a:t>
            </a:r>
            <a:r>
              <a:rPr lang="fr-BE" dirty="0"/>
              <a:t> </a:t>
            </a:r>
            <a:r>
              <a:rPr lang="fr-BE" dirty="0" err="1"/>
              <a:t>that</a:t>
            </a:r>
            <a:r>
              <a:rPr lang="fr-BE" dirty="0"/>
              <a:t> do not </a:t>
            </a:r>
            <a:r>
              <a:rPr lang="fr-BE" dirty="0" err="1"/>
              <a:t>make</a:t>
            </a:r>
            <a:r>
              <a:rPr lang="fr-BE" dirty="0"/>
              <a:t> </a:t>
            </a:r>
            <a:r>
              <a:rPr lang="fr-BE" dirty="0" err="1"/>
              <a:t>such</a:t>
            </a:r>
            <a:r>
              <a:rPr lang="fr-BE" dirty="0"/>
              <a:t> an explicit distinction</a:t>
            </a:r>
          </a:p>
          <a:p>
            <a:pPr lvl="2"/>
            <a:r>
              <a:rPr lang="fr-BE" dirty="0" err="1"/>
              <a:t>Proportionality</a:t>
            </a:r>
            <a:r>
              <a:rPr lang="fr-BE" dirty="0"/>
              <a:t> </a:t>
            </a:r>
            <a:r>
              <a:rPr lang="fr-BE" dirty="0" err="1"/>
              <a:t>analysis</a:t>
            </a:r>
            <a:r>
              <a:rPr lang="fr-BE" dirty="0"/>
              <a:t> </a:t>
            </a:r>
            <a:r>
              <a:rPr lang="fr-BE" dirty="0" err="1"/>
              <a:t>is</a:t>
            </a:r>
            <a:r>
              <a:rPr lang="fr-BE" dirty="0"/>
              <a:t> key</a:t>
            </a:r>
          </a:p>
        </p:txBody>
      </p:sp>
      <p:sp>
        <p:nvSpPr>
          <p:cNvPr id="4" name="Espace réservé du numéro de diapositive 3">
            <a:extLst>
              <a:ext uri="{FF2B5EF4-FFF2-40B4-BE49-F238E27FC236}">
                <a16:creationId xmlns:a16="http://schemas.microsoft.com/office/drawing/2014/main" id="{300A9CFE-3A3A-4D81-A809-577EA21759BF}"/>
              </a:ext>
            </a:extLst>
          </p:cNvPr>
          <p:cNvSpPr>
            <a:spLocks noGrp="1"/>
          </p:cNvSpPr>
          <p:nvPr>
            <p:ph type="sldNum" sz="quarter" idx="12"/>
          </p:nvPr>
        </p:nvSpPr>
        <p:spPr/>
        <p:txBody>
          <a:bodyPr/>
          <a:lstStyle/>
          <a:p>
            <a:fld id="{F27E2F8B-98D8-40AE-9D5C-A3A12A49A35C}" type="slidenum">
              <a:rPr lang="nl-NL" smtClean="0"/>
              <a:t>28</a:t>
            </a:fld>
            <a:endParaRPr lang="nl-NL"/>
          </a:p>
        </p:txBody>
      </p:sp>
    </p:spTree>
    <p:extLst>
      <p:ext uri="{BB962C8B-B14F-4D97-AF65-F5344CB8AC3E}">
        <p14:creationId xmlns:p14="http://schemas.microsoft.com/office/powerpoint/2010/main" val="125717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818E6-2067-400F-B26B-A1A6D86846BE}"/>
              </a:ext>
            </a:extLst>
          </p:cNvPr>
          <p:cNvSpPr>
            <a:spLocks noGrp="1"/>
          </p:cNvSpPr>
          <p:nvPr>
            <p:ph type="title"/>
          </p:nvPr>
        </p:nvSpPr>
        <p:spPr/>
        <p:txBody>
          <a:bodyPr/>
          <a:lstStyle/>
          <a:p>
            <a:r>
              <a:rPr lang="fr-BE" dirty="0"/>
              <a:t>The </a:t>
            </a:r>
            <a:r>
              <a:rPr lang="fr-BE" dirty="0" err="1"/>
              <a:t>law</a:t>
            </a:r>
            <a:r>
              <a:rPr lang="fr-BE" dirty="0"/>
              <a:t> of the EU </a:t>
            </a:r>
            <a:r>
              <a:rPr lang="fr-BE" dirty="0" err="1"/>
              <a:t>internal</a:t>
            </a:r>
            <a:r>
              <a:rPr lang="fr-BE" dirty="0"/>
              <a:t> </a:t>
            </a:r>
            <a:r>
              <a:rPr lang="fr-BE" dirty="0" err="1"/>
              <a:t>market</a:t>
            </a:r>
            <a:endParaRPr lang="fr-BE" dirty="0"/>
          </a:p>
        </p:txBody>
      </p:sp>
      <p:sp>
        <p:nvSpPr>
          <p:cNvPr id="3" name="Espace réservé du contenu 2">
            <a:extLst>
              <a:ext uri="{FF2B5EF4-FFF2-40B4-BE49-F238E27FC236}">
                <a16:creationId xmlns:a16="http://schemas.microsoft.com/office/drawing/2014/main" id="{A28ADCF7-3EE4-4B00-89E3-A1F7A8EFE893}"/>
              </a:ext>
            </a:extLst>
          </p:cNvPr>
          <p:cNvSpPr>
            <a:spLocks noGrp="1"/>
          </p:cNvSpPr>
          <p:nvPr>
            <p:ph idx="1"/>
          </p:nvPr>
        </p:nvSpPr>
        <p:spPr/>
        <p:txBody>
          <a:bodyPr/>
          <a:lstStyle/>
          <a:p>
            <a:r>
              <a:rPr lang="fr-BE" dirty="0" err="1"/>
              <a:t>Primary</a:t>
            </a:r>
            <a:r>
              <a:rPr lang="fr-BE" dirty="0"/>
              <a:t> </a:t>
            </a:r>
            <a:r>
              <a:rPr lang="fr-BE" dirty="0" err="1"/>
              <a:t>law</a:t>
            </a:r>
            <a:r>
              <a:rPr lang="fr-BE" dirty="0"/>
              <a:t>: four </a:t>
            </a:r>
            <a:r>
              <a:rPr lang="fr-BE" dirty="0" err="1"/>
              <a:t>freedoms</a:t>
            </a:r>
            <a:endParaRPr lang="fr-BE" dirty="0"/>
          </a:p>
          <a:p>
            <a:endParaRPr lang="fr-BE" dirty="0"/>
          </a:p>
          <a:p>
            <a:endParaRPr lang="fr-BE" dirty="0"/>
          </a:p>
          <a:p>
            <a:r>
              <a:rPr lang="fr-BE" dirty="0" err="1"/>
              <a:t>Secondary</a:t>
            </a:r>
            <a:r>
              <a:rPr lang="fr-BE" dirty="0"/>
              <a:t> </a:t>
            </a:r>
            <a:r>
              <a:rPr lang="fr-BE" dirty="0" err="1"/>
              <a:t>legislation</a:t>
            </a:r>
            <a:r>
              <a:rPr lang="fr-BE" dirty="0"/>
              <a:t>: harmonisation</a:t>
            </a:r>
          </a:p>
        </p:txBody>
      </p:sp>
      <p:sp>
        <p:nvSpPr>
          <p:cNvPr id="4" name="Espace réservé du numéro de diapositive 3">
            <a:extLst>
              <a:ext uri="{FF2B5EF4-FFF2-40B4-BE49-F238E27FC236}">
                <a16:creationId xmlns:a16="http://schemas.microsoft.com/office/drawing/2014/main" id="{EFD433A7-4D48-438C-B0E1-60AAACCC7C31}"/>
              </a:ext>
            </a:extLst>
          </p:cNvPr>
          <p:cNvSpPr>
            <a:spLocks noGrp="1"/>
          </p:cNvSpPr>
          <p:nvPr>
            <p:ph type="sldNum" sz="quarter" idx="12"/>
          </p:nvPr>
        </p:nvSpPr>
        <p:spPr/>
        <p:txBody>
          <a:bodyPr/>
          <a:lstStyle/>
          <a:p>
            <a:fld id="{F27E2F8B-98D8-40AE-9D5C-A3A12A49A35C}" type="slidenum">
              <a:rPr lang="nl-NL" smtClean="0"/>
              <a:t>29</a:t>
            </a:fld>
            <a:endParaRPr lang="nl-NL"/>
          </a:p>
        </p:txBody>
      </p:sp>
    </p:spTree>
    <p:extLst>
      <p:ext uri="{BB962C8B-B14F-4D97-AF65-F5344CB8AC3E}">
        <p14:creationId xmlns:p14="http://schemas.microsoft.com/office/powerpoint/2010/main" val="212586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90F62-CB56-480D-815D-BF367E814AC8}"/>
              </a:ext>
            </a:extLst>
          </p:cNvPr>
          <p:cNvSpPr>
            <a:spLocks noGrp="1"/>
          </p:cNvSpPr>
          <p:nvPr>
            <p:ph type="title"/>
          </p:nvPr>
        </p:nvSpPr>
        <p:spPr/>
        <p:txBody>
          <a:bodyPr/>
          <a:lstStyle/>
          <a:p>
            <a:r>
              <a:rPr lang="fr-BE" dirty="0"/>
              <a:t>A brief </a:t>
            </a:r>
            <a:r>
              <a:rPr lang="fr-BE" dirty="0" err="1"/>
              <a:t>history</a:t>
            </a:r>
            <a:endParaRPr lang="fr-BE" dirty="0"/>
          </a:p>
        </p:txBody>
      </p:sp>
      <p:sp>
        <p:nvSpPr>
          <p:cNvPr id="3" name="Espace réservé du contenu 2">
            <a:extLst>
              <a:ext uri="{FF2B5EF4-FFF2-40B4-BE49-F238E27FC236}">
                <a16:creationId xmlns:a16="http://schemas.microsoft.com/office/drawing/2014/main" id="{322F982D-BEEB-42CF-815C-A468E6FDCE3E}"/>
              </a:ext>
            </a:extLst>
          </p:cNvPr>
          <p:cNvSpPr>
            <a:spLocks noGrp="1"/>
          </p:cNvSpPr>
          <p:nvPr>
            <p:ph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69C93083-AF2A-4DF9-91AC-6690F8DD3E69}"/>
              </a:ext>
            </a:extLst>
          </p:cNvPr>
          <p:cNvSpPr>
            <a:spLocks noGrp="1"/>
          </p:cNvSpPr>
          <p:nvPr>
            <p:ph type="sldNum" sz="quarter" idx="12"/>
          </p:nvPr>
        </p:nvSpPr>
        <p:spPr/>
        <p:txBody>
          <a:bodyPr/>
          <a:lstStyle/>
          <a:p>
            <a:fld id="{F27E2F8B-98D8-40AE-9D5C-A3A12A49A35C}" type="slidenum">
              <a:rPr lang="nl-NL" smtClean="0"/>
              <a:t>3</a:t>
            </a:fld>
            <a:endParaRPr lang="nl-NL"/>
          </a:p>
        </p:txBody>
      </p:sp>
      <p:pic>
        <p:nvPicPr>
          <p:cNvPr id="5" name="Picture 3" descr="http://f.hypotheses.org/wp-content/blogs.dir/596/files/2011/12/P0135860007H.jpg">
            <a:hlinkClick r:id="rId2"/>
            <a:extLst>
              <a:ext uri="{FF2B5EF4-FFF2-40B4-BE49-F238E27FC236}">
                <a16:creationId xmlns:a16="http://schemas.microsoft.com/office/drawing/2014/main" id="{906F6A99-D08F-4EC5-9D06-E4406109A1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667344"/>
            <a:ext cx="5904656" cy="4237663"/>
          </a:xfrm>
          <a:prstGeom prst="rect">
            <a:avLst/>
          </a:prstGeom>
          <a:noFill/>
          <a:ln>
            <a:noFill/>
          </a:ln>
        </p:spPr>
      </p:pic>
    </p:spTree>
    <p:extLst>
      <p:ext uri="{BB962C8B-B14F-4D97-AF65-F5344CB8AC3E}">
        <p14:creationId xmlns:p14="http://schemas.microsoft.com/office/powerpoint/2010/main" val="1618545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5E0C-DEB5-4518-A4AA-E43C9FA777E7}"/>
              </a:ext>
            </a:extLst>
          </p:cNvPr>
          <p:cNvSpPr>
            <a:spLocks noGrp="1"/>
          </p:cNvSpPr>
          <p:nvPr>
            <p:ph type="title"/>
          </p:nvPr>
        </p:nvSpPr>
        <p:spPr/>
        <p:txBody>
          <a:bodyPr/>
          <a:lstStyle/>
          <a:p>
            <a:r>
              <a:rPr lang="fr-BE" dirty="0"/>
              <a:t>Harmonisation</a:t>
            </a:r>
          </a:p>
        </p:txBody>
      </p:sp>
      <p:sp>
        <p:nvSpPr>
          <p:cNvPr id="3" name="Espace réservé du contenu 2">
            <a:extLst>
              <a:ext uri="{FF2B5EF4-FFF2-40B4-BE49-F238E27FC236}">
                <a16:creationId xmlns:a16="http://schemas.microsoft.com/office/drawing/2014/main" id="{35A10A7D-FB2A-4FD9-8D22-0617C503AA1B}"/>
              </a:ext>
            </a:extLst>
          </p:cNvPr>
          <p:cNvSpPr>
            <a:spLocks noGrp="1"/>
          </p:cNvSpPr>
          <p:nvPr>
            <p:ph idx="1"/>
          </p:nvPr>
        </p:nvSpPr>
        <p:spPr/>
        <p:txBody>
          <a:bodyPr>
            <a:normAutofit fontScale="92500"/>
          </a:bodyPr>
          <a:lstStyle/>
          <a:p>
            <a:r>
              <a:rPr lang="fr-BE" dirty="0" err="1"/>
              <a:t>From</a:t>
            </a:r>
            <a:r>
              <a:rPr lang="fr-BE" dirty="0"/>
              <a:t> </a:t>
            </a:r>
          </a:p>
          <a:p>
            <a:pPr lvl="1"/>
            <a:r>
              <a:rPr lang="fr-BE" dirty="0" err="1"/>
              <a:t>common</a:t>
            </a:r>
            <a:r>
              <a:rPr lang="fr-BE" dirty="0"/>
              <a:t> </a:t>
            </a:r>
            <a:r>
              <a:rPr lang="fr-BE" dirty="0" err="1"/>
              <a:t>market</a:t>
            </a:r>
            <a:r>
              <a:rPr lang="fr-BE" dirty="0"/>
              <a:t> (Court-</a:t>
            </a:r>
            <a:r>
              <a:rPr lang="fr-BE" dirty="0" err="1"/>
              <a:t>centred</a:t>
            </a:r>
            <a:r>
              <a:rPr lang="fr-BE" dirty="0"/>
              <a:t>) </a:t>
            </a:r>
          </a:p>
          <a:p>
            <a:pPr lvl="1"/>
            <a:r>
              <a:rPr lang="fr-BE" dirty="0"/>
              <a:t>to </a:t>
            </a:r>
            <a:r>
              <a:rPr lang="fr-BE" dirty="0" err="1"/>
              <a:t>internal</a:t>
            </a:r>
            <a:r>
              <a:rPr lang="fr-BE" dirty="0"/>
              <a:t> </a:t>
            </a:r>
            <a:r>
              <a:rPr lang="fr-BE" dirty="0" err="1"/>
              <a:t>market</a:t>
            </a:r>
            <a:r>
              <a:rPr lang="fr-BE" dirty="0"/>
              <a:t> (</a:t>
            </a:r>
            <a:r>
              <a:rPr lang="fr-BE" dirty="0" err="1"/>
              <a:t>project</a:t>
            </a:r>
            <a:r>
              <a:rPr lang="fr-BE" dirty="0"/>
              <a:t> 1992 – </a:t>
            </a:r>
            <a:r>
              <a:rPr lang="fr-BE" dirty="0" err="1"/>
              <a:t>legislator-centred</a:t>
            </a:r>
            <a:r>
              <a:rPr lang="fr-BE" dirty="0"/>
              <a:t>)</a:t>
            </a:r>
          </a:p>
          <a:p>
            <a:r>
              <a:rPr lang="fr-BE" dirty="0" err="1"/>
              <a:t>Completing</a:t>
            </a:r>
            <a:r>
              <a:rPr lang="fr-BE" dirty="0"/>
              <a:t> the </a:t>
            </a:r>
            <a:r>
              <a:rPr lang="fr-BE" dirty="0" err="1"/>
              <a:t>internal</a:t>
            </a:r>
            <a:r>
              <a:rPr lang="fr-BE" dirty="0"/>
              <a:t> </a:t>
            </a:r>
            <a:r>
              <a:rPr lang="fr-BE" dirty="0" err="1"/>
              <a:t>market</a:t>
            </a:r>
            <a:endParaRPr lang="fr-BE" dirty="0"/>
          </a:p>
          <a:p>
            <a:pPr lvl="1"/>
            <a:r>
              <a:rPr lang="fr-BE" dirty="0"/>
              <a:t>Alternative to </a:t>
            </a:r>
            <a:r>
              <a:rPr lang="fr-BE" dirty="0" err="1"/>
              <a:t>Court’s</a:t>
            </a:r>
            <a:r>
              <a:rPr lang="fr-BE" dirty="0"/>
              <a:t> case-by-case </a:t>
            </a:r>
            <a:r>
              <a:rPr lang="fr-BE" dirty="0" err="1"/>
              <a:t>interpretations</a:t>
            </a:r>
            <a:endParaRPr lang="fr-BE" dirty="0"/>
          </a:p>
          <a:p>
            <a:pPr lvl="2"/>
            <a:r>
              <a:rPr lang="fr-BE" dirty="0"/>
              <a:t>Legal </a:t>
            </a:r>
            <a:r>
              <a:rPr lang="fr-BE" dirty="0" err="1"/>
              <a:t>uncertainty</a:t>
            </a:r>
            <a:r>
              <a:rPr lang="fr-BE" dirty="0"/>
              <a:t> – </a:t>
            </a:r>
            <a:r>
              <a:rPr lang="fr-BE" dirty="0" err="1"/>
              <a:t>risks</a:t>
            </a:r>
            <a:r>
              <a:rPr lang="fr-BE" dirty="0"/>
              <a:t> of ‘</a:t>
            </a:r>
            <a:r>
              <a:rPr lang="fr-BE" dirty="0" err="1"/>
              <a:t>deregulation</a:t>
            </a:r>
            <a:r>
              <a:rPr lang="fr-BE" dirty="0"/>
              <a:t>’</a:t>
            </a:r>
          </a:p>
          <a:p>
            <a:pPr lvl="1"/>
            <a:r>
              <a:rPr lang="fr-BE" dirty="0"/>
              <a:t>Harmonisation of </a:t>
            </a:r>
            <a:r>
              <a:rPr lang="fr-BE" dirty="0" err="1"/>
              <a:t>rules</a:t>
            </a:r>
            <a:r>
              <a:rPr lang="fr-BE" dirty="0"/>
              <a:t> in </a:t>
            </a:r>
            <a:r>
              <a:rPr lang="fr-BE" dirty="0" err="1"/>
              <a:t>specific</a:t>
            </a:r>
            <a:r>
              <a:rPr lang="fr-BE" dirty="0"/>
              <a:t> </a:t>
            </a:r>
            <a:r>
              <a:rPr lang="fr-BE" dirty="0" err="1"/>
              <a:t>sectors</a:t>
            </a:r>
            <a:endParaRPr lang="fr-BE" dirty="0"/>
          </a:p>
          <a:p>
            <a:pPr lvl="1"/>
            <a:r>
              <a:rPr lang="fr-BE" dirty="0"/>
              <a:t>Ex ante and </a:t>
            </a:r>
            <a:r>
              <a:rPr lang="fr-BE" dirty="0" err="1"/>
              <a:t>generally</a:t>
            </a:r>
            <a:r>
              <a:rPr lang="fr-BE" dirty="0"/>
              <a:t> binding </a:t>
            </a:r>
            <a:r>
              <a:rPr lang="fr-BE" dirty="0" err="1"/>
              <a:t>legal</a:t>
            </a:r>
            <a:r>
              <a:rPr lang="fr-BE" dirty="0"/>
              <a:t> instruments </a:t>
            </a:r>
            <a:r>
              <a:rPr lang="fr-BE" dirty="0" err="1"/>
              <a:t>necessary</a:t>
            </a:r>
            <a:endParaRPr lang="fr-BE" dirty="0"/>
          </a:p>
        </p:txBody>
      </p:sp>
      <p:sp>
        <p:nvSpPr>
          <p:cNvPr id="4" name="Espace réservé du numéro de diapositive 3">
            <a:extLst>
              <a:ext uri="{FF2B5EF4-FFF2-40B4-BE49-F238E27FC236}">
                <a16:creationId xmlns:a16="http://schemas.microsoft.com/office/drawing/2014/main" id="{F7C6B923-3A38-40C3-BC2D-AEBE241FC112}"/>
              </a:ext>
            </a:extLst>
          </p:cNvPr>
          <p:cNvSpPr>
            <a:spLocks noGrp="1"/>
          </p:cNvSpPr>
          <p:nvPr>
            <p:ph type="sldNum" sz="quarter" idx="12"/>
          </p:nvPr>
        </p:nvSpPr>
        <p:spPr/>
        <p:txBody>
          <a:bodyPr/>
          <a:lstStyle/>
          <a:p>
            <a:fld id="{F27E2F8B-98D8-40AE-9D5C-A3A12A49A35C}" type="slidenum">
              <a:rPr lang="nl-NL" smtClean="0"/>
              <a:t>30</a:t>
            </a:fld>
            <a:endParaRPr lang="nl-NL"/>
          </a:p>
        </p:txBody>
      </p:sp>
    </p:spTree>
    <p:extLst>
      <p:ext uri="{BB962C8B-B14F-4D97-AF65-F5344CB8AC3E}">
        <p14:creationId xmlns:p14="http://schemas.microsoft.com/office/powerpoint/2010/main" val="711387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916438-F9CA-424C-BEEB-960E3E5637FA}"/>
              </a:ext>
            </a:extLst>
          </p:cNvPr>
          <p:cNvSpPr>
            <a:spLocks noGrp="1"/>
          </p:cNvSpPr>
          <p:nvPr>
            <p:ph type="title"/>
          </p:nvPr>
        </p:nvSpPr>
        <p:spPr/>
        <p:txBody>
          <a:bodyPr/>
          <a:lstStyle/>
          <a:p>
            <a:r>
              <a:rPr lang="fr-BE" dirty="0"/>
              <a:t>Harmonisation</a:t>
            </a:r>
          </a:p>
        </p:txBody>
      </p:sp>
      <p:sp>
        <p:nvSpPr>
          <p:cNvPr id="3" name="Espace réservé du contenu 2">
            <a:extLst>
              <a:ext uri="{FF2B5EF4-FFF2-40B4-BE49-F238E27FC236}">
                <a16:creationId xmlns:a16="http://schemas.microsoft.com/office/drawing/2014/main" id="{DBFC2416-90DE-4C23-91B5-C590E861BAA2}"/>
              </a:ext>
            </a:extLst>
          </p:cNvPr>
          <p:cNvSpPr>
            <a:spLocks noGrp="1"/>
          </p:cNvSpPr>
          <p:nvPr>
            <p:ph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2A16A6F4-A68C-4EE9-AE41-0419B3181F56}"/>
              </a:ext>
            </a:extLst>
          </p:cNvPr>
          <p:cNvSpPr>
            <a:spLocks noGrp="1"/>
          </p:cNvSpPr>
          <p:nvPr>
            <p:ph type="sldNum" sz="quarter" idx="12"/>
          </p:nvPr>
        </p:nvSpPr>
        <p:spPr/>
        <p:txBody>
          <a:bodyPr/>
          <a:lstStyle/>
          <a:p>
            <a:fld id="{F27E2F8B-98D8-40AE-9D5C-A3A12A49A35C}" type="slidenum">
              <a:rPr lang="nl-NL" smtClean="0"/>
              <a:t>31</a:t>
            </a:fld>
            <a:endParaRPr lang="nl-NL"/>
          </a:p>
        </p:txBody>
      </p:sp>
      <p:pic>
        <p:nvPicPr>
          <p:cNvPr id="5" name="Picture 3" descr="http://media.economist.com/sites/default/files/cf_images/20061111/D4506EU0.jpg">
            <a:hlinkClick r:id="rId2"/>
            <a:extLst>
              <a:ext uri="{FF2B5EF4-FFF2-40B4-BE49-F238E27FC236}">
                <a16:creationId xmlns:a16="http://schemas.microsoft.com/office/drawing/2014/main" id="{162B7558-FB42-492E-B344-CB9C46B488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882961"/>
            <a:ext cx="5472608" cy="3960440"/>
          </a:xfrm>
          <a:prstGeom prst="rect">
            <a:avLst/>
          </a:prstGeom>
          <a:noFill/>
          <a:ln>
            <a:noFill/>
          </a:ln>
        </p:spPr>
      </p:pic>
    </p:spTree>
    <p:extLst>
      <p:ext uri="{BB962C8B-B14F-4D97-AF65-F5344CB8AC3E}">
        <p14:creationId xmlns:p14="http://schemas.microsoft.com/office/powerpoint/2010/main" val="3155079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5E0C-DEB5-4518-A4AA-E43C9FA777E7}"/>
              </a:ext>
            </a:extLst>
          </p:cNvPr>
          <p:cNvSpPr>
            <a:spLocks noGrp="1"/>
          </p:cNvSpPr>
          <p:nvPr>
            <p:ph type="title"/>
          </p:nvPr>
        </p:nvSpPr>
        <p:spPr/>
        <p:txBody>
          <a:bodyPr/>
          <a:lstStyle/>
          <a:p>
            <a:r>
              <a:rPr lang="fr-BE" dirty="0"/>
              <a:t>Harmonisation</a:t>
            </a:r>
          </a:p>
        </p:txBody>
      </p:sp>
      <p:sp>
        <p:nvSpPr>
          <p:cNvPr id="3" name="Espace réservé du contenu 2">
            <a:extLst>
              <a:ext uri="{FF2B5EF4-FFF2-40B4-BE49-F238E27FC236}">
                <a16:creationId xmlns:a16="http://schemas.microsoft.com/office/drawing/2014/main" id="{35A10A7D-FB2A-4FD9-8D22-0617C503AA1B}"/>
              </a:ext>
            </a:extLst>
          </p:cNvPr>
          <p:cNvSpPr>
            <a:spLocks noGrp="1"/>
          </p:cNvSpPr>
          <p:nvPr>
            <p:ph idx="1"/>
          </p:nvPr>
        </p:nvSpPr>
        <p:spPr>
          <a:xfrm>
            <a:off x="457200" y="1600200"/>
            <a:ext cx="8229600" cy="5121275"/>
          </a:xfrm>
        </p:spPr>
        <p:txBody>
          <a:bodyPr>
            <a:normAutofit fontScale="92500" lnSpcReduction="20000"/>
          </a:bodyPr>
          <a:lstStyle/>
          <a:p>
            <a:r>
              <a:rPr lang="fr-BE" dirty="0"/>
              <a:t>Key provision – Article 114 TFEU</a:t>
            </a:r>
          </a:p>
          <a:p>
            <a:pPr lvl="1"/>
            <a:r>
              <a:rPr lang="en-US" dirty="0"/>
              <a:t>The European Parliament and the Council shall, acting in accordance with the ordinary legislative procedure and after consulting the Economic and Social Committee, adopt the measures for the approximation of the provisions laid down by law, regulation or administrative action in Member States which have as their object the establishment and functioning of the internal market.</a:t>
            </a:r>
          </a:p>
          <a:p>
            <a:pPr lvl="1"/>
            <a:endParaRPr lang="en-US" dirty="0"/>
          </a:p>
          <a:p>
            <a:pPr lvl="1"/>
            <a:r>
              <a:rPr lang="en-US" dirty="0"/>
              <a:t>This shall not apply to fiscal provisions, to those relating to the free movement of persons nor to those relating to the rights and interests of employed person</a:t>
            </a:r>
          </a:p>
          <a:p>
            <a:pPr lvl="2"/>
            <a:r>
              <a:rPr lang="en-US" dirty="0"/>
              <a:t>Art. 46 TFEU</a:t>
            </a:r>
            <a:endParaRPr lang="fr-BE" dirty="0"/>
          </a:p>
        </p:txBody>
      </p:sp>
      <p:sp>
        <p:nvSpPr>
          <p:cNvPr id="4" name="Espace réservé du numéro de diapositive 3">
            <a:extLst>
              <a:ext uri="{FF2B5EF4-FFF2-40B4-BE49-F238E27FC236}">
                <a16:creationId xmlns:a16="http://schemas.microsoft.com/office/drawing/2014/main" id="{F7C6B923-3A38-40C3-BC2D-AEBE241FC112}"/>
              </a:ext>
            </a:extLst>
          </p:cNvPr>
          <p:cNvSpPr>
            <a:spLocks noGrp="1"/>
          </p:cNvSpPr>
          <p:nvPr>
            <p:ph type="sldNum" sz="quarter" idx="12"/>
          </p:nvPr>
        </p:nvSpPr>
        <p:spPr/>
        <p:txBody>
          <a:bodyPr/>
          <a:lstStyle/>
          <a:p>
            <a:fld id="{F27E2F8B-98D8-40AE-9D5C-A3A12A49A35C}" type="slidenum">
              <a:rPr lang="nl-NL" smtClean="0"/>
              <a:t>32</a:t>
            </a:fld>
            <a:endParaRPr lang="nl-NL"/>
          </a:p>
        </p:txBody>
      </p:sp>
    </p:spTree>
    <p:extLst>
      <p:ext uri="{BB962C8B-B14F-4D97-AF65-F5344CB8AC3E}">
        <p14:creationId xmlns:p14="http://schemas.microsoft.com/office/powerpoint/2010/main" val="3609795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5E0C-DEB5-4518-A4AA-E43C9FA777E7}"/>
              </a:ext>
            </a:extLst>
          </p:cNvPr>
          <p:cNvSpPr>
            <a:spLocks noGrp="1"/>
          </p:cNvSpPr>
          <p:nvPr>
            <p:ph type="title"/>
          </p:nvPr>
        </p:nvSpPr>
        <p:spPr/>
        <p:txBody>
          <a:bodyPr/>
          <a:lstStyle/>
          <a:p>
            <a:r>
              <a:rPr lang="fr-BE" dirty="0"/>
              <a:t>Harmonisation</a:t>
            </a:r>
          </a:p>
        </p:txBody>
      </p:sp>
      <p:sp>
        <p:nvSpPr>
          <p:cNvPr id="3" name="Espace réservé du contenu 2">
            <a:extLst>
              <a:ext uri="{FF2B5EF4-FFF2-40B4-BE49-F238E27FC236}">
                <a16:creationId xmlns:a16="http://schemas.microsoft.com/office/drawing/2014/main" id="{35A10A7D-FB2A-4FD9-8D22-0617C503AA1B}"/>
              </a:ext>
            </a:extLst>
          </p:cNvPr>
          <p:cNvSpPr>
            <a:spLocks noGrp="1"/>
          </p:cNvSpPr>
          <p:nvPr>
            <p:ph idx="1"/>
          </p:nvPr>
        </p:nvSpPr>
        <p:spPr/>
        <p:txBody>
          <a:bodyPr/>
          <a:lstStyle/>
          <a:p>
            <a:r>
              <a:rPr lang="fr-BE" dirty="0"/>
              <a:t>Key provision – Article 114 TFEU</a:t>
            </a:r>
          </a:p>
          <a:p>
            <a:pPr lvl="1"/>
            <a:r>
              <a:rPr lang="en-US" dirty="0"/>
              <a:t>The Commission, in its proposals envisaged in paragraph 1 concerning health, safety, environmental protection and consumer protection, will take as a base a high level of protection, taking account in particular of any new development based on scientific facts. Within their respective powers, the European Parliament and the Council will also seek to achieve this objective.</a:t>
            </a:r>
            <a:endParaRPr lang="fr-BE" dirty="0"/>
          </a:p>
        </p:txBody>
      </p:sp>
      <p:sp>
        <p:nvSpPr>
          <p:cNvPr id="4" name="Espace réservé du numéro de diapositive 3">
            <a:extLst>
              <a:ext uri="{FF2B5EF4-FFF2-40B4-BE49-F238E27FC236}">
                <a16:creationId xmlns:a16="http://schemas.microsoft.com/office/drawing/2014/main" id="{F7C6B923-3A38-40C3-BC2D-AEBE241FC112}"/>
              </a:ext>
            </a:extLst>
          </p:cNvPr>
          <p:cNvSpPr>
            <a:spLocks noGrp="1"/>
          </p:cNvSpPr>
          <p:nvPr>
            <p:ph type="sldNum" sz="quarter" idx="12"/>
          </p:nvPr>
        </p:nvSpPr>
        <p:spPr/>
        <p:txBody>
          <a:bodyPr/>
          <a:lstStyle/>
          <a:p>
            <a:fld id="{F27E2F8B-98D8-40AE-9D5C-A3A12A49A35C}" type="slidenum">
              <a:rPr lang="nl-NL" smtClean="0"/>
              <a:t>33</a:t>
            </a:fld>
            <a:endParaRPr lang="nl-NL"/>
          </a:p>
        </p:txBody>
      </p:sp>
    </p:spTree>
    <p:extLst>
      <p:ext uri="{BB962C8B-B14F-4D97-AF65-F5344CB8AC3E}">
        <p14:creationId xmlns:p14="http://schemas.microsoft.com/office/powerpoint/2010/main" val="125611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5E0C-DEB5-4518-A4AA-E43C9FA777E7}"/>
              </a:ext>
            </a:extLst>
          </p:cNvPr>
          <p:cNvSpPr>
            <a:spLocks noGrp="1"/>
          </p:cNvSpPr>
          <p:nvPr>
            <p:ph type="title"/>
          </p:nvPr>
        </p:nvSpPr>
        <p:spPr/>
        <p:txBody>
          <a:bodyPr/>
          <a:lstStyle/>
          <a:p>
            <a:r>
              <a:rPr lang="fr-BE" dirty="0"/>
              <a:t>Harmonisation</a:t>
            </a:r>
          </a:p>
        </p:txBody>
      </p:sp>
      <p:sp>
        <p:nvSpPr>
          <p:cNvPr id="3" name="Espace réservé du contenu 2">
            <a:extLst>
              <a:ext uri="{FF2B5EF4-FFF2-40B4-BE49-F238E27FC236}">
                <a16:creationId xmlns:a16="http://schemas.microsoft.com/office/drawing/2014/main" id="{35A10A7D-FB2A-4FD9-8D22-0617C503AA1B}"/>
              </a:ext>
            </a:extLst>
          </p:cNvPr>
          <p:cNvSpPr>
            <a:spLocks noGrp="1"/>
          </p:cNvSpPr>
          <p:nvPr>
            <p:ph idx="1"/>
          </p:nvPr>
        </p:nvSpPr>
        <p:spPr/>
        <p:txBody>
          <a:bodyPr>
            <a:normAutofit lnSpcReduction="10000"/>
          </a:bodyPr>
          <a:lstStyle/>
          <a:p>
            <a:r>
              <a:rPr lang="fr-BE" dirty="0"/>
              <a:t>In practice,</a:t>
            </a:r>
          </a:p>
          <a:p>
            <a:pPr lvl="1"/>
            <a:r>
              <a:rPr lang="fr-BE" dirty="0" err="1"/>
              <a:t>virtually</a:t>
            </a:r>
            <a:r>
              <a:rPr lang="fr-BE" dirty="0"/>
              <a:t> no </a:t>
            </a:r>
            <a:r>
              <a:rPr lang="fr-BE" dirty="0" err="1"/>
              <a:t>limits</a:t>
            </a:r>
            <a:r>
              <a:rPr lang="fr-BE" dirty="0"/>
              <a:t> on </a:t>
            </a:r>
            <a:r>
              <a:rPr lang="fr-BE" dirty="0" err="1"/>
              <a:t>what</a:t>
            </a:r>
            <a:r>
              <a:rPr lang="fr-BE" dirty="0"/>
              <a:t> can </a:t>
            </a:r>
            <a:r>
              <a:rPr lang="fr-BE" dirty="0" err="1"/>
              <a:t>be</a:t>
            </a:r>
            <a:r>
              <a:rPr lang="fr-BE" dirty="0"/>
              <a:t> </a:t>
            </a:r>
            <a:r>
              <a:rPr lang="fr-BE" dirty="0" err="1"/>
              <a:t>harmonised</a:t>
            </a:r>
            <a:r>
              <a:rPr lang="fr-BE" dirty="0"/>
              <a:t>, as long as a </a:t>
            </a:r>
            <a:r>
              <a:rPr lang="fr-BE" dirty="0" err="1"/>
              <a:t>link</a:t>
            </a:r>
            <a:r>
              <a:rPr lang="fr-BE" dirty="0"/>
              <a:t> </a:t>
            </a:r>
            <a:r>
              <a:rPr lang="fr-BE" dirty="0" err="1"/>
              <a:t>with</a:t>
            </a:r>
            <a:r>
              <a:rPr lang="fr-BE" dirty="0"/>
              <a:t> the establishment and </a:t>
            </a:r>
            <a:r>
              <a:rPr lang="fr-BE" dirty="0" err="1"/>
              <a:t>functioning</a:t>
            </a:r>
            <a:r>
              <a:rPr lang="fr-BE" dirty="0"/>
              <a:t> of the </a:t>
            </a:r>
            <a:r>
              <a:rPr lang="fr-BE" dirty="0" err="1"/>
              <a:t>internal</a:t>
            </a:r>
            <a:r>
              <a:rPr lang="fr-BE" dirty="0"/>
              <a:t> </a:t>
            </a:r>
            <a:r>
              <a:rPr lang="fr-BE" dirty="0" err="1"/>
              <a:t>market</a:t>
            </a:r>
            <a:r>
              <a:rPr lang="fr-BE" dirty="0"/>
              <a:t> can </a:t>
            </a:r>
            <a:r>
              <a:rPr lang="fr-BE" dirty="0" err="1"/>
              <a:t>be</a:t>
            </a:r>
            <a:r>
              <a:rPr lang="fr-BE" dirty="0"/>
              <a:t> </a:t>
            </a:r>
            <a:r>
              <a:rPr lang="fr-BE" dirty="0" err="1"/>
              <a:t>established</a:t>
            </a:r>
            <a:endParaRPr lang="fr-BE" dirty="0"/>
          </a:p>
          <a:p>
            <a:pPr lvl="1"/>
            <a:endParaRPr lang="fr-BE" dirty="0"/>
          </a:p>
          <a:p>
            <a:pPr lvl="1"/>
            <a:r>
              <a:rPr lang="fr-BE" dirty="0"/>
              <a:t>in addition,  </a:t>
            </a:r>
            <a:r>
              <a:rPr lang="fr-BE" dirty="0" err="1"/>
              <a:t>enforcement</a:t>
            </a:r>
            <a:r>
              <a:rPr lang="fr-BE" dirty="0"/>
              <a:t> structures can </a:t>
            </a:r>
            <a:r>
              <a:rPr lang="fr-BE" dirty="0" err="1"/>
              <a:t>be</a:t>
            </a:r>
            <a:r>
              <a:rPr lang="fr-BE" dirty="0"/>
              <a:t> set up on </a:t>
            </a:r>
            <a:r>
              <a:rPr lang="fr-BE" dirty="0" err="1"/>
              <a:t>that</a:t>
            </a:r>
            <a:r>
              <a:rPr lang="fr-BE" dirty="0"/>
              <a:t> basis</a:t>
            </a:r>
          </a:p>
          <a:p>
            <a:pPr lvl="2"/>
            <a:r>
              <a:rPr lang="fr-BE" dirty="0"/>
              <a:t>Case C-270/12, </a:t>
            </a:r>
            <a:r>
              <a:rPr lang="fr-BE" i="1" dirty="0"/>
              <a:t>United </a:t>
            </a:r>
            <a:r>
              <a:rPr lang="fr-BE" i="1" dirty="0" err="1"/>
              <a:t>Kingdom</a:t>
            </a:r>
            <a:r>
              <a:rPr lang="fr-BE" i="1" dirty="0"/>
              <a:t> v </a:t>
            </a:r>
            <a:r>
              <a:rPr lang="fr-BE" i="1" dirty="0" err="1"/>
              <a:t>Parliament</a:t>
            </a:r>
            <a:r>
              <a:rPr lang="fr-BE" i="1" dirty="0"/>
              <a:t> and Council</a:t>
            </a:r>
            <a:r>
              <a:rPr lang="fr-BE" dirty="0"/>
              <a:t> </a:t>
            </a:r>
          </a:p>
        </p:txBody>
      </p:sp>
      <p:sp>
        <p:nvSpPr>
          <p:cNvPr id="4" name="Espace réservé du numéro de diapositive 3">
            <a:extLst>
              <a:ext uri="{FF2B5EF4-FFF2-40B4-BE49-F238E27FC236}">
                <a16:creationId xmlns:a16="http://schemas.microsoft.com/office/drawing/2014/main" id="{F7C6B923-3A38-40C3-BC2D-AEBE241FC112}"/>
              </a:ext>
            </a:extLst>
          </p:cNvPr>
          <p:cNvSpPr>
            <a:spLocks noGrp="1"/>
          </p:cNvSpPr>
          <p:nvPr>
            <p:ph type="sldNum" sz="quarter" idx="12"/>
          </p:nvPr>
        </p:nvSpPr>
        <p:spPr/>
        <p:txBody>
          <a:bodyPr/>
          <a:lstStyle/>
          <a:p>
            <a:fld id="{F27E2F8B-98D8-40AE-9D5C-A3A12A49A35C}" type="slidenum">
              <a:rPr lang="nl-NL" smtClean="0"/>
              <a:t>34</a:t>
            </a:fld>
            <a:endParaRPr lang="nl-NL"/>
          </a:p>
        </p:txBody>
      </p:sp>
    </p:spTree>
    <p:extLst>
      <p:ext uri="{BB962C8B-B14F-4D97-AF65-F5344CB8AC3E}">
        <p14:creationId xmlns:p14="http://schemas.microsoft.com/office/powerpoint/2010/main" val="1038546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C70AB-982C-4EFC-9DA4-3717EDB66AF6}"/>
              </a:ext>
            </a:extLst>
          </p:cNvPr>
          <p:cNvSpPr>
            <a:spLocks noGrp="1"/>
          </p:cNvSpPr>
          <p:nvPr>
            <p:ph type="title"/>
          </p:nvPr>
        </p:nvSpPr>
        <p:spPr/>
        <p:txBody>
          <a:bodyPr/>
          <a:lstStyle/>
          <a:p>
            <a:r>
              <a:rPr lang="fr-BE" dirty="0"/>
              <a:t>Structure</a:t>
            </a:r>
          </a:p>
        </p:txBody>
      </p:sp>
      <p:sp>
        <p:nvSpPr>
          <p:cNvPr id="3" name="Espace réservé du contenu 2">
            <a:extLst>
              <a:ext uri="{FF2B5EF4-FFF2-40B4-BE49-F238E27FC236}">
                <a16:creationId xmlns:a16="http://schemas.microsoft.com/office/drawing/2014/main" id="{D5EA1C3F-0DBE-4A59-BE32-DE5F95D6660E}"/>
              </a:ext>
            </a:extLst>
          </p:cNvPr>
          <p:cNvSpPr>
            <a:spLocks noGrp="1"/>
          </p:cNvSpPr>
          <p:nvPr>
            <p:ph idx="1"/>
          </p:nvPr>
        </p:nvSpPr>
        <p:spPr>
          <a:xfrm>
            <a:off x="457200" y="1600200"/>
            <a:ext cx="8229600" cy="4983162"/>
          </a:xfrm>
        </p:spPr>
        <p:txBody>
          <a:bodyPr>
            <a:normAutofit/>
          </a:bodyPr>
          <a:lstStyle/>
          <a:p>
            <a:r>
              <a:rPr lang="fr-BE" dirty="0"/>
              <a:t>1. The EU </a:t>
            </a:r>
            <a:r>
              <a:rPr lang="fr-BE" dirty="0" err="1"/>
              <a:t>internal</a:t>
            </a:r>
            <a:r>
              <a:rPr lang="fr-BE" dirty="0"/>
              <a:t> </a:t>
            </a:r>
            <a:r>
              <a:rPr lang="fr-BE" dirty="0" err="1"/>
              <a:t>market</a:t>
            </a:r>
            <a:r>
              <a:rPr lang="fr-BE" dirty="0"/>
              <a:t>: a brief </a:t>
            </a:r>
            <a:r>
              <a:rPr lang="fr-BE" dirty="0" err="1"/>
              <a:t>history</a:t>
            </a:r>
            <a:endParaRPr lang="fr-BE" dirty="0"/>
          </a:p>
          <a:p>
            <a:endParaRPr lang="fr-BE" dirty="0"/>
          </a:p>
          <a:p>
            <a:r>
              <a:rPr lang="fr-BE" dirty="0"/>
              <a:t>2. The </a:t>
            </a:r>
            <a:r>
              <a:rPr lang="fr-BE" dirty="0" err="1"/>
              <a:t>law</a:t>
            </a:r>
            <a:r>
              <a:rPr lang="fr-BE" dirty="0"/>
              <a:t> of the EU </a:t>
            </a:r>
            <a:r>
              <a:rPr lang="fr-BE" dirty="0" err="1"/>
              <a:t>internal</a:t>
            </a:r>
            <a:r>
              <a:rPr lang="fr-BE" dirty="0"/>
              <a:t> </a:t>
            </a:r>
            <a:r>
              <a:rPr lang="fr-BE" dirty="0" err="1"/>
              <a:t>market</a:t>
            </a:r>
            <a:endParaRPr lang="fr-BE" dirty="0"/>
          </a:p>
          <a:p>
            <a:pPr lvl="1"/>
            <a:r>
              <a:rPr lang="fr-BE" dirty="0"/>
              <a:t>EU </a:t>
            </a:r>
            <a:r>
              <a:rPr lang="fr-BE" dirty="0" err="1"/>
              <a:t>primary</a:t>
            </a:r>
            <a:r>
              <a:rPr lang="fr-BE" dirty="0"/>
              <a:t> </a:t>
            </a:r>
            <a:r>
              <a:rPr lang="fr-BE" dirty="0" err="1"/>
              <a:t>law</a:t>
            </a:r>
            <a:r>
              <a:rPr lang="fr-BE" dirty="0"/>
              <a:t>: four </a:t>
            </a:r>
            <a:r>
              <a:rPr lang="fr-BE" dirty="0" err="1"/>
              <a:t>freedoms</a:t>
            </a:r>
            <a:endParaRPr lang="fr-BE" dirty="0"/>
          </a:p>
          <a:p>
            <a:pPr lvl="1"/>
            <a:r>
              <a:rPr lang="fr-BE" dirty="0"/>
              <a:t>EU </a:t>
            </a:r>
            <a:r>
              <a:rPr lang="fr-BE" dirty="0" err="1"/>
              <a:t>secondary</a:t>
            </a:r>
            <a:r>
              <a:rPr lang="fr-BE" dirty="0"/>
              <a:t> </a:t>
            </a:r>
            <a:r>
              <a:rPr lang="fr-BE" dirty="0" err="1"/>
              <a:t>legislation</a:t>
            </a:r>
            <a:r>
              <a:rPr lang="fr-BE" dirty="0"/>
              <a:t>: harmonisation</a:t>
            </a:r>
          </a:p>
          <a:p>
            <a:endParaRPr lang="fr-BE" dirty="0"/>
          </a:p>
          <a:p>
            <a:r>
              <a:rPr lang="fr-BE" dirty="0">
                <a:solidFill>
                  <a:srgbClr val="FF0000"/>
                </a:solidFill>
              </a:rPr>
              <a:t>3. The future of the (</a:t>
            </a:r>
            <a:r>
              <a:rPr lang="fr-BE" dirty="0" err="1">
                <a:solidFill>
                  <a:srgbClr val="FF0000"/>
                </a:solidFill>
              </a:rPr>
              <a:t>law</a:t>
            </a:r>
            <a:r>
              <a:rPr lang="fr-BE" dirty="0">
                <a:solidFill>
                  <a:srgbClr val="FF0000"/>
                </a:solidFill>
              </a:rPr>
              <a:t> of the) EU </a:t>
            </a:r>
            <a:r>
              <a:rPr lang="fr-BE" dirty="0" err="1">
                <a:solidFill>
                  <a:srgbClr val="FF0000"/>
                </a:solidFill>
              </a:rPr>
              <a:t>internal</a:t>
            </a:r>
            <a:r>
              <a:rPr lang="fr-BE" dirty="0">
                <a:solidFill>
                  <a:srgbClr val="FF0000"/>
                </a:solidFill>
              </a:rPr>
              <a:t> </a:t>
            </a:r>
            <a:r>
              <a:rPr lang="fr-BE" dirty="0" err="1">
                <a:solidFill>
                  <a:srgbClr val="FF0000"/>
                </a:solidFill>
              </a:rPr>
              <a:t>market</a:t>
            </a:r>
            <a:endParaRPr lang="fr-BE" dirty="0">
              <a:solidFill>
                <a:srgbClr val="FF0000"/>
              </a:solidFill>
            </a:endParaRPr>
          </a:p>
        </p:txBody>
      </p:sp>
      <p:sp>
        <p:nvSpPr>
          <p:cNvPr id="4" name="Espace réservé du numéro de diapositive 3">
            <a:extLst>
              <a:ext uri="{FF2B5EF4-FFF2-40B4-BE49-F238E27FC236}">
                <a16:creationId xmlns:a16="http://schemas.microsoft.com/office/drawing/2014/main" id="{AE0CCBF7-EAFB-4A9C-B4A7-5CBB2C03F340}"/>
              </a:ext>
            </a:extLst>
          </p:cNvPr>
          <p:cNvSpPr>
            <a:spLocks noGrp="1"/>
          </p:cNvSpPr>
          <p:nvPr>
            <p:ph type="sldNum" sz="quarter" idx="12"/>
          </p:nvPr>
        </p:nvSpPr>
        <p:spPr/>
        <p:txBody>
          <a:bodyPr/>
          <a:lstStyle/>
          <a:p>
            <a:fld id="{F27E2F8B-98D8-40AE-9D5C-A3A12A49A35C}" type="slidenum">
              <a:rPr lang="nl-NL" smtClean="0"/>
              <a:t>35</a:t>
            </a:fld>
            <a:endParaRPr lang="nl-NL"/>
          </a:p>
        </p:txBody>
      </p:sp>
    </p:spTree>
    <p:extLst>
      <p:ext uri="{BB962C8B-B14F-4D97-AF65-F5344CB8AC3E}">
        <p14:creationId xmlns:p14="http://schemas.microsoft.com/office/powerpoint/2010/main" val="2415396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133FC-79F5-48C7-824F-677087D3DACB}"/>
              </a:ext>
            </a:extLst>
          </p:cNvPr>
          <p:cNvSpPr>
            <a:spLocks noGrp="1"/>
          </p:cNvSpPr>
          <p:nvPr>
            <p:ph type="title"/>
          </p:nvPr>
        </p:nvSpPr>
        <p:spPr/>
        <p:txBody>
          <a:bodyPr/>
          <a:lstStyle/>
          <a:p>
            <a:r>
              <a:rPr lang="fr-BE" dirty="0"/>
              <a:t>Future</a:t>
            </a:r>
          </a:p>
        </p:txBody>
      </p:sp>
      <p:sp>
        <p:nvSpPr>
          <p:cNvPr id="3" name="Espace réservé du contenu 2">
            <a:extLst>
              <a:ext uri="{FF2B5EF4-FFF2-40B4-BE49-F238E27FC236}">
                <a16:creationId xmlns:a16="http://schemas.microsoft.com/office/drawing/2014/main" id="{92A88F53-F71B-4063-89CF-1A3DE08238C7}"/>
              </a:ext>
            </a:extLst>
          </p:cNvPr>
          <p:cNvSpPr>
            <a:spLocks noGrp="1"/>
          </p:cNvSpPr>
          <p:nvPr>
            <p:ph idx="1"/>
          </p:nvPr>
        </p:nvSpPr>
        <p:spPr/>
        <p:txBody>
          <a:bodyPr>
            <a:normAutofit fontScale="92500" lnSpcReduction="20000"/>
          </a:bodyPr>
          <a:lstStyle/>
          <a:p>
            <a:r>
              <a:rPr lang="fr-BE" dirty="0"/>
              <a:t>The </a:t>
            </a:r>
            <a:r>
              <a:rPr lang="fr-BE" dirty="0" err="1"/>
              <a:t>role</a:t>
            </a:r>
            <a:r>
              <a:rPr lang="fr-BE" dirty="0"/>
              <a:t> of the </a:t>
            </a:r>
            <a:r>
              <a:rPr lang="fr-BE" dirty="0" err="1"/>
              <a:t>internal</a:t>
            </a:r>
            <a:r>
              <a:rPr lang="fr-BE" dirty="0"/>
              <a:t> </a:t>
            </a:r>
            <a:r>
              <a:rPr lang="fr-BE" dirty="0" err="1"/>
              <a:t>market</a:t>
            </a:r>
            <a:r>
              <a:rPr lang="fr-BE" dirty="0"/>
              <a:t> and </a:t>
            </a:r>
            <a:r>
              <a:rPr lang="fr-BE" dirty="0" err="1"/>
              <a:t>its</a:t>
            </a:r>
            <a:r>
              <a:rPr lang="fr-BE" dirty="0"/>
              <a:t> </a:t>
            </a:r>
            <a:r>
              <a:rPr lang="fr-BE" dirty="0" err="1"/>
              <a:t>law</a:t>
            </a:r>
            <a:r>
              <a:rPr lang="fr-BE" dirty="0"/>
              <a:t> in the </a:t>
            </a:r>
            <a:r>
              <a:rPr lang="fr-BE" dirty="0" err="1"/>
              <a:t>current</a:t>
            </a:r>
            <a:r>
              <a:rPr lang="fr-BE" dirty="0"/>
              <a:t> EU </a:t>
            </a:r>
            <a:r>
              <a:rPr lang="fr-BE" dirty="0" err="1"/>
              <a:t>institutional</a:t>
            </a:r>
            <a:r>
              <a:rPr lang="fr-BE" dirty="0"/>
              <a:t> setup</a:t>
            </a:r>
          </a:p>
          <a:p>
            <a:pPr lvl="1"/>
            <a:r>
              <a:rPr lang="fr-BE" dirty="0"/>
              <a:t>Rome </a:t>
            </a:r>
            <a:r>
              <a:rPr lang="fr-BE" dirty="0" err="1"/>
              <a:t>Treaty</a:t>
            </a:r>
            <a:r>
              <a:rPr lang="fr-BE" dirty="0"/>
              <a:t>, Article 2:</a:t>
            </a:r>
          </a:p>
          <a:p>
            <a:pPr lvl="2"/>
            <a:r>
              <a:rPr lang="en-US" dirty="0"/>
              <a:t>The Community shall shave as its task, by establishing a common market and an economic and monetary union and by implementing the common policies or activities referred to in Articles 3 and 3a, to promote throughout the Community a harmonious and balanced development of economic activities, sustainable and non-inflationary growth respecting the environment, a high degree of convergence of economic performance, a high level of employment and of social protection, the raising of the standard of living and quality of life, and economic and social cohesion and solidarity among Member States.</a:t>
            </a:r>
            <a:endParaRPr lang="fr-BE" dirty="0"/>
          </a:p>
        </p:txBody>
      </p:sp>
      <p:sp>
        <p:nvSpPr>
          <p:cNvPr id="4" name="Espace réservé du numéro de diapositive 3">
            <a:extLst>
              <a:ext uri="{FF2B5EF4-FFF2-40B4-BE49-F238E27FC236}">
                <a16:creationId xmlns:a16="http://schemas.microsoft.com/office/drawing/2014/main" id="{3F4DF300-3107-4187-B6BB-B893F0F6B55D}"/>
              </a:ext>
            </a:extLst>
          </p:cNvPr>
          <p:cNvSpPr>
            <a:spLocks noGrp="1"/>
          </p:cNvSpPr>
          <p:nvPr>
            <p:ph type="sldNum" sz="quarter" idx="12"/>
          </p:nvPr>
        </p:nvSpPr>
        <p:spPr/>
        <p:txBody>
          <a:bodyPr/>
          <a:lstStyle/>
          <a:p>
            <a:fld id="{F27E2F8B-98D8-40AE-9D5C-A3A12A49A35C}" type="slidenum">
              <a:rPr lang="nl-NL" smtClean="0"/>
              <a:t>36</a:t>
            </a:fld>
            <a:endParaRPr lang="nl-NL"/>
          </a:p>
        </p:txBody>
      </p:sp>
    </p:spTree>
    <p:extLst>
      <p:ext uri="{BB962C8B-B14F-4D97-AF65-F5344CB8AC3E}">
        <p14:creationId xmlns:p14="http://schemas.microsoft.com/office/powerpoint/2010/main" val="1423921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8F975-1D89-420F-B0D0-B665947C6FA5}"/>
              </a:ext>
            </a:extLst>
          </p:cNvPr>
          <p:cNvSpPr>
            <a:spLocks noGrp="1"/>
          </p:cNvSpPr>
          <p:nvPr>
            <p:ph type="title"/>
          </p:nvPr>
        </p:nvSpPr>
        <p:spPr/>
        <p:txBody>
          <a:bodyPr/>
          <a:lstStyle/>
          <a:p>
            <a:r>
              <a:rPr lang="fr-BE" dirty="0"/>
              <a:t>Future</a:t>
            </a:r>
          </a:p>
        </p:txBody>
      </p:sp>
      <p:sp>
        <p:nvSpPr>
          <p:cNvPr id="3" name="Espace réservé du contenu 2">
            <a:extLst>
              <a:ext uri="{FF2B5EF4-FFF2-40B4-BE49-F238E27FC236}">
                <a16:creationId xmlns:a16="http://schemas.microsoft.com/office/drawing/2014/main" id="{C1AE82BE-C61A-4127-8FE5-7EA5EEFBE021}"/>
              </a:ext>
            </a:extLst>
          </p:cNvPr>
          <p:cNvSpPr>
            <a:spLocks noGrp="1"/>
          </p:cNvSpPr>
          <p:nvPr>
            <p:ph idx="1"/>
          </p:nvPr>
        </p:nvSpPr>
        <p:spPr>
          <a:xfrm>
            <a:off x="457200" y="1600200"/>
            <a:ext cx="8229600" cy="5121275"/>
          </a:xfrm>
        </p:spPr>
        <p:txBody>
          <a:bodyPr>
            <a:normAutofit fontScale="70000" lnSpcReduction="20000"/>
          </a:bodyPr>
          <a:lstStyle/>
          <a:p>
            <a:r>
              <a:rPr lang="fr-BE" dirty="0"/>
              <a:t>The </a:t>
            </a:r>
            <a:r>
              <a:rPr lang="fr-BE" dirty="0" err="1"/>
              <a:t>role</a:t>
            </a:r>
            <a:r>
              <a:rPr lang="fr-BE" dirty="0"/>
              <a:t> of the </a:t>
            </a:r>
            <a:r>
              <a:rPr lang="fr-BE" dirty="0" err="1"/>
              <a:t>internal</a:t>
            </a:r>
            <a:r>
              <a:rPr lang="fr-BE" dirty="0"/>
              <a:t> </a:t>
            </a:r>
            <a:r>
              <a:rPr lang="fr-BE" dirty="0" err="1"/>
              <a:t>market</a:t>
            </a:r>
            <a:r>
              <a:rPr lang="fr-BE" dirty="0"/>
              <a:t> and </a:t>
            </a:r>
            <a:r>
              <a:rPr lang="fr-BE" dirty="0" err="1"/>
              <a:t>its</a:t>
            </a:r>
            <a:r>
              <a:rPr lang="fr-BE" dirty="0"/>
              <a:t> </a:t>
            </a:r>
            <a:r>
              <a:rPr lang="fr-BE" dirty="0" err="1"/>
              <a:t>law</a:t>
            </a:r>
            <a:r>
              <a:rPr lang="fr-BE" dirty="0"/>
              <a:t> in the </a:t>
            </a:r>
            <a:r>
              <a:rPr lang="fr-BE" dirty="0" err="1"/>
              <a:t>current</a:t>
            </a:r>
            <a:r>
              <a:rPr lang="fr-BE" dirty="0"/>
              <a:t> EU </a:t>
            </a:r>
            <a:r>
              <a:rPr lang="fr-BE" dirty="0" err="1"/>
              <a:t>institutional</a:t>
            </a:r>
            <a:r>
              <a:rPr lang="fr-BE" dirty="0"/>
              <a:t> setup</a:t>
            </a:r>
          </a:p>
          <a:p>
            <a:pPr lvl="1"/>
            <a:r>
              <a:rPr lang="fr-BE" dirty="0"/>
              <a:t>Art. 3 TEU:</a:t>
            </a:r>
          </a:p>
          <a:p>
            <a:pPr lvl="2"/>
            <a:r>
              <a:rPr lang="en-US" dirty="0"/>
              <a:t>1. The Union's aim is to promote peace, its values and the well-being of its peoples.</a:t>
            </a:r>
          </a:p>
          <a:p>
            <a:pPr lvl="2"/>
            <a:r>
              <a:rPr lang="en-US" dirty="0"/>
              <a:t>2. The Union shall offer its citizens an area of freedom, security and justice without internal frontiers, in which the free movement of persons is ensured in conjunction with appropriate measures with respect to external border controls, asylum, immigration and the prevention and combating of crime.</a:t>
            </a:r>
          </a:p>
          <a:p>
            <a:pPr lvl="2"/>
            <a:r>
              <a:rPr lang="en-US" dirty="0"/>
              <a:t>3. The Union shall establish an internal market. It shall work for the sustainable development of Europe based on balanced economic growth and price stability, a highly competitive social market economy, aiming at full employment and social progress, and a high level of protection and improvement of the quality of the environment. It shall promote scientific and technological advance.</a:t>
            </a:r>
          </a:p>
          <a:p>
            <a:pPr lvl="2"/>
            <a:r>
              <a:rPr lang="en-US" dirty="0"/>
              <a:t>It shall combat social exclusion and discrimination, and shall promote social justice and protection, equality between women and men, solidarity between generations and protection of the rights of the child.</a:t>
            </a:r>
          </a:p>
          <a:p>
            <a:pPr lvl="2"/>
            <a:r>
              <a:rPr lang="en-US" dirty="0"/>
              <a:t>It shall promote economic, social and territorial cohesion, and solidarity among Member States.</a:t>
            </a:r>
          </a:p>
          <a:p>
            <a:pPr lvl="2"/>
            <a:endParaRPr lang="fr-BE" dirty="0"/>
          </a:p>
        </p:txBody>
      </p:sp>
      <p:sp>
        <p:nvSpPr>
          <p:cNvPr id="4" name="Espace réservé du numéro de diapositive 3">
            <a:extLst>
              <a:ext uri="{FF2B5EF4-FFF2-40B4-BE49-F238E27FC236}">
                <a16:creationId xmlns:a16="http://schemas.microsoft.com/office/drawing/2014/main" id="{B3FAE3A2-1226-4024-9A5A-A74ED8B56901}"/>
              </a:ext>
            </a:extLst>
          </p:cNvPr>
          <p:cNvSpPr>
            <a:spLocks noGrp="1"/>
          </p:cNvSpPr>
          <p:nvPr>
            <p:ph type="sldNum" sz="quarter" idx="12"/>
          </p:nvPr>
        </p:nvSpPr>
        <p:spPr/>
        <p:txBody>
          <a:bodyPr/>
          <a:lstStyle/>
          <a:p>
            <a:fld id="{F27E2F8B-98D8-40AE-9D5C-A3A12A49A35C}" type="slidenum">
              <a:rPr lang="nl-NL" smtClean="0"/>
              <a:t>37</a:t>
            </a:fld>
            <a:endParaRPr lang="nl-NL"/>
          </a:p>
        </p:txBody>
      </p:sp>
    </p:spTree>
    <p:extLst>
      <p:ext uri="{BB962C8B-B14F-4D97-AF65-F5344CB8AC3E}">
        <p14:creationId xmlns:p14="http://schemas.microsoft.com/office/powerpoint/2010/main" val="214349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8F975-1D89-420F-B0D0-B665947C6FA5}"/>
              </a:ext>
            </a:extLst>
          </p:cNvPr>
          <p:cNvSpPr>
            <a:spLocks noGrp="1"/>
          </p:cNvSpPr>
          <p:nvPr>
            <p:ph type="title"/>
          </p:nvPr>
        </p:nvSpPr>
        <p:spPr/>
        <p:txBody>
          <a:bodyPr/>
          <a:lstStyle/>
          <a:p>
            <a:r>
              <a:rPr lang="fr-BE" dirty="0"/>
              <a:t>Future</a:t>
            </a:r>
          </a:p>
        </p:txBody>
      </p:sp>
      <p:sp>
        <p:nvSpPr>
          <p:cNvPr id="3" name="Espace réservé du contenu 2">
            <a:extLst>
              <a:ext uri="{FF2B5EF4-FFF2-40B4-BE49-F238E27FC236}">
                <a16:creationId xmlns:a16="http://schemas.microsoft.com/office/drawing/2014/main" id="{C1AE82BE-C61A-4127-8FE5-7EA5EEFBE021}"/>
              </a:ext>
            </a:extLst>
          </p:cNvPr>
          <p:cNvSpPr>
            <a:spLocks noGrp="1"/>
          </p:cNvSpPr>
          <p:nvPr>
            <p:ph idx="1"/>
          </p:nvPr>
        </p:nvSpPr>
        <p:spPr/>
        <p:txBody>
          <a:bodyPr/>
          <a:lstStyle/>
          <a:p>
            <a:r>
              <a:rPr lang="fr-BE" dirty="0" err="1"/>
              <a:t>Remaining</a:t>
            </a:r>
            <a:r>
              <a:rPr lang="fr-BE" dirty="0"/>
              <a:t> importance of EU </a:t>
            </a:r>
            <a:r>
              <a:rPr lang="fr-BE" dirty="0" err="1"/>
              <a:t>internal</a:t>
            </a:r>
            <a:r>
              <a:rPr lang="fr-BE" dirty="0"/>
              <a:t> </a:t>
            </a:r>
            <a:r>
              <a:rPr lang="fr-BE" dirty="0" err="1"/>
              <a:t>market</a:t>
            </a:r>
            <a:r>
              <a:rPr lang="fr-BE" dirty="0"/>
              <a:t> </a:t>
            </a:r>
            <a:r>
              <a:rPr lang="fr-BE" dirty="0" err="1"/>
              <a:t>law</a:t>
            </a:r>
            <a:endParaRPr lang="fr-BE" dirty="0"/>
          </a:p>
          <a:p>
            <a:pPr lvl="1"/>
            <a:r>
              <a:rPr lang="fr-BE" dirty="0"/>
              <a:t>Type of </a:t>
            </a:r>
            <a:r>
              <a:rPr lang="fr-BE" dirty="0" err="1"/>
              <a:t>reasoning</a:t>
            </a:r>
            <a:r>
              <a:rPr lang="fr-BE" dirty="0"/>
              <a:t> (restrictions + justification + </a:t>
            </a:r>
            <a:r>
              <a:rPr lang="fr-BE" dirty="0" err="1"/>
              <a:t>proportionality</a:t>
            </a:r>
            <a:r>
              <a:rPr lang="fr-BE" dirty="0"/>
              <a:t>) re-</a:t>
            </a:r>
            <a:r>
              <a:rPr lang="fr-BE" dirty="0" err="1"/>
              <a:t>appears</a:t>
            </a:r>
            <a:r>
              <a:rPr lang="fr-BE" dirty="0"/>
              <a:t> in </a:t>
            </a:r>
            <a:r>
              <a:rPr lang="fr-BE" dirty="0" err="1"/>
              <a:t>other</a:t>
            </a:r>
            <a:r>
              <a:rPr lang="fr-BE" dirty="0"/>
              <a:t> </a:t>
            </a:r>
            <a:r>
              <a:rPr lang="fr-BE" dirty="0" err="1"/>
              <a:t>fields</a:t>
            </a:r>
            <a:r>
              <a:rPr lang="fr-BE" dirty="0"/>
              <a:t> of EU </a:t>
            </a:r>
            <a:r>
              <a:rPr lang="fr-BE" dirty="0" err="1"/>
              <a:t>law</a:t>
            </a:r>
            <a:r>
              <a:rPr lang="fr-BE" dirty="0"/>
              <a:t> as </a:t>
            </a:r>
            <a:r>
              <a:rPr lang="fr-BE" dirty="0" err="1"/>
              <a:t>well</a:t>
            </a:r>
            <a:endParaRPr lang="fr-BE" dirty="0"/>
          </a:p>
          <a:p>
            <a:pPr lvl="1"/>
            <a:r>
              <a:rPr lang="fr-BE" dirty="0"/>
              <a:t>EU </a:t>
            </a:r>
            <a:r>
              <a:rPr lang="fr-BE" dirty="0" err="1"/>
              <a:t>internal</a:t>
            </a:r>
            <a:r>
              <a:rPr lang="fr-BE" dirty="0"/>
              <a:t> </a:t>
            </a:r>
            <a:r>
              <a:rPr lang="fr-BE" dirty="0" err="1"/>
              <a:t>market</a:t>
            </a:r>
            <a:r>
              <a:rPr lang="fr-BE" dirty="0"/>
              <a:t> </a:t>
            </a:r>
            <a:r>
              <a:rPr lang="fr-BE" dirty="0" err="1"/>
              <a:t>seems</a:t>
            </a:r>
            <a:r>
              <a:rPr lang="fr-BE" dirty="0"/>
              <a:t> to </a:t>
            </a:r>
            <a:r>
              <a:rPr lang="fr-BE" dirty="0" err="1"/>
              <a:t>be</a:t>
            </a:r>
            <a:r>
              <a:rPr lang="fr-BE" dirty="0"/>
              <a:t> </a:t>
            </a:r>
            <a:r>
              <a:rPr lang="fr-BE" dirty="0" err="1"/>
              <a:t>less</a:t>
            </a:r>
            <a:r>
              <a:rPr lang="fr-BE" dirty="0"/>
              <a:t> </a:t>
            </a:r>
            <a:r>
              <a:rPr lang="fr-BE" dirty="0" err="1"/>
              <a:t>controversial</a:t>
            </a:r>
            <a:r>
              <a:rPr lang="fr-BE" dirty="0"/>
              <a:t> </a:t>
            </a:r>
            <a:r>
              <a:rPr lang="fr-BE" dirty="0" err="1"/>
              <a:t>than</a:t>
            </a:r>
            <a:r>
              <a:rPr lang="fr-BE" dirty="0"/>
              <a:t> </a:t>
            </a:r>
            <a:r>
              <a:rPr lang="fr-BE" dirty="0" err="1"/>
              <a:t>other</a:t>
            </a:r>
            <a:r>
              <a:rPr lang="fr-BE" dirty="0"/>
              <a:t> </a:t>
            </a:r>
            <a:r>
              <a:rPr lang="fr-BE" dirty="0" err="1"/>
              <a:t>fields</a:t>
            </a:r>
            <a:r>
              <a:rPr lang="fr-BE" dirty="0"/>
              <a:t> of EU </a:t>
            </a:r>
            <a:r>
              <a:rPr lang="fr-BE" dirty="0" err="1"/>
              <a:t>integration</a:t>
            </a:r>
            <a:endParaRPr lang="fr-BE" dirty="0"/>
          </a:p>
          <a:p>
            <a:pPr lvl="1"/>
            <a:r>
              <a:rPr lang="fr-BE" dirty="0"/>
              <a:t>Is and </a:t>
            </a:r>
            <a:r>
              <a:rPr lang="fr-BE" dirty="0" err="1"/>
              <a:t>remains</a:t>
            </a:r>
            <a:r>
              <a:rPr lang="fr-BE" dirty="0"/>
              <a:t> the </a:t>
            </a:r>
            <a:r>
              <a:rPr lang="fr-BE" dirty="0" err="1"/>
              <a:t>heart</a:t>
            </a:r>
            <a:r>
              <a:rPr lang="fr-BE" dirty="0"/>
              <a:t> of the EU </a:t>
            </a:r>
            <a:r>
              <a:rPr lang="fr-BE" dirty="0" err="1"/>
              <a:t>integration</a:t>
            </a:r>
            <a:r>
              <a:rPr lang="fr-BE" dirty="0"/>
              <a:t> </a:t>
            </a:r>
            <a:r>
              <a:rPr lang="fr-BE" dirty="0" err="1"/>
              <a:t>project</a:t>
            </a:r>
            <a:endParaRPr lang="fr-BE" dirty="0"/>
          </a:p>
          <a:p>
            <a:pPr lvl="1"/>
            <a:endParaRPr lang="fr-BE" dirty="0"/>
          </a:p>
        </p:txBody>
      </p:sp>
      <p:sp>
        <p:nvSpPr>
          <p:cNvPr id="4" name="Espace réservé du numéro de diapositive 3">
            <a:extLst>
              <a:ext uri="{FF2B5EF4-FFF2-40B4-BE49-F238E27FC236}">
                <a16:creationId xmlns:a16="http://schemas.microsoft.com/office/drawing/2014/main" id="{B3FAE3A2-1226-4024-9A5A-A74ED8B56901}"/>
              </a:ext>
            </a:extLst>
          </p:cNvPr>
          <p:cNvSpPr>
            <a:spLocks noGrp="1"/>
          </p:cNvSpPr>
          <p:nvPr>
            <p:ph type="sldNum" sz="quarter" idx="12"/>
          </p:nvPr>
        </p:nvSpPr>
        <p:spPr/>
        <p:txBody>
          <a:bodyPr/>
          <a:lstStyle/>
          <a:p>
            <a:fld id="{F27E2F8B-98D8-40AE-9D5C-A3A12A49A35C}" type="slidenum">
              <a:rPr lang="nl-NL" smtClean="0"/>
              <a:t>38</a:t>
            </a:fld>
            <a:endParaRPr lang="nl-NL"/>
          </a:p>
        </p:txBody>
      </p:sp>
    </p:spTree>
    <p:extLst>
      <p:ext uri="{BB962C8B-B14F-4D97-AF65-F5344CB8AC3E}">
        <p14:creationId xmlns:p14="http://schemas.microsoft.com/office/powerpoint/2010/main" val="2855224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solidFill>
                <a:schemeClr val="bg1"/>
              </a:solidFill>
            </a:endParaRPr>
          </a:p>
        </p:txBody>
      </p:sp>
      <p:sp>
        <p:nvSpPr>
          <p:cNvPr id="3" name="Espace réservé du contenu 2"/>
          <p:cNvSpPr>
            <a:spLocks noGrp="1"/>
          </p:cNvSpPr>
          <p:nvPr>
            <p:ph idx="1"/>
          </p:nvPr>
        </p:nvSpPr>
        <p:spPr/>
        <p:txBody>
          <a:bodyPr>
            <a:normAutofit/>
          </a:bodyPr>
          <a:lstStyle/>
          <a:p>
            <a:pPr marL="0" indent="0" algn="ctr">
              <a:buNone/>
            </a:pPr>
            <a:endParaRPr lang="fr-FR" sz="4000" b="1" dirty="0"/>
          </a:p>
          <a:p>
            <a:pPr marL="0" indent="0" algn="ctr">
              <a:buNone/>
            </a:pPr>
            <a:endParaRPr lang="fr-FR" sz="4000" b="1" dirty="0"/>
          </a:p>
          <a:p>
            <a:pPr marL="0" indent="0" algn="ctr">
              <a:buNone/>
            </a:pPr>
            <a:r>
              <a:rPr lang="fr-FR" sz="4000" b="1" dirty="0" err="1"/>
              <a:t>Thank</a:t>
            </a:r>
            <a:r>
              <a:rPr lang="fr-FR" sz="4000" b="1" dirty="0"/>
              <a:t> </a:t>
            </a:r>
            <a:r>
              <a:rPr lang="fr-FR" sz="4000" b="1" dirty="0" err="1"/>
              <a:t>you</a:t>
            </a:r>
            <a:r>
              <a:rPr lang="fr-FR" sz="4000" b="1" dirty="0"/>
              <a:t> for </a:t>
            </a:r>
            <a:r>
              <a:rPr lang="fr-FR" sz="4000" b="1" dirty="0" err="1"/>
              <a:t>your</a:t>
            </a:r>
            <a:r>
              <a:rPr lang="fr-FR" sz="4000" b="1" dirty="0"/>
              <a:t> attention!</a:t>
            </a:r>
          </a:p>
          <a:p>
            <a:pPr marL="0" indent="0" algn="ctr">
              <a:buNone/>
            </a:pPr>
            <a:endParaRPr lang="fr-FR" sz="4000" b="1" dirty="0"/>
          </a:p>
          <a:p>
            <a:pPr marL="0" indent="0" algn="ctr">
              <a:buNone/>
            </a:pPr>
            <a:r>
              <a:rPr lang="fr-FR" sz="4000" dirty="0"/>
              <a:t>pieter.vancleynenbreugel@uliege.be</a:t>
            </a:r>
          </a:p>
        </p:txBody>
      </p:sp>
      <p:pic>
        <p:nvPicPr>
          <p:cNvPr id="4" name="Image 3"/>
          <p:cNvPicPr>
            <a:picLocks noChangeAspect="1"/>
          </p:cNvPicPr>
          <p:nvPr/>
        </p:nvPicPr>
        <p:blipFill>
          <a:blip r:embed="rId3"/>
          <a:stretch>
            <a:fillRect/>
          </a:stretch>
        </p:blipFill>
        <p:spPr>
          <a:xfrm>
            <a:off x="5028096" y="283201"/>
            <a:ext cx="3657600" cy="1752600"/>
          </a:xfrm>
          <a:prstGeom prst="rect">
            <a:avLst/>
          </a:prstGeom>
        </p:spPr>
      </p:pic>
      <p:sp>
        <p:nvSpPr>
          <p:cNvPr id="5" name="Slide Number Placeholder 4"/>
          <p:cNvSpPr>
            <a:spLocks noGrp="1"/>
          </p:cNvSpPr>
          <p:nvPr>
            <p:ph type="sldNum" sz="quarter" idx="12"/>
          </p:nvPr>
        </p:nvSpPr>
        <p:spPr/>
        <p:txBody>
          <a:bodyPr/>
          <a:lstStyle/>
          <a:p>
            <a:fld id="{F27E2F8B-98D8-40AE-9D5C-A3A12A49A35C}" type="slidenum">
              <a:rPr lang="nl-NL" smtClean="0"/>
              <a:t>39</a:t>
            </a:fld>
            <a:endParaRPr lang="nl-NL"/>
          </a:p>
        </p:txBody>
      </p:sp>
    </p:spTree>
    <p:extLst>
      <p:ext uri="{BB962C8B-B14F-4D97-AF65-F5344CB8AC3E}">
        <p14:creationId xmlns:p14="http://schemas.microsoft.com/office/powerpoint/2010/main" val="214603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D9DFE-25DB-4C84-851D-C2FCC99E8325}"/>
              </a:ext>
            </a:extLst>
          </p:cNvPr>
          <p:cNvSpPr>
            <a:spLocks noGrp="1"/>
          </p:cNvSpPr>
          <p:nvPr>
            <p:ph type="title"/>
          </p:nvPr>
        </p:nvSpPr>
        <p:spPr/>
        <p:txBody>
          <a:bodyPr/>
          <a:lstStyle/>
          <a:p>
            <a:r>
              <a:rPr lang="fr-BE" dirty="0"/>
              <a:t>A brief </a:t>
            </a:r>
            <a:r>
              <a:rPr lang="fr-BE" dirty="0" err="1"/>
              <a:t>history</a:t>
            </a:r>
            <a:endParaRPr lang="fr-BE" dirty="0"/>
          </a:p>
        </p:txBody>
      </p:sp>
      <p:sp>
        <p:nvSpPr>
          <p:cNvPr id="3" name="Espace réservé du contenu 2">
            <a:extLst>
              <a:ext uri="{FF2B5EF4-FFF2-40B4-BE49-F238E27FC236}">
                <a16:creationId xmlns:a16="http://schemas.microsoft.com/office/drawing/2014/main" id="{88CAC3DA-707D-43B7-A543-5266577004EC}"/>
              </a:ext>
            </a:extLst>
          </p:cNvPr>
          <p:cNvSpPr>
            <a:spLocks noGrp="1"/>
          </p:cNvSpPr>
          <p:nvPr>
            <p:ph idx="1"/>
          </p:nvPr>
        </p:nvSpPr>
        <p:spPr/>
        <p:txBody>
          <a:bodyPr/>
          <a:lstStyle/>
          <a:p>
            <a:r>
              <a:rPr lang="fr-BE" dirty="0" err="1"/>
              <a:t>Internal</a:t>
            </a:r>
            <a:r>
              <a:rPr lang="fr-BE" dirty="0"/>
              <a:t> </a:t>
            </a:r>
            <a:r>
              <a:rPr lang="fr-BE" dirty="0" err="1"/>
              <a:t>market</a:t>
            </a:r>
            <a:r>
              <a:rPr lang="fr-BE" dirty="0"/>
              <a:t> as one (</a:t>
            </a:r>
            <a:r>
              <a:rPr lang="fr-BE" dirty="0" err="1"/>
              <a:t>feasible</a:t>
            </a:r>
            <a:r>
              <a:rPr lang="fr-BE" dirty="0"/>
              <a:t>) </a:t>
            </a:r>
            <a:r>
              <a:rPr lang="fr-BE" dirty="0" err="1"/>
              <a:t>step</a:t>
            </a:r>
            <a:r>
              <a:rPr lang="fr-BE" dirty="0"/>
              <a:t> in a (</a:t>
            </a:r>
            <a:r>
              <a:rPr lang="fr-BE" dirty="0" err="1"/>
              <a:t>much</a:t>
            </a:r>
            <a:r>
              <a:rPr lang="fr-BE" dirty="0"/>
              <a:t>) </a:t>
            </a:r>
            <a:r>
              <a:rPr lang="fr-BE" dirty="0" err="1"/>
              <a:t>bigger</a:t>
            </a:r>
            <a:r>
              <a:rPr lang="fr-BE" dirty="0"/>
              <a:t> </a:t>
            </a:r>
            <a:r>
              <a:rPr lang="fr-BE" dirty="0" err="1"/>
              <a:t>project</a:t>
            </a:r>
            <a:endParaRPr lang="fr-BE" dirty="0"/>
          </a:p>
          <a:p>
            <a:pPr lvl="1"/>
            <a:r>
              <a:rPr lang="fr-BE" dirty="0" err="1"/>
              <a:t>European</a:t>
            </a:r>
            <a:r>
              <a:rPr lang="fr-BE" dirty="0"/>
              <a:t> Coal and Steel Community</a:t>
            </a:r>
          </a:p>
          <a:p>
            <a:pPr lvl="1"/>
            <a:r>
              <a:rPr lang="fr-BE" dirty="0" err="1"/>
              <a:t>European</a:t>
            </a:r>
            <a:r>
              <a:rPr lang="fr-BE" dirty="0"/>
              <a:t> </a:t>
            </a:r>
            <a:r>
              <a:rPr lang="fr-BE" dirty="0" err="1"/>
              <a:t>Political</a:t>
            </a:r>
            <a:r>
              <a:rPr lang="fr-BE" dirty="0"/>
              <a:t> Community</a:t>
            </a:r>
          </a:p>
          <a:p>
            <a:pPr lvl="1"/>
            <a:r>
              <a:rPr lang="fr-BE" dirty="0" err="1"/>
              <a:t>European</a:t>
            </a:r>
            <a:r>
              <a:rPr lang="fr-BE" dirty="0"/>
              <a:t> </a:t>
            </a:r>
            <a:r>
              <a:rPr lang="fr-BE" dirty="0" err="1"/>
              <a:t>Defense</a:t>
            </a:r>
            <a:r>
              <a:rPr lang="fr-BE" dirty="0"/>
              <a:t> Community</a:t>
            </a:r>
          </a:p>
          <a:p>
            <a:pPr lvl="1"/>
            <a:r>
              <a:rPr lang="fr-BE" dirty="0" err="1"/>
              <a:t>European</a:t>
            </a:r>
            <a:r>
              <a:rPr lang="fr-BE" dirty="0"/>
              <a:t> Atomic Energy Community</a:t>
            </a:r>
          </a:p>
          <a:p>
            <a:pPr lvl="1"/>
            <a:r>
              <a:rPr lang="fr-BE" dirty="0" err="1"/>
              <a:t>European</a:t>
            </a:r>
            <a:r>
              <a:rPr lang="fr-BE" dirty="0"/>
              <a:t> Free Trade Association (EFTA)</a:t>
            </a:r>
          </a:p>
          <a:p>
            <a:pPr lvl="1"/>
            <a:r>
              <a:rPr lang="fr-BE" dirty="0"/>
              <a:t>…</a:t>
            </a:r>
          </a:p>
        </p:txBody>
      </p:sp>
      <p:sp>
        <p:nvSpPr>
          <p:cNvPr id="4" name="Espace réservé du numéro de diapositive 3">
            <a:extLst>
              <a:ext uri="{FF2B5EF4-FFF2-40B4-BE49-F238E27FC236}">
                <a16:creationId xmlns:a16="http://schemas.microsoft.com/office/drawing/2014/main" id="{139CA898-D109-4C16-996A-87F664975F81}"/>
              </a:ext>
            </a:extLst>
          </p:cNvPr>
          <p:cNvSpPr>
            <a:spLocks noGrp="1"/>
          </p:cNvSpPr>
          <p:nvPr>
            <p:ph type="sldNum" sz="quarter" idx="12"/>
          </p:nvPr>
        </p:nvSpPr>
        <p:spPr/>
        <p:txBody>
          <a:bodyPr/>
          <a:lstStyle/>
          <a:p>
            <a:fld id="{F27E2F8B-98D8-40AE-9D5C-A3A12A49A35C}" type="slidenum">
              <a:rPr lang="nl-NL" smtClean="0"/>
              <a:t>4</a:t>
            </a:fld>
            <a:endParaRPr lang="nl-NL"/>
          </a:p>
        </p:txBody>
      </p:sp>
    </p:spTree>
    <p:extLst>
      <p:ext uri="{BB962C8B-B14F-4D97-AF65-F5344CB8AC3E}">
        <p14:creationId xmlns:p14="http://schemas.microsoft.com/office/powerpoint/2010/main" val="426484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06143-A8F0-4D6A-AECA-069B1937D925}"/>
              </a:ext>
            </a:extLst>
          </p:cNvPr>
          <p:cNvSpPr>
            <a:spLocks noGrp="1"/>
          </p:cNvSpPr>
          <p:nvPr>
            <p:ph type="title"/>
          </p:nvPr>
        </p:nvSpPr>
        <p:spPr/>
        <p:txBody>
          <a:bodyPr/>
          <a:lstStyle/>
          <a:p>
            <a:r>
              <a:rPr lang="fr-BE" dirty="0"/>
              <a:t>A brief </a:t>
            </a:r>
            <a:r>
              <a:rPr lang="fr-BE" dirty="0" err="1"/>
              <a:t>history</a:t>
            </a:r>
            <a:endParaRPr lang="fr-BE" dirty="0"/>
          </a:p>
        </p:txBody>
      </p:sp>
      <p:sp>
        <p:nvSpPr>
          <p:cNvPr id="3" name="Espace réservé du contenu 2">
            <a:extLst>
              <a:ext uri="{FF2B5EF4-FFF2-40B4-BE49-F238E27FC236}">
                <a16:creationId xmlns:a16="http://schemas.microsoft.com/office/drawing/2014/main" id="{E9F8BE7C-4F67-46BB-9477-2DA981587B61}"/>
              </a:ext>
            </a:extLst>
          </p:cNvPr>
          <p:cNvSpPr>
            <a:spLocks noGrp="1"/>
          </p:cNvSpPr>
          <p:nvPr>
            <p:ph idx="1"/>
          </p:nvPr>
        </p:nvSpPr>
        <p:spPr/>
        <p:txBody>
          <a:bodyPr>
            <a:normAutofit lnSpcReduction="10000"/>
          </a:bodyPr>
          <a:lstStyle/>
          <a:p>
            <a:r>
              <a:rPr lang="fr-BE" dirty="0"/>
              <a:t>No </a:t>
            </a:r>
            <a:r>
              <a:rPr lang="fr-BE" dirty="0" err="1"/>
              <a:t>reference</a:t>
            </a:r>
            <a:r>
              <a:rPr lang="fr-BE" dirty="0"/>
              <a:t> to ‘</a:t>
            </a:r>
            <a:r>
              <a:rPr lang="fr-BE" dirty="0" err="1"/>
              <a:t>internal</a:t>
            </a:r>
            <a:r>
              <a:rPr lang="fr-BE" dirty="0"/>
              <a:t> </a:t>
            </a:r>
            <a:r>
              <a:rPr lang="fr-BE" dirty="0" err="1"/>
              <a:t>market</a:t>
            </a:r>
            <a:r>
              <a:rPr lang="fr-BE" dirty="0"/>
              <a:t>’ in </a:t>
            </a:r>
            <a:r>
              <a:rPr lang="fr-BE" dirty="0" err="1"/>
              <a:t>Treaty</a:t>
            </a:r>
            <a:r>
              <a:rPr lang="fr-BE" dirty="0"/>
              <a:t> </a:t>
            </a:r>
            <a:r>
              <a:rPr lang="fr-BE" dirty="0" err="1"/>
              <a:t>establishing</a:t>
            </a:r>
            <a:r>
              <a:rPr lang="fr-BE" dirty="0"/>
              <a:t> the </a:t>
            </a:r>
            <a:r>
              <a:rPr lang="fr-BE" dirty="0" err="1"/>
              <a:t>European</a:t>
            </a:r>
            <a:r>
              <a:rPr lang="fr-BE" dirty="0"/>
              <a:t> </a:t>
            </a:r>
            <a:r>
              <a:rPr lang="fr-BE" dirty="0" err="1"/>
              <a:t>Economic</a:t>
            </a:r>
            <a:r>
              <a:rPr lang="fr-BE" dirty="0"/>
              <a:t> Community (Rome </a:t>
            </a:r>
            <a:r>
              <a:rPr lang="fr-BE" dirty="0" err="1"/>
              <a:t>Treaty</a:t>
            </a:r>
            <a:r>
              <a:rPr lang="fr-BE" dirty="0"/>
              <a:t>, 1957) – </a:t>
            </a:r>
            <a:r>
              <a:rPr lang="fr-BE" dirty="0" err="1"/>
              <a:t>only</a:t>
            </a:r>
            <a:r>
              <a:rPr lang="fr-BE" dirty="0"/>
              <a:t> </a:t>
            </a:r>
            <a:r>
              <a:rPr lang="fr-BE" dirty="0" err="1"/>
              <a:t>reference</a:t>
            </a:r>
            <a:r>
              <a:rPr lang="fr-BE" dirty="0"/>
              <a:t> to ‘</a:t>
            </a:r>
            <a:r>
              <a:rPr lang="fr-BE" dirty="0" err="1"/>
              <a:t>common</a:t>
            </a:r>
            <a:r>
              <a:rPr lang="fr-BE" dirty="0"/>
              <a:t> </a:t>
            </a:r>
            <a:r>
              <a:rPr lang="fr-BE" dirty="0" err="1"/>
              <a:t>market</a:t>
            </a:r>
            <a:r>
              <a:rPr lang="fr-BE" dirty="0"/>
              <a:t>’</a:t>
            </a:r>
          </a:p>
          <a:p>
            <a:endParaRPr lang="fr-BE" dirty="0"/>
          </a:p>
          <a:p>
            <a:r>
              <a:rPr lang="fr-BE" dirty="0"/>
              <a:t>No </a:t>
            </a:r>
            <a:r>
              <a:rPr lang="fr-BE" dirty="0" err="1"/>
              <a:t>definition</a:t>
            </a:r>
            <a:r>
              <a:rPr lang="fr-BE" dirty="0"/>
              <a:t> of </a:t>
            </a:r>
            <a:r>
              <a:rPr lang="fr-BE" dirty="0" err="1"/>
              <a:t>common</a:t>
            </a:r>
            <a:r>
              <a:rPr lang="fr-BE" dirty="0"/>
              <a:t> </a:t>
            </a:r>
            <a:r>
              <a:rPr lang="fr-BE" dirty="0" err="1"/>
              <a:t>market</a:t>
            </a:r>
            <a:endParaRPr lang="fr-BE" dirty="0"/>
          </a:p>
          <a:p>
            <a:endParaRPr lang="fr-BE" dirty="0"/>
          </a:p>
          <a:p>
            <a:r>
              <a:rPr lang="fr-BE" dirty="0"/>
              <a:t>Legal notion and </a:t>
            </a:r>
            <a:r>
              <a:rPr lang="fr-BE" dirty="0" err="1"/>
              <a:t>definition</a:t>
            </a:r>
            <a:r>
              <a:rPr lang="fr-BE" dirty="0"/>
              <a:t> of </a:t>
            </a:r>
            <a:r>
              <a:rPr lang="fr-BE" dirty="0" err="1"/>
              <a:t>internal</a:t>
            </a:r>
            <a:r>
              <a:rPr lang="fr-BE" dirty="0"/>
              <a:t> </a:t>
            </a:r>
            <a:r>
              <a:rPr lang="fr-BE" dirty="0" err="1"/>
              <a:t>market</a:t>
            </a:r>
            <a:r>
              <a:rPr lang="fr-BE" dirty="0"/>
              <a:t> </a:t>
            </a:r>
            <a:r>
              <a:rPr lang="fr-BE" dirty="0" err="1"/>
              <a:t>only</a:t>
            </a:r>
            <a:r>
              <a:rPr lang="fr-BE" dirty="0"/>
              <a:t> </a:t>
            </a:r>
            <a:r>
              <a:rPr lang="fr-BE" dirty="0" err="1"/>
              <a:t>with</a:t>
            </a:r>
            <a:r>
              <a:rPr lang="fr-BE" dirty="0"/>
              <a:t> Single </a:t>
            </a:r>
            <a:r>
              <a:rPr lang="fr-BE" dirty="0" err="1"/>
              <a:t>European</a:t>
            </a:r>
            <a:r>
              <a:rPr lang="fr-BE" dirty="0"/>
              <a:t> </a:t>
            </a:r>
            <a:r>
              <a:rPr lang="fr-BE" dirty="0" err="1"/>
              <a:t>Act</a:t>
            </a:r>
            <a:r>
              <a:rPr lang="fr-BE" dirty="0"/>
              <a:t> in 1986</a:t>
            </a:r>
          </a:p>
        </p:txBody>
      </p:sp>
      <p:sp>
        <p:nvSpPr>
          <p:cNvPr id="4" name="Espace réservé du numéro de diapositive 3">
            <a:extLst>
              <a:ext uri="{FF2B5EF4-FFF2-40B4-BE49-F238E27FC236}">
                <a16:creationId xmlns:a16="http://schemas.microsoft.com/office/drawing/2014/main" id="{3099B8E4-5D72-45EA-A6FB-97B7889705A3}"/>
              </a:ext>
            </a:extLst>
          </p:cNvPr>
          <p:cNvSpPr>
            <a:spLocks noGrp="1"/>
          </p:cNvSpPr>
          <p:nvPr>
            <p:ph type="sldNum" sz="quarter" idx="12"/>
          </p:nvPr>
        </p:nvSpPr>
        <p:spPr/>
        <p:txBody>
          <a:bodyPr/>
          <a:lstStyle/>
          <a:p>
            <a:fld id="{F27E2F8B-98D8-40AE-9D5C-A3A12A49A35C}" type="slidenum">
              <a:rPr lang="nl-NL" smtClean="0"/>
              <a:t>5</a:t>
            </a:fld>
            <a:endParaRPr lang="nl-NL"/>
          </a:p>
        </p:txBody>
      </p:sp>
    </p:spTree>
    <p:extLst>
      <p:ext uri="{BB962C8B-B14F-4D97-AF65-F5344CB8AC3E}">
        <p14:creationId xmlns:p14="http://schemas.microsoft.com/office/powerpoint/2010/main" val="369735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90F62-CB56-480D-815D-BF367E814AC8}"/>
              </a:ext>
            </a:extLst>
          </p:cNvPr>
          <p:cNvSpPr>
            <a:spLocks noGrp="1"/>
          </p:cNvSpPr>
          <p:nvPr>
            <p:ph type="title"/>
          </p:nvPr>
        </p:nvSpPr>
        <p:spPr/>
        <p:txBody>
          <a:bodyPr/>
          <a:lstStyle/>
          <a:p>
            <a:r>
              <a:rPr lang="fr-BE" dirty="0"/>
              <a:t>A brief </a:t>
            </a:r>
            <a:r>
              <a:rPr lang="fr-BE" dirty="0" err="1"/>
              <a:t>history</a:t>
            </a:r>
            <a:endParaRPr lang="fr-BE" dirty="0"/>
          </a:p>
        </p:txBody>
      </p:sp>
      <p:sp>
        <p:nvSpPr>
          <p:cNvPr id="3" name="Espace réservé du contenu 2">
            <a:extLst>
              <a:ext uri="{FF2B5EF4-FFF2-40B4-BE49-F238E27FC236}">
                <a16:creationId xmlns:a16="http://schemas.microsoft.com/office/drawing/2014/main" id="{322F982D-BEEB-42CF-815C-A468E6FDCE3E}"/>
              </a:ext>
            </a:extLst>
          </p:cNvPr>
          <p:cNvSpPr>
            <a:spLocks noGrp="1"/>
          </p:cNvSpPr>
          <p:nvPr>
            <p:ph idx="1"/>
          </p:nvPr>
        </p:nvSpPr>
        <p:spPr/>
        <p:txBody>
          <a:bodyPr/>
          <a:lstStyle/>
          <a:p>
            <a:r>
              <a:rPr lang="fr-BE" dirty="0"/>
              <a:t>Trade </a:t>
            </a:r>
            <a:r>
              <a:rPr lang="fr-BE" dirty="0" err="1"/>
              <a:t>between</a:t>
            </a:r>
            <a:r>
              <a:rPr lang="fr-BE" dirty="0"/>
              <a:t> </a:t>
            </a:r>
            <a:r>
              <a:rPr lang="fr-BE" dirty="0" err="1"/>
              <a:t>instead</a:t>
            </a:r>
            <a:r>
              <a:rPr lang="fr-BE" dirty="0"/>
              <a:t> of </a:t>
            </a:r>
            <a:r>
              <a:rPr lang="fr-BE" dirty="0" err="1"/>
              <a:t>war</a:t>
            </a:r>
            <a:r>
              <a:rPr lang="fr-BE" dirty="0"/>
              <a:t> </a:t>
            </a:r>
            <a:r>
              <a:rPr lang="fr-BE" dirty="0" err="1"/>
              <a:t>against</a:t>
            </a:r>
            <a:r>
              <a:rPr lang="fr-BE" dirty="0"/>
              <a:t> States</a:t>
            </a:r>
          </a:p>
          <a:p>
            <a:pPr lvl="1"/>
            <a:r>
              <a:rPr lang="fr-BE" dirty="0" err="1"/>
              <a:t>Monnet’s</a:t>
            </a:r>
            <a:r>
              <a:rPr lang="fr-BE" dirty="0"/>
              <a:t> </a:t>
            </a:r>
            <a:r>
              <a:rPr lang="fr-BE" dirty="0" err="1"/>
              <a:t>visit</a:t>
            </a:r>
            <a:r>
              <a:rPr lang="fr-BE" dirty="0"/>
              <a:t> to the USA</a:t>
            </a:r>
          </a:p>
          <a:p>
            <a:endParaRPr lang="fr-BE" dirty="0"/>
          </a:p>
          <a:p>
            <a:r>
              <a:rPr lang="fr-BE" dirty="0" err="1"/>
              <a:t>Opening</a:t>
            </a:r>
            <a:r>
              <a:rPr lang="fr-BE" dirty="0"/>
              <a:t> up </a:t>
            </a:r>
            <a:r>
              <a:rPr lang="fr-BE" dirty="0" err="1"/>
              <a:t>markets</a:t>
            </a:r>
            <a:r>
              <a:rPr lang="fr-BE" dirty="0"/>
              <a:t> </a:t>
            </a:r>
            <a:r>
              <a:rPr lang="fr-BE" dirty="0" err="1"/>
              <a:t>necessary</a:t>
            </a:r>
            <a:endParaRPr lang="fr-BE" dirty="0"/>
          </a:p>
          <a:p>
            <a:pPr lvl="1"/>
            <a:r>
              <a:rPr lang="fr-BE" dirty="0"/>
              <a:t>Customs </a:t>
            </a:r>
            <a:r>
              <a:rPr lang="fr-BE" dirty="0" err="1"/>
              <a:t>duties</a:t>
            </a:r>
            <a:endParaRPr lang="fr-BE" dirty="0"/>
          </a:p>
          <a:p>
            <a:pPr lvl="1"/>
            <a:r>
              <a:rPr lang="fr-BE" dirty="0"/>
              <a:t>Limits on </a:t>
            </a:r>
            <a:r>
              <a:rPr lang="fr-BE" dirty="0" err="1"/>
              <a:t>employment</a:t>
            </a:r>
            <a:r>
              <a:rPr lang="fr-BE" dirty="0"/>
              <a:t> for </a:t>
            </a:r>
            <a:r>
              <a:rPr lang="fr-BE" dirty="0" err="1"/>
              <a:t>foreigners</a:t>
            </a:r>
            <a:endParaRPr lang="fr-BE" dirty="0"/>
          </a:p>
          <a:p>
            <a:pPr lvl="1"/>
            <a:r>
              <a:rPr lang="fr-BE" dirty="0"/>
              <a:t>Limits on capital to </a:t>
            </a:r>
            <a:r>
              <a:rPr lang="fr-BE" dirty="0" err="1"/>
              <a:t>be</a:t>
            </a:r>
            <a:r>
              <a:rPr lang="fr-BE" dirty="0"/>
              <a:t> </a:t>
            </a:r>
            <a:r>
              <a:rPr lang="fr-BE" dirty="0" err="1"/>
              <a:t>imported</a:t>
            </a:r>
            <a:endParaRPr lang="fr-BE" dirty="0"/>
          </a:p>
        </p:txBody>
      </p:sp>
      <p:sp>
        <p:nvSpPr>
          <p:cNvPr id="4" name="Espace réservé du numéro de diapositive 3">
            <a:extLst>
              <a:ext uri="{FF2B5EF4-FFF2-40B4-BE49-F238E27FC236}">
                <a16:creationId xmlns:a16="http://schemas.microsoft.com/office/drawing/2014/main" id="{69C93083-AF2A-4DF9-91AC-6690F8DD3E69}"/>
              </a:ext>
            </a:extLst>
          </p:cNvPr>
          <p:cNvSpPr>
            <a:spLocks noGrp="1"/>
          </p:cNvSpPr>
          <p:nvPr>
            <p:ph type="sldNum" sz="quarter" idx="12"/>
          </p:nvPr>
        </p:nvSpPr>
        <p:spPr/>
        <p:txBody>
          <a:bodyPr/>
          <a:lstStyle/>
          <a:p>
            <a:fld id="{F27E2F8B-98D8-40AE-9D5C-A3A12A49A35C}" type="slidenum">
              <a:rPr lang="nl-NL" smtClean="0"/>
              <a:t>6</a:t>
            </a:fld>
            <a:endParaRPr lang="nl-NL"/>
          </a:p>
        </p:txBody>
      </p:sp>
    </p:spTree>
    <p:extLst>
      <p:ext uri="{BB962C8B-B14F-4D97-AF65-F5344CB8AC3E}">
        <p14:creationId xmlns:p14="http://schemas.microsoft.com/office/powerpoint/2010/main" val="10261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90F62-CB56-480D-815D-BF367E814AC8}"/>
              </a:ext>
            </a:extLst>
          </p:cNvPr>
          <p:cNvSpPr>
            <a:spLocks noGrp="1"/>
          </p:cNvSpPr>
          <p:nvPr>
            <p:ph type="title"/>
          </p:nvPr>
        </p:nvSpPr>
        <p:spPr/>
        <p:txBody>
          <a:bodyPr/>
          <a:lstStyle/>
          <a:p>
            <a:r>
              <a:rPr lang="fr-BE" dirty="0"/>
              <a:t>A brief </a:t>
            </a:r>
            <a:r>
              <a:rPr lang="fr-BE" dirty="0" err="1"/>
              <a:t>history</a:t>
            </a:r>
            <a:endParaRPr lang="fr-BE" dirty="0"/>
          </a:p>
        </p:txBody>
      </p:sp>
      <p:sp>
        <p:nvSpPr>
          <p:cNvPr id="3" name="Espace réservé du contenu 2">
            <a:extLst>
              <a:ext uri="{FF2B5EF4-FFF2-40B4-BE49-F238E27FC236}">
                <a16:creationId xmlns:a16="http://schemas.microsoft.com/office/drawing/2014/main" id="{322F982D-BEEB-42CF-815C-A468E6FDCE3E}"/>
              </a:ext>
            </a:extLst>
          </p:cNvPr>
          <p:cNvSpPr>
            <a:spLocks noGrp="1"/>
          </p:cNvSpPr>
          <p:nvPr>
            <p:ph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69C93083-AF2A-4DF9-91AC-6690F8DD3E69}"/>
              </a:ext>
            </a:extLst>
          </p:cNvPr>
          <p:cNvSpPr>
            <a:spLocks noGrp="1"/>
          </p:cNvSpPr>
          <p:nvPr>
            <p:ph type="sldNum" sz="quarter" idx="12"/>
          </p:nvPr>
        </p:nvSpPr>
        <p:spPr/>
        <p:txBody>
          <a:bodyPr/>
          <a:lstStyle/>
          <a:p>
            <a:fld id="{F27E2F8B-98D8-40AE-9D5C-A3A12A49A35C}" type="slidenum">
              <a:rPr lang="nl-NL" smtClean="0"/>
              <a:t>7</a:t>
            </a:fld>
            <a:endParaRPr lang="nl-NL"/>
          </a:p>
        </p:txBody>
      </p:sp>
      <p:pic>
        <p:nvPicPr>
          <p:cNvPr id="5" name="Picture 2" descr="http://cdns.gentlemansgazette.com/wp-content/uploads/2014/02/Blended-Scotch-Whisky-Explained-845x321.jpg">
            <a:hlinkClick r:id="rId2"/>
            <a:extLst>
              <a:ext uri="{FF2B5EF4-FFF2-40B4-BE49-F238E27FC236}">
                <a16:creationId xmlns:a16="http://schemas.microsoft.com/office/drawing/2014/main" id="{D02A09C5-77DC-4798-B888-DFA7301E99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222389"/>
            <a:ext cx="4896544" cy="1863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lated image">
            <a:extLst>
              <a:ext uri="{FF2B5EF4-FFF2-40B4-BE49-F238E27FC236}">
                <a16:creationId xmlns:a16="http://schemas.microsoft.com/office/drawing/2014/main" id="{D183803C-DFDA-41FA-A384-290BA06500C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54266" y="1215096"/>
            <a:ext cx="2857500" cy="2286000"/>
          </a:xfrm>
          <a:prstGeom prst="rect">
            <a:avLst/>
          </a:prstGeom>
          <a:noFill/>
          <a:ln>
            <a:noFill/>
          </a:ln>
        </p:spPr>
      </p:pic>
      <p:pic>
        <p:nvPicPr>
          <p:cNvPr id="7" name="Picture 6" descr="Related image">
            <a:extLst>
              <a:ext uri="{FF2B5EF4-FFF2-40B4-BE49-F238E27FC236}">
                <a16:creationId xmlns:a16="http://schemas.microsoft.com/office/drawing/2014/main" id="{849BD65E-740D-49D3-9C0D-23FEB4450D2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784" y="3583882"/>
            <a:ext cx="3791694" cy="2728017"/>
          </a:xfrm>
          <a:prstGeom prst="rect">
            <a:avLst/>
          </a:prstGeom>
          <a:noFill/>
          <a:ln>
            <a:noFill/>
          </a:ln>
        </p:spPr>
      </p:pic>
      <p:pic>
        <p:nvPicPr>
          <p:cNvPr id="8" name="Picture 4" descr="Image result for plombier">
            <a:extLst>
              <a:ext uri="{FF2B5EF4-FFF2-40B4-BE49-F238E27FC236}">
                <a16:creationId xmlns:a16="http://schemas.microsoft.com/office/drawing/2014/main" id="{D82CB924-8B65-4686-AC43-62CF841C8D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3428" y="2998123"/>
            <a:ext cx="3400425" cy="2266950"/>
          </a:xfrm>
          <a:prstGeom prst="rect">
            <a:avLst/>
          </a:prstGeom>
          <a:noFill/>
          <a:ln>
            <a:noFill/>
          </a:ln>
        </p:spPr>
      </p:pic>
      <p:pic>
        <p:nvPicPr>
          <p:cNvPr id="9" name="Picture 7" descr="Image result for schengen">
            <a:extLst>
              <a:ext uri="{FF2B5EF4-FFF2-40B4-BE49-F238E27FC236}">
                <a16:creationId xmlns:a16="http://schemas.microsoft.com/office/drawing/2014/main" id="{85AC3AF4-3ED1-491B-9A52-FDF8F75832F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467021" y="4798307"/>
            <a:ext cx="2937763" cy="2059693"/>
          </a:xfrm>
          <a:prstGeom prst="rect">
            <a:avLst/>
          </a:prstGeom>
          <a:noFill/>
          <a:ln>
            <a:noFill/>
          </a:ln>
        </p:spPr>
      </p:pic>
    </p:spTree>
    <p:extLst>
      <p:ext uri="{BB962C8B-B14F-4D97-AF65-F5344CB8AC3E}">
        <p14:creationId xmlns:p14="http://schemas.microsoft.com/office/powerpoint/2010/main" val="52231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C70AB-982C-4EFC-9DA4-3717EDB66AF6}"/>
              </a:ext>
            </a:extLst>
          </p:cNvPr>
          <p:cNvSpPr>
            <a:spLocks noGrp="1"/>
          </p:cNvSpPr>
          <p:nvPr>
            <p:ph type="title"/>
          </p:nvPr>
        </p:nvSpPr>
        <p:spPr/>
        <p:txBody>
          <a:bodyPr/>
          <a:lstStyle/>
          <a:p>
            <a:r>
              <a:rPr lang="fr-BE" dirty="0"/>
              <a:t>Structure</a:t>
            </a:r>
          </a:p>
        </p:txBody>
      </p:sp>
      <p:sp>
        <p:nvSpPr>
          <p:cNvPr id="3" name="Espace réservé du contenu 2">
            <a:extLst>
              <a:ext uri="{FF2B5EF4-FFF2-40B4-BE49-F238E27FC236}">
                <a16:creationId xmlns:a16="http://schemas.microsoft.com/office/drawing/2014/main" id="{D5EA1C3F-0DBE-4A59-BE32-DE5F95D6660E}"/>
              </a:ext>
            </a:extLst>
          </p:cNvPr>
          <p:cNvSpPr>
            <a:spLocks noGrp="1"/>
          </p:cNvSpPr>
          <p:nvPr>
            <p:ph idx="1"/>
          </p:nvPr>
        </p:nvSpPr>
        <p:spPr>
          <a:xfrm>
            <a:off x="457200" y="1600200"/>
            <a:ext cx="8229600" cy="4983162"/>
          </a:xfrm>
        </p:spPr>
        <p:txBody>
          <a:bodyPr>
            <a:normAutofit/>
          </a:bodyPr>
          <a:lstStyle/>
          <a:p>
            <a:r>
              <a:rPr lang="fr-BE" dirty="0"/>
              <a:t>1. The EU </a:t>
            </a:r>
            <a:r>
              <a:rPr lang="fr-BE" dirty="0" err="1"/>
              <a:t>internal</a:t>
            </a:r>
            <a:r>
              <a:rPr lang="fr-BE" dirty="0"/>
              <a:t> </a:t>
            </a:r>
            <a:r>
              <a:rPr lang="fr-BE" dirty="0" err="1"/>
              <a:t>market</a:t>
            </a:r>
            <a:r>
              <a:rPr lang="fr-BE" dirty="0"/>
              <a:t>: a brief </a:t>
            </a:r>
            <a:r>
              <a:rPr lang="fr-BE" dirty="0" err="1"/>
              <a:t>history</a:t>
            </a:r>
            <a:endParaRPr lang="fr-BE" dirty="0"/>
          </a:p>
          <a:p>
            <a:endParaRPr lang="fr-BE" dirty="0"/>
          </a:p>
          <a:p>
            <a:r>
              <a:rPr lang="fr-BE" dirty="0">
                <a:solidFill>
                  <a:srgbClr val="FF0000"/>
                </a:solidFill>
              </a:rPr>
              <a:t>2. The </a:t>
            </a:r>
            <a:r>
              <a:rPr lang="fr-BE" dirty="0" err="1">
                <a:solidFill>
                  <a:srgbClr val="FF0000"/>
                </a:solidFill>
              </a:rPr>
              <a:t>law</a:t>
            </a:r>
            <a:r>
              <a:rPr lang="fr-BE" dirty="0">
                <a:solidFill>
                  <a:srgbClr val="FF0000"/>
                </a:solidFill>
              </a:rPr>
              <a:t> of the EU </a:t>
            </a:r>
            <a:r>
              <a:rPr lang="fr-BE" dirty="0" err="1">
                <a:solidFill>
                  <a:srgbClr val="FF0000"/>
                </a:solidFill>
              </a:rPr>
              <a:t>internal</a:t>
            </a:r>
            <a:r>
              <a:rPr lang="fr-BE" dirty="0">
                <a:solidFill>
                  <a:srgbClr val="FF0000"/>
                </a:solidFill>
              </a:rPr>
              <a:t> </a:t>
            </a:r>
            <a:r>
              <a:rPr lang="fr-BE" dirty="0" err="1">
                <a:solidFill>
                  <a:srgbClr val="FF0000"/>
                </a:solidFill>
              </a:rPr>
              <a:t>market</a:t>
            </a:r>
            <a:endParaRPr lang="fr-BE" dirty="0">
              <a:solidFill>
                <a:srgbClr val="FF0000"/>
              </a:solidFill>
            </a:endParaRPr>
          </a:p>
          <a:p>
            <a:pPr lvl="1"/>
            <a:r>
              <a:rPr lang="fr-BE" dirty="0"/>
              <a:t>EU </a:t>
            </a:r>
            <a:r>
              <a:rPr lang="fr-BE" dirty="0" err="1"/>
              <a:t>primary</a:t>
            </a:r>
            <a:r>
              <a:rPr lang="fr-BE" dirty="0"/>
              <a:t> </a:t>
            </a:r>
            <a:r>
              <a:rPr lang="fr-BE" dirty="0" err="1"/>
              <a:t>law</a:t>
            </a:r>
            <a:r>
              <a:rPr lang="fr-BE" dirty="0"/>
              <a:t>: four </a:t>
            </a:r>
            <a:r>
              <a:rPr lang="fr-BE" dirty="0" err="1"/>
              <a:t>freedoms</a:t>
            </a:r>
            <a:endParaRPr lang="fr-BE" dirty="0"/>
          </a:p>
          <a:p>
            <a:pPr lvl="1"/>
            <a:r>
              <a:rPr lang="fr-BE" dirty="0"/>
              <a:t>EU </a:t>
            </a:r>
            <a:r>
              <a:rPr lang="fr-BE" dirty="0" err="1"/>
              <a:t>secondary</a:t>
            </a:r>
            <a:r>
              <a:rPr lang="fr-BE" dirty="0"/>
              <a:t> </a:t>
            </a:r>
            <a:r>
              <a:rPr lang="fr-BE" dirty="0" err="1"/>
              <a:t>legislation</a:t>
            </a:r>
            <a:r>
              <a:rPr lang="fr-BE" dirty="0"/>
              <a:t>: harmonisation</a:t>
            </a:r>
          </a:p>
          <a:p>
            <a:endParaRPr lang="fr-BE" dirty="0"/>
          </a:p>
          <a:p>
            <a:r>
              <a:rPr lang="fr-BE" dirty="0"/>
              <a:t>3. The future of the (</a:t>
            </a:r>
            <a:r>
              <a:rPr lang="fr-BE" dirty="0" err="1"/>
              <a:t>law</a:t>
            </a:r>
            <a:r>
              <a:rPr lang="fr-BE" dirty="0"/>
              <a:t> of the) EU </a:t>
            </a:r>
            <a:r>
              <a:rPr lang="fr-BE" dirty="0" err="1"/>
              <a:t>internal</a:t>
            </a:r>
            <a:r>
              <a:rPr lang="fr-BE" dirty="0"/>
              <a:t> </a:t>
            </a:r>
            <a:r>
              <a:rPr lang="fr-BE" dirty="0" err="1"/>
              <a:t>market</a:t>
            </a:r>
            <a:endParaRPr lang="fr-BE" dirty="0"/>
          </a:p>
        </p:txBody>
      </p:sp>
      <p:sp>
        <p:nvSpPr>
          <p:cNvPr id="4" name="Espace réservé du numéro de diapositive 3">
            <a:extLst>
              <a:ext uri="{FF2B5EF4-FFF2-40B4-BE49-F238E27FC236}">
                <a16:creationId xmlns:a16="http://schemas.microsoft.com/office/drawing/2014/main" id="{AE0CCBF7-EAFB-4A9C-B4A7-5CBB2C03F340}"/>
              </a:ext>
            </a:extLst>
          </p:cNvPr>
          <p:cNvSpPr>
            <a:spLocks noGrp="1"/>
          </p:cNvSpPr>
          <p:nvPr>
            <p:ph type="sldNum" sz="quarter" idx="12"/>
          </p:nvPr>
        </p:nvSpPr>
        <p:spPr/>
        <p:txBody>
          <a:bodyPr/>
          <a:lstStyle/>
          <a:p>
            <a:fld id="{F27E2F8B-98D8-40AE-9D5C-A3A12A49A35C}" type="slidenum">
              <a:rPr lang="nl-NL" smtClean="0"/>
              <a:t>8</a:t>
            </a:fld>
            <a:endParaRPr lang="nl-NL"/>
          </a:p>
        </p:txBody>
      </p:sp>
    </p:spTree>
    <p:extLst>
      <p:ext uri="{BB962C8B-B14F-4D97-AF65-F5344CB8AC3E}">
        <p14:creationId xmlns:p14="http://schemas.microsoft.com/office/powerpoint/2010/main" val="111289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818E6-2067-400F-B26B-A1A6D86846BE}"/>
              </a:ext>
            </a:extLst>
          </p:cNvPr>
          <p:cNvSpPr>
            <a:spLocks noGrp="1"/>
          </p:cNvSpPr>
          <p:nvPr>
            <p:ph type="title"/>
          </p:nvPr>
        </p:nvSpPr>
        <p:spPr/>
        <p:txBody>
          <a:bodyPr/>
          <a:lstStyle/>
          <a:p>
            <a:r>
              <a:rPr lang="fr-BE" dirty="0"/>
              <a:t>The </a:t>
            </a:r>
            <a:r>
              <a:rPr lang="fr-BE" dirty="0" err="1"/>
              <a:t>law</a:t>
            </a:r>
            <a:r>
              <a:rPr lang="fr-BE" dirty="0"/>
              <a:t> of the EU </a:t>
            </a:r>
            <a:r>
              <a:rPr lang="fr-BE" dirty="0" err="1"/>
              <a:t>internal</a:t>
            </a:r>
            <a:r>
              <a:rPr lang="fr-BE" dirty="0"/>
              <a:t> </a:t>
            </a:r>
            <a:r>
              <a:rPr lang="fr-BE" dirty="0" err="1"/>
              <a:t>market</a:t>
            </a:r>
            <a:endParaRPr lang="fr-BE" dirty="0"/>
          </a:p>
        </p:txBody>
      </p:sp>
      <p:sp>
        <p:nvSpPr>
          <p:cNvPr id="3" name="Espace réservé du contenu 2">
            <a:extLst>
              <a:ext uri="{FF2B5EF4-FFF2-40B4-BE49-F238E27FC236}">
                <a16:creationId xmlns:a16="http://schemas.microsoft.com/office/drawing/2014/main" id="{A28ADCF7-3EE4-4B00-89E3-A1F7A8EFE893}"/>
              </a:ext>
            </a:extLst>
          </p:cNvPr>
          <p:cNvSpPr>
            <a:spLocks noGrp="1"/>
          </p:cNvSpPr>
          <p:nvPr>
            <p:ph idx="1"/>
          </p:nvPr>
        </p:nvSpPr>
        <p:spPr/>
        <p:txBody>
          <a:bodyPr/>
          <a:lstStyle/>
          <a:p>
            <a:r>
              <a:rPr lang="fr-BE" dirty="0" err="1"/>
              <a:t>Primary</a:t>
            </a:r>
            <a:r>
              <a:rPr lang="fr-BE" dirty="0"/>
              <a:t> </a:t>
            </a:r>
            <a:r>
              <a:rPr lang="fr-BE" dirty="0" err="1"/>
              <a:t>law</a:t>
            </a:r>
            <a:r>
              <a:rPr lang="fr-BE" dirty="0"/>
              <a:t>: four </a:t>
            </a:r>
            <a:r>
              <a:rPr lang="fr-BE" dirty="0" err="1"/>
              <a:t>freedoms</a:t>
            </a:r>
            <a:endParaRPr lang="fr-BE" dirty="0"/>
          </a:p>
          <a:p>
            <a:endParaRPr lang="fr-BE" dirty="0"/>
          </a:p>
          <a:p>
            <a:endParaRPr lang="fr-BE" dirty="0"/>
          </a:p>
          <a:p>
            <a:r>
              <a:rPr lang="fr-BE" dirty="0" err="1"/>
              <a:t>Secondary</a:t>
            </a:r>
            <a:r>
              <a:rPr lang="fr-BE" dirty="0"/>
              <a:t> </a:t>
            </a:r>
            <a:r>
              <a:rPr lang="fr-BE" dirty="0" err="1"/>
              <a:t>legislation</a:t>
            </a:r>
            <a:r>
              <a:rPr lang="fr-BE" dirty="0"/>
              <a:t>: harmonisation</a:t>
            </a:r>
          </a:p>
        </p:txBody>
      </p:sp>
      <p:sp>
        <p:nvSpPr>
          <p:cNvPr id="4" name="Espace réservé du numéro de diapositive 3">
            <a:extLst>
              <a:ext uri="{FF2B5EF4-FFF2-40B4-BE49-F238E27FC236}">
                <a16:creationId xmlns:a16="http://schemas.microsoft.com/office/drawing/2014/main" id="{EFD433A7-4D48-438C-B0E1-60AAACCC7C31}"/>
              </a:ext>
            </a:extLst>
          </p:cNvPr>
          <p:cNvSpPr>
            <a:spLocks noGrp="1"/>
          </p:cNvSpPr>
          <p:nvPr>
            <p:ph type="sldNum" sz="quarter" idx="12"/>
          </p:nvPr>
        </p:nvSpPr>
        <p:spPr/>
        <p:txBody>
          <a:bodyPr/>
          <a:lstStyle/>
          <a:p>
            <a:fld id="{F27E2F8B-98D8-40AE-9D5C-A3A12A49A35C}" type="slidenum">
              <a:rPr lang="nl-NL" smtClean="0"/>
              <a:t>9</a:t>
            </a:fld>
            <a:endParaRPr lang="nl-NL"/>
          </a:p>
        </p:txBody>
      </p:sp>
    </p:spTree>
    <p:extLst>
      <p:ext uri="{BB962C8B-B14F-4D97-AF65-F5344CB8AC3E}">
        <p14:creationId xmlns:p14="http://schemas.microsoft.com/office/powerpoint/2010/main" val="1210437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61676</TotalTime>
  <Words>1911</Words>
  <Application>Microsoft Office PowerPoint</Application>
  <PresentationFormat>Affichage à l'écran (4:3)</PresentationFormat>
  <Paragraphs>279</Paragraphs>
  <Slides>39</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39</vt:i4>
      </vt:variant>
    </vt:vector>
  </HeadingPairs>
  <TitlesOfParts>
    <vt:vector size="42" baseType="lpstr">
      <vt:lpstr>Arial</vt:lpstr>
      <vt:lpstr>Calibri</vt:lpstr>
      <vt:lpstr>Office Theme</vt:lpstr>
      <vt:lpstr>EU internal market law: an introduction</vt:lpstr>
      <vt:lpstr>Structure</vt:lpstr>
      <vt:lpstr>A brief history</vt:lpstr>
      <vt:lpstr>A brief history</vt:lpstr>
      <vt:lpstr>A brief history</vt:lpstr>
      <vt:lpstr>A brief history</vt:lpstr>
      <vt:lpstr>A brief history</vt:lpstr>
      <vt:lpstr>Structure</vt:lpstr>
      <vt:lpstr>The law of the EU internal market</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Primary law</vt:lpstr>
      <vt:lpstr>The law of the EU internal market</vt:lpstr>
      <vt:lpstr>Harmonisation</vt:lpstr>
      <vt:lpstr>Harmonisation</vt:lpstr>
      <vt:lpstr>Harmonisation</vt:lpstr>
      <vt:lpstr>Harmonisation</vt:lpstr>
      <vt:lpstr>Harmonisation</vt:lpstr>
      <vt:lpstr>Structure</vt:lpstr>
      <vt:lpstr>Future</vt:lpstr>
      <vt:lpstr>Future</vt:lpstr>
      <vt:lpstr>Future</vt:lpstr>
      <vt:lpstr>Présentation PowerPoint</vt:lpstr>
    </vt:vector>
  </TitlesOfParts>
  <Company>K.U.Leuven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in EU antitrust law</dc:title>
  <dc:creator>Pieter Van Cleynenbreugel</dc:creator>
  <cp:lastModifiedBy>Reviewer</cp:lastModifiedBy>
  <cp:revision>1050</cp:revision>
  <cp:lastPrinted>2018-01-31T18:47:21Z</cp:lastPrinted>
  <dcterms:created xsi:type="dcterms:W3CDTF">2014-10-20T14:43:26Z</dcterms:created>
  <dcterms:modified xsi:type="dcterms:W3CDTF">2022-07-04T11:39:47Z</dcterms:modified>
</cp:coreProperties>
</file>