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479" r:id="rId3"/>
    <p:sldId id="481" r:id="rId4"/>
    <p:sldId id="480" r:id="rId5"/>
    <p:sldId id="478" r:id="rId6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68" autoAdjust="0"/>
    <p:restoredTop sz="86535" autoAdjust="0"/>
  </p:normalViewPr>
  <p:slideViewPr>
    <p:cSldViewPr>
      <p:cViewPr varScale="1">
        <p:scale>
          <a:sx n="74" d="100"/>
          <a:sy n="74" d="100"/>
        </p:scale>
        <p:origin x="1613" y="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ADAB02B1-87C0-44D7-94B4-F5A96040FDDC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0469C916-0ACC-4B5F-B228-AF15055D4BE1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76326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/>
          <a:lstStyle>
            <a:lvl1pPr algn="r">
              <a:defRPr sz="1200"/>
            </a:lvl1pPr>
          </a:lstStyle>
          <a:p>
            <a:fld id="{6615F3A3-B9A0-4FAB-B35D-FBCC04040375}" type="datetimeFigureOut">
              <a:rPr lang="nl-NL" smtClean="0"/>
              <a:t>26-4-2024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132" tIns="47567" rIns="95132" bIns="47567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6"/>
          </a:xfrm>
          <a:prstGeom prst="rect">
            <a:avLst/>
          </a:prstGeom>
        </p:spPr>
        <p:txBody>
          <a:bodyPr vert="horz" lIns="95132" tIns="47567" rIns="95132" bIns="4756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6332"/>
          </a:xfrm>
          <a:prstGeom prst="rect">
            <a:avLst/>
          </a:prstGeom>
        </p:spPr>
        <p:txBody>
          <a:bodyPr vert="horz" lIns="95132" tIns="47567" rIns="95132" bIns="47567" rtlCol="0" anchor="b"/>
          <a:lstStyle>
            <a:lvl1pPr algn="r">
              <a:defRPr sz="1200"/>
            </a:lvl1pPr>
          </a:lstStyle>
          <a:p>
            <a:fld id="{5444AE83-E99F-4539-BD80-31D273EF0A1A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0563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Bundle N°</a:t>
            </a:r>
            <a:r>
              <a:rPr lang="fr-FR" baseline="0" dirty="0"/>
              <a:t> </a:t>
            </a:r>
            <a:r>
              <a:rPr lang="fr-FR" dirty="0"/>
              <a:t>2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0488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444AE83-E99F-4539-BD80-31D273EF0A1A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8088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70D68-3603-47A8-90E1-9D113574117A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8140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85BB-F0CC-4BC2-8DA7-34D02B1A017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1488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9A916-9CF1-4E4E-A60B-1766729F304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676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C3C24-6466-470F-9C63-89263AB8FB1F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1800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C9DA9-0197-413E-B093-13B59439F623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6034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D479-23E0-4EE1-9CB3-AD138479C5A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78781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88AB8-DD16-4B88-9DBF-2A061D86DA6C}" type="datetime1">
              <a:rPr lang="nl-NL" smtClean="0"/>
              <a:t>26-4-2024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414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B747A-0EE4-40F6-A22F-BE24E5329BCF}" type="datetime1">
              <a:rPr lang="nl-NL" smtClean="0"/>
              <a:t>26-4-2024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82826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69C73-1DBD-4FA3-8A62-7A3DEA89D81E}" type="datetime1">
              <a:rPr lang="nl-NL" smtClean="0"/>
              <a:t>26-4-2024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953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F6326D-5C95-4C81-ADAF-0A0036E730D8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8222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83375-1C3A-45D8-ACEC-1B0F0FDFDC7A}" type="datetime1">
              <a:rPr lang="nl-NL" smtClean="0"/>
              <a:t>26-4-2024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661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000"/>
            <a:lum/>
          </a:blip>
          <a:srcRect/>
          <a:stretch>
            <a:fillRect l="-28000" r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7C0E-551E-43C8-A023-2EF8BBD97631}" type="datetime1">
              <a:rPr lang="nl-NL" smtClean="0"/>
              <a:t>26-4-2024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E2F8B-98D8-40AE-9D5C-A3A12A49A35C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4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1916832"/>
            <a:ext cx="8964488" cy="3600400"/>
          </a:xfrm>
        </p:spPr>
        <p:txBody>
          <a:bodyPr>
            <a:normAutofit/>
          </a:bodyPr>
          <a:lstStyle/>
          <a:p>
            <a:r>
              <a:rPr lang="en-GB" sz="2800" b="1" dirty="0">
                <a:ea typeface="Arial" charset="0"/>
                <a:cs typeface="Arial" charset="0"/>
              </a:rPr>
              <a:t>Less OSS?</a:t>
            </a:r>
            <a:br>
              <a:rPr lang="en-GB" sz="2800" b="1" dirty="0">
                <a:ea typeface="Arial" charset="0"/>
                <a:cs typeface="Arial" charset="0"/>
              </a:rPr>
            </a:br>
            <a:r>
              <a:rPr lang="en-GB" sz="2800" b="1" dirty="0">
                <a:ea typeface="Arial" charset="0"/>
                <a:cs typeface="Arial" charset="0"/>
              </a:rPr>
              <a:t>Integrated enforcement structures in EU data protection, digital and AI regulation</a:t>
            </a:r>
            <a:endParaRPr lang="nl-NL" sz="2800" b="1" dirty="0">
              <a:ea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0331" y="4401108"/>
            <a:ext cx="6400800" cy="2232248"/>
          </a:xfrm>
        </p:spPr>
        <p:txBody>
          <a:bodyPr>
            <a:normAutofit fontScale="70000" lnSpcReduction="20000"/>
          </a:bodyPr>
          <a:lstStyle/>
          <a:p>
            <a:endParaRPr lang="en-GB" b="1" dirty="0">
              <a:ea typeface="Arial" charset="0"/>
              <a:cs typeface="Arial" charset="0"/>
            </a:endParaRPr>
          </a:p>
          <a:p>
            <a:r>
              <a:rPr lang="fr-BE" dirty="0"/>
              <a:t>This </a:t>
            </a:r>
            <a:r>
              <a:rPr lang="fr-BE" dirty="0" err="1"/>
              <a:t>project</a:t>
            </a:r>
            <a:r>
              <a:rPr lang="fr-BE" dirty="0"/>
              <a:t> has </a:t>
            </a:r>
            <a:r>
              <a:rPr lang="fr-BE" dirty="0" err="1"/>
              <a:t>received</a:t>
            </a:r>
            <a:r>
              <a:rPr lang="fr-BE" dirty="0"/>
              <a:t> </a:t>
            </a:r>
            <a:r>
              <a:rPr lang="fr-BE" dirty="0" err="1"/>
              <a:t>funding</a:t>
            </a:r>
            <a:r>
              <a:rPr lang="fr-BE" dirty="0"/>
              <a:t> </a:t>
            </a:r>
            <a:r>
              <a:rPr lang="fr-BE" dirty="0" err="1"/>
              <a:t>from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Research</a:t>
            </a:r>
            <a:r>
              <a:rPr lang="fr-BE" dirty="0"/>
              <a:t> Council (ERC) </a:t>
            </a:r>
            <a:r>
              <a:rPr lang="fr-BE" dirty="0" err="1"/>
              <a:t>under</a:t>
            </a:r>
            <a:r>
              <a:rPr lang="fr-BE" dirty="0"/>
              <a:t> the </a:t>
            </a:r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Union's</a:t>
            </a:r>
            <a:r>
              <a:rPr lang="fr-BE" dirty="0"/>
              <a:t> Horizon 2020 </a:t>
            </a:r>
            <a:r>
              <a:rPr lang="fr-BE" dirty="0" err="1"/>
              <a:t>research</a:t>
            </a:r>
            <a:r>
              <a:rPr lang="fr-BE" dirty="0"/>
              <a:t> and innovation programme (</a:t>
            </a:r>
            <a:r>
              <a:rPr lang="fr-BE" dirty="0" err="1"/>
              <a:t>grant</a:t>
            </a:r>
            <a:r>
              <a:rPr lang="fr-BE" dirty="0"/>
              <a:t> agreement n° 948473).</a:t>
            </a:r>
          </a:p>
          <a:p>
            <a:endParaRPr lang="nl-NL" sz="2000" dirty="0">
              <a:solidFill>
                <a:schemeClr val="tx1"/>
              </a:solidFill>
            </a:endParaRPr>
          </a:p>
          <a:p>
            <a:r>
              <a:rPr lang="nl-NL" sz="2000" dirty="0">
                <a:solidFill>
                  <a:schemeClr val="tx1"/>
                </a:solidFill>
              </a:rPr>
              <a:t>Prof. Dr. Pieter Van Cleynenbreugel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643" y="368052"/>
            <a:ext cx="3657600" cy="1752600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1979712" y="126876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1</a:t>
            </a:fld>
            <a:endParaRPr lang="nl-NL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DA0D4471-EFE2-4385-949B-0BCEF61891D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359" y="494724"/>
            <a:ext cx="1823893" cy="16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24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997946-A05A-441F-B94E-7753105971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OSS?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B37E388-1AFE-41B7-9F80-E1B078B882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904656"/>
          </a:xfrm>
        </p:spPr>
        <p:txBody>
          <a:bodyPr>
            <a:normAutofit fontScale="92500" lnSpcReduction="20000"/>
          </a:bodyPr>
          <a:lstStyle/>
          <a:p>
            <a:r>
              <a:rPr lang="fr-BE" dirty="0"/>
              <a:t>GDPR</a:t>
            </a:r>
          </a:p>
          <a:p>
            <a:pPr lvl="1"/>
            <a:r>
              <a:rPr lang="fr-BE" dirty="0"/>
              <a:t>Independent national </a:t>
            </a:r>
            <a:r>
              <a:rPr lang="fr-BE" dirty="0" err="1"/>
              <a:t>authorities</a:t>
            </a:r>
            <a:r>
              <a:rPr lang="fr-BE" dirty="0"/>
              <a:t> (DPA) + good administration</a:t>
            </a:r>
          </a:p>
          <a:p>
            <a:pPr lvl="1"/>
            <a:r>
              <a:rPr lang="fr-BE" dirty="0"/>
              <a:t>OSS – article 56 GDPR</a:t>
            </a:r>
          </a:p>
          <a:p>
            <a:pPr lvl="1"/>
            <a:r>
              <a:rPr lang="fr-BE" dirty="0"/>
              <a:t>EDPB – chair </a:t>
            </a:r>
            <a:r>
              <a:rPr lang="fr-BE" dirty="0" err="1"/>
              <a:t>elected</a:t>
            </a:r>
            <a:r>
              <a:rPr lang="fr-BE" dirty="0"/>
              <a:t> </a:t>
            </a:r>
            <a:r>
              <a:rPr lang="fr-BE" dirty="0" err="1"/>
              <a:t>among</a:t>
            </a:r>
            <a:r>
              <a:rPr lang="fr-BE" dirty="0"/>
              <a:t> </a:t>
            </a:r>
            <a:r>
              <a:rPr lang="fr-BE" dirty="0" err="1"/>
              <a:t>its</a:t>
            </a:r>
            <a:r>
              <a:rPr lang="fr-BE" dirty="0"/>
              <a:t> </a:t>
            </a:r>
            <a:r>
              <a:rPr lang="fr-BE" dirty="0" err="1"/>
              <a:t>members</a:t>
            </a:r>
            <a:r>
              <a:rPr lang="fr-BE" dirty="0"/>
              <a:t> (</a:t>
            </a:r>
            <a:r>
              <a:rPr lang="fr-BE" dirty="0" err="1"/>
              <a:t>DPAs</a:t>
            </a:r>
            <a:r>
              <a:rPr lang="fr-BE" dirty="0"/>
              <a:t>)</a:t>
            </a:r>
          </a:p>
          <a:p>
            <a:endParaRPr lang="fr-BE" dirty="0"/>
          </a:p>
          <a:p>
            <a:r>
              <a:rPr lang="fr-BE" dirty="0"/>
              <a:t>DSA - </a:t>
            </a:r>
            <a:r>
              <a:rPr lang="fr-BE" dirty="0" err="1"/>
              <a:t>similarly</a:t>
            </a:r>
            <a:r>
              <a:rPr lang="fr-BE" dirty="0"/>
              <a:t> </a:t>
            </a:r>
            <a:r>
              <a:rPr lang="fr-BE" dirty="0" err="1"/>
              <a:t>structured</a:t>
            </a:r>
            <a:r>
              <a:rPr lang="fr-BE" dirty="0"/>
              <a:t> national </a:t>
            </a:r>
            <a:r>
              <a:rPr lang="fr-BE" dirty="0" err="1"/>
              <a:t>authorities</a:t>
            </a:r>
            <a:endParaRPr lang="fr-BE" dirty="0"/>
          </a:p>
          <a:p>
            <a:pPr lvl="1"/>
            <a:r>
              <a:rPr lang="fr-BE" dirty="0"/>
              <a:t>Independent national </a:t>
            </a:r>
            <a:r>
              <a:rPr lang="fr-BE" dirty="0" err="1"/>
              <a:t>authorities</a:t>
            </a:r>
            <a:r>
              <a:rPr lang="fr-BE" dirty="0"/>
              <a:t> (DSC) + ‘good administration’</a:t>
            </a:r>
          </a:p>
          <a:p>
            <a:pPr lvl="1"/>
            <a:r>
              <a:rPr lang="fr-BE" dirty="0"/>
              <a:t>OSS-</a:t>
            </a:r>
            <a:r>
              <a:rPr lang="fr-BE" dirty="0" err="1"/>
              <a:t>framed</a:t>
            </a:r>
            <a:r>
              <a:rPr lang="fr-BE" dirty="0"/>
              <a:t> structure at the </a:t>
            </a:r>
            <a:r>
              <a:rPr lang="fr-BE" dirty="0" err="1"/>
              <a:t>outset</a:t>
            </a:r>
            <a:r>
              <a:rPr lang="fr-BE" dirty="0"/>
              <a:t> (art. 44a DSA)</a:t>
            </a:r>
          </a:p>
          <a:p>
            <a:pPr lvl="1"/>
            <a:r>
              <a:rPr lang="fr-BE" dirty="0" err="1"/>
              <a:t>European</a:t>
            </a:r>
            <a:r>
              <a:rPr lang="fr-BE" dirty="0"/>
              <a:t> </a:t>
            </a:r>
            <a:r>
              <a:rPr lang="fr-BE" dirty="0" err="1"/>
              <a:t>Board</a:t>
            </a:r>
            <a:r>
              <a:rPr lang="fr-BE" dirty="0"/>
              <a:t> for Digital Services – </a:t>
            </a:r>
            <a:r>
              <a:rPr lang="fr-BE" dirty="0" err="1"/>
              <a:t>chaired</a:t>
            </a:r>
            <a:r>
              <a:rPr lang="fr-BE" dirty="0"/>
              <a:t> by </a:t>
            </a:r>
            <a:r>
              <a:rPr lang="fr-BE" dirty="0">
                <a:solidFill>
                  <a:srgbClr val="FF0000"/>
                </a:solidFill>
              </a:rPr>
              <a:t>Commission</a:t>
            </a:r>
            <a:endParaRPr lang="fr-BE" i="1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fr-BE" i="1" dirty="0"/>
              <a:t>[DMA – a </a:t>
            </a:r>
            <a:r>
              <a:rPr lang="fr-BE" i="1" dirty="0" err="1"/>
              <a:t>very</a:t>
            </a:r>
            <a:r>
              <a:rPr lang="fr-BE" i="1" dirty="0"/>
              <a:t> </a:t>
            </a:r>
            <a:r>
              <a:rPr lang="fr-BE" i="1" dirty="0" err="1"/>
              <a:t>context-specific</a:t>
            </a:r>
            <a:r>
              <a:rPr lang="fr-BE" i="1" dirty="0"/>
              <a:t> case </a:t>
            </a:r>
            <a:r>
              <a:rPr lang="fr-BE" i="1" dirty="0" err="1"/>
              <a:t>limited</a:t>
            </a:r>
            <a:r>
              <a:rPr lang="fr-BE" i="1" dirty="0"/>
              <a:t> to </a:t>
            </a:r>
            <a:r>
              <a:rPr lang="fr-BE" i="1" dirty="0" err="1"/>
              <a:t>gatekeepers</a:t>
            </a:r>
            <a:r>
              <a:rPr lang="fr-BE" i="1" dirty="0"/>
              <a:t> – </a:t>
            </a:r>
            <a:r>
              <a:rPr lang="fr-BE" dirty="0" err="1"/>
              <a:t>centralised</a:t>
            </a:r>
            <a:r>
              <a:rPr lang="fr-BE" dirty="0"/>
              <a:t> </a:t>
            </a:r>
            <a:r>
              <a:rPr lang="fr-BE" dirty="0" err="1"/>
              <a:t>enforcement</a:t>
            </a:r>
            <a:r>
              <a:rPr lang="fr-BE" dirty="0"/>
              <a:t>]</a:t>
            </a:r>
          </a:p>
          <a:p>
            <a:pPr marL="457200" lvl="1" indent="0">
              <a:buNone/>
            </a:pPr>
            <a:endParaRPr lang="fr-BE" i="1" dirty="0"/>
          </a:p>
          <a:p>
            <a:pPr lvl="1"/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F51DF4E-A579-484B-B234-6A08D4366E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51712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7779A41-9B6C-49C8-827A-0CE277DAD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OSS?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8E4CB94-9479-430F-BC1B-12202E6CC2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 fontScale="77500" lnSpcReduction="20000"/>
          </a:bodyPr>
          <a:lstStyle/>
          <a:p>
            <a:r>
              <a:rPr lang="fr-BE" dirty="0"/>
              <a:t>GDPR</a:t>
            </a:r>
          </a:p>
          <a:p>
            <a:pPr lvl="1"/>
            <a:r>
              <a:rPr lang="fr-BE" dirty="0"/>
              <a:t>Independent national </a:t>
            </a:r>
            <a:r>
              <a:rPr lang="fr-BE" dirty="0" err="1"/>
              <a:t>authorities</a:t>
            </a:r>
            <a:r>
              <a:rPr lang="fr-BE" dirty="0"/>
              <a:t> (DPA) + good administration</a:t>
            </a:r>
          </a:p>
          <a:p>
            <a:pPr lvl="1"/>
            <a:r>
              <a:rPr lang="fr-BE" dirty="0"/>
              <a:t>OSS – article 56 GDPR</a:t>
            </a:r>
          </a:p>
          <a:p>
            <a:pPr lvl="1"/>
            <a:r>
              <a:rPr lang="fr-BE" dirty="0"/>
              <a:t>EDPB – chair </a:t>
            </a:r>
            <a:r>
              <a:rPr lang="fr-BE" dirty="0" err="1"/>
              <a:t>elected</a:t>
            </a:r>
            <a:r>
              <a:rPr lang="fr-BE" dirty="0"/>
              <a:t> </a:t>
            </a:r>
            <a:r>
              <a:rPr lang="fr-BE" dirty="0" err="1"/>
              <a:t>among</a:t>
            </a:r>
            <a:r>
              <a:rPr lang="fr-BE" dirty="0"/>
              <a:t> </a:t>
            </a:r>
            <a:r>
              <a:rPr lang="fr-BE" dirty="0" err="1"/>
              <a:t>its</a:t>
            </a:r>
            <a:r>
              <a:rPr lang="fr-BE" dirty="0"/>
              <a:t> </a:t>
            </a:r>
            <a:r>
              <a:rPr lang="fr-BE" dirty="0" err="1"/>
              <a:t>members</a:t>
            </a:r>
            <a:r>
              <a:rPr lang="fr-BE" dirty="0"/>
              <a:t> (</a:t>
            </a:r>
            <a:r>
              <a:rPr lang="fr-BE" dirty="0" err="1"/>
              <a:t>DPAs</a:t>
            </a:r>
            <a:r>
              <a:rPr lang="fr-BE" dirty="0"/>
              <a:t>)</a:t>
            </a:r>
          </a:p>
          <a:p>
            <a:endParaRPr lang="fr-BE" dirty="0"/>
          </a:p>
          <a:p>
            <a:r>
              <a:rPr lang="fr-BE" dirty="0"/>
              <a:t>AI </a:t>
            </a:r>
            <a:r>
              <a:rPr lang="fr-BE" dirty="0" err="1"/>
              <a:t>Act</a:t>
            </a:r>
            <a:endParaRPr lang="fr-BE" dirty="0"/>
          </a:p>
          <a:p>
            <a:pPr lvl="1"/>
            <a:r>
              <a:rPr lang="fr-BE" dirty="0"/>
              <a:t>National </a:t>
            </a:r>
            <a:r>
              <a:rPr lang="fr-BE" dirty="0" err="1"/>
              <a:t>authorities</a:t>
            </a:r>
            <a:r>
              <a:rPr lang="fr-BE" dirty="0"/>
              <a:t> + good administration</a:t>
            </a:r>
          </a:p>
          <a:p>
            <a:pPr lvl="1"/>
            <a:r>
              <a:rPr lang="fr-BE" dirty="0" err="1"/>
              <a:t>European</a:t>
            </a:r>
            <a:r>
              <a:rPr lang="fr-BE" dirty="0"/>
              <a:t> AI </a:t>
            </a:r>
            <a:r>
              <a:rPr lang="fr-BE" dirty="0" err="1"/>
              <a:t>Board</a:t>
            </a:r>
            <a:r>
              <a:rPr lang="fr-BE" dirty="0"/>
              <a:t> – </a:t>
            </a:r>
            <a:r>
              <a:rPr lang="fr-BE" dirty="0" err="1"/>
              <a:t>chaired</a:t>
            </a:r>
            <a:r>
              <a:rPr lang="fr-BE" dirty="0"/>
              <a:t> by </a:t>
            </a:r>
            <a:r>
              <a:rPr lang="fr-BE" dirty="0">
                <a:solidFill>
                  <a:srgbClr val="FF0000"/>
                </a:solidFill>
              </a:rPr>
              <a:t>Commission</a:t>
            </a:r>
          </a:p>
          <a:p>
            <a:r>
              <a:rPr lang="fr-BE" dirty="0"/>
              <a:t>Data </a:t>
            </a:r>
            <a:r>
              <a:rPr lang="fr-BE" dirty="0" err="1"/>
              <a:t>Governance</a:t>
            </a:r>
            <a:r>
              <a:rPr lang="fr-BE" dirty="0"/>
              <a:t> </a:t>
            </a:r>
            <a:r>
              <a:rPr lang="fr-BE" dirty="0" err="1"/>
              <a:t>Act</a:t>
            </a:r>
            <a:endParaRPr lang="fr-BE" dirty="0"/>
          </a:p>
          <a:p>
            <a:pPr lvl="1"/>
            <a:r>
              <a:rPr lang="fr-BE" dirty="0" err="1"/>
              <a:t>Competent</a:t>
            </a:r>
            <a:r>
              <a:rPr lang="fr-BE" dirty="0"/>
              <a:t> </a:t>
            </a:r>
            <a:r>
              <a:rPr lang="fr-BE" dirty="0" err="1"/>
              <a:t>authorities</a:t>
            </a:r>
            <a:r>
              <a:rPr lang="fr-BE" dirty="0"/>
              <a:t> + good administration</a:t>
            </a:r>
          </a:p>
          <a:p>
            <a:pPr lvl="1"/>
            <a:r>
              <a:rPr lang="fr-BE" dirty="0" err="1"/>
              <a:t>European</a:t>
            </a:r>
            <a:r>
              <a:rPr lang="fr-BE" dirty="0"/>
              <a:t> Data Innovation </a:t>
            </a:r>
            <a:r>
              <a:rPr lang="fr-BE" dirty="0" err="1"/>
              <a:t>Board</a:t>
            </a:r>
            <a:r>
              <a:rPr lang="fr-BE" dirty="0"/>
              <a:t> – </a:t>
            </a:r>
            <a:r>
              <a:rPr lang="fr-BE" dirty="0" err="1"/>
              <a:t>chaired</a:t>
            </a:r>
            <a:r>
              <a:rPr lang="fr-BE" dirty="0"/>
              <a:t> by </a:t>
            </a:r>
            <a:r>
              <a:rPr lang="fr-BE" dirty="0">
                <a:solidFill>
                  <a:srgbClr val="FF0000"/>
                </a:solidFill>
              </a:rPr>
              <a:t>Commission</a:t>
            </a:r>
          </a:p>
          <a:p>
            <a:r>
              <a:rPr lang="fr-BE" dirty="0"/>
              <a:t>Data </a:t>
            </a:r>
            <a:r>
              <a:rPr lang="fr-BE" dirty="0" err="1"/>
              <a:t>Act</a:t>
            </a:r>
            <a:endParaRPr lang="fr-BE" dirty="0"/>
          </a:p>
          <a:p>
            <a:pPr lvl="1"/>
            <a:r>
              <a:rPr lang="fr-BE" dirty="0" err="1"/>
              <a:t>Competent</a:t>
            </a:r>
            <a:r>
              <a:rPr lang="fr-BE" dirty="0"/>
              <a:t> </a:t>
            </a:r>
            <a:r>
              <a:rPr lang="fr-BE" dirty="0" err="1"/>
              <a:t>authorities</a:t>
            </a:r>
            <a:r>
              <a:rPr lang="fr-BE" dirty="0"/>
              <a:t> + ‘good administration’</a:t>
            </a:r>
          </a:p>
          <a:p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32A805E-3341-4B26-8113-2CDD85088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18737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C1510A-F370-48FA-BA78-4DD9929D4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err="1"/>
              <a:t>From</a:t>
            </a:r>
            <a:r>
              <a:rPr lang="fr-BE" dirty="0"/>
              <a:t> OSS to centralisation?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1E0420-ABE0-4C81-91F6-702B666F6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199"/>
            <a:ext cx="8229600" cy="5121275"/>
          </a:xfrm>
        </p:spPr>
        <p:txBody>
          <a:bodyPr>
            <a:normAutofit/>
          </a:bodyPr>
          <a:lstStyle/>
          <a:p>
            <a:r>
              <a:rPr lang="fr-BE" dirty="0" err="1"/>
              <a:t>Similarly</a:t>
            </a:r>
            <a:r>
              <a:rPr lang="fr-BE" dirty="0"/>
              <a:t> </a:t>
            </a:r>
            <a:r>
              <a:rPr lang="fr-BE" dirty="0" err="1"/>
              <a:t>structured</a:t>
            </a:r>
            <a:r>
              <a:rPr lang="fr-BE" dirty="0"/>
              <a:t> administrative </a:t>
            </a:r>
            <a:r>
              <a:rPr lang="fr-BE" dirty="0" err="1"/>
              <a:t>enforcement</a:t>
            </a:r>
            <a:r>
              <a:rPr lang="fr-BE" dirty="0"/>
              <a:t> </a:t>
            </a:r>
            <a:r>
              <a:rPr lang="fr-BE" dirty="0" err="1"/>
              <a:t>mechanisms</a:t>
            </a:r>
            <a:endParaRPr lang="fr-BE" dirty="0"/>
          </a:p>
          <a:p>
            <a:r>
              <a:rPr lang="fr-BE" dirty="0" err="1"/>
              <a:t>Despite</a:t>
            </a:r>
            <a:r>
              <a:rPr lang="fr-BE" dirty="0"/>
              <a:t> </a:t>
            </a:r>
            <a:r>
              <a:rPr lang="fr-BE" dirty="0" err="1"/>
              <a:t>similarities</a:t>
            </a:r>
            <a:r>
              <a:rPr lang="fr-BE" dirty="0"/>
              <a:t>, key </a:t>
            </a:r>
            <a:r>
              <a:rPr lang="fr-BE" dirty="0" err="1"/>
              <a:t>differences</a:t>
            </a:r>
            <a:endParaRPr lang="fr-BE" dirty="0"/>
          </a:p>
          <a:p>
            <a:pPr lvl="1"/>
            <a:r>
              <a:rPr lang="fr-BE" dirty="0"/>
              <a:t>OSS in GDPR v. </a:t>
            </a:r>
            <a:r>
              <a:rPr lang="fr-BE" i="1" dirty="0"/>
              <a:t>quasi-OSS</a:t>
            </a:r>
            <a:r>
              <a:rPr lang="fr-BE" dirty="0"/>
              <a:t> in DSA (absent </a:t>
            </a:r>
            <a:r>
              <a:rPr lang="fr-BE" dirty="0" err="1"/>
              <a:t>legal</a:t>
            </a:r>
            <a:r>
              <a:rPr lang="fr-BE" dirty="0"/>
              <a:t> rep.)</a:t>
            </a:r>
          </a:p>
          <a:p>
            <a:pPr lvl="1"/>
            <a:r>
              <a:rPr lang="fr-BE" dirty="0"/>
              <a:t>EDPB (GDPR) v. Commission (DSA) as </a:t>
            </a:r>
            <a:r>
              <a:rPr lang="fr-BE" dirty="0" err="1"/>
              <a:t>supervisory</a:t>
            </a:r>
            <a:r>
              <a:rPr lang="fr-BE" dirty="0"/>
              <a:t> dispute </a:t>
            </a:r>
            <a:r>
              <a:rPr lang="fr-BE" dirty="0" err="1"/>
              <a:t>resolution</a:t>
            </a:r>
            <a:r>
              <a:rPr lang="fr-BE" dirty="0"/>
              <a:t> body</a:t>
            </a:r>
          </a:p>
          <a:p>
            <a:pPr lvl="1"/>
            <a:r>
              <a:rPr lang="fr-BE" dirty="0"/>
              <a:t>Commission chairs DSA, AI, DGA </a:t>
            </a:r>
            <a:r>
              <a:rPr lang="fr-BE" dirty="0" err="1"/>
              <a:t>Boards</a:t>
            </a:r>
            <a:r>
              <a:rPr lang="fr-BE" dirty="0"/>
              <a:t> &lt;-&gt; GDPR</a:t>
            </a:r>
          </a:p>
          <a:p>
            <a:pPr lvl="1"/>
            <a:r>
              <a:rPr lang="fr-BE" dirty="0"/>
              <a:t>Commission can </a:t>
            </a:r>
            <a:r>
              <a:rPr lang="fr-BE" dirty="0" err="1"/>
              <a:t>directly</a:t>
            </a:r>
            <a:r>
              <a:rPr lang="fr-BE" dirty="0"/>
              <a:t> enforce </a:t>
            </a:r>
            <a:r>
              <a:rPr lang="fr-BE" dirty="0" err="1"/>
              <a:t>rules</a:t>
            </a:r>
            <a:r>
              <a:rPr lang="fr-BE" dirty="0"/>
              <a:t> </a:t>
            </a:r>
            <a:r>
              <a:rPr lang="fr-BE" dirty="0" err="1"/>
              <a:t>against</a:t>
            </a:r>
            <a:r>
              <a:rPr lang="fr-BE" dirty="0"/>
              <a:t> </a:t>
            </a:r>
            <a:r>
              <a:rPr lang="fr-BE" dirty="0" err="1"/>
              <a:t>very</a:t>
            </a:r>
            <a:r>
              <a:rPr lang="fr-BE" dirty="0"/>
              <a:t> large online platforms/</a:t>
            </a:r>
            <a:r>
              <a:rPr lang="fr-BE" dirty="0" err="1"/>
              <a:t>gatekeepers</a:t>
            </a:r>
            <a:r>
              <a:rPr lang="fr-BE" dirty="0"/>
              <a:t> &lt;-&gt; GDPR</a:t>
            </a:r>
          </a:p>
          <a:p>
            <a:pPr marL="0" indent="0">
              <a:buNone/>
            </a:pP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C279E40-4CC0-407D-B831-46A8FB9DD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82133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b="1" dirty="0" err="1"/>
              <a:t>Thank</a:t>
            </a:r>
            <a:r>
              <a:rPr lang="fr-FR" sz="4000" b="1" dirty="0"/>
              <a:t> </a:t>
            </a:r>
            <a:r>
              <a:rPr lang="fr-FR" sz="4000" b="1" dirty="0" err="1"/>
              <a:t>you</a:t>
            </a:r>
            <a:r>
              <a:rPr lang="fr-FR" sz="4000" b="1" dirty="0"/>
              <a:t> for </a:t>
            </a:r>
            <a:r>
              <a:rPr lang="fr-FR" sz="4000" b="1" dirty="0" err="1"/>
              <a:t>your</a:t>
            </a:r>
            <a:r>
              <a:rPr lang="fr-FR" sz="4000" b="1" dirty="0"/>
              <a:t> attention!</a:t>
            </a:r>
          </a:p>
          <a:p>
            <a:pPr marL="0" indent="0" algn="ctr">
              <a:buNone/>
            </a:pPr>
            <a:endParaRPr lang="fr-FR" sz="4000" b="1" dirty="0"/>
          </a:p>
          <a:p>
            <a:pPr marL="0" indent="0" algn="ctr">
              <a:buNone/>
            </a:pPr>
            <a:r>
              <a:rPr lang="fr-FR" sz="4000" dirty="0"/>
              <a:t>pieter.vancleynenbreugel@uliege.be</a:t>
            </a: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8096" y="283201"/>
            <a:ext cx="3657600" cy="17526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7E2F8B-98D8-40AE-9D5C-A3A12A49A35C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6039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58920</TotalTime>
  <Words>288</Words>
  <Application>Microsoft Office PowerPoint</Application>
  <PresentationFormat>Affichage à l'écran (4:3)</PresentationFormat>
  <Paragraphs>50</Paragraphs>
  <Slides>5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Less OSS? Integrated enforcement structures in EU data protection, digital and AI regulation</vt:lpstr>
      <vt:lpstr>OSS?</vt:lpstr>
      <vt:lpstr>OSS?</vt:lpstr>
      <vt:lpstr>From OSS to centralisation?</vt:lpstr>
      <vt:lpstr>Présentation PowerPoint</vt:lpstr>
    </vt:vector>
  </TitlesOfParts>
  <Company>K.U.Leuven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Compliance in EU antitrust law</dc:title>
  <dc:creator>Pieter Van Cleynenbreugel</dc:creator>
  <cp:lastModifiedBy>Reviewer</cp:lastModifiedBy>
  <cp:revision>969</cp:revision>
  <cp:lastPrinted>2018-01-31T18:47:21Z</cp:lastPrinted>
  <dcterms:created xsi:type="dcterms:W3CDTF">2014-10-20T14:43:26Z</dcterms:created>
  <dcterms:modified xsi:type="dcterms:W3CDTF">2024-04-26T07:30:54Z</dcterms:modified>
</cp:coreProperties>
</file>