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479" r:id="rId3"/>
    <p:sldId id="480" r:id="rId4"/>
    <p:sldId id="481" r:id="rId5"/>
    <p:sldId id="482" r:id="rId6"/>
    <p:sldId id="490" r:id="rId7"/>
    <p:sldId id="488" r:id="rId8"/>
    <p:sldId id="484" r:id="rId9"/>
    <p:sldId id="485" r:id="rId10"/>
    <p:sldId id="489" r:id="rId11"/>
    <p:sldId id="478" r:id="rId12"/>
  </p:sldIdLst>
  <p:sldSz cx="9144000" cy="6858000" type="screen4x3"/>
  <p:notesSz cx="6797675" cy="9926638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68" autoAdjust="0"/>
    <p:restoredTop sz="86535" autoAdjust="0"/>
  </p:normalViewPr>
  <p:slideViewPr>
    <p:cSldViewPr>
      <p:cViewPr varScale="1">
        <p:scale>
          <a:sx n="74" d="100"/>
          <a:sy n="74" d="100"/>
        </p:scale>
        <p:origin x="1613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5659" cy="496332"/>
          </a:xfrm>
          <a:prstGeom prst="rect">
            <a:avLst/>
          </a:prstGeom>
        </p:spPr>
        <p:txBody>
          <a:bodyPr vert="horz" lIns="95132" tIns="47567" rIns="95132" bIns="47567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4" y="2"/>
            <a:ext cx="2945659" cy="496332"/>
          </a:xfrm>
          <a:prstGeom prst="rect">
            <a:avLst/>
          </a:prstGeom>
        </p:spPr>
        <p:txBody>
          <a:bodyPr vert="horz" lIns="95132" tIns="47567" rIns="95132" bIns="47567" rtlCol="0"/>
          <a:lstStyle>
            <a:lvl1pPr algn="r">
              <a:defRPr sz="1200"/>
            </a:lvl1pPr>
          </a:lstStyle>
          <a:p>
            <a:fld id="{ADAB02B1-87C0-44D7-94B4-F5A96040FDDC}" type="datetimeFigureOut">
              <a:rPr lang="nl-NL" smtClean="0"/>
              <a:t>26-4-2024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28585"/>
            <a:ext cx="2945659" cy="496332"/>
          </a:xfrm>
          <a:prstGeom prst="rect">
            <a:avLst/>
          </a:prstGeom>
        </p:spPr>
        <p:txBody>
          <a:bodyPr vert="horz" lIns="95132" tIns="47567" rIns="95132" bIns="47567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4" y="9428585"/>
            <a:ext cx="2945659" cy="496332"/>
          </a:xfrm>
          <a:prstGeom prst="rect">
            <a:avLst/>
          </a:prstGeom>
        </p:spPr>
        <p:txBody>
          <a:bodyPr vert="horz" lIns="95132" tIns="47567" rIns="95132" bIns="47567" rtlCol="0" anchor="b"/>
          <a:lstStyle>
            <a:lvl1pPr algn="r">
              <a:defRPr sz="1200"/>
            </a:lvl1pPr>
          </a:lstStyle>
          <a:p>
            <a:fld id="{0469C916-0ACC-4B5F-B228-AF15055D4BE1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876326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5659" cy="496332"/>
          </a:xfrm>
          <a:prstGeom prst="rect">
            <a:avLst/>
          </a:prstGeom>
        </p:spPr>
        <p:txBody>
          <a:bodyPr vert="horz" lIns="95132" tIns="47567" rIns="95132" bIns="47567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2"/>
            <a:ext cx="2945659" cy="496332"/>
          </a:xfrm>
          <a:prstGeom prst="rect">
            <a:avLst/>
          </a:prstGeom>
        </p:spPr>
        <p:txBody>
          <a:bodyPr vert="horz" lIns="95132" tIns="47567" rIns="95132" bIns="47567" rtlCol="0"/>
          <a:lstStyle>
            <a:lvl1pPr algn="r">
              <a:defRPr sz="1200"/>
            </a:lvl1pPr>
          </a:lstStyle>
          <a:p>
            <a:fld id="{6615F3A3-B9A0-4FAB-B35D-FBCC04040375}" type="datetimeFigureOut">
              <a:rPr lang="nl-NL" smtClean="0"/>
              <a:t>26-4-2024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132" tIns="47567" rIns="95132" bIns="47567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6"/>
          </a:xfrm>
          <a:prstGeom prst="rect">
            <a:avLst/>
          </a:prstGeom>
        </p:spPr>
        <p:txBody>
          <a:bodyPr vert="horz" lIns="95132" tIns="47567" rIns="95132" bIns="4756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5"/>
            <a:ext cx="2945659" cy="496332"/>
          </a:xfrm>
          <a:prstGeom prst="rect">
            <a:avLst/>
          </a:prstGeom>
        </p:spPr>
        <p:txBody>
          <a:bodyPr vert="horz" lIns="95132" tIns="47567" rIns="95132" bIns="47567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6332"/>
          </a:xfrm>
          <a:prstGeom prst="rect">
            <a:avLst/>
          </a:prstGeom>
        </p:spPr>
        <p:txBody>
          <a:bodyPr vert="horz" lIns="95132" tIns="47567" rIns="95132" bIns="47567" rtlCol="0" anchor="b"/>
          <a:lstStyle>
            <a:lvl1pPr algn="r">
              <a:defRPr sz="1200"/>
            </a:lvl1pPr>
          </a:lstStyle>
          <a:p>
            <a:fld id="{5444AE83-E99F-4539-BD80-31D273EF0A1A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00563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Bundle N°</a:t>
            </a:r>
            <a:r>
              <a:rPr lang="fr-FR" baseline="0" dirty="0"/>
              <a:t> </a:t>
            </a:r>
            <a:r>
              <a:rPr lang="fr-FR" dirty="0"/>
              <a:t>2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44AE83-E99F-4539-BD80-31D273EF0A1A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50488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44AE83-E99F-4539-BD80-31D273EF0A1A}" type="slidenum">
              <a:rPr lang="nl-NL" smtClean="0"/>
              <a:t>11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8088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70D68-3603-47A8-90E1-9D113574117A}" type="datetime1">
              <a:rPr lang="nl-NL" smtClean="0"/>
              <a:t>26-4-2024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8140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F85BB-F0CC-4BC2-8DA7-34D02B1A0171}" type="datetime1">
              <a:rPr lang="nl-NL" smtClean="0"/>
              <a:t>26-4-2024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61488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9A916-9CF1-4E4E-A60B-1766729F3041}" type="datetime1">
              <a:rPr lang="nl-NL" smtClean="0"/>
              <a:t>26-4-2024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6763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3C24-6466-470F-9C63-89263AB8FB1F}" type="datetime1">
              <a:rPr lang="nl-NL" smtClean="0"/>
              <a:t>26-4-2024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31800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C9DA9-0197-413E-B093-13B59439F623}" type="datetime1">
              <a:rPr lang="nl-NL" smtClean="0"/>
              <a:t>26-4-2024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96034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AD479-23E0-4EE1-9CB3-AD138479C5A8}" type="datetime1">
              <a:rPr lang="nl-NL" smtClean="0"/>
              <a:t>26-4-2024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78781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88AB8-DD16-4B88-9DBF-2A061D86DA6C}" type="datetime1">
              <a:rPr lang="nl-NL" smtClean="0"/>
              <a:t>26-4-2024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6414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B747A-0EE4-40F6-A22F-BE24E5329BCF}" type="datetime1">
              <a:rPr lang="nl-NL" smtClean="0"/>
              <a:t>26-4-2024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82826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9C73-1DBD-4FA3-8A62-7A3DEA89D81E}" type="datetime1">
              <a:rPr lang="nl-NL" smtClean="0"/>
              <a:t>26-4-2024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69533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6326D-5C95-4C81-ADAF-0A0036E730D8}" type="datetime1">
              <a:rPr lang="nl-NL" smtClean="0"/>
              <a:t>26-4-2024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48222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83375-1C3A-45D8-ACEC-1B0F0FDFDC7A}" type="datetime1">
              <a:rPr lang="nl-NL" smtClean="0"/>
              <a:t>26-4-2024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6610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6000"/>
            <a:lum/>
          </a:blip>
          <a:srcRect/>
          <a:stretch>
            <a:fillRect l="-28000" r="-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717C0E-551E-43C8-A023-2EF8BBD97631}" type="datetime1">
              <a:rPr lang="nl-NL" smtClean="0"/>
              <a:t>26-4-2024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754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1730760"/>
            <a:ext cx="8964488" cy="3600400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Compliance Requirements in EU Investment Services Regulation</a:t>
            </a:r>
            <a:br>
              <a:rPr lang="fr-BE" b="1" dirty="0"/>
            </a:br>
            <a:br>
              <a:rPr lang="fr-BE" b="1" dirty="0"/>
            </a:br>
            <a:r>
              <a:rPr lang="en-GB" b="1" dirty="0"/>
              <a:t>Towards a more Coherent Accountability </a:t>
            </a:r>
            <a:br>
              <a:rPr lang="en-GB" b="1" dirty="0"/>
            </a:br>
            <a:r>
              <a:rPr lang="en-GB" b="1" dirty="0"/>
              <a:t>Framework?</a:t>
            </a:r>
            <a:endParaRPr lang="fr-BE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0331" y="4401108"/>
            <a:ext cx="6400800" cy="2232248"/>
          </a:xfrm>
        </p:spPr>
        <p:txBody>
          <a:bodyPr>
            <a:normAutofit fontScale="70000" lnSpcReduction="20000"/>
          </a:bodyPr>
          <a:lstStyle/>
          <a:p>
            <a:endParaRPr lang="nl-NL" dirty="0"/>
          </a:p>
          <a:p>
            <a:endParaRPr lang="nl-NL" sz="2000" dirty="0">
              <a:solidFill>
                <a:schemeClr val="tx1"/>
              </a:solidFill>
            </a:endParaRPr>
          </a:p>
          <a:p>
            <a:r>
              <a:rPr lang="nl-NL" sz="2000" dirty="0">
                <a:solidFill>
                  <a:schemeClr val="tx1"/>
                </a:solidFill>
              </a:rPr>
              <a:t>Prof. Dr. Pieter Van Cleynenbreugel</a:t>
            </a:r>
          </a:p>
          <a:p>
            <a:r>
              <a:rPr lang="fr-BE" dirty="0"/>
              <a:t>This </a:t>
            </a:r>
            <a:r>
              <a:rPr lang="fr-BE" dirty="0" err="1"/>
              <a:t>project</a:t>
            </a:r>
            <a:r>
              <a:rPr lang="fr-BE" dirty="0"/>
              <a:t> has </a:t>
            </a:r>
            <a:r>
              <a:rPr lang="fr-BE" dirty="0" err="1"/>
              <a:t>received</a:t>
            </a:r>
            <a:r>
              <a:rPr lang="fr-BE" dirty="0"/>
              <a:t> </a:t>
            </a:r>
            <a:r>
              <a:rPr lang="fr-BE" dirty="0" err="1"/>
              <a:t>funding</a:t>
            </a:r>
            <a:r>
              <a:rPr lang="fr-BE" dirty="0"/>
              <a:t> </a:t>
            </a:r>
            <a:r>
              <a:rPr lang="fr-BE" dirty="0" err="1"/>
              <a:t>from</a:t>
            </a:r>
            <a:r>
              <a:rPr lang="fr-BE" dirty="0"/>
              <a:t> the </a:t>
            </a:r>
            <a:r>
              <a:rPr lang="fr-BE" dirty="0" err="1"/>
              <a:t>European</a:t>
            </a:r>
            <a:r>
              <a:rPr lang="fr-BE" dirty="0"/>
              <a:t> </a:t>
            </a:r>
            <a:r>
              <a:rPr lang="fr-BE" dirty="0" err="1"/>
              <a:t>Research</a:t>
            </a:r>
            <a:r>
              <a:rPr lang="fr-BE" dirty="0"/>
              <a:t> Council (ERC) </a:t>
            </a:r>
            <a:r>
              <a:rPr lang="fr-BE" dirty="0" err="1"/>
              <a:t>under</a:t>
            </a:r>
            <a:r>
              <a:rPr lang="fr-BE" dirty="0"/>
              <a:t> the </a:t>
            </a:r>
            <a:r>
              <a:rPr lang="fr-BE" dirty="0" err="1"/>
              <a:t>European</a:t>
            </a:r>
            <a:r>
              <a:rPr lang="fr-BE" dirty="0"/>
              <a:t> </a:t>
            </a:r>
            <a:r>
              <a:rPr lang="fr-BE" dirty="0" err="1"/>
              <a:t>Union's</a:t>
            </a:r>
            <a:r>
              <a:rPr lang="fr-BE" dirty="0"/>
              <a:t> Horizon 2020 </a:t>
            </a:r>
            <a:r>
              <a:rPr lang="fr-BE" dirty="0" err="1"/>
              <a:t>research</a:t>
            </a:r>
            <a:r>
              <a:rPr lang="fr-BE" dirty="0"/>
              <a:t> and innovation programme (</a:t>
            </a:r>
            <a:r>
              <a:rPr lang="fr-BE" dirty="0" err="1"/>
              <a:t>grant</a:t>
            </a:r>
            <a:r>
              <a:rPr lang="fr-BE" dirty="0"/>
              <a:t> agreement n° 948473).</a:t>
            </a:r>
          </a:p>
          <a:p>
            <a:endParaRPr lang="nl-NL" sz="2000" dirty="0">
              <a:solidFill>
                <a:schemeClr val="tx1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643" y="116632"/>
            <a:ext cx="3657600" cy="1752600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1979712" y="126876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1</a:t>
            </a:fld>
            <a:endParaRPr lang="nl-NL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DA0D4471-EFE2-4385-949B-0BCEF61891D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2907" y="237608"/>
            <a:ext cx="1823893" cy="16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6242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D104C4-AF99-44B0-8D07-39364F66E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Conclusions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A8C35B4-3077-4606-B683-828AD00CE4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/>
              <a:t>Compliance as a key driver for </a:t>
            </a:r>
            <a:r>
              <a:rPr lang="fr-BE" dirty="0" err="1"/>
              <a:t>accountability</a:t>
            </a:r>
            <a:endParaRPr lang="fr-BE" dirty="0"/>
          </a:p>
          <a:p>
            <a:endParaRPr lang="fr-BE" dirty="0"/>
          </a:p>
          <a:p>
            <a:r>
              <a:rPr lang="fr-BE" dirty="0"/>
              <a:t>EU </a:t>
            </a:r>
            <a:r>
              <a:rPr lang="fr-BE" dirty="0" err="1"/>
              <a:t>legal</a:t>
            </a:r>
            <a:r>
              <a:rPr lang="fr-BE" dirty="0"/>
              <a:t> </a:t>
            </a:r>
            <a:r>
              <a:rPr lang="fr-BE" dirty="0" err="1"/>
              <a:t>framework</a:t>
            </a:r>
            <a:r>
              <a:rPr lang="fr-BE" dirty="0"/>
              <a:t> </a:t>
            </a:r>
            <a:r>
              <a:rPr lang="fr-BE" dirty="0" err="1"/>
              <a:t>focuses</a:t>
            </a:r>
            <a:r>
              <a:rPr lang="fr-BE" dirty="0"/>
              <a:t> on compliance as </a:t>
            </a:r>
            <a:r>
              <a:rPr lang="fr-BE" dirty="0" err="1"/>
              <a:t>yet</a:t>
            </a:r>
            <a:r>
              <a:rPr lang="fr-BE" dirty="0"/>
              <a:t> </a:t>
            </a:r>
            <a:r>
              <a:rPr lang="fr-BE" dirty="0" err="1"/>
              <a:t>another</a:t>
            </a:r>
            <a:r>
              <a:rPr lang="fr-BE" dirty="0"/>
              <a:t> command and control </a:t>
            </a:r>
            <a:r>
              <a:rPr lang="fr-BE" dirty="0" err="1"/>
              <a:t>tool</a:t>
            </a:r>
            <a:endParaRPr lang="fr-BE" dirty="0"/>
          </a:p>
          <a:p>
            <a:endParaRPr lang="fr-BE" dirty="0"/>
          </a:p>
          <a:p>
            <a:r>
              <a:rPr lang="fr-BE" dirty="0" err="1"/>
              <a:t>Towards</a:t>
            </a:r>
            <a:r>
              <a:rPr lang="fr-BE" dirty="0"/>
              <a:t> a more </a:t>
            </a:r>
            <a:r>
              <a:rPr lang="fr-BE" dirty="0" err="1"/>
              <a:t>streamlined</a:t>
            </a:r>
            <a:r>
              <a:rPr lang="fr-BE" dirty="0"/>
              <a:t> </a:t>
            </a:r>
            <a:r>
              <a:rPr lang="fr-BE" dirty="0" err="1"/>
              <a:t>approach</a:t>
            </a:r>
            <a:r>
              <a:rPr lang="fr-BE" dirty="0"/>
              <a:t>?</a:t>
            </a:r>
          </a:p>
          <a:p>
            <a:pPr lvl="1"/>
            <a:r>
              <a:rPr lang="fr-BE" dirty="0" err="1"/>
              <a:t>Legally</a:t>
            </a:r>
            <a:r>
              <a:rPr lang="fr-BE" dirty="0"/>
              <a:t> possible</a:t>
            </a:r>
          </a:p>
          <a:p>
            <a:pPr lvl="1"/>
            <a:r>
              <a:rPr lang="fr-BE" dirty="0" err="1"/>
              <a:t>Practically</a:t>
            </a:r>
            <a:r>
              <a:rPr lang="fr-BE" dirty="0"/>
              <a:t> </a:t>
            </a:r>
            <a:r>
              <a:rPr lang="fr-BE" dirty="0" err="1"/>
              <a:t>feasible</a:t>
            </a:r>
            <a:r>
              <a:rPr lang="fr-BE" dirty="0"/>
              <a:t>?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51C8F62-B6DD-40CB-BA14-062132161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804910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fr-FR" sz="4000" b="1" dirty="0"/>
          </a:p>
          <a:p>
            <a:pPr marL="0" indent="0" algn="ctr">
              <a:buNone/>
            </a:pPr>
            <a:endParaRPr lang="fr-FR" sz="4000" b="1" dirty="0"/>
          </a:p>
          <a:p>
            <a:pPr marL="0" indent="0" algn="ctr">
              <a:buNone/>
            </a:pPr>
            <a:r>
              <a:rPr lang="fr-FR" sz="4000" b="1" dirty="0" err="1"/>
              <a:t>Thank</a:t>
            </a:r>
            <a:r>
              <a:rPr lang="fr-FR" sz="4000" b="1" dirty="0"/>
              <a:t> </a:t>
            </a:r>
            <a:r>
              <a:rPr lang="fr-FR" sz="4000" b="1" dirty="0" err="1"/>
              <a:t>you</a:t>
            </a:r>
            <a:r>
              <a:rPr lang="fr-FR" sz="4000" b="1" dirty="0"/>
              <a:t> for </a:t>
            </a:r>
            <a:r>
              <a:rPr lang="fr-FR" sz="4000" b="1" dirty="0" err="1"/>
              <a:t>your</a:t>
            </a:r>
            <a:r>
              <a:rPr lang="fr-FR" sz="4000" b="1" dirty="0"/>
              <a:t> attention!</a:t>
            </a:r>
          </a:p>
          <a:p>
            <a:pPr marL="0" indent="0" algn="ctr">
              <a:buNone/>
            </a:pPr>
            <a:endParaRPr lang="fr-FR" sz="4000" b="1" dirty="0"/>
          </a:p>
          <a:p>
            <a:pPr marL="0" indent="0" algn="ctr">
              <a:buNone/>
            </a:pPr>
            <a:r>
              <a:rPr lang="fr-FR" sz="4000" dirty="0"/>
              <a:t>pieter.vancleynenbreugel@uliege.be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8096" y="283201"/>
            <a:ext cx="3657600" cy="175260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11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46039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C37456-58F7-4E66-8D20-187378CF4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/>
              <a:t>Overview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390D6AD-990F-49E6-BD6E-3E0AB680D5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3162"/>
          </a:xfrm>
        </p:spPr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r>
              <a:rPr lang="fr-BE" dirty="0">
                <a:solidFill>
                  <a:srgbClr val="FF0000"/>
                </a:solidFill>
              </a:rPr>
              <a:t>Compliance </a:t>
            </a:r>
            <a:r>
              <a:rPr lang="fr-BE" dirty="0" err="1">
                <a:solidFill>
                  <a:srgbClr val="FF0000"/>
                </a:solidFill>
              </a:rPr>
              <a:t>requirements</a:t>
            </a:r>
            <a:r>
              <a:rPr lang="fr-BE" dirty="0">
                <a:solidFill>
                  <a:srgbClr val="FF0000"/>
                </a:solidFill>
              </a:rPr>
              <a:t> in EU </a:t>
            </a:r>
            <a:r>
              <a:rPr lang="fr-BE" dirty="0" err="1">
                <a:solidFill>
                  <a:srgbClr val="FF0000"/>
                </a:solidFill>
              </a:rPr>
              <a:t>investment</a:t>
            </a:r>
            <a:r>
              <a:rPr lang="fr-BE" dirty="0">
                <a:solidFill>
                  <a:srgbClr val="FF0000"/>
                </a:solidFill>
              </a:rPr>
              <a:t> services </a:t>
            </a:r>
            <a:r>
              <a:rPr lang="fr-BE" dirty="0" err="1">
                <a:solidFill>
                  <a:srgbClr val="FF0000"/>
                </a:solidFill>
              </a:rPr>
              <a:t>regulation</a:t>
            </a:r>
            <a:endParaRPr lang="fr-BE" dirty="0">
              <a:solidFill>
                <a:srgbClr val="FF0000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fr-BE" dirty="0"/>
          </a:p>
          <a:p>
            <a:pPr marL="457200" lvl="1" indent="0">
              <a:buNone/>
            </a:pPr>
            <a:endParaRPr lang="fr-BE" dirty="0"/>
          </a:p>
          <a:p>
            <a:pPr lvl="1">
              <a:buFont typeface="Arial" panose="020B0604020202020204" pitchFamily="34" charset="0"/>
              <a:buChar char="•"/>
            </a:pPr>
            <a:endParaRPr lang="fr-BE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fr-BE" dirty="0" err="1"/>
              <a:t>Towards</a:t>
            </a:r>
            <a:r>
              <a:rPr lang="fr-BE" dirty="0"/>
              <a:t> a more </a:t>
            </a:r>
            <a:r>
              <a:rPr lang="fr-BE" dirty="0" err="1"/>
              <a:t>coherent</a:t>
            </a:r>
            <a:r>
              <a:rPr lang="fr-BE" dirty="0"/>
              <a:t> </a:t>
            </a:r>
            <a:r>
              <a:rPr lang="fr-BE" dirty="0" err="1"/>
              <a:t>accountability</a:t>
            </a:r>
            <a:r>
              <a:rPr lang="fr-BE" dirty="0"/>
              <a:t> </a:t>
            </a:r>
            <a:r>
              <a:rPr lang="fr-BE" dirty="0" err="1"/>
              <a:t>framework</a:t>
            </a:r>
            <a:r>
              <a:rPr lang="fr-BE" dirty="0"/>
              <a:t>?</a:t>
            </a:r>
          </a:p>
          <a:p>
            <a:endParaRPr lang="fr-BE" dirty="0"/>
          </a:p>
          <a:p>
            <a:endParaRPr lang="fr-BE" dirty="0"/>
          </a:p>
          <a:p>
            <a:endParaRPr lang="fr-BE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E0936BD-01D7-4702-A61E-B6B76B879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05728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CF8199-E780-423A-9995-F98B758D2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Compliance </a:t>
            </a:r>
            <a:r>
              <a:rPr lang="fr-BE" dirty="0" err="1"/>
              <a:t>requirements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6488223-A640-4EF3-AB28-3404EAAFD1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/>
              <a:t>Compliance = the set of </a:t>
            </a:r>
            <a:r>
              <a:rPr lang="fr-BE" dirty="0" err="1"/>
              <a:t>internal</a:t>
            </a:r>
            <a:r>
              <a:rPr lang="fr-BE" dirty="0"/>
              <a:t> management programmes </a:t>
            </a:r>
            <a:r>
              <a:rPr lang="fr-BE" dirty="0" err="1"/>
              <a:t>aimed</a:t>
            </a:r>
            <a:r>
              <a:rPr lang="fr-BE" dirty="0"/>
              <a:t> at </a:t>
            </a:r>
            <a:r>
              <a:rPr lang="fr-BE" dirty="0" err="1"/>
              <a:t>improving</a:t>
            </a:r>
            <a:r>
              <a:rPr lang="fr-BE" dirty="0"/>
              <a:t> a </a:t>
            </a:r>
            <a:r>
              <a:rPr lang="fr-BE" dirty="0" err="1"/>
              <a:t>firm’s</a:t>
            </a:r>
            <a:r>
              <a:rPr lang="fr-BE" dirty="0"/>
              <a:t> </a:t>
            </a:r>
            <a:r>
              <a:rPr lang="fr-BE" dirty="0" err="1"/>
              <a:t>ability</a:t>
            </a:r>
            <a:r>
              <a:rPr lang="fr-BE" dirty="0"/>
              <a:t> to monitor the </a:t>
            </a:r>
            <a:r>
              <a:rPr lang="fr-BE" dirty="0" err="1"/>
              <a:t>conduct</a:t>
            </a:r>
            <a:r>
              <a:rPr lang="fr-BE" dirty="0"/>
              <a:t> of </a:t>
            </a:r>
            <a:r>
              <a:rPr lang="fr-BE" dirty="0" err="1"/>
              <a:t>their</a:t>
            </a:r>
            <a:r>
              <a:rPr lang="fr-BE" dirty="0"/>
              <a:t> </a:t>
            </a:r>
            <a:r>
              <a:rPr lang="fr-BE" dirty="0" err="1"/>
              <a:t>own</a:t>
            </a:r>
            <a:r>
              <a:rPr lang="fr-BE" dirty="0"/>
              <a:t> divisions and </a:t>
            </a:r>
            <a:r>
              <a:rPr lang="fr-BE" dirty="0" err="1"/>
              <a:t>employees</a:t>
            </a:r>
            <a:r>
              <a:rPr lang="fr-BE" dirty="0"/>
              <a:t> in </a:t>
            </a:r>
            <a:r>
              <a:rPr lang="fr-BE" dirty="0" err="1"/>
              <a:t>order</a:t>
            </a:r>
            <a:r>
              <a:rPr lang="fr-BE" dirty="0"/>
              <a:t> to </a:t>
            </a:r>
            <a:r>
              <a:rPr lang="fr-BE" dirty="0" err="1"/>
              <a:t>reduce</a:t>
            </a:r>
            <a:r>
              <a:rPr lang="fr-BE" dirty="0"/>
              <a:t> the </a:t>
            </a:r>
            <a:r>
              <a:rPr lang="fr-BE" dirty="0" err="1"/>
              <a:t>risks</a:t>
            </a:r>
            <a:r>
              <a:rPr lang="fr-BE" dirty="0"/>
              <a:t> of </a:t>
            </a:r>
            <a:r>
              <a:rPr lang="fr-BE" dirty="0" err="1"/>
              <a:t>illegal</a:t>
            </a:r>
            <a:r>
              <a:rPr lang="fr-BE" dirty="0"/>
              <a:t> </a:t>
            </a:r>
            <a:r>
              <a:rPr lang="fr-BE" dirty="0" err="1"/>
              <a:t>behaviour</a:t>
            </a:r>
            <a:r>
              <a:rPr lang="fr-BE" dirty="0"/>
              <a:t> </a:t>
            </a:r>
            <a:r>
              <a:rPr lang="fr-BE" dirty="0" err="1"/>
              <a:t>being</a:t>
            </a:r>
            <a:r>
              <a:rPr lang="fr-BE" dirty="0"/>
              <a:t> </a:t>
            </a:r>
            <a:r>
              <a:rPr lang="fr-BE" dirty="0" err="1"/>
              <a:t>undertaken</a:t>
            </a:r>
            <a:r>
              <a:rPr lang="fr-BE" dirty="0"/>
              <a:t> (</a:t>
            </a:r>
            <a:r>
              <a:rPr lang="fr-BE" i="1" dirty="0"/>
              <a:t>ex ante</a:t>
            </a:r>
            <a:r>
              <a:rPr lang="fr-BE" dirty="0"/>
              <a:t>), and to </a:t>
            </a:r>
            <a:r>
              <a:rPr lang="fr-BE" dirty="0" err="1"/>
              <a:t>identify</a:t>
            </a:r>
            <a:r>
              <a:rPr lang="fr-BE" dirty="0"/>
              <a:t> and </a:t>
            </a:r>
            <a:r>
              <a:rPr lang="fr-BE" dirty="0" err="1"/>
              <a:t>promptly</a:t>
            </a:r>
            <a:r>
              <a:rPr lang="fr-BE" dirty="0"/>
              <a:t> put to an end [to] (</a:t>
            </a:r>
            <a:r>
              <a:rPr lang="fr-BE" i="1" dirty="0"/>
              <a:t>ex post</a:t>
            </a:r>
            <a:r>
              <a:rPr lang="fr-BE" dirty="0"/>
              <a:t>) violations </a:t>
            </a:r>
            <a:r>
              <a:rPr lang="fr-BE" dirty="0" err="1"/>
              <a:t>incurred</a:t>
            </a:r>
            <a:r>
              <a:rPr lang="fr-BE" dirty="0"/>
              <a:t> 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BBFFFBF-E9E4-4806-B9E3-320D9F8E0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38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CF8199-E780-423A-9995-F98B758D2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Compliance </a:t>
            </a:r>
            <a:r>
              <a:rPr lang="fr-BE" dirty="0" err="1"/>
              <a:t>requirements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6488223-A640-4EF3-AB28-3404EAAFD1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BE" dirty="0"/>
              <a:t>Article 16(2) Directive 2014/65 (</a:t>
            </a:r>
            <a:r>
              <a:rPr lang="fr-BE" dirty="0" err="1"/>
              <a:t>MiFID</a:t>
            </a:r>
            <a:r>
              <a:rPr lang="fr-BE" dirty="0"/>
              <a:t> II)</a:t>
            </a:r>
          </a:p>
          <a:p>
            <a:endParaRPr lang="fr-BE" dirty="0"/>
          </a:p>
          <a:p>
            <a:endParaRPr lang="fr-BE" dirty="0"/>
          </a:p>
          <a:p>
            <a:r>
              <a:rPr lang="fr-BE" dirty="0" err="1"/>
              <a:t>Delegated</a:t>
            </a:r>
            <a:r>
              <a:rPr lang="fr-BE" dirty="0"/>
              <a:t> </a:t>
            </a:r>
            <a:r>
              <a:rPr lang="fr-BE" dirty="0" err="1"/>
              <a:t>Regulation</a:t>
            </a:r>
            <a:r>
              <a:rPr lang="fr-BE" dirty="0"/>
              <a:t> 2017/565 </a:t>
            </a:r>
          </a:p>
          <a:p>
            <a:pPr lvl="1"/>
            <a:r>
              <a:rPr lang="fr-BE" dirty="0"/>
              <a:t>Art. 22: </a:t>
            </a:r>
            <a:r>
              <a:rPr lang="fr-BE" dirty="0" err="1"/>
              <a:t>organizational</a:t>
            </a:r>
            <a:r>
              <a:rPr lang="fr-BE" dirty="0"/>
              <a:t> </a:t>
            </a:r>
            <a:r>
              <a:rPr lang="fr-BE" dirty="0" err="1"/>
              <a:t>requirements</a:t>
            </a:r>
            <a:endParaRPr lang="fr-BE" dirty="0"/>
          </a:p>
          <a:p>
            <a:pPr lvl="1"/>
            <a:r>
              <a:rPr lang="fr-BE" dirty="0"/>
              <a:t>Art. 25: senior management </a:t>
            </a:r>
            <a:r>
              <a:rPr lang="fr-BE" dirty="0" err="1"/>
              <a:t>shall</a:t>
            </a:r>
            <a:r>
              <a:rPr lang="fr-BE" dirty="0"/>
              <a:t> </a:t>
            </a:r>
            <a:r>
              <a:rPr lang="fr-BE" dirty="0" err="1"/>
              <a:t>be</a:t>
            </a:r>
            <a:r>
              <a:rPr lang="fr-BE" dirty="0"/>
              <a:t> </a:t>
            </a:r>
            <a:r>
              <a:rPr lang="fr-BE" dirty="0" err="1"/>
              <a:t>required</a:t>
            </a:r>
            <a:r>
              <a:rPr lang="fr-BE" dirty="0"/>
              <a:t> to </a:t>
            </a:r>
            <a:r>
              <a:rPr lang="fr-BE" dirty="0" err="1"/>
              <a:t>assess</a:t>
            </a:r>
            <a:r>
              <a:rPr lang="fr-BE" dirty="0"/>
              <a:t> and </a:t>
            </a:r>
            <a:r>
              <a:rPr lang="fr-BE" dirty="0" err="1"/>
              <a:t>periodically</a:t>
            </a:r>
            <a:r>
              <a:rPr lang="fr-BE" dirty="0"/>
              <a:t> </a:t>
            </a:r>
            <a:r>
              <a:rPr lang="fr-BE" dirty="0" err="1"/>
              <a:t>review</a:t>
            </a:r>
            <a:r>
              <a:rPr lang="fr-BE" dirty="0"/>
              <a:t> the </a:t>
            </a:r>
            <a:r>
              <a:rPr lang="fr-BE" dirty="0" err="1"/>
              <a:t>effectiveness</a:t>
            </a:r>
            <a:r>
              <a:rPr lang="fr-BE" dirty="0"/>
              <a:t> of compliance </a:t>
            </a:r>
            <a:r>
              <a:rPr lang="fr-BE" dirty="0" err="1"/>
              <a:t>policies</a:t>
            </a:r>
            <a:endParaRPr lang="fr-BE" dirty="0"/>
          </a:p>
          <a:p>
            <a:pPr lvl="1"/>
            <a:r>
              <a:rPr lang="fr-BE" dirty="0"/>
              <a:t>Art. 26: complaints handling </a:t>
            </a:r>
            <a:r>
              <a:rPr lang="fr-BE" dirty="0" err="1"/>
              <a:t>procedures</a:t>
            </a:r>
            <a:endParaRPr lang="fr-BE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BBFFFBF-E9E4-4806-B9E3-320D9F8E0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4</a:t>
            </a:fld>
            <a:endParaRPr lang="nl-NL"/>
          </a:p>
        </p:txBody>
      </p:sp>
      <p:pic>
        <p:nvPicPr>
          <p:cNvPr id="2050" name="Picture 2" descr="MiFID II, une réforme a minima et des jalons de réforme pour 2021 - Analyse  Financière">
            <a:extLst>
              <a:ext uri="{FF2B5EF4-FFF2-40B4-BE49-F238E27FC236}">
                <a16:creationId xmlns:a16="http://schemas.microsoft.com/office/drawing/2014/main" id="{27DF1BF4-D38F-4321-A0C3-456891EC45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2197497"/>
            <a:ext cx="2133600" cy="177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25692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CF8199-E780-423A-9995-F98B758D2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Compliance </a:t>
            </a:r>
            <a:r>
              <a:rPr lang="fr-BE" dirty="0" err="1"/>
              <a:t>requirements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6488223-A640-4EF3-AB28-3404EAAFD1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/>
              <a:t>ESMA guidelines </a:t>
            </a:r>
            <a:r>
              <a:rPr lang="fr-BE" dirty="0" err="1"/>
              <a:t>complementing</a:t>
            </a:r>
            <a:r>
              <a:rPr lang="fr-BE" dirty="0"/>
              <a:t> EU </a:t>
            </a:r>
            <a:r>
              <a:rPr lang="fr-BE" dirty="0" err="1"/>
              <a:t>legislative</a:t>
            </a:r>
            <a:r>
              <a:rPr lang="fr-BE" dirty="0"/>
              <a:t> </a:t>
            </a:r>
            <a:r>
              <a:rPr lang="fr-BE" dirty="0" err="1"/>
              <a:t>texts</a:t>
            </a:r>
            <a:endParaRPr lang="fr-BE" dirty="0"/>
          </a:p>
          <a:p>
            <a:pPr lvl="1"/>
            <a:r>
              <a:rPr lang="fr-BE" dirty="0"/>
              <a:t>Legal value?</a:t>
            </a:r>
          </a:p>
          <a:p>
            <a:pPr lvl="1"/>
            <a:endParaRPr lang="fr-BE" dirty="0"/>
          </a:p>
          <a:p>
            <a:pPr lvl="1"/>
            <a:r>
              <a:rPr lang="fr-BE" dirty="0"/>
              <a:t>Risk-</a:t>
            </a:r>
            <a:r>
              <a:rPr lang="fr-BE" dirty="0" err="1"/>
              <a:t>based</a:t>
            </a:r>
            <a:r>
              <a:rPr lang="fr-BE" dirty="0"/>
              <a:t> compliance </a:t>
            </a:r>
            <a:r>
              <a:rPr lang="fr-BE" dirty="0" err="1"/>
              <a:t>strategies</a:t>
            </a:r>
            <a:r>
              <a:rPr lang="fr-BE" dirty="0"/>
              <a:t> and monitoring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BBFFFBF-E9E4-4806-B9E3-320D9F8E0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5</a:t>
            </a:fld>
            <a:endParaRPr lang="nl-NL"/>
          </a:p>
        </p:txBody>
      </p:sp>
      <p:pic>
        <p:nvPicPr>
          <p:cNvPr id="1026" name="Picture 2" descr="ESMA">
            <a:extLst>
              <a:ext uri="{FF2B5EF4-FFF2-40B4-BE49-F238E27FC236}">
                <a16:creationId xmlns:a16="http://schemas.microsoft.com/office/drawing/2014/main" id="{C9BE11B1-9AED-4BD5-A942-CC59A8D02B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4764088"/>
            <a:ext cx="3352800" cy="1362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66355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94B38D-A61F-42EB-9482-1829C73E2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Compliance </a:t>
            </a:r>
            <a:r>
              <a:rPr lang="fr-BE" dirty="0" err="1"/>
              <a:t>requirements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78628A3-4DEC-4DC1-87B3-2ECB3AFB7B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/>
              <a:t>An illustration of the </a:t>
            </a:r>
            <a:r>
              <a:rPr lang="fr-BE" dirty="0" err="1"/>
              <a:t>EU’s</a:t>
            </a:r>
            <a:r>
              <a:rPr lang="fr-BE" dirty="0"/>
              <a:t> </a:t>
            </a:r>
            <a:r>
              <a:rPr lang="fr-BE" dirty="0" err="1"/>
              <a:t>principle-based</a:t>
            </a:r>
            <a:r>
              <a:rPr lang="fr-BE" dirty="0"/>
              <a:t>, </a:t>
            </a:r>
            <a:r>
              <a:rPr lang="fr-BE" dirty="0" err="1"/>
              <a:t>rule-centred</a:t>
            </a:r>
            <a:r>
              <a:rPr lang="fr-BE" dirty="0"/>
              <a:t> </a:t>
            </a:r>
            <a:r>
              <a:rPr lang="fr-BE" dirty="0" err="1"/>
              <a:t>rulemaking</a:t>
            </a:r>
            <a:r>
              <a:rPr lang="fr-BE" dirty="0"/>
              <a:t> </a:t>
            </a:r>
            <a:r>
              <a:rPr lang="fr-BE" dirty="0" err="1"/>
              <a:t>strategy</a:t>
            </a:r>
            <a:endParaRPr lang="fr-BE" dirty="0"/>
          </a:p>
          <a:p>
            <a:endParaRPr lang="fr-BE" dirty="0"/>
          </a:p>
          <a:p>
            <a:r>
              <a:rPr lang="fr-BE" dirty="0" err="1"/>
              <a:t>Despite</a:t>
            </a:r>
            <a:r>
              <a:rPr lang="fr-BE" dirty="0"/>
              <a:t> attention to compliance, key focus of </a:t>
            </a:r>
            <a:r>
              <a:rPr lang="fr-BE" dirty="0" err="1"/>
              <a:t>regulatory</a:t>
            </a:r>
            <a:r>
              <a:rPr lang="fr-BE" dirty="0"/>
              <a:t> </a:t>
            </a:r>
            <a:r>
              <a:rPr lang="fr-BE" dirty="0" err="1"/>
              <a:t>enforcement</a:t>
            </a:r>
            <a:r>
              <a:rPr lang="fr-BE" dirty="0"/>
              <a:t> </a:t>
            </a:r>
            <a:r>
              <a:rPr lang="fr-BE" dirty="0" err="1"/>
              <a:t>remains</a:t>
            </a:r>
            <a:r>
              <a:rPr lang="fr-BE" dirty="0"/>
              <a:t> </a:t>
            </a:r>
            <a:r>
              <a:rPr lang="fr-BE" dirty="0" err="1"/>
              <a:t>oriented</a:t>
            </a:r>
            <a:r>
              <a:rPr lang="fr-BE" dirty="0"/>
              <a:t> </a:t>
            </a:r>
            <a:r>
              <a:rPr lang="fr-BE" dirty="0" err="1"/>
              <a:t>towards</a:t>
            </a:r>
            <a:r>
              <a:rPr lang="fr-BE" dirty="0"/>
              <a:t> ‘command and control’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19D3EE1-02E8-4ED0-A358-410D3EF35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631514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C37456-58F7-4E66-8D20-187378CF4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/>
              <a:t>Overview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390D6AD-990F-49E6-BD6E-3E0AB680D5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3162"/>
          </a:xfrm>
        </p:spPr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r>
              <a:rPr lang="fr-BE" dirty="0"/>
              <a:t>Compliance </a:t>
            </a:r>
            <a:r>
              <a:rPr lang="fr-BE" dirty="0" err="1"/>
              <a:t>requirements</a:t>
            </a:r>
            <a:r>
              <a:rPr lang="fr-BE" dirty="0"/>
              <a:t> in EU </a:t>
            </a:r>
            <a:r>
              <a:rPr lang="fr-BE" dirty="0" err="1"/>
              <a:t>investment</a:t>
            </a:r>
            <a:r>
              <a:rPr lang="fr-BE" dirty="0"/>
              <a:t> services </a:t>
            </a:r>
            <a:r>
              <a:rPr lang="fr-BE" dirty="0" err="1"/>
              <a:t>regulation</a:t>
            </a:r>
            <a:endParaRPr lang="fr-BE" dirty="0"/>
          </a:p>
          <a:p>
            <a:pPr lvl="1">
              <a:buFont typeface="Arial" panose="020B0604020202020204" pitchFamily="34" charset="0"/>
              <a:buChar char="•"/>
            </a:pPr>
            <a:endParaRPr lang="fr-BE" dirty="0"/>
          </a:p>
          <a:p>
            <a:pPr marL="457200" lvl="1" indent="0">
              <a:buNone/>
            </a:pPr>
            <a:endParaRPr lang="fr-BE" dirty="0"/>
          </a:p>
          <a:p>
            <a:pPr lvl="1">
              <a:buFont typeface="Arial" panose="020B0604020202020204" pitchFamily="34" charset="0"/>
              <a:buChar char="•"/>
            </a:pPr>
            <a:endParaRPr lang="fr-BE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fr-BE" dirty="0" err="1">
                <a:solidFill>
                  <a:srgbClr val="FF0000"/>
                </a:solidFill>
              </a:rPr>
              <a:t>Towards</a:t>
            </a:r>
            <a:r>
              <a:rPr lang="fr-BE" dirty="0">
                <a:solidFill>
                  <a:srgbClr val="FF0000"/>
                </a:solidFill>
              </a:rPr>
              <a:t> a more </a:t>
            </a:r>
            <a:r>
              <a:rPr lang="fr-BE" dirty="0" err="1">
                <a:solidFill>
                  <a:srgbClr val="FF0000"/>
                </a:solidFill>
              </a:rPr>
              <a:t>coherent</a:t>
            </a:r>
            <a:r>
              <a:rPr lang="fr-BE" dirty="0">
                <a:solidFill>
                  <a:srgbClr val="FF0000"/>
                </a:solidFill>
              </a:rPr>
              <a:t> </a:t>
            </a:r>
            <a:r>
              <a:rPr lang="fr-BE" dirty="0" err="1">
                <a:solidFill>
                  <a:srgbClr val="FF0000"/>
                </a:solidFill>
              </a:rPr>
              <a:t>accountability</a:t>
            </a:r>
            <a:r>
              <a:rPr lang="fr-BE" dirty="0">
                <a:solidFill>
                  <a:srgbClr val="FF0000"/>
                </a:solidFill>
              </a:rPr>
              <a:t> </a:t>
            </a:r>
            <a:r>
              <a:rPr lang="fr-BE" dirty="0" err="1">
                <a:solidFill>
                  <a:srgbClr val="FF0000"/>
                </a:solidFill>
              </a:rPr>
              <a:t>framework</a:t>
            </a:r>
            <a:r>
              <a:rPr lang="fr-BE" dirty="0">
                <a:solidFill>
                  <a:srgbClr val="FF0000"/>
                </a:solidFill>
              </a:rPr>
              <a:t>?</a:t>
            </a:r>
          </a:p>
          <a:p>
            <a:endParaRPr lang="fr-BE" dirty="0"/>
          </a:p>
          <a:p>
            <a:endParaRPr lang="fr-BE" dirty="0"/>
          </a:p>
          <a:p>
            <a:endParaRPr lang="fr-BE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E0936BD-01D7-4702-A61E-B6B76B879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504005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CF8199-E780-423A-9995-F98B758D2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/>
              <a:t>A </a:t>
            </a:r>
            <a:r>
              <a:rPr lang="fr-BE" dirty="0" err="1"/>
              <a:t>coherent</a:t>
            </a:r>
            <a:r>
              <a:rPr lang="fr-BE" dirty="0"/>
              <a:t> </a:t>
            </a:r>
            <a:r>
              <a:rPr lang="fr-BE" dirty="0" err="1"/>
              <a:t>accountability</a:t>
            </a:r>
            <a:r>
              <a:rPr lang="fr-BE" dirty="0"/>
              <a:t> </a:t>
            </a:r>
            <a:r>
              <a:rPr lang="fr-BE" dirty="0" err="1"/>
              <a:t>framework</a:t>
            </a:r>
            <a:r>
              <a:rPr lang="fr-BE" dirty="0"/>
              <a:t>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6488223-A640-4EF3-AB28-3404EAAFD1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/>
              <a:t>Compliance </a:t>
            </a:r>
            <a:r>
              <a:rPr lang="fr-BE" dirty="0" err="1"/>
              <a:t>requirements</a:t>
            </a:r>
            <a:r>
              <a:rPr lang="fr-BE" dirty="0"/>
              <a:t> miss a substantive </a:t>
            </a:r>
            <a:r>
              <a:rPr lang="fr-BE" dirty="0" err="1"/>
              <a:t>link</a:t>
            </a:r>
            <a:r>
              <a:rPr lang="fr-BE" dirty="0"/>
              <a:t> </a:t>
            </a:r>
            <a:r>
              <a:rPr lang="fr-BE" dirty="0" err="1"/>
              <a:t>with</a:t>
            </a:r>
            <a:r>
              <a:rPr lang="fr-BE" dirty="0"/>
              <a:t> </a:t>
            </a:r>
            <a:r>
              <a:rPr lang="fr-BE" dirty="0" err="1"/>
              <a:t>traditional</a:t>
            </a:r>
            <a:r>
              <a:rPr lang="fr-BE" dirty="0"/>
              <a:t> command and control </a:t>
            </a:r>
            <a:r>
              <a:rPr lang="fr-BE" dirty="0" err="1"/>
              <a:t>accountability</a:t>
            </a:r>
            <a:r>
              <a:rPr lang="fr-BE" dirty="0"/>
              <a:t> </a:t>
            </a:r>
            <a:r>
              <a:rPr lang="fr-BE" dirty="0" err="1"/>
              <a:t>mechanisms</a:t>
            </a:r>
            <a:endParaRPr lang="fr-BE" dirty="0"/>
          </a:p>
          <a:p>
            <a:endParaRPr lang="fr-BE" dirty="0"/>
          </a:p>
          <a:p>
            <a:r>
              <a:rPr lang="fr-BE" dirty="0" err="1"/>
              <a:t>Similar</a:t>
            </a:r>
            <a:r>
              <a:rPr lang="fr-BE" dirty="0"/>
              <a:t> to </a:t>
            </a:r>
            <a:r>
              <a:rPr lang="fr-BE" dirty="0" err="1"/>
              <a:t>other</a:t>
            </a:r>
            <a:r>
              <a:rPr lang="fr-BE" dirty="0"/>
              <a:t> </a:t>
            </a:r>
            <a:r>
              <a:rPr lang="fr-BE" dirty="0" err="1"/>
              <a:t>fields</a:t>
            </a:r>
            <a:r>
              <a:rPr lang="fr-BE" dirty="0"/>
              <a:t> of EU </a:t>
            </a:r>
            <a:r>
              <a:rPr lang="fr-BE" dirty="0" err="1"/>
              <a:t>law</a:t>
            </a:r>
            <a:endParaRPr lang="fr-BE" dirty="0"/>
          </a:p>
          <a:p>
            <a:pPr lvl="1"/>
            <a:r>
              <a:rPr lang="fr-BE" dirty="0"/>
              <a:t>BUT: EU </a:t>
            </a:r>
            <a:r>
              <a:rPr lang="fr-BE" dirty="0" err="1"/>
              <a:t>competition</a:t>
            </a:r>
            <a:r>
              <a:rPr lang="fr-BE" dirty="0"/>
              <a:t> </a:t>
            </a:r>
            <a:r>
              <a:rPr lang="fr-BE" dirty="0" err="1"/>
              <a:t>law</a:t>
            </a:r>
            <a:r>
              <a:rPr lang="fr-BE" dirty="0"/>
              <a:t> </a:t>
            </a:r>
            <a:r>
              <a:rPr lang="fr-BE" dirty="0" err="1"/>
              <a:t>enforcement</a:t>
            </a:r>
            <a:r>
              <a:rPr lang="fr-BE" dirty="0"/>
              <a:t> at </a:t>
            </a:r>
            <a:r>
              <a:rPr lang="fr-BE" dirty="0" err="1"/>
              <a:t>Member</a:t>
            </a:r>
            <a:r>
              <a:rPr lang="fr-BE" dirty="0"/>
              <a:t> State </a:t>
            </a:r>
            <a:r>
              <a:rPr lang="fr-BE" dirty="0" err="1"/>
              <a:t>level</a:t>
            </a:r>
            <a:r>
              <a:rPr lang="fr-BE" dirty="0"/>
              <a:t> – the </a:t>
            </a:r>
            <a:r>
              <a:rPr lang="fr-BE" dirty="0" err="1"/>
              <a:t>Italian</a:t>
            </a:r>
            <a:r>
              <a:rPr lang="fr-BE" dirty="0"/>
              <a:t> </a:t>
            </a:r>
            <a:r>
              <a:rPr lang="fr-BE" dirty="0" err="1"/>
              <a:t>example</a:t>
            </a:r>
            <a:endParaRPr lang="fr-BE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BBFFFBF-E9E4-4806-B9E3-320D9F8E0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499893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CF8199-E780-423A-9995-F98B758D2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/>
              <a:t>A </a:t>
            </a:r>
            <a:r>
              <a:rPr lang="fr-BE" dirty="0" err="1"/>
              <a:t>coherent</a:t>
            </a:r>
            <a:r>
              <a:rPr lang="fr-BE" dirty="0"/>
              <a:t> </a:t>
            </a:r>
            <a:r>
              <a:rPr lang="fr-BE" dirty="0" err="1"/>
              <a:t>accountability</a:t>
            </a:r>
            <a:r>
              <a:rPr lang="fr-BE" dirty="0"/>
              <a:t> </a:t>
            </a:r>
            <a:r>
              <a:rPr lang="fr-BE" dirty="0" err="1"/>
              <a:t>framework</a:t>
            </a:r>
            <a:r>
              <a:rPr lang="fr-BE" dirty="0"/>
              <a:t>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6488223-A640-4EF3-AB28-3404EAAFD1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/>
              <a:t>Legal </a:t>
            </a:r>
            <a:r>
              <a:rPr lang="fr-BE" dirty="0" err="1"/>
              <a:t>limits</a:t>
            </a:r>
            <a:r>
              <a:rPr lang="fr-BE" dirty="0"/>
              <a:t> to </a:t>
            </a:r>
            <a:r>
              <a:rPr lang="fr-BE" dirty="0" err="1"/>
              <a:t>linking</a:t>
            </a:r>
            <a:r>
              <a:rPr lang="fr-BE" dirty="0"/>
              <a:t> compliance and command and control </a:t>
            </a:r>
            <a:r>
              <a:rPr lang="fr-BE" dirty="0" err="1"/>
              <a:t>accountability</a:t>
            </a:r>
            <a:r>
              <a:rPr lang="fr-BE" dirty="0"/>
              <a:t> </a:t>
            </a:r>
            <a:r>
              <a:rPr lang="fr-BE" dirty="0" err="1"/>
              <a:t>strategies</a:t>
            </a:r>
            <a:r>
              <a:rPr lang="fr-BE" dirty="0"/>
              <a:t>?</a:t>
            </a:r>
          </a:p>
          <a:p>
            <a:pPr lvl="1"/>
            <a:r>
              <a:rPr lang="fr-BE" dirty="0"/>
              <a:t>No </a:t>
            </a:r>
            <a:r>
              <a:rPr lang="fr-BE" dirty="0" err="1"/>
              <a:t>formal</a:t>
            </a:r>
            <a:r>
              <a:rPr lang="fr-BE" dirty="0"/>
              <a:t> </a:t>
            </a:r>
            <a:r>
              <a:rPr lang="fr-BE" dirty="0" err="1"/>
              <a:t>legal</a:t>
            </a:r>
            <a:r>
              <a:rPr lang="fr-BE" dirty="0"/>
              <a:t> </a:t>
            </a:r>
            <a:r>
              <a:rPr lang="fr-BE" dirty="0" err="1"/>
              <a:t>limits</a:t>
            </a:r>
            <a:endParaRPr lang="fr-BE" dirty="0"/>
          </a:p>
          <a:p>
            <a:pPr lvl="1"/>
            <a:endParaRPr lang="fr-BE" dirty="0"/>
          </a:p>
          <a:p>
            <a:pPr lvl="1"/>
            <a:r>
              <a:rPr lang="fr-BE" dirty="0" err="1"/>
              <a:t>Two</a:t>
            </a:r>
            <a:r>
              <a:rPr lang="fr-BE" dirty="0"/>
              <a:t> </a:t>
            </a:r>
            <a:r>
              <a:rPr lang="fr-BE" dirty="0" err="1"/>
              <a:t>ways</a:t>
            </a:r>
            <a:r>
              <a:rPr lang="fr-BE" dirty="0"/>
              <a:t> </a:t>
            </a:r>
            <a:r>
              <a:rPr lang="fr-BE" dirty="0" err="1"/>
              <a:t>forward</a:t>
            </a:r>
            <a:r>
              <a:rPr lang="fr-BE" dirty="0"/>
              <a:t>:</a:t>
            </a:r>
          </a:p>
          <a:p>
            <a:pPr lvl="2"/>
            <a:r>
              <a:rPr lang="fr-BE" dirty="0" err="1"/>
              <a:t>Wait</a:t>
            </a:r>
            <a:r>
              <a:rPr lang="fr-BE" dirty="0"/>
              <a:t> and </a:t>
            </a:r>
            <a:r>
              <a:rPr lang="fr-BE" dirty="0" err="1"/>
              <a:t>see</a:t>
            </a:r>
            <a:r>
              <a:rPr lang="fr-BE" dirty="0"/>
              <a:t> – ESMA guideline-</a:t>
            </a:r>
            <a:r>
              <a:rPr lang="fr-BE" dirty="0" err="1"/>
              <a:t>centred</a:t>
            </a:r>
            <a:endParaRPr lang="fr-BE" dirty="0"/>
          </a:p>
          <a:p>
            <a:pPr lvl="2"/>
            <a:r>
              <a:rPr lang="fr-BE" dirty="0" err="1"/>
              <a:t>Coordinated</a:t>
            </a:r>
            <a:r>
              <a:rPr lang="fr-BE" dirty="0"/>
              <a:t> </a:t>
            </a:r>
            <a:r>
              <a:rPr lang="fr-BE" dirty="0" err="1"/>
              <a:t>experimentalism</a:t>
            </a:r>
            <a:r>
              <a:rPr lang="fr-BE" dirty="0"/>
              <a:t> – </a:t>
            </a:r>
            <a:r>
              <a:rPr lang="fr-BE" dirty="0" err="1"/>
              <a:t>streamlining</a:t>
            </a:r>
            <a:r>
              <a:rPr lang="fr-BE" dirty="0"/>
              <a:t> (best) practices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BBFFFBF-E9E4-4806-B9E3-320D9F8E0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245106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60974</TotalTime>
  <Words>375</Words>
  <Application>Microsoft Office PowerPoint</Application>
  <PresentationFormat>Affichage à l'écran (4:3)</PresentationFormat>
  <Paragraphs>77</Paragraphs>
  <Slides>11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Compliance Requirements in EU Investment Services Regulation  Towards a more Coherent Accountability  Framework?</vt:lpstr>
      <vt:lpstr>Overview</vt:lpstr>
      <vt:lpstr>Compliance requirements</vt:lpstr>
      <vt:lpstr>Compliance requirements</vt:lpstr>
      <vt:lpstr>Compliance requirements</vt:lpstr>
      <vt:lpstr>Compliance requirements</vt:lpstr>
      <vt:lpstr>Overview</vt:lpstr>
      <vt:lpstr>A coherent accountability framework?</vt:lpstr>
      <vt:lpstr>A coherent accountability framework?</vt:lpstr>
      <vt:lpstr>Conclusions</vt:lpstr>
      <vt:lpstr>Présentation PowerPoint</vt:lpstr>
    </vt:vector>
  </TitlesOfParts>
  <Company>K.U.Leuven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Compliance in EU antitrust law</dc:title>
  <dc:creator>Pieter Van Cleynenbreugel</dc:creator>
  <cp:lastModifiedBy>Reviewer</cp:lastModifiedBy>
  <cp:revision>997</cp:revision>
  <cp:lastPrinted>2018-01-31T18:47:21Z</cp:lastPrinted>
  <dcterms:created xsi:type="dcterms:W3CDTF">2014-10-20T14:43:26Z</dcterms:created>
  <dcterms:modified xsi:type="dcterms:W3CDTF">2024-04-26T07:27:17Z</dcterms:modified>
</cp:coreProperties>
</file>