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79" r:id="rId3"/>
    <p:sldId id="480" r:id="rId4"/>
    <p:sldId id="487" r:id="rId5"/>
    <p:sldId id="481" r:id="rId6"/>
    <p:sldId id="482" r:id="rId7"/>
    <p:sldId id="488" r:id="rId8"/>
    <p:sldId id="483" r:id="rId9"/>
    <p:sldId id="486" r:id="rId10"/>
    <p:sldId id="478" r:id="rId11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86535" autoAdjust="0"/>
  </p:normalViewPr>
  <p:slideViewPr>
    <p:cSldViewPr>
      <p:cViewPr varScale="1">
        <p:scale>
          <a:sx n="74" d="100"/>
          <a:sy n="74" d="100"/>
        </p:scale>
        <p:origin x="1613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ADAB02B1-87C0-44D7-94B4-F5A96040FDDC}" type="datetimeFigureOut">
              <a:rPr lang="nl-NL" smtClean="0"/>
              <a:t>25-4-2024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0469C916-0ACC-4B5F-B228-AF15055D4BE1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632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6615F3A3-B9A0-4FAB-B35D-FBCC04040375}" type="datetimeFigureOut">
              <a:rPr lang="nl-NL" smtClean="0"/>
              <a:t>25-4-2024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32" tIns="47567" rIns="95132" bIns="47567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6"/>
          </a:xfrm>
          <a:prstGeom prst="rect">
            <a:avLst/>
          </a:prstGeom>
        </p:spPr>
        <p:txBody>
          <a:bodyPr vert="horz" lIns="95132" tIns="47567" rIns="95132" bIns="475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5444AE83-E99F-4539-BD80-31D273EF0A1A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56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Bundle N°</a:t>
            </a:r>
            <a:r>
              <a:rPr lang="fr-FR" baseline="0" dirty="0"/>
              <a:t> </a:t>
            </a:r>
            <a:r>
              <a:rPr lang="fr-FR" dirty="0"/>
              <a:t>2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48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8088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0D68-3603-47A8-90E1-9D113574117A}" type="datetime1">
              <a:rPr lang="nl-NL" smtClean="0"/>
              <a:t>25-4-2024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14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85BB-F0CC-4BC2-8DA7-34D02B1A0171}" type="datetime1">
              <a:rPr lang="nl-NL" smtClean="0"/>
              <a:t>25-4-2024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48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A916-9CF1-4E4E-A60B-1766729F3041}" type="datetime1">
              <a:rPr lang="nl-NL" smtClean="0"/>
              <a:t>25-4-2024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76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3C24-6466-470F-9C63-89263AB8FB1F}" type="datetime1">
              <a:rPr lang="nl-NL" smtClean="0"/>
              <a:t>25-4-2024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18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9DA9-0197-413E-B093-13B59439F623}" type="datetime1">
              <a:rPr lang="nl-NL" smtClean="0"/>
              <a:t>25-4-2024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3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D479-23E0-4EE1-9CB3-AD138479C5A8}" type="datetime1">
              <a:rPr lang="nl-NL" smtClean="0"/>
              <a:t>25-4-2024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78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8AB8-DD16-4B88-9DBF-2A061D86DA6C}" type="datetime1">
              <a:rPr lang="nl-NL" smtClean="0"/>
              <a:t>25-4-2024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747A-0EE4-40F6-A22F-BE24E5329BCF}" type="datetime1">
              <a:rPr lang="nl-NL" smtClean="0"/>
              <a:t>25-4-2024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82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9C73-1DBD-4FA3-8A62-7A3DEA89D81E}" type="datetime1">
              <a:rPr lang="nl-NL" smtClean="0"/>
              <a:t>25-4-2024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953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326D-5C95-4C81-ADAF-0A0036E730D8}" type="datetime1">
              <a:rPr lang="nl-NL" smtClean="0"/>
              <a:t>25-4-2024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22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3375-1C3A-45D8-ACEC-1B0F0FDFDC7A}" type="datetime1">
              <a:rPr lang="nl-NL" smtClean="0"/>
              <a:t>25-4-2024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6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17C0E-551E-43C8-A023-2EF8BBD97631}" type="datetime1">
              <a:rPr lang="nl-NL" smtClean="0"/>
              <a:t>25-4-2024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730760"/>
            <a:ext cx="8964488" cy="3600400"/>
          </a:xfrm>
        </p:spPr>
        <p:txBody>
          <a:bodyPr>
            <a:normAutofit/>
          </a:bodyPr>
          <a:lstStyle/>
          <a:p>
            <a:r>
              <a:rPr lang="en-GB" sz="2800" b="1" dirty="0">
                <a:ea typeface="Arial" charset="0"/>
                <a:cs typeface="Arial" charset="0"/>
              </a:rPr>
              <a:t>The Digital Markets Act and the increasing emergence of regulatory antitrust in the European Union</a:t>
            </a:r>
            <a:endParaRPr lang="nl-NL" sz="2800" b="1" dirty="0"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0331" y="4401108"/>
            <a:ext cx="6400800" cy="2232248"/>
          </a:xfrm>
        </p:spPr>
        <p:txBody>
          <a:bodyPr>
            <a:normAutofit fontScale="70000" lnSpcReduction="20000"/>
          </a:bodyPr>
          <a:lstStyle/>
          <a:p>
            <a:r>
              <a:rPr lang="fr-BE" dirty="0"/>
              <a:t>This </a:t>
            </a:r>
            <a:r>
              <a:rPr lang="fr-BE" dirty="0" err="1"/>
              <a:t>project</a:t>
            </a:r>
            <a:r>
              <a:rPr lang="fr-BE" dirty="0"/>
              <a:t> has </a:t>
            </a:r>
            <a:r>
              <a:rPr lang="fr-BE" dirty="0" err="1"/>
              <a:t>received</a:t>
            </a:r>
            <a:r>
              <a:rPr lang="fr-BE" dirty="0"/>
              <a:t> </a:t>
            </a:r>
            <a:r>
              <a:rPr lang="fr-BE" dirty="0" err="1"/>
              <a:t>funding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Research</a:t>
            </a:r>
            <a:r>
              <a:rPr lang="fr-BE" dirty="0"/>
              <a:t> Council (ERC) </a:t>
            </a:r>
            <a:r>
              <a:rPr lang="fr-BE" dirty="0" err="1"/>
              <a:t>under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Union's</a:t>
            </a:r>
            <a:r>
              <a:rPr lang="fr-BE" dirty="0"/>
              <a:t> Horizon 2020 </a:t>
            </a:r>
            <a:r>
              <a:rPr lang="fr-BE" dirty="0" err="1"/>
              <a:t>research</a:t>
            </a:r>
            <a:r>
              <a:rPr lang="fr-BE" dirty="0"/>
              <a:t> and innovation programme (</a:t>
            </a:r>
            <a:r>
              <a:rPr lang="fr-BE" dirty="0" err="1"/>
              <a:t>grant</a:t>
            </a:r>
            <a:r>
              <a:rPr lang="fr-BE" dirty="0"/>
              <a:t> agreement n° 948473).</a:t>
            </a:r>
          </a:p>
          <a:p>
            <a:endParaRPr lang="nl-NL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r>
              <a:rPr lang="nl-NL" sz="2000" dirty="0">
                <a:solidFill>
                  <a:schemeClr val="tx1"/>
                </a:solidFill>
              </a:rPr>
              <a:t>Prof. Dr. Pieter Van Cleynenbreugel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643" y="368052"/>
            <a:ext cx="3657600" cy="17526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979712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</a:t>
            </a:fld>
            <a:endParaRPr lang="nl-NL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A0D4471-EFE2-4385-949B-0BCEF61891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4802" y="428564"/>
            <a:ext cx="1823893" cy="16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242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b="1" dirty="0" err="1"/>
              <a:t>Thank</a:t>
            </a:r>
            <a:r>
              <a:rPr lang="fr-FR" sz="4000" b="1" dirty="0"/>
              <a:t> </a:t>
            </a:r>
            <a:r>
              <a:rPr lang="fr-FR" sz="4000" b="1" dirty="0" err="1"/>
              <a:t>you</a:t>
            </a:r>
            <a:r>
              <a:rPr lang="fr-FR" sz="4000" b="1" dirty="0"/>
              <a:t> for </a:t>
            </a:r>
            <a:r>
              <a:rPr lang="fr-FR" sz="4000" b="1" dirty="0" err="1"/>
              <a:t>your</a:t>
            </a:r>
            <a:r>
              <a:rPr lang="fr-FR" sz="4000" b="1" dirty="0"/>
              <a:t> attention!</a:t>
            </a:r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dirty="0"/>
              <a:t>pieter.vancleynenbreugel@uliege.be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8096" y="283201"/>
            <a:ext cx="3657600" cy="17526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6039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C37456-58F7-4E66-8D20-187378CF4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90D6AD-990F-49E6-BD6E-3E0AB680D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fr-BE" dirty="0"/>
              <a:t>The DMA: an illustration of a more </a:t>
            </a:r>
            <a:r>
              <a:rPr lang="fr-BE" dirty="0" err="1"/>
              <a:t>regulatory</a:t>
            </a:r>
            <a:r>
              <a:rPr lang="fr-BE" dirty="0"/>
              <a:t> </a:t>
            </a:r>
            <a:r>
              <a:rPr lang="fr-BE" dirty="0" err="1"/>
              <a:t>turn</a:t>
            </a:r>
            <a:r>
              <a:rPr lang="fr-BE" dirty="0"/>
              <a:t> in EU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endParaRPr lang="fr-BE" dirty="0"/>
          </a:p>
          <a:p>
            <a:pPr lvl="1">
              <a:buFont typeface="Arial" panose="020B0604020202020204" pitchFamily="34" charset="0"/>
              <a:buChar char="•"/>
            </a:pPr>
            <a:endParaRPr lang="fr-BE" dirty="0"/>
          </a:p>
          <a:p>
            <a:pPr marL="457200" lvl="1" indent="0">
              <a:buNone/>
            </a:pPr>
            <a:endParaRPr lang="fr-BE" dirty="0"/>
          </a:p>
          <a:p>
            <a:pPr lvl="1">
              <a:buFont typeface="Arial" panose="020B0604020202020204" pitchFamily="34" charset="0"/>
              <a:buChar char="•"/>
            </a:pPr>
            <a:endParaRPr lang="fr-BE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BE" dirty="0"/>
              <a:t>Challenges for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 </a:t>
            </a:r>
            <a:r>
              <a:rPr lang="fr-BE" dirty="0" err="1"/>
              <a:t>enforcement</a:t>
            </a:r>
            <a:r>
              <a:rPr lang="fr-BE" dirty="0"/>
              <a:t> in an </a:t>
            </a:r>
            <a:r>
              <a:rPr lang="fr-BE" dirty="0" err="1"/>
              <a:t>increasingly</a:t>
            </a:r>
            <a:r>
              <a:rPr lang="fr-BE" dirty="0"/>
              <a:t> </a:t>
            </a:r>
            <a:r>
              <a:rPr lang="fr-BE" dirty="0" err="1"/>
              <a:t>regulated</a:t>
            </a:r>
            <a:r>
              <a:rPr lang="fr-BE" dirty="0"/>
              <a:t> antitrust </a:t>
            </a:r>
            <a:r>
              <a:rPr lang="fr-BE" dirty="0" err="1"/>
              <a:t>environment</a:t>
            </a:r>
            <a:endParaRPr lang="fr-BE" dirty="0"/>
          </a:p>
          <a:p>
            <a:endParaRPr lang="fr-BE" dirty="0"/>
          </a:p>
          <a:p>
            <a:endParaRPr lang="fr-BE" dirty="0"/>
          </a:p>
          <a:p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0936BD-01D7-4702-A61E-B6B76B879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572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A8F344-1B4E-4567-A732-372E3CBCD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Towards</a:t>
            </a:r>
            <a:r>
              <a:rPr lang="fr-BE" dirty="0"/>
              <a:t> </a:t>
            </a:r>
            <a:r>
              <a:rPr lang="fr-BE" dirty="0" err="1"/>
              <a:t>regulatory</a:t>
            </a:r>
            <a:r>
              <a:rPr lang="fr-BE" dirty="0"/>
              <a:t> antitrust?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148E80-BF1B-4DB6-93D9-D305B9CA4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/>
              <a:t>Digital </a:t>
            </a:r>
            <a:r>
              <a:rPr lang="fr-BE" dirty="0" err="1"/>
              <a:t>Markets</a:t>
            </a:r>
            <a:r>
              <a:rPr lang="fr-BE" dirty="0"/>
              <a:t> </a:t>
            </a:r>
            <a:r>
              <a:rPr lang="fr-BE" dirty="0" err="1"/>
              <a:t>Act</a:t>
            </a:r>
            <a:r>
              <a:rPr lang="fr-BE" dirty="0"/>
              <a:t> – </a:t>
            </a:r>
            <a:r>
              <a:rPr lang="fr-BE" dirty="0" err="1"/>
              <a:t>Regulation</a:t>
            </a:r>
            <a:r>
              <a:rPr lang="fr-BE" dirty="0"/>
              <a:t> to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adopted</a:t>
            </a:r>
            <a:r>
              <a:rPr lang="fr-BE" dirty="0"/>
              <a:t> </a:t>
            </a:r>
            <a:r>
              <a:rPr lang="fr-BE" dirty="0" err="1"/>
              <a:t>later</a:t>
            </a:r>
            <a:r>
              <a:rPr lang="fr-BE" dirty="0"/>
              <a:t> in 2022</a:t>
            </a:r>
          </a:p>
          <a:p>
            <a:pPr lvl="1"/>
            <a:endParaRPr lang="fr-BE" dirty="0"/>
          </a:p>
          <a:p>
            <a:pPr lvl="1"/>
            <a:r>
              <a:rPr lang="fr-BE" dirty="0" err="1"/>
              <a:t>Regulation</a:t>
            </a:r>
            <a:r>
              <a:rPr lang="fr-BE" dirty="0"/>
              <a:t> of « </a:t>
            </a:r>
            <a:r>
              <a:rPr lang="fr-BE" dirty="0" err="1"/>
              <a:t>gatekeepers</a:t>
            </a:r>
            <a:r>
              <a:rPr lang="fr-BE" dirty="0"/>
              <a:t> » - </a:t>
            </a:r>
            <a:r>
              <a:rPr lang="fr-BE" dirty="0" err="1"/>
              <a:t>legal</a:t>
            </a:r>
            <a:r>
              <a:rPr lang="fr-BE" dirty="0"/>
              <a:t> basis: art. 114 TFEU</a:t>
            </a:r>
          </a:p>
          <a:p>
            <a:pPr lvl="1"/>
            <a:endParaRPr lang="fr-BE" dirty="0"/>
          </a:p>
          <a:p>
            <a:pPr lvl="1"/>
            <a:r>
              <a:rPr lang="fr-BE" dirty="0" err="1"/>
              <a:t>Gatekeeper</a:t>
            </a:r>
            <a:r>
              <a:rPr lang="fr-BE" dirty="0"/>
              <a:t> = </a:t>
            </a:r>
            <a:r>
              <a:rPr lang="fr-BE" dirty="0" err="1"/>
              <a:t>undertaking</a:t>
            </a:r>
            <a:r>
              <a:rPr lang="fr-BE" dirty="0"/>
              <a:t> </a:t>
            </a:r>
            <a:r>
              <a:rPr lang="fr-BE" dirty="0" err="1"/>
              <a:t>providing</a:t>
            </a:r>
            <a:r>
              <a:rPr lang="fr-BE" dirty="0"/>
              <a:t> or </a:t>
            </a:r>
            <a:r>
              <a:rPr lang="fr-BE" dirty="0" err="1"/>
              <a:t>offering</a:t>
            </a:r>
            <a:r>
              <a:rPr lang="fr-BE" dirty="0"/>
              <a:t> « </a:t>
            </a:r>
            <a:r>
              <a:rPr lang="fr-BE" dirty="0" err="1"/>
              <a:t>core</a:t>
            </a:r>
            <a:r>
              <a:rPr lang="fr-BE" dirty="0"/>
              <a:t> platform services » </a:t>
            </a:r>
            <a:r>
              <a:rPr lang="en-US" dirty="0"/>
              <a:t>to business users established in the Union or end users established or located in the Union </a:t>
            </a:r>
            <a:r>
              <a:rPr lang="fr-BE" dirty="0"/>
              <a:t>(art. 2(1))</a:t>
            </a:r>
          </a:p>
          <a:p>
            <a:pPr lvl="1"/>
            <a:endParaRPr lang="fr-BE" dirty="0"/>
          </a:p>
          <a:p>
            <a:pPr lvl="1"/>
            <a:r>
              <a:rPr lang="fr-BE" dirty="0" err="1"/>
              <a:t>Core</a:t>
            </a:r>
            <a:r>
              <a:rPr lang="fr-BE" dirty="0"/>
              <a:t> platform services : </a:t>
            </a:r>
            <a:r>
              <a:rPr lang="en-GB" dirty="0"/>
              <a:t>(a) online intermediation services; (b) online search engines; (c) online social networking services;  (d) video-sharing platform services;  (e) number-independent interpersonal communications services; (f) operating systems;  (g) web browsers; (h) virtual assistants;  (</a:t>
            </a:r>
            <a:r>
              <a:rPr lang="en-GB" dirty="0" err="1"/>
              <a:t>i</a:t>
            </a:r>
            <a:r>
              <a:rPr lang="en-GB" dirty="0"/>
              <a:t>) cloud computing services;  (j) online advertising services (art. 2(2))</a:t>
            </a:r>
            <a:endParaRPr lang="fr-BE" dirty="0"/>
          </a:p>
          <a:p>
            <a:pPr lvl="1"/>
            <a:endParaRPr lang="fr-BE" dirty="0"/>
          </a:p>
          <a:p>
            <a:pPr lvl="1"/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1B1979-D9CA-4FC2-B6E5-9052F8E2C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30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7B69D-BD8A-437D-AF68-43219B7F2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Towards</a:t>
            </a:r>
            <a:r>
              <a:rPr lang="fr-BE" dirty="0"/>
              <a:t> </a:t>
            </a:r>
            <a:r>
              <a:rPr lang="fr-BE" dirty="0" err="1"/>
              <a:t>regulatory</a:t>
            </a:r>
            <a:r>
              <a:rPr lang="fr-BE" dirty="0"/>
              <a:t> antitrust?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E00EB0-8DCA-4215-990C-ED4A35DAF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BE" dirty="0"/>
              <a:t>Digital </a:t>
            </a:r>
            <a:r>
              <a:rPr lang="fr-BE" dirty="0" err="1"/>
              <a:t>Markets</a:t>
            </a:r>
            <a:r>
              <a:rPr lang="fr-BE" dirty="0"/>
              <a:t> </a:t>
            </a:r>
            <a:r>
              <a:rPr lang="fr-BE" dirty="0" err="1"/>
              <a:t>Act</a:t>
            </a:r>
            <a:r>
              <a:rPr lang="fr-BE" dirty="0"/>
              <a:t> – </a:t>
            </a:r>
            <a:r>
              <a:rPr lang="fr-BE" dirty="0" err="1"/>
              <a:t>gatekeepers</a:t>
            </a:r>
            <a:endParaRPr lang="fr-BE" dirty="0"/>
          </a:p>
          <a:p>
            <a:pPr lvl="1"/>
            <a:endParaRPr lang="fr-BE" dirty="0"/>
          </a:p>
          <a:p>
            <a:pPr lvl="1"/>
            <a:r>
              <a:rPr lang="fr-BE" dirty="0"/>
              <a:t>Qualitative (art. 3(1) and quantitative (art. 3(2) </a:t>
            </a:r>
            <a:r>
              <a:rPr lang="fr-BE" dirty="0" err="1"/>
              <a:t>criteria</a:t>
            </a:r>
            <a:endParaRPr lang="fr-BE" dirty="0"/>
          </a:p>
          <a:p>
            <a:pPr lvl="2"/>
            <a:r>
              <a:rPr lang="fr-BE" dirty="0"/>
              <a:t>Commission </a:t>
            </a:r>
            <a:r>
              <a:rPr lang="fr-BE" dirty="0" err="1"/>
              <a:t>takes</a:t>
            </a:r>
            <a:r>
              <a:rPr lang="fr-BE" dirty="0"/>
              <a:t> the lead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Obligations </a:t>
            </a:r>
            <a:r>
              <a:rPr lang="fr-BE" dirty="0" err="1"/>
              <a:t>imposed</a:t>
            </a:r>
            <a:r>
              <a:rPr lang="fr-BE" dirty="0"/>
              <a:t> on </a:t>
            </a:r>
            <a:r>
              <a:rPr lang="fr-BE" dirty="0" err="1"/>
              <a:t>gatekeepers</a:t>
            </a:r>
            <a:r>
              <a:rPr lang="fr-BE" dirty="0"/>
              <a:t> – per se </a:t>
            </a:r>
            <a:r>
              <a:rPr lang="fr-BE" dirty="0" err="1"/>
              <a:t>rules</a:t>
            </a:r>
            <a:r>
              <a:rPr lang="fr-BE" dirty="0"/>
              <a:t>?</a:t>
            </a:r>
          </a:p>
          <a:p>
            <a:pPr lvl="2"/>
            <a:r>
              <a:rPr lang="fr-BE" dirty="0"/>
              <a:t>ex. (art. 6(2)(d): a </a:t>
            </a:r>
            <a:r>
              <a:rPr lang="fr-BE" dirty="0" err="1"/>
              <a:t>gatekeeper</a:t>
            </a:r>
            <a:r>
              <a:rPr lang="fr-BE" dirty="0"/>
              <a:t> </a:t>
            </a:r>
            <a:r>
              <a:rPr lang="fr-BE" dirty="0" err="1"/>
              <a:t>shall</a:t>
            </a:r>
            <a:r>
              <a:rPr lang="fr-BE" dirty="0"/>
              <a:t> not </a:t>
            </a:r>
            <a:r>
              <a:rPr lang="en-US" dirty="0"/>
              <a:t>sign</a:t>
            </a:r>
            <a:r>
              <a:rPr lang="en-US" b="1" i="1" dirty="0"/>
              <a:t> </a:t>
            </a:r>
            <a:r>
              <a:rPr lang="en-US" dirty="0"/>
              <a:t>in end users to other services of the gatekeeper in order to combine personal data 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79B5FEE-D27E-484E-8188-9816B50E1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1451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482A25-7B9E-434E-86F4-A814070D9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Towards</a:t>
            </a:r>
            <a:r>
              <a:rPr lang="fr-BE" dirty="0"/>
              <a:t> </a:t>
            </a:r>
            <a:r>
              <a:rPr lang="fr-BE" dirty="0" err="1"/>
              <a:t>regulatory</a:t>
            </a:r>
            <a:r>
              <a:rPr lang="fr-BE" dirty="0"/>
              <a:t> antitrust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073B02-D64B-4166-890A-5F294F449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fr-BE" dirty="0"/>
              <a:t>Digital </a:t>
            </a:r>
            <a:r>
              <a:rPr lang="fr-BE" dirty="0" err="1"/>
              <a:t>Markets</a:t>
            </a:r>
            <a:r>
              <a:rPr lang="fr-BE" dirty="0"/>
              <a:t> </a:t>
            </a:r>
            <a:r>
              <a:rPr lang="fr-BE" dirty="0" err="1"/>
              <a:t>Act</a:t>
            </a:r>
            <a:endParaRPr lang="fr-BE" dirty="0"/>
          </a:p>
          <a:p>
            <a:pPr lvl="1"/>
            <a:r>
              <a:rPr lang="fr-BE" dirty="0"/>
              <a:t>Link </a:t>
            </a:r>
            <a:r>
              <a:rPr lang="fr-BE" dirty="0" err="1"/>
              <a:t>with</a:t>
            </a:r>
            <a:r>
              <a:rPr lang="fr-BE" dirty="0"/>
              <a:t> EU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? – Art. 1(6)</a:t>
            </a:r>
          </a:p>
          <a:p>
            <a:pPr lvl="2"/>
            <a:r>
              <a:rPr lang="fr-BE" dirty="0" err="1"/>
              <a:t>Without</a:t>
            </a:r>
            <a:r>
              <a:rPr lang="fr-BE" dirty="0"/>
              <a:t> </a:t>
            </a:r>
            <a:r>
              <a:rPr lang="fr-BE" dirty="0" err="1"/>
              <a:t>prejudice</a:t>
            </a:r>
            <a:r>
              <a:rPr lang="fr-BE" dirty="0"/>
              <a:t>…</a:t>
            </a:r>
          </a:p>
          <a:p>
            <a:pPr lvl="2"/>
            <a:r>
              <a:rPr lang="fr-BE" dirty="0" err="1"/>
              <a:t>Yet</a:t>
            </a:r>
            <a:r>
              <a:rPr lang="fr-BE" dirty="0"/>
              <a:t> </a:t>
            </a:r>
            <a:r>
              <a:rPr lang="fr-BE" dirty="0" err="1"/>
              <a:t>still</a:t>
            </a:r>
            <a:r>
              <a:rPr lang="fr-BE" dirty="0"/>
              <a:t> coordination </a:t>
            </a:r>
            <a:r>
              <a:rPr lang="fr-BE" dirty="0" err="1"/>
              <a:t>required</a:t>
            </a:r>
            <a:endParaRPr lang="fr-BE" dirty="0"/>
          </a:p>
          <a:p>
            <a:pPr lvl="1"/>
            <a:r>
              <a:rPr lang="fr-BE" dirty="0"/>
              <a:t>A priori not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endParaRPr lang="fr-BE" dirty="0"/>
          </a:p>
          <a:p>
            <a:pPr lvl="1"/>
            <a:endParaRPr lang="fr-BE" dirty="0"/>
          </a:p>
          <a:p>
            <a:pPr lvl="1"/>
            <a:r>
              <a:rPr lang="fr-BE" dirty="0"/>
              <a:t>???</a:t>
            </a:r>
          </a:p>
          <a:p>
            <a:pPr lvl="2"/>
            <a:r>
              <a:rPr lang="fr-BE" dirty="0"/>
              <a:t>Commission-</a:t>
            </a:r>
            <a:r>
              <a:rPr lang="fr-BE" dirty="0" err="1"/>
              <a:t>led</a:t>
            </a:r>
            <a:r>
              <a:rPr lang="fr-BE" dirty="0"/>
              <a:t> </a:t>
            </a:r>
            <a:r>
              <a:rPr lang="fr-BE" dirty="0" err="1"/>
              <a:t>enforcement</a:t>
            </a:r>
            <a:endParaRPr lang="fr-BE" dirty="0"/>
          </a:p>
          <a:p>
            <a:pPr lvl="2"/>
            <a:r>
              <a:rPr lang="fr-BE" dirty="0" err="1"/>
              <a:t>Member</a:t>
            </a:r>
            <a:r>
              <a:rPr lang="fr-BE" dirty="0"/>
              <a:t> States </a:t>
            </a:r>
            <a:r>
              <a:rPr lang="fr-BE" dirty="0" err="1"/>
              <a:t>cannot</a:t>
            </a:r>
            <a:r>
              <a:rPr lang="fr-BE" dirty="0"/>
              <a:t> </a:t>
            </a:r>
            <a:r>
              <a:rPr lang="fr-BE" dirty="0" err="1"/>
              <a:t>adopt</a:t>
            </a:r>
            <a:r>
              <a:rPr lang="fr-BE" dirty="0"/>
              <a:t> </a:t>
            </a:r>
            <a:r>
              <a:rPr lang="fr-BE" dirty="0" err="1"/>
              <a:t>decisions</a:t>
            </a:r>
            <a:r>
              <a:rPr lang="fr-BE" dirty="0"/>
              <a:t> running </a:t>
            </a:r>
            <a:r>
              <a:rPr lang="fr-BE" dirty="0" err="1"/>
              <a:t>counter</a:t>
            </a:r>
            <a:r>
              <a:rPr lang="fr-BE" dirty="0"/>
              <a:t> to </a:t>
            </a:r>
            <a:r>
              <a:rPr lang="fr-BE" dirty="0" err="1"/>
              <a:t>it</a:t>
            </a:r>
            <a:endParaRPr lang="fr-BE" dirty="0"/>
          </a:p>
          <a:p>
            <a:pPr lvl="2"/>
            <a:r>
              <a:rPr lang="fr-BE" dirty="0" err="1"/>
              <a:t>Involvement</a:t>
            </a:r>
            <a:r>
              <a:rPr lang="fr-BE" dirty="0"/>
              <a:t> of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Competition</a:t>
            </a:r>
            <a:r>
              <a:rPr lang="fr-BE" dirty="0"/>
              <a:t> Network</a:t>
            </a:r>
          </a:p>
          <a:p>
            <a:pPr lvl="2"/>
            <a:r>
              <a:rPr lang="fr-BE" dirty="0" err="1"/>
              <a:t>Willingness</a:t>
            </a:r>
            <a:r>
              <a:rPr lang="fr-BE" dirty="0"/>
              <a:t> to impose more </a:t>
            </a:r>
            <a:r>
              <a:rPr lang="fr-BE" dirty="0" err="1"/>
              <a:t>detailed</a:t>
            </a:r>
            <a:r>
              <a:rPr lang="fr-BE" dirty="0"/>
              <a:t> </a:t>
            </a:r>
            <a:r>
              <a:rPr lang="fr-BE" dirty="0" err="1"/>
              <a:t>rules</a:t>
            </a:r>
            <a:r>
              <a:rPr lang="fr-BE" dirty="0"/>
              <a:t> on digital </a:t>
            </a:r>
            <a:r>
              <a:rPr lang="fr-BE" dirty="0" err="1"/>
              <a:t>economy</a:t>
            </a:r>
            <a:r>
              <a:rPr lang="fr-BE" dirty="0"/>
              <a:t> </a:t>
            </a:r>
            <a:r>
              <a:rPr lang="fr-BE" dirty="0" err="1"/>
              <a:t>operators</a:t>
            </a:r>
            <a:r>
              <a:rPr lang="fr-BE" dirty="0"/>
              <a:t> (cf. </a:t>
            </a:r>
            <a:r>
              <a:rPr lang="fr-BE" dirty="0" err="1"/>
              <a:t>Regulation</a:t>
            </a:r>
            <a:r>
              <a:rPr lang="fr-BE" dirty="0"/>
              <a:t> 2022/720 – block exemption vertical </a:t>
            </a:r>
            <a:r>
              <a:rPr lang="fr-BE" dirty="0" err="1"/>
              <a:t>agreements</a:t>
            </a:r>
            <a:r>
              <a:rPr lang="fr-BE" dirty="0"/>
              <a:t>)</a:t>
            </a:r>
          </a:p>
          <a:p>
            <a:pPr lvl="1"/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88B6CD-8312-4739-B181-EA9882960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8667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849D85-54FF-4209-A366-99FF8E0CB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Enforcement</a:t>
            </a:r>
            <a:r>
              <a:rPr lang="fr-BE" dirty="0"/>
              <a:t> challenges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CCE861-CC6B-499A-9B3A-E2F1810BB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Bridging the ex ante/ex post gap</a:t>
            </a:r>
          </a:p>
          <a:p>
            <a:pPr lvl="1"/>
            <a:endParaRPr lang="fr-BE" dirty="0"/>
          </a:p>
          <a:p>
            <a:pPr lvl="1"/>
            <a:r>
              <a:rPr lang="fr-BE" dirty="0" err="1"/>
              <a:t>Difficulty</a:t>
            </a:r>
            <a:r>
              <a:rPr lang="fr-BE" dirty="0"/>
              <a:t> in </a:t>
            </a:r>
            <a:r>
              <a:rPr lang="fr-BE" dirty="0" err="1"/>
              <a:t>making</a:t>
            </a:r>
            <a:r>
              <a:rPr lang="fr-BE" dirty="0"/>
              <a:t> digital </a:t>
            </a:r>
            <a:r>
              <a:rPr lang="fr-BE" dirty="0" err="1"/>
              <a:t>gatekeepers</a:t>
            </a:r>
            <a:r>
              <a:rPr lang="fr-BE" dirty="0"/>
              <a:t> </a:t>
            </a:r>
            <a:r>
              <a:rPr lang="fr-BE" dirty="0" err="1"/>
              <a:t>comply</a:t>
            </a:r>
            <a:r>
              <a:rPr lang="fr-BE" dirty="0"/>
              <a:t> </a:t>
            </a:r>
            <a:r>
              <a:rPr lang="fr-BE" dirty="0" err="1"/>
              <a:t>with</a:t>
            </a:r>
            <a:r>
              <a:rPr lang="fr-BE" dirty="0"/>
              <a:t> antitrust obligations</a:t>
            </a:r>
          </a:p>
          <a:p>
            <a:pPr lvl="1"/>
            <a:r>
              <a:rPr lang="fr-BE" dirty="0" err="1"/>
              <a:t>Difficulty</a:t>
            </a:r>
            <a:r>
              <a:rPr lang="fr-BE" dirty="0"/>
              <a:t> to </a:t>
            </a:r>
            <a:r>
              <a:rPr lang="fr-BE" dirty="0" err="1"/>
              <a:t>detect</a:t>
            </a:r>
            <a:r>
              <a:rPr lang="fr-BE" dirty="0"/>
              <a:t> </a:t>
            </a:r>
            <a:r>
              <a:rPr lang="fr-BE" dirty="0" err="1"/>
              <a:t>anticompetitive</a:t>
            </a:r>
            <a:r>
              <a:rPr lang="fr-BE" dirty="0"/>
              <a:t> </a:t>
            </a:r>
            <a:r>
              <a:rPr lang="fr-BE" dirty="0" err="1"/>
              <a:t>behaviour</a:t>
            </a:r>
            <a:r>
              <a:rPr lang="fr-BE" dirty="0"/>
              <a:t> in the </a:t>
            </a:r>
            <a:r>
              <a:rPr lang="fr-BE" dirty="0" err="1"/>
              <a:t>operation</a:t>
            </a:r>
            <a:r>
              <a:rPr lang="fr-BE" dirty="0"/>
              <a:t> of online platforms</a:t>
            </a:r>
          </a:p>
          <a:p>
            <a:pPr lvl="1"/>
            <a:r>
              <a:rPr lang="fr-BE" dirty="0"/>
              <a:t>Ex ante per se </a:t>
            </a:r>
            <a:r>
              <a:rPr lang="fr-BE" dirty="0" err="1"/>
              <a:t>rules</a:t>
            </a:r>
            <a:r>
              <a:rPr lang="fr-BE" dirty="0"/>
              <a:t> as a (</a:t>
            </a:r>
            <a:r>
              <a:rPr lang="fr-BE" dirty="0" err="1"/>
              <a:t>politically</a:t>
            </a:r>
            <a:r>
              <a:rPr lang="fr-BE" dirty="0"/>
              <a:t> </a:t>
            </a:r>
            <a:r>
              <a:rPr lang="fr-BE" dirty="0" err="1"/>
              <a:t>desirable</a:t>
            </a:r>
            <a:r>
              <a:rPr lang="fr-BE" dirty="0"/>
              <a:t>/</a:t>
            </a:r>
            <a:r>
              <a:rPr lang="fr-BE" dirty="0" err="1"/>
              <a:t>economically</a:t>
            </a:r>
            <a:r>
              <a:rPr lang="fr-BE" dirty="0"/>
              <a:t> </a:t>
            </a:r>
            <a:r>
              <a:rPr lang="fr-BE" dirty="0" err="1"/>
              <a:t>necessary</a:t>
            </a:r>
            <a:r>
              <a:rPr lang="fr-BE" dirty="0"/>
              <a:t>) solution?</a:t>
            </a:r>
          </a:p>
          <a:p>
            <a:pPr lvl="1"/>
            <a:r>
              <a:rPr lang="fr-BE" dirty="0" err="1"/>
              <a:t>What</a:t>
            </a:r>
            <a:r>
              <a:rPr lang="fr-BE" dirty="0"/>
              <a:t> </a:t>
            </a:r>
            <a:r>
              <a:rPr lang="fr-BE" dirty="0" err="1"/>
              <a:t>between</a:t>
            </a:r>
            <a:r>
              <a:rPr lang="fr-BE" dirty="0"/>
              <a:t> ex ante and ex post </a:t>
            </a:r>
            <a:r>
              <a:rPr lang="fr-BE" dirty="0" err="1"/>
              <a:t>enforcement</a:t>
            </a:r>
            <a:r>
              <a:rPr lang="fr-BE" dirty="0"/>
              <a:t>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EEF021-757A-4608-9095-4F11A9D60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3084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7B69D-BD8A-437D-AF68-43219B7F2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Enforcement</a:t>
            </a:r>
            <a:r>
              <a:rPr lang="fr-BE" dirty="0"/>
              <a:t> challenges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E00EB0-8DCA-4215-990C-ED4A35DAF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Carbon copy of Commission-</a:t>
            </a:r>
            <a:r>
              <a:rPr lang="fr-BE" dirty="0" err="1"/>
              <a:t>led</a:t>
            </a:r>
            <a:r>
              <a:rPr lang="fr-BE" dirty="0"/>
              <a:t> antitrust </a:t>
            </a:r>
            <a:r>
              <a:rPr lang="fr-BE" dirty="0" err="1"/>
              <a:t>enforcement</a:t>
            </a:r>
            <a:endParaRPr lang="fr-BE" dirty="0"/>
          </a:p>
          <a:p>
            <a:pPr lvl="1"/>
            <a:r>
              <a:rPr lang="fr-BE" dirty="0" err="1"/>
              <a:t>European</a:t>
            </a:r>
            <a:r>
              <a:rPr lang="fr-BE" dirty="0"/>
              <a:t> Commission </a:t>
            </a:r>
            <a:r>
              <a:rPr lang="fr-BE" dirty="0" err="1"/>
              <a:t>enforcement</a:t>
            </a:r>
            <a:endParaRPr lang="fr-BE" dirty="0"/>
          </a:p>
          <a:p>
            <a:pPr lvl="1"/>
            <a:endParaRPr lang="fr-BE" dirty="0"/>
          </a:p>
          <a:p>
            <a:pPr lvl="1"/>
            <a:r>
              <a:rPr lang="fr-BE" dirty="0"/>
              <a:t>Respect for – but </a:t>
            </a:r>
            <a:r>
              <a:rPr lang="fr-BE" dirty="0" err="1"/>
              <a:t>limits</a:t>
            </a:r>
            <a:r>
              <a:rPr lang="fr-BE" dirty="0"/>
              <a:t> of – right to a </a:t>
            </a:r>
            <a:r>
              <a:rPr lang="fr-BE" dirty="0" err="1"/>
              <a:t>fair</a:t>
            </a:r>
            <a:r>
              <a:rPr lang="fr-BE" dirty="0"/>
              <a:t> trial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Importance of </a:t>
            </a:r>
            <a:r>
              <a:rPr lang="fr-BE" dirty="0" err="1"/>
              <a:t>judicial</a:t>
            </a:r>
            <a:r>
              <a:rPr lang="fr-BE" dirty="0"/>
              <a:t> </a:t>
            </a:r>
            <a:r>
              <a:rPr lang="fr-BE" dirty="0" err="1"/>
              <a:t>review</a:t>
            </a:r>
            <a:r>
              <a:rPr lang="fr-BE" dirty="0"/>
              <a:t>, but </a:t>
            </a:r>
            <a:r>
              <a:rPr lang="fr-BE" dirty="0" err="1"/>
              <a:t>limits</a:t>
            </a:r>
            <a:r>
              <a:rPr lang="fr-BE" dirty="0"/>
              <a:t>…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79B5FEE-D27E-484E-8188-9816B50E1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508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53E949-5E1A-4961-A467-2C3EC5659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Enforcement</a:t>
            </a:r>
            <a:r>
              <a:rPr lang="fr-BE" dirty="0"/>
              <a:t> challenges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5DD0FD-31B8-4066-9F3C-E7822D209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The </a:t>
            </a:r>
            <a:r>
              <a:rPr lang="fr-BE" dirty="0" err="1"/>
              <a:t>difficult</a:t>
            </a:r>
            <a:r>
              <a:rPr lang="fr-BE" dirty="0"/>
              <a:t> </a:t>
            </a:r>
            <a:r>
              <a:rPr lang="fr-BE" dirty="0" err="1"/>
              <a:t>relationship</a:t>
            </a:r>
            <a:r>
              <a:rPr lang="fr-BE" dirty="0"/>
              <a:t> </a:t>
            </a:r>
            <a:r>
              <a:rPr lang="fr-BE" dirty="0" err="1"/>
              <a:t>with</a:t>
            </a:r>
            <a:r>
              <a:rPr lang="fr-BE" dirty="0"/>
              <a:t> national </a:t>
            </a:r>
            <a:r>
              <a:rPr lang="fr-BE" dirty="0" err="1"/>
              <a:t>authorities</a:t>
            </a:r>
            <a:r>
              <a:rPr lang="fr-BE" dirty="0"/>
              <a:t> and courts</a:t>
            </a:r>
          </a:p>
          <a:p>
            <a:pPr lvl="1"/>
            <a:r>
              <a:rPr lang="fr-BE" dirty="0" err="1"/>
              <a:t>Hierarchical</a:t>
            </a:r>
            <a:r>
              <a:rPr lang="fr-BE" dirty="0"/>
              <a:t> </a:t>
            </a:r>
            <a:r>
              <a:rPr lang="fr-BE" dirty="0" err="1"/>
              <a:t>relationship</a:t>
            </a:r>
            <a:r>
              <a:rPr lang="fr-BE" dirty="0"/>
              <a:t> </a:t>
            </a:r>
            <a:r>
              <a:rPr lang="fr-BE" dirty="0" err="1"/>
              <a:t>between</a:t>
            </a:r>
            <a:r>
              <a:rPr lang="fr-BE" dirty="0"/>
              <a:t> DMA and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 </a:t>
            </a:r>
            <a:r>
              <a:rPr lang="fr-BE" dirty="0" err="1"/>
              <a:t>enforcement</a:t>
            </a:r>
            <a:endParaRPr lang="fr-BE" dirty="0"/>
          </a:p>
          <a:p>
            <a:pPr lvl="1"/>
            <a:endParaRPr lang="fr-BE" dirty="0"/>
          </a:p>
          <a:p>
            <a:pPr lvl="1"/>
            <a:r>
              <a:rPr lang="fr-BE" dirty="0" err="1"/>
              <a:t>Private</a:t>
            </a:r>
            <a:r>
              <a:rPr lang="fr-BE" dirty="0"/>
              <a:t> </a:t>
            </a:r>
            <a:r>
              <a:rPr lang="fr-BE" dirty="0" err="1"/>
              <a:t>enforcement</a:t>
            </a:r>
            <a:r>
              <a:rPr lang="fr-BE" dirty="0"/>
              <a:t> </a:t>
            </a:r>
            <a:r>
              <a:rPr lang="fr-BE" dirty="0" err="1"/>
              <a:t>possibilities</a:t>
            </a:r>
            <a:r>
              <a:rPr lang="fr-BE" dirty="0"/>
              <a:t> on the </a:t>
            </a:r>
            <a:r>
              <a:rPr lang="fr-BE" dirty="0" err="1"/>
              <a:t>rise</a:t>
            </a:r>
            <a:r>
              <a:rPr lang="fr-BE" dirty="0"/>
              <a:t>?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How </a:t>
            </a:r>
            <a:r>
              <a:rPr lang="fr-BE" dirty="0" err="1"/>
              <a:t>much</a:t>
            </a:r>
            <a:r>
              <a:rPr lang="fr-BE" dirty="0"/>
              <a:t> room for self-</a:t>
            </a:r>
            <a:r>
              <a:rPr lang="fr-BE" dirty="0" err="1"/>
              <a:t>assessment</a:t>
            </a:r>
            <a:r>
              <a:rPr lang="fr-BE" dirty="0"/>
              <a:t>/compliance monitoring in the </a:t>
            </a:r>
            <a:r>
              <a:rPr lang="fr-BE" dirty="0" err="1"/>
              <a:t>shadow</a:t>
            </a:r>
            <a:r>
              <a:rPr lang="fr-BE" dirty="0"/>
              <a:t> of punitive </a:t>
            </a:r>
            <a:r>
              <a:rPr lang="fr-BE" dirty="0" err="1"/>
              <a:t>enforcement</a:t>
            </a:r>
            <a:r>
              <a:rPr lang="fr-BE" dirty="0"/>
              <a:t>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0867AB-6628-47EC-84F2-DA183785D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5212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6D4483-29C2-42CD-9B43-CC1A112EA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Conclusions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0A6A13-D4B9-42E0-935D-368C54755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r>
              <a:rPr lang="fr-BE" dirty="0"/>
              <a:t>The DMA </a:t>
            </a:r>
            <a:r>
              <a:rPr lang="fr-BE" dirty="0" err="1"/>
              <a:t>illustrates</a:t>
            </a:r>
            <a:r>
              <a:rPr lang="fr-BE" dirty="0"/>
              <a:t> a </a:t>
            </a:r>
            <a:r>
              <a:rPr lang="fr-BE" dirty="0" err="1"/>
              <a:t>preference</a:t>
            </a:r>
            <a:r>
              <a:rPr lang="fr-BE" dirty="0"/>
              <a:t> for </a:t>
            </a:r>
            <a:r>
              <a:rPr lang="fr-BE" dirty="0" err="1"/>
              <a:t>regulatory</a:t>
            </a:r>
            <a:r>
              <a:rPr lang="fr-BE" dirty="0"/>
              <a:t> antitrust, </a:t>
            </a:r>
            <a:r>
              <a:rPr lang="fr-BE" dirty="0" err="1"/>
              <a:t>albeit</a:t>
            </a:r>
            <a:r>
              <a:rPr lang="fr-BE" dirty="0"/>
              <a:t> </a:t>
            </a:r>
            <a:r>
              <a:rPr lang="fr-BE" dirty="0" err="1"/>
              <a:t>limited</a:t>
            </a:r>
            <a:r>
              <a:rPr lang="fr-BE" dirty="0"/>
              <a:t> to</a:t>
            </a:r>
          </a:p>
          <a:p>
            <a:pPr lvl="1"/>
            <a:r>
              <a:rPr lang="fr-BE" dirty="0" err="1"/>
              <a:t>activities</a:t>
            </a:r>
            <a:r>
              <a:rPr lang="fr-BE" dirty="0"/>
              <a:t> of </a:t>
            </a:r>
            <a:r>
              <a:rPr lang="fr-BE" dirty="0" err="1"/>
              <a:t>gatekeepers</a:t>
            </a:r>
            <a:endParaRPr lang="fr-BE" dirty="0"/>
          </a:p>
          <a:p>
            <a:pPr lvl="1"/>
            <a:r>
              <a:rPr lang="fr-BE" dirty="0" err="1"/>
              <a:t>specific</a:t>
            </a:r>
            <a:r>
              <a:rPr lang="fr-BE" dirty="0"/>
              <a:t> practices in the digital </a:t>
            </a:r>
            <a:r>
              <a:rPr lang="fr-BE" dirty="0" err="1"/>
              <a:t>economy</a:t>
            </a:r>
            <a:endParaRPr lang="fr-BE" dirty="0"/>
          </a:p>
          <a:p>
            <a:endParaRPr lang="fr-BE" dirty="0"/>
          </a:p>
          <a:p>
            <a:r>
              <a:rPr lang="fr-BE" dirty="0"/>
              <a:t>At the </a:t>
            </a:r>
            <a:r>
              <a:rPr lang="fr-BE" dirty="0" err="1"/>
              <a:t>same</a:t>
            </a:r>
            <a:r>
              <a:rPr lang="fr-BE" dirty="0"/>
              <a:t> time, </a:t>
            </a:r>
            <a:r>
              <a:rPr lang="fr-BE" dirty="0" err="1"/>
              <a:t>however</a:t>
            </a:r>
            <a:r>
              <a:rPr lang="fr-BE" dirty="0"/>
              <a:t>, </a:t>
            </a:r>
            <a:r>
              <a:rPr lang="fr-BE" dirty="0" err="1"/>
              <a:t>it</a:t>
            </a:r>
            <a:r>
              <a:rPr lang="fr-BE" dirty="0"/>
              <a:t> highlights the </a:t>
            </a:r>
            <a:r>
              <a:rPr lang="fr-BE" dirty="0" err="1"/>
              <a:t>limits</a:t>
            </a:r>
            <a:r>
              <a:rPr lang="fr-BE" dirty="0"/>
              <a:t> of </a:t>
            </a:r>
            <a:r>
              <a:rPr lang="fr-BE" dirty="0" err="1"/>
              <a:t>regulatory</a:t>
            </a:r>
            <a:r>
              <a:rPr lang="fr-BE" dirty="0"/>
              <a:t> antitrust if </a:t>
            </a:r>
            <a:r>
              <a:rPr lang="fr-BE" dirty="0" err="1"/>
              <a:t>accompanying</a:t>
            </a:r>
            <a:r>
              <a:rPr lang="fr-BE" dirty="0"/>
              <a:t> </a:t>
            </a:r>
            <a:r>
              <a:rPr lang="fr-BE" dirty="0" err="1"/>
              <a:t>enforcement</a:t>
            </a:r>
            <a:r>
              <a:rPr lang="fr-BE" dirty="0"/>
              <a:t> and coordination </a:t>
            </a:r>
            <a:r>
              <a:rPr lang="fr-BE" dirty="0" err="1"/>
              <a:t>frameworks</a:t>
            </a:r>
            <a:r>
              <a:rPr lang="fr-BE" dirty="0"/>
              <a:t> are not </a:t>
            </a:r>
            <a:r>
              <a:rPr lang="fr-BE" dirty="0" err="1"/>
              <a:t>tailored</a:t>
            </a:r>
            <a:r>
              <a:rPr lang="fr-BE" dirty="0"/>
              <a:t> to new </a:t>
            </a:r>
            <a:r>
              <a:rPr lang="fr-BE" dirty="0" err="1"/>
              <a:t>realities</a:t>
            </a:r>
            <a:r>
              <a:rPr lang="fr-BE" dirty="0"/>
              <a:t> as </a:t>
            </a:r>
            <a:r>
              <a:rPr lang="fr-BE" dirty="0" err="1"/>
              <a:t>well</a:t>
            </a:r>
            <a:r>
              <a:rPr lang="fr-BE" dirty="0"/>
              <a:t>.</a:t>
            </a:r>
          </a:p>
          <a:p>
            <a:pPr lvl="1"/>
            <a:endParaRPr lang="fr-BE" dirty="0"/>
          </a:p>
          <a:p>
            <a:pPr marL="457200" lvl="1" indent="0">
              <a:buNone/>
            </a:pP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72E55E9-F8DF-46BB-9051-E81DB5091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2396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60558</TotalTime>
  <Words>557</Words>
  <Application>Microsoft Office PowerPoint</Application>
  <PresentationFormat>Affichage à l'écran (4:3)</PresentationFormat>
  <Paragraphs>85</Paragraphs>
  <Slides>10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The Digital Markets Act and the increasing emergence of regulatory antitrust in the European Union</vt:lpstr>
      <vt:lpstr>Overview</vt:lpstr>
      <vt:lpstr>Towards regulatory antitrust?</vt:lpstr>
      <vt:lpstr>Towards regulatory antitrust?</vt:lpstr>
      <vt:lpstr>Towards regulatory antitrust</vt:lpstr>
      <vt:lpstr>Enforcement challenges</vt:lpstr>
      <vt:lpstr>Enforcement challenges</vt:lpstr>
      <vt:lpstr>Enforcement challenges</vt:lpstr>
      <vt:lpstr>Conclusions</vt:lpstr>
      <vt:lpstr>Présentation PowerPoint</vt:lpstr>
    </vt:vector>
  </TitlesOfParts>
  <Company>K.U.Leuven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in EU antitrust law</dc:title>
  <dc:creator>Pieter Van Cleynenbreugel</dc:creator>
  <cp:lastModifiedBy>Reviewer</cp:lastModifiedBy>
  <cp:revision>973</cp:revision>
  <cp:lastPrinted>2018-01-31T18:47:21Z</cp:lastPrinted>
  <dcterms:created xsi:type="dcterms:W3CDTF">2014-10-20T14:43:26Z</dcterms:created>
  <dcterms:modified xsi:type="dcterms:W3CDTF">2024-04-26T07:25:10Z</dcterms:modified>
</cp:coreProperties>
</file>