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79" r:id="rId3"/>
    <p:sldId id="480" r:id="rId4"/>
    <p:sldId id="481" r:id="rId5"/>
    <p:sldId id="482" r:id="rId6"/>
    <p:sldId id="484" r:id="rId7"/>
    <p:sldId id="485" r:id="rId8"/>
    <p:sldId id="486" r:id="rId9"/>
    <p:sldId id="487" r:id="rId10"/>
    <p:sldId id="478" r:id="rId11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6535" autoAdjust="0"/>
  </p:normalViewPr>
  <p:slideViewPr>
    <p:cSldViewPr>
      <p:cViewPr varScale="1">
        <p:scale>
          <a:sx n="74" d="100"/>
          <a:sy n="74" d="100"/>
        </p:scale>
        <p:origin x="1613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08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26-4-2024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26-4-2024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916832"/>
            <a:ext cx="8964488" cy="3600400"/>
          </a:xfrm>
        </p:spPr>
        <p:txBody>
          <a:bodyPr>
            <a:normAutofit/>
          </a:bodyPr>
          <a:lstStyle/>
          <a:p>
            <a:r>
              <a:rPr lang="en-GB" sz="2800" b="1" dirty="0">
                <a:ea typeface="Arial" charset="0"/>
                <a:cs typeface="Arial" charset="0"/>
              </a:rPr>
              <a:t>The emergence of upgraded EU governance and enforcement mechanisms</a:t>
            </a:r>
            <a:br>
              <a:rPr lang="en-GB" sz="2800" b="1" dirty="0">
                <a:ea typeface="Arial" charset="0"/>
                <a:cs typeface="Arial" charset="0"/>
              </a:rPr>
            </a:br>
            <a:br>
              <a:rPr lang="en-GB" sz="2800" b="1" dirty="0">
                <a:ea typeface="Arial" charset="0"/>
                <a:cs typeface="Arial" charset="0"/>
              </a:rPr>
            </a:br>
            <a:r>
              <a:rPr lang="en-GB" sz="2800" dirty="0">
                <a:ea typeface="Arial" charset="0"/>
                <a:cs typeface="Arial" charset="0"/>
              </a:rPr>
              <a:t>New rules, same challenges? The digital regulation case study</a:t>
            </a:r>
            <a:endParaRPr lang="nl-NL" sz="2800" b="1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331" y="4401108"/>
            <a:ext cx="6400800" cy="2232248"/>
          </a:xfrm>
        </p:spPr>
        <p:txBody>
          <a:bodyPr>
            <a:normAutofit fontScale="70000" lnSpcReduction="20000"/>
          </a:bodyPr>
          <a:lstStyle/>
          <a:p>
            <a:endParaRPr lang="nl-NL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Prof. Dr. Pieter Van Cleynenbreugel</a:t>
            </a:r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fr-BE" dirty="0"/>
              <a:t>This </a:t>
            </a:r>
            <a:r>
              <a:rPr lang="fr-BE" dirty="0" err="1"/>
              <a:t>project</a:t>
            </a:r>
            <a:r>
              <a:rPr lang="fr-BE" dirty="0"/>
              <a:t> has </a:t>
            </a:r>
            <a:r>
              <a:rPr lang="fr-BE" dirty="0" err="1"/>
              <a:t>received</a:t>
            </a:r>
            <a:r>
              <a:rPr lang="fr-BE" dirty="0"/>
              <a:t> </a:t>
            </a:r>
            <a:r>
              <a:rPr lang="fr-BE" dirty="0" err="1"/>
              <a:t>funding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Council (ERC) </a:t>
            </a:r>
            <a:r>
              <a:rPr lang="fr-BE" dirty="0" err="1"/>
              <a:t>under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Union's</a:t>
            </a:r>
            <a:r>
              <a:rPr lang="fr-BE" dirty="0"/>
              <a:t> Horizon 2020 </a:t>
            </a:r>
            <a:r>
              <a:rPr lang="fr-BE" dirty="0" err="1"/>
              <a:t>research</a:t>
            </a:r>
            <a:r>
              <a:rPr lang="fr-BE" dirty="0"/>
              <a:t> and innovation programme (</a:t>
            </a:r>
            <a:r>
              <a:rPr lang="fr-BE" dirty="0" err="1"/>
              <a:t>grant</a:t>
            </a:r>
            <a:r>
              <a:rPr lang="fr-BE" dirty="0"/>
              <a:t> agreement n° 948473).</a:t>
            </a:r>
          </a:p>
          <a:p>
            <a:endParaRPr lang="nl-NL" sz="20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43" y="368052"/>
            <a:ext cx="3657600" cy="17526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A0D4471-EFE2-4385-949B-0BCEF61891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24644"/>
            <a:ext cx="1823893" cy="16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 err="1"/>
              <a:t>Thank</a:t>
            </a:r>
            <a:r>
              <a:rPr lang="fr-FR" sz="4000" b="1" dirty="0"/>
              <a:t> </a:t>
            </a:r>
            <a:r>
              <a:rPr lang="fr-FR" sz="4000" b="1" dirty="0" err="1"/>
              <a:t>you</a:t>
            </a:r>
            <a:r>
              <a:rPr lang="fr-FR" sz="4000" b="1" dirty="0"/>
              <a:t> for </a:t>
            </a:r>
            <a:r>
              <a:rPr lang="fr-FR" sz="4000" b="1" dirty="0" err="1"/>
              <a:t>your</a:t>
            </a:r>
            <a:r>
              <a:rPr lang="fr-FR" sz="4000" b="1" dirty="0"/>
              <a:t> attention!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096" y="283201"/>
            <a:ext cx="3657600" cy="17526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03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87560B-A422-4FED-9D7C-1DE0D007F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Digital </a:t>
            </a:r>
            <a:r>
              <a:rPr lang="fr-BE" dirty="0" err="1"/>
              <a:t>technology</a:t>
            </a:r>
            <a:r>
              <a:rPr lang="fr-BE" dirty="0"/>
              <a:t> disruptions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79D81C11-B0C2-44F9-BF36-7FE7609CD1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64" y="1844824"/>
            <a:ext cx="7559211" cy="4176464"/>
          </a:xfr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A2BA22-48BA-4A61-8C17-B3556943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731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C733D4-EC71-407E-94A1-842049BD4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Challenges for EU </a:t>
            </a:r>
            <a:r>
              <a:rPr lang="fr-BE" dirty="0" err="1"/>
              <a:t>law</a:t>
            </a:r>
            <a:r>
              <a:rPr lang="fr-BE" dirty="0"/>
              <a:t> and </a:t>
            </a:r>
            <a:r>
              <a:rPr lang="fr-BE" dirty="0" err="1"/>
              <a:t>governance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67D6C1-4665-4A61-84AF-7D8497822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Structural and </a:t>
            </a:r>
            <a:r>
              <a:rPr lang="fr-BE" dirty="0" err="1"/>
              <a:t>behavioural</a:t>
            </a:r>
            <a:r>
              <a:rPr lang="fr-BE" dirty="0"/>
              <a:t> challenges</a:t>
            </a:r>
          </a:p>
          <a:p>
            <a:pPr lvl="1"/>
            <a:r>
              <a:rPr lang="fr-BE" dirty="0" err="1"/>
              <a:t>Defining</a:t>
            </a:r>
            <a:r>
              <a:rPr lang="fr-BE" dirty="0"/>
              <a:t> </a:t>
            </a:r>
            <a:r>
              <a:rPr lang="fr-BE" dirty="0" err="1"/>
              <a:t>markets</a:t>
            </a:r>
            <a:r>
              <a:rPr lang="fr-BE" dirty="0"/>
              <a:t> for digital </a:t>
            </a:r>
            <a:r>
              <a:rPr lang="fr-BE" dirty="0" err="1"/>
              <a:t>activities</a:t>
            </a:r>
            <a:endParaRPr lang="fr-BE" dirty="0"/>
          </a:p>
          <a:p>
            <a:pPr lvl="1"/>
            <a:r>
              <a:rPr lang="fr-BE" dirty="0" err="1"/>
              <a:t>Defining</a:t>
            </a:r>
            <a:r>
              <a:rPr lang="fr-BE" dirty="0"/>
              <a:t> </a:t>
            </a:r>
            <a:r>
              <a:rPr lang="fr-BE" dirty="0" err="1"/>
              <a:t>risks</a:t>
            </a:r>
            <a:r>
              <a:rPr lang="fr-BE" dirty="0"/>
              <a:t> for </a:t>
            </a:r>
            <a:r>
              <a:rPr lang="fr-BE" dirty="0" err="1"/>
              <a:t>users</a:t>
            </a:r>
            <a:endParaRPr lang="fr-BE" dirty="0"/>
          </a:p>
          <a:p>
            <a:pPr lvl="1"/>
            <a:r>
              <a:rPr lang="fr-BE" dirty="0" err="1"/>
              <a:t>Defining</a:t>
            </a:r>
            <a:r>
              <a:rPr lang="fr-BE" dirty="0"/>
              <a:t> </a:t>
            </a:r>
            <a:r>
              <a:rPr lang="fr-BE" dirty="0" err="1"/>
              <a:t>unwanted</a:t>
            </a:r>
            <a:r>
              <a:rPr lang="fr-BE" dirty="0"/>
              <a:t> and/or </a:t>
            </a:r>
            <a:r>
              <a:rPr lang="fr-BE" dirty="0" err="1"/>
              <a:t>anticompetitive</a:t>
            </a:r>
            <a:r>
              <a:rPr lang="fr-BE" dirty="0"/>
              <a:t> </a:t>
            </a:r>
            <a:r>
              <a:rPr lang="fr-BE" dirty="0" err="1"/>
              <a:t>behaviour</a:t>
            </a:r>
            <a:endParaRPr lang="fr-BE" dirty="0"/>
          </a:p>
          <a:p>
            <a:r>
              <a:rPr lang="fr-BE" dirty="0"/>
              <a:t>Key </a:t>
            </a:r>
            <a:r>
              <a:rPr lang="fr-BE" dirty="0" err="1"/>
              <a:t>foundational</a:t>
            </a:r>
            <a:r>
              <a:rPr lang="fr-BE" dirty="0"/>
              <a:t> challenges – </a:t>
            </a:r>
            <a:r>
              <a:rPr lang="fr-BE" i="1" dirty="0"/>
              <a:t>nihil </a:t>
            </a:r>
            <a:r>
              <a:rPr lang="fr-BE" i="1" dirty="0" err="1"/>
              <a:t>novi</a:t>
            </a:r>
            <a:r>
              <a:rPr lang="fr-BE" i="1" dirty="0"/>
              <a:t> </a:t>
            </a:r>
            <a:r>
              <a:rPr lang="fr-BE" i="1" dirty="0" err="1"/>
              <a:t>sub</a:t>
            </a:r>
            <a:r>
              <a:rPr lang="fr-BE" i="1" dirty="0"/>
              <a:t> sole</a:t>
            </a:r>
            <a:r>
              <a:rPr lang="fr-BE" dirty="0"/>
              <a:t>?</a:t>
            </a:r>
          </a:p>
          <a:p>
            <a:pPr lvl="1"/>
            <a:r>
              <a:rPr lang="fr-BE" dirty="0"/>
              <a:t>Gaps in the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framework</a:t>
            </a:r>
            <a:r>
              <a:rPr lang="fr-BE" dirty="0"/>
              <a:t>?</a:t>
            </a:r>
          </a:p>
          <a:p>
            <a:pPr lvl="1"/>
            <a:r>
              <a:rPr lang="fr-BE" dirty="0"/>
              <a:t>Gaps in </a:t>
            </a:r>
            <a:r>
              <a:rPr lang="fr-BE" dirty="0" err="1"/>
              <a:t>enforcement</a:t>
            </a:r>
            <a:r>
              <a:rPr lang="fr-BE" dirty="0"/>
              <a:t> design?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416B23B-93F4-4C5A-ACE4-FAF3771A1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395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755BC9-0F7D-454C-BC70-85091B6FE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Towards</a:t>
            </a:r>
            <a:r>
              <a:rPr lang="fr-BE" dirty="0"/>
              <a:t> a new EU </a:t>
            </a:r>
            <a:r>
              <a:rPr lang="fr-BE" dirty="0" err="1"/>
              <a:t>governance</a:t>
            </a:r>
            <a:r>
              <a:rPr lang="fr-BE" dirty="0"/>
              <a:t> </a:t>
            </a:r>
            <a:r>
              <a:rPr lang="fr-BE" dirty="0" err="1"/>
              <a:t>framework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69B270-52CE-45E4-8F43-926FDA688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err="1"/>
              <a:t>Twofold</a:t>
            </a:r>
            <a:r>
              <a:rPr lang="fr-BE" dirty="0"/>
              <a:t> solution at EU </a:t>
            </a:r>
            <a:r>
              <a:rPr lang="fr-BE" dirty="0" err="1"/>
              <a:t>level</a:t>
            </a:r>
            <a:endParaRPr lang="fr-BE" dirty="0"/>
          </a:p>
          <a:p>
            <a:pPr lvl="1"/>
            <a:r>
              <a:rPr lang="fr-BE" dirty="0"/>
              <a:t>User protection– Digital Services </a:t>
            </a:r>
            <a:r>
              <a:rPr lang="fr-BE" dirty="0" err="1"/>
              <a:t>Act</a:t>
            </a:r>
            <a:r>
              <a:rPr lang="fr-BE" dirty="0"/>
              <a:t> (DSA)</a:t>
            </a:r>
          </a:p>
          <a:p>
            <a:pPr lvl="2"/>
            <a:r>
              <a:rPr lang="fr-BE" dirty="0"/>
              <a:t>New obligations on online </a:t>
            </a:r>
            <a:r>
              <a:rPr lang="fr-BE" dirty="0" err="1"/>
              <a:t>intermediaries</a:t>
            </a:r>
            <a:endParaRPr lang="fr-BE" dirty="0"/>
          </a:p>
          <a:p>
            <a:pPr lvl="2"/>
            <a:r>
              <a:rPr lang="fr-BE" dirty="0"/>
              <a:t>Content </a:t>
            </a:r>
            <a:r>
              <a:rPr lang="fr-BE" dirty="0" err="1"/>
              <a:t>moderation</a:t>
            </a:r>
            <a:r>
              <a:rPr lang="fr-BE" dirty="0"/>
              <a:t> as </a:t>
            </a:r>
            <a:r>
              <a:rPr lang="fr-BE" dirty="0" err="1"/>
              <a:t>most</a:t>
            </a:r>
            <a:r>
              <a:rPr lang="fr-BE" dirty="0"/>
              <a:t> notable </a:t>
            </a:r>
            <a:r>
              <a:rPr lang="fr-BE" dirty="0" err="1"/>
              <a:t>regulatory</a:t>
            </a:r>
            <a:r>
              <a:rPr lang="fr-BE" dirty="0"/>
              <a:t> innovation</a:t>
            </a:r>
          </a:p>
          <a:p>
            <a:pPr lvl="2"/>
            <a:r>
              <a:rPr lang="fr-BE" dirty="0"/>
              <a:t>New </a:t>
            </a:r>
            <a:r>
              <a:rPr lang="fr-BE" dirty="0" err="1"/>
              <a:t>enforcement</a:t>
            </a:r>
            <a:r>
              <a:rPr lang="fr-BE" dirty="0"/>
              <a:t> </a:t>
            </a:r>
            <a:r>
              <a:rPr lang="fr-BE" dirty="0" err="1"/>
              <a:t>framework</a:t>
            </a:r>
            <a:r>
              <a:rPr lang="fr-BE" dirty="0"/>
              <a:t> – national </a:t>
            </a:r>
            <a:r>
              <a:rPr lang="fr-BE" dirty="0" err="1"/>
              <a:t>authorities</a:t>
            </a:r>
            <a:r>
              <a:rPr lang="fr-BE" dirty="0"/>
              <a:t> + network: Digital Services </a:t>
            </a:r>
            <a:r>
              <a:rPr lang="fr-BE" dirty="0" err="1"/>
              <a:t>Coordinators</a:t>
            </a:r>
            <a:r>
              <a:rPr lang="fr-BE" dirty="0"/>
              <a:t> + </a:t>
            </a:r>
            <a:r>
              <a:rPr lang="en-US" dirty="0"/>
              <a:t>European Board for Digital Services</a:t>
            </a:r>
          </a:p>
          <a:p>
            <a:pPr lvl="2"/>
            <a:r>
              <a:rPr lang="en-US" dirty="0"/>
              <a:t>Commission enforcement for very large online platforms</a:t>
            </a:r>
            <a:endParaRPr lang="fr-BE" dirty="0"/>
          </a:p>
          <a:p>
            <a:pPr lvl="2"/>
            <a:r>
              <a:rPr lang="fr-BE" dirty="0"/>
              <a:t>Final stages of </a:t>
            </a:r>
            <a:r>
              <a:rPr lang="fr-BE" dirty="0" err="1"/>
              <a:t>legislative</a:t>
            </a:r>
            <a:r>
              <a:rPr lang="fr-BE" dirty="0"/>
              <a:t> process</a:t>
            </a:r>
          </a:p>
          <a:p>
            <a:pPr lvl="1"/>
            <a:r>
              <a:rPr lang="fr-BE" dirty="0" err="1"/>
              <a:t>Upgraded</a:t>
            </a:r>
            <a:r>
              <a:rPr lang="fr-BE" dirty="0"/>
              <a:t> (</a:t>
            </a:r>
            <a:r>
              <a:rPr lang="fr-BE" dirty="0" err="1"/>
              <a:t>competition</a:t>
            </a:r>
            <a:r>
              <a:rPr lang="fr-BE" dirty="0"/>
              <a:t>?) </a:t>
            </a:r>
            <a:r>
              <a:rPr lang="fr-BE" dirty="0" err="1"/>
              <a:t>law</a:t>
            </a:r>
            <a:r>
              <a:rPr lang="fr-BE" dirty="0"/>
              <a:t> for </a:t>
            </a:r>
            <a:r>
              <a:rPr lang="fr-BE" dirty="0" err="1"/>
              <a:t>gatekeepers</a:t>
            </a:r>
            <a:r>
              <a:rPr lang="fr-BE" dirty="0"/>
              <a:t> - Digital </a:t>
            </a:r>
            <a:r>
              <a:rPr lang="fr-BE" dirty="0" err="1"/>
              <a:t>Markets</a:t>
            </a:r>
            <a:r>
              <a:rPr lang="fr-BE" dirty="0"/>
              <a:t> </a:t>
            </a:r>
            <a:r>
              <a:rPr lang="fr-BE" dirty="0" err="1"/>
              <a:t>Act</a:t>
            </a:r>
            <a:r>
              <a:rPr lang="fr-BE" dirty="0"/>
              <a:t> (DMA)</a:t>
            </a:r>
          </a:p>
          <a:p>
            <a:pPr lvl="2"/>
            <a:r>
              <a:rPr lang="fr-BE" dirty="0" err="1"/>
              <a:t>From</a:t>
            </a:r>
            <a:r>
              <a:rPr lang="fr-BE" dirty="0"/>
              <a:t> NCT to DMA</a:t>
            </a:r>
          </a:p>
          <a:p>
            <a:pPr lvl="2"/>
            <a:r>
              <a:rPr lang="fr-BE" dirty="0"/>
              <a:t>Ex ante </a:t>
            </a:r>
            <a:r>
              <a:rPr lang="fr-BE" dirty="0" err="1"/>
              <a:t>regulation</a:t>
            </a:r>
            <a:r>
              <a:rPr lang="fr-BE" dirty="0"/>
              <a:t> of digital </a:t>
            </a:r>
            <a:r>
              <a:rPr lang="fr-BE" dirty="0" err="1"/>
              <a:t>gatekeepers</a:t>
            </a:r>
            <a:endParaRPr lang="fr-BE" dirty="0"/>
          </a:p>
          <a:p>
            <a:pPr lvl="2"/>
            <a:r>
              <a:rPr lang="fr-BE" dirty="0"/>
              <a:t>Commission-</a:t>
            </a:r>
            <a:r>
              <a:rPr lang="fr-BE" dirty="0" err="1"/>
              <a:t>led</a:t>
            </a:r>
            <a:r>
              <a:rPr lang="fr-BE" dirty="0"/>
              <a:t> </a:t>
            </a:r>
            <a:r>
              <a:rPr lang="fr-BE" dirty="0" err="1"/>
              <a:t>enforcement</a:t>
            </a:r>
            <a:endParaRPr lang="fr-BE" dirty="0"/>
          </a:p>
          <a:p>
            <a:pPr lvl="2"/>
            <a:r>
              <a:rPr lang="fr-BE" dirty="0" err="1"/>
              <a:t>Complement</a:t>
            </a:r>
            <a:r>
              <a:rPr lang="fr-BE" dirty="0"/>
              <a:t> to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, </a:t>
            </a:r>
            <a:r>
              <a:rPr lang="fr-BE" dirty="0" err="1"/>
              <a:t>co-enforced</a:t>
            </a:r>
            <a:r>
              <a:rPr lang="fr-BE" dirty="0"/>
              <a:t> at national </a:t>
            </a:r>
            <a:r>
              <a:rPr lang="fr-BE" dirty="0" err="1"/>
              <a:t>level</a:t>
            </a:r>
            <a:endParaRPr lang="fr-BE" dirty="0"/>
          </a:p>
          <a:p>
            <a:pPr lvl="2"/>
            <a:r>
              <a:rPr lang="fr-BE" dirty="0"/>
              <a:t>Final stages of </a:t>
            </a:r>
            <a:r>
              <a:rPr lang="fr-BE" dirty="0" err="1"/>
              <a:t>legislative</a:t>
            </a:r>
            <a:r>
              <a:rPr lang="fr-BE" dirty="0"/>
              <a:t> process</a:t>
            </a:r>
          </a:p>
          <a:p>
            <a:pPr lvl="1"/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9F0B50-0DF1-4C03-9CF4-8AA8897D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1482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299812-9C73-4EAC-B924-FDE000379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EU </a:t>
            </a:r>
            <a:r>
              <a:rPr lang="fr-BE" dirty="0" err="1"/>
              <a:t>enforcement</a:t>
            </a:r>
            <a:r>
              <a:rPr lang="fr-BE" dirty="0"/>
              <a:t> design upgrades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899420-2D99-46B8-9C27-B07B64F8D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/>
              <a:t>DSA</a:t>
            </a:r>
          </a:p>
          <a:p>
            <a:pPr lvl="1"/>
            <a:r>
              <a:rPr lang="fr-BE" dirty="0"/>
              <a:t>National administrative </a:t>
            </a:r>
            <a:r>
              <a:rPr lang="fr-BE" dirty="0" err="1"/>
              <a:t>authorities</a:t>
            </a:r>
            <a:endParaRPr lang="fr-BE" dirty="0"/>
          </a:p>
          <a:p>
            <a:pPr lvl="2"/>
            <a:r>
              <a:rPr lang="fr-BE" dirty="0"/>
              <a:t>EU </a:t>
            </a:r>
            <a:r>
              <a:rPr lang="fr-BE" dirty="0" err="1"/>
              <a:t>secondary</a:t>
            </a:r>
            <a:r>
              <a:rPr lang="fr-BE" dirty="0"/>
              <a:t> </a:t>
            </a:r>
            <a:r>
              <a:rPr lang="fr-BE" dirty="0" err="1"/>
              <a:t>legislation</a:t>
            </a:r>
            <a:r>
              <a:rPr lang="fr-BE" dirty="0"/>
              <a:t> </a:t>
            </a:r>
            <a:r>
              <a:rPr lang="fr-BE" dirty="0" err="1"/>
              <a:t>imposing</a:t>
            </a:r>
            <a:r>
              <a:rPr lang="fr-BE" dirty="0"/>
              <a:t> </a:t>
            </a:r>
            <a:r>
              <a:rPr lang="fr-BE" dirty="0" err="1"/>
              <a:t>institutional</a:t>
            </a:r>
            <a:r>
              <a:rPr lang="fr-BE" dirty="0"/>
              <a:t> design </a:t>
            </a:r>
            <a:r>
              <a:rPr lang="fr-BE" dirty="0" err="1"/>
              <a:t>requirements</a:t>
            </a:r>
            <a:endParaRPr lang="fr-BE" dirty="0"/>
          </a:p>
          <a:p>
            <a:pPr lvl="1"/>
            <a:r>
              <a:rPr lang="fr-BE" dirty="0" err="1"/>
              <a:t>European</a:t>
            </a:r>
            <a:r>
              <a:rPr lang="fr-BE" dirty="0"/>
              <a:t> network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coordinating</a:t>
            </a:r>
            <a:r>
              <a:rPr lang="fr-BE" dirty="0"/>
              <a:t> </a:t>
            </a:r>
            <a:r>
              <a:rPr lang="fr-BE" dirty="0" err="1"/>
              <a:t>powers</a:t>
            </a:r>
            <a:endParaRPr lang="fr-BE" dirty="0"/>
          </a:p>
          <a:p>
            <a:pPr lvl="1"/>
            <a:r>
              <a:rPr lang="fr-BE" dirty="0" err="1"/>
              <a:t>Ultimate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 mandate vis-à-vis </a:t>
            </a:r>
            <a:r>
              <a:rPr lang="fr-BE" dirty="0" err="1"/>
              <a:t>Member</a:t>
            </a:r>
            <a:r>
              <a:rPr lang="fr-BE" dirty="0"/>
              <a:t> States: Commission</a:t>
            </a:r>
          </a:p>
          <a:p>
            <a:r>
              <a:rPr lang="fr-BE" dirty="0"/>
              <a:t>DMA</a:t>
            </a:r>
          </a:p>
          <a:p>
            <a:pPr lvl="1"/>
            <a:r>
              <a:rPr lang="fr-BE" dirty="0"/>
              <a:t>Commission-</a:t>
            </a:r>
            <a:r>
              <a:rPr lang="fr-BE" dirty="0" err="1"/>
              <a:t>focused</a:t>
            </a:r>
            <a:r>
              <a:rPr lang="fr-BE" dirty="0"/>
              <a:t> </a:t>
            </a:r>
            <a:r>
              <a:rPr lang="fr-BE" dirty="0" err="1"/>
              <a:t>enforcement</a:t>
            </a:r>
            <a:endParaRPr lang="fr-BE" dirty="0"/>
          </a:p>
          <a:p>
            <a:pPr lvl="2"/>
            <a:r>
              <a:rPr lang="fr-BE" dirty="0" err="1"/>
              <a:t>Why</a:t>
            </a:r>
            <a:r>
              <a:rPr lang="fr-BE" dirty="0"/>
              <a:t>?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= </a:t>
            </a:r>
            <a:r>
              <a:rPr lang="fr-BE" dirty="0" err="1"/>
              <a:t>special</a:t>
            </a:r>
            <a:r>
              <a:rPr lang="fr-BE" dirty="0"/>
              <a:t> + ‘big on big’</a:t>
            </a:r>
          </a:p>
          <a:p>
            <a:pPr lvl="2"/>
            <a:r>
              <a:rPr lang="fr-BE" dirty="0"/>
              <a:t>Future frictions </a:t>
            </a:r>
            <a:r>
              <a:rPr lang="fr-BE" dirty="0" err="1"/>
              <a:t>with</a:t>
            </a:r>
            <a:r>
              <a:rPr lang="fr-BE" dirty="0"/>
              <a:t> national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authorities</a:t>
            </a:r>
            <a:r>
              <a:rPr lang="fr-BE" dirty="0"/>
              <a:t> </a:t>
            </a:r>
            <a:r>
              <a:rPr lang="fr-BE" dirty="0" err="1"/>
              <a:t>likely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546573-D2F5-4078-8D63-2A4656205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0119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D33B43-BB76-47F2-8C9F-1D3B71393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New </a:t>
            </a:r>
            <a:r>
              <a:rPr lang="fr-BE" dirty="0" err="1"/>
              <a:t>rules</a:t>
            </a:r>
            <a:r>
              <a:rPr lang="fr-BE" dirty="0"/>
              <a:t>, </a:t>
            </a:r>
            <a:r>
              <a:rPr lang="fr-BE" dirty="0" err="1"/>
              <a:t>same</a:t>
            </a:r>
            <a:r>
              <a:rPr lang="fr-BE" dirty="0"/>
              <a:t> challenges?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57BFAB-8498-46D9-882C-705A06844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err="1"/>
              <a:t>Familiar</a:t>
            </a:r>
            <a:r>
              <a:rPr lang="fr-BE" dirty="0"/>
              <a:t> </a:t>
            </a:r>
            <a:r>
              <a:rPr lang="fr-BE" dirty="0" err="1"/>
              <a:t>variety</a:t>
            </a:r>
            <a:r>
              <a:rPr lang="fr-BE" dirty="0"/>
              <a:t> of </a:t>
            </a:r>
            <a:r>
              <a:rPr lang="fr-BE" dirty="0" err="1"/>
              <a:t>tools</a:t>
            </a:r>
            <a:r>
              <a:rPr lang="fr-BE" dirty="0"/>
              <a:t>, </a:t>
            </a:r>
            <a:r>
              <a:rPr lang="fr-BE" dirty="0" err="1"/>
              <a:t>procedures</a:t>
            </a:r>
            <a:r>
              <a:rPr lang="fr-BE" dirty="0"/>
              <a:t> and practices put in place</a:t>
            </a:r>
          </a:p>
          <a:p>
            <a:pPr lvl="1"/>
            <a:r>
              <a:rPr lang="fr-BE" dirty="0"/>
              <a:t>EU-</a:t>
            </a:r>
            <a:r>
              <a:rPr lang="fr-BE" dirty="0" err="1"/>
              <a:t>structured</a:t>
            </a:r>
            <a:r>
              <a:rPr lang="fr-BE" dirty="0"/>
              <a:t> or –</a:t>
            </a:r>
            <a:r>
              <a:rPr lang="fr-BE" dirty="0" err="1"/>
              <a:t>designed</a:t>
            </a:r>
            <a:r>
              <a:rPr lang="fr-BE" dirty="0"/>
              <a:t> national </a:t>
            </a:r>
            <a:r>
              <a:rPr lang="fr-BE" dirty="0" err="1"/>
              <a:t>authorities</a:t>
            </a:r>
            <a:endParaRPr lang="fr-BE" dirty="0"/>
          </a:p>
          <a:p>
            <a:pPr lvl="1"/>
            <a:r>
              <a:rPr lang="fr-BE" dirty="0"/>
              <a:t>Coordination networks</a:t>
            </a:r>
          </a:p>
          <a:p>
            <a:pPr lvl="1"/>
            <a:r>
              <a:rPr lang="fr-BE" dirty="0" err="1"/>
              <a:t>Coordinated</a:t>
            </a:r>
            <a:r>
              <a:rPr lang="fr-BE" dirty="0"/>
              <a:t> </a:t>
            </a:r>
            <a:r>
              <a:rPr lang="fr-BE" dirty="0" err="1"/>
              <a:t>sanctioning</a:t>
            </a:r>
            <a:r>
              <a:rPr lang="fr-BE" dirty="0"/>
              <a:t> </a:t>
            </a:r>
            <a:r>
              <a:rPr lang="fr-BE" dirty="0" err="1"/>
              <a:t>procedures</a:t>
            </a:r>
            <a:endParaRPr lang="fr-BE" dirty="0"/>
          </a:p>
          <a:p>
            <a:endParaRPr lang="fr-BE" dirty="0"/>
          </a:p>
          <a:p>
            <a:r>
              <a:rPr lang="fr-BE" dirty="0" err="1"/>
              <a:t>Those</a:t>
            </a:r>
            <a:r>
              <a:rPr lang="fr-BE" dirty="0"/>
              <a:t> </a:t>
            </a:r>
            <a:r>
              <a:rPr lang="fr-BE" dirty="0" err="1"/>
              <a:t>tools</a:t>
            </a:r>
            <a:r>
              <a:rPr lang="fr-BE" dirty="0"/>
              <a:t>, </a:t>
            </a:r>
            <a:r>
              <a:rPr lang="fr-BE" dirty="0" err="1"/>
              <a:t>procedures</a:t>
            </a:r>
            <a:r>
              <a:rPr lang="fr-BE" dirty="0"/>
              <a:t> and practices </a:t>
            </a:r>
            <a:r>
              <a:rPr lang="fr-BE" dirty="0" err="1"/>
              <a:t>nevertheless</a:t>
            </a:r>
            <a:r>
              <a:rPr lang="fr-BE" dirty="0"/>
              <a:t> </a:t>
            </a:r>
            <a:r>
              <a:rPr lang="fr-BE" dirty="0" err="1"/>
              <a:t>raise</a:t>
            </a:r>
            <a:r>
              <a:rPr lang="fr-BE" dirty="0"/>
              <a:t> important </a:t>
            </a:r>
            <a:r>
              <a:rPr lang="fr-BE" dirty="0" err="1"/>
              <a:t>constitutional</a:t>
            </a:r>
            <a:r>
              <a:rPr lang="fr-BE" dirty="0"/>
              <a:t> questions in EU </a:t>
            </a:r>
            <a:r>
              <a:rPr lang="fr-BE" dirty="0" err="1"/>
              <a:t>law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B6B192-544B-47AC-B020-396F197E3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390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D33B43-BB76-47F2-8C9F-1D3B71393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New </a:t>
            </a:r>
            <a:r>
              <a:rPr lang="fr-BE" dirty="0" err="1"/>
              <a:t>rules</a:t>
            </a:r>
            <a:r>
              <a:rPr lang="fr-BE" dirty="0"/>
              <a:t>, </a:t>
            </a:r>
            <a:r>
              <a:rPr lang="fr-BE" dirty="0" err="1"/>
              <a:t>same</a:t>
            </a:r>
            <a:r>
              <a:rPr lang="fr-BE" dirty="0"/>
              <a:t> challenges?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57BFAB-8498-46D9-882C-705A06844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/>
              <a:t>EU </a:t>
            </a:r>
            <a:r>
              <a:rPr lang="fr-BE" dirty="0" err="1"/>
              <a:t>Constitutional</a:t>
            </a:r>
            <a:r>
              <a:rPr lang="fr-BE" dirty="0"/>
              <a:t> questions</a:t>
            </a:r>
          </a:p>
          <a:p>
            <a:pPr lvl="1"/>
            <a:r>
              <a:rPr lang="fr-BE" dirty="0" err="1"/>
              <a:t>Conferral</a:t>
            </a:r>
            <a:r>
              <a:rPr lang="fr-BE" dirty="0"/>
              <a:t> of </a:t>
            </a:r>
            <a:r>
              <a:rPr lang="fr-BE" dirty="0" err="1"/>
              <a:t>powers</a:t>
            </a:r>
            <a:r>
              <a:rPr lang="fr-BE" dirty="0"/>
              <a:t> on national administrative </a:t>
            </a:r>
            <a:r>
              <a:rPr lang="fr-BE" dirty="0" err="1"/>
              <a:t>authorities</a:t>
            </a:r>
            <a:r>
              <a:rPr lang="fr-BE" dirty="0"/>
              <a:t>?</a:t>
            </a:r>
          </a:p>
          <a:p>
            <a:pPr lvl="1"/>
            <a:r>
              <a:rPr lang="fr-BE" dirty="0"/>
              <a:t>Independence of EU-</a:t>
            </a:r>
            <a:r>
              <a:rPr lang="fr-BE" dirty="0" err="1"/>
              <a:t>designed</a:t>
            </a:r>
            <a:r>
              <a:rPr lang="fr-BE" dirty="0"/>
              <a:t> </a:t>
            </a:r>
            <a:r>
              <a:rPr lang="fr-BE" dirty="0" err="1"/>
              <a:t>nat’l</a:t>
            </a:r>
            <a:r>
              <a:rPr lang="fr-BE" dirty="0"/>
              <a:t> administrations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other</a:t>
            </a:r>
            <a:r>
              <a:rPr lang="fr-BE" dirty="0"/>
              <a:t> </a:t>
            </a:r>
            <a:r>
              <a:rPr lang="fr-BE" dirty="0" err="1"/>
              <a:t>nat’l</a:t>
            </a:r>
            <a:r>
              <a:rPr lang="fr-BE" dirty="0"/>
              <a:t> administrations?</a:t>
            </a:r>
          </a:p>
          <a:p>
            <a:pPr lvl="2"/>
            <a:r>
              <a:rPr lang="fr-BE" dirty="0"/>
              <a:t>National </a:t>
            </a:r>
            <a:r>
              <a:rPr lang="fr-BE" dirty="0" err="1"/>
              <a:t>identity</a:t>
            </a:r>
            <a:r>
              <a:rPr lang="fr-BE" dirty="0"/>
              <a:t>?</a:t>
            </a:r>
          </a:p>
          <a:p>
            <a:pPr lvl="1"/>
            <a:r>
              <a:rPr lang="fr-BE" dirty="0"/>
              <a:t>Scope of the Charter of Fundamental </a:t>
            </a:r>
            <a:r>
              <a:rPr lang="fr-BE" dirty="0" err="1"/>
              <a:t>Rights</a:t>
            </a:r>
            <a:endParaRPr lang="fr-BE" dirty="0"/>
          </a:p>
          <a:p>
            <a:pPr lvl="2"/>
            <a:r>
              <a:rPr lang="fr-BE" dirty="0"/>
              <a:t>Good administration and </a:t>
            </a:r>
            <a:r>
              <a:rPr lang="fr-BE" dirty="0" err="1"/>
              <a:t>accompanying</a:t>
            </a:r>
            <a:r>
              <a:rPr lang="fr-BE" dirty="0"/>
              <a:t> </a:t>
            </a:r>
            <a:r>
              <a:rPr lang="fr-BE" dirty="0" err="1"/>
              <a:t>principles</a:t>
            </a:r>
            <a:endParaRPr lang="fr-BE" dirty="0"/>
          </a:p>
          <a:p>
            <a:pPr lvl="1"/>
            <a:r>
              <a:rPr lang="fr-BE" dirty="0" err="1"/>
              <a:t>Sincere</a:t>
            </a:r>
            <a:r>
              <a:rPr lang="fr-BE" dirty="0"/>
              <a:t> </a:t>
            </a:r>
            <a:r>
              <a:rPr lang="fr-BE" dirty="0" err="1"/>
              <a:t>cooperation</a:t>
            </a:r>
            <a:endParaRPr lang="fr-BE" dirty="0"/>
          </a:p>
          <a:p>
            <a:pPr lvl="1"/>
            <a:r>
              <a:rPr lang="fr-BE" dirty="0"/>
              <a:t>Effective </a:t>
            </a:r>
            <a:r>
              <a:rPr lang="fr-BE" dirty="0" err="1"/>
              <a:t>judicial</a:t>
            </a:r>
            <a:r>
              <a:rPr lang="fr-BE" dirty="0"/>
              <a:t> protection</a:t>
            </a:r>
          </a:p>
          <a:p>
            <a:pPr lvl="1"/>
            <a:r>
              <a:rPr lang="fr-BE" dirty="0"/>
              <a:t>Impact on global (administrative) </a:t>
            </a:r>
            <a:r>
              <a:rPr lang="fr-BE" dirty="0" err="1"/>
              <a:t>cooperation</a:t>
            </a:r>
            <a:r>
              <a:rPr lang="fr-BE" dirty="0"/>
              <a:t>?</a:t>
            </a:r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B6B192-544B-47AC-B020-396F197E3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431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D33B43-BB76-47F2-8C9F-1D3B71393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New </a:t>
            </a:r>
            <a:r>
              <a:rPr lang="fr-BE" dirty="0" err="1"/>
              <a:t>rules</a:t>
            </a:r>
            <a:r>
              <a:rPr lang="fr-BE" dirty="0"/>
              <a:t>, </a:t>
            </a:r>
            <a:r>
              <a:rPr lang="fr-BE" dirty="0" err="1"/>
              <a:t>same</a:t>
            </a:r>
            <a:r>
              <a:rPr lang="fr-BE" dirty="0"/>
              <a:t> challenges?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57BFAB-8498-46D9-882C-705A06844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645224"/>
          </a:xfrm>
        </p:spPr>
        <p:txBody>
          <a:bodyPr>
            <a:normAutofit fontScale="77500" lnSpcReduction="20000"/>
          </a:bodyPr>
          <a:lstStyle/>
          <a:p>
            <a:r>
              <a:rPr lang="fr-BE" dirty="0"/>
              <a:t>Future </a:t>
            </a:r>
            <a:r>
              <a:rPr lang="fr-BE" dirty="0" err="1"/>
              <a:t>research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necessary</a:t>
            </a:r>
            <a:r>
              <a:rPr lang="fr-BE" dirty="0"/>
              <a:t> to </a:t>
            </a:r>
            <a:r>
              <a:rPr lang="fr-BE" dirty="0" err="1"/>
              <a:t>map</a:t>
            </a:r>
            <a:r>
              <a:rPr lang="fr-BE" dirty="0"/>
              <a:t> and </a:t>
            </a:r>
            <a:r>
              <a:rPr lang="fr-BE" dirty="0" err="1"/>
              <a:t>address</a:t>
            </a:r>
            <a:r>
              <a:rPr lang="fr-BE" dirty="0"/>
              <a:t> </a:t>
            </a:r>
            <a:r>
              <a:rPr lang="fr-BE" dirty="0" err="1"/>
              <a:t>those</a:t>
            </a:r>
            <a:r>
              <a:rPr lang="fr-BE" dirty="0"/>
              <a:t> challenges </a:t>
            </a:r>
            <a:r>
              <a:rPr lang="fr-BE" dirty="0" err="1"/>
              <a:t>even</a:t>
            </a:r>
            <a:r>
              <a:rPr lang="fr-BE" dirty="0"/>
              <a:t> </a:t>
            </a:r>
            <a:r>
              <a:rPr lang="fr-BE" dirty="0" err="1"/>
              <a:t>better</a:t>
            </a:r>
            <a:endParaRPr lang="fr-BE" dirty="0"/>
          </a:p>
          <a:p>
            <a:pPr lvl="1"/>
            <a:r>
              <a:rPr lang="fr-BE" dirty="0"/>
              <a:t>Mapping </a:t>
            </a:r>
            <a:r>
              <a:rPr lang="fr-BE" dirty="0" err="1"/>
              <a:t>sector-specific</a:t>
            </a:r>
            <a:r>
              <a:rPr lang="fr-BE" dirty="0"/>
              <a:t> nuances</a:t>
            </a:r>
          </a:p>
          <a:p>
            <a:pPr lvl="2"/>
            <a:r>
              <a:rPr lang="fr-BE" dirty="0"/>
              <a:t>Complete or semi-</a:t>
            </a:r>
            <a:r>
              <a:rPr lang="fr-BE" dirty="0" err="1"/>
              <a:t>complete</a:t>
            </a:r>
            <a:r>
              <a:rPr lang="fr-BE" dirty="0"/>
              <a:t> </a:t>
            </a:r>
            <a:r>
              <a:rPr lang="fr-BE" dirty="0" err="1"/>
              <a:t>independence</a:t>
            </a:r>
            <a:r>
              <a:rPr lang="fr-BE" dirty="0"/>
              <a:t>, </a:t>
            </a:r>
            <a:r>
              <a:rPr lang="fr-BE" dirty="0" err="1"/>
              <a:t>functional</a:t>
            </a:r>
            <a:r>
              <a:rPr lang="fr-BE" dirty="0"/>
              <a:t> </a:t>
            </a:r>
            <a:r>
              <a:rPr lang="fr-BE" dirty="0" err="1"/>
              <a:t>independence</a:t>
            </a:r>
            <a:endParaRPr lang="fr-BE" dirty="0"/>
          </a:p>
          <a:p>
            <a:pPr lvl="2"/>
            <a:r>
              <a:rPr lang="fr-BE" dirty="0" err="1"/>
              <a:t>Impartiality</a:t>
            </a:r>
            <a:r>
              <a:rPr lang="fr-BE" dirty="0"/>
              <a:t>?</a:t>
            </a:r>
          </a:p>
          <a:p>
            <a:pPr lvl="2"/>
            <a:r>
              <a:rPr lang="fr-BE" dirty="0" err="1"/>
              <a:t>Effectiveness</a:t>
            </a:r>
            <a:r>
              <a:rPr lang="fr-BE" dirty="0"/>
              <a:t>?</a:t>
            </a:r>
          </a:p>
          <a:p>
            <a:pPr lvl="1"/>
            <a:r>
              <a:rPr lang="fr-BE" dirty="0" err="1"/>
              <a:t>Understanding</a:t>
            </a:r>
            <a:r>
              <a:rPr lang="fr-BE" dirty="0"/>
              <a:t> the real impact of EU </a:t>
            </a:r>
            <a:r>
              <a:rPr lang="fr-BE" dirty="0" err="1"/>
              <a:t>law</a:t>
            </a:r>
            <a:r>
              <a:rPr lang="fr-BE" dirty="0"/>
              <a:t> on the design of national (administrative) </a:t>
            </a:r>
            <a:r>
              <a:rPr lang="fr-BE" dirty="0" err="1"/>
              <a:t>authorities</a:t>
            </a:r>
            <a:endParaRPr lang="fr-BE" dirty="0"/>
          </a:p>
          <a:p>
            <a:pPr lvl="2"/>
            <a:r>
              <a:rPr lang="fr-BE" dirty="0" err="1"/>
              <a:t>Europeanisation</a:t>
            </a:r>
            <a:r>
              <a:rPr lang="fr-BE" dirty="0"/>
              <a:t> or </a:t>
            </a:r>
            <a:r>
              <a:rPr lang="fr-BE" dirty="0" err="1"/>
              <a:t>path-dependency</a:t>
            </a:r>
            <a:r>
              <a:rPr lang="fr-BE" dirty="0"/>
              <a:t> – or </a:t>
            </a:r>
            <a:r>
              <a:rPr lang="fr-BE" dirty="0" err="1"/>
              <a:t>something</a:t>
            </a:r>
            <a:r>
              <a:rPr lang="fr-BE" dirty="0"/>
              <a:t> in </a:t>
            </a:r>
            <a:r>
              <a:rPr lang="fr-BE" dirty="0" err="1"/>
              <a:t>between</a:t>
            </a:r>
            <a:r>
              <a:rPr lang="fr-BE" dirty="0"/>
              <a:t>?</a:t>
            </a:r>
          </a:p>
          <a:p>
            <a:pPr lvl="1"/>
            <a:r>
              <a:rPr lang="fr-BE" dirty="0"/>
              <a:t>National administrative </a:t>
            </a:r>
            <a:r>
              <a:rPr lang="fr-BE" dirty="0" err="1"/>
              <a:t>authorities</a:t>
            </a:r>
            <a:r>
              <a:rPr lang="fr-BE" dirty="0"/>
              <a:t> as EU </a:t>
            </a:r>
            <a:r>
              <a:rPr lang="fr-BE" dirty="0" err="1"/>
              <a:t>enforcement</a:t>
            </a:r>
            <a:r>
              <a:rPr lang="fr-BE" dirty="0"/>
              <a:t> bodies</a:t>
            </a:r>
          </a:p>
          <a:p>
            <a:pPr lvl="2"/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does</a:t>
            </a:r>
            <a:r>
              <a:rPr lang="fr-BE" dirty="0"/>
              <a:t> </a:t>
            </a:r>
            <a:r>
              <a:rPr lang="fr-BE" dirty="0" err="1"/>
              <a:t>it</a:t>
            </a:r>
            <a:r>
              <a:rPr lang="fr-BE" dirty="0"/>
              <a:t> </a:t>
            </a:r>
            <a:r>
              <a:rPr lang="fr-BE" dirty="0" err="1"/>
              <a:t>still</a:t>
            </a:r>
            <a:r>
              <a:rPr lang="fr-BE" dirty="0"/>
              <a:t> </a:t>
            </a:r>
            <a:r>
              <a:rPr lang="fr-BE" dirty="0" err="1"/>
              <a:t>mean</a:t>
            </a:r>
            <a:r>
              <a:rPr lang="fr-BE" dirty="0"/>
              <a:t> to </a:t>
            </a:r>
            <a:r>
              <a:rPr lang="fr-BE" dirty="0" err="1"/>
              <a:t>be</a:t>
            </a:r>
            <a:r>
              <a:rPr lang="fr-BE" dirty="0"/>
              <a:t> national in a </a:t>
            </a:r>
            <a:r>
              <a:rPr lang="fr-BE" dirty="0" err="1"/>
              <a:t>Europeanised</a:t>
            </a:r>
            <a:r>
              <a:rPr lang="fr-BE" dirty="0"/>
              <a:t>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environment</a:t>
            </a:r>
            <a:r>
              <a:rPr lang="fr-BE" dirty="0"/>
              <a:t>?</a:t>
            </a:r>
          </a:p>
          <a:p>
            <a:pPr lvl="1"/>
            <a:r>
              <a:rPr lang="fr-BE" dirty="0"/>
              <a:t>The impact of the Charter on national administrative </a:t>
            </a:r>
            <a:r>
              <a:rPr lang="fr-BE" dirty="0" err="1"/>
              <a:t>operations</a:t>
            </a:r>
            <a:endParaRPr lang="fr-BE" dirty="0"/>
          </a:p>
          <a:p>
            <a:pPr lvl="2"/>
            <a:r>
              <a:rPr lang="fr-BE" dirty="0"/>
              <a:t>Frictions </a:t>
            </a:r>
            <a:r>
              <a:rPr lang="fr-BE" dirty="0" err="1"/>
              <a:t>with</a:t>
            </a:r>
            <a:r>
              <a:rPr lang="fr-BE" dirty="0"/>
              <a:t> national </a:t>
            </a:r>
            <a:r>
              <a:rPr lang="fr-BE" dirty="0" err="1"/>
              <a:t>constitutional</a:t>
            </a:r>
            <a:r>
              <a:rPr lang="fr-BE" dirty="0"/>
              <a:t> </a:t>
            </a:r>
            <a:r>
              <a:rPr lang="fr-BE" dirty="0" err="1"/>
              <a:t>frameworks</a:t>
            </a:r>
            <a:r>
              <a:rPr lang="fr-BE" dirty="0"/>
              <a:t>?</a:t>
            </a:r>
          </a:p>
          <a:p>
            <a:pPr lvl="3"/>
            <a:r>
              <a:rPr lang="fr-BE" dirty="0"/>
              <a:t>Notion of </a:t>
            </a:r>
            <a:r>
              <a:rPr lang="fr-BE" dirty="0" err="1"/>
              <a:t>independent</a:t>
            </a:r>
            <a:r>
              <a:rPr lang="fr-BE" dirty="0"/>
              <a:t> </a:t>
            </a:r>
            <a:r>
              <a:rPr lang="fr-BE" dirty="0" err="1"/>
              <a:t>regulatory</a:t>
            </a:r>
            <a:r>
              <a:rPr lang="fr-BE" dirty="0"/>
              <a:t> </a:t>
            </a:r>
            <a:r>
              <a:rPr lang="fr-BE" dirty="0" err="1"/>
              <a:t>authorities</a:t>
            </a:r>
            <a:r>
              <a:rPr lang="fr-BE" dirty="0"/>
              <a:t> </a:t>
            </a:r>
            <a:r>
              <a:rPr lang="fr-BE" dirty="0" err="1"/>
              <a:t>itself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B6B192-544B-47AC-B020-396F197E3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035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D33B43-BB76-47F2-8C9F-1D3B71393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New </a:t>
            </a:r>
            <a:r>
              <a:rPr lang="fr-BE" dirty="0" err="1"/>
              <a:t>rules</a:t>
            </a:r>
            <a:r>
              <a:rPr lang="fr-BE" dirty="0"/>
              <a:t>, </a:t>
            </a:r>
            <a:r>
              <a:rPr lang="fr-BE" dirty="0" err="1"/>
              <a:t>same</a:t>
            </a:r>
            <a:r>
              <a:rPr lang="fr-BE" dirty="0"/>
              <a:t> challenges?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57BFAB-8498-46D9-882C-705A06844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/>
              <a:t>ERC EUDAIMONIA (2021-2026) </a:t>
            </a:r>
            <a:r>
              <a:rPr lang="fr-BE" dirty="0" err="1"/>
              <a:t>project</a:t>
            </a:r>
            <a:r>
              <a:rPr lang="fr-BE" dirty="0"/>
              <a:t> </a:t>
            </a:r>
            <a:r>
              <a:rPr lang="fr-BE" dirty="0" err="1"/>
              <a:t>partially</a:t>
            </a:r>
            <a:r>
              <a:rPr lang="fr-BE" dirty="0"/>
              <a:t> </a:t>
            </a:r>
            <a:r>
              <a:rPr lang="fr-BE" dirty="0" err="1"/>
              <a:t>addresses</a:t>
            </a:r>
            <a:r>
              <a:rPr lang="fr-BE" dirty="0"/>
              <a:t> </a:t>
            </a:r>
            <a:r>
              <a:rPr lang="fr-BE" dirty="0" err="1"/>
              <a:t>those</a:t>
            </a:r>
            <a:r>
              <a:rPr lang="fr-BE" dirty="0"/>
              <a:t> challenges</a:t>
            </a:r>
          </a:p>
          <a:p>
            <a:pPr lvl="1"/>
            <a:r>
              <a:rPr lang="fr-BE" dirty="0"/>
              <a:t>Mapping </a:t>
            </a:r>
            <a:r>
              <a:rPr lang="fr-BE" dirty="0" err="1"/>
              <a:t>institutional</a:t>
            </a:r>
            <a:r>
              <a:rPr lang="fr-BE" dirty="0"/>
              <a:t> design </a:t>
            </a:r>
            <a:r>
              <a:rPr lang="fr-BE" dirty="0" err="1"/>
              <a:t>requirements</a:t>
            </a:r>
            <a:endParaRPr lang="fr-BE" dirty="0"/>
          </a:p>
          <a:p>
            <a:pPr lvl="1"/>
            <a:r>
              <a:rPr lang="fr-BE" dirty="0" err="1"/>
              <a:t>Analysing</a:t>
            </a:r>
            <a:r>
              <a:rPr lang="fr-BE" dirty="0"/>
              <a:t> how EU </a:t>
            </a:r>
            <a:r>
              <a:rPr lang="fr-BE" dirty="0" err="1"/>
              <a:t>law</a:t>
            </a:r>
            <a:r>
              <a:rPr lang="fr-BE" dirty="0"/>
              <a:t> (incl. the Charter) conditions the administrative </a:t>
            </a:r>
            <a:r>
              <a:rPr lang="fr-BE" dirty="0" err="1"/>
              <a:t>autonomy</a:t>
            </a:r>
            <a:r>
              <a:rPr lang="fr-BE" dirty="0"/>
              <a:t> of the </a:t>
            </a:r>
            <a:r>
              <a:rPr lang="fr-BE" dirty="0" err="1"/>
              <a:t>Member</a:t>
            </a:r>
            <a:r>
              <a:rPr lang="fr-BE" dirty="0"/>
              <a:t> States</a:t>
            </a:r>
          </a:p>
          <a:p>
            <a:pPr lvl="2"/>
            <a:r>
              <a:rPr lang="fr-BE" dirty="0"/>
              <a:t>Qualitative </a:t>
            </a:r>
            <a:r>
              <a:rPr lang="fr-BE" dirty="0" err="1"/>
              <a:t>empirical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– interviews and questionnaires</a:t>
            </a:r>
          </a:p>
          <a:p>
            <a:pPr lvl="2"/>
            <a:r>
              <a:rPr lang="fr-BE" dirty="0"/>
              <a:t>« Actor-Network Theory »-</a:t>
            </a:r>
            <a:r>
              <a:rPr lang="fr-BE" dirty="0" err="1"/>
              <a:t>inspired</a:t>
            </a:r>
            <a:r>
              <a:rPr lang="fr-BE" dirty="0"/>
              <a:t>: </a:t>
            </a:r>
            <a:r>
              <a:rPr lang="fr-BE" dirty="0" err="1"/>
              <a:t>epistemologically</a:t>
            </a:r>
            <a:r>
              <a:rPr lang="fr-BE" dirty="0"/>
              <a:t> </a:t>
            </a:r>
            <a:r>
              <a:rPr lang="fr-BE" dirty="0" err="1"/>
              <a:t>different</a:t>
            </a:r>
            <a:r>
              <a:rPr lang="fr-BE" dirty="0"/>
              <a:t> focus</a:t>
            </a:r>
          </a:p>
          <a:p>
            <a:pPr lvl="1"/>
            <a:r>
              <a:rPr lang="fr-BE" dirty="0" err="1"/>
              <a:t>Conceptualising</a:t>
            </a:r>
            <a:r>
              <a:rPr lang="fr-BE" dirty="0"/>
              <a:t> the impact of the Charter of Fundamental </a:t>
            </a:r>
            <a:r>
              <a:rPr lang="fr-BE" dirty="0" err="1"/>
              <a:t>Rights</a:t>
            </a:r>
            <a:r>
              <a:rPr lang="fr-BE" dirty="0"/>
              <a:t> on national administrative </a:t>
            </a:r>
            <a:r>
              <a:rPr lang="fr-BE" dirty="0" err="1"/>
              <a:t>authorities</a:t>
            </a:r>
            <a:r>
              <a:rPr lang="fr-BE" dirty="0"/>
              <a:t>’ mandates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B6B192-544B-47AC-B020-396F197E3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9</a:t>
            </a:fld>
            <a:endParaRPr lang="nl-NL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975776A-B70D-436E-958B-DD54DF55DA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014" y="4631432"/>
            <a:ext cx="1350318" cy="12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559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58827</TotalTime>
  <Words>556</Words>
  <Application>Microsoft Office PowerPoint</Application>
  <PresentationFormat>Affichage à l'écran (4:3)</PresentationFormat>
  <Paragraphs>94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The emergence of upgraded EU governance and enforcement mechanisms  New rules, same challenges? The digital regulation case study</vt:lpstr>
      <vt:lpstr>Digital technology disruptions</vt:lpstr>
      <vt:lpstr>Challenges for EU law and governance</vt:lpstr>
      <vt:lpstr>Towards a new EU governance framework</vt:lpstr>
      <vt:lpstr>EU enforcement design upgrades</vt:lpstr>
      <vt:lpstr>New rules, same challenges?</vt:lpstr>
      <vt:lpstr>New rules, same challenges?</vt:lpstr>
      <vt:lpstr>New rules, same challenges?</vt:lpstr>
      <vt:lpstr>New rules, same challenges?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Reviewer</cp:lastModifiedBy>
  <cp:revision>947</cp:revision>
  <cp:lastPrinted>2018-01-31T18:47:21Z</cp:lastPrinted>
  <dcterms:created xsi:type="dcterms:W3CDTF">2014-10-20T14:43:26Z</dcterms:created>
  <dcterms:modified xsi:type="dcterms:W3CDTF">2024-04-26T07:21:32Z</dcterms:modified>
</cp:coreProperties>
</file>