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57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15C22-1A43-3D46-B2BD-1C5C0C3D5114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9853-9F69-664F-96F8-14C999C1F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03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9853-9F69-664F-96F8-14C999C1FD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8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668D4-89E0-D446-97D3-E54B7BB24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FF2D3E-7D3B-C640-9F03-0321CD462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5948E5-8180-1F49-A06B-847A56A7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FF5AF-3589-4047-BC21-A4D6B1B3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9B394-80CF-8147-8CA4-329843BB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0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44B531-FABF-D145-B671-31E656A1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D60C31-CD9B-C047-BC02-6862105D6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90A15-413A-4846-BD3C-1DEA6589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564684-D957-DD4B-ADF4-8972CA48F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D0797-8636-024B-9F0F-801D46C8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61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4562317-A742-9944-AE1C-730C6022B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5D593F-5044-1C4A-9B6C-6BC5AD3EB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6F4024-1B55-A741-B3E4-3FD60920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1181B8-88DD-6A4F-946A-8E76B1A4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12FB25-4FEC-224D-A411-C3E002F3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89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37B96-9FC9-774D-BDC4-FD4B8A0F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684934-1B12-C24B-BBBB-57AC41F0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9EBB97-F969-7E40-9031-B598AE33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2284A4-3A93-1248-A067-FCA06135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0CD73-68AC-8347-B667-7465594D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6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38894-09D5-6E4B-9D87-CE24532D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81D1D8-AD8A-D14F-B2F8-1D820E86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74D129-0E12-1C44-8F6E-30834CAA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774703-0BBC-E84D-846F-0599350C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FB51F3-7E6A-9942-A2D8-F9FA2375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5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E8A12D-0226-C247-91AA-B45A1882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F99C3-700C-A241-9CFE-050E47785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4D839A-C5D2-F54A-B0B1-3BBC61F63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35D757-20F9-3B46-9625-1FF02073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9AFD95-0F50-6E41-95D5-8FC8E265E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C0F68F-8A24-EC4E-965E-052369F0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76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BB49A0-125D-6D45-913B-5FE2E8D8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7FB6A0-B08B-874C-BEA0-37144E356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300D24-34B3-E54F-8077-2B3BC2071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9D8D31-4A92-A545-B0BA-0D7A45D8E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8261DB-08CF-5540-9D9F-F5503EA36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3F9F33-9117-4048-AE0B-EDA7175F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5D3FF35-C9B9-8541-9494-55C1C751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C8020D-FBF4-B143-94A1-3DDE2B26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50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07F71-B6A8-0245-AE3F-75513933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FC3D17-DD05-DA45-81F9-34F449AA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8CA32F-9F66-764F-86AC-7E970022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8103EF-F40B-704D-B03B-B7B055F1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4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525DCD3-8E70-614A-B69D-C263FA01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FBF2C3-BD73-A34A-A171-8B9193A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41709A-D6FE-0C41-B543-14D2EB61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08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8A7D4-B5A9-4547-AD63-79FBB8D2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8147D-4982-604B-A5A4-D73CF0458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A01B89-926D-2741-A36F-CD004AF5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C8C2BB-DA4C-7A43-9511-ADB671F8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AD2F76-FD1C-9B41-A1F7-126E4953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BBC495-269E-9D4A-B0C8-861D3CC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68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30719-F0B6-0E4D-AFE1-F346CB45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9C3DCB-FB2C-CA4E-B692-0B0C52F89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9F9CFC-CA72-A740-8642-0F9132104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3B1564-B4B7-1147-8B57-6009D6D5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781E-6B64-584F-9054-6DC9A2833FF2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80E5E0-EAC5-7F4D-9F39-EF15904B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C46452-CE4D-EF47-AB46-8DEEA184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66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530367-53EE-504C-A5AA-CE00FA8E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89285B-C9F3-A346-9369-A0B178B8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E2C5C3-41BC-4844-875E-41DB44D1B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0781E-6B64-584F-9054-6DC9A2833FF2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3E1160-6AD4-054F-A62D-03C2F7FDE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6A7CF4-3A57-EB49-9EEB-FC991D81E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B82B-7255-AA44-8BCD-80131ABBE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00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EA77D-0E44-EA4F-BD3E-9FBF2F720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3731"/>
            <a:ext cx="9144000" cy="1310274"/>
          </a:xfrm>
        </p:spPr>
        <p:txBody>
          <a:bodyPr>
            <a:normAutofit/>
          </a:bodyPr>
          <a:lstStyle/>
          <a:p>
            <a:r>
              <a:rPr lang="fr-BE" sz="3200"/>
              <a:t>Independence </a:t>
            </a:r>
            <a:r>
              <a:rPr lang="fr-BE" sz="3200" dirty="0"/>
              <a:t>of </a:t>
            </a:r>
            <a:r>
              <a:rPr lang="fr-BE" sz="3200" dirty="0" err="1"/>
              <a:t>medicine</a:t>
            </a:r>
            <a:r>
              <a:rPr lang="fr-BE" sz="3200" dirty="0"/>
              <a:t> in </a:t>
            </a:r>
            <a:r>
              <a:rPr lang="fr-BE" sz="3200" dirty="0" err="1"/>
              <a:t>Belgium</a:t>
            </a: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6E30FB-6B46-D742-9FDB-E6F2EA240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4005"/>
            <a:ext cx="9144000" cy="664995"/>
          </a:xfrm>
        </p:spPr>
        <p:txBody>
          <a:bodyPr/>
          <a:lstStyle/>
          <a:p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definition</a:t>
            </a:r>
            <a:r>
              <a:rPr lang="fr-BE" dirty="0"/>
              <a:t>(s) of influence in </a:t>
            </a:r>
            <a:r>
              <a:rPr lang="fr-BE" dirty="0" err="1"/>
              <a:t>medical</a:t>
            </a:r>
            <a:r>
              <a:rPr lang="fr-BE" dirty="0"/>
              <a:t> training and R&amp;D?</a:t>
            </a:r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3E84CDAD-9D87-4346-B6EF-191CEF8AD3E3}"/>
              </a:ext>
            </a:extLst>
          </p:cNvPr>
          <p:cNvSpPr txBox="1">
            <a:spLocks/>
          </p:cNvSpPr>
          <p:nvPr/>
        </p:nvSpPr>
        <p:spPr>
          <a:xfrm>
            <a:off x="1524000" y="3592346"/>
            <a:ext cx="9144000" cy="8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/>
              <a:t>4S </a:t>
            </a:r>
            <a:r>
              <a:rPr lang="fr-BE" sz="2000" dirty="0" err="1"/>
              <a:t>Annual</a:t>
            </a:r>
            <a:r>
              <a:rPr lang="fr-BE" sz="2000" dirty="0"/>
              <a:t> Meeting 2021</a:t>
            </a:r>
            <a:endParaRPr lang="fr-FR" sz="2000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9E62FFF9-48E8-E04A-8FAB-88E83D42B828}"/>
              </a:ext>
            </a:extLst>
          </p:cNvPr>
          <p:cNvSpPr txBox="1">
            <a:spLocks/>
          </p:cNvSpPr>
          <p:nvPr/>
        </p:nvSpPr>
        <p:spPr>
          <a:xfrm>
            <a:off x="1524000" y="4470651"/>
            <a:ext cx="9144000" cy="70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b="1" dirty="0"/>
              <a:t>Lucas </a:t>
            </a:r>
            <a:r>
              <a:rPr lang="fr-BE" sz="2000" b="1" dirty="0" err="1"/>
              <a:t>Bechoux</a:t>
            </a:r>
            <a:r>
              <a:rPr lang="fr-BE" sz="2000" b="1" dirty="0"/>
              <a:t>, </a:t>
            </a:r>
            <a:r>
              <a:rPr lang="fr-BE" sz="2000" b="1" dirty="0" err="1"/>
              <a:t>University</a:t>
            </a:r>
            <a:r>
              <a:rPr lang="fr-BE" sz="2000" b="1" dirty="0"/>
              <a:t> of Liège, SPIRAL </a:t>
            </a:r>
            <a:r>
              <a:rPr lang="fr-BE" sz="2000" b="1" dirty="0" err="1"/>
              <a:t>research</a:t>
            </a:r>
            <a:r>
              <a:rPr lang="fr-BE" sz="2000" b="1" dirty="0"/>
              <a:t> center</a:t>
            </a:r>
            <a:endParaRPr lang="fr-FR" sz="2000" b="1" dirty="0"/>
          </a:p>
        </p:txBody>
      </p:sp>
      <p:pic>
        <p:nvPicPr>
          <p:cNvPr id="6" name="Picture 2" descr="logo uliège">
            <a:extLst>
              <a:ext uri="{FF2B5EF4-FFF2-40B4-BE49-F238E27FC236}">
                <a16:creationId xmlns:a16="http://schemas.microsoft.com/office/drawing/2014/main" id="{772ECB26-44D6-4541-851F-3977AB06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" y="5503149"/>
            <a:ext cx="2276260" cy="100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Logo ULiege">
            <a:extLst>
              <a:ext uri="{FF2B5EF4-FFF2-40B4-BE49-F238E27FC236}">
                <a16:creationId xmlns:a16="http://schemas.microsoft.com/office/drawing/2014/main" id="{84E04E9B-FE68-6947-BBC6-8DF49DD99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5E1BF74-E9D9-7A42-9C9A-BE95B37B6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354" y="5501787"/>
            <a:ext cx="3423610" cy="10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0"/>
    </mc:Choice>
    <mc:Fallback xmlns="">
      <p:transition spd="slow" advTm="138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0C4E23-3827-B449-A13A-34E4E19A2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09419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36E897-1A43-D14A-BF55-F083344E7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017" y="0"/>
            <a:ext cx="6030311" cy="37727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4CF6C44-311C-5B4B-9658-B480BB6B2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017" y="3586700"/>
            <a:ext cx="4704346" cy="32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16"/>
    </mc:Choice>
    <mc:Fallback xmlns="">
      <p:transition spd="slow" advTm="468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473EEB-EAEA-B144-AB4B-2C83D6E7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8" y="252663"/>
            <a:ext cx="3762532" cy="53179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9309BA-5C40-F643-8BEA-E8A4B4C73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232" y="252663"/>
            <a:ext cx="4003892" cy="53179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7FFEC03-182D-FC49-B157-C0FCE8F98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76" y="258581"/>
            <a:ext cx="3648176" cy="53120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F6EC98E-2830-C84D-85EF-5575E89BD293}"/>
              </a:ext>
            </a:extLst>
          </p:cNvPr>
          <p:cNvSpPr txBox="1"/>
          <p:nvPr/>
        </p:nvSpPr>
        <p:spPr>
          <a:xfrm>
            <a:off x="402789" y="5763127"/>
            <a:ext cx="11500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-&gt; </a:t>
            </a:r>
            <a:r>
              <a:rPr lang="fr-FR" sz="1600" dirty="0" err="1"/>
              <a:t>Exposure</a:t>
            </a:r>
            <a:r>
              <a:rPr lang="fr-FR" sz="1600" dirty="0"/>
              <a:t> to </a:t>
            </a:r>
            <a:r>
              <a:rPr lang="fr-FR" sz="1600" dirty="0" err="1"/>
              <a:t>pharmaceutical</a:t>
            </a:r>
            <a:r>
              <a:rPr lang="fr-FR" sz="1600" dirty="0"/>
              <a:t> promotion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associated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changes in the </a:t>
            </a:r>
            <a:r>
              <a:rPr lang="fr-FR" sz="1600" dirty="0" err="1"/>
              <a:t>quality</a:t>
            </a:r>
            <a:r>
              <a:rPr lang="fr-FR" sz="1600" dirty="0"/>
              <a:t>, </a:t>
            </a:r>
            <a:r>
              <a:rPr lang="fr-FR" sz="1600" dirty="0" err="1"/>
              <a:t>quantity</a:t>
            </a:r>
            <a:r>
              <a:rPr lang="fr-FR" sz="1600" dirty="0"/>
              <a:t>, </a:t>
            </a:r>
            <a:r>
              <a:rPr lang="fr-FR" sz="1600" dirty="0" err="1"/>
              <a:t>frequency</a:t>
            </a:r>
            <a:r>
              <a:rPr lang="fr-FR" sz="1600" dirty="0"/>
              <a:t> and </a:t>
            </a:r>
            <a:r>
              <a:rPr lang="fr-FR" sz="1600" dirty="0" err="1"/>
              <a:t>cost</a:t>
            </a:r>
            <a:r>
              <a:rPr lang="fr-FR" sz="1600" dirty="0"/>
              <a:t> of </a:t>
            </a:r>
            <a:r>
              <a:rPr lang="fr-FR" sz="1600" dirty="0" err="1"/>
              <a:t>prescribing</a:t>
            </a:r>
            <a:r>
              <a:rPr lang="fr-FR" sz="1600" dirty="0"/>
              <a:t> practices.</a:t>
            </a:r>
          </a:p>
        </p:txBody>
      </p:sp>
    </p:spTree>
    <p:extLst>
      <p:ext uri="{BB962C8B-B14F-4D97-AF65-F5344CB8AC3E}">
        <p14:creationId xmlns:p14="http://schemas.microsoft.com/office/powerpoint/2010/main" val="34313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04"/>
    </mc:Choice>
    <mc:Fallback xmlns="">
      <p:transition spd="slow" advTm="3350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8AFAE6-5A13-4540-8D97-5FD42955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Conflict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 : a </a:t>
            </a:r>
            <a:r>
              <a:rPr lang="fr-FR" dirty="0" err="1"/>
              <a:t>reductive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to influence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542724-16A4-CE45-9EC5-65C4B1506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since</a:t>
            </a:r>
            <a:r>
              <a:rPr lang="fr-FR" dirty="0"/>
              <a:t> the 80’s</a:t>
            </a:r>
          </a:p>
          <a:p>
            <a:r>
              <a:rPr lang="fr-FR" dirty="0"/>
              <a:t>Put the </a:t>
            </a:r>
            <a:r>
              <a:rPr lang="fr-FR" dirty="0" err="1"/>
              <a:t>blame</a:t>
            </a:r>
            <a:r>
              <a:rPr lang="fr-FR" dirty="0"/>
              <a:t> on </a:t>
            </a:r>
            <a:r>
              <a:rPr lang="fr-FR" dirty="0" err="1"/>
              <a:t>individuals</a:t>
            </a:r>
            <a:r>
              <a:rPr lang="fr-FR" dirty="0"/>
              <a:t> </a:t>
            </a:r>
          </a:p>
          <a:p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broad</a:t>
            </a:r>
            <a:endParaRPr lang="fr-FR" dirty="0"/>
          </a:p>
          <a:p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reflect</a:t>
            </a:r>
            <a:r>
              <a:rPr lang="fr-FR" dirty="0"/>
              <a:t> the structural dimension of influence</a:t>
            </a:r>
          </a:p>
          <a:p>
            <a:r>
              <a:rPr lang="fr-FR" dirty="0" err="1"/>
              <a:t>Implementation</a:t>
            </a:r>
            <a:r>
              <a:rPr lang="fr-FR" dirty="0"/>
              <a:t> of ineffective </a:t>
            </a:r>
            <a:r>
              <a:rPr lang="fr-FR" dirty="0" err="1"/>
              <a:t>transparency</a:t>
            </a:r>
            <a:r>
              <a:rPr lang="fr-FR" dirty="0"/>
              <a:t> </a:t>
            </a:r>
            <a:r>
              <a:rPr lang="fr-FR" dirty="0" err="1"/>
              <a:t>mechanisms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3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26"/>
    </mc:Choice>
    <mc:Fallback xmlns="">
      <p:transition spd="slow" advTm="4292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71614-36BB-3D41-9148-C0F3A207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Epistemic</a:t>
            </a:r>
            <a:r>
              <a:rPr lang="fr-FR" dirty="0"/>
              <a:t> corruption (</a:t>
            </a:r>
            <a:r>
              <a:rPr lang="fr-FR" dirty="0" err="1"/>
              <a:t>Sismondo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43F4B2-0EF5-4345-B005-C12AD8D55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Design of </a:t>
            </a:r>
            <a:r>
              <a:rPr lang="fr-FR" dirty="0" err="1"/>
              <a:t>clinical</a:t>
            </a:r>
            <a:r>
              <a:rPr lang="fr-FR" dirty="0"/>
              <a:t> trials</a:t>
            </a:r>
          </a:p>
          <a:p>
            <a:r>
              <a:rPr lang="fr-FR" dirty="0" err="1"/>
              <a:t>Ghostwriting</a:t>
            </a:r>
            <a:endParaRPr lang="fr-FR" dirty="0"/>
          </a:p>
          <a:p>
            <a:r>
              <a:rPr lang="fr-FR" dirty="0"/>
              <a:t>Key Opinion Leaders (</a:t>
            </a:r>
            <a:r>
              <a:rPr lang="fr-FR" dirty="0" err="1"/>
              <a:t>KOLs</a:t>
            </a:r>
            <a:r>
              <a:rPr lang="fr-FR" dirty="0"/>
              <a:t>): influence </a:t>
            </a:r>
            <a:r>
              <a:rPr lang="fr-FR" dirty="0" err="1"/>
              <a:t>peers</a:t>
            </a:r>
            <a:endParaRPr lang="fr-FR" dirty="0"/>
          </a:p>
          <a:p>
            <a:r>
              <a:rPr lang="fr-FR" dirty="0"/>
              <a:t>Pharmaceutical promotion (marketing)</a:t>
            </a:r>
          </a:p>
          <a:p>
            <a:r>
              <a:rPr lang="fr-FR" dirty="0"/>
              <a:t>Patient associations (</a:t>
            </a:r>
            <a:r>
              <a:rPr lang="fr-FR" dirty="0" err="1"/>
              <a:t>disease</a:t>
            </a:r>
            <a:r>
              <a:rPr lang="fr-FR" dirty="0"/>
              <a:t> </a:t>
            </a:r>
            <a:r>
              <a:rPr lang="fr-FR" dirty="0" err="1"/>
              <a:t>mongering</a:t>
            </a:r>
            <a:r>
              <a:rPr lang="fr-FR" dirty="0"/>
              <a:t>)</a:t>
            </a:r>
          </a:p>
          <a:p>
            <a:r>
              <a:rPr lang="fr-FR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7230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11"/>
    </mc:Choice>
    <mc:Fallback xmlns="">
      <p:transition spd="slow" advTm="590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94391-61E3-984C-9B1D-5F82C7D9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B6D914-0FEE-EB4B-A23C-D97D9A72A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 </a:t>
            </a:r>
            <a:r>
              <a:rPr lang="fr-FR" dirty="0" err="1"/>
              <a:t>you</a:t>
            </a:r>
            <a:r>
              <a:rPr lang="fr-FR" dirty="0"/>
              <a:t> have </a:t>
            </a:r>
            <a:r>
              <a:rPr lang="fr-FR" dirty="0" err="1"/>
              <a:t>any</a:t>
            </a:r>
            <a:r>
              <a:rPr lang="fr-FR" dirty="0"/>
              <a:t> questions, </a:t>
            </a:r>
            <a:r>
              <a:rPr lang="fr-FR" dirty="0" err="1"/>
              <a:t>comments</a:t>
            </a:r>
            <a:r>
              <a:rPr lang="fr-FR" dirty="0"/>
              <a:t> or suggestions?</a:t>
            </a:r>
          </a:p>
        </p:txBody>
      </p:sp>
    </p:spTree>
    <p:extLst>
      <p:ext uri="{BB962C8B-B14F-4D97-AF65-F5344CB8AC3E}">
        <p14:creationId xmlns:p14="http://schemas.microsoft.com/office/powerpoint/2010/main" val="34720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6"/>
    </mc:Choice>
    <mc:Fallback xmlns="">
      <p:transition spd="slow" advTm="8196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4888</TotalTime>
  <Words>135</Words>
  <Application>Microsoft Macintosh PowerPoint</Application>
  <PresentationFormat>Grand écran</PresentationFormat>
  <Paragraphs>23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Independence of medicine in Belgium</vt:lpstr>
      <vt:lpstr>Présentation PowerPoint</vt:lpstr>
      <vt:lpstr>Présentation PowerPoint</vt:lpstr>
      <vt:lpstr>Conflict of interest : a reductive approach to influence</vt:lpstr>
      <vt:lpstr>Epistemic corruption (Sismondo)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Questioning the independence of medicine in Belgium</dc:title>
  <dc:creator>Microsoft Office User</dc:creator>
  <cp:lastModifiedBy>Bechoux Lucas</cp:lastModifiedBy>
  <cp:revision>18</cp:revision>
  <dcterms:created xsi:type="dcterms:W3CDTF">2021-06-17T07:29:15Z</dcterms:created>
  <dcterms:modified xsi:type="dcterms:W3CDTF">2022-04-29T14:20:29Z</dcterms:modified>
</cp:coreProperties>
</file>