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3" r:id="rId1"/>
  </p:sldMasterIdLst>
  <p:notesMasterIdLst>
    <p:notesMasterId r:id="rId45"/>
  </p:notesMasterIdLst>
  <p:sldIdLst>
    <p:sldId id="259" r:id="rId2"/>
    <p:sldId id="301" r:id="rId3"/>
    <p:sldId id="260" r:id="rId4"/>
    <p:sldId id="261" r:id="rId5"/>
    <p:sldId id="262" r:id="rId6"/>
    <p:sldId id="304" r:id="rId7"/>
    <p:sldId id="284" r:id="rId8"/>
    <p:sldId id="263" r:id="rId9"/>
    <p:sldId id="287" r:id="rId10"/>
    <p:sldId id="264" r:id="rId11"/>
    <p:sldId id="285" r:id="rId12"/>
    <p:sldId id="286" r:id="rId13"/>
    <p:sldId id="292" r:id="rId14"/>
    <p:sldId id="293" r:id="rId15"/>
    <p:sldId id="294" r:id="rId16"/>
    <p:sldId id="295" r:id="rId17"/>
    <p:sldId id="296" r:id="rId18"/>
    <p:sldId id="297" r:id="rId19"/>
    <p:sldId id="299" r:id="rId20"/>
    <p:sldId id="298" r:id="rId21"/>
    <p:sldId id="302" r:id="rId22"/>
    <p:sldId id="300" r:id="rId23"/>
    <p:sldId id="265" r:id="rId24"/>
    <p:sldId id="266" r:id="rId25"/>
    <p:sldId id="267" r:id="rId26"/>
    <p:sldId id="268" r:id="rId27"/>
    <p:sldId id="291" r:id="rId28"/>
    <p:sldId id="289" r:id="rId29"/>
    <p:sldId id="290" r:id="rId30"/>
    <p:sldId id="288" r:id="rId31"/>
    <p:sldId id="269" r:id="rId32"/>
    <p:sldId id="283" r:id="rId33"/>
    <p:sldId id="282" r:id="rId34"/>
    <p:sldId id="270" r:id="rId35"/>
    <p:sldId id="281" r:id="rId36"/>
    <p:sldId id="271" r:id="rId37"/>
    <p:sldId id="280" r:id="rId38"/>
    <p:sldId id="272" r:id="rId39"/>
    <p:sldId id="273" r:id="rId40"/>
    <p:sldId id="274" r:id="rId41"/>
    <p:sldId id="275" r:id="rId42"/>
    <p:sldId id="257" r:id="rId43"/>
    <p:sldId id="25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ine schumacher" initials="ps" lastIdx="2" clrIdx="0">
    <p:extLst>
      <p:ext uri="{19B8F6BF-5375-455C-9EA6-DF929625EA0E}">
        <p15:presenceInfo xmlns:p15="http://schemas.microsoft.com/office/powerpoint/2012/main" userId="a0c9e34b21d112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90B8"/>
    <a:srgbClr val="1A3260"/>
    <a:srgbClr val="669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9" autoAdjust="0"/>
    <p:restoredTop sz="63993" autoAdjust="0"/>
  </p:normalViewPr>
  <p:slideViewPr>
    <p:cSldViewPr snapToGrid="0">
      <p:cViewPr varScale="1">
        <p:scale>
          <a:sx n="68" d="100"/>
          <a:sy n="68" d="100"/>
        </p:scale>
        <p:origin x="138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Schumacher\dox\Doctorat\Pr&#233;-test\&#201;valuation%20humaine%20(pr&#233;-test)\Analyse%20r&#233;sultats\Donn&#233;es%20constitution%20graphiqu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errine%20Schumacher\dox\Doctorat\Test%202021\R&#233;sultats%20Test%202021\Donn&#233;es%20brutes%20pour%20r&#233;sultats\Effet%20nivelant%20PE%202021%20(productions%20par%20m&#234;me%20&#233;tudian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errine%20Schumacher\dox\Doctorat\Test%202021\R&#233;sultats%20Test%202021\Donn&#233;es%20brutes%20pour%20r&#233;sultats\Effet%20nivelant%20PE%202021%20(productions%20par%20m&#234;me%20&#233;tudiant).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rrine%20Schumacher\dox\Doctorat\Test%202021\R&#233;sultats%20Test%202021\Donn&#233;es%20brutes%20pour%20r&#233;sultats\Donn&#233;es%20constitution%20graphiques%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rrine%20Schumacher\dox\Doctorat\Test%202021\R&#233;sultats%20Test%202021\Donn&#233;es%20brutes%20pour%20r&#233;sultats\Donn&#233;es%20constitution%20graphiques%2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errine%20Schumacher\dox\Doctorat\Test%202021\R&#233;sultats%20Test%202021\Donn&#233;es%20brutes%20pour%20r&#233;sultats\Donn&#233;es%20constitution%20graphiques%20(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errine%20Schumacher\dox\Doctorat\Test%202021\R&#233;sultats%20Test%202021\Donn&#233;es%20brutes%20pour%20r&#233;sultats\Donn&#233;es%20constitution%20graphiques%20(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errine%20Schumacher\dox\Doctorat\Test%202021\R&#233;sultats%20Test%202021\Donn&#233;es%20brutes%20pour%20r&#233;sultats\Donn&#233;es%20constitution%20graphiques%20(20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rrine%20Schumacher\dox\Doctorat\Test%202021\R&#233;sultats%20Test%202021\Donn&#233;es%20brutes%20pour%20r&#233;sultats\Donn&#233;es%20constitution%20graphiques%20(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Perrine%20Schumacher\dox\Doctorat\Test%202021\R&#233;sultats%20Test%202021\Donn&#233;es%20brutes%20pour%20r&#233;sultats\Donn&#233;es%20constitution%20graphiques%20(2021).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Perrine%20Schumacher\dox\Doctorat\Test%202021\R&#233;sultats%20Test%202021\Donn&#233;es%20brutes%20pour%20r&#233;sultats\ComparaisonTANGoogle_Deep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r>
              <a:rPr lang="en-US" sz="1400" cap="none" baseline="0">
                <a:solidFill>
                  <a:schemeClr val="tx1">
                    <a:lumMod val="65000"/>
                    <a:lumOff val="35000"/>
                  </a:schemeClr>
                </a:solidFill>
              </a:rPr>
              <a:t>Distribution des erreurs (Acceptabilité)</a:t>
            </a:r>
          </a:p>
          <a:p>
            <a:pPr>
              <a:defRPr sz="1400"/>
            </a:pPr>
            <a:endParaRPr lang="en-US" sz="1400" cap="none" baseline="0">
              <a:solidFill>
                <a:schemeClr val="tx1">
                  <a:lumMod val="65000"/>
                  <a:lumOff val="35000"/>
                </a:schemeClr>
              </a:solidFill>
            </a:endParaRPr>
          </a:p>
        </c:rich>
      </c:tx>
      <c:layout/>
      <c:overlay val="1"/>
      <c:spPr>
        <a:noFill/>
        <a:ln>
          <a:noFill/>
        </a:ln>
        <a:effectLst/>
      </c:spPr>
      <c:txPr>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61202185792349E-2"/>
          <c:y val="0.31035196687370603"/>
          <c:w val="0.93989071038251371"/>
          <c:h val="0.68964803312629397"/>
        </c:manualLayout>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dirty="0" smtClean="0"/>
              <a:t>Notes par étudiant</a:t>
            </a:r>
          </a:p>
          <a:p>
            <a:pPr>
              <a:defRPr/>
            </a:pPr>
            <a:r>
              <a:rPr lang="fr-FR" sz="1600" dirty="0" smtClean="0"/>
              <a:t>TH vs PE de Google</a:t>
            </a:r>
            <a:endParaRPr lang="en-US" sz="16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'Effet nivel. Note obtenue'!$B$63</c:f>
              <c:strCache>
                <c:ptCount val="1"/>
                <c:pt idx="0">
                  <c:v>TH</c:v>
                </c:pt>
              </c:strCache>
            </c:strRef>
          </c:tx>
          <c:spPr>
            <a:solidFill>
              <a:schemeClr val="accent1"/>
            </a:solidFill>
            <a:ln>
              <a:noFill/>
            </a:ln>
            <a:effectLst/>
          </c:spPr>
          <c:invertIfNegative val="0"/>
          <c:cat>
            <c:strRef>
              <c:f>'Effet nivel. Note obtenue'!$A$64:$A$87</c:f>
              <c:strCache>
                <c:ptCount val="24"/>
                <c:pt idx="0">
                  <c:v>ET023</c:v>
                </c:pt>
                <c:pt idx="1">
                  <c:v>ET027</c:v>
                </c:pt>
                <c:pt idx="2">
                  <c:v>ET028</c:v>
                </c:pt>
                <c:pt idx="3">
                  <c:v>ET009</c:v>
                </c:pt>
                <c:pt idx="4">
                  <c:v>ET019</c:v>
                </c:pt>
                <c:pt idx="5">
                  <c:v>ET018</c:v>
                </c:pt>
                <c:pt idx="6">
                  <c:v>ET001</c:v>
                </c:pt>
                <c:pt idx="7">
                  <c:v>ET025</c:v>
                </c:pt>
                <c:pt idx="8">
                  <c:v>ET005</c:v>
                </c:pt>
                <c:pt idx="9">
                  <c:v>ET008</c:v>
                </c:pt>
                <c:pt idx="10">
                  <c:v>ET016</c:v>
                </c:pt>
                <c:pt idx="11">
                  <c:v>ET014</c:v>
                </c:pt>
                <c:pt idx="12">
                  <c:v>ET013</c:v>
                </c:pt>
                <c:pt idx="13">
                  <c:v>ET015</c:v>
                </c:pt>
                <c:pt idx="14">
                  <c:v>ET011</c:v>
                </c:pt>
                <c:pt idx="15">
                  <c:v>ET003</c:v>
                </c:pt>
                <c:pt idx="16">
                  <c:v>ET012</c:v>
                </c:pt>
                <c:pt idx="17">
                  <c:v>ET024</c:v>
                </c:pt>
                <c:pt idx="18">
                  <c:v>ET002</c:v>
                </c:pt>
                <c:pt idx="19">
                  <c:v>ET017</c:v>
                </c:pt>
                <c:pt idx="20">
                  <c:v>ET026</c:v>
                </c:pt>
                <c:pt idx="21">
                  <c:v>ET004</c:v>
                </c:pt>
                <c:pt idx="22">
                  <c:v>ET030</c:v>
                </c:pt>
                <c:pt idx="23">
                  <c:v>ET006</c:v>
                </c:pt>
              </c:strCache>
            </c:strRef>
          </c:cat>
          <c:val>
            <c:numRef>
              <c:f>'Effet nivel. Note obtenue'!$B$64:$B$87</c:f>
              <c:numCache>
                <c:formatCode>0.0</c:formatCode>
                <c:ptCount val="24"/>
                <c:pt idx="0">
                  <c:v>16.14</c:v>
                </c:pt>
                <c:pt idx="1">
                  <c:v>15.1</c:v>
                </c:pt>
                <c:pt idx="2">
                  <c:v>14.950000000000001</c:v>
                </c:pt>
                <c:pt idx="3">
                  <c:v>14.43</c:v>
                </c:pt>
                <c:pt idx="4">
                  <c:v>14.43</c:v>
                </c:pt>
                <c:pt idx="5">
                  <c:v>13.52</c:v>
                </c:pt>
                <c:pt idx="6">
                  <c:v>13.13</c:v>
                </c:pt>
                <c:pt idx="7">
                  <c:v>12.98</c:v>
                </c:pt>
                <c:pt idx="8">
                  <c:v>12.790000000000001</c:v>
                </c:pt>
                <c:pt idx="9" formatCode="General">
                  <c:v>12.27</c:v>
                </c:pt>
                <c:pt idx="10">
                  <c:v>11.71</c:v>
                </c:pt>
                <c:pt idx="11">
                  <c:v>11.39</c:v>
                </c:pt>
                <c:pt idx="12" formatCode="General">
                  <c:v>11.27</c:v>
                </c:pt>
                <c:pt idx="13">
                  <c:v>10.799999999999999</c:v>
                </c:pt>
                <c:pt idx="14">
                  <c:v>10.62</c:v>
                </c:pt>
                <c:pt idx="15" formatCode="General">
                  <c:v>10.49</c:v>
                </c:pt>
                <c:pt idx="16" formatCode="General">
                  <c:v>10.169999999999998</c:v>
                </c:pt>
                <c:pt idx="17">
                  <c:v>9.64</c:v>
                </c:pt>
                <c:pt idx="18">
                  <c:v>9.33</c:v>
                </c:pt>
                <c:pt idx="19" formatCode="General">
                  <c:v>8.7000000000000011</c:v>
                </c:pt>
                <c:pt idx="20" formatCode="General">
                  <c:v>7.7899999999999991</c:v>
                </c:pt>
                <c:pt idx="21" formatCode="General">
                  <c:v>6.6999999999999993</c:v>
                </c:pt>
                <c:pt idx="22" formatCode="General">
                  <c:v>5.620000000000001</c:v>
                </c:pt>
                <c:pt idx="23">
                  <c:v>2.9599999999999995</c:v>
                </c:pt>
              </c:numCache>
            </c:numRef>
          </c:val>
          <c:extLst>
            <c:ext xmlns:c16="http://schemas.microsoft.com/office/drawing/2014/chart" uri="{C3380CC4-5D6E-409C-BE32-E72D297353CC}">
              <c16:uniqueId val="{00000000-31C8-45AD-8821-2A752933730C}"/>
            </c:ext>
          </c:extLst>
        </c:ser>
        <c:dLbls>
          <c:showLegendKey val="0"/>
          <c:showVal val="0"/>
          <c:showCatName val="0"/>
          <c:showSerName val="0"/>
          <c:showPercent val="0"/>
          <c:showBubbleSize val="0"/>
        </c:dLbls>
        <c:gapWidth val="150"/>
        <c:axId val="1738733568"/>
        <c:axId val="1738736896"/>
      </c:barChart>
      <c:lineChart>
        <c:grouping val="stacked"/>
        <c:varyColors val="0"/>
        <c:ser>
          <c:idx val="1"/>
          <c:order val="1"/>
          <c:tx>
            <c:strRef>
              <c:f>'Effet nivel. Note obtenue'!$C$63</c:f>
              <c:strCache>
                <c:ptCount val="1"/>
                <c:pt idx="0">
                  <c:v>PE de TAN (Google)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'Effet nivel. Note obtenue'!$A$64:$A$87</c:f>
              <c:strCache>
                <c:ptCount val="24"/>
                <c:pt idx="0">
                  <c:v>ET023</c:v>
                </c:pt>
                <c:pt idx="1">
                  <c:v>ET027</c:v>
                </c:pt>
                <c:pt idx="2">
                  <c:v>ET028</c:v>
                </c:pt>
                <c:pt idx="3">
                  <c:v>ET009</c:v>
                </c:pt>
                <c:pt idx="4">
                  <c:v>ET019</c:v>
                </c:pt>
                <c:pt idx="5">
                  <c:v>ET018</c:v>
                </c:pt>
                <c:pt idx="6">
                  <c:v>ET001</c:v>
                </c:pt>
                <c:pt idx="7">
                  <c:v>ET025</c:v>
                </c:pt>
                <c:pt idx="8">
                  <c:v>ET005</c:v>
                </c:pt>
                <c:pt idx="9">
                  <c:v>ET008</c:v>
                </c:pt>
                <c:pt idx="10">
                  <c:v>ET016</c:v>
                </c:pt>
                <c:pt idx="11">
                  <c:v>ET014</c:v>
                </c:pt>
                <c:pt idx="12">
                  <c:v>ET013</c:v>
                </c:pt>
                <c:pt idx="13">
                  <c:v>ET015</c:v>
                </c:pt>
                <c:pt idx="14">
                  <c:v>ET011</c:v>
                </c:pt>
                <c:pt idx="15">
                  <c:v>ET003</c:v>
                </c:pt>
                <c:pt idx="16">
                  <c:v>ET012</c:v>
                </c:pt>
                <c:pt idx="17">
                  <c:v>ET024</c:v>
                </c:pt>
                <c:pt idx="18">
                  <c:v>ET002</c:v>
                </c:pt>
                <c:pt idx="19">
                  <c:v>ET017</c:v>
                </c:pt>
                <c:pt idx="20">
                  <c:v>ET026</c:v>
                </c:pt>
                <c:pt idx="21">
                  <c:v>ET004</c:v>
                </c:pt>
                <c:pt idx="22">
                  <c:v>ET030</c:v>
                </c:pt>
                <c:pt idx="23">
                  <c:v>ET006</c:v>
                </c:pt>
              </c:strCache>
            </c:strRef>
          </c:cat>
          <c:val>
            <c:numRef>
              <c:f>'Effet nivel. Note obtenue'!$C$64:$C$87</c:f>
              <c:numCache>
                <c:formatCode>0.0</c:formatCode>
                <c:ptCount val="24"/>
                <c:pt idx="0">
                  <c:v>9.1999999999999993</c:v>
                </c:pt>
                <c:pt idx="1">
                  <c:v>10.83</c:v>
                </c:pt>
                <c:pt idx="2">
                  <c:v>7.9500000000000011</c:v>
                </c:pt>
                <c:pt idx="3">
                  <c:v>9.1300000000000008</c:v>
                </c:pt>
                <c:pt idx="4">
                  <c:v>8.3000000000000007</c:v>
                </c:pt>
                <c:pt idx="5">
                  <c:v>6.0300000000000011</c:v>
                </c:pt>
                <c:pt idx="6">
                  <c:v>12.52</c:v>
                </c:pt>
                <c:pt idx="7">
                  <c:v>11.55</c:v>
                </c:pt>
                <c:pt idx="8">
                  <c:v>10.050000000000001</c:v>
                </c:pt>
                <c:pt idx="9">
                  <c:v>13.77</c:v>
                </c:pt>
                <c:pt idx="10">
                  <c:v>9.8099999999999987</c:v>
                </c:pt>
                <c:pt idx="11">
                  <c:v>10.82</c:v>
                </c:pt>
                <c:pt idx="12">
                  <c:v>13.5</c:v>
                </c:pt>
                <c:pt idx="13">
                  <c:v>11.4</c:v>
                </c:pt>
                <c:pt idx="14">
                  <c:v>14.559999999999999</c:v>
                </c:pt>
                <c:pt idx="15">
                  <c:v>16.14</c:v>
                </c:pt>
                <c:pt idx="16">
                  <c:v>13.8</c:v>
                </c:pt>
                <c:pt idx="17">
                  <c:v>12.84</c:v>
                </c:pt>
                <c:pt idx="18">
                  <c:v>12.18</c:v>
                </c:pt>
                <c:pt idx="19">
                  <c:v>14.54</c:v>
                </c:pt>
                <c:pt idx="20">
                  <c:v>13.030000000000001</c:v>
                </c:pt>
                <c:pt idx="21">
                  <c:v>14.5</c:v>
                </c:pt>
                <c:pt idx="22">
                  <c:v>14.129999999999999</c:v>
                </c:pt>
                <c:pt idx="23">
                  <c:v>10.91</c:v>
                </c:pt>
              </c:numCache>
            </c:numRef>
          </c:val>
          <c:smooth val="0"/>
          <c:extLst>
            <c:ext xmlns:c16="http://schemas.microsoft.com/office/drawing/2014/chart" uri="{C3380CC4-5D6E-409C-BE32-E72D297353CC}">
              <c16:uniqueId val="{00000001-31C8-45AD-8821-2A752933730C}"/>
            </c:ext>
          </c:extLst>
        </c:ser>
        <c:dLbls>
          <c:showLegendKey val="0"/>
          <c:showVal val="0"/>
          <c:showCatName val="0"/>
          <c:showSerName val="0"/>
          <c:showPercent val="0"/>
          <c:showBubbleSize val="0"/>
        </c:dLbls>
        <c:marker val="1"/>
        <c:smooth val="0"/>
        <c:axId val="1738733568"/>
        <c:axId val="1738736896"/>
      </c:lineChart>
      <c:catAx>
        <c:axId val="173873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736896"/>
        <c:crosses val="autoZero"/>
        <c:auto val="1"/>
        <c:lblAlgn val="ctr"/>
        <c:lblOffset val="100"/>
        <c:noMultiLvlLbl val="0"/>
      </c:catAx>
      <c:valAx>
        <c:axId val="1738736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733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r>
              <a:rPr lang="fr-FR" sz="1600" b="0" i="0" u="none" strike="noStrike" kern="1200" spc="0" baseline="0" dirty="0" smtClean="0">
                <a:solidFill>
                  <a:prstClr val="black">
                    <a:lumMod val="65000"/>
                    <a:lumOff val="35000"/>
                  </a:prstClr>
                </a:solidFill>
                <a:latin typeface="+mn-lt"/>
                <a:ea typeface="+mn-ea"/>
                <a:cs typeface="+mn-cs"/>
              </a:rPr>
              <a:t>Notes par étudiant</a:t>
            </a:r>
            <a:endParaRPr lang="en-US" sz="1600" b="0" i="0" u="none" strike="noStrike" kern="1200" spc="0" baseline="0" dirty="0" smtClean="0">
              <a:solidFill>
                <a:prstClr val="black">
                  <a:lumMod val="65000"/>
                  <a:lumOff val="35000"/>
                </a:prst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sz="1600">
                <a:solidFill>
                  <a:prstClr val="black">
                    <a:lumMod val="65000"/>
                    <a:lumOff val="35000"/>
                  </a:prstClr>
                </a:solidFill>
              </a:defRPr>
            </a:pPr>
            <a:r>
              <a:rPr lang="fr-FR" sz="1600" b="0" i="0" baseline="0" dirty="0" smtClean="0">
                <a:effectLst/>
              </a:rPr>
              <a:t>TH vs PE de </a:t>
            </a:r>
            <a:r>
              <a:rPr lang="fr-FR" sz="1600" b="0" i="0" baseline="0" dirty="0" err="1" smtClean="0">
                <a:effectLst/>
              </a:rPr>
              <a:t>DeepL</a:t>
            </a:r>
            <a:endParaRPr lang="en-US" sz="1600" dirty="0">
              <a:effectLst/>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'Effet nivel. Note obtenue'!$B$97</c:f>
              <c:strCache>
                <c:ptCount val="1"/>
                <c:pt idx="0">
                  <c:v>TH</c:v>
                </c:pt>
              </c:strCache>
            </c:strRef>
          </c:tx>
          <c:spPr>
            <a:solidFill>
              <a:schemeClr val="accent1"/>
            </a:solidFill>
            <a:ln>
              <a:noFill/>
            </a:ln>
            <a:effectLst/>
          </c:spPr>
          <c:invertIfNegative val="0"/>
          <c:cat>
            <c:strRef>
              <c:f>'Effet nivel. Note obtenue'!$A$98:$A$121</c:f>
              <c:strCache>
                <c:ptCount val="24"/>
                <c:pt idx="0">
                  <c:v>ET023</c:v>
                </c:pt>
                <c:pt idx="1">
                  <c:v>ET027</c:v>
                </c:pt>
                <c:pt idx="2">
                  <c:v>ET028</c:v>
                </c:pt>
                <c:pt idx="3">
                  <c:v>ET009</c:v>
                </c:pt>
                <c:pt idx="4">
                  <c:v>ET019</c:v>
                </c:pt>
                <c:pt idx="5">
                  <c:v>ET018</c:v>
                </c:pt>
                <c:pt idx="6">
                  <c:v>ET001</c:v>
                </c:pt>
                <c:pt idx="7">
                  <c:v>ET025</c:v>
                </c:pt>
                <c:pt idx="8">
                  <c:v>ET005</c:v>
                </c:pt>
                <c:pt idx="9">
                  <c:v>ET008</c:v>
                </c:pt>
                <c:pt idx="10">
                  <c:v>ET016</c:v>
                </c:pt>
                <c:pt idx="11">
                  <c:v>ET014</c:v>
                </c:pt>
                <c:pt idx="12">
                  <c:v>ET013</c:v>
                </c:pt>
                <c:pt idx="13">
                  <c:v>ET015</c:v>
                </c:pt>
                <c:pt idx="14">
                  <c:v>ET011</c:v>
                </c:pt>
                <c:pt idx="15">
                  <c:v>ET003</c:v>
                </c:pt>
                <c:pt idx="16">
                  <c:v>ET012</c:v>
                </c:pt>
                <c:pt idx="17">
                  <c:v>ET024</c:v>
                </c:pt>
                <c:pt idx="18">
                  <c:v>ET002</c:v>
                </c:pt>
                <c:pt idx="19">
                  <c:v>ET017</c:v>
                </c:pt>
                <c:pt idx="20">
                  <c:v>ET026</c:v>
                </c:pt>
                <c:pt idx="21">
                  <c:v>ET004</c:v>
                </c:pt>
                <c:pt idx="22">
                  <c:v>ET030</c:v>
                </c:pt>
                <c:pt idx="23">
                  <c:v>ET006</c:v>
                </c:pt>
              </c:strCache>
            </c:strRef>
          </c:cat>
          <c:val>
            <c:numRef>
              <c:f>'Effet nivel. Note obtenue'!$B$98:$B$121</c:f>
              <c:numCache>
                <c:formatCode>0.0</c:formatCode>
                <c:ptCount val="24"/>
                <c:pt idx="0">
                  <c:v>16.14</c:v>
                </c:pt>
                <c:pt idx="1">
                  <c:v>15.1</c:v>
                </c:pt>
                <c:pt idx="2">
                  <c:v>14.950000000000001</c:v>
                </c:pt>
                <c:pt idx="3">
                  <c:v>14.43</c:v>
                </c:pt>
                <c:pt idx="4">
                  <c:v>14.43</c:v>
                </c:pt>
                <c:pt idx="5">
                  <c:v>13.52</c:v>
                </c:pt>
                <c:pt idx="6">
                  <c:v>13.13</c:v>
                </c:pt>
                <c:pt idx="7">
                  <c:v>12.98</c:v>
                </c:pt>
                <c:pt idx="8">
                  <c:v>12.790000000000001</c:v>
                </c:pt>
                <c:pt idx="9" formatCode="General">
                  <c:v>12.27</c:v>
                </c:pt>
                <c:pt idx="10">
                  <c:v>11.71</c:v>
                </c:pt>
                <c:pt idx="11">
                  <c:v>11.39</c:v>
                </c:pt>
                <c:pt idx="12" formatCode="General">
                  <c:v>11.27</c:v>
                </c:pt>
                <c:pt idx="13">
                  <c:v>10.799999999999999</c:v>
                </c:pt>
                <c:pt idx="14">
                  <c:v>10.62</c:v>
                </c:pt>
                <c:pt idx="15" formatCode="General">
                  <c:v>10.49</c:v>
                </c:pt>
                <c:pt idx="16" formatCode="General">
                  <c:v>10.169999999999998</c:v>
                </c:pt>
                <c:pt idx="17">
                  <c:v>9.64</c:v>
                </c:pt>
                <c:pt idx="18">
                  <c:v>9.33</c:v>
                </c:pt>
                <c:pt idx="19" formatCode="General">
                  <c:v>8.7000000000000011</c:v>
                </c:pt>
                <c:pt idx="20" formatCode="General">
                  <c:v>7.7899999999999991</c:v>
                </c:pt>
                <c:pt idx="21" formatCode="General">
                  <c:v>6.6999999999999993</c:v>
                </c:pt>
                <c:pt idx="22" formatCode="General">
                  <c:v>5.620000000000001</c:v>
                </c:pt>
                <c:pt idx="23">
                  <c:v>2.9599999999999995</c:v>
                </c:pt>
              </c:numCache>
            </c:numRef>
          </c:val>
          <c:extLst>
            <c:ext xmlns:c16="http://schemas.microsoft.com/office/drawing/2014/chart" uri="{C3380CC4-5D6E-409C-BE32-E72D297353CC}">
              <c16:uniqueId val="{00000000-0618-47BD-8A2D-057AA34190CD}"/>
            </c:ext>
          </c:extLst>
        </c:ser>
        <c:dLbls>
          <c:showLegendKey val="0"/>
          <c:showVal val="0"/>
          <c:showCatName val="0"/>
          <c:showSerName val="0"/>
          <c:showPercent val="0"/>
          <c:showBubbleSize val="0"/>
        </c:dLbls>
        <c:gapWidth val="219"/>
        <c:overlap val="-27"/>
        <c:axId val="179793951"/>
        <c:axId val="179796447"/>
      </c:barChart>
      <c:lineChart>
        <c:grouping val="stacked"/>
        <c:varyColors val="0"/>
        <c:ser>
          <c:idx val="1"/>
          <c:order val="1"/>
          <c:tx>
            <c:strRef>
              <c:f>'Effet nivel. Note obtenue'!$C$97</c:f>
              <c:strCache>
                <c:ptCount val="1"/>
                <c:pt idx="0">
                  <c:v>PE de TAN (DeepL)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'Effet nivel. Note obtenue'!$A$98:$A$121</c:f>
              <c:strCache>
                <c:ptCount val="24"/>
                <c:pt idx="0">
                  <c:v>ET023</c:v>
                </c:pt>
                <c:pt idx="1">
                  <c:v>ET027</c:v>
                </c:pt>
                <c:pt idx="2">
                  <c:v>ET028</c:v>
                </c:pt>
                <c:pt idx="3">
                  <c:v>ET009</c:v>
                </c:pt>
                <c:pt idx="4">
                  <c:v>ET019</c:v>
                </c:pt>
                <c:pt idx="5">
                  <c:v>ET018</c:v>
                </c:pt>
                <c:pt idx="6">
                  <c:v>ET001</c:v>
                </c:pt>
                <c:pt idx="7">
                  <c:v>ET025</c:v>
                </c:pt>
                <c:pt idx="8">
                  <c:v>ET005</c:v>
                </c:pt>
                <c:pt idx="9">
                  <c:v>ET008</c:v>
                </c:pt>
                <c:pt idx="10">
                  <c:v>ET016</c:v>
                </c:pt>
                <c:pt idx="11">
                  <c:v>ET014</c:v>
                </c:pt>
                <c:pt idx="12">
                  <c:v>ET013</c:v>
                </c:pt>
                <c:pt idx="13">
                  <c:v>ET015</c:v>
                </c:pt>
                <c:pt idx="14">
                  <c:v>ET011</c:v>
                </c:pt>
                <c:pt idx="15">
                  <c:v>ET003</c:v>
                </c:pt>
                <c:pt idx="16">
                  <c:v>ET012</c:v>
                </c:pt>
                <c:pt idx="17">
                  <c:v>ET024</c:v>
                </c:pt>
                <c:pt idx="18">
                  <c:v>ET002</c:v>
                </c:pt>
                <c:pt idx="19">
                  <c:v>ET017</c:v>
                </c:pt>
                <c:pt idx="20">
                  <c:v>ET026</c:v>
                </c:pt>
                <c:pt idx="21">
                  <c:v>ET004</c:v>
                </c:pt>
                <c:pt idx="22">
                  <c:v>ET030</c:v>
                </c:pt>
                <c:pt idx="23">
                  <c:v>ET006</c:v>
                </c:pt>
              </c:strCache>
            </c:strRef>
          </c:cat>
          <c:val>
            <c:numRef>
              <c:f>'Effet nivel. Note obtenue'!$C$98:$C$121</c:f>
              <c:numCache>
                <c:formatCode>0.0</c:formatCode>
                <c:ptCount val="24"/>
                <c:pt idx="0">
                  <c:v>11.65</c:v>
                </c:pt>
                <c:pt idx="1">
                  <c:v>14.56</c:v>
                </c:pt>
                <c:pt idx="2">
                  <c:v>13.22</c:v>
                </c:pt>
                <c:pt idx="3">
                  <c:v>12.760000000000002</c:v>
                </c:pt>
                <c:pt idx="4">
                  <c:v>11.760000000000002</c:v>
                </c:pt>
                <c:pt idx="5">
                  <c:v>14.88</c:v>
                </c:pt>
                <c:pt idx="6">
                  <c:v>11.39</c:v>
                </c:pt>
                <c:pt idx="7">
                  <c:v>13.74</c:v>
                </c:pt>
                <c:pt idx="8">
                  <c:v>14.280000000000001</c:v>
                </c:pt>
                <c:pt idx="9">
                  <c:v>7.58</c:v>
                </c:pt>
                <c:pt idx="10">
                  <c:v>14.89</c:v>
                </c:pt>
                <c:pt idx="11">
                  <c:v>14.11</c:v>
                </c:pt>
                <c:pt idx="12">
                  <c:v>13.18</c:v>
                </c:pt>
                <c:pt idx="13">
                  <c:v>13.52</c:v>
                </c:pt>
                <c:pt idx="14">
                  <c:v>15.389999999999999</c:v>
                </c:pt>
                <c:pt idx="15">
                  <c:v>9.48</c:v>
                </c:pt>
                <c:pt idx="16">
                  <c:v>12.150000000000002</c:v>
                </c:pt>
                <c:pt idx="17">
                  <c:v>15.32</c:v>
                </c:pt>
                <c:pt idx="18">
                  <c:v>15.129999999999999</c:v>
                </c:pt>
                <c:pt idx="19">
                  <c:v>9.52</c:v>
                </c:pt>
                <c:pt idx="20">
                  <c:v>12.469999999999999</c:v>
                </c:pt>
                <c:pt idx="21">
                  <c:v>11.479999999999999</c:v>
                </c:pt>
                <c:pt idx="22">
                  <c:v>9.5</c:v>
                </c:pt>
                <c:pt idx="23">
                  <c:v>12.489999999999998</c:v>
                </c:pt>
              </c:numCache>
            </c:numRef>
          </c:val>
          <c:smooth val="0"/>
          <c:extLst>
            <c:ext xmlns:c16="http://schemas.microsoft.com/office/drawing/2014/chart" uri="{C3380CC4-5D6E-409C-BE32-E72D297353CC}">
              <c16:uniqueId val="{00000001-0618-47BD-8A2D-057AA34190CD}"/>
            </c:ext>
          </c:extLst>
        </c:ser>
        <c:dLbls>
          <c:showLegendKey val="0"/>
          <c:showVal val="0"/>
          <c:showCatName val="0"/>
          <c:showSerName val="0"/>
          <c:showPercent val="0"/>
          <c:showBubbleSize val="0"/>
        </c:dLbls>
        <c:marker val="1"/>
        <c:smooth val="0"/>
        <c:axId val="179793951"/>
        <c:axId val="179796447"/>
      </c:lineChart>
      <c:catAx>
        <c:axId val="17979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796447"/>
        <c:crosses val="autoZero"/>
        <c:auto val="1"/>
        <c:lblAlgn val="ctr"/>
        <c:lblOffset val="100"/>
        <c:noMultiLvlLbl val="0"/>
      </c:catAx>
      <c:valAx>
        <c:axId val="1797964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7939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400" b="1" i="0" u="none" strike="noStrike" kern="1200" cap="none" baseline="0" dirty="0" err="1" smtClean="0">
                <a:solidFill>
                  <a:srgbClr val="1A3260"/>
                </a:solidFill>
                <a:latin typeface="+mn-lt"/>
                <a:ea typeface="+mn-ea"/>
                <a:cs typeface="+mn-cs"/>
              </a:rPr>
              <a:t>Acceptabilité</a:t>
            </a:r>
            <a:endParaRPr lang="en-US" sz="1400" b="1" i="0" u="none" strike="noStrike" kern="1200" cap="none" baseline="0" dirty="0">
              <a:solidFill>
                <a:schemeClr val="tx1">
                  <a:lumMod val="65000"/>
                  <a:lumOff val="35000"/>
                </a:schemeClr>
              </a:solidFill>
              <a:latin typeface="+mn-lt"/>
              <a:ea typeface="+mn-ea"/>
              <a:cs typeface="+mn-cs"/>
            </a:endParaRPr>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30050913490342E-2"/>
          <c:y val="0.24952632365426838"/>
          <c:w val="0.76953237258351048"/>
          <c:h val="0.64760739896450659"/>
        </c:manualLayout>
      </c:layout>
      <c:pie3DChart>
        <c:varyColors val="1"/>
        <c:ser>
          <c:idx val="0"/>
          <c:order val="0"/>
          <c:tx>
            <c:strRef>
              <c:f>'Graphique A - Accept'!$D$65</c:f>
              <c:strCache>
                <c:ptCount val="1"/>
                <c:pt idx="0">
                  <c:v>Total erreurs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4F0-4165-9496-CC120C50C0A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4F0-4165-9496-CC120C50C0A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4F0-4165-9496-CC120C50C0A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04F0-4165-9496-CC120C50C0A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04F0-4165-9496-CC120C50C0A9}"/>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04F0-4165-9496-CC120C50C0A9}"/>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04F0-4165-9496-CC120C50C0A9}"/>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04F0-4165-9496-CC120C50C0A9}"/>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04F0-4165-9496-CC120C50C0A9}"/>
                </c:ext>
              </c:extLst>
            </c:dLbl>
            <c:dLbl>
              <c:idx val="2"/>
              <c:layout>
                <c:manualLayout>
                  <c:x val="-9.47078025143408E-3"/>
                  <c:y val="2.0362281871059627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181651660756561"/>
                      <c:h val="0.15552710893115337"/>
                    </c:manualLayout>
                  </c15:layout>
                </c:ext>
                <c:ext xmlns:c16="http://schemas.microsoft.com/office/drawing/2014/chart" uri="{C3380CC4-5D6E-409C-BE32-E72D297353CC}">
                  <c16:uniqueId val="{00000005-04F0-4165-9496-CC120C50C0A9}"/>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04F0-4165-9496-CC120C50C0A9}"/>
                </c:ext>
              </c:extLst>
            </c:dLbl>
            <c:dLbl>
              <c:idx val="4"/>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6386396611216267"/>
                      <c:h val="0.16186794945788216"/>
                    </c:manualLayout>
                  </c15:layout>
                </c:ext>
                <c:ext xmlns:c16="http://schemas.microsoft.com/office/drawing/2014/chart" uri="{C3380CC4-5D6E-409C-BE32-E72D297353CC}">
                  <c16:uniqueId val="{00000009-04F0-4165-9496-CC120C50C0A9}"/>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04F0-4165-9496-CC120C50C0A9}"/>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04F0-4165-9496-CC120C50C0A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'Graphique A - Accept'!$C$66:$C$72</c:f>
              <c:strCache>
                <c:ptCount val="7"/>
                <c:pt idx="0">
                  <c:v>grammaire et syntaxe</c:v>
                </c:pt>
                <c:pt idx="1">
                  <c:v>ortho </c:v>
                </c:pt>
                <c:pt idx="2">
                  <c:v>typo et ponct</c:v>
                </c:pt>
                <c:pt idx="3">
                  <c:v>lexique</c:v>
                </c:pt>
                <c:pt idx="4">
                  <c:v>incompréhension</c:v>
                </c:pt>
                <c:pt idx="5">
                  <c:v>style</c:v>
                </c:pt>
                <c:pt idx="6">
                  <c:v>cohérence</c:v>
                </c:pt>
              </c:strCache>
            </c:strRef>
          </c:cat>
          <c:val>
            <c:numRef>
              <c:f>'Graphique A - Accept'!$D$66:$D$72</c:f>
              <c:numCache>
                <c:formatCode>General</c:formatCode>
                <c:ptCount val="7"/>
                <c:pt idx="0">
                  <c:v>190</c:v>
                </c:pt>
                <c:pt idx="1">
                  <c:v>26</c:v>
                </c:pt>
                <c:pt idx="2">
                  <c:v>120</c:v>
                </c:pt>
                <c:pt idx="3">
                  <c:v>175.5</c:v>
                </c:pt>
                <c:pt idx="4">
                  <c:v>74</c:v>
                </c:pt>
                <c:pt idx="5">
                  <c:v>425</c:v>
                </c:pt>
                <c:pt idx="6">
                  <c:v>83.5</c:v>
                </c:pt>
              </c:numCache>
            </c:numRef>
          </c:val>
          <c:extLst>
            <c:ext xmlns:c16="http://schemas.microsoft.com/office/drawing/2014/chart" uri="{C3380CC4-5D6E-409C-BE32-E72D297353CC}">
              <c16:uniqueId val="{0000000E-04F0-4165-9496-CC120C50C0A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400" b="1" i="0" u="none" strike="noStrike" kern="1200" cap="none" baseline="0" dirty="0" err="1" smtClean="0">
                <a:solidFill>
                  <a:srgbClr val="1A3260"/>
                </a:solidFill>
                <a:latin typeface="+mn-lt"/>
                <a:ea typeface="+mn-ea"/>
                <a:cs typeface="+mn-cs"/>
              </a:rPr>
              <a:t>Adéquation</a:t>
            </a:r>
            <a:endParaRPr lang="fr-BE" sz="1400" b="1" i="0" u="none" strike="noStrike" kern="1200" cap="none" baseline="0" dirty="0">
              <a:solidFill>
                <a:srgbClr val="1A3260"/>
              </a:solidFill>
              <a:latin typeface="+mn-lt"/>
              <a:ea typeface="+mn-ea"/>
              <a:cs typeface="+mn-cs"/>
            </a:endParaRPr>
          </a:p>
        </c:rich>
      </c:tx>
      <c:layout>
        <c:manualLayout>
          <c:xMode val="edge"/>
          <c:yMode val="edge"/>
          <c:x val="0.36159067324872746"/>
          <c:y val="2.4707234532732026E-3"/>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797315617864249E-2"/>
          <c:y val="0.25306468402834958"/>
          <c:w val="0.74894816596726699"/>
          <c:h val="0.64827498681783224"/>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865-4C57-B9B6-96C9D38F81C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865-4C57-B9B6-96C9D38F81C0}"/>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865-4C57-B9B6-96C9D38F81C0}"/>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0865-4C57-B9B6-96C9D38F81C0}"/>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0865-4C57-B9B6-96C9D38F81C0}"/>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0865-4C57-B9B6-96C9D38F81C0}"/>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0865-4C57-B9B6-96C9D38F81C0}"/>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0865-4C57-B9B6-96C9D38F81C0}"/>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0865-4C57-B9B6-96C9D38F81C0}"/>
                </c:ext>
              </c:extLst>
            </c:dLbl>
            <c:dLbl>
              <c:idx val="2"/>
              <c:layout>
                <c:manualLayout>
                  <c:x val="1.0289955969926497E-2"/>
                  <c:y val="-5.75633914960287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865-4C57-B9B6-96C9D38F81C0}"/>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0865-4C57-B9B6-96C9D38F81C0}"/>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0865-4C57-B9B6-96C9D38F81C0}"/>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0865-4C57-B9B6-96C9D38F81C0}"/>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0865-4C57-B9B6-96C9D38F81C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'Graphique A - Adéquation'!$A$62:$A$68</c:f>
              <c:strCache>
                <c:ptCount val="7"/>
                <c:pt idx="0">
                  <c:v>contresens/non-sens</c:v>
                </c:pt>
                <c:pt idx="1">
                  <c:v>glissement de sens</c:v>
                </c:pt>
                <c:pt idx="2">
                  <c:v>omission</c:v>
                </c:pt>
                <c:pt idx="3">
                  <c:v>ajout</c:v>
                </c:pt>
                <c:pt idx="4">
                  <c:v>calque</c:v>
                </c:pt>
                <c:pt idx="5">
                  <c:v>vocabulaire</c:v>
                </c:pt>
                <c:pt idx="6">
                  <c:v>autre</c:v>
                </c:pt>
              </c:strCache>
            </c:strRef>
          </c:cat>
          <c:val>
            <c:numRef>
              <c:f>'Graphique A - Adéquation'!$B$62:$B$68</c:f>
              <c:numCache>
                <c:formatCode>General</c:formatCode>
                <c:ptCount val="7"/>
                <c:pt idx="0">
                  <c:v>110</c:v>
                </c:pt>
                <c:pt idx="1">
                  <c:v>184.5</c:v>
                </c:pt>
                <c:pt idx="2">
                  <c:v>30</c:v>
                </c:pt>
                <c:pt idx="3">
                  <c:v>21.5</c:v>
                </c:pt>
                <c:pt idx="4">
                  <c:v>470.5</c:v>
                </c:pt>
                <c:pt idx="5">
                  <c:v>143</c:v>
                </c:pt>
                <c:pt idx="6">
                  <c:v>4.5</c:v>
                </c:pt>
              </c:numCache>
            </c:numRef>
          </c:val>
          <c:extLst>
            <c:ext xmlns:c16="http://schemas.microsoft.com/office/drawing/2014/chart" uri="{C3380CC4-5D6E-409C-BE32-E72D297353CC}">
              <c16:uniqueId val="{0000000E-0865-4C57-B9B6-96C9D38F81C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A3260"/>
                </a:solidFill>
                <a:latin typeface="+mn-lt"/>
                <a:ea typeface="+mn-ea"/>
                <a:cs typeface="+mn-cs"/>
              </a:defRPr>
            </a:pPr>
            <a:r>
              <a:rPr lang="fr-BE" sz="1800" b="0" i="0" u="none" strike="noStrike" baseline="0" dirty="0" smtClean="0">
                <a:solidFill>
                  <a:srgbClr val="1A3260"/>
                </a:solidFill>
                <a:effectLst/>
              </a:rPr>
              <a:t>Adéquation</a:t>
            </a:r>
            <a:endParaRPr lang="fr-BE" sz="1800" dirty="0">
              <a:solidFill>
                <a:srgbClr val="1A326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1A3260"/>
              </a:solidFill>
              <a:latin typeface="+mn-lt"/>
              <a:ea typeface="+mn-ea"/>
              <a:cs typeface="+mn-cs"/>
            </a:defRPr>
          </a:pPr>
          <a:endParaRPr lang="en-US"/>
        </a:p>
      </c:txPr>
    </c:title>
    <c:autoTitleDeleted val="0"/>
    <c:plotArea>
      <c:layout/>
      <c:barChart>
        <c:barDir val="bar"/>
        <c:grouping val="stacked"/>
        <c:varyColors val="0"/>
        <c:ser>
          <c:idx val="0"/>
          <c:order val="0"/>
          <c:tx>
            <c:strRef>
              <c:f>'3 graphes en 1 (AD)'!$E$5</c:f>
              <c:strCache>
                <c:ptCount val="1"/>
                <c:pt idx="0">
                  <c:v>contresens/non-sens</c:v>
                </c:pt>
              </c:strCache>
            </c:strRef>
          </c:tx>
          <c:spPr>
            <a:solidFill>
              <a:schemeClr val="accent1"/>
            </a:solidFill>
            <a:ln>
              <a:noFill/>
            </a:ln>
            <a:effectLst/>
          </c:spPr>
          <c:invertIfNegative val="0"/>
          <c:cat>
            <c:multiLvlStrRef>
              <c:f>'3 graphes en 1 (AD)'!$F$3:$N$4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(AD)'!$F$5:$N$5</c:f>
              <c:numCache>
                <c:formatCode>0.00</c:formatCode>
                <c:ptCount val="9"/>
                <c:pt idx="0">
                  <c:v>0.875</c:v>
                </c:pt>
                <c:pt idx="1">
                  <c:v>1.0555555555555556</c:v>
                </c:pt>
                <c:pt idx="2">
                  <c:v>2.2142857142857144</c:v>
                </c:pt>
                <c:pt idx="3">
                  <c:v>1.3888888888888888</c:v>
                </c:pt>
                <c:pt idx="4">
                  <c:v>2</c:v>
                </c:pt>
                <c:pt idx="5">
                  <c:v>3.125</c:v>
                </c:pt>
                <c:pt idx="6">
                  <c:v>1.1428571428571428</c:v>
                </c:pt>
                <c:pt idx="7">
                  <c:v>1.3125</c:v>
                </c:pt>
                <c:pt idx="8">
                  <c:v>0.88888888888888884</c:v>
                </c:pt>
              </c:numCache>
            </c:numRef>
          </c:val>
          <c:extLst>
            <c:ext xmlns:c16="http://schemas.microsoft.com/office/drawing/2014/chart" uri="{C3380CC4-5D6E-409C-BE32-E72D297353CC}">
              <c16:uniqueId val="{00000000-2E49-4A9C-A36C-6BFB3EE65977}"/>
            </c:ext>
          </c:extLst>
        </c:ser>
        <c:ser>
          <c:idx val="1"/>
          <c:order val="1"/>
          <c:tx>
            <c:strRef>
              <c:f>'3 graphes en 1 (AD)'!$E$6</c:f>
              <c:strCache>
                <c:ptCount val="1"/>
                <c:pt idx="0">
                  <c:v>glissement de sens</c:v>
                </c:pt>
              </c:strCache>
            </c:strRef>
          </c:tx>
          <c:spPr>
            <a:solidFill>
              <a:schemeClr val="accent2"/>
            </a:solidFill>
            <a:ln>
              <a:noFill/>
            </a:ln>
            <a:effectLst/>
          </c:spPr>
          <c:invertIfNegative val="0"/>
          <c:cat>
            <c:multiLvlStrRef>
              <c:f>'3 graphes en 1 (AD)'!$F$3:$N$4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(AD)'!$F$6:$N$6</c:f>
              <c:numCache>
                <c:formatCode>0.00</c:formatCode>
                <c:ptCount val="9"/>
                <c:pt idx="0">
                  <c:v>1.25</c:v>
                </c:pt>
                <c:pt idx="1">
                  <c:v>2.8888888888888888</c:v>
                </c:pt>
                <c:pt idx="2">
                  <c:v>2.3571428571428572</c:v>
                </c:pt>
                <c:pt idx="3">
                  <c:v>2.8333333333333335</c:v>
                </c:pt>
                <c:pt idx="4">
                  <c:v>2.2857142857142856</c:v>
                </c:pt>
                <c:pt idx="5">
                  <c:v>3.0625</c:v>
                </c:pt>
                <c:pt idx="6">
                  <c:v>2.7142857142857144</c:v>
                </c:pt>
                <c:pt idx="7">
                  <c:v>1.8125</c:v>
                </c:pt>
                <c:pt idx="8">
                  <c:v>3.6111111111111112</c:v>
                </c:pt>
              </c:numCache>
            </c:numRef>
          </c:val>
          <c:extLst>
            <c:ext xmlns:c16="http://schemas.microsoft.com/office/drawing/2014/chart" uri="{C3380CC4-5D6E-409C-BE32-E72D297353CC}">
              <c16:uniqueId val="{00000001-2E49-4A9C-A36C-6BFB3EE65977}"/>
            </c:ext>
          </c:extLst>
        </c:ser>
        <c:ser>
          <c:idx val="2"/>
          <c:order val="2"/>
          <c:tx>
            <c:strRef>
              <c:f>'3 graphes en 1 (AD)'!$E$7</c:f>
              <c:strCache>
                <c:ptCount val="1"/>
                <c:pt idx="0">
                  <c:v>omission</c:v>
                </c:pt>
              </c:strCache>
            </c:strRef>
          </c:tx>
          <c:spPr>
            <a:solidFill>
              <a:schemeClr val="accent3"/>
            </a:solidFill>
            <a:ln>
              <a:noFill/>
            </a:ln>
            <a:effectLst/>
          </c:spPr>
          <c:invertIfNegative val="0"/>
          <c:cat>
            <c:multiLvlStrRef>
              <c:f>'3 graphes en 1 (AD)'!$F$3:$N$4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(AD)'!$F$7:$N$7</c:f>
              <c:numCache>
                <c:formatCode>0.00</c:formatCode>
                <c:ptCount val="9"/>
                <c:pt idx="0">
                  <c:v>0.125</c:v>
                </c:pt>
                <c:pt idx="1">
                  <c:v>0.1111111111111111</c:v>
                </c:pt>
                <c:pt idx="2">
                  <c:v>0.42857142857142855</c:v>
                </c:pt>
                <c:pt idx="3">
                  <c:v>0.16666666666666666</c:v>
                </c:pt>
                <c:pt idx="4">
                  <c:v>0.5</c:v>
                </c:pt>
                <c:pt idx="5">
                  <c:v>2.25</c:v>
                </c:pt>
                <c:pt idx="6">
                  <c:v>0</c:v>
                </c:pt>
                <c:pt idx="7">
                  <c:v>0</c:v>
                </c:pt>
                <c:pt idx="8">
                  <c:v>0.22222222222222221</c:v>
                </c:pt>
              </c:numCache>
            </c:numRef>
          </c:val>
          <c:extLst>
            <c:ext xmlns:c16="http://schemas.microsoft.com/office/drawing/2014/chart" uri="{C3380CC4-5D6E-409C-BE32-E72D297353CC}">
              <c16:uniqueId val="{00000002-2E49-4A9C-A36C-6BFB3EE65977}"/>
            </c:ext>
          </c:extLst>
        </c:ser>
        <c:ser>
          <c:idx val="3"/>
          <c:order val="3"/>
          <c:tx>
            <c:strRef>
              <c:f>'3 graphes en 1 (AD)'!$E$8</c:f>
              <c:strCache>
                <c:ptCount val="1"/>
                <c:pt idx="0">
                  <c:v>ajout</c:v>
                </c:pt>
              </c:strCache>
            </c:strRef>
          </c:tx>
          <c:spPr>
            <a:solidFill>
              <a:schemeClr val="accent4"/>
            </a:solidFill>
            <a:ln>
              <a:noFill/>
            </a:ln>
            <a:effectLst/>
          </c:spPr>
          <c:invertIfNegative val="0"/>
          <c:cat>
            <c:multiLvlStrRef>
              <c:f>'3 graphes en 1 (AD)'!$F$3:$N$4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(AD)'!$F$8:$N$8</c:f>
              <c:numCache>
                <c:formatCode>0.00</c:formatCode>
                <c:ptCount val="9"/>
                <c:pt idx="0">
                  <c:v>6.25E-2</c:v>
                </c:pt>
                <c:pt idx="1">
                  <c:v>5.5555555555555552E-2</c:v>
                </c:pt>
                <c:pt idx="2">
                  <c:v>0.5</c:v>
                </c:pt>
                <c:pt idx="3">
                  <c:v>0.5</c:v>
                </c:pt>
                <c:pt idx="4">
                  <c:v>7.1428571428571425E-2</c:v>
                </c:pt>
                <c:pt idx="5">
                  <c:v>0.875</c:v>
                </c:pt>
                <c:pt idx="6">
                  <c:v>0.14285714285714285</c:v>
                </c:pt>
                <c:pt idx="7">
                  <c:v>0.25</c:v>
                </c:pt>
                <c:pt idx="8">
                  <c:v>0.22222222222222221</c:v>
                </c:pt>
              </c:numCache>
            </c:numRef>
          </c:val>
          <c:extLst>
            <c:ext xmlns:c16="http://schemas.microsoft.com/office/drawing/2014/chart" uri="{C3380CC4-5D6E-409C-BE32-E72D297353CC}">
              <c16:uniqueId val="{00000003-2E49-4A9C-A36C-6BFB3EE65977}"/>
            </c:ext>
          </c:extLst>
        </c:ser>
        <c:ser>
          <c:idx val="4"/>
          <c:order val="4"/>
          <c:tx>
            <c:strRef>
              <c:f>'3 graphes en 1 (AD)'!$E$9</c:f>
              <c:strCache>
                <c:ptCount val="1"/>
                <c:pt idx="0">
                  <c:v>calque</c:v>
                </c:pt>
              </c:strCache>
            </c:strRef>
          </c:tx>
          <c:spPr>
            <a:solidFill>
              <a:schemeClr val="accent5"/>
            </a:solidFill>
            <a:ln>
              <a:noFill/>
            </a:ln>
            <a:effectLst/>
          </c:spPr>
          <c:invertIfNegative val="0"/>
          <c:cat>
            <c:multiLvlStrRef>
              <c:f>'3 graphes en 1 (AD)'!$F$3:$N$4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(AD)'!$F$9:$N$9</c:f>
              <c:numCache>
                <c:formatCode>0.00</c:formatCode>
                <c:ptCount val="9"/>
                <c:pt idx="0">
                  <c:v>13.0625</c:v>
                </c:pt>
                <c:pt idx="1">
                  <c:v>12.111111111111111</c:v>
                </c:pt>
                <c:pt idx="2">
                  <c:v>7.8571428571428568</c:v>
                </c:pt>
                <c:pt idx="3">
                  <c:v>4.9444444444444446</c:v>
                </c:pt>
                <c:pt idx="4">
                  <c:v>6.1428571428571432</c:v>
                </c:pt>
                <c:pt idx="5">
                  <c:v>4.25</c:v>
                </c:pt>
                <c:pt idx="6">
                  <c:v>3.9285714285714284</c:v>
                </c:pt>
                <c:pt idx="7">
                  <c:v>4.125</c:v>
                </c:pt>
                <c:pt idx="8">
                  <c:v>2.2222222222222223</c:v>
                </c:pt>
              </c:numCache>
            </c:numRef>
          </c:val>
          <c:extLst>
            <c:ext xmlns:c16="http://schemas.microsoft.com/office/drawing/2014/chart" uri="{C3380CC4-5D6E-409C-BE32-E72D297353CC}">
              <c16:uniqueId val="{00000004-2E49-4A9C-A36C-6BFB3EE65977}"/>
            </c:ext>
          </c:extLst>
        </c:ser>
        <c:ser>
          <c:idx val="5"/>
          <c:order val="5"/>
          <c:tx>
            <c:strRef>
              <c:f>'3 graphes en 1 (AD)'!$E$10</c:f>
              <c:strCache>
                <c:ptCount val="1"/>
                <c:pt idx="0">
                  <c:v>vocabulaire</c:v>
                </c:pt>
              </c:strCache>
            </c:strRef>
          </c:tx>
          <c:spPr>
            <a:solidFill>
              <a:schemeClr val="accent6"/>
            </a:solidFill>
            <a:ln>
              <a:noFill/>
            </a:ln>
            <a:effectLst/>
          </c:spPr>
          <c:invertIfNegative val="0"/>
          <c:cat>
            <c:multiLvlStrRef>
              <c:f>'3 graphes en 1 (AD)'!$F$3:$N$4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(AD)'!$F$10:$N$10</c:f>
              <c:numCache>
                <c:formatCode>0.00</c:formatCode>
                <c:ptCount val="9"/>
                <c:pt idx="0">
                  <c:v>1.875</c:v>
                </c:pt>
                <c:pt idx="1">
                  <c:v>3.2777777777777777</c:v>
                </c:pt>
                <c:pt idx="2">
                  <c:v>2.5</c:v>
                </c:pt>
                <c:pt idx="3">
                  <c:v>1.0555555555555556</c:v>
                </c:pt>
                <c:pt idx="4">
                  <c:v>1.2857142857142858</c:v>
                </c:pt>
                <c:pt idx="5">
                  <c:v>1.9375</c:v>
                </c:pt>
                <c:pt idx="6">
                  <c:v>1.2857142857142858</c:v>
                </c:pt>
                <c:pt idx="7">
                  <c:v>2.25</c:v>
                </c:pt>
                <c:pt idx="8">
                  <c:v>2.2222222222222223</c:v>
                </c:pt>
              </c:numCache>
            </c:numRef>
          </c:val>
          <c:extLst>
            <c:ext xmlns:c16="http://schemas.microsoft.com/office/drawing/2014/chart" uri="{C3380CC4-5D6E-409C-BE32-E72D297353CC}">
              <c16:uniqueId val="{00000005-2E49-4A9C-A36C-6BFB3EE65977}"/>
            </c:ext>
          </c:extLst>
        </c:ser>
        <c:ser>
          <c:idx val="6"/>
          <c:order val="6"/>
          <c:tx>
            <c:strRef>
              <c:f>'3 graphes en 1 (AD)'!$E$11</c:f>
              <c:strCache>
                <c:ptCount val="1"/>
                <c:pt idx="0">
                  <c:v>autre</c:v>
                </c:pt>
              </c:strCache>
            </c:strRef>
          </c:tx>
          <c:spPr>
            <a:solidFill>
              <a:schemeClr val="accent1">
                <a:lumMod val="60000"/>
              </a:schemeClr>
            </a:solidFill>
            <a:ln>
              <a:noFill/>
            </a:ln>
            <a:effectLst/>
          </c:spPr>
          <c:invertIfNegative val="0"/>
          <c:cat>
            <c:multiLvlStrRef>
              <c:f>'3 graphes en 1 (AD)'!$F$3:$N$4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(AD)'!$F$11:$N$11</c:f>
              <c:numCache>
                <c:formatCode>0.00</c:formatCode>
                <c:ptCount val="9"/>
                <c:pt idx="0">
                  <c:v>0</c:v>
                </c:pt>
                <c:pt idx="1">
                  <c:v>0</c:v>
                </c:pt>
                <c:pt idx="2">
                  <c:v>0</c:v>
                </c:pt>
                <c:pt idx="3">
                  <c:v>5.5555555555555552E-2</c:v>
                </c:pt>
                <c:pt idx="4">
                  <c:v>7.1428571428571425E-2</c:v>
                </c:pt>
                <c:pt idx="5">
                  <c:v>6.25E-2</c:v>
                </c:pt>
                <c:pt idx="6">
                  <c:v>7.1428571428571425E-2</c:v>
                </c:pt>
                <c:pt idx="7">
                  <c:v>6.25E-2</c:v>
                </c:pt>
                <c:pt idx="8">
                  <c:v>0.22222222222222221</c:v>
                </c:pt>
              </c:numCache>
            </c:numRef>
          </c:val>
          <c:extLst>
            <c:ext xmlns:c16="http://schemas.microsoft.com/office/drawing/2014/chart" uri="{C3380CC4-5D6E-409C-BE32-E72D297353CC}">
              <c16:uniqueId val="{00000006-2E49-4A9C-A36C-6BFB3EE65977}"/>
            </c:ext>
          </c:extLst>
        </c:ser>
        <c:dLbls>
          <c:showLegendKey val="0"/>
          <c:showVal val="0"/>
          <c:showCatName val="0"/>
          <c:showSerName val="0"/>
          <c:showPercent val="0"/>
          <c:showBubbleSize val="0"/>
        </c:dLbls>
        <c:gapWidth val="150"/>
        <c:overlap val="100"/>
        <c:axId val="1620149632"/>
        <c:axId val="1620150880"/>
      </c:barChart>
      <c:catAx>
        <c:axId val="1620149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0150880"/>
        <c:crosses val="autoZero"/>
        <c:auto val="1"/>
        <c:lblAlgn val="ctr"/>
        <c:lblOffset val="100"/>
        <c:noMultiLvlLbl val="0"/>
      </c:catAx>
      <c:valAx>
        <c:axId val="1620150880"/>
        <c:scaling>
          <c:orientation val="minMax"/>
          <c:max val="2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0149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A3260"/>
                </a:solidFill>
                <a:latin typeface="+mn-lt"/>
                <a:ea typeface="+mn-ea"/>
                <a:cs typeface="+mn-cs"/>
              </a:defRPr>
            </a:pPr>
            <a:r>
              <a:rPr lang="fr-BE" sz="1800" b="0" i="0" u="none" strike="noStrike" kern="1200" spc="0" baseline="0" dirty="0" smtClean="0">
                <a:solidFill>
                  <a:srgbClr val="1A3260"/>
                </a:solidFill>
                <a:effectLst/>
                <a:latin typeface="+mn-lt"/>
                <a:ea typeface="+mn-ea"/>
                <a:cs typeface="+mn-cs"/>
              </a:rPr>
              <a:t>Acceptabilité</a:t>
            </a:r>
            <a:endParaRPr lang="fr-BE" sz="1800" b="0" i="0" u="none" strike="noStrike" kern="1200" spc="0" baseline="0" dirty="0">
              <a:solidFill>
                <a:srgbClr val="1A3260"/>
              </a:solidFill>
              <a:effectLst/>
              <a:latin typeface="+mn-lt"/>
              <a:ea typeface="+mn-ea"/>
              <a:cs typeface="+mn-cs"/>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1A3260"/>
              </a:solidFill>
              <a:latin typeface="+mn-lt"/>
              <a:ea typeface="+mn-ea"/>
              <a:cs typeface="+mn-cs"/>
            </a:defRPr>
          </a:pPr>
          <a:endParaRPr lang="en-US"/>
        </a:p>
      </c:txPr>
    </c:title>
    <c:autoTitleDeleted val="0"/>
    <c:plotArea>
      <c:layout/>
      <c:barChart>
        <c:barDir val="bar"/>
        <c:grouping val="stacked"/>
        <c:varyColors val="0"/>
        <c:ser>
          <c:idx val="0"/>
          <c:order val="0"/>
          <c:tx>
            <c:strRef>
              <c:f>'3 graphes en 1 (ACC)'!$E$5</c:f>
              <c:strCache>
                <c:ptCount val="1"/>
                <c:pt idx="0">
                  <c:v>gramm et synt</c:v>
                </c:pt>
              </c:strCache>
            </c:strRef>
          </c:tx>
          <c:spPr>
            <a:solidFill>
              <a:schemeClr val="accent1"/>
            </a:solidFill>
            <a:ln>
              <a:noFill/>
            </a:ln>
            <a:effectLst/>
          </c:spPr>
          <c:invertIfNegative val="0"/>
          <c:cat>
            <c:multiLvlStrRef>
              <c:f>'3 graphes en 1 (ACC)'!$F$3:$N$4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(ACC)'!$F$5:$N$5</c:f>
              <c:numCache>
                <c:formatCode>0.00</c:formatCode>
                <c:ptCount val="9"/>
                <c:pt idx="0">
                  <c:v>2.5</c:v>
                </c:pt>
                <c:pt idx="1">
                  <c:v>2.3888888888888888</c:v>
                </c:pt>
                <c:pt idx="2">
                  <c:v>2.5</c:v>
                </c:pt>
                <c:pt idx="3">
                  <c:v>2.6666666666666665</c:v>
                </c:pt>
                <c:pt idx="4">
                  <c:v>3</c:v>
                </c:pt>
                <c:pt idx="5">
                  <c:v>4.8125</c:v>
                </c:pt>
                <c:pt idx="6">
                  <c:v>1.2142857142857142</c:v>
                </c:pt>
                <c:pt idx="7">
                  <c:v>1.125</c:v>
                </c:pt>
                <c:pt idx="8">
                  <c:v>1.9444444444444444</c:v>
                </c:pt>
              </c:numCache>
            </c:numRef>
          </c:val>
          <c:extLst>
            <c:ext xmlns:c16="http://schemas.microsoft.com/office/drawing/2014/chart" uri="{C3380CC4-5D6E-409C-BE32-E72D297353CC}">
              <c16:uniqueId val="{00000000-CE1B-4F2B-9811-D4FC22E12C8B}"/>
            </c:ext>
          </c:extLst>
        </c:ser>
        <c:ser>
          <c:idx val="1"/>
          <c:order val="1"/>
          <c:tx>
            <c:strRef>
              <c:f>'3 graphes en 1 (ACC)'!$E$6</c:f>
              <c:strCache>
                <c:ptCount val="1"/>
                <c:pt idx="0">
                  <c:v>ortho </c:v>
                </c:pt>
              </c:strCache>
            </c:strRef>
          </c:tx>
          <c:spPr>
            <a:solidFill>
              <a:schemeClr val="accent2"/>
            </a:solidFill>
            <a:ln>
              <a:noFill/>
            </a:ln>
            <a:effectLst/>
          </c:spPr>
          <c:invertIfNegative val="0"/>
          <c:cat>
            <c:multiLvlStrRef>
              <c:f>'3 graphes en 1 (ACC)'!$F$3:$N$4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(ACC)'!$F$6:$N$6</c:f>
              <c:numCache>
                <c:formatCode>0.00</c:formatCode>
                <c:ptCount val="9"/>
                <c:pt idx="0">
                  <c:v>0.25</c:v>
                </c:pt>
                <c:pt idx="1">
                  <c:v>0.55555555555555558</c:v>
                </c:pt>
                <c:pt idx="2">
                  <c:v>0.25</c:v>
                </c:pt>
                <c:pt idx="3">
                  <c:v>0.1111111111111111</c:v>
                </c:pt>
                <c:pt idx="4">
                  <c:v>0.14285714285714285</c:v>
                </c:pt>
                <c:pt idx="5">
                  <c:v>0.5</c:v>
                </c:pt>
                <c:pt idx="6">
                  <c:v>0.5714285714285714</c:v>
                </c:pt>
                <c:pt idx="7">
                  <c:v>0.125</c:v>
                </c:pt>
                <c:pt idx="8">
                  <c:v>0.66666666666666663</c:v>
                </c:pt>
              </c:numCache>
            </c:numRef>
          </c:val>
          <c:extLst>
            <c:ext xmlns:c16="http://schemas.microsoft.com/office/drawing/2014/chart" uri="{C3380CC4-5D6E-409C-BE32-E72D297353CC}">
              <c16:uniqueId val="{00000001-CE1B-4F2B-9811-D4FC22E12C8B}"/>
            </c:ext>
          </c:extLst>
        </c:ser>
        <c:ser>
          <c:idx val="2"/>
          <c:order val="2"/>
          <c:tx>
            <c:strRef>
              <c:f>'3 graphes en 1 (ACC)'!$E$7</c:f>
              <c:strCache>
                <c:ptCount val="1"/>
                <c:pt idx="0">
                  <c:v>typo et ponct</c:v>
                </c:pt>
              </c:strCache>
            </c:strRef>
          </c:tx>
          <c:spPr>
            <a:solidFill>
              <a:schemeClr val="accent3"/>
            </a:solidFill>
            <a:ln>
              <a:noFill/>
            </a:ln>
            <a:effectLst/>
          </c:spPr>
          <c:invertIfNegative val="0"/>
          <c:cat>
            <c:multiLvlStrRef>
              <c:f>'3 graphes en 1 (ACC)'!$F$3:$N$4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(ACC)'!$F$7:$N$7</c:f>
              <c:numCache>
                <c:formatCode>0.00</c:formatCode>
                <c:ptCount val="9"/>
                <c:pt idx="0">
                  <c:v>0.6875</c:v>
                </c:pt>
                <c:pt idx="1">
                  <c:v>1.6666666666666667</c:v>
                </c:pt>
                <c:pt idx="2">
                  <c:v>0.6875</c:v>
                </c:pt>
                <c:pt idx="3">
                  <c:v>1.7777777777777777</c:v>
                </c:pt>
                <c:pt idx="4">
                  <c:v>3.7142857142857144</c:v>
                </c:pt>
                <c:pt idx="5">
                  <c:v>2.625</c:v>
                </c:pt>
                <c:pt idx="6">
                  <c:v>0.2857142857142857</c:v>
                </c:pt>
                <c:pt idx="7">
                  <c:v>0.3125</c:v>
                </c:pt>
                <c:pt idx="8">
                  <c:v>1.5</c:v>
                </c:pt>
              </c:numCache>
            </c:numRef>
          </c:val>
          <c:extLst>
            <c:ext xmlns:c16="http://schemas.microsoft.com/office/drawing/2014/chart" uri="{C3380CC4-5D6E-409C-BE32-E72D297353CC}">
              <c16:uniqueId val="{00000002-CE1B-4F2B-9811-D4FC22E12C8B}"/>
            </c:ext>
          </c:extLst>
        </c:ser>
        <c:ser>
          <c:idx val="3"/>
          <c:order val="3"/>
          <c:tx>
            <c:strRef>
              <c:f>'3 graphes en 1 (ACC)'!$E$8</c:f>
              <c:strCache>
                <c:ptCount val="1"/>
                <c:pt idx="0">
                  <c:v>lexique</c:v>
                </c:pt>
              </c:strCache>
            </c:strRef>
          </c:tx>
          <c:spPr>
            <a:solidFill>
              <a:schemeClr val="accent4"/>
            </a:solidFill>
            <a:ln>
              <a:noFill/>
            </a:ln>
            <a:effectLst/>
          </c:spPr>
          <c:invertIfNegative val="0"/>
          <c:cat>
            <c:multiLvlStrRef>
              <c:f>'3 graphes en 1 (ACC)'!$F$3:$N$4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(ACC)'!$F$8:$N$8</c:f>
              <c:numCache>
                <c:formatCode>0.00</c:formatCode>
                <c:ptCount val="9"/>
                <c:pt idx="0">
                  <c:v>4.125</c:v>
                </c:pt>
                <c:pt idx="1">
                  <c:v>4.2777777777777777</c:v>
                </c:pt>
                <c:pt idx="2">
                  <c:v>4.125</c:v>
                </c:pt>
                <c:pt idx="3">
                  <c:v>0.5</c:v>
                </c:pt>
                <c:pt idx="4">
                  <c:v>1.2857142857142858</c:v>
                </c:pt>
                <c:pt idx="5">
                  <c:v>1.4375</c:v>
                </c:pt>
                <c:pt idx="6">
                  <c:v>1.6428571428571428</c:v>
                </c:pt>
                <c:pt idx="7">
                  <c:v>2.25</c:v>
                </c:pt>
                <c:pt idx="8">
                  <c:v>2.5</c:v>
                </c:pt>
              </c:numCache>
            </c:numRef>
          </c:val>
          <c:extLst>
            <c:ext xmlns:c16="http://schemas.microsoft.com/office/drawing/2014/chart" uri="{C3380CC4-5D6E-409C-BE32-E72D297353CC}">
              <c16:uniqueId val="{00000003-CE1B-4F2B-9811-D4FC22E12C8B}"/>
            </c:ext>
          </c:extLst>
        </c:ser>
        <c:ser>
          <c:idx val="4"/>
          <c:order val="4"/>
          <c:tx>
            <c:strRef>
              <c:f>'3 graphes en 1 (ACC)'!$E$9</c:f>
              <c:strCache>
                <c:ptCount val="1"/>
                <c:pt idx="0">
                  <c:v>incompréhension</c:v>
                </c:pt>
              </c:strCache>
            </c:strRef>
          </c:tx>
          <c:spPr>
            <a:solidFill>
              <a:schemeClr val="accent5"/>
            </a:solidFill>
            <a:ln>
              <a:noFill/>
            </a:ln>
            <a:effectLst/>
          </c:spPr>
          <c:invertIfNegative val="0"/>
          <c:cat>
            <c:multiLvlStrRef>
              <c:f>'3 graphes en 1 (ACC)'!$F$3:$N$4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(ACC)'!$F$9:$N$9</c:f>
              <c:numCache>
                <c:formatCode>0.00</c:formatCode>
                <c:ptCount val="9"/>
                <c:pt idx="0">
                  <c:v>1.875</c:v>
                </c:pt>
                <c:pt idx="1">
                  <c:v>2.1666666666666665</c:v>
                </c:pt>
                <c:pt idx="2">
                  <c:v>1.875</c:v>
                </c:pt>
                <c:pt idx="3">
                  <c:v>0.44444444444444442</c:v>
                </c:pt>
                <c:pt idx="4">
                  <c:v>0.6428571428571429</c:v>
                </c:pt>
                <c:pt idx="5">
                  <c:v>0.9375</c:v>
                </c:pt>
                <c:pt idx="6">
                  <c:v>0.5714285714285714</c:v>
                </c:pt>
                <c:pt idx="7">
                  <c:v>0.75</c:v>
                </c:pt>
                <c:pt idx="8">
                  <c:v>0.61111111111111116</c:v>
                </c:pt>
              </c:numCache>
            </c:numRef>
          </c:val>
          <c:extLst>
            <c:ext xmlns:c16="http://schemas.microsoft.com/office/drawing/2014/chart" uri="{C3380CC4-5D6E-409C-BE32-E72D297353CC}">
              <c16:uniqueId val="{00000004-CE1B-4F2B-9811-D4FC22E12C8B}"/>
            </c:ext>
          </c:extLst>
        </c:ser>
        <c:ser>
          <c:idx val="5"/>
          <c:order val="5"/>
          <c:tx>
            <c:strRef>
              <c:f>'3 graphes en 1 (ACC)'!$E$10</c:f>
              <c:strCache>
                <c:ptCount val="1"/>
                <c:pt idx="0">
                  <c:v>style</c:v>
                </c:pt>
              </c:strCache>
            </c:strRef>
          </c:tx>
          <c:spPr>
            <a:solidFill>
              <a:schemeClr val="accent6"/>
            </a:solidFill>
            <a:ln>
              <a:noFill/>
            </a:ln>
            <a:effectLst/>
          </c:spPr>
          <c:invertIfNegative val="0"/>
          <c:cat>
            <c:multiLvlStrRef>
              <c:f>'3 graphes en 1 (ACC)'!$F$3:$N$4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(ACC)'!$F$10:$N$10</c:f>
              <c:numCache>
                <c:formatCode>0.00</c:formatCode>
                <c:ptCount val="9"/>
                <c:pt idx="0">
                  <c:v>7.625</c:v>
                </c:pt>
                <c:pt idx="1">
                  <c:v>7.3888888888888893</c:v>
                </c:pt>
                <c:pt idx="2">
                  <c:v>7.625</c:v>
                </c:pt>
                <c:pt idx="3">
                  <c:v>5.1111111111111107</c:v>
                </c:pt>
                <c:pt idx="4">
                  <c:v>5.9285714285714288</c:v>
                </c:pt>
                <c:pt idx="5">
                  <c:v>5.9375</c:v>
                </c:pt>
                <c:pt idx="6">
                  <c:v>5.2857142857142856</c:v>
                </c:pt>
                <c:pt idx="7">
                  <c:v>5.6875</c:v>
                </c:pt>
                <c:pt idx="8">
                  <c:v>2.7777777777777777</c:v>
                </c:pt>
              </c:numCache>
            </c:numRef>
          </c:val>
          <c:extLst>
            <c:ext xmlns:c16="http://schemas.microsoft.com/office/drawing/2014/chart" uri="{C3380CC4-5D6E-409C-BE32-E72D297353CC}">
              <c16:uniqueId val="{00000005-CE1B-4F2B-9811-D4FC22E12C8B}"/>
            </c:ext>
          </c:extLst>
        </c:ser>
        <c:ser>
          <c:idx val="6"/>
          <c:order val="6"/>
          <c:tx>
            <c:strRef>
              <c:f>'3 graphes en 1 (ACC)'!$E$11</c:f>
              <c:strCache>
                <c:ptCount val="1"/>
                <c:pt idx="0">
                  <c:v>cohérence</c:v>
                </c:pt>
              </c:strCache>
            </c:strRef>
          </c:tx>
          <c:spPr>
            <a:solidFill>
              <a:schemeClr val="accent1">
                <a:lumMod val="60000"/>
              </a:schemeClr>
            </a:solidFill>
            <a:ln>
              <a:noFill/>
            </a:ln>
            <a:effectLst/>
          </c:spPr>
          <c:invertIfNegative val="0"/>
          <c:cat>
            <c:multiLvlStrRef>
              <c:f>'3 graphes en 1 (ACC)'!$F$3:$N$4</c:f>
              <c:multiLvlStrCache>
                <c:ptCount val="9"/>
                <c:lvl>
                  <c:pt idx="0">
                    <c:v>TAN(D)</c:v>
                  </c:pt>
                  <c:pt idx="1">
                    <c:v>TAN(G)</c:v>
                  </c:pt>
                  <c:pt idx="2">
                    <c:v>TH</c:v>
                  </c:pt>
                  <c:pt idx="3">
                    <c:v>TAN(D)</c:v>
                  </c:pt>
                  <c:pt idx="4">
                    <c:v>TAN(G)</c:v>
                  </c:pt>
                  <c:pt idx="5">
                    <c:v>TH</c:v>
                  </c:pt>
                  <c:pt idx="6">
                    <c:v>TAN(D)</c:v>
                  </c:pt>
                  <c:pt idx="7">
                    <c:v>TAN(G)</c:v>
                  </c:pt>
                  <c:pt idx="8">
                    <c:v>TH</c:v>
                  </c:pt>
                </c:lvl>
                <c:lvl>
                  <c:pt idx="0">
                    <c:v>Texte 3</c:v>
                  </c:pt>
                  <c:pt idx="3">
                    <c:v>Texte 2</c:v>
                  </c:pt>
                  <c:pt idx="6">
                    <c:v>Texte 1 </c:v>
                  </c:pt>
                </c:lvl>
              </c:multiLvlStrCache>
            </c:multiLvlStrRef>
          </c:cat>
          <c:val>
            <c:numRef>
              <c:f>'3 graphes en 1 (ACC)'!$F$11:$N$11</c:f>
              <c:numCache>
                <c:formatCode>0.00</c:formatCode>
                <c:ptCount val="9"/>
                <c:pt idx="0">
                  <c:v>0.1875</c:v>
                </c:pt>
                <c:pt idx="1">
                  <c:v>0.1111111111111111</c:v>
                </c:pt>
                <c:pt idx="2">
                  <c:v>0.1875</c:v>
                </c:pt>
                <c:pt idx="3">
                  <c:v>2.4444444444444446</c:v>
                </c:pt>
                <c:pt idx="4">
                  <c:v>2.8571428571428572</c:v>
                </c:pt>
                <c:pt idx="5">
                  <c:v>2.125</c:v>
                </c:pt>
                <c:pt idx="6">
                  <c:v>0.8571428571428571</c:v>
                </c:pt>
                <c:pt idx="7">
                  <c:v>1.125</c:v>
                </c:pt>
                <c:pt idx="8">
                  <c:v>0.61111111111111116</c:v>
                </c:pt>
              </c:numCache>
            </c:numRef>
          </c:val>
          <c:extLst>
            <c:ext xmlns:c16="http://schemas.microsoft.com/office/drawing/2014/chart" uri="{C3380CC4-5D6E-409C-BE32-E72D297353CC}">
              <c16:uniqueId val="{00000006-CE1B-4F2B-9811-D4FC22E12C8B}"/>
            </c:ext>
          </c:extLst>
        </c:ser>
        <c:dLbls>
          <c:showLegendKey val="0"/>
          <c:showVal val="0"/>
          <c:showCatName val="0"/>
          <c:showSerName val="0"/>
          <c:showPercent val="0"/>
          <c:showBubbleSize val="0"/>
        </c:dLbls>
        <c:gapWidth val="150"/>
        <c:overlap val="100"/>
        <c:axId val="1620149632"/>
        <c:axId val="1620150880"/>
      </c:barChart>
      <c:catAx>
        <c:axId val="1620149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0150880"/>
        <c:crosses val="autoZero"/>
        <c:auto val="1"/>
        <c:lblAlgn val="ctr"/>
        <c:lblOffset val="100"/>
        <c:noMultiLvlLbl val="0"/>
      </c:catAx>
      <c:valAx>
        <c:axId val="16201508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0149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53149606299214E-2"/>
          <c:y val="0.31391367745698456"/>
          <c:w val="0.7370811461067367"/>
          <c:h val="0.55090915718868472"/>
        </c:manualLayout>
      </c:layout>
      <c:barChart>
        <c:barDir val="col"/>
        <c:grouping val="clustered"/>
        <c:varyColors val="0"/>
        <c:ser>
          <c:idx val="0"/>
          <c:order val="0"/>
          <c:tx>
            <c:strRef>
              <c:f>'Graphique C - taux réussite'!$F$28</c:f>
              <c:strCache>
                <c:ptCount val="1"/>
                <c:pt idx="0">
                  <c:v>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'Graphique C - taux réussite'!$E$29:$E$31</c:f>
              <c:strCache>
                <c:ptCount val="3"/>
                <c:pt idx="0">
                  <c:v>Texte 1</c:v>
                </c:pt>
                <c:pt idx="1">
                  <c:v>Texte 2</c:v>
                </c:pt>
                <c:pt idx="2">
                  <c:v>Texte 3</c:v>
                </c:pt>
              </c:strCache>
            </c:strRef>
          </c:cat>
          <c:val>
            <c:numRef>
              <c:f>'Graphique C - taux réussite'!$F$29:$F$31</c:f>
              <c:numCache>
                <c:formatCode>0.0</c:formatCode>
                <c:ptCount val="3"/>
                <c:pt idx="0">
                  <c:v>13.986666666666666</c:v>
                </c:pt>
                <c:pt idx="1">
                  <c:v>9.1262500000000006</c:v>
                </c:pt>
                <c:pt idx="2">
                  <c:v>9.7199999999999989</c:v>
                </c:pt>
              </c:numCache>
            </c:numRef>
          </c:val>
          <c:extLst>
            <c:ext xmlns:c16="http://schemas.microsoft.com/office/drawing/2014/chart" uri="{C3380CC4-5D6E-409C-BE32-E72D297353CC}">
              <c16:uniqueId val="{00000000-B0D4-4DA2-B75A-1943C5D1EF6F}"/>
            </c:ext>
          </c:extLst>
        </c:ser>
        <c:ser>
          <c:idx val="1"/>
          <c:order val="1"/>
          <c:tx>
            <c:strRef>
              <c:f>'Graphique C - taux réussite'!$G$28</c:f>
              <c:strCache>
                <c:ptCount val="1"/>
                <c:pt idx="0">
                  <c:v>PE de TAN (Google)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'Graphique C - taux réussite'!$E$29:$E$31</c:f>
              <c:strCache>
                <c:ptCount val="3"/>
                <c:pt idx="0">
                  <c:v>Texte 1</c:v>
                </c:pt>
                <c:pt idx="1">
                  <c:v>Texte 2</c:v>
                </c:pt>
                <c:pt idx="2">
                  <c:v>Texte 3</c:v>
                </c:pt>
              </c:strCache>
            </c:strRef>
          </c:cat>
          <c:val>
            <c:numRef>
              <c:f>'Graphique C - taux réussite'!$G$29:$G$31</c:f>
              <c:numCache>
                <c:formatCode>0.0</c:formatCode>
                <c:ptCount val="3"/>
                <c:pt idx="0">
                  <c:v>14.17625</c:v>
                </c:pt>
                <c:pt idx="1">
                  <c:v>11.892857142857142</c:v>
                </c:pt>
                <c:pt idx="2">
                  <c:v>9.4255555555555546</c:v>
                </c:pt>
              </c:numCache>
            </c:numRef>
          </c:val>
          <c:extLst>
            <c:ext xmlns:c16="http://schemas.microsoft.com/office/drawing/2014/chart" uri="{C3380CC4-5D6E-409C-BE32-E72D297353CC}">
              <c16:uniqueId val="{00000001-B0D4-4DA2-B75A-1943C5D1EF6F}"/>
            </c:ext>
          </c:extLst>
        </c:ser>
        <c:ser>
          <c:idx val="2"/>
          <c:order val="2"/>
          <c:tx>
            <c:strRef>
              <c:f>'Graphique C - taux réussite'!$H$28</c:f>
              <c:strCache>
                <c:ptCount val="1"/>
                <c:pt idx="0">
                  <c:v>PE de TAN (DeepL)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'Graphique C - taux réussite'!$E$29:$E$31</c:f>
              <c:strCache>
                <c:ptCount val="3"/>
                <c:pt idx="0">
                  <c:v>Texte 1</c:v>
                </c:pt>
                <c:pt idx="1">
                  <c:v>Texte 2</c:v>
                </c:pt>
                <c:pt idx="2">
                  <c:v>Texte 3</c:v>
                </c:pt>
              </c:strCache>
            </c:strRef>
          </c:cat>
          <c:val>
            <c:numRef>
              <c:f>'Graphique C - taux réussite'!$H$29:$H$31</c:f>
              <c:numCache>
                <c:formatCode>0.0</c:formatCode>
                <c:ptCount val="3"/>
                <c:pt idx="0">
                  <c:v>14.354285714285712</c:v>
                </c:pt>
                <c:pt idx="1">
                  <c:v>13.17888888888889</c:v>
                </c:pt>
                <c:pt idx="2">
                  <c:v>10.67</c:v>
                </c:pt>
              </c:numCache>
            </c:numRef>
          </c:val>
          <c:extLst>
            <c:ext xmlns:c16="http://schemas.microsoft.com/office/drawing/2014/chart" uri="{C3380CC4-5D6E-409C-BE32-E72D297353CC}">
              <c16:uniqueId val="{00000002-B0D4-4DA2-B75A-1943C5D1EF6F}"/>
            </c:ext>
          </c:extLst>
        </c:ser>
        <c:dLbls>
          <c:dLblPos val="inEnd"/>
          <c:showLegendKey val="0"/>
          <c:showVal val="1"/>
          <c:showCatName val="0"/>
          <c:showSerName val="0"/>
          <c:showPercent val="0"/>
          <c:showBubbleSize val="0"/>
        </c:dLbls>
        <c:gapWidth val="219"/>
        <c:overlap val="-27"/>
        <c:axId val="376373888"/>
        <c:axId val="376374720"/>
      </c:barChart>
      <c:catAx>
        <c:axId val="37637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74720"/>
        <c:crosses val="autoZero"/>
        <c:auto val="1"/>
        <c:lblAlgn val="ctr"/>
        <c:lblOffset val="100"/>
        <c:noMultiLvlLbl val="0"/>
      </c:catAx>
      <c:valAx>
        <c:axId val="376374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73888"/>
        <c:crosses val="autoZero"/>
        <c:crossBetween val="between"/>
      </c:valAx>
      <c:spPr>
        <a:noFill/>
        <a:ln>
          <a:noFill/>
        </a:ln>
        <a:effectLst/>
      </c:spPr>
    </c:plotArea>
    <c:legend>
      <c:legendPos val="tr"/>
      <c:layout>
        <c:manualLayout>
          <c:xMode val="edge"/>
          <c:yMode val="edge"/>
          <c:x val="0.84333166958104011"/>
          <c:y val="0.31065761663890473"/>
          <c:w val="0.14557803457752147"/>
          <c:h val="0.146388464084093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'Graphique C - taux réussite'!$F$36</c:f>
              <c:strCache>
                <c:ptCount val="1"/>
                <c:pt idx="0">
                  <c:v>TH</c:v>
                </c:pt>
              </c:strCache>
            </c:strRef>
          </c:tx>
          <c:spPr>
            <a:gradFill rotWithShape="1">
              <a:gsLst>
                <a:gs pos="0">
                  <a:schemeClr val="accent2">
                    <a:tint val="98000"/>
                    <a:lumMod val="110000"/>
                  </a:schemeClr>
                </a:gs>
                <a:gs pos="84000">
                  <a:schemeClr val="accent2">
                    <a:shade val="90000"/>
                    <a:lumMod val="8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'Graphique C - taux réussite'!$E$37:$E$39</c:f>
              <c:strCache>
                <c:ptCount val="3"/>
                <c:pt idx="0">
                  <c:v>Texte 1</c:v>
                </c:pt>
                <c:pt idx="1">
                  <c:v>Texte 2</c:v>
                </c:pt>
                <c:pt idx="2">
                  <c:v>Texte 3</c:v>
                </c:pt>
              </c:strCache>
            </c:strRef>
          </c:cat>
          <c:val>
            <c:numRef>
              <c:f>'Graphique C - taux réussite'!$F$37:$F$39</c:f>
              <c:numCache>
                <c:formatCode>0%</c:formatCode>
                <c:ptCount val="3"/>
                <c:pt idx="0">
                  <c:v>1</c:v>
                </c:pt>
                <c:pt idx="1">
                  <c:v>0.5</c:v>
                </c:pt>
                <c:pt idx="2">
                  <c:v>0.7142857142857143</c:v>
                </c:pt>
              </c:numCache>
            </c:numRef>
          </c:val>
          <c:extLst>
            <c:ext xmlns:c16="http://schemas.microsoft.com/office/drawing/2014/chart" uri="{C3380CC4-5D6E-409C-BE32-E72D297353CC}">
              <c16:uniqueId val="{00000000-F8DE-4E3D-A483-3DAD627F94A8}"/>
            </c:ext>
          </c:extLst>
        </c:ser>
        <c:ser>
          <c:idx val="1"/>
          <c:order val="1"/>
          <c:tx>
            <c:strRef>
              <c:f>'Graphique C - taux réussite'!$G$36</c:f>
              <c:strCache>
                <c:ptCount val="1"/>
                <c:pt idx="0">
                  <c:v>PE de TAN (Google)</c:v>
                </c:pt>
              </c:strCache>
            </c:strRef>
          </c:tx>
          <c:spPr>
            <a:gradFill rotWithShape="1">
              <a:gsLst>
                <a:gs pos="0">
                  <a:schemeClr val="accent4">
                    <a:tint val="98000"/>
                    <a:lumMod val="110000"/>
                  </a:schemeClr>
                </a:gs>
                <a:gs pos="84000">
                  <a:schemeClr val="accent4">
                    <a:shade val="90000"/>
                    <a:lumMod val="8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'Graphique C - taux réussite'!$E$37:$E$39</c:f>
              <c:strCache>
                <c:ptCount val="3"/>
                <c:pt idx="0">
                  <c:v>Texte 1</c:v>
                </c:pt>
                <c:pt idx="1">
                  <c:v>Texte 2</c:v>
                </c:pt>
                <c:pt idx="2">
                  <c:v>Texte 3</c:v>
                </c:pt>
              </c:strCache>
            </c:strRef>
          </c:cat>
          <c:val>
            <c:numRef>
              <c:f>'Graphique C - taux réussite'!$G$37:$G$39</c:f>
              <c:numCache>
                <c:formatCode>0%</c:formatCode>
                <c:ptCount val="3"/>
                <c:pt idx="0">
                  <c:v>1</c:v>
                </c:pt>
                <c:pt idx="1">
                  <c:v>1</c:v>
                </c:pt>
                <c:pt idx="2">
                  <c:v>0.44444444444444442</c:v>
                </c:pt>
              </c:numCache>
            </c:numRef>
          </c:val>
          <c:extLst>
            <c:ext xmlns:c16="http://schemas.microsoft.com/office/drawing/2014/chart" uri="{C3380CC4-5D6E-409C-BE32-E72D297353CC}">
              <c16:uniqueId val="{00000001-F8DE-4E3D-A483-3DAD627F94A8}"/>
            </c:ext>
          </c:extLst>
        </c:ser>
        <c:ser>
          <c:idx val="2"/>
          <c:order val="2"/>
          <c:tx>
            <c:strRef>
              <c:f>'Graphique C - taux réussite'!$H$36</c:f>
              <c:strCache>
                <c:ptCount val="1"/>
                <c:pt idx="0">
                  <c:v>PE de TAN (DeepL)</c:v>
                </c:pt>
              </c:strCache>
            </c:strRef>
          </c:tx>
          <c:spPr>
            <a:gradFill rotWithShape="1">
              <a:gsLst>
                <a:gs pos="0">
                  <a:schemeClr val="accent6">
                    <a:tint val="98000"/>
                    <a:lumMod val="110000"/>
                  </a:schemeClr>
                </a:gs>
                <a:gs pos="84000">
                  <a:schemeClr val="accent6">
                    <a:shade val="90000"/>
                    <a:lumMod val="8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'Graphique C - taux réussite'!$E$37:$E$39</c:f>
              <c:strCache>
                <c:ptCount val="3"/>
                <c:pt idx="0">
                  <c:v>Texte 1</c:v>
                </c:pt>
                <c:pt idx="1">
                  <c:v>Texte 2</c:v>
                </c:pt>
                <c:pt idx="2">
                  <c:v>Texte 3</c:v>
                </c:pt>
              </c:strCache>
            </c:strRef>
          </c:cat>
          <c:val>
            <c:numRef>
              <c:f>'Graphique C - taux réussite'!$H$37:$H$39</c:f>
              <c:numCache>
                <c:formatCode>0%</c:formatCode>
                <c:ptCount val="3"/>
                <c:pt idx="0">
                  <c:v>1</c:v>
                </c:pt>
                <c:pt idx="1">
                  <c:v>1</c:v>
                </c:pt>
                <c:pt idx="2">
                  <c:v>0.75</c:v>
                </c:pt>
              </c:numCache>
            </c:numRef>
          </c:val>
          <c:extLst>
            <c:ext xmlns:c16="http://schemas.microsoft.com/office/drawing/2014/chart" uri="{C3380CC4-5D6E-409C-BE32-E72D297353CC}">
              <c16:uniqueId val="{00000002-F8DE-4E3D-A483-3DAD627F94A8}"/>
            </c:ext>
          </c:extLst>
        </c:ser>
        <c:dLbls>
          <c:dLblPos val="outEnd"/>
          <c:showLegendKey val="0"/>
          <c:showVal val="1"/>
          <c:showCatName val="0"/>
          <c:showSerName val="0"/>
          <c:showPercent val="0"/>
          <c:showBubbleSize val="0"/>
        </c:dLbls>
        <c:gapWidth val="100"/>
        <c:overlap val="-24"/>
        <c:axId val="376351424"/>
        <c:axId val="376360576"/>
      </c:barChart>
      <c:catAx>
        <c:axId val="3763514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76360576"/>
        <c:crosses val="autoZero"/>
        <c:auto val="1"/>
        <c:lblAlgn val="ctr"/>
        <c:lblOffset val="100"/>
        <c:noMultiLvlLbl val="0"/>
      </c:catAx>
      <c:valAx>
        <c:axId val="376360576"/>
        <c:scaling>
          <c:orientation val="minMax"/>
          <c:max val="1"/>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376351424"/>
        <c:crosses val="autoZero"/>
        <c:crossBetween val="between"/>
      </c:valAx>
      <c:spPr>
        <a:noFill/>
        <a:ln>
          <a:noFill/>
        </a:ln>
        <a:effectLst/>
      </c:spPr>
    </c:plotArea>
    <c:legend>
      <c:legendPos val="tr"/>
      <c:layout>
        <c:manualLayout>
          <c:xMode val="edge"/>
          <c:yMode val="edge"/>
          <c:x val="0.82441857382133099"/>
          <c:y val="0.1283071581811199"/>
          <c:w val="0.16566956156711266"/>
          <c:h val="0.278613744576080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'Boite à moustache (dispersion)'!$B$2:$B$25</cx:f>
        <cx:lvl ptCount="24" formatCode="0,0">
          <cx:pt idx="0">16.140000000000001</cx:pt>
          <cx:pt idx="1">15.1</cx:pt>
          <cx:pt idx="2">14.950000000000001</cx:pt>
          <cx:pt idx="3">14.43</cx:pt>
          <cx:pt idx="4">14.43</cx:pt>
          <cx:pt idx="5">13.52</cx:pt>
          <cx:pt idx="6">13.130000000000001</cx:pt>
          <cx:pt idx="7">12.98</cx:pt>
          <cx:pt idx="8">12.790000000000001</cx:pt>
          <cx:pt idx="9">12.27</cx:pt>
          <cx:pt idx="10">11.710000000000001</cx:pt>
          <cx:pt idx="11">11.390000000000001</cx:pt>
          <cx:pt idx="12">11.27</cx:pt>
          <cx:pt idx="13">10.799999999999999</cx:pt>
          <cx:pt idx="14">10.619999999999999</cx:pt>
          <cx:pt idx="15">10.49</cx:pt>
          <cx:pt idx="16">10.169999999999998</cx:pt>
          <cx:pt idx="17">9.6400000000000006</cx:pt>
          <cx:pt idx="18">9.3300000000000001</cx:pt>
          <cx:pt idx="19">8.7000000000000011</cx:pt>
          <cx:pt idx="20">7.7899999999999991</cx:pt>
          <cx:pt idx="21">6.6999999999999993</cx:pt>
          <cx:pt idx="22">5.620000000000001</cx:pt>
          <cx:pt idx="23">2.9599999999999995</cx:pt>
        </cx:lvl>
      </cx:numDim>
    </cx:data>
    <cx:data id="1">
      <cx:numDim type="val">
        <cx:f>'Boite à moustache (dispersion)'!$C$2:$C$25</cx:f>
        <cx:lvl ptCount="24" formatCode="0,0">
          <cx:pt idx="0">16.140000000000001</cx:pt>
          <cx:pt idx="1">14.559999999999999</cx:pt>
          <cx:pt idx="2">14.539999999999999</cx:pt>
          <cx:pt idx="3">14.5</cx:pt>
          <cx:pt idx="4">14.129999999999999</cx:pt>
          <cx:pt idx="5">13.800000000000001</cx:pt>
          <cx:pt idx="6">13.77</cx:pt>
          <cx:pt idx="7">13.5</cx:pt>
          <cx:pt idx="8">13.030000000000001</cx:pt>
          <cx:pt idx="9">12.84</cx:pt>
          <cx:pt idx="10">12.52</cx:pt>
          <cx:pt idx="11">12.18</cx:pt>
          <cx:pt idx="12">11.550000000000001</cx:pt>
          <cx:pt idx="13">11.4</cx:pt>
          <cx:pt idx="14">10.91</cx:pt>
          <cx:pt idx="15">10.83</cx:pt>
          <cx:pt idx="16">10.82</cx:pt>
          <cx:pt idx="17">10.050000000000001</cx:pt>
          <cx:pt idx="18">9.8099999999999987</cx:pt>
          <cx:pt idx="19">9.1999999999999993</cx:pt>
          <cx:pt idx="20">9.1300000000000008</cx:pt>
          <cx:pt idx="21">8.3000000000000007</cx:pt>
          <cx:pt idx="22">7.9500000000000011</cx:pt>
          <cx:pt idx="23">6.0300000000000011</cx:pt>
        </cx:lvl>
      </cx:numDim>
    </cx:data>
    <cx:data id="2">
      <cx:numDim type="val">
        <cx:f>'Boite à moustache (dispersion)'!$D$2:$D$25</cx:f>
        <cx:lvl ptCount="24" formatCode="0,0">
          <cx:pt idx="0">15.389999999999999</cx:pt>
          <cx:pt idx="1">15.32</cx:pt>
          <cx:pt idx="2">15.129999999999999</cx:pt>
          <cx:pt idx="3">14.890000000000001</cx:pt>
          <cx:pt idx="4">14.880000000000001</cx:pt>
          <cx:pt idx="5">14.56</cx:pt>
          <cx:pt idx="6">14.280000000000001</cx:pt>
          <cx:pt idx="7">14.109999999999999</cx:pt>
          <cx:pt idx="8">13.74</cx:pt>
          <cx:pt idx="9">13.52</cx:pt>
          <cx:pt idx="10">13.220000000000001</cx:pt>
          <cx:pt idx="11">13.18</cx:pt>
          <cx:pt idx="12">12.760000000000002</cx:pt>
          <cx:pt idx="13">12.489999999999998</cx:pt>
          <cx:pt idx="14">12.469999999999999</cx:pt>
          <cx:pt idx="15">12.150000000000002</cx:pt>
          <cx:pt idx="16">11.760000000000002</cx:pt>
          <cx:pt idx="17">11.65</cx:pt>
          <cx:pt idx="18">11.479999999999999</cx:pt>
          <cx:pt idx="19">11.390000000000001</cx:pt>
          <cx:pt idx="20">9.5199999999999996</cx:pt>
          <cx:pt idx="21">9.5</cx:pt>
          <cx:pt idx="22">9.4800000000000004</cx:pt>
          <cx:pt idx="23">7.5800000000000001</cx:pt>
        </cx:lvl>
      </cx:numDim>
    </cx:data>
  </cx:chartData>
  <cx:chart>
    <cx:plotArea>
      <cx:plotAreaRegion>
        <cx:series layoutId="boxWhisker" uniqueId="{C6DD6969-C8F4-4C35-9433-16824E0838F4}">
          <cx:tx>
            <cx:txData>
              <cx:f>'Boite à moustache (dispersion)'!$B$1</cx:f>
              <cx:v>TH</cx:v>
            </cx:txData>
          </cx:tx>
          <cx:spPr>
            <a:solidFill>
              <a:srgbClr val="4590B8"/>
            </a:solidFill>
          </cx:spPr>
          <cx:dataId val="0"/>
          <cx:layoutPr>
            <cx:visibility meanLine="0" meanMarker="1" nonoutliers="0" outliers="1"/>
            <cx:statistics quartileMethod="exclusive"/>
          </cx:layoutPr>
        </cx:series>
        <cx:series layoutId="boxWhisker" uniqueId="{6F5B41B3-002A-492A-B51F-04CD1FF0DB4E}">
          <cx:tx>
            <cx:txData>
              <cx:f>'Boite à moustache (dispersion)'!$C$1</cx:f>
              <cx:v>PE de TAN (Google)</cx:v>
            </cx:txData>
          </cx:tx>
          <cx:dataId val="1"/>
          <cx:layoutPr>
            <cx:visibility meanLine="0" meanMarker="1" nonoutliers="0" outliers="1"/>
            <cx:statistics quartileMethod="exclusive"/>
          </cx:layoutPr>
        </cx:series>
        <cx:series layoutId="boxWhisker" uniqueId="{5F27215E-AD4C-4E89-8A1C-9ACE702C265A}">
          <cx:tx>
            <cx:txData>
              <cx:f>'Boite à moustache (dispersion)'!$D$1</cx:f>
              <cx:v>PE de TAN (DeepL)</cx:v>
            </cx:txData>
          </cx:tx>
          <cx:dataId val="2"/>
          <cx:layoutPr>
            <cx:visibility meanLine="0" meanMarker="1" nonoutliers="0" outliers="1"/>
            <cx:statistics quartileMethod="exclusive"/>
          </cx:layoutPr>
        </cx:series>
      </cx:plotAreaRegion>
      <cx:axis id="0" hidden="1">
        <cx:catScaling gapWidth="1"/>
        <cx:tickLabels/>
      </cx:axis>
      <cx:axis id="1">
        <cx:valScaling/>
        <cx:title>
          <cx:tx>
            <cx:rich>
              <a:bodyPr spcFirstLastPara="1" vertOverflow="ellipsis" wrap="square" lIns="0" tIns="0" rIns="0" bIns="0" anchor="ctr" anchorCtr="1"/>
              <a:lstStyle/>
              <a:p>
                <a:pPr algn="ctr">
                  <a:defRPr sz="1050"/>
                </a:pPr>
                <a:r>
                  <a:rPr lang="fr-FR" sz="1050" dirty="0" smtClean="0"/>
                  <a:t>Notes</a:t>
                </a:r>
                <a:endParaRPr lang="fr-FR" sz="1050" dirty="0"/>
              </a:p>
              <a:p>
                <a:pPr algn="ctr">
                  <a:defRPr sz="1050"/>
                </a:pPr>
                <a:r>
                  <a:rPr lang="fr-FR" sz="1050" dirty="0"/>
                  <a:t> </a:t>
                </a:r>
                <a:endParaRPr lang="fr-FR" dirty="0"/>
              </a:p>
            </cx:rich>
          </cx:tx>
        </cx:title>
        <cx:majorGridlines/>
        <cx:tickLabels/>
      </cx:axis>
    </cx:plotArea>
    <cx:legend pos="r" align="min" overlay="0"/>
  </cx:chart>
  <cx:clrMapOvr bg1="lt1" tx1="dk1" bg2="lt2" tx2="dk2" accent1="accent1" accent2="accent2" accent3="accent3" accent4="accent4" accent5="accent5" accent6="accent6" hlink="hlink" folHlink="folHlink"/>
</cx: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3693464649207"/>
          <c:y val="0.16230461432892596"/>
          <c:w val="0.71001256460878226"/>
          <c:h val="0.64233363909567565"/>
        </c:manualLayout>
      </c:layout>
      <c:barChart>
        <c:barDir val="col"/>
        <c:grouping val="clustered"/>
        <c:varyColors val="0"/>
        <c:ser>
          <c:idx val="0"/>
          <c:order val="0"/>
          <c:tx>
            <c:strRef>
              <c:f>'Comp. TANGoogle-DeepL'!$B$21</c:f>
              <c:strCache>
                <c:ptCount val="1"/>
                <c:pt idx="0">
                  <c:v>PE de TAN (Google)</c:v>
                </c:pt>
              </c:strCache>
            </c:strRef>
          </c:tx>
          <c:spPr>
            <a:solidFill>
              <a:schemeClr val="accent1"/>
            </a:solidFill>
            <a:ln>
              <a:noFill/>
            </a:ln>
            <a:effectLst/>
          </c:spPr>
          <c:invertIfNegative val="0"/>
          <c:cat>
            <c:strRef>
              <c:f>'Comp. TANGoogle-DeepL'!$A$22:$A$27</c:f>
              <c:strCache>
                <c:ptCount val="6"/>
                <c:pt idx="0">
                  <c:v>Texte 1 - AC</c:v>
                </c:pt>
                <c:pt idx="1">
                  <c:v>Texte 1 - AD</c:v>
                </c:pt>
                <c:pt idx="2">
                  <c:v>Texte 2 - AC</c:v>
                </c:pt>
                <c:pt idx="3">
                  <c:v>Texte 2 - AD</c:v>
                </c:pt>
                <c:pt idx="4">
                  <c:v>Texte 3 - AC</c:v>
                </c:pt>
                <c:pt idx="5">
                  <c:v>Texte 3 - AD</c:v>
                </c:pt>
              </c:strCache>
            </c:strRef>
          </c:cat>
          <c:val>
            <c:numRef>
              <c:f>'Comp. TANGoogle-DeepL'!$B$22:$B$27</c:f>
              <c:numCache>
                <c:formatCode>0.000</c:formatCode>
                <c:ptCount val="6"/>
                <c:pt idx="0">
                  <c:v>3.8043478260869568E-2</c:v>
                </c:pt>
                <c:pt idx="1">
                  <c:v>3.281772575250836E-2</c:v>
                </c:pt>
                <c:pt idx="2">
                  <c:v>5.2452025586353951E-2</c:v>
                </c:pt>
                <c:pt idx="3">
                  <c:v>3.6886993603411515E-2</c:v>
                </c:pt>
                <c:pt idx="4">
                  <c:v>5.8167885754092659E-2</c:v>
                </c:pt>
                <c:pt idx="5">
                  <c:v>6.1128526645768025E-2</c:v>
                </c:pt>
              </c:numCache>
            </c:numRef>
          </c:val>
          <c:extLst>
            <c:ext xmlns:c16="http://schemas.microsoft.com/office/drawing/2014/chart" uri="{C3380CC4-5D6E-409C-BE32-E72D297353CC}">
              <c16:uniqueId val="{00000000-8545-4B44-AB79-91F164DD436C}"/>
            </c:ext>
          </c:extLst>
        </c:ser>
        <c:ser>
          <c:idx val="1"/>
          <c:order val="1"/>
          <c:tx>
            <c:strRef>
              <c:f>'Comp. TANGoogle-DeepL'!$C$21</c:f>
              <c:strCache>
                <c:ptCount val="1"/>
                <c:pt idx="0">
                  <c:v>PE de TAN (DeepL)</c:v>
                </c:pt>
              </c:strCache>
            </c:strRef>
          </c:tx>
          <c:spPr>
            <a:solidFill>
              <a:schemeClr val="accent2"/>
            </a:solidFill>
            <a:ln>
              <a:noFill/>
            </a:ln>
            <a:effectLst/>
          </c:spPr>
          <c:invertIfNegative val="0"/>
          <c:cat>
            <c:strRef>
              <c:f>'Comp. TANGoogle-DeepL'!$A$22:$A$27</c:f>
              <c:strCache>
                <c:ptCount val="6"/>
                <c:pt idx="0">
                  <c:v>Texte 1 - AC</c:v>
                </c:pt>
                <c:pt idx="1">
                  <c:v>Texte 1 - AD</c:v>
                </c:pt>
                <c:pt idx="2">
                  <c:v>Texte 2 - AC</c:v>
                </c:pt>
                <c:pt idx="3">
                  <c:v>Texte 2 - AD</c:v>
                </c:pt>
                <c:pt idx="4">
                  <c:v>Texte 3 - AC</c:v>
                </c:pt>
                <c:pt idx="5">
                  <c:v>Texte 3 - AD</c:v>
                </c:pt>
              </c:strCache>
            </c:strRef>
          </c:cat>
          <c:val>
            <c:numRef>
              <c:f>'Comp. TANGoogle-DeepL'!$C$22:$C$27</c:f>
              <c:numCache>
                <c:formatCode>0.000</c:formatCode>
                <c:ptCount val="6"/>
                <c:pt idx="0">
                  <c:v>3.487816531294792E-2</c:v>
                </c:pt>
                <c:pt idx="1">
                  <c:v>3.1055900621118016E-2</c:v>
                </c:pt>
                <c:pt idx="2">
                  <c:v>3.5074626865671643E-2</c:v>
                </c:pt>
                <c:pt idx="3">
                  <c:v>3.2669983416252074E-2</c:v>
                </c:pt>
                <c:pt idx="4">
                  <c:v>5.4075235109717866E-2</c:v>
                </c:pt>
                <c:pt idx="5">
                  <c:v>5.4075235109717866E-2</c:v>
                </c:pt>
              </c:numCache>
            </c:numRef>
          </c:val>
          <c:extLst>
            <c:ext xmlns:c16="http://schemas.microsoft.com/office/drawing/2014/chart" uri="{C3380CC4-5D6E-409C-BE32-E72D297353CC}">
              <c16:uniqueId val="{00000001-8545-4B44-AB79-91F164DD436C}"/>
            </c:ext>
          </c:extLst>
        </c:ser>
        <c:dLbls>
          <c:showLegendKey val="0"/>
          <c:showVal val="0"/>
          <c:showCatName val="0"/>
          <c:showSerName val="0"/>
          <c:showPercent val="0"/>
          <c:showBubbleSize val="0"/>
        </c:dLbls>
        <c:gapWidth val="219"/>
        <c:overlap val="-27"/>
        <c:axId val="1481866240"/>
        <c:axId val="1481855424"/>
      </c:barChart>
      <c:catAx>
        <c:axId val="14818662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a:t> AC = Acceptabilité</a:t>
                </a:r>
                <a:r>
                  <a:rPr lang="fr-BE" baseline="0"/>
                  <a:t>               </a:t>
                </a:r>
                <a:r>
                  <a:rPr lang="fr-BE"/>
                  <a:t>AD = Adéquation</a:t>
                </a:r>
              </a:p>
            </c:rich>
          </c:tx>
          <c:layout>
            <c:manualLayout>
              <c:xMode val="edge"/>
              <c:yMode val="edge"/>
              <c:x val="0.3397571150001234"/>
              <c:y val="0.917032594762863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1855424"/>
        <c:crosses val="autoZero"/>
        <c:auto val="1"/>
        <c:lblAlgn val="ctr"/>
        <c:lblOffset val="100"/>
        <c:noMultiLvlLbl val="0"/>
      </c:catAx>
      <c:valAx>
        <c:axId val="148185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lumMod val="65000"/>
                        <a:lumOff val="35000"/>
                      </a:sysClr>
                    </a:solidFill>
                    <a:latin typeface="+mn-lt"/>
                    <a:ea typeface="+mn-ea"/>
                    <a:cs typeface="+mn-cs"/>
                  </a:defRPr>
                </a:pPr>
                <a:r>
                  <a:rPr lang="fr-BE" sz="1100"/>
                  <a:t> </a:t>
                </a:r>
                <a:r>
                  <a:rPr lang="fr-BE" sz="1100" b="0" i="0" baseline="0">
                    <a:effectLst/>
                  </a:rPr>
                  <a:t>Nbr moyen d'erreurs par mot</a:t>
                </a:r>
                <a:endParaRPr lang="fr-BE" sz="1100">
                  <a:effectLst/>
                </a:endParaRPr>
              </a:p>
              <a:p>
                <a:pPr marL="0" marR="0" indent="0" algn="ctr" defTabSz="914400" rtl="0" eaLnBrk="1" fontAlgn="auto" latinLnBrk="0" hangingPunct="1">
                  <a:lnSpc>
                    <a:spcPct val="100000"/>
                  </a:lnSpc>
                  <a:spcBef>
                    <a:spcPts val="0"/>
                  </a:spcBef>
                  <a:spcAft>
                    <a:spcPts val="0"/>
                  </a:spcAft>
                  <a:buClrTx/>
                  <a:buSzTx/>
                  <a:buFontTx/>
                  <a:buNone/>
                  <a:tabLst/>
                  <a:defRPr sz="1100">
                    <a:solidFill>
                      <a:sysClr val="windowText" lastClr="000000">
                        <a:lumMod val="65000"/>
                        <a:lumOff val="35000"/>
                      </a:sysClr>
                    </a:solidFill>
                  </a:defRPr>
                </a:pPr>
                <a:endParaRPr lang="fr-BE" sz="1100"/>
              </a:p>
            </c:rich>
          </c:tx>
          <c:layout>
            <c:manualLayout>
              <c:xMode val="edge"/>
              <c:yMode val="edge"/>
              <c:x val="8.3072923094644514E-3"/>
              <c:y val="0.31554233046450592"/>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lumMod val="65000"/>
                      <a:lumOff val="35000"/>
                    </a:sys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1866240"/>
        <c:crosses val="autoZero"/>
        <c:crossBetween val="between"/>
      </c:valAx>
      <c:spPr>
        <a:noFill/>
        <a:ln>
          <a:noFill/>
        </a:ln>
        <a:effectLst/>
      </c:spPr>
    </c:plotArea>
    <c:legend>
      <c:legendPos val="tr"/>
      <c:layout>
        <c:manualLayout>
          <c:xMode val="edge"/>
          <c:yMode val="edge"/>
          <c:x val="0.84930147590465399"/>
          <c:y val="0.11320909631187541"/>
          <c:w val="0.14827341479941405"/>
          <c:h val="0.204458279924311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rot="-60000000" vert="horz"/>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rot="-60000000" vert="horz"/>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rot="0" vert="horz"/>
  </cs:title>
  <cs:trendline>
    <cs:lnRef idx="0"/>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57291-1467-48EA-9515-02192E4D62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1874FD69-88C0-4684-A8D2-7A86BE26CA07}">
      <dgm:prSet/>
      <dgm:spPr/>
      <dgm:t>
        <a:bodyPr/>
        <a:lstStyle/>
        <a:p>
          <a:pPr algn="ctr" rtl="0"/>
          <a:r>
            <a:rPr lang="fr-BE" b="1" i="0" dirty="0" smtClean="0"/>
            <a:t>Population</a:t>
          </a:r>
          <a:endParaRPr lang="fr-BE" dirty="0"/>
        </a:p>
      </dgm:t>
    </dgm:pt>
    <dgm:pt modelId="{FCD7EBE2-B36A-4DD4-B64D-EC3CFEFF5A51}" type="parTrans" cxnId="{83D8F32C-CDE9-413C-A99E-B95EBC8B5349}">
      <dgm:prSet/>
      <dgm:spPr/>
      <dgm:t>
        <a:bodyPr/>
        <a:lstStyle/>
        <a:p>
          <a:pPr algn="ctr"/>
          <a:endParaRPr lang="fr-FR"/>
        </a:p>
      </dgm:t>
    </dgm:pt>
    <dgm:pt modelId="{E096B295-815E-46D7-87AE-3B4618589544}" type="sibTrans" cxnId="{83D8F32C-CDE9-413C-A99E-B95EBC8B5349}">
      <dgm:prSet/>
      <dgm:spPr/>
      <dgm:t>
        <a:bodyPr/>
        <a:lstStyle/>
        <a:p>
          <a:pPr algn="ctr"/>
          <a:endParaRPr lang="fr-FR"/>
        </a:p>
      </dgm:t>
    </dgm:pt>
    <dgm:pt modelId="{E9DE922A-D2D7-4ECB-B0F8-4FC1AFE84AB4}">
      <dgm:prSet custT="1"/>
      <dgm:spPr/>
      <dgm:t>
        <a:bodyPr/>
        <a:lstStyle/>
        <a:p>
          <a:pPr algn="l" rtl="0"/>
          <a:r>
            <a:rPr lang="fr-BE" sz="1600" b="0" i="0" dirty="0" smtClean="0">
              <a:solidFill>
                <a:srgbClr val="1A3260"/>
              </a:solidFill>
            </a:rPr>
            <a:t>24 étudiants de 2</a:t>
          </a:r>
          <a:r>
            <a:rPr lang="fr-BE" sz="1600" b="0" i="0" baseline="30000" dirty="0" smtClean="0">
              <a:solidFill>
                <a:srgbClr val="1A3260"/>
              </a:solidFill>
            </a:rPr>
            <a:t>e</a:t>
          </a:r>
          <a:r>
            <a:rPr lang="fr-BE" sz="1600" b="0" i="0" dirty="0" smtClean="0">
              <a:solidFill>
                <a:srgbClr val="1A3260"/>
              </a:solidFill>
            </a:rPr>
            <a:t> Master en traduction de l’Université de Liège (Belgique)</a:t>
          </a:r>
          <a:endParaRPr lang="fr-BE" sz="1600" b="0" i="0" dirty="0">
            <a:solidFill>
              <a:srgbClr val="1A3260"/>
            </a:solidFill>
          </a:endParaRPr>
        </a:p>
      </dgm:t>
    </dgm:pt>
    <dgm:pt modelId="{53490591-CCF8-4BCA-8949-E312E07B8B07}" type="parTrans" cxnId="{08716C77-7AF5-4B08-9F70-19BD296F13F5}">
      <dgm:prSet/>
      <dgm:spPr/>
      <dgm:t>
        <a:bodyPr/>
        <a:lstStyle/>
        <a:p>
          <a:pPr algn="ctr"/>
          <a:endParaRPr lang="fr-FR"/>
        </a:p>
      </dgm:t>
    </dgm:pt>
    <dgm:pt modelId="{58197006-A9FD-44A2-AF95-CB44F5B70696}" type="sibTrans" cxnId="{08716C77-7AF5-4B08-9F70-19BD296F13F5}">
      <dgm:prSet/>
      <dgm:spPr/>
      <dgm:t>
        <a:bodyPr/>
        <a:lstStyle/>
        <a:p>
          <a:pPr algn="ctr"/>
          <a:endParaRPr lang="fr-FR"/>
        </a:p>
      </dgm:t>
    </dgm:pt>
    <dgm:pt modelId="{17E24150-9CF4-4F42-9E8A-0DF652641864}">
      <dgm:prSet/>
      <dgm:spPr/>
      <dgm:t>
        <a:bodyPr/>
        <a:lstStyle/>
        <a:p>
          <a:pPr algn="ctr" rtl="0"/>
          <a:r>
            <a:rPr lang="fr-BE" b="1" i="0" smtClean="0"/>
            <a:t>Textes source</a:t>
          </a:r>
          <a:endParaRPr lang="fr-BE"/>
        </a:p>
      </dgm:t>
    </dgm:pt>
    <dgm:pt modelId="{22A0F8DB-CDC2-4C24-AB3F-F5AFDCF34863}" type="parTrans" cxnId="{A59C968A-B909-46B6-A67B-AD7D7955D227}">
      <dgm:prSet/>
      <dgm:spPr/>
      <dgm:t>
        <a:bodyPr/>
        <a:lstStyle/>
        <a:p>
          <a:pPr algn="ctr"/>
          <a:endParaRPr lang="fr-FR"/>
        </a:p>
      </dgm:t>
    </dgm:pt>
    <dgm:pt modelId="{84C84357-459F-4EB6-8FDF-1D06560398BC}" type="sibTrans" cxnId="{A59C968A-B909-46B6-A67B-AD7D7955D227}">
      <dgm:prSet/>
      <dgm:spPr/>
      <dgm:t>
        <a:bodyPr/>
        <a:lstStyle/>
        <a:p>
          <a:pPr algn="ctr"/>
          <a:endParaRPr lang="fr-FR"/>
        </a:p>
      </dgm:t>
    </dgm:pt>
    <dgm:pt modelId="{EBE29AF0-BD9E-462A-ABCB-924BB7F4E292}">
      <dgm:prSet/>
      <dgm:spPr/>
      <dgm:t>
        <a:bodyPr/>
        <a:lstStyle/>
        <a:p>
          <a:pPr algn="l" rtl="0"/>
          <a:r>
            <a:rPr lang="fr-BE" b="0" i="0" dirty="0" smtClean="0">
              <a:solidFill>
                <a:srgbClr val="1A3260"/>
              </a:solidFill>
            </a:rPr>
            <a:t> Article de presse</a:t>
          </a:r>
          <a:endParaRPr lang="fr-BE" b="0" i="0" dirty="0">
            <a:solidFill>
              <a:srgbClr val="1A3260"/>
            </a:solidFill>
          </a:endParaRPr>
        </a:p>
      </dgm:t>
    </dgm:pt>
    <dgm:pt modelId="{C686E7D8-8EE9-45D0-8846-69C64C0A6C01}" type="parTrans" cxnId="{16A2D71A-D1B0-4FA1-9A49-8E79A351C2A3}">
      <dgm:prSet/>
      <dgm:spPr/>
      <dgm:t>
        <a:bodyPr/>
        <a:lstStyle/>
        <a:p>
          <a:pPr algn="ctr"/>
          <a:endParaRPr lang="fr-FR"/>
        </a:p>
      </dgm:t>
    </dgm:pt>
    <dgm:pt modelId="{52C05E06-14FB-4498-883C-21BE0F714583}" type="sibTrans" cxnId="{16A2D71A-D1B0-4FA1-9A49-8E79A351C2A3}">
      <dgm:prSet/>
      <dgm:spPr/>
      <dgm:t>
        <a:bodyPr/>
        <a:lstStyle/>
        <a:p>
          <a:pPr algn="ctr"/>
          <a:endParaRPr lang="fr-FR"/>
        </a:p>
      </dgm:t>
    </dgm:pt>
    <dgm:pt modelId="{A04019EC-9344-4D0D-86DE-609CBA4C8861}">
      <dgm:prSet/>
      <dgm:spPr/>
      <dgm:t>
        <a:bodyPr/>
        <a:lstStyle/>
        <a:p>
          <a:pPr algn="l" rtl="0"/>
          <a:r>
            <a:rPr lang="fr-BE" b="0" i="0" dirty="0" smtClean="0">
              <a:solidFill>
                <a:srgbClr val="1A3260"/>
              </a:solidFill>
            </a:rPr>
            <a:t> Article économique </a:t>
          </a:r>
          <a:endParaRPr lang="fr-BE" b="0" i="0" dirty="0">
            <a:solidFill>
              <a:srgbClr val="1A3260"/>
            </a:solidFill>
          </a:endParaRPr>
        </a:p>
      </dgm:t>
    </dgm:pt>
    <dgm:pt modelId="{C9D39E16-F996-4998-8DA4-0FB40199A364}" type="parTrans" cxnId="{D3DB84AE-F9BD-4EA2-949F-B42D543D861A}">
      <dgm:prSet/>
      <dgm:spPr/>
      <dgm:t>
        <a:bodyPr/>
        <a:lstStyle/>
        <a:p>
          <a:pPr algn="ctr"/>
          <a:endParaRPr lang="fr-FR"/>
        </a:p>
      </dgm:t>
    </dgm:pt>
    <dgm:pt modelId="{2DC0B2F8-477F-4D31-BEF0-890EC794728C}" type="sibTrans" cxnId="{D3DB84AE-F9BD-4EA2-949F-B42D543D861A}">
      <dgm:prSet/>
      <dgm:spPr/>
      <dgm:t>
        <a:bodyPr/>
        <a:lstStyle/>
        <a:p>
          <a:pPr algn="ctr"/>
          <a:endParaRPr lang="fr-FR"/>
        </a:p>
      </dgm:t>
    </dgm:pt>
    <dgm:pt modelId="{2C22F542-D318-43FA-8BE4-B71F01EE6572}">
      <dgm:prSet/>
      <dgm:spPr/>
      <dgm:t>
        <a:bodyPr/>
        <a:lstStyle/>
        <a:p>
          <a:pPr algn="l" rtl="0"/>
          <a:r>
            <a:rPr lang="fr-BE" b="0" i="0" dirty="0" smtClean="0">
              <a:solidFill>
                <a:srgbClr val="1A3260"/>
              </a:solidFill>
            </a:rPr>
            <a:t> Article de vulgarisation scientifique</a:t>
          </a:r>
          <a:endParaRPr lang="fr-BE" b="0" i="0" dirty="0">
            <a:solidFill>
              <a:srgbClr val="1A3260"/>
            </a:solidFill>
          </a:endParaRPr>
        </a:p>
      </dgm:t>
    </dgm:pt>
    <dgm:pt modelId="{F9B4D5F4-10DA-46B2-A44F-FB53BF353E0D}" type="parTrans" cxnId="{27254CA1-F113-4F62-A850-93DA3EE94808}">
      <dgm:prSet/>
      <dgm:spPr/>
      <dgm:t>
        <a:bodyPr/>
        <a:lstStyle/>
        <a:p>
          <a:pPr algn="ctr"/>
          <a:endParaRPr lang="fr-FR"/>
        </a:p>
      </dgm:t>
    </dgm:pt>
    <dgm:pt modelId="{876D94CC-5D44-4C5D-8E04-1EAFA1802DDC}" type="sibTrans" cxnId="{27254CA1-F113-4F62-A850-93DA3EE94808}">
      <dgm:prSet/>
      <dgm:spPr/>
      <dgm:t>
        <a:bodyPr/>
        <a:lstStyle/>
        <a:p>
          <a:pPr algn="ctr"/>
          <a:endParaRPr lang="fr-FR"/>
        </a:p>
      </dgm:t>
    </dgm:pt>
    <dgm:pt modelId="{ADAC1AF6-63A2-4A26-A70F-63F3BFCB2FF5}">
      <dgm:prSet/>
      <dgm:spPr/>
      <dgm:t>
        <a:bodyPr/>
        <a:lstStyle/>
        <a:p>
          <a:pPr algn="ctr" rtl="0"/>
          <a:r>
            <a:rPr lang="fr-BE" b="1" i="0" dirty="0" smtClean="0"/>
            <a:t>Modes de traduction (EN-FR)</a:t>
          </a:r>
          <a:endParaRPr lang="fr-BE" dirty="0"/>
        </a:p>
      </dgm:t>
    </dgm:pt>
    <dgm:pt modelId="{328C128E-6FE8-4792-B372-429B407E3904}" type="parTrans" cxnId="{6555B6FB-76DA-4EDC-A2DF-E0D7AAC10F2D}">
      <dgm:prSet/>
      <dgm:spPr/>
      <dgm:t>
        <a:bodyPr/>
        <a:lstStyle/>
        <a:p>
          <a:pPr algn="ctr"/>
          <a:endParaRPr lang="fr-FR"/>
        </a:p>
      </dgm:t>
    </dgm:pt>
    <dgm:pt modelId="{5D837EAA-69F1-4547-A0F7-F72B3CC459A0}" type="sibTrans" cxnId="{6555B6FB-76DA-4EDC-A2DF-E0D7AAC10F2D}">
      <dgm:prSet/>
      <dgm:spPr/>
      <dgm:t>
        <a:bodyPr/>
        <a:lstStyle/>
        <a:p>
          <a:pPr algn="ctr"/>
          <a:endParaRPr lang="fr-FR"/>
        </a:p>
      </dgm:t>
    </dgm:pt>
    <dgm:pt modelId="{ECE96C32-4979-48F7-AC4F-0ADDFBA921C1}">
      <dgm:prSet/>
      <dgm:spPr/>
      <dgm:t>
        <a:bodyPr/>
        <a:lstStyle/>
        <a:p>
          <a:pPr algn="l" rtl="0"/>
          <a:r>
            <a:rPr lang="fr-BE" b="0" i="0" dirty="0" smtClean="0"/>
            <a:t> </a:t>
          </a:r>
          <a:r>
            <a:rPr lang="fr-BE" b="0" i="0" dirty="0" smtClean="0">
              <a:solidFill>
                <a:srgbClr val="1A3260"/>
              </a:solidFill>
            </a:rPr>
            <a:t>Traduction humaine </a:t>
          </a:r>
          <a:endParaRPr lang="fr-BE" dirty="0">
            <a:solidFill>
              <a:srgbClr val="1A3260"/>
            </a:solidFill>
          </a:endParaRPr>
        </a:p>
      </dgm:t>
    </dgm:pt>
    <dgm:pt modelId="{890F52C0-CABC-40F7-851B-E813C0B66F3C}" type="parTrans" cxnId="{3876D623-D10A-4CAA-B31A-BD854A220C16}">
      <dgm:prSet/>
      <dgm:spPr/>
      <dgm:t>
        <a:bodyPr/>
        <a:lstStyle/>
        <a:p>
          <a:pPr algn="ctr"/>
          <a:endParaRPr lang="fr-FR"/>
        </a:p>
      </dgm:t>
    </dgm:pt>
    <dgm:pt modelId="{9E7E88ED-705A-4B96-BCCF-72609B581D0C}" type="sibTrans" cxnId="{3876D623-D10A-4CAA-B31A-BD854A220C16}">
      <dgm:prSet/>
      <dgm:spPr/>
      <dgm:t>
        <a:bodyPr/>
        <a:lstStyle/>
        <a:p>
          <a:pPr algn="ctr"/>
          <a:endParaRPr lang="fr-FR"/>
        </a:p>
      </dgm:t>
    </dgm:pt>
    <dgm:pt modelId="{26175FE0-32B8-4389-A5A2-23835EDFA517}">
      <dgm:prSet/>
      <dgm:spPr/>
      <dgm:t>
        <a:bodyPr/>
        <a:lstStyle/>
        <a:p>
          <a:pPr algn="l" rtl="0"/>
          <a:r>
            <a:rPr lang="fr-BE" b="0" i="0" dirty="0" smtClean="0">
              <a:solidFill>
                <a:srgbClr val="1A3260"/>
              </a:solidFill>
            </a:rPr>
            <a:t> Post-édition de </a:t>
          </a:r>
          <a:r>
            <a:rPr lang="fr-BE" b="0" i="0" dirty="0" err="1" smtClean="0">
              <a:solidFill>
                <a:srgbClr val="1A3260"/>
              </a:solidFill>
            </a:rPr>
            <a:t>DeepL</a:t>
          </a:r>
          <a:endParaRPr lang="fr-BE" dirty="0">
            <a:solidFill>
              <a:srgbClr val="1A3260"/>
            </a:solidFill>
          </a:endParaRPr>
        </a:p>
      </dgm:t>
    </dgm:pt>
    <dgm:pt modelId="{74D8F0A1-533A-422B-BBB4-6D9C11372E74}" type="parTrans" cxnId="{B4E5D262-A3F3-4BE5-B454-977C7D912C65}">
      <dgm:prSet/>
      <dgm:spPr/>
      <dgm:t>
        <a:bodyPr/>
        <a:lstStyle/>
        <a:p>
          <a:pPr algn="ctr"/>
          <a:endParaRPr lang="fr-FR"/>
        </a:p>
      </dgm:t>
    </dgm:pt>
    <dgm:pt modelId="{0EFC4CC8-CDB1-4941-AD7F-1270DE59E05A}" type="sibTrans" cxnId="{B4E5D262-A3F3-4BE5-B454-977C7D912C65}">
      <dgm:prSet/>
      <dgm:spPr/>
      <dgm:t>
        <a:bodyPr/>
        <a:lstStyle/>
        <a:p>
          <a:pPr algn="ctr"/>
          <a:endParaRPr lang="fr-FR"/>
        </a:p>
      </dgm:t>
    </dgm:pt>
    <dgm:pt modelId="{4874A253-0D62-4AA3-AF3E-FC7E5B6F134A}">
      <dgm:prSet/>
      <dgm:spPr/>
      <dgm:t>
        <a:bodyPr/>
        <a:lstStyle/>
        <a:p>
          <a:pPr algn="l" rtl="0"/>
          <a:r>
            <a:rPr lang="fr-BE" b="0" i="0" dirty="0" smtClean="0">
              <a:solidFill>
                <a:srgbClr val="1A3260"/>
              </a:solidFill>
            </a:rPr>
            <a:t> Post-édition de Google Traduction</a:t>
          </a:r>
          <a:endParaRPr lang="fr-BE" dirty="0">
            <a:solidFill>
              <a:srgbClr val="1A3260"/>
            </a:solidFill>
          </a:endParaRPr>
        </a:p>
      </dgm:t>
    </dgm:pt>
    <dgm:pt modelId="{C116ACB8-63B0-4D56-BA34-A49CF73865B6}" type="sibTrans" cxnId="{F2A0FCED-E4E5-42C2-99D8-95D49CE24162}">
      <dgm:prSet/>
      <dgm:spPr/>
      <dgm:t>
        <a:bodyPr/>
        <a:lstStyle/>
        <a:p>
          <a:pPr algn="ctr"/>
          <a:endParaRPr lang="fr-FR"/>
        </a:p>
      </dgm:t>
    </dgm:pt>
    <dgm:pt modelId="{67C5ADED-4E63-4569-8495-16236B87D7AE}" type="parTrans" cxnId="{F2A0FCED-E4E5-42C2-99D8-95D49CE24162}">
      <dgm:prSet/>
      <dgm:spPr/>
      <dgm:t>
        <a:bodyPr/>
        <a:lstStyle/>
        <a:p>
          <a:pPr algn="ctr"/>
          <a:endParaRPr lang="fr-FR"/>
        </a:p>
      </dgm:t>
    </dgm:pt>
    <dgm:pt modelId="{BEFC01F4-BEE4-41DF-B627-41BEDB237B06}" type="pres">
      <dgm:prSet presAssocID="{3CD57291-1467-48EA-9515-02192E4D6276}" presName="Name0" presStyleCnt="0">
        <dgm:presLayoutVars>
          <dgm:dir/>
          <dgm:animLvl val="lvl"/>
          <dgm:resizeHandles val="exact"/>
        </dgm:presLayoutVars>
      </dgm:prSet>
      <dgm:spPr/>
      <dgm:t>
        <a:bodyPr/>
        <a:lstStyle/>
        <a:p>
          <a:endParaRPr lang="fr-FR"/>
        </a:p>
      </dgm:t>
    </dgm:pt>
    <dgm:pt modelId="{E025AB8B-6A4A-43C4-A90A-E529BF699F0D}" type="pres">
      <dgm:prSet presAssocID="{1874FD69-88C0-4684-A8D2-7A86BE26CA07}" presName="linNode" presStyleCnt="0"/>
      <dgm:spPr/>
    </dgm:pt>
    <dgm:pt modelId="{E62BA4E6-978C-4066-AD4A-F764EA21039F}" type="pres">
      <dgm:prSet presAssocID="{1874FD69-88C0-4684-A8D2-7A86BE26CA07}" presName="parentText" presStyleLbl="node1" presStyleIdx="0" presStyleCnt="3">
        <dgm:presLayoutVars>
          <dgm:chMax val="1"/>
          <dgm:bulletEnabled val="1"/>
        </dgm:presLayoutVars>
      </dgm:prSet>
      <dgm:spPr/>
      <dgm:t>
        <a:bodyPr/>
        <a:lstStyle/>
        <a:p>
          <a:endParaRPr lang="fr-FR"/>
        </a:p>
      </dgm:t>
    </dgm:pt>
    <dgm:pt modelId="{69A8127F-60B7-4AF0-B152-33FCBC66089C}" type="pres">
      <dgm:prSet presAssocID="{1874FD69-88C0-4684-A8D2-7A86BE26CA07}" presName="descendantText" presStyleLbl="alignAccFollowNode1" presStyleIdx="0" presStyleCnt="3">
        <dgm:presLayoutVars>
          <dgm:bulletEnabled val="1"/>
        </dgm:presLayoutVars>
      </dgm:prSet>
      <dgm:spPr/>
      <dgm:t>
        <a:bodyPr/>
        <a:lstStyle/>
        <a:p>
          <a:endParaRPr lang="fr-FR"/>
        </a:p>
      </dgm:t>
    </dgm:pt>
    <dgm:pt modelId="{808867CA-84AF-4D56-81E1-DAA1C5FA58E3}" type="pres">
      <dgm:prSet presAssocID="{E096B295-815E-46D7-87AE-3B4618589544}" presName="sp" presStyleCnt="0"/>
      <dgm:spPr/>
    </dgm:pt>
    <dgm:pt modelId="{B27D52BC-B099-4B7A-903B-4CC7AA7AE007}" type="pres">
      <dgm:prSet presAssocID="{17E24150-9CF4-4F42-9E8A-0DF652641864}" presName="linNode" presStyleCnt="0"/>
      <dgm:spPr/>
    </dgm:pt>
    <dgm:pt modelId="{6A8F508E-7129-4648-AEC5-1817FD9E0198}" type="pres">
      <dgm:prSet presAssocID="{17E24150-9CF4-4F42-9E8A-0DF652641864}" presName="parentText" presStyleLbl="node1" presStyleIdx="1" presStyleCnt="3">
        <dgm:presLayoutVars>
          <dgm:chMax val="1"/>
          <dgm:bulletEnabled val="1"/>
        </dgm:presLayoutVars>
      </dgm:prSet>
      <dgm:spPr/>
      <dgm:t>
        <a:bodyPr/>
        <a:lstStyle/>
        <a:p>
          <a:endParaRPr lang="fr-FR"/>
        </a:p>
      </dgm:t>
    </dgm:pt>
    <dgm:pt modelId="{898E36B7-E47B-48EB-AA7A-0BECBEDCD9DA}" type="pres">
      <dgm:prSet presAssocID="{17E24150-9CF4-4F42-9E8A-0DF652641864}" presName="descendantText" presStyleLbl="alignAccFollowNode1" presStyleIdx="1" presStyleCnt="3">
        <dgm:presLayoutVars>
          <dgm:bulletEnabled val="1"/>
        </dgm:presLayoutVars>
      </dgm:prSet>
      <dgm:spPr/>
      <dgm:t>
        <a:bodyPr/>
        <a:lstStyle/>
        <a:p>
          <a:endParaRPr lang="fr-FR"/>
        </a:p>
      </dgm:t>
    </dgm:pt>
    <dgm:pt modelId="{0381B325-8D15-47FC-A75E-8C70DB1C9691}" type="pres">
      <dgm:prSet presAssocID="{84C84357-459F-4EB6-8FDF-1D06560398BC}" presName="sp" presStyleCnt="0"/>
      <dgm:spPr/>
    </dgm:pt>
    <dgm:pt modelId="{C35AE3B5-3A79-4CB8-9808-D9787A5E8AA5}" type="pres">
      <dgm:prSet presAssocID="{ADAC1AF6-63A2-4A26-A70F-63F3BFCB2FF5}" presName="linNode" presStyleCnt="0"/>
      <dgm:spPr/>
    </dgm:pt>
    <dgm:pt modelId="{206A5913-8185-4E02-A761-84390326EDD8}" type="pres">
      <dgm:prSet presAssocID="{ADAC1AF6-63A2-4A26-A70F-63F3BFCB2FF5}" presName="parentText" presStyleLbl="node1" presStyleIdx="2" presStyleCnt="3">
        <dgm:presLayoutVars>
          <dgm:chMax val="1"/>
          <dgm:bulletEnabled val="1"/>
        </dgm:presLayoutVars>
      </dgm:prSet>
      <dgm:spPr/>
      <dgm:t>
        <a:bodyPr/>
        <a:lstStyle/>
        <a:p>
          <a:endParaRPr lang="fr-FR"/>
        </a:p>
      </dgm:t>
    </dgm:pt>
    <dgm:pt modelId="{EE6E90EF-1155-46E5-99DE-9066EDCA851E}" type="pres">
      <dgm:prSet presAssocID="{ADAC1AF6-63A2-4A26-A70F-63F3BFCB2FF5}" presName="descendantText" presStyleLbl="alignAccFollowNode1" presStyleIdx="2" presStyleCnt="3">
        <dgm:presLayoutVars>
          <dgm:bulletEnabled val="1"/>
        </dgm:presLayoutVars>
      </dgm:prSet>
      <dgm:spPr/>
      <dgm:t>
        <a:bodyPr/>
        <a:lstStyle/>
        <a:p>
          <a:endParaRPr lang="fr-FR"/>
        </a:p>
      </dgm:t>
    </dgm:pt>
  </dgm:ptLst>
  <dgm:cxnLst>
    <dgm:cxn modelId="{D3DB84AE-F9BD-4EA2-949F-B42D543D861A}" srcId="{17E24150-9CF4-4F42-9E8A-0DF652641864}" destId="{A04019EC-9344-4D0D-86DE-609CBA4C8861}" srcOrd="1" destOrd="0" parTransId="{C9D39E16-F996-4998-8DA4-0FB40199A364}" sibTransId="{2DC0B2F8-477F-4D31-BEF0-890EC794728C}"/>
    <dgm:cxn modelId="{A59C968A-B909-46B6-A67B-AD7D7955D227}" srcId="{3CD57291-1467-48EA-9515-02192E4D6276}" destId="{17E24150-9CF4-4F42-9E8A-0DF652641864}" srcOrd="1" destOrd="0" parTransId="{22A0F8DB-CDC2-4C24-AB3F-F5AFDCF34863}" sibTransId="{84C84357-459F-4EB6-8FDF-1D06560398BC}"/>
    <dgm:cxn modelId="{5B5C9C4C-F27D-45E5-976F-86BEBB78E4EA}" type="presOf" srcId="{ADAC1AF6-63A2-4A26-A70F-63F3BFCB2FF5}" destId="{206A5913-8185-4E02-A761-84390326EDD8}" srcOrd="0" destOrd="0" presId="urn:microsoft.com/office/officeart/2005/8/layout/vList5"/>
    <dgm:cxn modelId="{08CF5132-8C5E-46DE-A39D-A75C931E1488}" type="presOf" srcId="{E9DE922A-D2D7-4ECB-B0F8-4FC1AFE84AB4}" destId="{69A8127F-60B7-4AF0-B152-33FCBC66089C}" srcOrd="0" destOrd="0" presId="urn:microsoft.com/office/officeart/2005/8/layout/vList5"/>
    <dgm:cxn modelId="{BB84867E-8865-47ED-9317-B60257F449B6}" type="presOf" srcId="{EBE29AF0-BD9E-462A-ABCB-924BB7F4E292}" destId="{898E36B7-E47B-48EB-AA7A-0BECBEDCD9DA}" srcOrd="0" destOrd="0" presId="urn:microsoft.com/office/officeart/2005/8/layout/vList5"/>
    <dgm:cxn modelId="{F2D9B746-2375-4C3C-B7E9-B800B22CBC9B}" type="presOf" srcId="{17E24150-9CF4-4F42-9E8A-0DF652641864}" destId="{6A8F508E-7129-4648-AEC5-1817FD9E0198}" srcOrd="0" destOrd="0" presId="urn:microsoft.com/office/officeart/2005/8/layout/vList5"/>
    <dgm:cxn modelId="{B4E5D262-A3F3-4BE5-B454-977C7D912C65}" srcId="{ADAC1AF6-63A2-4A26-A70F-63F3BFCB2FF5}" destId="{26175FE0-32B8-4389-A5A2-23835EDFA517}" srcOrd="2" destOrd="0" parTransId="{74D8F0A1-533A-422B-BBB4-6D9C11372E74}" sibTransId="{0EFC4CC8-CDB1-4941-AD7F-1270DE59E05A}"/>
    <dgm:cxn modelId="{27254CA1-F113-4F62-A850-93DA3EE94808}" srcId="{17E24150-9CF4-4F42-9E8A-0DF652641864}" destId="{2C22F542-D318-43FA-8BE4-B71F01EE6572}" srcOrd="2" destOrd="0" parTransId="{F9B4D5F4-10DA-46B2-A44F-FB53BF353E0D}" sibTransId="{876D94CC-5D44-4C5D-8E04-1EAFA1802DDC}"/>
    <dgm:cxn modelId="{D4574A08-14FC-4DB4-9327-B3D73A97B544}" type="presOf" srcId="{4874A253-0D62-4AA3-AF3E-FC7E5B6F134A}" destId="{EE6E90EF-1155-46E5-99DE-9066EDCA851E}" srcOrd="0" destOrd="1" presId="urn:microsoft.com/office/officeart/2005/8/layout/vList5"/>
    <dgm:cxn modelId="{3876D623-D10A-4CAA-B31A-BD854A220C16}" srcId="{ADAC1AF6-63A2-4A26-A70F-63F3BFCB2FF5}" destId="{ECE96C32-4979-48F7-AC4F-0ADDFBA921C1}" srcOrd="0" destOrd="0" parTransId="{890F52C0-CABC-40F7-851B-E813C0B66F3C}" sibTransId="{9E7E88ED-705A-4B96-BCCF-72609B581D0C}"/>
    <dgm:cxn modelId="{83D8F32C-CDE9-413C-A99E-B95EBC8B5349}" srcId="{3CD57291-1467-48EA-9515-02192E4D6276}" destId="{1874FD69-88C0-4684-A8D2-7A86BE26CA07}" srcOrd="0" destOrd="0" parTransId="{FCD7EBE2-B36A-4DD4-B64D-EC3CFEFF5A51}" sibTransId="{E096B295-815E-46D7-87AE-3B4618589544}"/>
    <dgm:cxn modelId="{6555B6FB-76DA-4EDC-A2DF-E0D7AAC10F2D}" srcId="{3CD57291-1467-48EA-9515-02192E4D6276}" destId="{ADAC1AF6-63A2-4A26-A70F-63F3BFCB2FF5}" srcOrd="2" destOrd="0" parTransId="{328C128E-6FE8-4792-B372-429B407E3904}" sibTransId="{5D837EAA-69F1-4547-A0F7-F72B3CC459A0}"/>
    <dgm:cxn modelId="{31757C15-1215-41DB-8072-DC7FF1534A81}" type="presOf" srcId="{2C22F542-D318-43FA-8BE4-B71F01EE6572}" destId="{898E36B7-E47B-48EB-AA7A-0BECBEDCD9DA}" srcOrd="0" destOrd="2" presId="urn:microsoft.com/office/officeart/2005/8/layout/vList5"/>
    <dgm:cxn modelId="{CED46272-D6B7-4527-97EB-1F580805159B}" type="presOf" srcId="{1874FD69-88C0-4684-A8D2-7A86BE26CA07}" destId="{E62BA4E6-978C-4066-AD4A-F764EA21039F}" srcOrd="0" destOrd="0" presId="urn:microsoft.com/office/officeart/2005/8/layout/vList5"/>
    <dgm:cxn modelId="{0D4717E8-F456-4984-9CB2-9CC2715BBAAC}" type="presOf" srcId="{ECE96C32-4979-48F7-AC4F-0ADDFBA921C1}" destId="{EE6E90EF-1155-46E5-99DE-9066EDCA851E}" srcOrd="0" destOrd="0" presId="urn:microsoft.com/office/officeart/2005/8/layout/vList5"/>
    <dgm:cxn modelId="{CAEF256F-DC20-45CB-9B12-5AAEA26591C1}" type="presOf" srcId="{26175FE0-32B8-4389-A5A2-23835EDFA517}" destId="{EE6E90EF-1155-46E5-99DE-9066EDCA851E}" srcOrd="0" destOrd="2" presId="urn:microsoft.com/office/officeart/2005/8/layout/vList5"/>
    <dgm:cxn modelId="{16A2D71A-D1B0-4FA1-9A49-8E79A351C2A3}" srcId="{17E24150-9CF4-4F42-9E8A-0DF652641864}" destId="{EBE29AF0-BD9E-462A-ABCB-924BB7F4E292}" srcOrd="0" destOrd="0" parTransId="{C686E7D8-8EE9-45D0-8846-69C64C0A6C01}" sibTransId="{52C05E06-14FB-4498-883C-21BE0F714583}"/>
    <dgm:cxn modelId="{5C322C07-AB1A-4E4B-838A-216931D5229B}" type="presOf" srcId="{3CD57291-1467-48EA-9515-02192E4D6276}" destId="{BEFC01F4-BEE4-41DF-B627-41BEDB237B06}" srcOrd="0" destOrd="0" presId="urn:microsoft.com/office/officeart/2005/8/layout/vList5"/>
    <dgm:cxn modelId="{F2A0FCED-E4E5-42C2-99D8-95D49CE24162}" srcId="{ADAC1AF6-63A2-4A26-A70F-63F3BFCB2FF5}" destId="{4874A253-0D62-4AA3-AF3E-FC7E5B6F134A}" srcOrd="1" destOrd="0" parTransId="{67C5ADED-4E63-4569-8495-16236B87D7AE}" sibTransId="{C116ACB8-63B0-4D56-BA34-A49CF73865B6}"/>
    <dgm:cxn modelId="{EAC8BDE8-E7C4-4941-B47D-3ECB16125AA8}" type="presOf" srcId="{A04019EC-9344-4D0D-86DE-609CBA4C8861}" destId="{898E36B7-E47B-48EB-AA7A-0BECBEDCD9DA}" srcOrd="0" destOrd="1" presId="urn:microsoft.com/office/officeart/2005/8/layout/vList5"/>
    <dgm:cxn modelId="{08716C77-7AF5-4B08-9F70-19BD296F13F5}" srcId="{1874FD69-88C0-4684-A8D2-7A86BE26CA07}" destId="{E9DE922A-D2D7-4ECB-B0F8-4FC1AFE84AB4}" srcOrd="0" destOrd="0" parTransId="{53490591-CCF8-4BCA-8949-E312E07B8B07}" sibTransId="{58197006-A9FD-44A2-AF95-CB44F5B70696}"/>
    <dgm:cxn modelId="{291DE032-2D64-4AED-AC44-A9A0A1243555}" type="presParOf" srcId="{BEFC01F4-BEE4-41DF-B627-41BEDB237B06}" destId="{E025AB8B-6A4A-43C4-A90A-E529BF699F0D}" srcOrd="0" destOrd="0" presId="urn:microsoft.com/office/officeart/2005/8/layout/vList5"/>
    <dgm:cxn modelId="{0E919A20-1ABD-4AF3-80D5-6065E1B262CF}" type="presParOf" srcId="{E025AB8B-6A4A-43C4-A90A-E529BF699F0D}" destId="{E62BA4E6-978C-4066-AD4A-F764EA21039F}" srcOrd="0" destOrd="0" presId="urn:microsoft.com/office/officeart/2005/8/layout/vList5"/>
    <dgm:cxn modelId="{85D55F2A-B6B6-419C-B865-C63C4EDE5900}" type="presParOf" srcId="{E025AB8B-6A4A-43C4-A90A-E529BF699F0D}" destId="{69A8127F-60B7-4AF0-B152-33FCBC66089C}" srcOrd="1" destOrd="0" presId="urn:microsoft.com/office/officeart/2005/8/layout/vList5"/>
    <dgm:cxn modelId="{799FFBCF-0802-48E6-BE02-8B46B07817E8}" type="presParOf" srcId="{BEFC01F4-BEE4-41DF-B627-41BEDB237B06}" destId="{808867CA-84AF-4D56-81E1-DAA1C5FA58E3}" srcOrd="1" destOrd="0" presId="urn:microsoft.com/office/officeart/2005/8/layout/vList5"/>
    <dgm:cxn modelId="{4102C898-C339-4D08-96ED-54F4B4D13193}" type="presParOf" srcId="{BEFC01F4-BEE4-41DF-B627-41BEDB237B06}" destId="{B27D52BC-B099-4B7A-903B-4CC7AA7AE007}" srcOrd="2" destOrd="0" presId="urn:microsoft.com/office/officeart/2005/8/layout/vList5"/>
    <dgm:cxn modelId="{F9DFCBB2-9E81-49FB-8F8C-6C8DFAB42A6B}" type="presParOf" srcId="{B27D52BC-B099-4B7A-903B-4CC7AA7AE007}" destId="{6A8F508E-7129-4648-AEC5-1817FD9E0198}" srcOrd="0" destOrd="0" presId="urn:microsoft.com/office/officeart/2005/8/layout/vList5"/>
    <dgm:cxn modelId="{529F73C5-05AB-4BE0-91FD-3A3FFE3F6A14}" type="presParOf" srcId="{B27D52BC-B099-4B7A-903B-4CC7AA7AE007}" destId="{898E36B7-E47B-48EB-AA7A-0BECBEDCD9DA}" srcOrd="1" destOrd="0" presId="urn:microsoft.com/office/officeart/2005/8/layout/vList5"/>
    <dgm:cxn modelId="{29B5D9D8-A8EF-4EA3-8609-133E42126A8D}" type="presParOf" srcId="{BEFC01F4-BEE4-41DF-B627-41BEDB237B06}" destId="{0381B325-8D15-47FC-A75E-8C70DB1C9691}" srcOrd="3" destOrd="0" presId="urn:microsoft.com/office/officeart/2005/8/layout/vList5"/>
    <dgm:cxn modelId="{ECE163C4-DA63-4203-9F78-7E18AB79CD18}" type="presParOf" srcId="{BEFC01F4-BEE4-41DF-B627-41BEDB237B06}" destId="{C35AE3B5-3A79-4CB8-9808-D9787A5E8AA5}" srcOrd="4" destOrd="0" presId="urn:microsoft.com/office/officeart/2005/8/layout/vList5"/>
    <dgm:cxn modelId="{28B0442B-7565-4C42-B045-319EEE329FCE}" type="presParOf" srcId="{C35AE3B5-3A79-4CB8-9808-D9787A5E8AA5}" destId="{206A5913-8185-4E02-A761-84390326EDD8}" srcOrd="0" destOrd="0" presId="urn:microsoft.com/office/officeart/2005/8/layout/vList5"/>
    <dgm:cxn modelId="{BE9692E5-8A48-4733-83A6-06BE00B11D33}" type="presParOf" srcId="{C35AE3B5-3A79-4CB8-9808-D9787A5E8AA5}" destId="{EE6E90EF-1155-46E5-99DE-9066EDCA85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55149D-34B5-4056-AD9D-AA21568E09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5CCB6F16-1F43-4595-8176-5E469214A0D3}">
      <dgm:prSet custT="1">
        <dgm:style>
          <a:lnRef idx="2">
            <a:schemeClr val="accent1"/>
          </a:lnRef>
          <a:fillRef idx="1">
            <a:schemeClr val="lt1"/>
          </a:fillRef>
          <a:effectRef idx="0">
            <a:schemeClr val="accent1"/>
          </a:effectRef>
          <a:fontRef idx="minor">
            <a:schemeClr val="dk1"/>
          </a:fontRef>
        </dgm:style>
      </dgm:prSet>
      <dgm:spPr/>
      <dgm:t>
        <a:bodyPr/>
        <a:lstStyle/>
        <a:p>
          <a:pPr rtl="0"/>
          <a:r>
            <a:rPr lang="fr-BE" sz="2700" b="0" i="0" dirty="0" smtClean="0">
              <a:solidFill>
                <a:srgbClr val="4590B8"/>
              </a:solidFill>
            </a:rPr>
            <a:t>Résultats significatifs pour les catégories suivantes :</a:t>
          </a:r>
          <a:endParaRPr lang="fr-BE" sz="2700" dirty="0">
            <a:solidFill>
              <a:srgbClr val="4590B8"/>
            </a:solidFill>
          </a:endParaRPr>
        </a:p>
      </dgm:t>
    </dgm:pt>
    <dgm:pt modelId="{904D64A8-810E-4020-AABF-872B473FEB82}" type="parTrans" cxnId="{2449D709-DCF9-4083-A486-71CDAAEBB41A}">
      <dgm:prSet/>
      <dgm:spPr/>
      <dgm:t>
        <a:bodyPr/>
        <a:lstStyle/>
        <a:p>
          <a:endParaRPr lang="fr-FR"/>
        </a:p>
      </dgm:t>
    </dgm:pt>
    <dgm:pt modelId="{6F60BF42-FD43-4A17-8370-E81892BB5E7B}" type="sibTrans" cxnId="{2449D709-DCF9-4083-A486-71CDAAEBB41A}">
      <dgm:prSet/>
      <dgm:spPr/>
      <dgm:t>
        <a:bodyPr/>
        <a:lstStyle/>
        <a:p>
          <a:endParaRPr lang="fr-FR"/>
        </a:p>
      </dgm:t>
    </dgm:pt>
    <dgm:pt modelId="{30E20CD9-1BE3-4D8F-B8F7-88BC1686D78B}">
      <dgm:prSet custT="1"/>
      <dgm:spPr/>
      <dgm:t>
        <a:bodyPr/>
        <a:lstStyle/>
        <a:p>
          <a:pPr rtl="0">
            <a:spcBef>
              <a:spcPts val="1800"/>
            </a:spcBef>
          </a:pPr>
          <a:endParaRPr lang="fr-BE" sz="2400" kern="1200" dirty="0">
            <a:solidFill>
              <a:srgbClr val="FF0000"/>
            </a:solidFill>
          </a:endParaRPr>
        </a:p>
      </dgm:t>
    </dgm:pt>
    <dgm:pt modelId="{6C3D46D7-E676-446B-91D5-5511EFC182F5}" type="parTrans" cxnId="{0A92C173-5C05-4CAE-87D4-81E4E6C74338}">
      <dgm:prSet/>
      <dgm:spPr/>
      <dgm:t>
        <a:bodyPr/>
        <a:lstStyle/>
        <a:p>
          <a:endParaRPr lang="fr-FR"/>
        </a:p>
      </dgm:t>
    </dgm:pt>
    <dgm:pt modelId="{0E6C5BFF-18AF-4640-A8A3-A14228915AA5}" type="sibTrans" cxnId="{0A92C173-5C05-4CAE-87D4-81E4E6C74338}">
      <dgm:prSet/>
      <dgm:spPr/>
      <dgm:t>
        <a:bodyPr/>
        <a:lstStyle/>
        <a:p>
          <a:endParaRPr lang="fr-FR"/>
        </a:p>
      </dgm:t>
    </dgm:pt>
    <dgm:pt modelId="{6A1860A2-FF9F-49AD-8219-9465FCD83CAF}" type="pres">
      <dgm:prSet presAssocID="{DB55149D-34B5-4056-AD9D-AA21568E099A}" presName="linear" presStyleCnt="0">
        <dgm:presLayoutVars>
          <dgm:animLvl val="lvl"/>
          <dgm:resizeHandles val="exact"/>
        </dgm:presLayoutVars>
      </dgm:prSet>
      <dgm:spPr/>
      <dgm:t>
        <a:bodyPr/>
        <a:lstStyle/>
        <a:p>
          <a:endParaRPr lang="fr-FR"/>
        </a:p>
      </dgm:t>
    </dgm:pt>
    <dgm:pt modelId="{BCFFC8E3-A59C-48C1-A62E-46EB40329E59}" type="pres">
      <dgm:prSet presAssocID="{5CCB6F16-1F43-4595-8176-5E469214A0D3}" presName="parentText" presStyleLbl="node1" presStyleIdx="0" presStyleCnt="1" custLinFactNeighborY="-39662">
        <dgm:presLayoutVars>
          <dgm:chMax val="0"/>
          <dgm:bulletEnabled val="1"/>
        </dgm:presLayoutVars>
      </dgm:prSet>
      <dgm:spPr/>
      <dgm:t>
        <a:bodyPr/>
        <a:lstStyle/>
        <a:p>
          <a:endParaRPr lang="fr-FR"/>
        </a:p>
      </dgm:t>
    </dgm:pt>
    <dgm:pt modelId="{AA5BD37F-6540-4EEA-8AF6-39EC14FABBDB}" type="pres">
      <dgm:prSet presAssocID="{5CCB6F16-1F43-4595-8176-5E469214A0D3}" presName="childText" presStyleLbl="revTx" presStyleIdx="0" presStyleCnt="1">
        <dgm:presLayoutVars>
          <dgm:bulletEnabled val="1"/>
        </dgm:presLayoutVars>
      </dgm:prSet>
      <dgm:spPr/>
      <dgm:t>
        <a:bodyPr/>
        <a:lstStyle/>
        <a:p>
          <a:endParaRPr lang="fr-FR"/>
        </a:p>
      </dgm:t>
    </dgm:pt>
  </dgm:ptLst>
  <dgm:cxnLst>
    <dgm:cxn modelId="{29186D15-F083-4593-AFAB-C1A71EE12C61}" type="presOf" srcId="{30E20CD9-1BE3-4D8F-B8F7-88BC1686D78B}" destId="{AA5BD37F-6540-4EEA-8AF6-39EC14FABBDB}" srcOrd="0" destOrd="0" presId="urn:microsoft.com/office/officeart/2005/8/layout/vList2"/>
    <dgm:cxn modelId="{2449D709-DCF9-4083-A486-71CDAAEBB41A}" srcId="{DB55149D-34B5-4056-AD9D-AA21568E099A}" destId="{5CCB6F16-1F43-4595-8176-5E469214A0D3}" srcOrd="0" destOrd="0" parTransId="{904D64A8-810E-4020-AABF-872B473FEB82}" sibTransId="{6F60BF42-FD43-4A17-8370-E81892BB5E7B}"/>
    <dgm:cxn modelId="{FE7B7A9C-A821-4DC9-AF40-5EFE290747BB}" type="presOf" srcId="{5CCB6F16-1F43-4595-8176-5E469214A0D3}" destId="{BCFFC8E3-A59C-48C1-A62E-46EB40329E59}" srcOrd="0" destOrd="0" presId="urn:microsoft.com/office/officeart/2005/8/layout/vList2"/>
    <dgm:cxn modelId="{13EB009A-C312-40C8-AF37-87A0E208150D}" type="presOf" srcId="{DB55149D-34B5-4056-AD9D-AA21568E099A}" destId="{6A1860A2-FF9F-49AD-8219-9465FCD83CAF}" srcOrd="0" destOrd="0" presId="urn:microsoft.com/office/officeart/2005/8/layout/vList2"/>
    <dgm:cxn modelId="{0A92C173-5C05-4CAE-87D4-81E4E6C74338}" srcId="{5CCB6F16-1F43-4595-8176-5E469214A0D3}" destId="{30E20CD9-1BE3-4D8F-B8F7-88BC1686D78B}" srcOrd="0" destOrd="0" parTransId="{6C3D46D7-E676-446B-91D5-5511EFC182F5}" sibTransId="{0E6C5BFF-18AF-4640-A8A3-A14228915AA5}"/>
    <dgm:cxn modelId="{632BD3DB-D0ED-4E1C-B91A-AF2E3BEF9487}" type="presParOf" srcId="{6A1860A2-FF9F-49AD-8219-9465FCD83CAF}" destId="{BCFFC8E3-A59C-48C1-A62E-46EB40329E59}" srcOrd="0" destOrd="0" presId="urn:microsoft.com/office/officeart/2005/8/layout/vList2"/>
    <dgm:cxn modelId="{D35DF0AE-917A-4AF2-9C20-D58C63F37F2F}" type="presParOf" srcId="{6A1860A2-FF9F-49AD-8219-9465FCD83CAF}" destId="{AA5BD37F-6540-4EEA-8AF6-39EC14FABBD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8127F-60B7-4AF0-B152-33FCBC66089C}">
      <dsp:nvSpPr>
        <dsp:cNvPr id="0" name=""/>
        <dsp:cNvSpPr/>
      </dsp:nvSpPr>
      <dsp:spPr>
        <a:xfrm rot="5400000">
          <a:off x="5561065" y="-2272064"/>
          <a:ext cx="880764" cy="5648421"/>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fr-BE" sz="1600" b="0" i="0" kern="1200" dirty="0" smtClean="0">
              <a:solidFill>
                <a:srgbClr val="1A3260"/>
              </a:solidFill>
            </a:rPr>
            <a:t>24 étudiants de 2</a:t>
          </a:r>
          <a:r>
            <a:rPr lang="fr-BE" sz="1600" b="0" i="0" kern="1200" baseline="30000" dirty="0" smtClean="0">
              <a:solidFill>
                <a:srgbClr val="1A3260"/>
              </a:solidFill>
            </a:rPr>
            <a:t>e</a:t>
          </a:r>
          <a:r>
            <a:rPr lang="fr-BE" sz="1600" b="0" i="0" kern="1200" dirty="0" smtClean="0">
              <a:solidFill>
                <a:srgbClr val="1A3260"/>
              </a:solidFill>
            </a:rPr>
            <a:t> Master en traduction de l’Université de Liège (Belgique)</a:t>
          </a:r>
          <a:endParaRPr lang="fr-BE" sz="1600" b="0" i="0" kern="1200" dirty="0">
            <a:solidFill>
              <a:srgbClr val="1A3260"/>
            </a:solidFill>
          </a:endParaRPr>
        </a:p>
      </dsp:txBody>
      <dsp:txXfrm rot="-5400000">
        <a:off x="3177237" y="154759"/>
        <a:ext cx="5605426" cy="794774"/>
      </dsp:txXfrm>
    </dsp:sp>
    <dsp:sp modelId="{E62BA4E6-978C-4066-AD4A-F764EA21039F}">
      <dsp:nvSpPr>
        <dsp:cNvPr id="0" name=""/>
        <dsp:cNvSpPr/>
      </dsp:nvSpPr>
      <dsp:spPr>
        <a:xfrm>
          <a:off x="0" y="1668"/>
          <a:ext cx="3177237" cy="1100956"/>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fr-BE" sz="2500" b="1" i="0" kern="1200" dirty="0" smtClean="0"/>
            <a:t>Population</a:t>
          </a:r>
          <a:endParaRPr lang="fr-BE" sz="2500" kern="1200" dirty="0"/>
        </a:p>
      </dsp:txBody>
      <dsp:txXfrm>
        <a:off x="53744" y="55412"/>
        <a:ext cx="3069749" cy="993468"/>
      </dsp:txXfrm>
    </dsp:sp>
    <dsp:sp modelId="{898E36B7-E47B-48EB-AA7A-0BECBEDCD9DA}">
      <dsp:nvSpPr>
        <dsp:cNvPr id="0" name=""/>
        <dsp:cNvSpPr/>
      </dsp:nvSpPr>
      <dsp:spPr>
        <a:xfrm rot="5400000">
          <a:off x="5561065" y="-1116060"/>
          <a:ext cx="880764" cy="5648421"/>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fr-BE" sz="1600" b="0" i="0" kern="1200" dirty="0" smtClean="0">
              <a:solidFill>
                <a:srgbClr val="1A3260"/>
              </a:solidFill>
            </a:rPr>
            <a:t> Article de presse</a:t>
          </a:r>
          <a:endParaRPr lang="fr-BE" sz="1600" b="0" i="0" kern="1200" dirty="0">
            <a:solidFill>
              <a:srgbClr val="1A3260"/>
            </a:solidFill>
          </a:endParaRPr>
        </a:p>
        <a:p>
          <a:pPr marL="171450" lvl="1" indent="-171450" algn="l" defTabSz="711200" rtl="0">
            <a:lnSpc>
              <a:spcPct val="90000"/>
            </a:lnSpc>
            <a:spcBef>
              <a:spcPct val="0"/>
            </a:spcBef>
            <a:spcAft>
              <a:spcPct val="15000"/>
            </a:spcAft>
            <a:buChar char="••"/>
          </a:pPr>
          <a:r>
            <a:rPr lang="fr-BE" sz="1600" b="0" i="0" kern="1200" dirty="0" smtClean="0">
              <a:solidFill>
                <a:srgbClr val="1A3260"/>
              </a:solidFill>
            </a:rPr>
            <a:t> Article économique </a:t>
          </a:r>
          <a:endParaRPr lang="fr-BE" sz="1600" b="0" i="0" kern="1200" dirty="0">
            <a:solidFill>
              <a:srgbClr val="1A3260"/>
            </a:solidFill>
          </a:endParaRPr>
        </a:p>
        <a:p>
          <a:pPr marL="171450" lvl="1" indent="-171450" algn="l" defTabSz="711200" rtl="0">
            <a:lnSpc>
              <a:spcPct val="90000"/>
            </a:lnSpc>
            <a:spcBef>
              <a:spcPct val="0"/>
            </a:spcBef>
            <a:spcAft>
              <a:spcPct val="15000"/>
            </a:spcAft>
            <a:buChar char="••"/>
          </a:pPr>
          <a:r>
            <a:rPr lang="fr-BE" sz="1600" b="0" i="0" kern="1200" dirty="0" smtClean="0">
              <a:solidFill>
                <a:srgbClr val="1A3260"/>
              </a:solidFill>
            </a:rPr>
            <a:t> Article de vulgarisation scientifique</a:t>
          </a:r>
          <a:endParaRPr lang="fr-BE" sz="1600" b="0" i="0" kern="1200" dirty="0">
            <a:solidFill>
              <a:srgbClr val="1A3260"/>
            </a:solidFill>
          </a:endParaRPr>
        </a:p>
      </dsp:txBody>
      <dsp:txXfrm rot="-5400000">
        <a:off x="3177237" y="1310763"/>
        <a:ext cx="5605426" cy="794774"/>
      </dsp:txXfrm>
    </dsp:sp>
    <dsp:sp modelId="{6A8F508E-7129-4648-AEC5-1817FD9E0198}">
      <dsp:nvSpPr>
        <dsp:cNvPr id="0" name=""/>
        <dsp:cNvSpPr/>
      </dsp:nvSpPr>
      <dsp:spPr>
        <a:xfrm>
          <a:off x="0" y="1157671"/>
          <a:ext cx="3177237" cy="1100956"/>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fr-BE" sz="2500" b="1" i="0" kern="1200" smtClean="0"/>
            <a:t>Textes source</a:t>
          </a:r>
          <a:endParaRPr lang="fr-BE" sz="2500" kern="1200"/>
        </a:p>
      </dsp:txBody>
      <dsp:txXfrm>
        <a:off x="53744" y="1211415"/>
        <a:ext cx="3069749" cy="993468"/>
      </dsp:txXfrm>
    </dsp:sp>
    <dsp:sp modelId="{EE6E90EF-1155-46E5-99DE-9066EDCA851E}">
      <dsp:nvSpPr>
        <dsp:cNvPr id="0" name=""/>
        <dsp:cNvSpPr/>
      </dsp:nvSpPr>
      <dsp:spPr>
        <a:xfrm rot="5400000">
          <a:off x="5561065" y="39942"/>
          <a:ext cx="880764" cy="5648421"/>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fr-BE" sz="1600" b="0" i="0" kern="1200" dirty="0" smtClean="0"/>
            <a:t> </a:t>
          </a:r>
          <a:r>
            <a:rPr lang="fr-BE" sz="1600" b="0" i="0" kern="1200" dirty="0" smtClean="0">
              <a:solidFill>
                <a:srgbClr val="1A3260"/>
              </a:solidFill>
            </a:rPr>
            <a:t>Traduction humaine </a:t>
          </a:r>
          <a:endParaRPr lang="fr-BE" sz="1600" kern="1200" dirty="0">
            <a:solidFill>
              <a:srgbClr val="1A3260"/>
            </a:solidFill>
          </a:endParaRPr>
        </a:p>
        <a:p>
          <a:pPr marL="171450" lvl="1" indent="-171450" algn="l" defTabSz="711200" rtl="0">
            <a:lnSpc>
              <a:spcPct val="90000"/>
            </a:lnSpc>
            <a:spcBef>
              <a:spcPct val="0"/>
            </a:spcBef>
            <a:spcAft>
              <a:spcPct val="15000"/>
            </a:spcAft>
            <a:buChar char="••"/>
          </a:pPr>
          <a:r>
            <a:rPr lang="fr-BE" sz="1600" b="0" i="0" kern="1200" dirty="0" smtClean="0">
              <a:solidFill>
                <a:srgbClr val="1A3260"/>
              </a:solidFill>
            </a:rPr>
            <a:t> Post-édition de Google Traduction</a:t>
          </a:r>
          <a:endParaRPr lang="fr-BE" sz="1600" kern="1200" dirty="0">
            <a:solidFill>
              <a:srgbClr val="1A3260"/>
            </a:solidFill>
          </a:endParaRPr>
        </a:p>
        <a:p>
          <a:pPr marL="171450" lvl="1" indent="-171450" algn="l" defTabSz="711200" rtl="0">
            <a:lnSpc>
              <a:spcPct val="90000"/>
            </a:lnSpc>
            <a:spcBef>
              <a:spcPct val="0"/>
            </a:spcBef>
            <a:spcAft>
              <a:spcPct val="15000"/>
            </a:spcAft>
            <a:buChar char="••"/>
          </a:pPr>
          <a:r>
            <a:rPr lang="fr-BE" sz="1600" b="0" i="0" kern="1200" dirty="0" smtClean="0">
              <a:solidFill>
                <a:srgbClr val="1A3260"/>
              </a:solidFill>
            </a:rPr>
            <a:t> Post-édition de </a:t>
          </a:r>
          <a:r>
            <a:rPr lang="fr-BE" sz="1600" b="0" i="0" kern="1200" dirty="0" err="1" smtClean="0">
              <a:solidFill>
                <a:srgbClr val="1A3260"/>
              </a:solidFill>
            </a:rPr>
            <a:t>DeepL</a:t>
          </a:r>
          <a:endParaRPr lang="fr-BE" sz="1600" kern="1200" dirty="0">
            <a:solidFill>
              <a:srgbClr val="1A3260"/>
            </a:solidFill>
          </a:endParaRPr>
        </a:p>
      </dsp:txBody>
      <dsp:txXfrm rot="-5400000">
        <a:off x="3177237" y="2466766"/>
        <a:ext cx="5605426" cy="794774"/>
      </dsp:txXfrm>
    </dsp:sp>
    <dsp:sp modelId="{206A5913-8185-4E02-A761-84390326EDD8}">
      <dsp:nvSpPr>
        <dsp:cNvPr id="0" name=""/>
        <dsp:cNvSpPr/>
      </dsp:nvSpPr>
      <dsp:spPr>
        <a:xfrm>
          <a:off x="0" y="2313675"/>
          <a:ext cx="3177237" cy="1100956"/>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fr-BE" sz="2500" b="1" i="0" kern="1200" dirty="0" smtClean="0"/>
            <a:t>Modes de traduction (EN-FR)</a:t>
          </a:r>
          <a:endParaRPr lang="fr-BE" sz="2500" kern="1200" dirty="0"/>
        </a:p>
      </dsp:txBody>
      <dsp:txXfrm>
        <a:off x="53744" y="2367419"/>
        <a:ext cx="3069749" cy="993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FC8E3-A59C-48C1-A62E-46EB40329E59}">
      <dsp:nvSpPr>
        <dsp:cNvPr id="0" name=""/>
        <dsp:cNvSpPr/>
      </dsp:nvSpPr>
      <dsp:spPr>
        <a:xfrm>
          <a:off x="0" y="0"/>
          <a:ext cx="8825659" cy="636480"/>
        </a:xfrm>
        <a:prstGeom prst="roundRect">
          <a:avLst/>
        </a:prstGeom>
        <a:solidFill>
          <a:schemeClr val="lt1"/>
        </a:solidFill>
        <a:ln w="2222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fr-BE" sz="2700" b="0" i="0" kern="1200" dirty="0" smtClean="0">
              <a:solidFill>
                <a:srgbClr val="4590B8"/>
              </a:solidFill>
            </a:rPr>
            <a:t>Résultats significatifs pour les catégories suivantes :</a:t>
          </a:r>
          <a:endParaRPr lang="fr-BE" sz="2700" kern="1200" dirty="0">
            <a:solidFill>
              <a:srgbClr val="4590B8"/>
            </a:solidFill>
          </a:endParaRPr>
        </a:p>
      </dsp:txBody>
      <dsp:txXfrm>
        <a:off x="31070" y="31070"/>
        <a:ext cx="8763519" cy="574340"/>
      </dsp:txXfrm>
    </dsp:sp>
    <dsp:sp modelId="{AA5BD37F-6540-4EEA-8AF6-39EC14FABBDB}">
      <dsp:nvSpPr>
        <dsp:cNvPr id="0" name=""/>
        <dsp:cNvSpPr/>
      </dsp:nvSpPr>
      <dsp:spPr>
        <a:xfrm>
          <a:off x="0" y="639350"/>
          <a:ext cx="8825659" cy="13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215" tIns="30480" rIns="170688" bIns="30480" numCol="1" spcCol="1270" anchor="t" anchorCtr="0">
          <a:noAutofit/>
        </a:bodyPr>
        <a:lstStyle/>
        <a:p>
          <a:pPr marL="228600" lvl="1" indent="-228600" algn="l" defTabSz="1066800" rtl="0">
            <a:lnSpc>
              <a:spcPct val="90000"/>
            </a:lnSpc>
            <a:spcBef>
              <a:spcPct val="0"/>
            </a:spcBef>
            <a:spcAft>
              <a:spcPct val="20000"/>
            </a:spcAft>
            <a:buChar char="••"/>
          </a:pPr>
          <a:endParaRPr lang="fr-BE" sz="2400" kern="1200" dirty="0">
            <a:solidFill>
              <a:srgbClr val="FF0000"/>
            </a:solidFill>
          </a:endParaRPr>
        </a:p>
      </dsp:txBody>
      <dsp:txXfrm>
        <a:off x="0" y="639350"/>
        <a:ext cx="8825659" cy="1324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6CC5D-F58D-4B56-8129-166EFAFBC880}" type="datetimeFigureOut">
              <a:rPr lang="en-US" smtClean="0"/>
              <a:t>4/28/2022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E2A2B-EE0A-4065-A779-AC49B37EC4BA}" type="slidenum">
              <a:rPr lang="en-US" smtClean="0"/>
              <a:t>‹N°›</a:t>
            </a:fld>
            <a:endParaRPr lang="en-US"/>
          </a:p>
        </p:txBody>
      </p:sp>
    </p:spTree>
    <p:extLst>
      <p:ext uri="{BB962C8B-B14F-4D97-AF65-F5344CB8AC3E}">
        <p14:creationId xmlns:p14="http://schemas.microsoft.com/office/powerpoint/2010/main" val="71342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Bonjour à tous et à toutes, je suis ravie de pouvoir participer à cette </a:t>
            </a:r>
            <a:r>
              <a:rPr lang="fr-FR" sz="1200" kern="1200" dirty="0" err="1" smtClean="0">
                <a:solidFill>
                  <a:schemeClr val="tx1"/>
                </a:solidFill>
                <a:effectLst/>
                <a:latin typeface="+mn-lt"/>
                <a:ea typeface="+mn-ea"/>
                <a:cs typeface="+mn-cs"/>
              </a:rPr>
              <a:t>demi-JE</a:t>
            </a:r>
            <a:r>
              <a:rPr lang="fr-FR" sz="1200" kern="1200" dirty="0" smtClean="0">
                <a:solidFill>
                  <a:schemeClr val="tx1"/>
                </a:solidFill>
                <a:effectLst/>
                <a:latin typeface="+mn-lt"/>
                <a:ea typeface="+mn-ea"/>
                <a:cs typeface="+mn-cs"/>
              </a:rPr>
              <a:t> et je remercie d’ailleurs vivement les organisateurs de m’avoir invitée à présenter cette communication en visioconférence.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J’ai intitulé cette présentation : la TA neuronale en contexte pédagogique : partage d’expériences</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1E016213-9EE7-446F-A4C2-661563D4C32F}" type="slidenum">
              <a:rPr lang="en-US" smtClean="0"/>
              <a:t>1</a:t>
            </a:fld>
            <a:endParaRPr lang="en-US"/>
          </a:p>
        </p:txBody>
      </p:sp>
    </p:spTree>
    <p:extLst>
      <p:ext uri="{BB962C8B-B14F-4D97-AF65-F5344CB8AC3E}">
        <p14:creationId xmlns:p14="http://schemas.microsoft.com/office/powerpoint/2010/main" val="901564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1" kern="1200" dirty="0" smtClean="0">
                <a:solidFill>
                  <a:schemeClr val="tx1"/>
                </a:solidFill>
                <a:effectLst/>
                <a:latin typeface="+mn-lt"/>
                <a:ea typeface="+mn-ea"/>
                <a:cs typeface="+mn-cs"/>
              </a:rPr>
              <a:t>Exploitation des données/Évaluation humaine de la qualité</a:t>
            </a:r>
            <a:r>
              <a:rPr lang="fr-B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BE" sz="1200" kern="1200" dirty="0" smtClean="0">
                <a:solidFill>
                  <a:schemeClr val="tx1"/>
                </a:solidFill>
                <a:effectLst/>
                <a:latin typeface="+mn-lt"/>
                <a:ea typeface="+mn-ea"/>
                <a:cs typeface="+mn-cs"/>
              </a:rPr>
              <a:t>Évaluation à l’aveugle par plusieurs évaluateurs humains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Après avoir récoltées les productions des étudiants, nous les avons soumises à évaluation humaine. Cinq enseignantes de notre filière ayant plusieurs années d’expérience dans l’enseignement de la traduction ont accepté d’évaluer la qualité des TH et des textes post-édités, à raison de deux enseignantes par TS. A l’aveugle : </a:t>
            </a:r>
            <a:r>
              <a:rPr lang="fr-BE" sz="1200" kern="1200" dirty="0" smtClean="0">
                <a:solidFill>
                  <a:schemeClr val="tx1"/>
                </a:solidFill>
                <a:effectLst/>
                <a:latin typeface="+mn-lt"/>
                <a:ea typeface="+mn-ea"/>
                <a:cs typeface="+mn-cs"/>
              </a:rPr>
              <a:t>c’est-à-dire sans savoir si la production qu’elles jugeaient était une TH ou une PE de TA.</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Comme </a:t>
            </a:r>
            <a:r>
              <a:rPr lang="fr-FR" sz="1200" kern="1200" dirty="0" smtClean="0">
                <a:solidFill>
                  <a:schemeClr val="tx1"/>
                </a:solidFill>
                <a:effectLst/>
                <a:latin typeface="+mn-lt"/>
                <a:ea typeface="+mn-ea"/>
                <a:cs typeface="+mn-cs"/>
              </a:rPr>
              <a:t>méthode d’évaluation, nous avons eu recours à une typologie détaillée d’erreurs, élaborée dans le cadre de cette étude et </a:t>
            </a:r>
            <a:r>
              <a:rPr lang="fr-BE" sz="1200" kern="1200" dirty="0" smtClean="0">
                <a:solidFill>
                  <a:schemeClr val="tx1"/>
                </a:solidFill>
                <a:effectLst/>
                <a:latin typeface="+mn-lt"/>
                <a:ea typeface="+mn-ea"/>
                <a:cs typeface="+mn-cs"/>
              </a:rPr>
              <a:t>proche de la manière dont les enseignants évaluent les étudiants au sein de notre université. Cette typologie </a:t>
            </a:r>
            <a:r>
              <a:rPr lang="fr-FR" sz="1200" kern="1200" dirty="0" smtClean="0">
                <a:solidFill>
                  <a:schemeClr val="tx1"/>
                </a:solidFill>
                <a:effectLst/>
                <a:latin typeface="+mn-lt"/>
                <a:ea typeface="+mn-ea"/>
                <a:cs typeface="+mn-cs"/>
              </a:rPr>
              <a:t>a permis </a:t>
            </a:r>
            <a:r>
              <a:rPr lang="fr-BE" sz="1200" kern="1200" dirty="0" smtClean="0">
                <a:solidFill>
                  <a:schemeClr val="tx1"/>
                </a:solidFill>
                <a:effectLst/>
                <a:latin typeface="+mn-lt"/>
                <a:ea typeface="+mn-ea"/>
                <a:cs typeface="+mn-cs"/>
              </a:rPr>
              <a:t>un repérage relativement fin et détaillé des erreurs. Cette méthode d’évaluation a permis </a:t>
            </a:r>
            <a:r>
              <a:rPr lang="fr-FR" sz="1200" kern="1200" dirty="0" smtClean="0">
                <a:solidFill>
                  <a:schemeClr val="tx1"/>
                </a:solidFill>
                <a:effectLst/>
                <a:latin typeface="+mn-lt"/>
                <a:ea typeface="+mn-ea"/>
                <a:cs typeface="+mn-cs"/>
              </a:rPr>
              <a:t>de classer les erreurs par catégorie, de les comptabiliser, de calculer la moyenne des erreurs entre les annotations des différentes évaluatrices et enfin d’attribuer une note sur 20 à chaque production selon une pondération prédéfinie (tableau 1).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Cette évaluation de la qualité était divisée en deux étapes.</a:t>
            </a:r>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E016213-9EE7-446F-A4C2-661563D4C32F}" type="slidenum">
              <a:rPr lang="en-US" smtClean="0"/>
              <a:t>10</a:t>
            </a:fld>
            <a:endParaRPr lang="en-US"/>
          </a:p>
        </p:txBody>
      </p:sp>
    </p:spTree>
    <p:extLst>
      <p:ext uri="{BB962C8B-B14F-4D97-AF65-F5344CB8AC3E}">
        <p14:creationId xmlns:p14="http://schemas.microsoft.com/office/powerpoint/2010/main" val="66111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La première étape consistait à évaluer « l’acceptabilité » du texte cible, entendu comme le respect des normes et usages de la langue cible (figure 3). Il s’agissait donc essentiellement de repérer les erreurs de langue ainsi que les problèmes de fluidité et de cohérence en langue cible. Pour cette étape, l’évaluatrice disposait uniquement du texte cible en français.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11</a:t>
            </a:fld>
            <a:endParaRPr lang="en-US"/>
          </a:p>
        </p:txBody>
      </p:sp>
    </p:spTree>
    <p:extLst>
      <p:ext uri="{BB962C8B-B14F-4D97-AF65-F5344CB8AC3E}">
        <p14:creationId xmlns:p14="http://schemas.microsoft.com/office/powerpoint/2010/main" val="434807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Tandis que la deuxième étape permettait de juger de « l’adéquation » du texte cible par rapport au TS (figure 4). Il s’agissait de repérer les erreurs de sens/de traduction en disposant, cette fois, du TS.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une explication détaillée de la méthode d’évaluation, voir Schumacher (2019).</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12</a:t>
            </a:fld>
            <a:endParaRPr lang="en-US"/>
          </a:p>
        </p:txBody>
      </p:sp>
    </p:spTree>
    <p:extLst>
      <p:ext uri="{BB962C8B-B14F-4D97-AF65-F5344CB8AC3E}">
        <p14:creationId xmlns:p14="http://schemas.microsoft.com/office/powerpoint/2010/main" val="387026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RESULTATS – Statistiques descriptives et </a:t>
            </a:r>
            <a:r>
              <a:rPr lang="fr-FR" sz="1200" b="1" kern="1200" dirty="0" err="1" smtClean="0">
                <a:solidFill>
                  <a:schemeClr val="tx1"/>
                </a:solidFill>
                <a:effectLst/>
                <a:latin typeface="+mn-lt"/>
                <a:ea typeface="+mn-ea"/>
                <a:cs typeface="+mn-cs"/>
              </a:rPr>
              <a:t>inférentielles</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Tout d’abord, les deux premiers graphes nous permettent de visualiser la distribution des erreurs par catégories dans l’ensemble de notre corpus, indépendamment du mode de traduction et du TS.</a:t>
            </a:r>
            <a:endParaRPr lang="en-US" sz="1200" kern="1200" dirty="0" smtClean="0">
              <a:solidFill>
                <a:schemeClr val="tx1"/>
              </a:solidFill>
              <a:effectLst/>
              <a:latin typeface="+mn-lt"/>
              <a:ea typeface="+mn-ea"/>
              <a:cs typeface="+mn-cs"/>
            </a:endParaRPr>
          </a:p>
          <a:p>
            <a:endParaRPr lang="fr-FR" sz="1200" kern="1200" cap="small" dirty="0" smtClean="0">
              <a:solidFill>
                <a:schemeClr val="tx1"/>
              </a:solidFill>
              <a:effectLst/>
              <a:latin typeface="+mn-lt"/>
              <a:ea typeface="+mn-ea"/>
              <a:cs typeface="+mn-cs"/>
            </a:endParaRPr>
          </a:p>
          <a:p>
            <a:r>
              <a:rPr lang="fr-FR" sz="1200" kern="1200" cap="small" dirty="0" smtClean="0">
                <a:solidFill>
                  <a:schemeClr val="tx1"/>
                </a:solidFill>
                <a:effectLst/>
                <a:latin typeface="+mn-lt"/>
                <a:ea typeface="+mn-ea"/>
                <a:cs typeface="+mn-cs"/>
              </a:rPr>
              <a:t>Figure </a:t>
            </a:r>
            <a:r>
              <a:rPr lang="fr-FR" sz="1200" kern="1200" cap="small" dirty="0" smtClean="0">
                <a:solidFill>
                  <a:schemeClr val="tx1"/>
                </a:solidFill>
                <a:effectLst/>
                <a:latin typeface="+mn-lt"/>
                <a:ea typeface="+mn-ea"/>
                <a:cs typeface="+mn-cs"/>
              </a:rPr>
              <a:t>gauche</a:t>
            </a:r>
            <a:endParaRPr lang="en-US" sz="1200" kern="1200" cap="small"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Distribution des erreurs en phase d’acceptabilité</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première phase d’évaluation consistait à évaluer l’acceptabilité du texte cible. Pour rappel, dans cette phase, l’évaluateur humain ne disposait pas du TS. On peut tout d’abord observer une nette prépondérance des erreurs de « style » (fluidité, </a:t>
            </a:r>
            <a:r>
              <a:rPr lang="fr-FR" sz="1200" kern="1200" dirty="0" err="1" smtClean="0">
                <a:solidFill>
                  <a:schemeClr val="tx1"/>
                </a:solidFill>
                <a:effectLst/>
                <a:latin typeface="+mn-lt"/>
                <a:ea typeface="+mn-ea"/>
                <a:cs typeface="+mn-cs"/>
              </a:rPr>
              <a:t>idiomaticité</a:t>
            </a:r>
            <a:r>
              <a:rPr lang="fr-FR" sz="1200" kern="1200" dirty="0" smtClean="0">
                <a:solidFill>
                  <a:schemeClr val="tx1"/>
                </a:solidFill>
                <a:effectLst/>
                <a:latin typeface="+mn-lt"/>
                <a:ea typeface="+mn-ea"/>
                <a:cs typeface="+mn-cs"/>
              </a:rPr>
              <a:t>, répétition, longueur de phrase, registre inadéquat, autre) qui représentent 39 % de l’ensemble des erreurs d’acceptabilité commises par les étudiants. Les catégories qui arrivent ensuite sont « grammaire et syntaxe » et « lexique » avec respectivement 17 % et 16 %, suivies des catégories « typographie et ponctuation » (11 %), « cohérence » (8 %), « incompréhension » (7 %) et enfin « orthographe » (2 %).</a:t>
            </a:r>
            <a:endParaRPr lang="en-US" sz="1200" kern="1200" dirty="0" smtClean="0">
              <a:solidFill>
                <a:schemeClr val="tx1"/>
              </a:solidFill>
              <a:effectLst/>
              <a:latin typeface="+mn-lt"/>
              <a:ea typeface="+mn-ea"/>
              <a:cs typeface="+mn-cs"/>
            </a:endParaRPr>
          </a:p>
          <a:p>
            <a:r>
              <a:rPr lang="fr-FR" sz="1200" kern="1200" cap="small" dirty="0" smtClean="0">
                <a:solidFill>
                  <a:schemeClr val="tx1"/>
                </a:solidFill>
                <a:effectLst/>
                <a:latin typeface="+mn-lt"/>
                <a:ea typeface="+mn-ea"/>
                <a:cs typeface="+mn-cs"/>
              </a:rPr>
              <a:t>Figure de</a:t>
            </a:r>
            <a:r>
              <a:rPr lang="fr-FR" sz="1200" kern="1200" cap="small" baseline="0" dirty="0" smtClean="0">
                <a:solidFill>
                  <a:schemeClr val="tx1"/>
                </a:solidFill>
                <a:effectLst/>
                <a:latin typeface="+mn-lt"/>
                <a:ea typeface="+mn-ea"/>
                <a:cs typeface="+mn-cs"/>
              </a:rPr>
              <a:t> droite</a:t>
            </a:r>
            <a:endParaRPr lang="en-US" sz="1200" kern="1200" cap="small"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Distribution </a:t>
            </a:r>
            <a:r>
              <a:rPr lang="fr-FR" sz="1200" b="1" kern="1200" dirty="0" smtClean="0">
                <a:solidFill>
                  <a:schemeClr val="tx1"/>
                </a:solidFill>
                <a:effectLst/>
                <a:latin typeface="+mn-lt"/>
                <a:ea typeface="+mn-ea"/>
                <a:cs typeface="+mn-cs"/>
              </a:rPr>
              <a:t>des erreurs en phase d’adéquation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deuxième phase d’évaluation consistait à évaluer l’adéquation du texte cible par rapport au TS. Dans cette phase, les calques représentent près d’une erreur sur deux (49 %). La deuxième catégorie la plus représentée est celle des « glissements de sens », comptant pour 19 % de l’ensemble des erreurs, arrive ensuite la catégorie « vocabulaire » (15 %), « contresens/non-sens » (11 %), « omission » (3 %), « ajout » (2 %) et autre (1 %). </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sz="1200" i="1" kern="1200" dirty="0" smtClean="0">
              <a:solidFill>
                <a:schemeClr val="tx1"/>
              </a:solidFill>
              <a:effectLst/>
              <a:latin typeface="+mn-lt"/>
              <a:ea typeface="+mn-ea"/>
              <a:cs typeface="+mn-cs"/>
            </a:endParaRPr>
          </a:p>
          <a:p>
            <a:r>
              <a:rPr lang="fr-FR" sz="1200" i="1" kern="1200" dirty="0" smtClean="0">
                <a:solidFill>
                  <a:schemeClr val="bg1">
                    <a:lumMod val="75000"/>
                  </a:schemeClr>
                </a:solidFill>
                <a:effectLst/>
                <a:latin typeface="+mn-lt"/>
                <a:ea typeface="+mn-ea"/>
                <a:cs typeface="+mn-cs"/>
              </a:rPr>
              <a:t>«</a:t>
            </a:r>
            <a:r>
              <a:rPr lang="fr-FR" sz="1200" i="1" kern="1200" dirty="0" smtClean="0">
                <a:solidFill>
                  <a:schemeClr val="bg1">
                    <a:lumMod val="75000"/>
                  </a:schemeClr>
                </a:solidFill>
                <a:effectLst/>
                <a:latin typeface="+mn-lt"/>
                <a:ea typeface="+mn-ea"/>
                <a:cs typeface="+mn-cs"/>
              </a:rPr>
              <a:t> Le calque consiste à utiliser des éléments lexicaux qui existent dans une langue donnée avec la construction ou le sens qu’ont ces éléments dans l’autre langue » (Chuquet et Paillard 1989).</a:t>
            </a:r>
            <a:endParaRPr lang="en-US" sz="1200" i="1" kern="1200" dirty="0" smtClean="0">
              <a:solidFill>
                <a:schemeClr val="bg1">
                  <a:lumMod val="75000"/>
                </a:schemeClr>
              </a:solidFill>
              <a:effectLst/>
              <a:latin typeface="+mn-lt"/>
              <a:ea typeface="+mn-ea"/>
              <a:cs typeface="+mn-cs"/>
            </a:endParaRPr>
          </a:p>
          <a:p>
            <a:r>
              <a:rPr lang="fr-FR" sz="1200" i="1" kern="1200" dirty="0" smtClean="0">
                <a:solidFill>
                  <a:schemeClr val="bg1">
                    <a:lumMod val="75000"/>
                  </a:schemeClr>
                </a:solidFill>
                <a:effectLst/>
                <a:latin typeface="+mn-lt"/>
                <a:ea typeface="+mn-ea"/>
                <a:cs typeface="+mn-cs"/>
              </a:rPr>
              <a:t>Un non-sens est une « faute de traduction qui consiste à attribuer à un segment du texte de départ un sens erroné qui a pour effet d’introduire dans le texte d’arrivée une formulation absurde » (Delisle 2013).</a:t>
            </a:r>
            <a:endParaRPr lang="en-US" sz="1200" i="1" kern="1200" dirty="0" smtClean="0">
              <a:solidFill>
                <a:schemeClr val="bg1">
                  <a:lumMod val="75000"/>
                </a:schemeClr>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13</a:t>
            </a:fld>
            <a:endParaRPr lang="en-US"/>
          </a:p>
        </p:txBody>
      </p:sp>
    </p:spTree>
    <p:extLst>
      <p:ext uri="{BB962C8B-B14F-4D97-AF65-F5344CB8AC3E}">
        <p14:creationId xmlns:p14="http://schemas.microsoft.com/office/powerpoint/2010/main" val="1881167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Les distributions des erreurs en fonction du mode de traduction et du type de texte sont reprises sur ces deux figures</a:t>
            </a:r>
            <a:endParaRPr lang="en-US" sz="1200" kern="1200" dirty="0" smtClean="0">
              <a:solidFill>
                <a:schemeClr val="tx1"/>
              </a:solidFill>
              <a:effectLst/>
              <a:latin typeface="+mn-lt"/>
              <a:ea typeface="+mn-ea"/>
              <a:cs typeface="+mn-cs"/>
            </a:endParaRPr>
          </a:p>
          <a:p>
            <a:r>
              <a:rPr lang="fr-FR" sz="1200" kern="1200" cap="small" dirty="0" smtClean="0">
                <a:solidFill>
                  <a:schemeClr val="tx1"/>
                </a:solidFill>
                <a:effectLst/>
                <a:latin typeface="+mn-lt"/>
                <a:ea typeface="+mn-ea"/>
                <a:cs typeface="+mn-cs"/>
              </a:rPr>
              <a:t>Figure Gauche </a:t>
            </a:r>
            <a:endParaRPr lang="en-US" sz="1200" kern="1200" cap="small"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Distribution </a:t>
            </a:r>
            <a:r>
              <a:rPr lang="fr-FR" sz="1200" b="1" kern="1200" dirty="0" smtClean="0">
                <a:solidFill>
                  <a:schemeClr val="tx1"/>
                </a:solidFill>
                <a:effectLst/>
                <a:latin typeface="+mn-lt"/>
                <a:ea typeface="+mn-ea"/>
                <a:cs typeface="+mn-cs"/>
              </a:rPr>
              <a:t>des erreurs en fonction du mode de traduction (Acceptabilité)</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analysant la figure de</a:t>
            </a:r>
            <a:r>
              <a:rPr lang="fr-FR" sz="1200" kern="1200" baseline="0" dirty="0" smtClean="0">
                <a:solidFill>
                  <a:schemeClr val="tx1"/>
                </a:solidFill>
                <a:effectLst/>
                <a:latin typeface="+mn-lt"/>
                <a:ea typeface="+mn-ea"/>
                <a:cs typeface="+mn-cs"/>
              </a:rPr>
              <a:t> gauche</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on voit que le </a:t>
            </a:r>
            <a:r>
              <a:rPr lang="fr-FR" sz="1200" kern="1200" dirty="0" smtClean="0">
                <a:solidFill>
                  <a:schemeClr val="tx1"/>
                </a:solidFill>
                <a:effectLst/>
                <a:latin typeface="+mn-lt"/>
                <a:ea typeface="+mn-ea"/>
                <a:cs typeface="+mn-cs"/>
              </a:rPr>
              <a:t>texte 1 (article de presse) a généré moins d’erreurs par rapport aux deux autres TS quel que soit le mode de traduction, et deuxièmement, </a:t>
            </a:r>
            <a:r>
              <a:rPr lang="fr-FR" sz="1200" kern="1200" dirty="0" smtClean="0">
                <a:solidFill>
                  <a:schemeClr val="tx1"/>
                </a:solidFill>
                <a:effectLst/>
                <a:latin typeface="+mn-lt"/>
                <a:ea typeface="+mn-ea"/>
                <a:cs typeface="+mn-cs"/>
              </a:rPr>
              <a:t>on voit que </a:t>
            </a:r>
            <a:r>
              <a:rPr lang="fr-FR" sz="1200" kern="1200" dirty="0" smtClean="0">
                <a:solidFill>
                  <a:schemeClr val="tx1"/>
                </a:solidFill>
                <a:effectLst/>
                <a:latin typeface="+mn-lt"/>
                <a:ea typeface="+mn-ea"/>
                <a:cs typeface="+mn-cs"/>
              </a:rPr>
              <a:t>pour le texte 2 (texte économique), les étudiants ont, en moyenne, commis sensiblement moins d’erreurs en PE </a:t>
            </a:r>
            <a:r>
              <a:rPr lang="fr-FR" sz="1200" kern="1200" dirty="0" smtClean="0">
                <a:solidFill>
                  <a:schemeClr val="tx1"/>
                </a:solidFill>
                <a:effectLst/>
                <a:latin typeface="+mn-lt"/>
                <a:ea typeface="+mn-ea"/>
                <a:cs typeface="+mn-cs"/>
              </a:rPr>
              <a:t>de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par rapport aux deux autres modes de traduction.</a:t>
            </a:r>
            <a:endParaRPr lang="en-US" sz="1200" kern="1200" dirty="0" smtClean="0">
              <a:solidFill>
                <a:schemeClr val="tx1"/>
              </a:solidFill>
              <a:effectLst/>
              <a:latin typeface="+mn-lt"/>
              <a:ea typeface="+mn-ea"/>
              <a:cs typeface="+mn-cs"/>
            </a:endParaRPr>
          </a:p>
          <a:p>
            <a:endParaRPr lang="fr-FR" sz="1200" kern="1200" cap="small" dirty="0" smtClean="0">
              <a:solidFill>
                <a:schemeClr val="tx1"/>
              </a:solidFill>
              <a:effectLst/>
              <a:latin typeface="+mn-lt"/>
              <a:ea typeface="+mn-ea"/>
              <a:cs typeface="+mn-cs"/>
            </a:endParaRPr>
          </a:p>
          <a:p>
            <a:r>
              <a:rPr lang="fr-FR" sz="1200" kern="1200" cap="small" dirty="0" smtClean="0">
                <a:solidFill>
                  <a:schemeClr val="tx1"/>
                </a:solidFill>
                <a:effectLst/>
                <a:latin typeface="+mn-lt"/>
                <a:ea typeface="+mn-ea"/>
                <a:cs typeface="+mn-cs"/>
              </a:rPr>
              <a:t>Figure </a:t>
            </a:r>
            <a:r>
              <a:rPr lang="fr-FR" sz="1200" kern="1200" cap="small" dirty="0" smtClean="0">
                <a:solidFill>
                  <a:schemeClr val="tx1"/>
                </a:solidFill>
                <a:effectLst/>
                <a:latin typeface="+mn-lt"/>
                <a:ea typeface="+mn-ea"/>
                <a:cs typeface="+mn-cs"/>
              </a:rPr>
              <a:t>de</a:t>
            </a:r>
            <a:r>
              <a:rPr lang="fr-FR" sz="1200" kern="1200" cap="small" baseline="0" dirty="0" smtClean="0">
                <a:solidFill>
                  <a:schemeClr val="tx1"/>
                </a:solidFill>
                <a:effectLst/>
                <a:latin typeface="+mn-lt"/>
                <a:ea typeface="+mn-ea"/>
                <a:cs typeface="+mn-cs"/>
              </a:rPr>
              <a:t> droite</a:t>
            </a:r>
            <a:r>
              <a:rPr lang="fr-FR" sz="1200" kern="1200" cap="small" dirty="0" smtClean="0">
                <a:solidFill>
                  <a:schemeClr val="tx1"/>
                </a:solidFill>
                <a:effectLst/>
                <a:latin typeface="+mn-lt"/>
                <a:ea typeface="+mn-ea"/>
                <a:cs typeface="+mn-cs"/>
              </a:rPr>
              <a:t> </a:t>
            </a:r>
            <a:endParaRPr lang="en-US" sz="1200" kern="1200" cap="small"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Distribution des erreurs en fonction du mode de traduction (Adéquation)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analysant la figure de</a:t>
            </a:r>
            <a:r>
              <a:rPr lang="fr-FR" sz="1200" kern="1200" baseline="0" dirty="0" smtClean="0">
                <a:solidFill>
                  <a:schemeClr val="tx1"/>
                </a:solidFill>
                <a:effectLst/>
                <a:latin typeface="+mn-lt"/>
                <a:ea typeface="+mn-ea"/>
                <a:cs typeface="+mn-cs"/>
              </a:rPr>
              <a:t> droite</a:t>
            </a:r>
            <a:r>
              <a:rPr lang="fr-FR" sz="1200" kern="1200" dirty="0" smtClean="0">
                <a:solidFill>
                  <a:schemeClr val="tx1"/>
                </a:solidFill>
                <a:effectLst/>
                <a:latin typeface="+mn-lt"/>
                <a:ea typeface="+mn-ea"/>
                <a:cs typeface="+mn-cs"/>
              </a:rPr>
              <a:t>, il apparait que la TH est le mode de traduction qui a généré le moins de calques, quel que soit le TS, </a:t>
            </a:r>
            <a:r>
              <a:rPr lang="fr-FR" sz="1200" kern="1200" dirty="0" smtClean="0">
                <a:solidFill>
                  <a:schemeClr val="tx1"/>
                </a:solidFill>
                <a:effectLst/>
                <a:latin typeface="+mn-lt"/>
                <a:ea typeface="+mn-ea"/>
                <a:cs typeface="+mn-cs"/>
              </a:rPr>
              <a:t>je reviendrai</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sur </a:t>
            </a:r>
            <a:r>
              <a:rPr lang="fr-FR" sz="1200" kern="1200" dirty="0" smtClean="0">
                <a:solidFill>
                  <a:schemeClr val="tx1"/>
                </a:solidFill>
                <a:effectLst/>
                <a:latin typeface="+mn-lt"/>
                <a:ea typeface="+mn-ea"/>
                <a:cs typeface="+mn-cs"/>
              </a:rPr>
              <a:t>cette surreprésentation de calques en </a:t>
            </a:r>
            <a:r>
              <a:rPr lang="fr-FR" sz="1200" kern="1200" dirty="0" smtClean="0">
                <a:solidFill>
                  <a:schemeClr val="tx1"/>
                </a:solidFill>
                <a:effectLst/>
                <a:latin typeface="+mn-lt"/>
                <a:ea typeface="+mn-ea"/>
                <a:cs typeface="+mn-cs"/>
              </a:rPr>
              <a:t>PE. </a:t>
            </a:r>
            <a:r>
              <a:rPr lang="fr-FR" sz="1200" kern="1200" dirty="0" smtClean="0">
                <a:solidFill>
                  <a:schemeClr val="tx1"/>
                </a:solidFill>
                <a:effectLst/>
                <a:latin typeface="+mn-lt"/>
                <a:ea typeface="+mn-ea"/>
                <a:cs typeface="+mn-cs"/>
              </a:rPr>
              <a:t>Il semblerait également que la PE de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ait entrainé, en moyenne, moins d’erreurs de vocabulaire par rapport aux deux autres modes de traduction et enfin, que c’est en PE de </a:t>
            </a:r>
            <a:r>
              <a:rPr lang="fr-FR" sz="1200" i="1" kern="1200" dirty="0" smtClean="0">
                <a:solidFill>
                  <a:schemeClr val="tx1"/>
                </a:solidFill>
                <a:effectLst/>
                <a:latin typeface="+mn-lt"/>
                <a:ea typeface="+mn-ea"/>
                <a:cs typeface="+mn-cs"/>
              </a:rPr>
              <a:t>Google Traduction</a:t>
            </a:r>
            <a:r>
              <a:rPr lang="fr-FR" sz="1200" kern="1200" dirty="0" smtClean="0">
                <a:solidFill>
                  <a:schemeClr val="tx1"/>
                </a:solidFill>
                <a:effectLst/>
                <a:latin typeface="+mn-lt"/>
                <a:ea typeface="+mn-ea"/>
                <a:cs typeface="+mn-cs"/>
              </a:rPr>
              <a:t> que les étudiants ont commis le plus d’erreurs en moyenne, quel que soit le TS.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14</a:t>
            </a:fld>
            <a:endParaRPr lang="en-US"/>
          </a:p>
        </p:txBody>
      </p:sp>
    </p:spTree>
    <p:extLst>
      <p:ext uri="{BB962C8B-B14F-4D97-AF65-F5344CB8AC3E}">
        <p14:creationId xmlns:p14="http://schemas.microsoft.com/office/powerpoint/2010/main" val="279566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Passons aux résultats de statistiques </a:t>
            </a:r>
            <a:r>
              <a:rPr lang="fr-FR" sz="1200" b="1" kern="1200" dirty="0" err="1" smtClean="0">
                <a:solidFill>
                  <a:schemeClr val="tx1"/>
                </a:solidFill>
                <a:effectLst/>
                <a:latin typeface="+mn-lt"/>
                <a:ea typeface="+mn-ea"/>
                <a:cs typeface="+mn-cs"/>
              </a:rPr>
              <a:t>inférentielles</a:t>
            </a:r>
            <a:r>
              <a:rPr lang="fr-FR" sz="1200" b="1" kern="1200" dirty="0" smtClean="0">
                <a:solidFill>
                  <a:schemeClr val="tx1"/>
                </a:solidFill>
                <a:effectLst/>
                <a:latin typeface="+mn-lt"/>
                <a:ea typeface="+mn-ea"/>
                <a:cs typeface="+mn-cs"/>
              </a:rPr>
              <a:t> (test </a:t>
            </a:r>
            <a:r>
              <a:rPr lang="fr-FR" sz="1200" b="1" kern="1200" dirty="0" smtClean="0">
                <a:solidFill>
                  <a:schemeClr val="tx1"/>
                </a:solidFill>
                <a:effectLst/>
                <a:latin typeface="+mn-lt"/>
                <a:ea typeface="+mn-ea"/>
                <a:cs typeface="+mn-cs"/>
              </a:rPr>
              <a:t>ANOVA – modèle</a:t>
            </a:r>
            <a:r>
              <a:rPr lang="fr-FR" sz="1200" b="1" kern="1200" baseline="0" dirty="0" smtClean="0">
                <a:solidFill>
                  <a:schemeClr val="tx1"/>
                </a:solidFill>
                <a:effectLst/>
                <a:latin typeface="+mn-lt"/>
                <a:ea typeface="+mn-ea"/>
                <a:cs typeface="+mn-cs"/>
              </a:rPr>
              <a:t> de régression mixte</a:t>
            </a:r>
            <a:r>
              <a:rPr lang="fr-FR"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tests ont abouti à certains résultats significatifs : les étudiants ont commis significativement moins d’erreurs d’acceptabilité lorsqu’ils ont post-édité </a:t>
            </a:r>
            <a:r>
              <a:rPr lang="fr-FR" sz="1200"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qu’ils n’en ont commises en TH et en PE de Google Traduction. Et </a:t>
            </a:r>
            <a:r>
              <a:rPr lang="fr-FR" sz="1200" kern="1200" dirty="0" smtClean="0">
                <a:solidFill>
                  <a:schemeClr val="tx1"/>
                </a:solidFill>
                <a:effectLst/>
                <a:latin typeface="+mn-lt"/>
                <a:ea typeface="+mn-ea"/>
                <a:cs typeface="+mn-cs"/>
              </a:rPr>
              <a:t>logiquement, les </a:t>
            </a:r>
            <a:r>
              <a:rPr lang="fr-FR" sz="1200" kern="1200" dirty="0" smtClean="0">
                <a:solidFill>
                  <a:schemeClr val="tx1"/>
                </a:solidFill>
                <a:effectLst/>
                <a:latin typeface="+mn-lt"/>
                <a:ea typeface="+mn-ea"/>
                <a:cs typeface="+mn-cs"/>
              </a:rPr>
              <a:t>PE de </a:t>
            </a:r>
            <a:r>
              <a:rPr lang="fr-FR" sz="1200"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ont, en moyenne, obtenu de meilleures notes en phase d’acceptabilité par rapport aux productions humaines.</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Nous avons également constaté que le mode de traduction a eu des effets significatifs sur les catégories d’erreur suivantes : grammaire et syntaxe ; typographie et ponctuation ; ajout ; calque ; vocabulaire.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Ainsi, il ressort de l’analyse statistique que les productions humaines contiennent d’une part davantage d’erreurs de grammaire et de syntaxe et d’autre part, moins de calques par rapport aux textes post-édités (</a:t>
            </a:r>
            <a:r>
              <a:rPr lang="fr-FR" sz="1200"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et Google Traduction). </a:t>
            </a:r>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15</a:t>
            </a:fld>
            <a:endParaRPr lang="en-US"/>
          </a:p>
        </p:txBody>
      </p:sp>
    </p:spTree>
    <p:extLst>
      <p:ext uri="{BB962C8B-B14F-4D97-AF65-F5344CB8AC3E}">
        <p14:creationId xmlns:p14="http://schemas.microsoft.com/office/powerpoint/2010/main" val="2158084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sz="1200" b="1" i="1" kern="1200" dirty="0" smtClean="0">
                <a:solidFill>
                  <a:schemeClr val="tx1"/>
                </a:solidFill>
                <a:effectLst/>
                <a:latin typeface="+mn-lt"/>
                <a:ea typeface="+mn-ea"/>
                <a:cs typeface="+mn-cs"/>
              </a:rPr>
              <a:t>Comparaison de la qualité des productions par mode de traduction</a:t>
            </a:r>
            <a:endParaRPr lang="en-US" sz="11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J’ai ensuite</a:t>
            </a:r>
            <a:r>
              <a:rPr lang="fr-FR" sz="1200" kern="1200" baseline="0" dirty="0" smtClean="0">
                <a:solidFill>
                  <a:schemeClr val="tx1"/>
                </a:solidFill>
                <a:effectLst/>
                <a:latin typeface="+mn-lt"/>
                <a:ea typeface="+mn-ea"/>
                <a:cs typeface="+mn-cs"/>
              </a:rPr>
              <a:t> calculé</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pour chaque production, une note globale selon </a:t>
            </a:r>
            <a:r>
              <a:rPr lang="fr-FR" sz="1200" kern="1200" dirty="0" smtClean="0">
                <a:solidFill>
                  <a:schemeClr val="tx1"/>
                </a:solidFill>
                <a:effectLst/>
                <a:latin typeface="+mn-lt"/>
                <a:ea typeface="+mn-ea"/>
                <a:cs typeface="+mn-cs"/>
              </a:rPr>
              <a:t>une </a:t>
            </a:r>
            <a:r>
              <a:rPr lang="fr-FR" sz="1200" kern="1200" dirty="0" smtClean="0">
                <a:solidFill>
                  <a:schemeClr val="tx1"/>
                </a:solidFill>
                <a:effectLst/>
                <a:latin typeface="+mn-lt"/>
                <a:ea typeface="+mn-ea"/>
                <a:cs typeface="+mn-cs"/>
              </a:rPr>
              <a:t>pondération </a:t>
            </a:r>
            <a:r>
              <a:rPr lang="fr-FR" sz="1200" kern="1200" dirty="0" smtClean="0">
                <a:solidFill>
                  <a:schemeClr val="tx1"/>
                </a:solidFill>
                <a:effectLst/>
                <a:latin typeface="+mn-lt"/>
                <a:ea typeface="+mn-ea"/>
                <a:cs typeface="+mn-cs"/>
              </a:rPr>
              <a:t>prédéfinie </a:t>
            </a:r>
            <a:r>
              <a:rPr lang="fr-FR" sz="1200" kern="1200" dirty="0" smtClean="0">
                <a:solidFill>
                  <a:schemeClr val="tx1"/>
                </a:solidFill>
                <a:effectLst/>
                <a:latin typeface="+mn-lt"/>
                <a:ea typeface="+mn-ea"/>
                <a:cs typeface="+mn-cs"/>
              </a:rPr>
              <a:t>pour chaque catégorie d’erreurs (tableau 1). Cette note globale combine la note obtenue en phase d’acceptabilité (à raison de 40 pour cent) et la note obtenue en phase d’adéquation (à raison de 60 pour cent). </a:t>
            </a:r>
            <a:endParaRPr lang="en-US" sz="900"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Moyenne des notes </a:t>
            </a:r>
            <a:endParaRPr lang="en-US" sz="11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 </a:t>
            </a:r>
            <a:r>
              <a:rPr lang="fr-FR" sz="1200" kern="1200" dirty="0" smtClean="0">
                <a:solidFill>
                  <a:schemeClr val="tx1"/>
                </a:solidFill>
                <a:effectLst/>
                <a:latin typeface="+mn-lt"/>
                <a:ea typeface="+mn-ea"/>
                <a:cs typeface="+mn-cs"/>
              </a:rPr>
              <a:t>graphe </a:t>
            </a:r>
            <a:r>
              <a:rPr lang="fr-FR" sz="1200" kern="1200" dirty="0" smtClean="0">
                <a:solidFill>
                  <a:schemeClr val="tx1"/>
                </a:solidFill>
                <a:effectLst/>
                <a:latin typeface="+mn-lt"/>
                <a:ea typeface="+mn-ea"/>
                <a:cs typeface="+mn-cs"/>
              </a:rPr>
              <a:t>permet de visualiser la moyenne générale des notes en fonction du mode de traduction et en fonction du TS.</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Nous pouvons observer que la TH est le mode de traduction pour lequel la moyenne générale des notes est systématiquement la plus basse par rapport aux deux autres modes, quel que soit le TS, tandis que la PE de TA neuronale générée par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est le mode de traduction pour lequel la </a:t>
            </a:r>
            <a:r>
              <a:rPr lang="fr-FR" sz="1200" kern="1200" dirty="0" smtClean="0">
                <a:solidFill>
                  <a:schemeClr val="tx1"/>
                </a:solidFill>
                <a:effectLst/>
                <a:latin typeface="+mn-lt"/>
                <a:ea typeface="+mn-ea"/>
                <a:cs typeface="+mn-cs"/>
              </a:rPr>
              <a:t>moyenne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est </a:t>
            </a:r>
            <a:r>
              <a:rPr lang="fr-FR" sz="1200" kern="1200" dirty="0" smtClean="0">
                <a:solidFill>
                  <a:schemeClr val="tx1"/>
                </a:solidFill>
                <a:effectLst/>
                <a:latin typeface="+mn-lt"/>
                <a:ea typeface="+mn-ea"/>
                <a:cs typeface="+mn-cs"/>
              </a:rPr>
              <a:t>toujours la plus haute, même si la différence est parfois très faible (voir texte 1). </a:t>
            </a:r>
            <a:endParaRPr lang="en-US" sz="11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16</a:t>
            </a:fld>
            <a:endParaRPr lang="en-US"/>
          </a:p>
        </p:txBody>
      </p:sp>
    </p:spTree>
    <p:extLst>
      <p:ext uri="{BB962C8B-B14F-4D97-AF65-F5344CB8AC3E}">
        <p14:creationId xmlns:p14="http://schemas.microsoft.com/office/powerpoint/2010/main" val="1835662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Taux de réussite selon le mode de traduction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 précise </a:t>
            </a:r>
            <a:r>
              <a:rPr lang="fr-FR" sz="1200" kern="1200" dirty="0" smtClean="0">
                <a:solidFill>
                  <a:schemeClr val="tx1"/>
                </a:solidFill>
                <a:effectLst/>
                <a:latin typeface="+mn-lt"/>
                <a:ea typeface="+mn-ea"/>
                <a:cs typeface="+mn-cs"/>
              </a:rPr>
              <a:t>tout d’abord que dans l’enseignement supérieur en Fédération Wallonie-Bruxelles de Belgique, le seuil de réussite est fixé à 10 sur 20 (Fédération Wallonie-Bruxelles). Sur </a:t>
            </a:r>
            <a:r>
              <a:rPr lang="fr-FR" sz="1200" kern="1200" dirty="0" smtClean="0">
                <a:solidFill>
                  <a:schemeClr val="tx1"/>
                </a:solidFill>
                <a:effectLst/>
                <a:latin typeface="+mn-lt"/>
                <a:ea typeface="+mn-ea"/>
                <a:cs typeface="+mn-cs"/>
              </a:rPr>
              <a:t>ce graphe, </a:t>
            </a:r>
            <a:r>
              <a:rPr lang="fr-FR" sz="1200" kern="1200" dirty="0" smtClean="0">
                <a:solidFill>
                  <a:schemeClr val="tx1"/>
                </a:solidFill>
                <a:effectLst/>
                <a:latin typeface="+mn-lt"/>
                <a:ea typeface="+mn-ea"/>
                <a:cs typeface="+mn-cs"/>
              </a:rPr>
              <a:t>il apparait que la PE </a:t>
            </a:r>
            <a:r>
              <a:rPr lang="fr-FR" sz="1200" kern="1200" dirty="0" smtClean="0">
                <a:solidFill>
                  <a:schemeClr val="tx1"/>
                </a:solidFill>
                <a:effectLst/>
                <a:latin typeface="+mn-lt"/>
                <a:ea typeface="+mn-ea"/>
                <a:cs typeface="+mn-cs"/>
              </a:rPr>
              <a:t>(</a:t>
            </a:r>
            <a:r>
              <a:rPr lang="fr-FR" sz="1200" i="1" kern="1200" dirty="0" smtClean="0">
                <a:solidFill>
                  <a:schemeClr val="tx1"/>
                </a:solidFill>
                <a:effectLst/>
                <a:latin typeface="+mn-lt"/>
                <a:ea typeface="+mn-ea"/>
                <a:cs typeface="+mn-cs"/>
              </a:rPr>
              <a:t>Google Traduction</a:t>
            </a:r>
            <a:r>
              <a:rPr lang="fr-FR" sz="1200" kern="1200" dirty="0" smtClean="0">
                <a:solidFill>
                  <a:schemeClr val="tx1"/>
                </a:solidFill>
                <a:effectLst/>
                <a:latin typeface="+mn-lt"/>
                <a:ea typeface="+mn-ea"/>
                <a:cs typeface="+mn-cs"/>
              </a:rPr>
              <a:t> ou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a permis d’obtenir de très bons taux de réussite pour les trois TS, sauf dans le cas du texte 3 en PE de </a:t>
            </a:r>
            <a:r>
              <a:rPr lang="fr-FR" sz="1200" i="1" kern="1200" dirty="0" smtClean="0">
                <a:solidFill>
                  <a:schemeClr val="tx1"/>
                </a:solidFill>
                <a:effectLst/>
                <a:latin typeface="+mn-lt"/>
                <a:ea typeface="+mn-ea"/>
                <a:cs typeface="+mn-cs"/>
              </a:rPr>
              <a:t>Google</a:t>
            </a:r>
            <a:r>
              <a:rPr lang="fr-FR" sz="1200" kern="1200" dirty="0" smtClean="0">
                <a:solidFill>
                  <a:schemeClr val="tx1"/>
                </a:solidFill>
                <a:effectLst/>
                <a:latin typeface="+mn-lt"/>
                <a:ea typeface="+mn-ea"/>
                <a:cs typeface="+mn-cs"/>
              </a:rPr>
              <a:t> avec un taux de réussite de 44 %. </a:t>
            </a:r>
          </a:p>
          <a:p>
            <a:r>
              <a:rPr lang="fr-FR" sz="1200" kern="1200" dirty="0" smtClean="0">
                <a:solidFill>
                  <a:schemeClr val="tx1"/>
                </a:solidFill>
                <a:effectLst/>
                <a:latin typeface="+mn-lt"/>
                <a:ea typeface="+mn-ea"/>
                <a:cs typeface="+mn-cs"/>
              </a:rPr>
              <a:t>Il est surprenant de noter que pour le texte 2 (texte économique), la TH n’obtient que 50 % de taux de réussite alors que tous les étudiants ayant post-édité ce texte ont obtenu une note de réussite. </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TA brute leur aurait-elle permis d’avoir un meilleur « accès » au sens du TS? Nous avions déjà évoqué cette possibilité dans notre 1</a:t>
            </a:r>
            <a:r>
              <a:rPr lang="fr-FR" sz="1200" kern="1200" baseline="30000" dirty="0" smtClean="0">
                <a:solidFill>
                  <a:schemeClr val="tx1"/>
                </a:solidFill>
                <a:effectLst/>
                <a:latin typeface="+mn-lt"/>
                <a:ea typeface="+mn-ea"/>
                <a:cs typeface="+mn-cs"/>
              </a:rPr>
              <a:t>re</a:t>
            </a:r>
            <a:r>
              <a:rPr lang="fr-FR" sz="1200" kern="1200" dirty="0" smtClean="0">
                <a:solidFill>
                  <a:schemeClr val="tx1"/>
                </a:solidFill>
                <a:effectLst/>
                <a:latin typeface="+mn-lt"/>
                <a:ea typeface="+mn-ea"/>
                <a:cs typeface="+mn-cs"/>
              </a:rPr>
              <a:t> expérience; nous pensons que la TA neuronale peut, dans certains cas, pallier la compréhension lacunaire ou partielle des étudiants en clarifiant certains passages complexes du TS, ce qui permet d’améliorer la compréhension générale qu’ils en ont (Schumacher 2020b). </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Cette explication trouve notamment écho dans les avis recueillis par González </a:t>
            </a:r>
            <a:r>
              <a:rPr lang="fr-FR" sz="1200" kern="1200" dirty="0" err="1" smtClean="0">
                <a:solidFill>
                  <a:schemeClr val="tx1"/>
                </a:solidFill>
                <a:effectLst/>
                <a:latin typeface="+mn-lt"/>
                <a:ea typeface="+mn-ea"/>
                <a:cs typeface="+mn-cs"/>
              </a:rPr>
              <a:t>Pastor</a:t>
            </a:r>
            <a:r>
              <a:rPr lang="fr-FR" sz="1200" kern="1200" dirty="0" smtClean="0">
                <a:solidFill>
                  <a:schemeClr val="tx1"/>
                </a:solidFill>
                <a:effectLst/>
                <a:latin typeface="+mn-lt"/>
                <a:ea typeface="+mn-ea"/>
                <a:cs typeface="+mn-cs"/>
              </a:rPr>
              <a:t> (2021) auprès d’étudiants en traduction de l’Université de Valence : « A large </a:t>
            </a:r>
            <a:r>
              <a:rPr lang="fr-FR" sz="1200" kern="1200" dirty="0" err="1" smtClean="0">
                <a:solidFill>
                  <a:schemeClr val="tx1"/>
                </a:solidFill>
                <a:effectLst/>
                <a:latin typeface="+mn-lt"/>
                <a:ea typeface="+mn-ea"/>
                <a:cs typeface="+mn-cs"/>
              </a:rPr>
              <a:t>number</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respondents</a:t>
            </a:r>
            <a:r>
              <a:rPr lang="fr-FR" sz="1200" kern="1200" dirty="0" smtClean="0">
                <a:solidFill>
                  <a:schemeClr val="tx1"/>
                </a:solidFill>
                <a:effectLst/>
                <a:latin typeface="+mn-lt"/>
                <a:ea typeface="+mn-ea"/>
                <a:cs typeface="+mn-cs"/>
              </a:rPr>
              <a:t> (16) </a:t>
            </a:r>
            <a:r>
              <a:rPr lang="fr-FR" sz="1200" kern="1200" dirty="0" err="1" smtClean="0">
                <a:solidFill>
                  <a:schemeClr val="tx1"/>
                </a:solidFill>
                <a:effectLst/>
                <a:latin typeface="+mn-lt"/>
                <a:ea typeface="+mn-ea"/>
                <a:cs typeface="+mn-cs"/>
              </a:rPr>
              <a:t>reported</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resort</a:t>
            </a:r>
            <a:r>
              <a:rPr lang="fr-FR" sz="1200" kern="1200" dirty="0" smtClean="0">
                <a:solidFill>
                  <a:schemeClr val="tx1"/>
                </a:solidFill>
                <a:effectLst/>
                <a:latin typeface="+mn-lt"/>
                <a:ea typeface="+mn-ea"/>
                <a:cs typeface="+mn-cs"/>
              </a:rPr>
              <a:t> to MT as a </a:t>
            </a:r>
            <a:r>
              <a:rPr lang="fr-FR" sz="1200" kern="1200" dirty="0" err="1" smtClean="0">
                <a:solidFill>
                  <a:schemeClr val="tx1"/>
                </a:solidFill>
                <a:effectLst/>
                <a:latin typeface="+mn-lt"/>
                <a:ea typeface="+mn-ea"/>
                <a:cs typeface="+mn-cs"/>
              </a:rPr>
              <a:t>problem-solving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tool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when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faced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text</a:t>
            </a:r>
            <a:r>
              <a:rPr lang="fr-FR" sz="1200" kern="1200" dirty="0" smtClean="0">
                <a:solidFill>
                  <a:schemeClr val="tx1"/>
                </a:solidFill>
                <a:effectLst/>
                <a:latin typeface="+mn-lt"/>
                <a:ea typeface="+mn-ea"/>
                <a:cs typeface="+mn-cs"/>
              </a:rPr>
              <a:t> fragments </a:t>
            </a:r>
            <a:r>
              <a:rPr lang="fr-FR" sz="1200" kern="1200" dirty="0" err="1" smtClean="0">
                <a:solidFill>
                  <a:schemeClr val="tx1"/>
                </a:solidFill>
                <a:effectLst/>
                <a:latin typeface="+mn-lt"/>
                <a:ea typeface="+mn-ea"/>
                <a:cs typeface="+mn-cs"/>
              </a:rPr>
              <a:t>containing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especially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difficult</a:t>
            </a:r>
            <a:r>
              <a:rPr lang="fr-FR" sz="1200" kern="1200" dirty="0" smtClean="0">
                <a:solidFill>
                  <a:schemeClr val="tx1"/>
                </a:solidFill>
                <a:effectLst/>
                <a:latin typeface="+mn-lt"/>
                <a:ea typeface="+mn-ea"/>
                <a:cs typeface="+mn-cs"/>
              </a:rPr>
              <a:t> sentences or </a:t>
            </a:r>
            <a:r>
              <a:rPr lang="fr-FR" sz="1200" kern="1200" dirty="0" err="1" smtClean="0">
                <a:solidFill>
                  <a:schemeClr val="tx1"/>
                </a:solidFill>
                <a:effectLst/>
                <a:latin typeface="+mn-lt"/>
                <a:ea typeface="+mn-ea"/>
                <a:cs typeface="+mn-cs"/>
              </a:rPr>
              <a:t>complex</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syntactic</a:t>
            </a:r>
            <a:r>
              <a:rPr lang="fr-FR" sz="1200" kern="1200" dirty="0" smtClean="0">
                <a:solidFill>
                  <a:schemeClr val="tx1"/>
                </a:solidFill>
                <a:effectLst/>
                <a:latin typeface="+mn-lt"/>
                <a:ea typeface="+mn-ea"/>
                <a:cs typeface="+mn-cs"/>
              </a:rPr>
              <a:t> structures » (2021 : 56).</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Sans vouloir tirer de conclusions hâtives, nous pouvons affirmer que, dans cette étude, si l’on considère les trois TS, la PE de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est le mode de traduction le plus susceptible de faire réussir un étudiant.</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résultats représentés sur ce graphe</a:t>
            </a:r>
            <a:r>
              <a:rPr lang="fr-FR" sz="1200" kern="1200" baseline="0" dirty="0" smtClean="0">
                <a:solidFill>
                  <a:schemeClr val="tx1"/>
                </a:solidFill>
                <a:effectLst/>
                <a:latin typeface="+mn-lt"/>
                <a:ea typeface="+mn-ea"/>
                <a:cs typeface="+mn-cs"/>
              </a:rPr>
              <a:t> ainsi que sur le graphe précédent soulèvent</a:t>
            </a:r>
            <a:r>
              <a:rPr lang="fr-FR" sz="1200" kern="1200" dirty="0" smtClean="0">
                <a:solidFill>
                  <a:schemeClr val="tx1"/>
                </a:solidFill>
                <a:effectLst/>
                <a:latin typeface="+mn-lt"/>
                <a:ea typeface="+mn-ea"/>
                <a:cs typeface="+mn-cs"/>
              </a:rPr>
              <a:t> plusieurs interrogations : peut-on en conclure que le texte 1 (article de presse) était (trop) simple à traduire/post-éditer pour les étudiants de Master 2 puisque tous ont obtenu une note égale ou supérieure au seuil de réussite? Et à l’inverse, que le texte 3 (texte scientifique) était d’une trop grande complexité à traduire/post-éditer ou encore que les évaluatrices ont été (trop) clémentes dans leur évaluation des productions du texte 1 et (trop) sévères pour les productions du texte 3? Ce</a:t>
            </a:r>
            <a:r>
              <a:rPr lang="fr-FR" sz="1200" kern="1200" baseline="0" dirty="0" smtClean="0">
                <a:solidFill>
                  <a:schemeClr val="tx1"/>
                </a:solidFill>
                <a:effectLst/>
                <a:latin typeface="+mn-lt"/>
                <a:ea typeface="+mn-ea"/>
                <a:cs typeface="+mn-cs"/>
              </a:rPr>
              <a:t> ne sont que des </a:t>
            </a:r>
            <a:r>
              <a:rPr lang="fr-FR" sz="1200" kern="1200" dirty="0" smtClean="0">
                <a:solidFill>
                  <a:schemeClr val="tx1"/>
                </a:solidFill>
                <a:effectLst/>
                <a:latin typeface="+mn-lt"/>
                <a:ea typeface="+mn-ea"/>
                <a:cs typeface="+mn-cs"/>
              </a:rPr>
              <a:t>hypothèses explicatives à</a:t>
            </a:r>
            <a:r>
              <a:rPr lang="fr-FR" sz="1200" kern="1200" baseline="0" dirty="0" smtClean="0">
                <a:solidFill>
                  <a:schemeClr val="tx1"/>
                </a:solidFill>
                <a:effectLst/>
                <a:latin typeface="+mn-lt"/>
                <a:ea typeface="+mn-ea"/>
                <a:cs typeface="+mn-cs"/>
              </a:rPr>
              <a:t> confirmer.</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17</a:t>
            </a:fld>
            <a:endParaRPr lang="en-US"/>
          </a:p>
        </p:txBody>
      </p:sp>
    </p:spTree>
    <p:extLst>
      <p:ext uri="{BB962C8B-B14F-4D97-AF65-F5344CB8AC3E}">
        <p14:creationId xmlns:p14="http://schemas.microsoft.com/office/powerpoint/2010/main" val="1120624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1" kern="1200" dirty="0" smtClean="0">
                <a:solidFill>
                  <a:schemeClr val="tx1"/>
                </a:solidFill>
                <a:effectLst/>
                <a:latin typeface="+mn-lt"/>
                <a:ea typeface="+mn-ea"/>
                <a:cs typeface="+mn-cs"/>
              </a:rPr>
              <a:t>Dispersion des notes autour de la médiane </a:t>
            </a:r>
            <a:endParaRPr lang="en-US" sz="1100" kern="1200" dirty="0" smtClean="0">
              <a:solidFill>
                <a:schemeClr val="tx1"/>
              </a:solidFill>
              <a:effectLst/>
              <a:latin typeface="+mn-lt"/>
              <a:ea typeface="+mn-ea"/>
              <a:cs typeface="+mn-cs"/>
            </a:endParaRPr>
          </a:p>
          <a:p>
            <a:r>
              <a:rPr lang="fr-FR" sz="1100" b="0" kern="1200" dirty="0" smtClean="0">
                <a:solidFill>
                  <a:schemeClr val="tx1"/>
                </a:solidFill>
                <a:effectLst/>
                <a:latin typeface="+mn-lt"/>
                <a:ea typeface="+mn-ea"/>
                <a:cs typeface="+mn-cs"/>
              </a:rPr>
              <a:t>Sur ce graphe en boîte à moustaches, on observe la dispersion des notes autour de la médiane selon le mode de traduction sans tenir compte du TS. Pour chaque mode de traduction, la moustache supérieure et la moustache inférieure indiquent respectivement la note la plus élevée et la note la plus basse de la série de notes; la boîte délimitée par le 1</a:t>
            </a:r>
            <a:r>
              <a:rPr lang="fr-FR" sz="1100" b="0" kern="1200" baseline="30000" dirty="0" smtClean="0">
                <a:solidFill>
                  <a:schemeClr val="tx1"/>
                </a:solidFill>
                <a:effectLst/>
                <a:latin typeface="+mn-lt"/>
                <a:ea typeface="+mn-ea"/>
                <a:cs typeface="+mn-cs"/>
              </a:rPr>
              <a:t>er</a:t>
            </a:r>
            <a:r>
              <a:rPr lang="fr-FR" sz="1100" b="0" kern="1200" dirty="0" smtClean="0">
                <a:solidFill>
                  <a:schemeClr val="tx1"/>
                </a:solidFill>
                <a:effectLst/>
                <a:latin typeface="+mn-lt"/>
                <a:ea typeface="+mn-ea"/>
                <a:cs typeface="+mn-cs"/>
              </a:rPr>
              <a:t> quartile (Q1) et le 3</a:t>
            </a:r>
            <a:r>
              <a:rPr lang="fr-FR" sz="1100" b="0" kern="1200" baseline="30000" dirty="0" smtClean="0">
                <a:solidFill>
                  <a:schemeClr val="tx1"/>
                </a:solidFill>
                <a:effectLst/>
                <a:latin typeface="+mn-lt"/>
                <a:ea typeface="+mn-ea"/>
                <a:cs typeface="+mn-cs"/>
              </a:rPr>
              <a:t>e</a:t>
            </a:r>
            <a:r>
              <a:rPr lang="fr-FR" sz="1100" b="0" kern="1200" dirty="0" smtClean="0">
                <a:solidFill>
                  <a:schemeClr val="tx1"/>
                </a:solidFill>
                <a:effectLst/>
                <a:latin typeface="+mn-lt"/>
                <a:ea typeface="+mn-ea"/>
                <a:cs typeface="+mn-cs"/>
              </a:rPr>
              <a:t> quartile (Q3) représente l’intervalle interquartile qui contient au moins 50 pour cent des notes; le marqueur × représente la moyenne des notes et la ligne horizontale représente la médiane.</a:t>
            </a:r>
            <a:endParaRPr lang="en-US" sz="1100" b="1" kern="1200" dirty="0" smtClean="0">
              <a:solidFill>
                <a:schemeClr val="tx1"/>
              </a:solidFill>
              <a:effectLst/>
              <a:latin typeface="+mn-lt"/>
              <a:ea typeface="+mn-ea"/>
              <a:cs typeface="+mn-cs"/>
            </a:endParaRPr>
          </a:p>
          <a:p>
            <a:endParaRPr lang="fr-FR" sz="1100" kern="1200" dirty="0" smtClean="0">
              <a:solidFill>
                <a:schemeClr val="tx1"/>
              </a:solidFill>
              <a:effectLst/>
              <a:latin typeface="+mn-lt"/>
              <a:ea typeface="+mn-ea"/>
              <a:cs typeface="+mn-cs"/>
            </a:endParaRPr>
          </a:p>
          <a:p>
            <a:r>
              <a:rPr lang="fr-FR" sz="1100" kern="1200" dirty="0" smtClean="0">
                <a:solidFill>
                  <a:schemeClr val="tx1"/>
                </a:solidFill>
                <a:effectLst/>
                <a:latin typeface="+mn-lt"/>
                <a:ea typeface="+mn-ea"/>
                <a:cs typeface="+mn-cs"/>
              </a:rPr>
              <a:t>On </a:t>
            </a:r>
            <a:r>
              <a:rPr lang="fr-FR" sz="1100" kern="1200" dirty="0" smtClean="0">
                <a:solidFill>
                  <a:schemeClr val="tx1"/>
                </a:solidFill>
                <a:effectLst/>
                <a:latin typeface="+mn-lt"/>
                <a:ea typeface="+mn-ea"/>
                <a:cs typeface="+mn-cs"/>
              </a:rPr>
              <a:t>constate</a:t>
            </a:r>
            <a:r>
              <a:rPr lang="fr-FR" sz="1100" kern="1200" baseline="0" dirty="0" smtClean="0">
                <a:solidFill>
                  <a:schemeClr val="tx1"/>
                </a:solidFill>
                <a:effectLst/>
                <a:latin typeface="+mn-lt"/>
                <a:ea typeface="+mn-ea"/>
                <a:cs typeface="+mn-cs"/>
              </a:rPr>
              <a:t> ici</a:t>
            </a:r>
            <a:r>
              <a:rPr lang="fr-FR" sz="1100" kern="1200" dirty="0" smtClean="0">
                <a:solidFill>
                  <a:schemeClr val="tx1"/>
                </a:solidFill>
                <a:effectLst/>
                <a:latin typeface="+mn-lt"/>
                <a:ea typeface="+mn-ea"/>
                <a:cs typeface="+mn-cs"/>
              </a:rPr>
              <a:t> un resserrement des notes cette fois autour de la médiane. Ensuite, </a:t>
            </a:r>
            <a:r>
              <a:rPr lang="fr-FR" sz="1100" kern="1200" dirty="0" smtClean="0">
                <a:solidFill>
                  <a:schemeClr val="tx1"/>
                </a:solidFill>
                <a:effectLst/>
                <a:latin typeface="+mn-lt"/>
                <a:ea typeface="+mn-ea"/>
                <a:cs typeface="+mn-cs"/>
              </a:rPr>
              <a:t>on</a:t>
            </a:r>
            <a:r>
              <a:rPr lang="fr-FR" sz="1100" kern="1200" baseline="0" dirty="0" smtClean="0">
                <a:solidFill>
                  <a:schemeClr val="tx1"/>
                </a:solidFill>
                <a:effectLst/>
                <a:latin typeface="+mn-lt"/>
                <a:ea typeface="+mn-ea"/>
                <a:cs typeface="+mn-cs"/>
              </a:rPr>
              <a:t> remarque </a:t>
            </a:r>
            <a:r>
              <a:rPr lang="fr-FR" sz="1100" kern="1200" dirty="0" smtClean="0">
                <a:solidFill>
                  <a:schemeClr val="tx1"/>
                </a:solidFill>
                <a:effectLst/>
                <a:latin typeface="+mn-lt"/>
                <a:ea typeface="+mn-ea"/>
                <a:cs typeface="+mn-cs"/>
              </a:rPr>
              <a:t>également </a:t>
            </a:r>
            <a:r>
              <a:rPr lang="fr-FR" sz="1100" kern="1200" dirty="0" smtClean="0">
                <a:solidFill>
                  <a:schemeClr val="tx1"/>
                </a:solidFill>
                <a:effectLst/>
                <a:latin typeface="+mn-lt"/>
                <a:ea typeface="+mn-ea"/>
                <a:cs typeface="+mn-cs"/>
              </a:rPr>
              <a:t>que non seulement la moyenne, mais aussi la note médiane sont plus élevées en PE de </a:t>
            </a:r>
            <a:r>
              <a:rPr lang="fr-FR" sz="1100" i="1" kern="1200" dirty="0" err="1" smtClean="0">
                <a:solidFill>
                  <a:schemeClr val="tx1"/>
                </a:solidFill>
                <a:effectLst/>
                <a:latin typeface="+mn-lt"/>
                <a:ea typeface="+mn-ea"/>
                <a:cs typeface="+mn-cs"/>
              </a:rPr>
              <a:t>DeepL</a:t>
            </a:r>
            <a:r>
              <a:rPr lang="fr-FR" sz="1100" kern="1200" dirty="0" smtClean="0">
                <a:solidFill>
                  <a:schemeClr val="tx1"/>
                </a:solidFill>
                <a:effectLst/>
                <a:latin typeface="+mn-lt"/>
                <a:ea typeface="+mn-ea"/>
                <a:cs typeface="+mn-cs"/>
              </a:rPr>
              <a:t> par rapport à la PE de </a:t>
            </a:r>
            <a:r>
              <a:rPr lang="fr-FR" sz="1100" i="1" kern="1200" dirty="0" smtClean="0">
                <a:solidFill>
                  <a:schemeClr val="tx1"/>
                </a:solidFill>
                <a:effectLst/>
                <a:latin typeface="+mn-lt"/>
                <a:ea typeface="+mn-ea"/>
                <a:cs typeface="+mn-cs"/>
              </a:rPr>
              <a:t>Google Traduction</a:t>
            </a:r>
            <a:r>
              <a:rPr lang="fr-FR" sz="1100" kern="1200" dirty="0" smtClean="0">
                <a:solidFill>
                  <a:schemeClr val="tx1"/>
                </a:solidFill>
                <a:effectLst/>
                <a:latin typeface="+mn-lt"/>
                <a:ea typeface="+mn-ea"/>
                <a:cs typeface="+mn-cs"/>
              </a:rPr>
              <a:t>, mais davantage encore par rapport à la TH. Le resserrement des notes se traduit par une réduction de l’écart interquartile (Q3-Q1) : </a:t>
            </a:r>
            <a:r>
              <a:rPr lang="fr-FR" sz="1100" i="1" kern="1200" dirty="0" smtClean="0">
                <a:solidFill>
                  <a:schemeClr val="tx1"/>
                </a:solidFill>
                <a:effectLst/>
                <a:latin typeface="+mn-lt"/>
                <a:ea typeface="+mn-ea"/>
                <a:cs typeface="+mn-cs"/>
              </a:rPr>
              <a:t>4,02 en TH; 3,92 en PE de TAN (Google) et 2,97 en PE de TAN (</a:t>
            </a:r>
            <a:r>
              <a:rPr lang="fr-FR" sz="1100" i="1" kern="1200" dirty="0" err="1" smtClean="0">
                <a:solidFill>
                  <a:schemeClr val="tx1"/>
                </a:solidFill>
                <a:effectLst/>
                <a:latin typeface="+mn-lt"/>
                <a:ea typeface="+mn-ea"/>
                <a:cs typeface="+mn-cs"/>
              </a:rPr>
              <a:t>DeepL</a:t>
            </a:r>
            <a:r>
              <a:rPr lang="fr-FR" sz="1100" i="1"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endParaRPr lang="fr-FR" sz="1100" b="0" kern="1200" dirty="0" smtClean="0">
              <a:solidFill>
                <a:schemeClr val="tx1"/>
              </a:solidFill>
              <a:effectLst/>
              <a:latin typeface="+mn-lt"/>
              <a:ea typeface="+mn-ea"/>
              <a:cs typeface="+mn-cs"/>
            </a:endParaRPr>
          </a:p>
          <a:p>
            <a:r>
              <a:rPr lang="fr-FR" sz="1100" b="0" kern="1200" dirty="0" smtClean="0">
                <a:solidFill>
                  <a:schemeClr val="tx1"/>
                </a:solidFill>
                <a:effectLst/>
                <a:latin typeface="+mn-lt"/>
                <a:ea typeface="+mn-ea"/>
                <a:cs typeface="+mn-cs"/>
              </a:rPr>
              <a:t>On note</a:t>
            </a:r>
            <a:r>
              <a:rPr lang="fr-FR" sz="1100" b="0" kern="1200" baseline="0" dirty="0" smtClean="0">
                <a:solidFill>
                  <a:schemeClr val="tx1"/>
                </a:solidFill>
                <a:effectLst/>
                <a:latin typeface="+mn-lt"/>
                <a:ea typeface="+mn-ea"/>
                <a:cs typeface="+mn-cs"/>
              </a:rPr>
              <a:t> aussi </a:t>
            </a:r>
            <a:r>
              <a:rPr lang="fr-FR" sz="1100" b="0" kern="1200" dirty="0" smtClean="0">
                <a:solidFill>
                  <a:schemeClr val="tx1"/>
                </a:solidFill>
                <a:effectLst/>
                <a:latin typeface="+mn-lt"/>
                <a:ea typeface="+mn-ea"/>
                <a:cs typeface="+mn-cs"/>
              </a:rPr>
              <a:t>la </a:t>
            </a:r>
            <a:r>
              <a:rPr lang="fr-FR" sz="1100" b="0" kern="1200" dirty="0" smtClean="0">
                <a:solidFill>
                  <a:schemeClr val="tx1"/>
                </a:solidFill>
                <a:effectLst/>
                <a:latin typeface="+mn-lt"/>
                <a:ea typeface="+mn-ea"/>
                <a:cs typeface="+mn-cs"/>
              </a:rPr>
              <a:t>présence d’une valeur extrêmement basse (3,0) en TH qui se trouve représentée par un point en dessous de la moustache inférieure; il s’agit d’une valeur extrême dite « aberrante ».</a:t>
            </a:r>
            <a:endParaRPr lang="en-US" sz="1100" b="1" kern="1200" dirty="0" smtClean="0">
              <a:solidFill>
                <a:schemeClr val="tx1"/>
              </a:solidFill>
              <a:effectLst/>
              <a:latin typeface="+mn-lt"/>
              <a:ea typeface="+mn-ea"/>
              <a:cs typeface="+mn-cs"/>
            </a:endParaRPr>
          </a:p>
          <a:p>
            <a:r>
              <a:rPr lang="fr-CA" sz="1100" i="1" kern="1200" dirty="0" smtClean="0">
                <a:solidFill>
                  <a:schemeClr val="tx1"/>
                </a:solidFill>
                <a:effectLst/>
                <a:latin typeface="+mn-lt"/>
                <a:ea typeface="+mn-ea"/>
                <a:cs typeface="+mn-cs"/>
              </a:rPr>
              <a:t>Une valeur qui semble dévier de façon marquée par rapport à l’ensemble des autres membres de l’échantillon dans lequel il apparaît (</a:t>
            </a:r>
            <a:r>
              <a:rPr lang="fr-CA" sz="1100" i="1" kern="1200" dirty="0" err="1" smtClean="0">
                <a:solidFill>
                  <a:schemeClr val="tx1"/>
                </a:solidFill>
                <a:effectLst/>
                <a:latin typeface="+mn-lt"/>
                <a:ea typeface="+mn-ea"/>
                <a:cs typeface="+mn-cs"/>
              </a:rPr>
              <a:t>Grubbs</a:t>
            </a:r>
            <a:r>
              <a:rPr lang="fr-CA" sz="1100" i="1" kern="1200" dirty="0" smtClean="0">
                <a:solidFill>
                  <a:schemeClr val="tx1"/>
                </a:solidFill>
                <a:effectLst/>
                <a:latin typeface="+mn-lt"/>
                <a:ea typeface="+mn-ea"/>
                <a:cs typeface="+mn-cs"/>
              </a:rPr>
              <a:t> 1969 : 1).</a:t>
            </a:r>
            <a:endParaRPr lang="en-US" sz="1100" i="1"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18</a:t>
            </a:fld>
            <a:endParaRPr lang="en-US"/>
          </a:p>
        </p:txBody>
      </p:sp>
    </p:spTree>
    <p:extLst>
      <p:ext uri="{BB962C8B-B14F-4D97-AF65-F5344CB8AC3E}">
        <p14:creationId xmlns:p14="http://schemas.microsoft.com/office/powerpoint/2010/main" val="417453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kern="1200" dirty="0" smtClean="0">
                <a:solidFill>
                  <a:schemeClr val="tx1"/>
                </a:solidFill>
                <a:effectLst/>
                <a:latin typeface="+mn-lt"/>
                <a:ea typeface="+mn-ea"/>
                <a:cs typeface="+mn-cs"/>
              </a:rPr>
              <a:t>J’ai voulu vérifier la deuxième hypothèse selon laquelle la qualité d’un texte post-édité serait influencée par le moteur de TA neuronale (</a:t>
            </a:r>
            <a:r>
              <a:rPr lang="fr-FR" sz="1200" b="0" i="1" kern="1200" dirty="0" smtClean="0">
                <a:solidFill>
                  <a:schemeClr val="tx1"/>
                </a:solidFill>
                <a:effectLst/>
                <a:latin typeface="+mn-lt"/>
                <a:ea typeface="+mn-ea"/>
                <a:cs typeface="+mn-cs"/>
              </a:rPr>
              <a:t>Google Traduction</a:t>
            </a:r>
            <a:r>
              <a:rPr lang="fr-FR" sz="1200" b="0" kern="1200" dirty="0" smtClean="0">
                <a:solidFill>
                  <a:schemeClr val="tx1"/>
                </a:solidFill>
                <a:effectLst/>
                <a:latin typeface="+mn-lt"/>
                <a:ea typeface="+mn-ea"/>
                <a:cs typeface="+mn-cs"/>
              </a:rPr>
              <a:t> ou </a:t>
            </a:r>
            <a:r>
              <a:rPr lang="fr-FR" sz="1200" b="0" i="1" kern="1200" dirty="0" err="1" smtClean="0">
                <a:solidFill>
                  <a:schemeClr val="tx1"/>
                </a:solidFill>
                <a:effectLst/>
                <a:latin typeface="+mn-lt"/>
                <a:ea typeface="+mn-ea"/>
                <a:cs typeface="+mn-cs"/>
              </a:rPr>
              <a:t>DeepL</a:t>
            </a:r>
            <a:r>
              <a:rPr lang="fr-FR" sz="1200" b="0" kern="1200" dirty="0" smtClean="0">
                <a:solidFill>
                  <a:schemeClr val="tx1"/>
                </a:solidFill>
                <a:effectLst/>
                <a:latin typeface="+mn-lt"/>
                <a:ea typeface="+mn-ea"/>
                <a:cs typeface="+mn-cs"/>
              </a:rPr>
              <a:t>). Pour ce faire, j’ai comparé les productions obtenues en PE de </a:t>
            </a:r>
            <a:r>
              <a:rPr lang="fr-FR" sz="1200" b="0" i="1" kern="1200" dirty="0" smtClean="0">
                <a:solidFill>
                  <a:schemeClr val="tx1"/>
                </a:solidFill>
                <a:effectLst/>
                <a:latin typeface="+mn-lt"/>
                <a:ea typeface="+mn-ea"/>
                <a:cs typeface="+mn-cs"/>
              </a:rPr>
              <a:t>Google Traduction</a:t>
            </a:r>
            <a:r>
              <a:rPr lang="fr-FR" sz="1200" b="0" kern="1200" dirty="0" smtClean="0">
                <a:solidFill>
                  <a:schemeClr val="tx1"/>
                </a:solidFill>
                <a:effectLst/>
                <a:latin typeface="+mn-lt"/>
                <a:ea typeface="+mn-ea"/>
                <a:cs typeface="+mn-cs"/>
              </a:rPr>
              <a:t> aux productions obtenues en PE de </a:t>
            </a:r>
            <a:r>
              <a:rPr lang="fr-FR" sz="1200" b="0" i="1" kern="1200" dirty="0" err="1" smtClean="0">
                <a:solidFill>
                  <a:schemeClr val="tx1"/>
                </a:solidFill>
                <a:effectLst/>
                <a:latin typeface="+mn-lt"/>
                <a:ea typeface="+mn-ea"/>
                <a:cs typeface="+mn-cs"/>
              </a:rPr>
              <a:t>DeepL</a:t>
            </a:r>
            <a:r>
              <a:rPr lang="fr-FR" sz="1200" b="0" kern="1200" dirty="0" smtClean="0">
                <a:solidFill>
                  <a:schemeClr val="tx1"/>
                </a:solidFill>
                <a:effectLst/>
                <a:latin typeface="+mn-lt"/>
                <a:ea typeface="+mn-ea"/>
                <a:cs typeface="+mn-cs"/>
              </a:rPr>
              <a:t> selon le niveau moyen d’erreurs comptabilisées par TS.</a:t>
            </a:r>
            <a:endParaRPr lang="en-US" sz="1200" b="1" kern="1200" dirty="0" smtClean="0">
              <a:solidFill>
                <a:schemeClr val="tx1"/>
              </a:solidFill>
              <a:effectLst/>
              <a:latin typeface="+mn-lt"/>
              <a:ea typeface="+mn-ea"/>
              <a:cs typeface="+mn-cs"/>
            </a:endParaRPr>
          </a:p>
          <a:p>
            <a:endParaRPr lang="fr-FR" sz="1200" b="1" i="1"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Google </a:t>
            </a:r>
            <a:r>
              <a:rPr lang="fr-FR" sz="1200" b="1" i="1" kern="1200" dirty="0" smtClean="0">
                <a:solidFill>
                  <a:schemeClr val="tx1"/>
                </a:solidFill>
                <a:effectLst/>
                <a:latin typeface="+mn-lt"/>
                <a:ea typeface="+mn-ea"/>
                <a:cs typeface="+mn-cs"/>
              </a:rPr>
              <a:t>Traduction</a:t>
            </a:r>
            <a:r>
              <a:rPr lang="fr-FR" sz="1200" b="1" kern="1200" dirty="0" smtClean="0">
                <a:solidFill>
                  <a:schemeClr val="tx1"/>
                </a:solidFill>
                <a:effectLst/>
                <a:latin typeface="+mn-lt"/>
                <a:ea typeface="+mn-ea"/>
                <a:cs typeface="+mn-cs"/>
              </a:rPr>
              <a:t> vs </a:t>
            </a:r>
            <a:r>
              <a:rPr lang="fr-FR" sz="1200" b="1" i="1" kern="1200" dirty="0" err="1" smtClean="0">
                <a:solidFill>
                  <a:schemeClr val="tx1"/>
                </a:solidFill>
                <a:effectLst/>
                <a:latin typeface="+mn-lt"/>
                <a:ea typeface="+mn-ea"/>
                <a:cs typeface="+mn-cs"/>
              </a:rPr>
              <a:t>DeepL</a:t>
            </a:r>
            <a:endParaRPr lang="en-US" sz="1100" kern="1200" dirty="0" smtClean="0">
              <a:solidFill>
                <a:schemeClr val="tx1"/>
              </a:solidFill>
              <a:effectLst/>
              <a:latin typeface="+mn-lt"/>
              <a:ea typeface="+mn-ea"/>
              <a:cs typeface="+mn-cs"/>
            </a:endParaRPr>
          </a:p>
          <a:p>
            <a:r>
              <a:rPr lang="fr-FR" sz="1200" b="0" kern="1200" dirty="0" smtClean="0">
                <a:solidFill>
                  <a:schemeClr val="tx1"/>
                </a:solidFill>
                <a:effectLst/>
                <a:latin typeface="+mn-lt"/>
                <a:ea typeface="+mn-ea"/>
                <a:cs typeface="+mn-cs"/>
              </a:rPr>
              <a:t>Sur cette figure, on retrouve, pour chaque texte, le nombre moyen d’erreurs relevées en phase d’acceptabilité (AC) et le nombre moyen d’erreurs en phase d’adéquation (AD). Afin d’établir une base de comparaison valable, nous avons normalisé nos résultats en prenant comme indicateur le nombre moyen d’erreurs par mot du TS. Les résultats montrent que la PE de </a:t>
            </a:r>
            <a:r>
              <a:rPr lang="fr-FR" sz="1200" b="0" i="1" kern="1200" dirty="0" err="1" smtClean="0">
                <a:solidFill>
                  <a:schemeClr val="tx1"/>
                </a:solidFill>
                <a:effectLst/>
                <a:latin typeface="+mn-lt"/>
                <a:ea typeface="+mn-ea"/>
                <a:cs typeface="+mn-cs"/>
              </a:rPr>
              <a:t>DeepL</a:t>
            </a:r>
            <a:r>
              <a:rPr lang="fr-FR" sz="1200" b="0" kern="1200" dirty="0" smtClean="0">
                <a:solidFill>
                  <a:schemeClr val="tx1"/>
                </a:solidFill>
                <a:effectLst/>
                <a:latin typeface="+mn-lt"/>
                <a:ea typeface="+mn-ea"/>
                <a:cs typeface="+mn-cs"/>
              </a:rPr>
              <a:t> a permis d’aboutir à des productions de meilleure qualité, puisqu’elles contiennent, en moyenne, moins d’erreurs que les PE de </a:t>
            </a:r>
            <a:r>
              <a:rPr lang="fr-FR" sz="1200" b="0" i="1" kern="1200" dirty="0" smtClean="0">
                <a:solidFill>
                  <a:schemeClr val="tx1"/>
                </a:solidFill>
                <a:effectLst/>
                <a:latin typeface="+mn-lt"/>
                <a:ea typeface="+mn-ea"/>
                <a:cs typeface="+mn-cs"/>
              </a:rPr>
              <a:t>Google</a:t>
            </a:r>
            <a:r>
              <a:rPr lang="fr-FR" sz="1200" b="0" kern="1200" dirty="0" smtClean="0">
                <a:solidFill>
                  <a:schemeClr val="tx1"/>
                </a:solidFill>
                <a:effectLst/>
                <a:latin typeface="+mn-lt"/>
                <a:ea typeface="+mn-ea"/>
                <a:cs typeface="+mn-cs"/>
              </a:rPr>
              <a:t>. Cette conclusion vaut aussi bien pour la phase d’acceptabilité que pour la phase d’adéquation et quel que soit le TS. Ces résultats confirment </a:t>
            </a:r>
            <a:r>
              <a:rPr lang="fr-FR" sz="1200" b="0" kern="1200" dirty="0" smtClean="0">
                <a:solidFill>
                  <a:schemeClr val="tx1"/>
                </a:solidFill>
                <a:effectLst/>
                <a:latin typeface="+mn-lt"/>
                <a:ea typeface="+mn-ea"/>
                <a:cs typeface="+mn-cs"/>
              </a:rPr>
              <a:t>donc </a:t>
            </a:r>
            <a:r>
              <a:rPr lang="fr-FR" sz="1200" b="0" kern="1200" dirty="0" smtClean="0">
                <a:solidFill>
                  <a:schemeClr val="tx1"/>
                </a:solidFill>
                <a:effectLst/>
                <a:latin typeface="+mn-lt"/>
                <a:ea typeface="+mn-ea"/>
                <a:cs typeface="+mn-cs"/>
              </a:rPr>
              <a:t>notre hypothèse de départ.</a:t>
            </a:r>
            <a:endParaRPr lang="en-US" sz="1200" b="1"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19</a:t>
            </a:fld>
            <a:endParaRPr lang="en-US"/>
          </a:p>
        </p:txBody>
      </p:sp>
    </p:spTree>
    <p:extLst>
      <p:ext uri="{BB962C8B-B14F-4D97-AF65-F5344CB8AC3E}">
        <p14:creationId xmlns:p14="http://schemas.microsoft.com/office/powerpoint/2010/main" val="342396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Plan : Voici comment elle va se dérouler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-J'expliquerai tout d'abord le contexte et les raisons </a:t>
            </a:r>
            <a:r>
              <a:rPr lang="fr-FR" sz="1200" kern="1200" dirty="0" smtClean="0">
                <a:solidFill>
                  <a:schemeClr val="tx1"/>
                </a:solidFill>
                <a:effectLst/>
                <a:latin typeface="+mn-lt"/>
                <a:ea typeface="+mn-ea"/>
                <a:cs typeface="+mn-cs"/>
              </a:rPr>
              <a:t>des </a:t>
            </a:r>
            <a:r>
              <a:rPr lang="fr-FR" sz="1200" kern="1200" dirty="0" smtClean="0">
                <a:solidFill>
                  <a:schemeClr val="tx1"/>
                </a:solidFill>
                <a:effectLst/>
                <a:latin typeface="+mn-lt"/>
                <a:ea typeface="+mn-ea"/>
                <a:cs typeface="+mn-cs"/>
              </a:rPr>
              <a:t>travaux de </a:t>
            </a:r>
            <a:r>
              <a:rPr lang="fr-FR" sz="1200" kern="1200" dirty="0" smtClean="0">
                <a:solidFill>
                  <a:schemeClr val="tx1"/>
                </a:solidFill>
                <a:effectLst/>
                <a:latin typeface="+mn-lt"/>
                <a:ea typeface="+mn-ea"/>
                <a:cs typeface="+mn-cs"/>
              </a:rPr>
              <a:t>recherche que je mène</a:t>
            </a:r>
            <a:r>
              <a:rPr lang="fr-FR" sz="1200" kern="1200" baseline="0" dirty="0" smtClean="0">
                <a:solidFill>
                  <a:schemeClr val="tx1"/>
                </a:solidFill>
                <a:effectLst/>
                <a:latin typeface="+mn-lt"/>
                <a:ea typeface="+mn-ea"/>
                <a:cs typeface="+mn-cs"/>
              </a:rPr>
              <a:t> dans le cadre de ma thèse de doctorat en cotutelle entre l’université de Liège et l’université de Genève</a:t>
            </a:r>
            <a:r>
              <a:rPr lang="fr-FR"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J'aborderai ensuite les objectifs poursuivis et la méthodologie choisie en présentant les étapes de l'exploitation des données</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Puis nous passerons aux résultats de l’analyse statistique et de l’analyse linguistique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Pour conclure, je tenterai de tirer les implications de ces résultats en dégageant les principaux défis que pose auj. la TA neuronale aux apprenants en traduction</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2</a:t>
            </a:fld>
            <a:endParaRPr lang="en-US"/>
          </a:p>
        </p:txBody>
      </p:sp>
    </p:spTree>
    <p:extLst>
      <p:ext uri="{BB962C8B-B14F-4D97-AF65-F5344CB8AC3E}">
        <p14:creationId xmlns:p14="http://schemas.microsoft.com/office/powerpoint/2010/main" val="2747814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sz="1200" b="1" i="1" kern="1200" dirty="0" smtClean="0">
                <a:solidFill>
                  <a:schemeClr val="tx1"/>
                </a:solidFill>
                <a:effectLst/>
                <a:latin typeface="+mn-lt"/>
                <a:ea typeface="+mn-ea"/>
                <a:cs typeface="+mn-cs"/>
              </a:rPr>
              <a:t>Résultats par étudiant</a:t>
            </a:r>
            <a:endParaRPr lang="en-US"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J’ai voulu approfondir ces observations en analysant les résultats par étudiant. </a:t>
            </a:r>
            <a:endParaRPr lang="en-US" sz="11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deux tableaux ont été obtenus en comparant, pour un même étudiant, les notes attribuées en TH à celles attribuées en PE de TA (</a:t>
            </a:r>
            <a:r>
              <a:rPr lang="fr-FR" sz="1200" i="1" kern="1200" dirty="0" smtClean="0">
                <a:solidFill>
                  <a:schemeClr val="tx1"/>
                </a:solidFill>
                <a:effectLst/>
                <a:latin typeface="+mn-lt"/>
                <a:ea typeface="+mn-ea"/>
                <a:cs typeface="+mn-cs"/>
              </a:rPr>
              <a:t>Google Traduction</a:t>
            </a:r>
            <a:r>
              <a:rPr lang="fr-FR" sz="1200" kern="1200" dirty="0" smtClean="0">
                <a:solidFill>
                  <a:schemeClr val="tx1"/>
                </a:solidFill>
                <a:effectLst/>
                <a:latin typeface="+mn-lt"/>
                <a:ea typeface="+mn-ea"/>
                <a:cs typeface="+mn-cs"/>
              </a:rPr>
              <a:t> pour la figure </a:t>
            </a:r>
            <a:r>
              <a:rPr lang="fr-FR" sz="1200" kern="1200" dirty="0" smtClean="0">
                <a:solidFill>
                  <a:schemeClr val="tx1"/>
                </a:solidFill>
                <a:effectLst/>
                <a:latin typeface="+mn-lt"/>
                <a:ea typeface="+mn-ea"/>
                <a:cs typeface="+mn-cs"/>
              </a:rPr>
              <a:t>de</a:t>
            </a:r>
            <a:r>
              <a:rPr lang="fr-FR" sz="1200" kern="1200" baseline="0" dirty="0" smtClean="0">
                <a:solidFill>
                  <a:schemeClr val="tx1"/>
                </a:solidFill>
                <a:effectLst/>
                <a:latin typeface="+mn-lt"/>
                <a:ea typeface="+mn-ea"/>
                <a:cs typeface="+mn-cs"/>
              </a:rPr>
              <a:t> gauche</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et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pour la figure </a:t>
            </a:r>
            <a:r>
              <a:rPr lang="fr-FR" sz="1200" kern="1200" dirty="0" smtClean="0">
                <a:solidFill>
                  <a:schemeClr val="tx1"/>
                </a:solidFill>
                <a:effectLst/>
                <a:latin typeface="+mn-lt"/>
                <a:ea typeface="+mn-ea"/>
                <a:cs typeface="+mn-cs"/>
              </a:rPr>
              <a:t>de</a:t>
            </a:r>
            <a:r>
              <a:rPr lang="fr-FR" sz="1200" kern="1200" baseline="0" dirty="0" smtClean="0">
                <a:solidFill>
                  <a:schemeClr val="tx1"/>
                </a:solidFill>
                <a:effectLst/>
                <a:latin typeface="+mn-lt"/>
                <a:ea typeface="+mn-ea"/>
                <a:cs typeface="+mn-cs"/>
              </a:rPr>
              <a:t> droite</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Sur </a:t>
            </a:r>
            <a:r>
              <a:rPr lang="fr-FR" sz="1200" kern="1200" dirty="0" smtClean="0">
                <a:solidFill>
                  <a:schemeClr val="tx1"/>
                </a:solidFill>
                <a:effectLst/>
                <a:latin typeface="+mn-lt"/>
                <a:ea typeface="+mn-ea"/>
                <a:cs typeface="+mn-cs"/>
              </a:rPr>
              <a:t>ces figures, les TH sont classées de manière décroissante : de la meilleure production à la moins bonne.</a:t>
            </a:r>
            <a:endParaRPr lang="en-US" sz="11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Sur la figure de gauche, nous voyons que les étudiants dont la note en TH est située en deçà de la médiane (11,3) — ET013 jusque ET006 inclus — obtiennent systématiquement une meilleure note en PE de </a:t>
            </a:r>
            <a:r>
              <a:rPr lang="fr-FR" sz="1200" i="1" kern="1200" dirty="0" smtClean="0">
                <a:solidFill>
                  <a:schemeClr val="tx1"/>
                </a:solidFill>
                <a:effectLst/>
                <a:latin typeface="+mn-lt"/>
                <a:ea typeface="+mn-ea"/>
                <a:cs typeface="+mn-cs"/>
              </a:rPr>
              <a:t>Google Traduction</a:t>
            </a:r>
            <a:r>
              <a:rPr lang="fr-FR" sz="1200" kern="1200" dirty="0" smtClean="0">
                <a:solidFill>
                  <a:schemeClr val="tx1"/>
                </a:solidFill>
                <a:effectLst/>
                <a:latin typeface="+mn-lt"/>
                <a:ea typeface="+mn-ea"/>
                <a:cs typeface="+mn-cs"/>
              </a:rPr>
              <a:t>. De plus, les étudiants que nous considérons comme les plus faibles, à savoir ceux dont la note arrondie en TH n’atteint pas le seuil de réussite de 10/20 — ET002 jusque ET006 inclus — ont obtenu une note nettement plus élevée en PE. Il semblerait que ces étudiants bénéficient particulièrement de ce mode de traduction. À l’inverse, les étudiants dont les productions humaines sont situées au-delà de la valeur médiane — ET023 à ET014 inclus — ont tous obtenu une note plus basse en PE à l’exception de l’étudiant ET008. Cette figure permet de mettre au jour un « effet nivelant » en PE de TA neuronale (voir </a:t>
            </a:r>
            <a:r>
              <a:rPr lang="fr-FR" sz="1200" kern="1200" dirty="0" smtClean="0">
                <a:solidFill>
                  <a:schemeClr val="tx1"/>
                </a:solidFill>
                <a:effectLst/>
                <a:latin typeface="+mn-lt"/>
                <a:ea typeface="+mn-ea"/>
                <a:cs typeface="+mn-cs"/>
              </a:rPr>
              <a:t>citation</a:t>
            </a:r>
            <a:r>
              <a:rPr lang="fr-FR" sz="1200" kern="1200" baseline="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Killman</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2018).</a:t>
            </a:r>
            <a:endParaRPr lang="en-US" sz="11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Sur </a:t>
            </a:r>
            <a:r>
              <a:rPr lang="fr-FR" sz="1200" kern="1200" dirty="0" smtClean="0">
                <a:solidFill>
                  <a:schemeClr val="tx1"/>
                </a:solidFill>
                <a:effectLst/>
                <a:latin typeface="+mn-lt"/>
                <a:ea typeface="+mn-ea"/>
                <a:cs typeface="+mn-cs"/>
              </a:rPr>
              <a:t>la figure de droite, </a:t>
            </a:r>
            <a:r>
              <a:rPr lang="fr-FR" sz="1200" kern="1200" dirty="0" smtClean="0">
                <a:solidFill>
                  <a:schemeClr val="tx1"/>
                </a:solidFill>
                <a:effectLst/>
                <a:latin typeface="+mn-lt"/>
                <a:ea typeface="+mn-ea"/>
                <a:cs typeface="+mn-cs"/>
              </a:rPr>
              <a:t>on peut également</a:t>
            </a:r>
            <a:r>
              <a:rPr lang="fr-FR" sz="1200" kern="1200" baseline="0" dirty="0" smtClean="0">
                <a:solidFill>
                  <a:schemeClr val="tx1"/>
                </a:solidFill>
                <a:effectLst/>
                <a:latin typeface="+mn-lt"/>
                <a:ea typeface="+mn-ea"/>
                <a:cs typeface="+mn-cs"/>
              </a:rPr>
              <a:t> voir </a:t>
            </a:r>
            <a:r>
              <a:rPr lang="fr-FR" sz="1200" kern="1200" dirty="0" smtClean="0">
                <a:solidFill>
                  <a:schemeClr val="tx1"/>
                </a:solidFill>
                <a:effectLst/>
                <a:latin typeface="+mn-lt"/>
                <a:ea typeface="+mn-ea"/>
                <a:cs typeface="+mn-cs"/>
              </a:rPr>
              <a:t>ce </a:t>
            </a:r>
            <a:r>
              <a:rPr lang="fr-FR" sz="1200" kern="1200" dirty="0" smtClean="0">
                <a:solidFill>
                  <a:schemeClr val="tx1"/>
                </a:solidFill>
                <a:effectLst/>
                <a:latin typeface="+mn-lt"/>
                <a:ea typeface="+mn-ea"/>
                <a:cs typeface="+mn-cs"/>
              </a:rPr>
              <a:t>phénomène en PE de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mais de manière moins marquée. </a:t>
            </a:r>
            <a:endParaRPr lang="en-US" sz="11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Both they [translators well above the median] and the translators at and just above the median all experienced a reduction in performance levels when post-editing, while those below it all experienced a rise, giving way to a leveling effect » (</a:t>
            </a:r>
            <a:r>
              <a:rPr lang="en-US" sz="1200" i="1" kern="1200" dirty="0" err="1" smtClean="0">
                <a:solidFill>
                  <a:schemeClr val="tx1"/>
                </a:solidFill>
                <a:effectLst/>
                <a:latin typeface="+mn-lt"/>
                <a:ea typeface="+mn-ea"/>
                <a:cs typeface="+mn-cs"/>
              </a:rPr>
              <a:t>Killman</a:t>
            </a:r>
            <a:r>
              <a:rPr lang="en-US" sz="1200" i="1" kern="1200" dirty="0" smtClean="0">
                <a:solidFill>
                  <a:schemeClr val="tx1"/>
                </a:solidFill>
                <a:effectLst/>
                <a:latin typeface="+mn-lt"/>
                <a:ea typeface="+mn-ea"/>
                <a:cs typeface="+mn-cs"/>
              </a:rPr>
              <a:t> 2018 : 137).</a:t>
            </a: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20</a:t>
            </a:fld>
            <a:endParaRPr lang="en-US"/>
          </a:p>
        </p:txBody>
      </p:sp>
    </p:spTree>
    <p:extLst>
      <p:ext uri="{BB962C8B-B14F-4D97-AF65-F5344CB8AC3E}">
        <p14:creationId xmlns:p14="http://schemas.microsoft.com/office/powerpoint/2010/main" val="3053436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Qualité des TA brutes</a:t>
            </a:r>
            <a:endParaRPr lang="en-US"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J’ai</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décidé d’intégrer, pour chaque TS, les deux TA brutes (</a:t>
            </a:r>
            <a:r>
              <a:rPr lang="fr-FR" sz="1200" i="1" kern="1200" dirty="0" smtClean="0">
                <a:solidFill>
                  <a:schemeClr val="tx1"/>
                </a:solidFill>
                <a:effectLst/>
                <a:latin typeface="+mn-lt"/>
                <a:ea typeface="+mn-ea"/>
                <a:cs typeface="+mn-cs"/>
              </a:rPr>
              <a:t>Google Traduction</a:t>
            </a:r>
            <a:r>
              <a:rPr lang="fr-FR" sz="1200" kern="1200" dirty="0" smtClean="0">
                <a:solidFill>
                  <a:schemeClr val="tx1"/>
                </a:solidFill>
                <a:effectLst/>
                <a:latin typeface="+mn-lt"/>
                <a:ea typeface="+mn-ea"/>
                <a:cs typeface="+mn-cs"/>
              </a:rPr>
              <a:t> et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au corpus d’évaluation humaine à l’insu des évaluatrices. Chaque sortie brute a donc été évaluée par deux évaluatrices, au même titre que les productions des étudiants, ce qui nous a permis de leur attribuer une note sur 20 (tableau 2). Pour rappel, les trois TS n’ont pas été évalués par les mêmes binômes d’évaluatrices. Pour des raisons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 validité des résultats, ces six TA brutes (deux par TS) ont bien entendu été exclues des différentes figures que nous venons de présenter. </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Sur ce tableau X, il est très interpellant de constater que quatre sorties de TA sur six ont obtenu une note supérieure au seuil de réussite fixé à 10 sur 20, même s’il faut bien noter que trois d’entre elles sont inférieures à la note de 11 sur 20. C’est la TA produite par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pour le texte économique qui reçoit la note la plus élevée : 13,4 sur 20.</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comparaison, les TA du texte de vulgarisation scientifique ont récolté de très mauvaises notes (4,3 et 6,8 sur 20). On pourrait donc légitimement se demander si le texte 3 ne se prêtait pas </a:t>
            </a:r>
            <a:r>
              <a:rPr lang="fr-FR" sz="1200" kern="1200" dirty="0" smtClean="0">
                <a:solidFill>
                  <a:schemeClr val="tx1"/>
                </a:solidFill>
                <a:effectLst/>
                <a:latin typeface="+mn-lt"/>
                <a:ea typeface="+mn-ea"/>
                <a:cs typeface="+mn-cs"/>
              </a:rPr>
              <a:t>moins </a:t>
            </a:r>
            <a:r>
              <a:rPr lang="fr-FR" sz="1200" kern="1200" dirty="0" smtClean="0">
                <a:solidFill>
                  <a:schemeClr val="tx1"/>
                </a:solidFill>
                <a:effectLst/>
                <a:latin typeface="+mn-lt"/>
                <a:ea typeface="+mn-ea"/>
                <a:cs typeface="+mn-cs"/>
              </a:rPr>
              <a:t>bien à une traduction machine en raison de plusieurs facteurs (thématique ; complexité syntaxique, terminologique…) ou si le binôme d’évaluatrices du texte 3 n’a pas été plus sévère dans son évaluation de la qualité par rapport aux deux autres textes.</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comparant les </a:t>
            </a:r>
            <a:r>
              <a:rPr lang="fr-FR" sz="1200" kern="1200" dirty="0" smtClean="0">
                <a:solidFill>
                  <a:schemeClr val="tx1"/>
                </a:solidFill>
                <a:effectLst/>
                <a:latin typeface="+mn-lt"/>
                <a:ea typeface="+mn-ea"/>
                <a:cs typeface="+mn-cs"/>
              </a:rPr>
              <a:t>moyennes générales </a:t>
            </a:r>
            <a:r>
              <a:rPr lang="fr-FR" sz="1200" kern="1200" dirty="0" smtClean="0">
                <a:solidFill>
                  <a:schemeClr val="tx1"/>
                </a:solidFill>
                <a:effectLst/>
                <a:latin typeface="+mn-lt"/>
                <a:ea typeface="+mn-ea"/>
                <a:cs typeface="+mn-cs"/>
              </a:rPr>
              <a:t>aux </a:t>
            </a:r>
            <a:r>
              <a:rPr lang="fr-FR" sz="1200" kern="1200" dirty="0" smtClean="0">
                <a:solidFill>
                  <a:schemeClr val="tx1"/>
                </a:solidFill>
                <a:effectLst/>
                <a:latin typeface="+mn-lt"/>
                <a:ea typeface="+mn-ea"/>
                <a:cs typeface="+mn-cs"/>
              </a:rPr>
              <a:t>notes attribuées par les évaluatrices humaines aux TA brutes (tableau 2), il apparait que les textes post-édités ont été jugés, en moyenne, de meilleure qualité que les TA brutes (et heureusement !). La PE a donc permis de faire systématiquement remonter la moyenne des notes à une exception : la moyenne générale en PE de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pour le texte 2 est de 13,2 sur 20, soit une valeur plus basse que la note qui a été attribuée par les évaluatrices à la TA brute (13,4). </a:t>
            </a:r>
            <a:r>
              <a:rPr lang="fr-FR" sz="1200" i="1" kern="1200" dirty="0" smtClean="0">
                <a:solidFill>
                  <a:schemeClr val="tx1"/>
                </a:solidFill>
                <a:effectLst/>
                <a:latin typeface="+mn-lt"/>
                <a:ea typeface="+mn-ea"/>
                <a:cs typeface="+mn-cs"/>
              </a:rPr>
              <a:t>Cette note est également supérieure aux valeurs médianes obtenues en TH, en PE de TA (Google) et en PE de TA (</a:t>
            </a:r>
            <a:r>
              <a:rPr lang="fr-FR" sz="1200" i="1" kern="1200" dirty="0" err="1" smtClean="0">
                <a:solidFill>
                  <a:schemeClr val="tx1"/>
                </a:solidFill>
                <a:effectLst/>
                <a:latin typeface="+mn-lt"/>
                <a:ea typeface="+mn-ea"/>
                <a:cs typeface="+mn-cs"/>
              </a:rPr>
              <a:t>DeepL</a:t>
            </a:r>
            <a:r>
              <a:rPr lang="fr-FR" sz="1200" i="1" kern="1200" dirty="0" smtClean="0">
                <a:solidFill>
                  <a:schemeClr val="tx1"/>
                </a:solidFill>
                <a:effectLst/>
                <a:latin typeface="+mn-lt"/>
                <a:ea typeface="+mn-ea"/>
                <a:cs typeface="+mn-cs"/>
              </a:rPr>
              <a:t>) pour le texte 2.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21</a:t>
            </a:fld>
            <a:endParaRPr lang="en-US"/>
          </a:p>
        </p:txBody>
      </p:sp>
    </p:spTree>
    <p:extLst>
      <p:ext uri="{BB962C8B-B14F-4D97-AF65-F5344CB8AC3E}">
        <p14:creationId xmlns:p14="http://schemas.microsoft.com/office/powerpoint/2010/main" val="2479906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Conclusion analyse statistique</a:t>
            </a:r>
            <a:endParaRPr lang="en-US" sz="1200" kern="120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Nos </a:t>
            </a:r>
            <a:r>
              <a:rPr lang="fr-FR" sz="1200" kern="1200" dirty="0" smtClean="0">
                <a:solidFill>
                  <a:schemeClr val="tx1"/>
                </a:solidFill>
                <a:effectLst/>
                <a:latin typeface="+mn-lt"/>
                <a:ea typeface="+mn-ea"/>
                <a:cs typeface="+mn-cs"/>
              </a:rPr>
              <a:t>résultats ont montré que, globalement, les textes post-édités ont été considérés de meilleure qualité que les TH. Preuve en est que si l’on considère l’ensemble des productions (tout TS confondu), la moyenne des notes et la valeur médiane obtenues en PE </a:t>
            </a:r>
            <a:r>
              <a:rPr lang="fr-FR" sz="1200" kern="1200" dirty="0" smtClean="0">
                <a:solidFill>
                  <a:schemeClr val="tx1"/>
                </a:solidFill>
                <a:effectLst/>
                <a:latin typeface="+mn-lt"/>
                <a:ea typeface="+mn-ea"/>
                <a:cs typeface="+mn-cs"/>
              </a:rPr>
              <a:t>de</a:t>
            </a:r>
            <a:r>
              <a:rPr lang="fr-FR" sz="1200" kern="1200" baseline="0" dirty="0" smtClean="0">
                <a:solidFill>
                  <a:schemeClr val="tx1"/>
                </a:solidFill>
                <a:effectLst/>
                <a:latin typeface="+mn-lt"/>
                <a:ea typeface="+mn-ea"/>
                <a:cs typeface="+mn-cs"/>
              </a:rPr>
              <a:t> TA </a:t>
            </a:r>
            <a:r>
              <a:rPr lang="fr-FR" sz="1200" kern="1200" dirty="0" smtClean="0">
                <a:solidFill>
                  <a:schemeClr val="tx1"/>
                </a:solidFill>
                <a:effectLst/>
                <a:latin typeface="+mn-lt"/>
                <a:ea typeface="+mn-ea"/>
                <a:cs typeface="+mn-cs"/>
              </a:rPr>
              <a:t>(que </a:t>
            </a:r>
            <a:r>
              <a:rPr lang="fr-FR" sz="1200" kern="1200" dirty="0" smtClean="0">
                <a:solidFill>
                  <a:schemeClr val="tx1"/>
                </a:solidFill>
                <a:effectLst/>
                <a:latin typeface="+mn-lt"/>
                <a:ea typeface="+mn-ea"/>
                <a:cs typeface="+mn-cs"/>
              </a:rPr>
              <a:t>ce soit </a:t>
            </a:r>
            <a:r>
              <a:rPr lang="fr-FR" sz="1200" i="1" kern="1200" dirty="0" smtClean="0">
                <a:solidFill>
                  <a:schemeClr val="tx1"/>
                </a:solidFill>
                <a:effectLst/>
                <a:latin typeface="+mn-lt"/>
                <a:ea typeface="+mn-ea"/>
                <a:cs typeface="+mn-cs"/>
              </a:rPr>
              <a:t>Google Traduction</a:t>
            </a:r>
            <a:r>
              <a:rPr lang="fr-FR" sz="1200" kern="1200" dirty="0" smtClean="0">
                <a:solidFill>
                  <a:schemeClr val="tx1"/>
                </a:solidFill>
                <a:effectLst/>
                <a:latin typeface="+mn-lt"/>
                <a:ea typeface="+mn-ea"/>
                <a:cs typeface="+mn-cs"/>
              </a:rPr>
              <a:t> ou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sont supérieures aux valeurs mesurées en </a:t>
            </a:r>
            <a:r>
              <a:rPr lang="fr-FR" sz="1200" kern="1200" dirty="0" smtClean="0">
                <a:solidFill>
                  <a:schemeClr val="tx1"/>
                </a:solidFill>
                <a:effectLst/>
                <a:latin typeface="+mn-lt"/>
                <a:ea typeface="+mn-ea"/>
                <a:cs typeface="+mn-cs"/>
              </a:rPr>
              <a:t>TH.</a:t>
            </a:r>
          </a:p>
          <a:p>
            <a:pPr marL="171450" indent="-171450">
              <a:buFontTx/>
              <a:buChar char="-"/>
            </a:pPr>
            <a:endParaRPr lang="fr-FR" sz="1200" kern="1200" dirty="0" smtClean="0">
              <a:solidFill>
                <a:schemeClr val="tx1"/>
              </a:solidFill>
              <a:effectLst/>
              <a:latin typeface="+mn-lt"/>
              <a:ea typeface="+mn-ea"/>
              <a:cs typeface="+mn-cs"/>
            </a:endParaRPr>
          </a:p>
          <a:p>
            <a:pPr marL="171450" indent="-171450">
              <a:buFontTx/>
              <a:buChar char="-"/>
            </a:pPr>
            <a:r>
              <a:rPr lang="fr-BE" sz="1200" dirty="0" smtClean="0">
                <a:solidFill>
                  <a:srgbClr val="1A3260"/>
                </a:solidFill>
              </a:rPr>
              <a:t>Les textes post-édités (</a:t>
            </a:r>
            <a:r>
              <a:rPr lang="fr-BE" sz="1200" dirty="0" err="1" smtClean="0">
                <a:solidFill>
                  <a:srgbClr val="1A3260"/>
                </a:solidFill>
              </a:rPr>
              <a:t>DeepL</a:t>
            </a:r>
            <a:r>
              <a:rPr lang="fr-BE" sz="1200" dirty="0" smtClean="0">
                <a:solidFill>
                  <a:srgbClr val="1A3260"/>
                </a:solidFill>
              </a:rPr>
              <a:t> et Google) contenaient moins de fautes de grammaire et de syntaxe, mais davantage de calques fautifs par rapport aux traductions</a:t>
            </a:r>
            <a:r>
              <a:rPr lang="fr-BE" sz="1200" baseline="0" dirty="0" smtClean="0">
                <a:solidFill>
                  <a:srgbClr val="1A3260"/>
                </a:solidFill>
              </a:rPr>
              <a:t> humaines. Les PE de </a:t>
            </a:r>
            <a:r>
              <a:rPr lang="fr-BE" sz="1200" baseline="0" dirty="0" err="1" smtClean="0">
                <a:solidFill>
                  <a:srgbClr val="1A3260"/>
                </a:solidFill>
              </a:rPr>
              <a:t>DeepL</a:t>
            </a:r>
            <a:r>
              <a:rPr lang="fr-BE" sz="1200" baseline="0" dirty="0" smtClean="0">
                <a:solidFill>
                  <a:srgbClr val="1A3260"/>
                </a:solidFill>
              </a:rPr>
              <a:t> contenaient, en moyenne, moins d’erreurs d’acceptabilité et ont obtenu des notes plus élevées par rapport aux deux autres modes de trad.</a:t>
            </a:r>
          </a:p>
          <a:p>
            <a:pPr marL="171450" indent="-171450">
              <a:buFontTx/>
              <a:buChar char="-"/>
            </a:pPr>
            <a:endParaRPr lang="en-US" sz="1200" kern="120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Nous </a:t>
            </a:r>
            <a:r>
              <a:rPr lang="fr-FR" sz="1200" kern="1200" dirty="0" smtClean="0">
                <a:solidFill>
                  <a:schemeClr val="tx1"/>
                </a:solidFill>
                <a:effectLst/>
                <a:latin typeface="+mn-lt"/>
                <a:ea typeface="+mn-ea"/>
                <a:cs typeface="+mn-cs"/>
              </a:rPr>
              <a:t>avons aussi vu que l’évaluation humaine de la qualité a révélé de très hauts taux de réussite en </a:t>
            </a:r>
            <a:r>
              <a:rPr lang="fr-FR" sz="1200" kern="1200" dirty="0" smtClean="0">
                <a:solidFill>
                  <a:schemeClr val="tx1"/>
                </a:solidFill>
                <a:effectLst/>
                <a:latin typeface="+mn-lt"/>
                <a:ea typeface="+mn-ea"/>
                <a:cs typeface="+mn-cs"/>
              </a:rPr>
              <a:t>PE, </a:t>
            </a:r>
            <a:r>
              <a:rPr lang="fr-FR" sz="1200" kern="1200" dirty="0" smtClean="0">
                <a:solidFill>
                  <a:schemeClr val="tx1"/>
                </a:solidFill>
                <a:effectLst/>
                <a:latin typeface="+mn-lt"/>
                <a:ea typeface="+mn-ea"/>
                <a:cs typeface="+mn-cs"/>
              </a:rPr>
              <a:t>particulièrement avec le moteur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Nous pouvons d’ailleurs affirmer que, dans cette étude, la probabilité qu’une production soit jugée de bonne qualité et que celle-ci obtienne une note de réussite (supérieure ou égale à 10/20), tout TS confondu, est plus élevée lorsque l’étudiant post-édite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que lorsqu’il traduit humainement ou encore que lorsqu’il post-édite </a:t>
            </a:r>
            <a:r>
              <a:rPr lang="fr-FR" sz="1200" i="1" kern="1200" dirty="0" smtClean="0">
                <a:solidFill>
                  <a:schemeClr val="tx1"/>
                </a:solidFill>
                <a:effectLst/>
                <a:latin typeface="+mn-lt"/>
                <a:ea typeface="+mn-ea"/>
                <a:cs typeface="+mn-cs"/>
              </a:rPr>
              <a:t>Google Traduction</a:t>
            </a:r>
            <a:r>
              <a:rPr lang="fr-FR" sz="1200" kern="1200" dirty="0" smtClean="0">
                <a:solidFill>
                  <a:schemeClr val="tx1"/>
                </a:solidFill>
                <a:effectLst/>
                <a:latin typeface="+mn-lt"/>
                <a:ea typeface="+mn-ea"/>
                <a:cs typeface="+mn-cs"/>
              </a:rPr>
              <a:t>. Résultats similaires chez </a:t>
            </a:r>
            <a:r>
              <a:rPr lang="fr-FR" sz="1200" kern="1200" dirty="0" err="1" smtClean="0">
                <a:solidFill>
                  <a:schemeClr val="tx1"/>
                </a:solidFill>
                <a:effectLst/>
                <a:latin typeface="+mn-lt"/>
                <a:ea typeface="+mn-ea"/>
                <a:cs typeface="+mn-cs"/>
              </a:rPr>
              <a:t>Martikainen</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Mestivier</a:t>
            </a:r>
            <a:endParaRPr lang="fr-FR" sz="1200" kern="1200" dirty="0" smtClean="0">
              <a:solidFill>
                <a:schemeClr val="tx1"/>
              </a:solidFill>
              <a:effectLst/>
              <a:latin typeface="+mn-lt"/>
              <a:ea typeface="+mn-ea"/>
              <a:cs typeface="+mn-cs"/>
            </a:endParaRPr>
          </a:p>
          <a:p>
            <a:pPr marL="0" indent="0">
              <a:buFontTx/>
              <a:buNone/>
            </a:pPr>
            <a:endParaRPr lang="en-US" sz="1200" kern="120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Ensuite</a:t>
            </a:r>
            <a:r>
              <a:rPr lang="fr-FR" sz="1200" kern="1200" dirty="0" smtClean="0">
                <a:solidFill>
                  <a:schemeClr val="tx1"/>
                </a:solidFill>
                <a:effectLst/>
                <a:latin typeface="+mn-lt"/>
                <a:ea typeface="+mn-ea"/>
                <a:cs typeface="+mn-cs"/>
              </a:rPr>
              <a:t>, nous avons constaté un resserrement des notes autour de la médiane en PE (</a:t>
            </a:r>
            <a:r>
              <a:rPr lang="fr-FR" sz="1200" i="1" kern="1200" dirty="0" smtClean="0">
                <a:solidFill>
                  <a:schemeClr val="tx1"/>
                </a:solidFill>
                <a:effectLst/>
                <a:latin typeface="+mn-lt"/>
                <a:ea typeface="+mn-ea"/>
                <a:cs typeface="+mn-cs"/>
              </a:rPr>
              <a:t>Google Traduction</a:t>
            </a:r>
            <a:r>
              <a:rPr lang="fr-FR" sz="1200" kern="1200" dirty="0" smtClean="0">
                <a:solidFill>
                  <a:schemeClr val="tx1"/>
                </a:solidFill>
                <a:effectLst/>
                <a:latin typeface="+mn-lt"/>
                <a:ea typeface="+mn-ea"/>
                <a:cs typeface="+mn-cs"/>
              </a:rPr>
              <a:t> et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quel que soit le TS. Selon nous, ce resserrement traduit un effet nivelant en PE sur la qualité des textes cibles en comparaison à la TH. D’ailleurs, l’analyse des notes par étudiant a permis de confirmer l’existence d’un tel effet. La PE — en particulier de </a:t>
            </a:r>
            <a:r>
              <a:rPr lang="fr-FR" sz="1200" i="1" kern="1200" dirty="0" smtClean="0">
                <a:solidFill>
                  <a:schemeClr val="tx1"/>
                </a:solidFill>
                <a:effectLst/>
                <a:latin typeface="+mn-lt"/>
                <a:ea typeface="+mn-ea"/>
                <a:cs typeface="+mn-cs"/>
              </a:rPr>
              <a:t>Google Traduction</a:t>
            </a:r>
            <a:r>
              <a:rPr lang="fr-FR" sz="1200" kern="1200" dirty="0" smtClean="0">
                <a:solidFill>
                  <a:schemeClr val="tx1"/>
                </a:solidFill>
                <a:effectLst/>
                <a:latin typeface="+mn-lt"/>
                <a:ea typeface="+mn-ea"/>
                <a:cs typeface="+mn-cs"/>
              </a:rPr>
              <a:t> — a donné lieu à une relation inverse entre le niveau d’un étudiant en TH et la qualité de sa PE ce qui signifie que ce mode de traduction permettrait aux étudiants faibles de s’en sortir en réduisant le nombre moyen d’erreurs et en leur évitant d’obtenir de (très) mauvaises notes, mais il aurait également pour effet de diminuer les performances des bons éléments. Ceci corrobore les résultats d’autres études ayant déjà mis au jour cet effet nivelant en PE chez les étudiants (voir notamment Garcia 2011 et </a:t>
            </a:r>
            <a:r>
              <a:rPr lang="fr-FR" sz="1200" kern="1200" dirty="0" err="1" smtClean="0">
                <a:solidFill>
                  <a:schemeClr val="tx1"/>
                </a:solidFill>
                <a:effectLst/>
                <a:latin typeface="+mn-lt"/>
                <a:ea typeface="+mn-ea"/>
                <a:cs typeface="+mn-cs"/>
              </a:rPr>
              <a:t>Killman</a:t>
            </a:r>
            <a:r>
              <a:rPr lang="fr-FR" sz="1200" kern="1200" dirty="0" smtClean="0">
                <a:solidFill>
                  <a:schemeClr val="tx1"/>
                </a:solidFill>
                <a:effectLst/>
                <a:latin typeface="+mn-lt"/>
                <a:ea typeface="+mn-ea"/>
                <a:cs typeface="+mn-cs"/>
              </a:rPr>
              <a:t> 2018</a:t>
            </a:r>
            <a:r>
              <a:rPr lang="fr-FR" sz="1200" kern="1200" dirty="0" smtClean="0">
                <a:solidFill>
                  <a:schemeClr val="tx1"/>
                </a:solidFill>
                <a:effectLst/>
                <a:latin typeface="+mn-lt"/>
                <a:ea typeface="+mn-ea"/>
                <a:cs typeface="+mn-cs"/>
              </a:rPr>
              <a:t>).</a:t>
            </a:r>
          </a:p>
          <a:p>
            <a:pPr marL="171450" indent="-171450">
              <a:buFontTx/>
              <a:buChar char="-"/>
            </a:pP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Enfin, il semblerait que la qualité d’un texte post-édité dépende bel et bien du système de TA neuronale employé. Tel que nous l’avions postulé,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a été plus performant que </a:t>
            </a:r>
            <a:r>
              <a:rPr lang="fr-FR" sz="1200" i="1" kern="1200" dirty="0" smtClean="0">
                <a:solidFill>
                  <a:schemeClr val="tx1"/>
                </a:solidFill>
                <a:effectLst/>
                <a:latin typeface="+mn-lt"/>
                <a:ea typeface="+mn-ea"/>
                <a:cs typeface="+mn-cs"/>
              </a:rPr>
              <a:t>Google Traduction</a:t>
            </a:r>
            <a:r>
              <a:rPr lang="fr-FR" sz="1200" kern="1200" dirty="0" smtClean="0">
                <a:solidFill>
                  <a:schemeClr val="tx1"/>
                </a:solidFill>
                <a:effectLst/>
                <a:latin typeface="+mn-lt"/>
                <a:ea typeface="+mn-ea"/>
                <a:cs typeface="+mn-cs"/>
              </a:rPr>
              <a:t> dans cette expérience. Effectivement, </a:t>
            </a:r>
            <a:r>
              <a:rPr lang="fr-FR" sz="1200" kern="1200" dirty="0" smtClean="0">
                <a:solidFill>
                  <a:schemeClr val="tx1"/>
                </a:solidFill>
                <a:effectLst/>
                <a:latin typeface="+mn-lt"/>
                <a:ea typeface="+mn-ea"/>
                <a:cs typeface="+mn-cs"/>
              </a:rPr>
              <a:t>avec</a:t>
            </a:r>
            <a:r>
              <a:rPr lang="fr-FR" sz="1200" kern="1200" baseline="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les étudiants ont produit de meilleurs résultats, puisque leurs productions contiennent, en moyenne, moins d’erreurs que les PE de </a:t>
            </a:r>
            <a:r>
              <a:rPr lang="fr-FR" sz="1200" i="1" kern="1200" dirty="0" smtClean="0">
                <a:solidFill>
                  <a:schemeClr val="tx1"/>
                </a:solidFill>
                <a:effectLst/>
                <a:latin typeface="+mn-lt"/>
                <a:ea typeface="+mn-ea"/>
                <a:cs typeface="+mn-cs"/>
              </a:rPr>
              <a:t>Google Traduction</a:t>
            </a:r>
            <a:r>
              <a:rPr lang="fr-FR" sz="1200" kern="1200" dirty="0" smtClean="0">
                <a:solidFill>
                  <a:schemeClr val="tx1"/>
                </a:solidFill>
                <a:effectLst/>
                <a:latin typeface="+mn-lt"/>
                <a:ea typeface="+mn-ea"/>
                <a:cs typeface="+mn-cs"/>
              </a:rPr>
              <a:t>. C’est le cas pour les deux phases d’évaluation (acceptabilité et adéquation) et quel que soit le TS.</a:t>
            </a:r>
            <a:endParaRPr lang="en-US"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22</a:t>
            </a:fld>
            <a:endParaRPr lang="en-US"/>
          </a:p>
        </p:txBody>
      </p:sp>
    </p:spTree>
    <p:extLst>
      <p:ext uri="{BB962C8B-B14F-4D97-AF65-F5344CB8AC3E}">
        <p14:creationId xmlns:p14="http://schemas.microsoft.com/office/powerpoint/2010/main" val="2018625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Passons maintenant à l’analyse linguistique du corpus</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J’ai analysé plus en détails</a:t>
            </a:r>
            <a:r>
              <a:rPr lang="fr-FR" sz="1200" kern="1200" baseline="0" dirty="0" smtClean="0">
                <a:solidFill>
                  <a:schemeClr val="tx1"/>
                </a:solidFill>
                <a:effectLst/>
                <a:latin typeface="+mn-lt"/>
                <a:ea typeface="+mn-ea"/>
                <a:cs typeface="+mn-cs"/>
              </a:rPr>
              <a:t> les productions pour dégager les t</a:t>
            </a:r>
            <a:r>
              <a:rPr lang="fr-FR" sz="1200" kern="1200" dirty="0" smtClean="0">
                <a:solidFill>
                  <a:schemeClr val="tx1"/>
                </a:solidFill>
                <a:effectLst/>
                <a:latin typeface="+mn-lt"/>
                <a:ea typeface="+mn-ea"/>
                <a:cs typeface="+mn-cs"/>
              </a:rPr>
              <a:t>ypes </a:t>
            </a:r>
            <a:r>
              <a:rPr lang="fr-FR" sz="1200" kern="1200" dirty="0" smtClean="0">
                <a:solidFill>
                  <a:schemeClr val="tx1"/>
                </a:solidFill>
                <a:effectLst/>
                <a:latin typeface="+mn-lt"/>
                <a:ea typeface="+mn-ea"/>
                <a:cs typeface="+mn-cs"/>
              </a:rPr>
              <a:t>récurrents d’erreurs PE vs TH. Dans un souci de clarté, j’ai réparti les effets dus au recours à la TA et à la PE en deux grandes catégories : avantages et limites, et j’ai classé les observations en sous-catégories, chacune étant illustrée par un ou plusieurs exemples. Ces exemples sont tirés à la fois de cette expérience contrôlée, mais aussi </a:t>
            </a:r>
            <a:r>
              <a:rPr lang="fr-FR" sz="1200" kern="1200" dirty="0" smtClean="0">
                <a:solidFill>
                  <a:schemeClr val="tx1"/>
                </a:solidFill>
                <a:effectLst/>
                <a:latin typeface="+mn-lt"/>
                <a:ea typeface="+mn-ea"/>
                <a:cs typeface="+mn-cs"/>
              </a:rPr>
              <a:t>d’exercices </a:t>
            </a:r>
            <a:r>
              <a:rPr lang="fr-FR" sz="1200" kern="1200" dirty="0" smtClean="0">
                <a:solidFill>
                  <a:schemeClr val="tx1"/>
                </a:solidFill>
                <a:effectLst/>
                <a:latin typeface="+mn-lt"/>
                <a:ea typeface="+mn-ea"/>
                <a:cs typeface="+mn-cs"/>
              </a:rPr>
              <a:t>faits en classe dans divers cours de traduction.</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23</a:t>
            </a:fld>
            <a:endParaRPr lang="en-US"/>
          </a:p>
        </p:txBody>
      </p:sp>
    </p:spTree>
    <p:extLst>
      <p:ext uri="{BB962C8B-B14F-4D97-AF65-F5344CB8AC3E}">
        <p14:creationId xmlns:p14="http://schemas.microsoft.com/office/powerpoint/2010/main" val="36442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1) Gain de temps</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Sans surprise, le premier avantage relevé par les étudiants est le gain de temps qui découle directement de l’usage de la TA. Ce gain de temps peut facilement s’expliquer entre autres par ce qu’on appelle « Aide à la frappe » : le fait que le post-éditeur dispose déjà d’un texte sous forme numérique en langue cible contrairement au traducteur humain qui n’a, lui, que le texte source. </a:t>
            </a:r>
            <a:endParaRPr lang="en-US"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Le recours à la TA permet aussi l’économie de certaines vérifications terminologiques.</a:t>
            </a:r>
            <a:endParaRPr lang="en-US"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Mais la TA permet par moments d’utiliser des termes, souvent spécialisés, ou encore des néologismes auxquels le traducteur n’aurait pas pensé ou qui lui étaient inconnus et qui se sont révélés corrects dans cet usage et dans ce contexte : la TA permettrait-elle d’élargir les connaissances du traducteur ?</a:t>
            </a: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24</a:t>
            </a:fld>
            <a:endParaRPr lang="en-US"/>
          </a:p>
        </p:txBody>
      </p:sp>
    </p:spTree>
    <p:extLst>
      <p:ext uri="{BB962C8B-B14F-4D97-AF65-F5344CB8AC3E}">
        <p14:creationId xmlns:p14="http://schemas.microsoft.com/office/powerpoint/2010/main" val="3795509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Il y a aussi la liste </a:t>
            </a:r>
            <a:r>
              <a:rPr lang="fr-FR" sz="1200" b="1" kern="1200" dirty="0" smtClean="0">
                <a:solidFill>
                  <a:schemeClr val="tx1"/>
                </a:solidFill>
                <a:effectLst/>
                <a:latin typeface="+mn-lt"/>
                <a:ea typeface="+mn-ea"/>
                <a:cs typeface="+mn-cs"/>
              </a:rPr>
              <a:t>déroulante de synonymes en contexte</a:t>
            </a:r>
            <a:r>
              <a:rPr lang="fr-FR" sz="1200" kern="1200" dirty="0" smtClean="0">
                <a:solidFill>
                  <a:schemeClr val="tx1"/>
                </a:solidFill>
                <a:effectLst/>
                <a:latin typeface="+mn-lt"/>
                <a:ea typeface="+mn-ea"/>
                <a:cs typeface="+mn-cs"/>
              </a:rPr>
              <a:t> que propose </a:t>
            </a:r>
            <a:r>
              <a:rPr lang="fr-FR" sz="1200"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(PPT) lorsque l’on clique sur un terme ou syntagme a été fort appréciée par les étudiants et semble également permettre un gain de temps.</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Mais il faut bien sûr mettre ce gain de temps potentiel en balance avec la « perte » de temps plus ou moins grande due aux modifications qui doivent être apportées à la TA brute. Même si la PE semble à première vue faire gagner du temps par rapport à la TH, ce n’est pas toujours le cas. Il se peut qu’en raison de la piètre qualité de la sortie de la TA, le traducteur ait davantage intérêt à traduire certains passages ou même certains textes entiers « à partir de zéro », car la PE serait fastidieuse et chronophage.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25</a:t>
            </a:fld>
            <a:endParaRPr lang="en-US"/>
          </a:p>
        </p:txBody>
      </p:sp>
    </p:spTree>
    <p:extLst>
      <p:ext uri="{BB962C8B-B14F-4D97-AF65-F5344CB8AC3E}">
        <p14:creationId xmlns:p14="http://schemas.microsoft.com/office/powerpoint/2010/main" val="237485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2) Excellente maîtrise des règles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 manière générale, les règles de grammaire et d’orthographe d’usage de la langue française sont très bien maîtrisées en TA neuronale. Nous avons effectivement rencontré peu d’erreurs de ce type dans les textes PE, Nous ne pouvons pas en dire autant des productions humaines récoltées dans notre corpus. Il s’agit là d’un avantage certain, particulièrement pour les étudiants qui ont des faiblesses en français.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26</a:t>
            </a:fld>
            <a:endParaRPr lang="en-US"/>
          </a:p>
        </p:txBody>
      </p:sp>
    </p:spTree>
    <p:extLst>
      <p:ext uri="{BB962C8B-B14F-4D97-AF65-F5344CB8AC3E}">
        <p14:creationId xmlns:p14="http://schemas.microsoft.com/office/powerpoint/2010/main" val="486093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3) Calques fautifs évités</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Par rapport à la TH, la TA a permis aux étudiants de ne pas commettre certains calques fautifs ou déconseillés. </a:t>
            </a:r>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27</a:t>
            </a:fld>
            <a:endParaRPr lang="en-US"/>
          </a:p>
        </p:txBody>
      </p:sp>
    </p:spTree>
    <p:extLst>
      <p:ext uri="{BB962C8B-B14F-4D97-AF65-F5344CB8AC3E}">
        <p14:creationId xmlns:p14="http://schemas.microsoft.com/office/powerpoint/2010/main" val="842158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Ce premier exemple est un calque du verbe anglais </a:t>
            </a:r>
            <a:r>
              <a:rPr lang="fr-FR" sz="1200" i="1" kern="1200" dirty="0" smtClean="0">
                <a:solidFill>
                  <a:schemeClr val="tx1"/>
                </a:solidFill>
                <a:effectLst/>
                <a:latin typeface="+mn-lt"/>
                <a:ea typeface="+mn-ea"/>
                <a:cs typeface="+mn-cs"/>
              </a:rPr>
              <a:t>to </a:t>
            </a:r>
            <a:r>
              <a:rPr lang="fr-FR" sz="1200" i="1" kern="1200" dirty="0" err="1" smtClean="0">
                <a:solidFill>
                  <a:schemeClr val="tx1"/>
                </a:solidFill>
                <a:effectLst/>
                <a:latin typeface="+mn-lt"/>
                <a:ea typeface="+mn-ea"/>
                <a:cs typeface="+mn-cs"/>
              </a:rPr>
              <a:t>implement</a:t>
            </a:r>
            <a:r>
              <a:rPr lang="fr-FR" sz="1200" kern="1200" dirty="0" smtClean="0">
                <a:solidFill>
                  <a:schemeClr val="tx1"/>
                </a:solidFill>
                <a:effectLst/>
                <a:latin typeface="+mn-lt"/>
                <a:ea typeface="+mn-ea"/>
                <a:cs typeface="+mn-cs"/>
              </a:rPr>
              <a:t>. Effectivement, l’emploi dans ce contexte du terme « implémenter » dans le sens de « mettre en œuvre » constitue en français une impropriété lexicale, « implémenter » et « implémentation » étant des termes réservés au domaine de l’informatique (voir Office québécois de la langue française).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Deux TH de notre corpus contenaient cette erreur.</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L’exemple suivant illustre une erreur due au calque du terme anglais </a:t>
            </a:r>
            <a:r>
              <a:rPr lang="fr-FR" sz="1200" i="1" kern="1200" dirty="0" err="1" smtClean="0">
                <a:solidFill>
                  <a:schemeClr val="tx1"/>
                </a:solidFill>
                <a:effectLst/>
                <a:latin typeface="+mn-lt"/>
                <a:ea typeface="+mn-ea"/>
                <a:cs typeface="+mn-cs"/>
              </a:rPr>
              <a:t>resignation</a:t>
            </a:r>
            <a:r>
              <a:rPr lang="fr-FR" sz="1200" kern="1200" dirty="0" smtClean="0">
                <a:solidFill>
                  <a:schemeClr val="tx1"/>
                </a:solidFill>
                <a:effectLst/>
                <a:latin typeface="+mn-lt"/>
                <a:ea typeface="+mn-ea"/>
                <a:cs typeface="+mn-cs"/>
              </a:rPr>
              <a:t>. Ce substantif a été traduit de manière littérale par « résignation » en français, ce qui entraîne un glissement de sens dans le TC. À nouveau, les deux seules productions contenant cette erreur sont des TH.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28</a:t>
            </a:fld>
            <a:endParaRPr lang="en-US"/>
          </a:p>
        </p:txBody>
      </p:sp>
    </p:spTree>
    <p:extLst>
      <p:ext uri="{BB962C8B-B14F-4D97-AF65-F5344CB8AC3E}">
        <p14:creationId xmlns:p14="http://schemas.microsoft.com/office/powerpoint/2010/main" val="3347626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Régionalismes évités</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TA neuronale a également permis aux étudiants de ne pas faire usage de régionalismes. </a:t>
            </a:r>
            <a:endParaRPr lang="en-US"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29</a:t>
            </a:fld>
            <a:endParaRPr lang="en-US"/>
          </a:p>
        </p:txBody>
      </p:sp>
    </p:spTree>
    <p:extLst>
      <p:ext uri="{BB962C8B-B14F-4D97-AF65-F5344CB8AC3E}">
        <p14:creationId xmlns:p14="http://schemas.microsoft.com/office/powerpoint/2010/main" val="115303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Je vais commencer par présenter brièvement les raisons qui m’ont poussé à me lancer dans ce projet de thèse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 suis partie de ce constat : notre société est récemment entrée de plain-pied dans ce qu'on pourrait appeler "l’ère de l’intelligence artificielle"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L’un des plus vieux rêves de l’intelligence artificielle (</a:t>
            </a:r>
            <a:r>
              <a:rPr lang="fr-FR" sz="1200" kern="1200" dirty="0" err="1" smtClean="0">
                <a:solidFill>
                  <a:schemeClr val="tx1"/>
                </a:solidFill>
                <a:effectLst/>
                <a:latin typeface="+mn-lt"/>
                <a:ea typeface="+mn-ea"/>
                <a:cs typeface="+mn-cs"/>
              </a:rPr>
              <a:t>Poibeau</a:t>
            </a:r>
            <a:r>
              <a:rPr lang="fr-FR" sz="1200" kern="1200" dirty="0" smtClean="0">
                <a:solidFill>
                  <a:schemeClr val="tx1"/>
                </a:solidFill>
                <a:effectLst/>
                <a:latin typeface="+mn-lt"/>
                <a:ea typeface="+mn-ea"/>
                <a:cs typeface="+mn-cs"/>
              </a:rPr>
              <a:t>, 2016), la traduction automatique est en train de bouleverser le marché des services langagiers et en particulier le secteur de la traduction. </a:t>
            </a:r>
          </a:p>
          <a:p>
            <a:r>
              <a:rPr lang="fr-FR" sz="1200" kern="1200" dirty="0" smtClean="0">
                <a:solidFill>
                  <a:schemeClr val="tx1"/>
                </a:solidFill>
                <a:effectLst/>
                <a:latin typeface="+mn-lt"/>
                <a:ea typeface="+mn-ea"/>
                <a:cs typeface="+mn-cs"/>
              </a:rPr>
              <a:t>La TA neuronale qui supplante la traduction automatique (TA) dite « statistique »</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marque un véritable changement de paradigme (</a:t>
            </a:r>
            <a:r>
              <a:rPr lang="fr-FR" sz="1200" kern="1200" dirty="0" err="1" smtClean="0">
                <a:solidFill>
                  <a:schemeClr val="tx1"/>
                </a:solidFill>
                <a:effectLst/>
                <a:latin typeface="+mn-lt"/>
                <a:ea typeface="+mn-ea"/>
                <a:cs typeface="+mn-cs"/>
              </a:rPr>
              <a:t>Dirand</a:t>
            </a:r>
            <a:r>
              <a:rPr lang="fr-FR" sz="1200" kern="1200" dirty="0" smtClean="0">
                <a:solidFill>
                  <a:schemeClr val="tx1"/>
                </a:solidFill>
                <a:effectLst/>
                <a:latin typeface="+mn-lt"/>
                <a:ea typeface="+mn-ea"/>
                <a:cs typeface="+mn-cs"/>
              </a:rPr>
              <a:t> et Rossi, 2019 ; </a:t>
            </a:r>
            <a:r>
              <a:rPr lang="fr-FR" sz="1200" kern="1200" dirty="0" err="1" smtClean="0">
                <a:solidFill>
                  <a:schemeClr val="tx1"/>
                </a:solidFill>
                <a:effectLst/>
                <a:latin typeface="+mn-lt"/>
                <a:ea typeface="+mn-ea"/>
                <a:cs typeface="+mn-cs"/>
              </a:rPr>
              <a:t>Martikainen</a:t>
            </a:r>
            <a:r>
              <a:rPr lang="fr-FR" sz="1200" kern="1200" dirty="0" smtClean="0">
                <a:solidFill>
                  <a:schemeClr val="tx1"/>
                </a:solidFill>
                <a:effectLst/>
                <a:latin typeface="+mn-lt"/>
                <a:ea typeface="+mn-ea"/>
                <a:cs typeface="+mn-cs"/>
              </a:rPr>
              <a:t>, 2019). </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E016213-9EE7-446F-A4C2-661563D4C32F}" type="slidenum">
              <a:rPr lang="en-US" smtClean="0"/>
              <a:t>3</a:t>
            </a:fld>
            <a:endParaRPr lang="en-US"/>
          </a:p>
        </p:txBody>
      </p:sp>
    </p:spTree>
    <p:extLst>
      <p:ext uri="{BB962C8B-B14F-4D97-AF65-F5344CB8AC3E}">
        <p14:creationId xmlns:p14="http://schemas.microsoft.com/office/powerpoint/2010/main" val="483064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cet exemple, l’usage transitif du verbe « goûter » dans le sens « avoir le goût de, avoir une saveur de » </a:t>
            </a:r>
            <a:r>
              <a:rPr lang="fr-FR" sz="1200" kern="1200" dirty="0" smtClean="0">
                <a:solidFill>
                  <a:schemeClr val="tx1"/>
                </a:solidFill>
                <a:effectLst/>
                <a:latin typeface="+mn-lt"/>
                <a:ea typeface="+mn-ea"/>
                <a:cs typeface="+mn-cs"/>
              </a:rPr>
              <a:t>est </a:t>
            </a:r>
            <a:r>
              <a:rPr lang="fr-FR" sz="1200" kern="1200" dirty="0" smtClean="0">
                <a:solidFill>
                  <a:schemeClr val="tx1"/>
                </a:solidFill>
                <a:effectLst/>
                <a:latin typeface="+mn-lt"/>
                <a:ea typeface="+mn-ea"/>
                <a:cs typeface="+mn-cs"/>
              </a:rPr>
              <a:t>un belgicisme qu’il </a:t>
            </a:r>
            <a:r>
              <a:rPr lang="fr-FR" sz="1200" kern="1200" dirty="0" smtClean="0">
                <a:solidFill>
                  <a:schemeClr val="tx1"/>
                </a:solidFill>
                <a:effectLst/>
                <a:latin typeface="+mn-lt"/>
                <a:ea typeface="+mn-ea"/>
                <a:cs typeface="+mn-cs"/>
              </a:rPr>
              <a:t>fallait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éviter</a:t>
            </a:r>
            <a:r>
              <a:rPr lang="fr-FR" sz="1200" kern="1200" dirty="0" smtClean="0">
                <a:solidFill>
                  <a:schemeClr val="tx1"/>
                </a:solidFill>
                <a:effectLst/>
                <a:latin typeface="+mn-lt"/>
                <a:ea typeface="+mn-ea"/>
                <a:cs typeface="+mn-cs"/>
              </a:rPr>
              <a:t>. Trois TH </a:t>
            </a:r>
            <a:r>
              <a:rPr lang="fr-FR" sz="1200" kern="1200" dirty="0" smtClean="0">
                <a:solidFill>
                  <a:schemeClr val="tx1"/>
                </a:solidFill>
                <a:effectLst/>
                <a:latin typeface="+mn-lt"/>
                <a:ea typeface="+mn-ea"/>
                <a:cs typeface="+mn-cs"/>
              </a:rPr>
              <a:t>contenaient </a:t>
            </a:r>
            <a:r>
              <a:rPr lang="fr-FR" sz="1200" kern="1200" dirty="0" smtClean="0">
                <a:solidFill>
                  <a:schemeClr val="tx1"/>
                </a:solidFill>
                <a:effectLst/>
                <a:latin typeface="+mn-lt"/>
                <a:ea typeface="+mn-ea"/>
                <a:cs typeface="+mn-cs"/>
              </a:rPr>
              <a:t>ce régionalisme.</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30</a:t>
            </a:fld>
            <a:endParaRPr lang="en-US"/>
          </a:p>
        </p:txBody>
      </p:sp>
    </p:spTree>
    <p:extLst>
      <p:ext uri="{BB962C8B-B14F-4D97-AF65-F5344CB8AC3E}">
        <p14:creationId xmlns:p14="http://schemas.microsoft.com/office/powerpoint/2010/main" val="4226434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Nous avons bien évidemment été confrontés aussi aux limites de la TA neuronale. J’ai sélectionné les failles qui me semblait les plus pertinentes </a:t>
            </a:r>
            <a:r>
              <a:rPr lang="fr-FR" sz="1200" kern="1200" dirty="0" smtClean="0">
                <a:solidFill>
                  <a:schemeClr val="tx1"/>
                </a:solidFill>
                <a:effectLst/>
                <a:latin typeface="+mn-lt"/>
                <a:ea typeface="+mn-ea"/>
                <a:cs typeface="+mn-cs"/>
              </a:rPr>
              <a:t>et récurrentes. </a:t>
            </a:r>
            <a:r>
              <a:rPr lang="fr-FR" sz="1200" kern="1200" dirty="0" smtClean="0">
                <a:solidFill>
                  <a:schemeClr val="tx1"/>
                </a:solidFill>
                <a:effectLst/>
                <a:latin typeface="+mn-lt"/>
                <a:ea typeface="+mn-ea"/>
                <a:cs typeface="+mn-cs"/>
              </a:rPr>
              <a:t>La liste ci-dessous n’est donc pas une liste exhaustive.</a:t>
            </a:r>
            <a:endParaRPr lang="en-US" sz="1200" kern="1200" dirty="0" smtClean="0">
              <a:solidFill>
                <a:schemeClr val="tx1"/>
              </a:solidFill>
              <a:effectLst/>
              <a:latin typeface="+mn-lt"/>
              <a:ea typeface="+mn-ea"/>
              <a:cs typeface="+mn-cs"/>
            </a:endParaRPr>
          </a:p>
          <a:p>
            <a:r>
              <a:rPr lang="fr-FR" sz="1200" b="1" kern="1200" dirty="0" err="1" smtClean="0">
                <a:solidFill>
                  <a:schemeClr val="tx1"/>
                </a:solidFill>
                <a:effectLst/>
                <a:latin typeface="+mn-lt"/>
                <a:ea typeface="+mn-ea"/>
                <a:cs typeface="+mn-cs"/>
              </a:rPr>
              <a:t>Trad</a:t>
            </a:r>
            <a:r>
              <a:rPr lang="fr-FR" sz="1200" b="1" kern="1200" dirty="0" smtClean="0">
                <a:solidFill>
                  <a:schemeClr val="tx1"/>
                </a:solidFill>
                <a:effectLst/>
                <a:latin typeface="+mn-lt"/>
                <a:ea typeface="+mn-ea"/>
                <a:cs typeface="+mn-cs"/>
              </a:rPr>
              <a:t> littérale et calques</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L’un des </a:t>
            </a:r>
            <a:r>
              <a:rPr lang="fr-FR" sz="1200" kern="1200" dirty="0" smtClean="0">
                <a:solidFill>
                  <a:schemeClr val="tx1"/>
                </a:solidFill>
                <a:effectLst/>
                <a:latin typeface="+mn-lt"/>
                <a:ea typeface="+mn-ea"/>
                <a:cs typeface="+mn-cs"/>
              </a:rPr>
              <a:t>principaux problèmes en </a:t>
            </a:r>
            <a:r>
              <a:rPr lang="fr-FR" sz="1200" kern="1200" dirty="0" smtClean="0">
                <a:solidFill>
                  <a:schemeClr val="tx1"/>
                </a:solidFill>
                <a:effectLst/>
                <a:latin typeface="+mn-lt"/>
                <a:ea typeface="+mn-ea"/>
                <a:cs typeface="+mn-cs"/>
              </a:rPr>
              <a:t>TA est cette forte tendance à générer une traduction littérale et à produire des calques fautifs en langue cible.  Ces traductions littérales de l’anglais ont pour effet de mener à des problèmes de terminologie et d’</a:t>
            </a:r>
            <a:r>
              <a:rPr lang="fr-FR" sz="1200" kern="1200" dirty="0" err="1" smtClean="0">
                <a:solidFill>
                  <a:schemeClr val="tx1"/>
                </a:solidFill>
                <a:effectLst/>
                <a:latin typeface="+mn-lt"/>
                <a:ea typeface="+mn-ea"/>
                <a:cs typeface="+mn-cs"/>
              </a:rPr>
              <a:t>idiomaticité</a:t>
            </a:r>
            <a:r>
              <a:rPr lang="fr-FR" sz="1200" kern="1200" dirty="0" smtClean="0">
                <a:solidFill>
                  <a:schemeClr val="tx1"/>
                </a:solidFill>
                <a:effectLst/>
                <a:latin typeface="+mn-lt"/>
                <a:ea typeface="+mn-ea"/>
                <a:cs typeface="+mn-cs"/>
              </a:rPr>
              <a:t>, voire à des erreurs plus graves en traduction que sont les glissements de sens ou encore à des non-sens.</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31</a:t>
            </a:fld>
            <a:endParaRPr lang="en-US"/>
          </a:p>
        </p:txBody>
      </p:sp>
    </p:spTree>
    <p:extLst>
      <p:ext uri="{BB962C8B-B14F-4D97-AF65-F5344CB8AC3E}">
        <p14:creationId xmlns:p14="http://schemas.microsoft.com/office/powerpoint/2010/main" val="4013878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Non-conversion des unités de mesure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Bien trop souvent, l’outil de TA a également traduit littéralement les </a:t>
            </a:r>
            <a:r>
              <a:rPr lang="fr-FR" sz="1200" b="1" kern="1200" dirty="0" smtClean="0">
                <a:solidFill>
                  <a:schemeClr val="tx1"/>
                </a:solidFill>
                <a:effectLst/>
                <a:latin typeface="+mn-lt"/>
                <a:ea typeface="+mn-ea"/>
                <a:cs typeface="+mn-cs"/>
              </a:rPr>
              <a:t>unités de poids et de mesure plutôt que de faire la conversion requise au « système métrique</a:t>
            </a:r>
            <a:r>
              <a:rPr lang="fr-FR" sz="1200" kern="120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Idem pour les unités monétaires. Sans cette conversion, il est généralement très difficile pour le lecteur francophone de se figurer un ordre de grandeur.</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32</a:t>
            </a:fld>
            <a:endParaRPr lang="en-US"/>
          </a:p>
        </p:txBody>
      </p:sp>
    </p:spTree>
    <p:extLst>
      <p:ext uri="{BB962C8B-B14F-4D97-AF65-F5344CB8AC3E}">
        <p14:creationId xmlns:p14="http://schemas.microsoft.com/office/powerpoint/2010/main" val="673221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Non-</a:t>
            </a:r>
            <a:r>
              <a:rPr lang="fr-FR" sz="1200" b="1" kern="1200" dirty="0" err="1" smtClean="0">
                <a:solidFill>
                  <a:schemeClr val="tx1"/>
                </a:solidFill>
                <a:effectLst/>
                <a:latin typeface="+mn-lt"/>
                <a:ea typeface="+mn-ea"/>
                <a:cs typeface="+mn-cs"/>
              </a:rPr>
              <a:t>Idiomaticité</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retrouve également cette tendance à la traduction littérale dans le cas d’unités phraséologiques (expressions, locutions, collocations, etc.). En traduisant littéralement des unités phraséologiques, la TA engendre la plupart du temps des problèmes d’</a:t>
            </a:r>
            <a:r>
              <a:rPr lang="fr-FR" sz="1200" kern="1200" dirty="0" err="1" smtClean="0">
                <a:solidFill>
                  <a:schemeClr val="tx1"/>
                </a:solidFill>
                <a:effectLst/>
                <a:latin typeface="+mn-lt"/>
                <a:ea typeface="+mn-ea"/>
                <a:cs typeface="+mn-cs"/>
              </a:rPr>
              <a:t>idiomaticité</a:t>
            </a:r>
            <a:r>
              <a:rPr lang="fr-FR" sz="1200" kern="1200" dirty="0" smtClean="0">
                <a:solidFill>
                  <a:schemeClr val="tx1"/>
                </a:solidFill>
                <a:effectLst/>
                <a:latin typeface="+mn-lt"/>
                <a:ea typeface="+mn-ea"/>
                <a:cs typeface="+mn-cs"/>
              </a:rPr>
              <a:t> en langue cible, car elle produit des tournures qui ne sont pas, ou peu, idiomatiques ou </a:t>
            </a:r>
            <a:r>
              <a:rPr lang="fr-FR" sz="1200" kern="1200" dirty="0" err="1" smtClean="0">
                <a:solidFill>
                  <a:schemeClr val="tx1"/>
                </a:solidFill>
                <a:effectLst/>
                <a:latin typeface="+mn-lt"/>
                <a:ea typeface="+mn-ea"/>
                <a:cs typeface="+mn-cs"/>
              </a:rPr>
              <a:t>collocationnelles</a:t>
            </a:r>
            <a:r>
              <a:rPr lang="fr-F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33</a:t>
            </a:fld>
            <a:endParaRPr lang="en-US"/>
          </a:p>
        </p:txBody>
      </p:sp>
    </p:spTree>
    <p:extLst>
      <p:ext uri="{BB962C8B-B14F-4D97-AF65-F5344CB8AC3E}">
        <p14:creationId xmlns:p14="http://schemas.microsoft.com/office/powerpoint/2010/main" val="3091699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Irrégularités</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Nous avons également relevé des irrégularités de divers ordres au sein d’un même texte cible. Ces irrégularités prennent diverses formes : un même mot orthographié de différentes manières au sein du même texte, incohérence terminologique ou usage non systématique du tutoiement et du vouvoiement.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34</a:t>
            </a:fld>
            <a:endParaRPr lang="en-US"/>
          </a:p>
        </p:txBody>
      </p:sp>
    </p:spTree>
    <p:extLst>
      <p:ext uri="{BB962C8B-B14F-4D97-AF65-F5344CB8AC3E}">
        <p14:creationId xmlns:p14="http://schemas.microsoft.com/office/powerpoint/2010/main" val="1245989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Il arrive, en effet, que :</a:t>
            </a:r>
            <a:endParaRPr lang="en-US"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qu’un même terme source soit traduit de différentes façons (exemple 2) : pour la traduction du terme </a:t>
            </a:r>
            <a:r>
              <a:rPr lang="fr-FR" sz="1200" i="1" kern="1200" dirty="0" err="1" smtClean="0">
                <a:solidFill>
                  <a:schemeClr val="tx1"/>
                </a:solidFill>
                <a:effectLst/>
                <a:latin typeface="+mn-lt"/>
                <a:ea typeface="+mn-ea"/>
                <a:cs typeface="+mn-cs"/>
              </a:rPr>
              <a:t>crowdfunding</a:t>
            </a:r>
            <a:r>
              <a:rPr lang="fr-FR" sz="1200" kern="1200" dirty="0" smtClean="0">
                <a:solidFill>
                  <a:schemeClr val="tx1"/>
                </a:solidFill>
                <a:effectLst/>
                <a:latin typeface="+mn-lt"/>
                <a:ea typeface="+mn-ea"/>
                <a:cs typeface="+mn-cs"/>
              </a:rPr>
              <a:t>. ou encore </a:t>
            </a:r>
            <a:endParaRPr lang="en-US"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qu’on passe aléatoirement du vouvoiement au tutoiement (exemple 3) dans le discours de président Donald </a:t>
            </a:r>
            <a:r>
              <a:rPr lang="fr-FR" sz="1200" kern="1200" dirty="0" err="1" smtClean="0">
                <a:solidFill>
                  <a:schemeClr val="tx1"/>
                </a:solidFill>
                <a:effectLst/>
                <a:latin typeface="+mn-lt"/>
                <a:ea typeface="+mn-ea"/>
                <a:cs typeface="+mn-cs"/>
              </a:rPr>
              <a:t>Trump</a:t>
            </a:r>
            <a:r>
              <a:rPr lang="fr-F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35</a:t>
            </a:fld>
            <a:endParaRPr lang="en-US"/>
          </a:p>
        </p:txBody>
      </p:sp>
    </p:spTree>
    <p:extLst>
      <p:ext uri="{BB962C8B-B14F-4D97-AF65-F5344CB8AC3E}">
        <p14:creationId xmlns:p14="http://schemas.microsoft.com/office/powerpoint/2010/main" val="2947841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Irrationalité</a:t>
            </a:r>
            <a:endParaRPr lang="en-US"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Nous avons également repéré dans cette expérience que la TA neuronale continue à produire, parfois, des erreurs typiquement « machine » comme le faisait l’ancienne génération dite statistique. Nous pensons qu’il s’agit d’erreurs qu’aucun traducteur humain, doué de raison, ne commettrait (tableau 5). Nous qualifions ces traductions d’« irrationnelles » dans le sens où elles s’opposent à la raison, elles n'obéissent pas et ne sont pas conformes au bon sens, à la logique (</a:t>
            </a:r>
            <a:r>
              <a:rPr lang="fr-FR" sz="1200" kern="1200" dirty="0" err="1" smtClean="0">
                <a:solidFill>
                  <a:schemeClr val="tx1"/>
                </a:solidFill>
                <a:effectLst/>
                <a:latin typeface="+mn-lt"/>
                <a:ea typeface="+mn-ea"/>
                <a:cs typeface="+mn-cs"/>
              </a:rPr>
              <a:t>TLFi</a:t>
            </a:r>
            <a:r>
              <a:rPr lang="fr-FR"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36</a:t>
            </a:fld>
            <a:endParaRPr lang="en-US"/>
          </a:p>
        </p:txBody>
      </p:sp>
    </p:spTree>
    <p:extLst>
      <p:ext uri="{BB962C8B-B14F-4D97-AF65-F5344CB8AC3E}">
        <p14:creationId xmlns:p14="http://schemas.microsoft.com/office/powerpoint/2010/main" val="1650578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Ces traductions irrationnelles entraînent des </a:t>
            </a:r>
            <a:r>
              <a:rPr lang="fr-FR" sz="1200" b="1" kern="1200" dirty="0" smtClean="0">
                <a:solidFill>
                  <a:schemeClr val="tx1"/>
                </a:solidFill>
                <a:effectLst/>
                <a:latin typeface="+mn-lt"/>
                <a:ea typeface="+mn-ea"/>
                <a:cs typeface="+mn-cs"/>
              </a:rPr>
              <a:t>problèmes évidents de compréhension et de lisibilité</a:t>
            </a:r>
            <a:r>
              <a:rPr lang="fr-FR" sz="1200" kern="1200" dirty="0" smtClean="0">
                <a:solidFill>
                  <a:schemeClr val="tx1"/>
                </a:solidFill>
                <a:effectLst/>
                <a:latin typeface="+mn-lt"/>
                <a:ea typeface="+mn-ea"/>
                <a:cs typeface="+mn-cs"/>
              </a:rPr>
              <a:t>, mais elles ont également comme effet de </a:t>
            </a:r>
            <a:r>
              <a:rPr lang="fr-FR" sz="1200" b="1" kern="1200" dirty="0" smtClean="0">
                <a:solidFill>
                  <a:schemeClr val="tx1"/>
                </a:solidFill>
                <a:effectLst/>
                <a:latin typeface="+mn-lt"/>
                <a:ea typeface="+mn-ea"/>
                <a:cs typeface="+mn-cs"/>
              </a:rPr>
              <a:t>trahir la présence</a:t>
            </a:r>
            <a:r>
              <a:rPr lang="fr-FR" sz="1200" kern="1200" dirty="0" smtClean="0">
                <a:solidFill>
                  <a:schemeClr val="tx1"/>
                </a:solidFill>
                <a:effectLst/>
                <a:latin typeface="+mn-lt"/>
                <a:ea typeface="+mn-ea"/>
                <a:cs typeface="+mn-cs"/>
              </a:rPr>
              <a:t> de la TA auprès du lecteur qui se rend rapidement compte que le passage qu’il est en train de lire a été traduit par une machine.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37</a:t>
            </a:fld>
            <a:endParaRPr lang="en-US"/>
          </a:p>
        </p:txBody>
      </p:sp>
    </p:spTree>
    <p:extLst>
      <p:ext uri="{BB962C8B-B14F-4D97-AF65-F5344CB8AC3E}">
        <p14:creationId xmlns:p14="http://schemas.microsoft.com/office/powerpoint/2010/main" val="443286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des raisons que nous ignorons, il arrive que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certains </a:t>
            </a:r>
            <a:r>
              <a:rPr lang="fr-FR" sz="1200" b="1" kern="1200" dirty="0" smtClean="0">
                <a:solidFill>
                  <a:schemeClr val="tx1"/>
                </a:solidFill>
                <a:effectLst/>
                <a:latin typeface="+mn-lt"/>
                <a:ea typeface="+mn-ea"/>
                <a:cs typeface="+mn-cs"/>
              </a:rPr>
              <a:t>termes, syntagmes voire que des phrases entières du TS disparaissent en TA</a:t>
            </a:r>
            <a:r>
              <a:rPr lang="fr-FR" sz="1200" kern="1200" dirty="0" smtClean="0">
                <a:solidFill>
                  <a:schemeClr val="tx1"/>
                </a:solidFill>
                <a:effectLst/>
                <a:latin typeface="+mn-lt"/>
                <a:ea typeface="+mn-ea"/>
                <a:cs typeface="+mn-cs"/>
              </a:rPr>
              <a:t>. Souvent, cet effacement d’informations a également été relevé dans le texte post-édité, car les étudiants ne l’ont très probablement pas repérée ou ne sont pas retournés au TS lorsqu’ils post-éditaient.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38</a:t>
            </a:fld>
            <a:endParaRPr lang="en-US"/>
          </a:p>
        </p:txBody>
      </p:sp>
    </p:spTree>
    <p:extLst>
      <p:ext uri="{BB962C8B-B14F-4D97-AF65-F5344CB8AC3E}">
        <p14:creationId xmlns:p14="http://schemas.microsoft.com/office/powerpoint/2010/main" val="1237090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39</a:t>
            </a:fld>
            <a:endParaRPr lang="en-US"/>
          </a:p>
        </p:txBody>
      </p:sp>
    </p:spTree>
    <p:extLst>
      <p:ext uri="{BB962C8B-B14F-4D97-AF65-F5344CB8AC3E}">
        <p14:creationId xmlns:p14="http://schemas.microsoft.com/office/powerpoint/2010/main" val="364581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Beaucoup lui promettent un avenir radieux et considèrent même ce nouveau mode de traduction comme capable de concurrencer la traduction humaine (TH) (</a:t>
            </a:r>
            <a:r>
              <a:rPr lang="fr-FR" sz="1200" kern="1200" dirty="0" err="1" smtClean="0">
                <a:solidFill>
                  <a:schemeClr val="tx1"/>
                </a:solidFill>
                <a:effectLst/>
                <a:latin typeface="+mn-lt"/>
                <a:ea typeface="+mn-ea"/>
                <a:cs typeface="+mn-cs"/>
              </a:rPr>
              <a:t>Shoshan</a:t>
            </a:r>
            <a:r>
              <a:rPr lang="fr-FR" sz="1200" kern="1200" dirty="0" smtClean="0">
                <a:solidFill>
                  <a:schemeClr val="tx1"/>
                </a:solidFill>
                <a:effectLst/>
                <a:latin typeface="+mn-lt"/>
                <a:ea typeface="+mn-ea"/>
                <a:cs typeface="+mn-cs"/>
              </a:rPr>
              <a:t>, 2018).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la presse, les médias et chez les fabricants, on lit et entend des avis dithyrambiques sur les performances de cette technologie. Ces acteurs véhiculent presque systématiquement un discours qui oppose l’homme à la machine et font des prévisions </a:t>
            </a:r>
            <a:r>
              <a:rPr lang="fr-FR" sz="1200" kern="1200" dirty="0" smtClean="0">
                <a:solidFill>
                  <a:schemeClr val="tx1"/>
                </a:solidFill>
                <a:effectLst/>
                <a:latin typeface="+mn-lt"/>
                <a:ea typeface="+mn-ea"/>
                <a:cs typeface="+mn-cs"/>
              </a:rPr>
              <a:t>assez apocalyptiques </a:t>
            </a:r>
            <a:r>
              <a:rPr lang="fr-FR" sz="1200" kern="1200" dirty="0" smtClean="0">
                <a:solidFill>
                  <a:schemeClr val="tx1"/>
                </a:solidFill>
                <a:effectLst/>
                <a:latin typeface="+mn-lt"/>
                <a:ea typeface="+mn-ea"/>
                <a:cs typeface="+mn-cs"/>
              </a:rPr>
              <a:t>qui annoncent que le traducteur est ‘une espèce en voie de disparition’ » (</a:t>
            </a:r>
            <a:r>
              <a:rPr lang="fr-FR" sz="1200" kern="1200" dirty="0" err="1" smtClean="0">
                <a:solidFill>
                  <a:schemeClr val="tx1"/>
                </a:solidFill>
                <a:effectLst/>
                <a:latin typeface="+mn-lt"/>
                <a:ea typeface="+mn-ea"/>
                <a:cs typeface="+mn-cs"/>
              </a:rPr>
              <a:t>Marr</a:t>
            </a:r>
            <a:r>
              <a:rPr lang="fr-FR" sz="1200" kern="1200" dirty="0" smtClean="0">
                <a:solidFill>
                  <a:schemeClr val="tx1"/>
                </a:solidFill>
                <a:effectLst/>
                <a:latin typeface="+mn-lt"/>
                <a:ea typeface="+mn-ea"/>
                <a:cs typeface="+mn-cs"/>
              </a:rPr>
              <a:t>, 2018) (</a:t>
            </a:r>
            <a:r>
              <a:rPr lang="fr-FR" sz="1200" kern="1200" dirty="0" err="1" smtClean="0">
                <a:solidFill>
                  <a:schemeClr val="tx1"/>
                </a:solidFill>
                <a:effectLst/>
                <a:latin typeface="+mn-lt"/>
                <a:ea typeface="+mn-ea"/>
                <a:cs typeface="+mn-cs"/>
              </a:rPr>
              <a:t>see</a:t>
            </a:r>
            <a:r>
              <a:rPr lang="fr-FR" sz="1200" kern="1200" dirty="0" smtClean="0">
                <a:solidFill>
                  <a:schemeClr val="tx1"/>
                </a:solidFill>
                <a:effectLst/>
                <a:latin typeface="+mn-lt"/>
                <a:ea typeface="+mn-ea"/>
                <a:cs typeface="+mn-cs"/>
              </a:rPr>
              <a:t> PPT).</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1E016213-9EE7-446F-A4C2-661563D4C32F}" type="slidenum">
              <a:rPr lang="en-US" smtClean="0"/>
              <a:t>4</a:t>
            </a:fld>
            <a:endParaRPr lang="en-US"/>
          </a:p>
        </p:txBody>
      </p:sp>
    </p:spTree>
    <p:extLst>
      <p:ext uri="{BB962C8B-B14F-4D97-AF65-F5344CB8AC3E}">
        <p14:creationId xmlns:p14="http://schemas.microsoft.com/office/powerpoint/2010/main" val="2118629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Contresens et glissement de sens</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Contresens : « Faute de traduction qui consiste à attribuer à un segment du texte de départ un sens contraire à celui qu’a voulu exprimer l’auteur » (Delisle 2013 : 649)</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Par « glissement de sens », nous entendons une ambiguïté sémantique, une perte partielle voire totale de sens d’un segment du TS sans pour autant que cela mène à un contresens ou à un non-sens.</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40</a:t>
            </a:fld>
            <a:endParaRPr lang="en-US"/>
          </a:p>
        </p:txBody>
      </p:sp>
    </p:spTree>
    <p:extLst>
      <p:ext uri="{BB962C8B-B14F-4D97-AF65-F5344CB8AC3E}">
        <p14:creationId xmlns:p14="http://schemas.microsoft.com/office/powerpoint/2010/main" val="3324669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Trope en FR = </a:t>
            </a:r>
            <a:r>
              <a:rPr lang="fr-FR" sz="1200" b="0" i="0" kern="1200" dirty="0" smtClean="0">
                <a:solidFill>
                  <a:schemeClr val="tx1"/>
                </a:solidFill>
                <a:effectLst/>
                <a:latin typeface="+mn-lt"/>
                <a:ea typeface="+mn-ea"/>
                <a:cs typeface="+mn-cs"/>
              </a:rPr>
              <a:t>Figure </a:t>
            </a:r>
            <a:r>
              <a:rPr lang="fr-FR" sz="1200" b="0" i="0" kern="1200" dirty="0" smtClean="0">
                <a:solidFill>
                  <a:schemeClr val="tx1"/>
                </a:solidFill>
                <a:effectLst/>
                <a:latin typeface="+mn-lt"/>
                <a:ea typeface="+mn-ea"/>
                <a:cs typeface="+mn-cs"/>
              </a:rPr>
              <a:t>rhétorique par </a:t>
            </a:r>
            <a:r>
              <a:rPr lang="fr-FR" sz="1200" b="0" i="0" kern="1200" dirty="0" smtClean="0">
                <a:solidFill>
                  <a:schemeClr val="tx1"/>
                </a:solidFill>
                <a:effectLst/>
                <a:latin typeface="+mn-lt"/>
                <a:ea typeface="+mn-ea"/>
                <a:cs typeface="+mn-cs"/>
              </a:rPr>
              <a:t>laquelle on emploie un mot dans un sens différent de celui qu’il a normalement (Antidote)</a:t>
            </a:r>
          </a:p>
          <a:p>
            <a:r>
              <a:rPr lang="fr-FR" sz="1200" b="0" i="0" kern="1200" dirty="0" smtClean="0">
                <a:solidFill>
                  <a:schemeClr val="tx1"/>
                </a:solidFill>
                <a:effectLst/>
                <a:latin typeface="+mn-lt"/>
                <a:ea typeface="+mn-ea"/>
                <a:cs typeface="+mn-cs"/>
              </a:rPr>
              <a:t>Ici acception dans le sens</a:t>
            </a:r>
            <a:r>
              <a:rPr lang="fr-FR" sz="1200" b="0" i="0" kern="1200" baseline="0" dirty="0" smtClean="0">
                <a:solidFill>
                  <a:schemeClr val="tx1"/>
                </a:solidFill>
                <a:effectLst/>
                <a:latin typeface="+mn-lt"/>
                <a:ea typeface="+mn-ea"/>
                <a:cs typeface="+mn-cs"/>
              </a:rPr>
              <a:t> : thème récurrent</a:t>
            </a:r>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41</a:t>
            </a:fld>
            <a:endParaRPr lang="en-US"/>
          </a:p>
        </p:txBody>
      </p:sp>
    </p:spTree>
    <p:extLst>
      <p:ext uri="{BB962C8B-B14F-4D97-AF65-F5344CB8AC3E}">
        <p14:creationId xmlns:p14="http://schemas.microsoft.com/office/powerpoint/2010/main" val="3181299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Les défis en TA neuronale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Avec ces résultats et grâce aux réflexions qu’on a pu partager avec les étudiants, j’ai tenté de dégager plusieurs défis majeurs que pose aujourd’hui la PE de TA aux (futurs) traducteurs.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défis que je vais détailler sont listés sans ordre hiérarchique</a:t>
            </a:r>
            <a:r>
              <a:rPr lang="fr-FR"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Développer sa « capacité de discernement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Parmi les nouvelles compétences que le traducteur se doit d’acquérir, ici j’aimerais faire ressortir ce que j’appelle la : « capacité de discernement ». Il s’agit de la capacité du post-éditeur à juger, en peu de temps, si un texte, un paragraphe, un segment vaut la peine d’être post-édité ou s’il est préférable de le retraduire à partir de zéro, principalement dans un souci de gain de temps et donc de rentabilité. Cette capacité semble s’acquérir avec l’expérience : Plus le post-éditeur post-édite, plus il améliore cette capacité de discernement. Il est donc primordial, selon nous, que les (futurs) traducteurs apprennent à développer cette compétence dès le départ</a:t>
            </a:r>
            <a:r>
              <a:rPr lang="fr-FR"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Apprendre à « lever le nez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s’agit déjà d’une difficulté en TH mais elle est d’autant plus présente en PE. Le post-éditeur doit parvenir à « lever le nez » de la TA et à s’en détacher radicalement lorsque nécessaire. Ce n’est pas toujours évident de parvenir à s’éloigner de la traduction brute affichée sur un écran une fois lue (</a:t>
            </a:r>
            <a:r>
              <a:rPr lang="fr-FR" sz="1200" kern="1200" dirty="0" err="1" smtClean="0">
                <a:solidFill>
                  <a:schemeClr val="tx1"/>
                </a:solidFill>
                <a:effectLst/>
                <a:latin typeface="+mn-lt"/>
                <a:ea typeface="+mn-ea"/>
                <a:cs typeface="+mn-cs"/>
              </a:rPr>
              <a:t>Loock</a:t>
            </a:r>
            <a:r>
              <a:rPr lang="fr-FR" sz="1200" kern="1200" dirty="0" smtClean="0">
                <a:solidFill>
                  <a:schemeClr val="tx1"/>
                </a:solidFill>
                <a:effectLst/>
                <a:latin typeface="+mn-lt"/>
                <a:ea typeface="+mn-ea"/>
                <a:cs typeface="+mn-cs"/>
              </a:rPr>
              <a:t>, 2019). D’ailleurs, nous sommes convaincue que le fait d’avoir une proposition de traduction sous les yeux tend à restreindre, dans une certaine mesure, les intuitions de traduction du traducteur/</a:t>
            </a:r>
            <a:r>
              <a:rPr lang="fr-FR" sz="1200" kern="1200" dirty="0" err="1" smtClean="0">
                <a:solidFill>
                  <a:schemeClr val="tx1"/>
                </a:solidFill>
                <a:effectLst/>
                <a:latin typeface="+mn-lt"/>
                <a:ea typeface="+mn-ea"/>
                <a:cs typeface="+mn-cs"/>
              </a:rPr>
              <a:t>trice</a:t>
            </a:r>
            <a:r>
              <a:rPr lang="fr-FR" sz="1200" kern="1200" dirty="0" smtClean="0">
                <a:solidFill>
                  <a:schemeClr val="tx1"/>
                </a:solidFill>
                <a:effectLst/>
                <a:latin typeface="+mn-lt"/>
                <a:ea typeface="+mn-ea"/>
                <a:cs typeface="+mn-cs"/>
              </a:rPr>
              <a:t> et tend à limiter sa créativité traductionnelle, ce qui peut se répercuter sur la qualité de la production finale</a:t>
            </a:r>
            <a:r>
              <a:rPr lang="fr-FR"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Déjouer l’illusion de </a:t>
            </a:r>
            <a:r>
              <a:rPr lang="fr-FR" sz="1200" b="1" kern="1200" dirty="0" smtClean="0">
                <a:solidFill>
                  <a:schemeClr val="tx1"/>
                </a:solidFill>
                <a:effectLst/>
                <a:latin typeface="+mn-lt"/>
                <a:ea typeface="+mn-ea"/>
                <a:cs typeface="+mn-cs"/>
              </a:rPr>
              <a:t>fluidité</a:t>
            </a:r>
            <a:r>
              <a:rPr lang="fr-F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est certain et cela a d’ailleurs été démontré que la nouvelle génération de TA a fait d’énormes progrès par rapport à la TA statistique, particulièrement en termes de fluidité de la langue cible (</a:t>
            </a:r>
            <a:r>
              <a:rPr lang="fr-FR" sz="1200" kern="1200" dirty="0" err="1" smtClean="0">
                <a:solidFill>
                  <a:schemeClr val="tx1"/>
                </a:solidFill>
                <a:effectLst/>
                <a:latin typeface="+mn-lt"/>
                <a:ea typeface="+mn-ea"/>
                <a:cs typeface="+mn-cs"/>
              </a:rPr>
              <a:t>Loock</a:t>
            </a:r>
            <a:r>
              <a:rPr lang="fr-FR" sz="1200" kern="1200" dirty="0" smtClean="0">
                <a:solidFill>
                  <a:schemeClr val="tx1"/>
                </a:solidFill>
                <a:effectLst/>
                <a:latin typeface="+mn-lt"/>
                <a:ea typeface="+mn-ea"/>
                <a:cs typeface="+mn-cs"/>
              </a:rPr>
              <a:t>, 2018 ; </a:t>
            </a:r>
            <a:r>
              <a:rPr lang="fr-FR" sz="1200" kern="1200" dirty="0" err="1" smtClean="0">
                <a:solidFill>
                  <a:schemeClr val="tx1"/>
                </a:solidFill>
                <a:effectLst/>
                <a:latin typeface="+mn-lt"/>
                <a:ea typeface="+mn-ea"/>
                <a:cs typeface="+mn-cs"/>
              </a:rPr>
              <a:t>Macken</a:t>
            </a:r>
            <a:r>
              <a:rPr lang="fr-FR" sz="1200" kern="1200" dirty="0" smtClean="0">
                <a:solidFill>
                  <a:schemeClr val="tx1"/>
                </a:solidFill>
                <a:effectLst/>
                <a:latin typeface="+mn-lt"/>
                <a:ea typeface="+mn-ea"/>
                <a:cs typeface="+mn-cs"/>
              </a:rPr>
              <a:t> et al., 2019). La TA neuronale, et en particulier l’outil </a:t>
            </a:r>
            <a:r>
              <a:rPr lang="fr-FR" sz="1200" b="1" kern="1200" dirty="0" err="1" smtClean="0">
                <a:solidFill>
                  <a:schemeClr val="tx1"/>
                </a:solidFill>
                <a:effectLst/>
                <a:latin typeface="+mn-lt"/>
                <a:ea typeface="+mn-ea"/>
                <a:cs typeface="+mn-cs"/>
              </a:rPr>
              <a:t>DeepL</a:t>
            </a:r>
            <a:r>
              <a:rPr lang="fr-FR" sz="1200" kern="1200" dirty="0" smtClean="0">
                <a:solidFill>
                  <a:schemeClr val="tx1"/>
                </a:solidFill>
                <a:effectLst/>
                <a:latin typeface="+mn-lt"/>
                <a:ea typeface="+mn-ea"/>
                <a:cs typeface="+mn-cs"/>
              </a:rPr>
              <a:t>, est connue pour </a:t>
            </a:r>
            <a:r>
              <a:rPr lang="fr-FR" sz="1200" b="1" kern="1200" dirty="0" smtClean="0">
                <a:solidFill>
                  <a:schemeClr val="tx1"/>
                </a:solidFill>
                <a:effectLst/>
                <a:latin typeface="+mn-lt"/>
                <a:ea typeface="+mn-ea"/>
                <a:cs typeface="+mn-cs"/>
              </a:rPr>
              <a:t>mettre l’accent sur la fluidité</a:t>
            </a:r>
            <a:r>
              <a:rPr lang="fr-FR" sz="1200" kern="1200" dirty="0" smtClean="0">
                <a:solidFill>
                  <a:schemeClr val="tx1"/>
                </a:solidFill>
                <a:effectLst/>
                <a:latin typeface="+mn-lt"/>
                <a:ea typeface="+mn-ea"/>
                <a:cs typeface="+mn-cs"/>
              </a:rPr>
              <a:t>, sur une certaine élégance linguistique en langue d'arrivée. </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Mais </a:t>
            </a:r>
            <a:r>
              <a:rPr lang="fr-FR" sz="1200" kern="1200" dirty="0" smtClean="0">
                <a:solidFill>
                  <a:schemeClr val="tx1"/>
                </a:solidFill>
                <a:effectLst/>
                <a:latin typeface="+mn-lt"/>
                <a:ea typeface="+mn-ea"/>
                <a:cs typeface="+mn-cs"/>
              </a:rPr>
              <a:t>cette expérience nous aura permis de nous rendre compte que cette </a:t>
            </a:r>
            <a:r>
              <a:rPr lang="fr-FR" sz="1200" b="1" kern="1200" dirty="0" smtClean="0">
                <a:solidFill>
                  <a:schemeClr val="tx1"/>
                </a:solidFill>
                <a:effectLst/>
                <a:latin typeface="+mn-lt"/>
                <a:ea typeface="+mn-ea"/>
                <a:cs typeface="+mn-cs"/>
              </a:rPr>
              <a:t>élégance n’était en fait, par moments, que superficielle</a:t>
            </a:r>
            <a:r>
              <a:rPr lang="fr-FR" sz="1200" kern="1200" dirty="0" smtClean="0">
                <a:solidFill>
                  <a:schemeClr val="tx1"/>
                </a:solidFill>
                <a:effectLst/>
                <a:latin typeface="+mn-lt"/>
                <a:ea typeface="+mn-ea"/>
                <a:cs typeface="+mn-cs"/>
              </a:rPr>
              <a:t>. Bon nombre d’études ont d’ailleurs démontré que l’un des grands torts actuels de cette technologie est de produire ponctuellement une « </a:t>
            </a:r>
            <a:r>
              <a:rPr lang="fr-FR" sz="1200" b="1" kern="1200" dirty="0" smtClean="0">
                <a:solidFill>
                  <a:schemeClr val="tx1"/>
                </a:solidFill>
                <a:effectLst/>
                <a:latin typeface="+mn-lt"/>
                <a:ea typeface="+mn-ea"/>
                <a:cs typeface="+mn-cs"/>
              </a:rPr>
              <a:t>illusion de fluidité</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Deneufbourg</a:t>
            </a:r>
            <a:r>
              <a:rPr lang="fr-FR" sz="1200" kern="1200" dirty="0" smtClean="0">
                <a:solidFill>
                  <a:schemeClr val="tx1"/>
                </a:solidFill>
                <a:effectLst/>
                <a:latin typeface="+mn-lt"/>
                <a:ea typeface="+mn-ea"/>
                <a:cs typeface="+mn-cs"/>
              </a:rPr>
              <a:t>, 2019; </a:t>
            </a:r>
            <a:r>
              <a:rPr lang="fr-FR" sz="1200" kern="1200" dirty="0" err="1" smtClean="0">
                <a:solidFill>
                  <a:schemeClr val="tx1"/>
                </a:solidFill>
                <a:effectLst/>
                <a:latin typeface="+mn-lt"/>
                <a:ea typeface="+mn-ea"/>
                <a:cs typeface="+mn-cs"/>
              </a:rPr>
              <a:t>Guerberof</a:t>
            </a:r>
            <a:r>
              <a:rPr lang="fr-FR" sz="1200" kern="1200" dirty="0" smtClean="0">
                <a:solidFill>
                  <a:schemeClr val="tx1"/>
                </a:solidFill>
                <a:effectLst/>
                <a:latin typeface="+mn-lt"/>
                <a:ea typeface="+mn-ea"/>
                <a:cs typeface="+mn-cs"/>
              </a:rPr>
              <a:t> &amp; </a:t>
            </a:r>
            <a:r>
              <a:rPr lang="fr-FR" sz="1200" kern="1200" dirty="0" err="1" smtClean="0">
                <a:solidFill>
                  <a:schemeClr val="tx1"/>
                </a:solidFill>
                <a:effectLst/>
                <a:latin typeface="+mn-lt"/>
                <a:ea typeface="+mn-ea"/>
                <a:cs typeface="+mn-cs"/>
              </a:rPr>
              <a:t>Moorkens</a:t>
            </a:r>
            <a:r>
              <a:rPr lang="fr-FR" sz="1200" kern="1200" dirty="0" smtClean="0">
                <a:solidFill>
                  <a:schemeClr val="tx1"/>
                </a:solidFill>
                <a:effectLst/>
                <a:latin typeface="+mn-lt"/>
                <a:ea typeface="+mn-ea"/>
                <a:cs typeface="+mn-cs"/>
              </a:rPr>
              <a:t>, 2019 ; </a:t>
            </a:r>
            <a:r>
              <a:rPr lang="fr-FR" sz="1200" kern="1200" dirty="0" err="1" smtClean="0">
                <a:solidFill>
                  <a:schemeClr val="tx1"/>
                </a:solidFill>
                <a:effectLst/>
                <a:latin typeface="+mn-lt"/>
                <a:ea typeface="+mn-ea"/>
                <a:cs typeface="+mn-cs"/>
              </a:rPr>
              <a:t>Martikainen</a:t>
            </a:r>
            <a:r>
              <a:rPr lang="fr-FR" sz="1200" kern="1200" dirty="0" smtClean="0">
                <a:solidFill>
                  <a:schemeClr val="tx1"/>
                </a:solidFill>
                <a:effectLst/>
                <a:latin typeface="+mn-lt"/>
                <a:ea typeface="+mn-ea"/>
                <a:cs typeface="+mn-cs"/>
              </a:rPr>
              <a:t>, 2019 ; </a:t>
            </a:r>
            <a:r>
              <a:rPr lang="fr-FR" sz="1200" kern="1200" dirty="0" err="1" smtClean="0">
                <a:solidFill>
                  <a:schemeClr val="tx1"/>
                </a:solidFill>
                <a:effectLst/>
                <a:latin typeface="+mn-lt"/>
                <a:ea typeface="+mn-ea"/>
                <a:cs typeface="+mn-cs"/>
              </a:rPr>
              <a:t>Way</a:t>
            </a:r>
            <a:r>
              <a:rPr lang="fr-FR" sz="1200" kern="1200" dirty="0" smtClean="0">
                <a:solidFill>
                  <a:schemeClr val="tx1"/>
                </a:solidFill>
                <a:effectLst/>
                <a:latin typeface="+mn-lt"/>
                <a:ea typeface="+mn-ea"/>
                <a:cs typeface="+mn-cs"/>
              </a:rPr>
              <a:t>, 2018), parfois même au détriment de la fidélité au sens du texte source (</a:t>
            </a:r>
            <a:r>
              <a:rPr lang="fr-FR" sz="1200" kern="1200" dirty="0" err="1" smtClean="0">
                <a:solidFill>
                  <a:schemeClr val="tx1"/>
                </a:solidFill>
                <a:effectLst/>
                <a:latin typeface="+mn-lt"/>
                <a:ea typeface="+mn-ea"/>
                <a:cs typeface="+mn-cs"/>
              </a:rPr>
              <a:t>Loock</a:t>
            </a:r>
            <a:r>
              <a:rPr lang="fr-FR" sz="1200" kern="1200" dirty="0" smtClean="0">
                <a:solidFill>
                  <a:schemeClr val="tx1"/>
                </a:solidFill>
                <a:effectLst/>
                <a:latin typeface="+mn-lt"/>
                <a:ea typeface="+mn-ea"/>
                <a:cs typeface="+mn-cs"/>
              </a:rPr>
              <a:t>, 2019).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 m’explique : il arrive que les propositions de la machine soient grammaticalement et syntaxiquement correctes et qu’elles « sonnent bien », mais qu’elles masquent en réalité des erreurs plus ou moins graves (mauvaise collocation, glissement de sens, contresens, non-sens, ajout/omission fautive, etc.), ces erreurs sont souvent difficiles à repérer par le traducteur et d’autant plus par l’apprenant.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 student post-editors mostly tend to spontaneously accept MT output as such, and rarely edit these suggestions that convincingly mimic fluent human translation » (</a:t>
            </a:r>
            <a:r>
              <a:rPr lang="en-US" sz="1200" b="1" kern="1200" dirty="0" err="1" smtClean="0">
                <a:solidFill>
                  <a:schemeClr val="tx1"/>
                </a:solidFill>
                <a:effectLst/>
                <a:latin typeface="+mn-lt"/>
                <a:ea typeface="+mn-ea"/>
                <a:cs typeface="+mn-cs"/>
              </a:rPr>
              <a:t>Martikainen</a:t>
            </a:r>
            <a:r>
              <a:rPr lang="en-US" sz="1200" b="1" kern="1200" dirty="0" smtClean="0">
                <a:solidFill>
                  <a:schemeClr val="tx1"/>
                </a:solidFill>
                <a:effectLst/>
                <a:latin typeface="+mn-lt"/>
                <a:ea typeface="+mn-ea"/>
                <a:cs typeface="+mn-cs"/>
              </a:rPr>
              <a:t>, 2019</a:t>
            </a:r>
            <a:r>
              <a:rPr lang="en-US" sz="1200" b="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Cette illusion de fluidité en TA est particulièrement pernicieuse, car elle a pour conséquence de renforcer l'excès de confiance des étudiants à l’égard des propositions de la machine.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 suis persuadée que l’un des défis majeurs pour le (futur) post-éditeur consiste donc à ne pas se laisser leurrer par cette apparente fluidité, par ce « bel emballage stylistique et syntaxique » (</a:t>
            </a:r>
            <a:r>
              <a:rPr lang="fr-FR" sz="1200" kern="1200" dirty="0" err="1" smtClean="0">
                <a:solidFill>
                  <a:schemeClr val="tx1"/>
                </a:solidFill>
                <a:effectLst/>
                <a:latin typeface="+mn-lt"/>
                <a:ea typeface="+mn-ea"/>
                <a:cs typeface="+mn-cs"/>
              </a:rPr>
              <a:t>Koehn</a:t>
            </a:r>
            <a:r>
              <a:rPr lang="fr-FR" sz="1200" kern="1200" dirty="0" smtClean="0">
                <a:solidFill>
                  <a:schemeClr val="tx1"/>
                </a:solidFill>
                <a:effectLst/>
                <a:latin typeface="+mn-lt"/>
                <a:ea typeface="+mn-ea"/>
                <a:cs typeface="+mn-cs"/>
              </a:rPr>
              <a:t>, 2018, cité par De Faria Pires, 2018) et ainsi à parvenir à déjouer l’un des grands pièges actuels en TA neuronale.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Prendre conscience de la valeur ajoutée du traducteur humain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a:t>
            </a:r>
            <a:r>
              <a:rPr lang="fr-FR" sz="1200" kern="1200" baseline="0" dirty="0" smtClean="0">
                <a:solidFill>
                  <a:schemeClr val="tx1"/>
                </a:solidFill>
                <a:effectLst/>
                <a:latin typeface="+mn-lt"/>
                <a:ea typeface="+mn-ea"/>
                <a:cs typeface="+mn-cs"/>
              </a:rPr>
              <a:t>fin, </a:t>
            </a:r>
            <a:r>
              <a:rPr lang="fr-FR" sz="1200" kern="1200" dirty="0" smtClean="0">
                <a:solidFill>
                  <a:schemeClr val="tx1"/>
                </a:solidFill>
                <a:effectLst/>
                <a:latin typeface="+mn-lt"/>
                <a:ea typeface="+mn-ea"/>
                <a:cs typeface="+mn-cs"/>
              </a:rPr>
              <a:t>l’un </a:t>
            </a:r>
            <a:r>
              <a:rPr lang="fr-FR" sz="1200" kern="1200" dirty="0" smtClean="0">
                <a:solidFill>
                  <a:schemeClr val="tx1"/>
                </a:solidFill>
                <a:effectLst/>
                <a:latin typeface="+mn-lt"/>
                <a:ea typeface="+mn-ea"/>
                <a:cs typeface="+mn-cs"/>
              </a:rPr>
              <a:t>des grands défis </a:t>
            </a:r>
            <a:r>
              <a:rPr lang="fr-FR" sz="1200" kern="1200" dirty="0" smtClean="0">
                <a:solidFill>
                  <a:schemeClr val="tx1"/>
                </a:solidFill>
                <a:effectLst/>
                <a:latin typeface="+mn-lt"/>
                <a:ea typeface="+mn-ea"/>
                <a:cs typeface="+mn-cs"/>
              </a:rPr>
              <a:t>est </a:t>
            </a:r>
            <a:r>
              <a:rPr lang="fr-FR" sz="1200" kern="1200" dirty="0" smtClean="0">
                <a:solidFill>
                  <a:schemeClr val="tx1"/>
                </a:solidFill>
                <a:effectLst/>
                <a:latin typeface="+mn-lt"/>
                <a:ea typeface="+mn-ea"/>
                <a:cs typeface="+mn-cs"/>
              </a:rPr>
              <a:t>surtout un défi pour les formateurs et pour les enseignants. Il s’agit de parvenir à faire prendre conscience aux étudiants en traduction de leur </a:t>
            </a:r>
            <a:r>
              <a:rPr lang="fr-FR" sz="1200" b="1" kern="1200" dirty="0" smtClean="0">
                <a:solidFill>
                  <a:schemeClr val="tx1"/>
                </a:solidFill>
                <a:effectLst/>
                <a:latin typeface="+mn-lt"/>
                <a:ea typeface="+mn-ea"/>
                <a:cs typeface="+mn-cs"/>
              </a:rPr>
              <a:t>valeur ajoutée</a:t>
            </a:r>
            <a:r>
              <a:rPr lang="fr-FR" sz="1200" kern="1200" dirty="0" smtClean="0">
                <a:solidFill>
                  <a:schemeClr val="tx1"/>
                </a:solidFill>
                <a:effectLst/>
                <a:latin typeface="+mn-lt"/>
                <a:ea typeface="+mn-ea"/>
                <a:cs typeface="+mn-cs"/>
              </a:rPr>
              <a:t> par rapport à une machine qui traduit automatiquement. </a:t>
            </a:r>
            <a:r>
              <a:rPr lang="fr-FR" sz="1200" kern="1200" dirty="0" err="1" smtClean="0">
                <a:solidFill>
                  <a:schemeClr val="tx1"/>
                </a:solidFill>
                <a:effectLst/>
                <a:latin typeface="+mn-lt"/>
                <a:ea typeface="+mn-ea"/>
                <a:cs typeface="+mn-cs"/>
              </a:rPr>
              <a:t>Pcq</a:t>
            </a:r>
            <a:r>
              <a:rPr lang="fr-FR" sz="1200" kern="1200" dirty="0" smtClean="0">
                <a:solidFill>
                  <a:schemeClr val="tx1"/>
                </a:solidFill>
                <a:effectLst/>
                <a:latin typeface="+mn-lt"/>
                <a:ea typeface="+mn-ea"/>
                <a:cs typeface="+mn-cs"/>
              </a:rPr>
              <a:t> cette valeur ajoutée elle est bel et bien là. Rappelons qu’il n’existe aucun outil technologique à l’heure actuelle capable de remplacer (totalement) un traducteur humain pour traduire un texte de qualité publiable. La TA neuronale devrait être considérée comme un outil d’aide pour le traducteur parmi d’autres outils. Une technologie qui vient s’ajouter à toute une palette d’outils d’aide à la traduction qui permettent au traducteur/</a:t>
            </a:r>
            <a:r>
              <a:rPr lang="fr-FR" sz="1200" kern="1200" dirty="0" err="1" smtClean="0">
                <a:solidFill>
                  <a:schemeClr val="tx1"/>
                </a:solidFill>
                <a:effectLst/>
                <a:latin typeface="+mn-lt"/>
                <a:ea typeface="+mn-ea"/>
                <a:cs typeface="+mn-cs"/>
              </a:rPr>
              <a:t>trice</a:t>
            </a:r>
            <a:r>
              <a:rPr lang="fr-FR" sz="1200" kern="1200" dirty="0" smtClean="0">
                <a:solidFill>
                  <a:schemeClr val="tx1"/>
                </a:solidFill>
                <a:effectLst/>
                <a:latin typeface="+mn-lt"/>
                <a:ea typeface="+mn-ea"/>
                <a:cs typeface="+mn-cs"/>
              </a:rPr>
              <a:t> d’être plus rapide et efficace, et ainsi de pouvoir faire face à la masse toujours plus grande et urgente de documents à traduire.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Et donc </a:t>
            </a:r>
            <a:r>
              <a:rPr lang="fr-FR" sz="1200" kern="1200" baseline="0" dirty="0" smtClean="0">
                <a:solidFill>
                  <a:schemeClr val="tx1"/>
                </a:solidFill>
                <a:effectLst/>
                <a:latin typeface="+mn-lt"/>
                <a:ea typeface="+mn-ea"/>
                <a:cs typeface="+mn-cs"/>
              </a:rPr>
              <a:t>l</a:t>
            </a:r>
            <a:r>
              <a:rPr lang="fr-FR" sz="1200" kern="1200" dirty="0" smtClean="0">
                <a:solidFill>
                  <a:schemeClr val="tx1"/>
                </a:solidFill>
                <a:effectLst/>
                <a:latin typeface="+mn-lt"/>
                <a:ea typeface="+mn-ea"/>
                <a:cs typeface="+mn-cs"/>
              </a:rPr>
              <a:t>e traducteur humain demeure au cœur du processus de traduction, il est nécessaire d’en avoir conscience et d’en faire prendre conscience.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Merci de votre attention, j’ai hâte à présent d’entendre vos commentaires et expériences.</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42</a:t>
            </a:fld>
            <a:endParaRPr lang="en-US"/>
          </a:p>
        </p:txBody>
      </p:sp>
    </p:spTree>
    <p:extLst>
      <p:ext uri="{BB962C8B-B14F-4D97-AF65-F5344CB8AC3E}">
        <p14:creationId xmlns:p14="http://schemas.microsoft.com/office/powerpoint/2010/main" val="4053467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Je</a:t>
            </a:r>
            <a:r>
              <a:rPr lang="fr-FR" baseline="0" dirty="0" smtClean="0"/>
              <a:t> terminerai </a:t>
            </a:r>
            <a:r>
              <a:rPr lang="fr-FR" baseline="0" dirty="0" smtClean="0"/>
              <a:t>par cette citation de Caroline Rossi qui est extraite d’un article paru en 2019 dans la revue ‘Des mots aux actes’.</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Je vous remercie de votre attention</a:t>
            </a:r>
            <a:r>
              <a:rPr lang="fr-FR" sz="1200" kern="1200" baseline="0" dirty="0" smtClean="0">
                <a:solidFill>
                  <a:schemeClr val="tx1"/>
                </a:solidFill>
                <a:effectLst/>
                <a:latin typeface="+mn-lt"/>
                <a:ea typeface="+mn-ea"/>
                <a:cs typeface="+mn-cs"/>
              </a:rPr>
              <a:t> et</a:t>
            </a:r>
            <a:r>
              <a:rPr lang="fr-FR" sz="1200" kern="1200" dirty="0" smtClean="0">
                <a:solidFill>
                  <a:schemeClr val="tx1"/>
                </a:solidFill>
                <a:effectLst/>
                <a:latin typeface="+mn-lt"/>
                <a:ea typeface="+mn-ea"/>
                <a:cs typeface="+mn-cs"/>
              </a:rPr>
              <a:t> j’ai hâte à présent d’entendre vos commentaires et expériences.</a:t>
            </a:r>
            <a:endParaRPr lang="en-US" dirty="0"/>
          </a:p>
        </p:txBody>
      </p:sp>
      <p:sp>
        <p:nvSpPr>
          <p:cNvPr id="4" name="Espace réservé du numéro de diapositive 3"/>
          <p:cNvSpPr>
            <a:spLocks noGrp="1"/>
          </p:cNvSpPr>
          <p:nvPr>
            <p:ph type="sldNum" sz="quarter" idx="10"/>
          </p:nvPr>
        </p:nvSpPr>
        <p:spPr/>
        <p:txBody>
          <a:bodyPr/>
          <a:lstStyle/>
          <a:p>
            <a:fld id="{1E016213-9EE7-446F-A4C2-661563D4C32F}" type="slidenum">
              <a:rPr lang="en-US" smtClean="0"/>
              <a:t>43</a:t>
            </a:fld>
            <a:endParaRPr lang="en-US"/>
          </a:p>
        </p:txBody>
      </p:sp>
    </p:spTree>
    <p:extLst>
      <p:ext uri="{BB962C8B-B14F-4D97-AF65-F5344CB8AC3E}">
        <p14:creationId xmlns:p14="http://schemas.microsoft.com/office/powerpoint/2010/main" val="248021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Dans ce contexte, on assiste à l’émergence de nouvelles pratiques dans le secteur, on voit apparaître de nouvelles tâches dont la post-édition (PE) de TA.  On constate un recours exponentiel sur l’ensemble du secteur à la (post-édition de) TA et ce n’est pas prêt de baisser (</a:t>
            </a:r>
            <a:r>
              <a:rPr lang="fr-FR" sz="1200" kern="1200" dirty="0" err="1" smtClean="0">
                <a:solidFill>
                  <a:schemeClr val="tx1"/>
                </a:solidFill>
                <a:effectLst/>
                <a:latin typeface="+mn-lt"/>
                <a:ea typeface="+mn-ea"/>
                <a:cs typeface="+mn-cs"/>
              </a:rPr>
              <a:t>Deneufbourg</a:t>
            </a:r>
            <a:r>
              <a:rPr lang="fr-FR" sz="1200" kern="1200" dirty="0" smtClean="0">
                <a:solidFill>
                  <a:schemeClr val="tx1"/>
                </a:solidFill>
                <a:effectLst/>
                <a:latin typeface="+mn-lt"/>
                <a:ea typeface="+mn-ea"/>
                <a:cs typeface="+mn-cs"/>
              </a:rPr>
              <a:t> 2019).</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Donc </a:t>
            </a:r>
            <a:r>
              <a:rPr lang="fr-FR" sz="1200" kern="1200" dirty="0" err="1" smtClean="0">
                <a:solidFill>
                  <a:schemeClr val="tx1"/>
                </a:solidFill>
                <a:effectLst/>
                <a:latin typeface="+mn-lt"/>
                <a:ea typeface="+mn-ea"/>
                <a:cs typeface="+mn-cs"/>
              </a:rPr>
              <a:t>auj</a:t>
            </a:r>
            <a:r>
              <a:rPr lang="fr-FR" sz="1200" kern="1200" dirty="0" smtClean="0">
                <a:solidFill>
                  <a:schemeClr val="tx1"/>
                </a:solidFill>
                <a:effectLst/>
                <a:latin typeface="+mn-lt"/>
                <a:ea typeface="+mn-ea"/>
                <a:cs typeface="+mn-cs"/>
              </a:rPr>
              <a:t> plus </a:t>
            </a:r>
            <a:r>
              <a:rPr lang="fr-FR" sz="1200" kern="1200" dirty="0" smtClean="0">
                <a:solidFill>
                  <a:schemeClr val="tx1"/>
                </a:solidFill>
                <a:effectLst/>
                <a:latin typeface="+mn-lt"/>
                <a:ea typeface="+mn-ea"/>
                <a:cs typeface="+mn-cs"/>
              </a:rPr>
              <a:t>que jamais, le traducteur professionnel doit acquérir de nouvelles compétences afin de « s’adapter aux mutations de la profession et à la révolution technologique qui se déroule sous [ses] yeux » (Fontenelle, 2019 = lorsqu’il était chef du département Traduction du Centre de traduction des organes de l'Union européenne, basé à Luxembourg). </a:t>
            </a:r>
          </a:p>
          <a:p>
            <a:r>
              <a:rPr lang="fr-FR" sz="1200" kern="1200" dirty="0" smtClean="0">
                <a:solidFill>
                  <a:schemeClr val="tx1"/>
                </a:solidFill>
                <a:effectLst/>
                <a:latin typeface="+mn-lt"/>
                <a:ea typeface="+mn-ea"/>
                <a:cs typeface="+mn-cs"/>
              </a:rPr>
              <a:t>Tous ces </a:t>
            </a:r>
            <a:r>
              <a:rPr lang="fr-FR" sz="1200" kern="1200" dirty="0" smtClean="0">
                <a:solidFill>
                  <a:schemeClr val="tx1"/>
                </a:solidFill>
                <a:effectLst/>
                <a:latin typeface="+mn-lt"/>
                <a:ea typeface="+mn-ea"/>
                <a:cs typeface="+mn-cs"/>
              </a:rPr>
              <a:t>progrès qualitatifs réalisés en TA et l’essor </a:t>
            </a:r>
            <a:r>
              <a:rPr lang="fr-FR" sz="1200" kern="1200" dirty="0" smtClean="0">
                <a:solidFill>
                  <a:schemeClr val="tx1"/>
                </a:solidFill>
                <a:effectLst/>
                <a:latin typeface="+mn-lt"/>
                <a:ea typeface="+mn-ea"/>
                <a:cs typeface="+mn-cs"/>
              </a:rPr>
              <a:t>des</a:t>
            </a:r>
            <a:r>
              <a:rPr lang="fr-FR" sz="1200" kern="1200" baseline="0" dirty="0" smtClean="0">
                <a:solidFill>
                  <a:schemeClr val="tx1"/>
                </a:solidFill>
                <a:effectLst/>
                <a:latin typeface="+mn-lt"/>
                <a:ea typeface="+mn-ea"/>
                <a:cs typeface="+mn-cs"/>
              </a:rPr>
              <a:t> nouvelles  pratiques telles que</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PE amènent à la fois les professionnels à devoir s’adapter (</a:t>
            </a:r>
            <a:r>
              <a:rPr lang="fr-FR" sz="1200" kern="1200" dirty="0" err="1" smtClean="0">
                <a:solidFill>
                  <a:schemeClr val="tx1"/>
                </a:solidFill>
                <a:effectLst/>
                <a:latin typeface="+mn-lt"/>
                <a:ea typeface="+mn-ea"/>
                <a:cs typeface="+mn-cs"/>
              </a:rPr>
              <a:t>Way</a:t>
            </a:r>
            <a:r>
              <a:rPr lang="fr-FR" sz="1200" kern="1200" dirty="0" smtClean="0">
                <a:solidFill>
                  <a:schemeClr val="tx1"/>
                </a:solidFill>
                <a:effectLst/>
                <a:latin typeface="+mn-lt"/>
                <a:ea typeface="+mn-ea"/>
                <a:cs typeface="+mn-cs"/>
              </a:rPr>
              <a:t>, 2018) comme je viens de le dire mais ce sont aussi les formateurs et les universités qui sont amenés à devoir repenser les formations aux métiers de la traduction (</a:t>
            </a:r>
            <a:r>
              <a:rPr lang="fr-FR" sz="1200" kern="1200" dirty="0" err="1" smtClean="0">
                <a:solidFill>
                  <a:schemeClr val="tx1"/>
                </a:solidFill>
                <a:effectLst/>
                <a:latin typeface="+mn-lt"/>
                <a:ea typeface="+mn-ea"/>
                <a:cs typeface="+mn-cs"/>
              </a:rPr>
              <a:t>Loock</a:t>
            </a:r>
            <a:r>
              <a:rPr lang="fr-FR" sz="1200" kern="1200" dirty="0" smtClean="0">
                <a:solidFill>
                  <a:schemeClr val="tx1"/>
                </a:solidFill>
                <a:effectLst/>
                <a:latin typeface="+mn-lt"/>
                <a:ea typeface="+mn-ea"/>
                <a:cs typeface="+mn-cs"/>
              </a:rPr>
              <a:t>, 2019). </a:t>
            </a:r>
          </a:p>
          <a:p>
            <a:endParaRPr lang="en-US" dirty="0"/>
          </a:p>
        </p:txBody>
      </p:sp>
      <p:sp>
        <p:nvSpPr>
          <p:cNvPr id="4" name="Espace réservé du numéro de diapositive 3"/>
          <p:cNvSpPr>
            <a:spLocks noGrp="1"/>
          </p:cNvSpPr>
          <p:nvPr>
            <p:ph type="sldNum" sz="quarter" idx="10"/>
          </p:nvPr>
        </p:nvSpPr>
        <p:spPr/>
        <p:txBody>
          <a:bodyPr/>
          <a:lstStyle/>
          <a:p>
            <a:fld id="{1E016213-9EE7-446F-A4C2-661563D4C32F}" type="slidenum">
              <a:rPr lang="en-US" smtClean="0"/>
              <a:t>5</a:t>
            </a:fld>
            <a:endParaRPr lang="en-US"/>
          </a:p>
        </p:txBody>
      </p:sp>
    </p:spTree>
    <p:extLst>
      <p:ext uri="{BB962C8B-B14F-4D97-AF65-F5344CB8AC3E}">
        <p14:creationId xmlns:p14="http://schemas.microsoft.com/office/powerpoint/2010/main" val="78827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Note préliminaire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est incontestable que la technologie qui sous-tend la TA a considérablement évolué et que les sorties des moteurs de TA sont sans cesse plus exploitables (</a:t>
            </a:r>
            <a:r>
              <a:rPr lang="fr-FR" sz="1200" kern="1200" dirty="0" err="1" smtClean="0">
                <a:solidFill>
                  <a:schemeClr val="tx1"/>
                </a:solidFill>
                <a:effectLst/>
                <a:latin typeface="+mn-lt"/>
                <a:ea typeface="+mn-ea"/>
                <a:cs typeface="+mn-cs"/>
              </a:rPr>
              <a:t>Deneufbourg</a:t>
            </a:r>
            <a:r>
              <a:rPr lang="fr-FR" sz="1200" kern="1200" dirty="0" smtClean="0">
                <a:solidFill>
                  <a:schemeClr val="tx1"/>
                </a:solidFill>
                <a:effectLst/>
                <a:latin typeface="+mn-lt"/>
                <a:ea typeface="+mn-ea"/>
                <a:cs typeface="+mn-cs"/>
              </a:rPr>
              <a:t>, 2021), et il est bien légitime de s’interroger également sur la qualité du produit fini après post-édition.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C’est ce que j’ai tenté de faire et je souhaite partager ici les résultats de mes travaux de recherche, ainsi que l’expérience que j’ai pu acquérir notamment lors de cours d'exercices de traduction et de post-édition donnés aux étudiants en traduction de l’Université de Liège.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Avant de rentrer dans le vif du sujet, je tiens à souligner que je ne prétends nullement connaitre</a:t>
            </a:r>
            <a:r>
              <a:rPr lang="fr-FR" sz="1200" kern="1200" baseline="0" dirty="0" smtClean="0">
                <a:solidFill>
                  <a:schemeClr val="tx1"/>
                </a:solidFill>
                <a:effectLst/>
                <a:latin typeface="+mn-lt"/>
                <a:ea typeface="+mn-ea"/>
                <a:cs typeface="+mn-cs"/>
              </a:rPr>
              <a:t> la manière idéale </a:t>
            </a:r>
            <a:r>
              <a:rPr lang="fr-FR" sz="1200" kern="1200" dirty="0" smtClean="0">
                <a:solidFill>
                  <a:schemeClr val="tx1"/>
                </a:solidFill>
                <a:effectLst/>
                <a:latin typeface="+mn-lt"/>
                <a:ea typeface="+mn-ea"/>
                <a:cs typeface="+mn-cs"/>
              </a:rPr>
              <a:t>dont il conviendrait de repenser la formation des futurs traducteurs/post-éditeurs, je ne prétends pas non plus détenir les clés d’un enseignement idéal de la TA et de la PE. Il s’agit d’un simple partage d’expériences avec l’espoir/objectif de pouvoir contribuer au débat sur l’intégration des outils de TA à la formation initiale des traducteurs.</a:t>
            </a:r>
          </a:p>
          <a:p>
            <a:endParaRPr lang="fr-FR"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Recherche expérimentale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J’ai mené deux recherches expérimentales et je vais présenter </a:t>
            </a:r>
            <a:r>
              <a:rPr lang="fr-CA" sz="1200" kern="1200" dirty="0" err="1" smtClean="0">
                <a:solidFill>
                  <a:schemeClr val="tx1"/>
                </a:solidFill>
                <a:effectLst/>
                <a:latin typeface="+mn-lt"/>
                <a:ea typeface="+mn-ea"/>
                <a:cs typeface="+mn-cs"/>
              </a:rPr>
              <a:t>auj</a:t>
            </a:r>
            <a:r>
              <a:rPr lang="fr-CA" sz="1200" kern="1200" dirty="0" smtClean="0">
                <a:solidFill>
                  <a:schemeClr val="tx1"/>
                </a:solidFill>
                <a:effectLst/>
                <a:latin typeface="+mn-lt"/>
                <a:ea typeface="+mn-ea"/>
                <a:cs typeface="+mn-cs"/>
              </a:rPr>
              <a:t> les résultats de la plus récente. Cette</a:t>
            </a:r>
            <a:r>
              <a:rPr lang="fr-CA" sz="1200" kern="1200" baseline="0" dirty="0" smtClean="0">
                <a:solidFill>
                  <a:schemeClr val="tx1"/>
                </a:solidFill>
                <a:effectLst/>
                <a:latin typeface="+mn-lt"/>
                <a:ea typeface="+mn-ea"/>
                <a:cs typeface="+mn-cs"/>
              </a:rPr>
              <a:t> étude a été</a:t>
            </a:r>
            <a:r>
              <a:rPr lang="fr-CA" sz="1200"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réalisée en 2021 </a:t>
            </a:r>
            <a:r>
              <a:rPr lang="fr-CA" sz="1200" kern="1200" dirty="0" smtClean="0">
                <a:solidFill>
                  <a:schemeClr val="tx1"/>
                </a:solidFill>
                <a:effectLst/>
                <a:latin typeface="+mn-lt"/>
                <a:ea typeface="+mn-ea"/>
                <a:cs typeface="+mn-cs"/>
              </a:rPr>
              <a:t>,</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elle</a:t>
            </a:r>
            <a:r>
              <a:rPr lang="fr-CA" sz="1200" kern="1200" dirty="0" err="1" smtClean="0">
                <a:solidFill>
                  <a:schemeClr val="tx1"/>
                </a:solidFill>
                <a:effectLst/>
                <a:latin typeface="+mn-lt"/>
                <a:ea typeface="+mn-ea"/>
                <a:cs typeface="+mn-cs"/>
              </a:rPr>
              <a:t>s’inscrit</a:t>
            </a:r>
            <a:r>
              <a:rPr lang="fr-CA" sz="1200"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dans le prolongement d’une recherche expérimentale comparative de traduction humaine (TH) et de post-édition (PE) de l’anglais vers le français, menée en 2018 avec des étudiants de 3</a:t>
            </a:r>
            <a:r>
              <a:rPr lang="fr-CA" sz="1200" kern="1200" baseline="30000" dirty="0" smtClean="0">
                <a:solidFill>
                  <a:schemeClr val="tx1"/>
                </a:solidFill>
                <a:effectLst/>
                <a:latin typeface="+mn-lt"/>
                <a:ea typeface="+mn-ea"/>
                <a:cs typeface="+mn-cs"/>
              </a:rPr>
              <a:t>e</a:t>
            </a:r>
            <a:r>
              <a:rPr lang="fr-CA" sz="1200" kern="1200" dirty="0" smtClean="0">
                <a:solidFill>
                  <a:schemeClr val="tx1"/>
                </a:solidFill>
                <a:effectLst/>
                <a:latin typeface="+mn-lt"/>
                <a:ea typeface="+mn-ea"/>
                <a:cs typeface="+mn-cs"/>
              </a:rPr>
              <a:t> bachelier en traduction (Schumacher 2020b). </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Objectifs</a:t>
            </a:r>
            <a:endParaRPr lang="en-US" sz="1200" b="1" kern="1200" dirty="0" smtClean="0">
              <a:solidFill>
                <a:schemeClr val="tx1"/>
              </a:solidFill>
              <a:effectLst/>
              <a:latin typeface="+mn-lt"/>
              <a:ea typeface="+mn-ea"/>
              <a:cs typeface="+mn-cs"/>
            </a:endParaRPr>
          </a:p>
          <a:p>
            <a:pPr lvl="0"/>
            <a:r>
              <a:rPr lang="fr-BE" sz="1200" kern="1200" dirty="0" smtClean="0">
                <a:solidFill>
                  <a:schemeClr val="tx1"/>
                </a:solidFill>
                <a:effectLst/>
                <a:latin typeface="+mn-lt"/>
                <a:ea typeface="+mn-ea"/>
                <a:cs typeface="+mn-cs"/>
              </a:rPr>
              <a:t>-Explorer les différences entre des textes post-édités et des textes traduits humainement par des étudiants en traduction</a:t>
            </a:r>
            <a:r>
              <a:rPr lang="fr-FR"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-Repérer les potentiels avantages et les limites du recours à la PE de TA neuronale;</a:t>
            </a:r>
            <a:endParaRPr lang="en-US"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Tenter</a:t>
            </a:r>
            <a:r>
              <a:rPr lang="fr-FR" sz="1200" kern="1200" baseline="0" dirty="0" smtClean="0">
                <a:solidFill>
                  <a:schemeClr val="tx1"/>
                </a:solidFill>
                <a:effectLst/>
                <a:latin typeface="+mn-lt"/>
                <a:ea typeface="+mn-ea"/>
                <a:cs typeface="+mn-cs"/>
              </a:rPr>
              <a:t> de tirer</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les implications pédagogiques des résultats </a:t>
            </a:r>
            <a:r>
              <a:rPr lang="fr-FR" sz="1200" kern="1200" dirty="0" smtClean="0">
                <a:solidFill>
                  <a:schemeClr val="tx1"/>
                </a:solidFill>
                <a:effectLst/>
                <a:latin typeface="+mn-lt"/>
                <a:ea typeface="+mn-ea"/>
                <a:cs typeface="+mn-cs"/>
              </a:rPr>
              <a:t>dans</a:t>
            </a:r>
            <a:r>
              <a:rPr lang="fr-FR" sz="1200" kern="1200" baseline="0" dirty="0" smtClean="0">
                <a:solidFill>
                  <a:schemeClr val="tx1"/>
                </a:solidFill>
                <a:effectLst/>
                <a:latin typeface="+mn-lt"/>
                <a:ea typeface="+mn-ea"/>
                <a:cs typeface="+mn-cs"/>
              </a:rPr>
              <a:t> le but de</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contribuer </a:t>
            </a:r>
            <a:r>
              <a:rPr lang="fr-FR" sz="1200" kern="1200" dirty="0" smtClean="0">
                <a:solidFill>
                  <a:schemeClr val="tx1"/>
                </a:solidFill>
                <a:effectLst/>
                <a:latin typeface="+mn-lt"/>
                <a:ea typeface="+mn-ea"/>
                <a:cs typeface="+mn-cs"/>
              </a:rPr>
              <a:t>au</a:t>
            </a:r>
            <a:r>
              <a:rPr lang="fr-FR" sz="1200" kern="1200" baseline="0" dirty="0" smtClean="0">
                <a:solidFill>
                  <a:schemeClr val="tx1"/>
                </a:solidFill>
                <a:effectLst/>
                <a:latin typeface="+mn-lt"/>
                <a:ea typeface="+mn-ea"/>
                <a:cs typeface="+mn-cs"/>
              </a:rPr>
              <a:t> perfectionnement de l</a:t>
            </a:r>
            <a:r>
              <a:rPr lang="fr-FR" sz="1200" kern="1200" dirty="0" smtClean="0">
                <a:solidFill>
                  <a:schemeClr val="tx1"/>
                </a:solidFill>
                <a:effectLst/>
                <a:latin typeface="+mn-lt"/>
                <a:ea typeface="+mn-ea"/>
                <a:cs typeface="+mn-cs"/>
              </a:rPr>
              <a:t>a formation proposée aux </a:t>
            </a:r>
            <a:r>
              <a:rPr lang="fr-FR" sz="1200" kern="1200" dirty="0" smtClean="0">
                <a:solidFill>
                  <a:schemeClr val="tx1"/>
                </a:solidFill>
                <a:effectLst/>
                <a:latin typeface="+mn-lt"/>
                <a:ea typeface="+mn-ea"/>
                <a:cs typeface="+mn-cs"/>
              </a:rPr>
              <a:t>futurs traducteurs.</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6</a:t>
            </a:fld>
            <a:endParaRPr lang="en-US"/>
          </a:p>
        </p:txBody>
      </p:sp>
    </p:spTree>
    <p:extLst>
      <p:ext uri="{BB962C8B-B14F-4D97-AF65-F5344CB8AC3E}">
        <p14:creationId xmlns:p14="http://schemas.microsoft.com/office/powerpoint/2010/main" val="621434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smtClean="0">
                <a:solidFill>
                  <a:schemeClr val="tx1"/>
                </a:solidFill>
                <a:effectLst/>
                <a:latin typeface="+mn-lt"/>
                <a:ea typeface="+mn-ea"/>
                <a:cs typeface="+mn-cs"/>
              </a:rPr>
              <a:t>Question de recherche : Quels sont les effets de la post-édition (PE) de TA (anglais-français) sur la qualité d’un texte cible, lorsque cette tâche est effectuée par des étudiants en traduction ?</a:t>
            </a:r>
            <a:endParaRPr lang="en-US"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Mon hypothèse principale est que la PE de TA neuronale permet à des étudiants de produire des textes cibles de qualité comparable à une TH, voire de meilleure qualité. Ainsi, nous nous attendons à ce que les textes post-édités contiennent, de manière générale, soit le même nombre d’erreur, soit moins d’erreurs que les TH et qu’ils obtiennent, en moyenne, des notes comparables aux TH.</a:t>
            </a:r>
          </a:p>
          <a:p>
            <a:endParaRPr lang="fr-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7</a:t>
            </a:fld>
            <a:endParaRPr lang="en-US"/>
          </a:p>
        </p:txBody>
      </p:sp>
    </p:spTree>
    <p:extLst>
      <p:ext uri="{BB962C8B-B14F-4D97-AF65-F5344CB8AC3E}">
        <p14:creationId xmlns:p14="http://schemas.microsoft.com/office/powerpoint/2010/main" val="363515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L’objectif premier étant de comparer deux modes de traduction en contexte académique : la TH et la PE de TA, je me suis attachée dans mes recherches à comparer le produit de la TH au produit de la post-édition (PE) de traduction automatique (TA) neuronale (</a:t>
            </a:r>
            <a:r>
              <a:rPr lang="fr-CA" sz="1200" i="1" kern="1200" dirty="0" err="1" smtClean="0">
                <a:solidFill>
                  <a:schemeClr val="tx1"/>
                </a:solidFill>
                <a:effectLst/>
                <a:latin typeface="+mn-lt"/>
                <a:ea typeface="+mn-ea"/>
                <a:cs typeface="+mn-cs"/>
              </a:rPr>
              <a:t>DeepL</a:t>
            </a:r>
            <a:r>
              <a:rPr lang="fr-CA" sz="1200" kern="1200" dirty="0" smtClean="0">
                <a:solidFill>
                  <a:schemeClr val="tx1"/>
                </a:solidFill>
                <a:effectLst/>
                <a:latin typeface="+mn-lt"/>
                <a:ea typeface="+mn-ea"/>
                <a:cs typeface="+mn-cs"/>
              </a:rPr>
              <a:t> et </a:t>
            </a:r>
            <a:r>
              <a:rPr lang="fr-CA" sz="1200" i="1" kern="1200" dirty="0" smtClean="0">
                <a:solidFill>
                  <a:schemeClr val="tx1"/>
                </a:solidFill>
                <a:effectLst/>
                <a:latin typeface="+mn-lt"/>
                <a:ea typeface="+mn-ea"/>
                <a:cs typeface="+mn-cs"/>
              </a:rPr>
              <a:t>Google Traduction</a:t>
            </a:r>
            <a:r>
              <a:rPr lang="fr-CA" sz="1200" kern="1200" dirty="0" smtClean="0">
                <a:solidFill>
                  <a:schemeClr val="tx1"/>
                </a:solidFill>
                <a:effectLst/>
                <a:latin typeface="+mn-lt"/>
                <a:ea typeface="+mn-ea"/>
                <a:cs typeface="+mn-cs"/>
              </a:rPr>
              <a:t>)</a:t>
            </a:r>
            <a:r>
              <a:rPr lang="fr-CA" sz="1200" kern="1200" baseline="0" dirty="0" smtClean="0">
                <a:solidFill>
                  <a:schemeClr val="tx1"/>
                </a:solidFill>
                <a:effectLst/>
                <a:latin typeface="+mn-lt"/>
                <a:ea typeface="+mn-ea"/>
                <a:cs typeface="+mn-cs"/>
              </a:rPr>
              <a:t> grâce à une expérience contrôlée.</a:t>
            </a:r>
            <a:r>
              <a:rPr lang="fr-CA" sz="1200" kern="1200" dirty="0" smtClean="0">
                <a:solidFill>
                  <a:schemeClr val="tx1"/>
                </a:solidFill>
                <a:effectLst/>
                <a:latin typeface="+mn-lt"/>
                <a:ea typeface="+mn-ea"/>
                <a:cs typeface="+mn-cs"/>
              </a:rPr>
              <a:t> </a:t>
            </a:r>
          </a:p>
          <a:p>
            <a:endParaRPr lang="fr-FR" sz="1200" b="1"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Cette expérience a été menée avec 24 étudiants de 2</a:t>
            </a:r>
            <a:r>
              <a:rPr lang="fr-BE" sz="1200" kern="1200" baseline="30000" dirty="0" smtClean="0">
                <a:solidFill>
                  <a:schemeClr val="tx1"/>
                </a:solidFill>
                <a:effectLst/>
                <a:latin typeface="+mn-lt"/>
                <a:ea typeface="+mn-ea"/>
                <a:cs typeface="+mn-cs"/>
              </a:rPr>
              <a:t>e</a:t>
            </a:r>
            <a:r>
              <a:rPr lang="fr-BE" sz="1200" kern="1200" dirty="0" smtClean="0">
                <a:solidFill>
                  <a:schemeClr val="tx1"/>
                </a:solidFill>
                <a:effectLst/>
                <a:latin typeface="+mn-lt"/>
                <a:ea typeface="+mn-ea"/>
                <a:cs typeface="+mn-cs"/>
              </a:rPr>
              <a:t> Master en traduction à finalité spécialisée de l’</a:t>
            </a:r>
            <a:r>
              <a:rPr lang="fr-BE" sz="1200" kern="1200" dirty="0" err="1" smtClean="0">
                <a:solidFill>
                  <a:schemeClr val="tx1"/>
                </a:solidFill>
                <a:effectLst/>
                <a:latin typeface="+mn-lt"/>
                <a:ea typeface="+mn-ea"/>
                <a:cs typeface="+mn-cs"/>
              </a:rPr>
              <a:t>ULiège</a:t>
            </a:r>
            <a:r>
              <a:rPr lang="fr-BE"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Durant l’expérience, ces étudiants ont été amenés à traduire, de l’anglais vers le français, trois TS sélectionnés préalablement selon trois modes de traduction différents.  </a:t>
            </a:r>
            <a:endParaRPr lang="en-US"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3 textes source : 1 article de presse, 1 texte économique et 1 texte de vulg. scientifique (environ 350 mots par texte) </a:t>
            </a:r>
            <a:endParaRPr lang="en-US" sz="1200" kern="1200" dirty="0" smtClean="0">
              <a:solidFill>
                <a:schemeClr val="tx1"/>
              </a:solidFill>
              <a:effectLst/>
              <a:latin typeface="+mn-lt"/>
              <a:ea typeface="+mn-ea"/>
              <a:cs typeface="+mn-cs"/>
            </a:endParaRP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Chaque étudiant a dû produire :	</a:t>
            </a:r>
            <a:endParaRPr lang="en-US" sz="1200" kern="1200" dirty="0" smtClean="0">
              <a:solidFill>
                <a:schemeClr val="tx1"/>
              </a:solidFill>
              <a:effectLst/>
              <a:latin typeface="+mn-lt"/>
              <a:ea typeface="+mn-ea"/>
              <a:cs typeface="+mn-cs"/>
            </a:endParaRPr>
          </a:p>
          <a:p>
            <a:pPr lvl="0"/>
            <a:r>
              <a:rPr lang="fr-BE" sz="1200" kern="1200" dirty="0" smtClean="0">
                <a:solidFill>
                  <a:schemeClr val="tx1"/>
                </a:solidFill>
                <a:effectLst/>
                <a:latin typeface="+mn-lt"/>
                <a:ea typeface="+mn-ea"/>
                <a:cs typeface="+mn-cs"/>
              </a:rPr>
              <a:t>-une traduction humaine = traduction conventionnelle ;</a:t>
            </a:r>
            <a:endParaRPr lang="en-US" sz="1200" kern="1200" dirty="0" smtClean="0">
              <a:solidFill>
                <a:schemeClr val="tx1"/>
              </a:solidFill>
              <a:effectLst/>
              <a:latin typeface="+mn-lt"/>
              <a:ea typeface="+mn-ea"/>
              <a:cs typeface="+mn-cs"/>
            </a:endParaRPr>
          </a:p>
          <a:p>
            <a:pPr lvl="0"/>
            <a:r>
              <a:rPr lang="fr-BE" sz="1200" kern="1200" dirty="0" smtClean="0">
                <a:solidFill>
                  <a:schemeClr val="tx1"/>
                </a:solidFill>
                <a:effectLst/>
                <a:latin typeface="+mn-lt"/>
                <a:ea typeface="+mn-ea"/>
                <a:cs typeface="+mn-cs"/>
              </a:rPr>
              <a:t>-une PE de TA générée par Google Traduction</a:t>
            </a:r>
            <a:endParaRPr lang="en-US" sz="1200" kern="1200" dirty="0" smtClean="0">
              <a:solidFill>
                <a:schemeClr val="tx1"/>
              </a:solidFill>
              <a:effectLst/>
              <a:latin typeface="+mn-lt"/>
              <a:ea typeface="+mn-ea"/>
              <a:cs typeface="+mn-cs"/>
            </a:endParaRPr>
          </a:p>
          <a:p>
            <a:pPr lvl="0"/>
            <a:r>
              <a:rPr lang="fr-BE" sz="1200" kern="1200" dirty="0" smtClean="0">
                <a:solidFill>
                  <a:schemeClr val="tx1"/>
                </a:solidFill>
                <a:effectLst/>
                <a:latin typeface="+mn-lt"/>
                <a:ea typeface="+mn-ea"/>
                <a:cs typeface="+mn-cs"/>
              </a:rPr>
              <a:t>-une PE de TA générée par </a:t>
            </a:r>
            <a:r>
              <a:rPr lang="fr-BE" sz="1200" kern="1200" dirty="0" err="1" smtClean="0">
                <a:solidFill>
                  <a:schemeClr val="tx1"/>
                </a:solidFill>
                <a:effectLst/>
                <a:latin typeface="+mn-lt"/>
                <a:ea typeface="+mn-ea"/>
                <a:cs typeface="+mn-cs"/>
              </a:rPr>
              <a:t>DeepL</a:t>
            </a:r>
            <a:endParaRPr lang="fr-BE" sz="1200" kern="1200" dirty="0" smtClean="0">
              <a:solidFill>
                <a:schemeClr val="tx1"/>
              </a:solidFill>
              <a:effectLst/>
              <a:latin typeface="+mn-lt"/>
              <a:ea typeface="+mn-ea"/>
              <a:cs typeface="+mn-cs"/>
            </a:endParaRPr>
          </a:p>
          <a:p>
            <a:pPr lvl="0"/>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éviter tout biais, tout effet d’ordre et pour que l’échantillon de productions soit le plus représentatif possible des trois modes de traduction, </a:t>
            </a:r>
            <a:r>
              <a:rPr lang="fr-FR" sz="1200" kern="1200" dirty="0" smtClean="0">
                <a:solidFill>
                  <a:schemeClr val="tx1"/>
                </a:solidFill>
                <a:effectLst/>
                <a:latin typeface="+mn-lt"/>
                <a:ea typeface="+mn-ea"/>
                <a:cs typeface="+mn-cs"/>
              </a:rPr>
              <a:t>les tâches étaient réparties </a:t>
            </a:r>
            <a:r>
              <a:rPr lang="fr-FR" sz="1200" kern="1200" dirty="0" smtClean="0">
                <a:solidFill>
                  <a:schemeClr val="tx1"/>
                </a:solidFill>
                <a:effectLst/>
                <a:latin typeface="+mn-lt"/>
                <a:ea typeface="+mn-ea"/>
                <a:cs typeface="+mn-cs"/>
              </a:rPr>
              <a:t>entre les étudiants selon un plan croisé (principe du carré latin) en fonction des variables suivantes : TS, modes de traduction et ordre dans lequel les tâches devaient être accomplies. </a:t>
            </a:r>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E016213-9EE7-446F-A4C2-661563D4C32F}" type="slidenum">
              <a:rPr lang="en-US" smtClean="0"/>
              <a:t>8</a:t>
            </a:fld>
            <a:endParaRPr lang="en-US"/>
          </a:p>
        </p:txBody>
      </p:sp>
    </p:spTree>
    <p:extLst>
      <p:ext uri="{BB962C8B-B14F-4D97-AF65-F5344CB8AC3E}">
        <p14:creationId xmlns:p14="http://schemas.microsoft.com/office/powerpoint/2010/main" val="117393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À la suite de l’expérience, notre corpus final se compose des trois TS, des TA brutes, des textes post-édités et des TH. La composition du corpus final est représentée ici.</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64DE2A2B-EE0A-4065-A779-AC49B37EC4BA}" type="slidenum">
              <a:rPr lang="en-US" smtClean="0"/>
              <a:t>9</a:t>
            </a:fld>
            <a:endParaRPr lang="en-US"/>
          </a:p>
        </p:txBody>
      </p:sp>
    </p:spTree>
    <p:extLst>
      <p:ext uri="{BB962C8B-B14F-4D97-AF65-F5344CB8AC3E}">
        <p14:creationId xmlns:p14="http://schemas.microsoft.com/office/powerpoint/2010/main" val="327455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AAD347D-5ACD-4C99-B74B-A9C85AD731AF}" type="datetimeFigureOut">
              <a:rPr lang="en-US" smtClean="0"/>
              <a:t>4/28/2022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126748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29522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509A250-FF31-4206-8172-F9D3106AACB1}" type="datetimeFigureOut">
              <a:rPr lang="en-US" smtClean="0"/>
              <a:t>4/28/2022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110749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smtClean="0"/>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59901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796027F-7875-4030-9381-8BD8C4F21935}" type="datetimeFigureOut">
              <a:rPr lang="en-US" smtClean="0"/>
              <a:t>4/28/2022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36237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54416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66629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09A250-FF31-4206-8172-F9D3106AACB1}" type="datetimeFigureOut">
              <a:rPr lang="en-US" smtClean="0"/>
              <a:t>4/28/2022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smtClean="0"/>
              <a:t>Modifiez le style du titre</a:t>
            </a:r>
            <a:endParaRPr lang="en-US" dirty="0"/>
          </a:p>
        </p:txBody>
      </p:sp>
    </p:spTree>
    <p:extLst>
      <p:ext uri="{BB962C8B-B14F-4D97-AF65-F5344CB8AC3E}">
        <p14:creationId xmlns:p14="http://schemas.microsoft.com/office/powerpoint/2010/main" val="141275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72050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smtClean="0"/>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509A250-FF31-4206-8172-F9D3106AACB1}" type="datetimeFigureOut">
              <a:rPr lang="en-US" smtClean="0"/>
              <a:t>4/28/2022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219550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69278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AAD347D-5ACD-4C99-B74B-A9C85AD731AF}" type="datetimeFigureOut">
              <a:rPr lang="en-US" smtClean="0"/>
              <a:t>4/28/2022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02111984F565}" type="slidenum">
              <a:rPr lang="en-US" smtClean="0"/>
              <a:t>‹N°›</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88554421"/>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4195" y="-155668"/>
            <a:ext cx="11237062" cy="5663089"/>
          </a:xfrm>
          <a:prstGeom prst="rect">
            <a:avLst/>
          </a:prstGeom>
        </p:spPr>
        <p:txBody>
          <a:bodyPr wrap="square" anchor="ctr">
            <a:spAutoFit/>
          </a:bodyPr>
          <a:lstStyle/>
          <a:p>
            <a:pPr algn="ctr">
              <a:spcBef>
                <a:spcPts val="1200"/>
              </a:spcBef>
              <a:spcAft>
                <a:spcPts val="2400"/>
              </a:spcAft>
            </a:pPr>
            <a:r>
              <a:rPr lang="fr-FR" sz="2800" dirty="0" smtClean="0"/>
              <a:t/>
            </a:r>
            <a:br>
              <a:rPr lang="fr-FR" sz="2800" dirty="0" smtClean="0"/>
            </a:br>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smtClean="0"/>
              <a:t/>
            </a:r>
            <a:br>
              <a:rPr lang="fr-FR" sz="2800" dirty="0" smtClean="0"/>
            </a:br>
            <a:r>
              <a:rPr lang="fr-FR" sz="2800" dirty="0"/>
              <a:t/>
            </a:r>
            <a:br>
              <a:rPr lang="fr-FR" sz="2800" dirty="0"/>
            </a:br>
            <a:r>
              <a:rPr lang="fr-FR" sz="3200" dirty="0" smtClean="0"/>
              <a:t>La </a:t>
            </a:r>
            <a:r>
              <a:rPr lang="fr-FR" sz="3200" dirty="0"/>
              <a:t>traduction automatique neuronale en contexte pédagogique : partage </a:t>
            </a:r>
            <a:r>
              <a:rPr lang="fr-FR" sz="3200" dirty="0" smtClean="0"/>
              <a:t>d’expériences</a:t>
            </a:r>
            <a:r>
              <a:rPr lang="fr-FR" dirty="0" smtClean="0"/>
              <a:t/>
            </a:r>
            <a:br>
              <a:rPr lang="fr-FR" dirty="0" smtClean="0"/>
            </a:br>
            <a:r>
              <a:rPr lang="fr-FR" dirty="0" smtClean="0"/>
              <a:t/>
            </a:r>
            <a:br>
              <a:rPr lang="fr-FR" dirty="0" smtClean="0"/>
            </a:br>
            <a:r>
              <a:rPr lang="fr-FR" sz="1800" cap="none" dirty="0" smtClean="0"/>
              <a:t>Demi-journée d’étude </a:t>
            </a:r>
            <a:br>
              <a:rPr lang="fr-FR" sz="1800" cap="none" dirty="0" smtClean="0"/>
            </a:br>
            <a:r>
              <a:rPr lang="fr-FR" sz="1800" cap="none" dirty="0" smtClean="0"/>
              <a:t>de l’Association canadienne des </a:t>
            </a:r>
            <a:r>
              <a:rPr lang="fr-FR" sz="1800" cap="none" dirty="0"/>
              <a:t>écoles de traduction</a:t>
            </a:r>
            <a:r>
              <a:rPr lang="fr-FR" sz="1200" b="1" cap="none" dirty="0" smtClean="0">
                <a:solidFill>
                  <a:srgbClr val="333333"/>
                </a:solidFill>
                <a:latin typeface="Segoe UI" panose="020B0502040204020203" pitchFamily="34" charset="0"/>
              </a:rPr>
              <a:t/>
            </a:r>
            <a:br>
              <a:rPr lang="fr-FR" sz="1200" b="1" cap="none" dirty="0" smtClean="0">
                <a:solidFill>
                  <a:srgbClr val="333333"/>
                </a:solidFill>
                <a:latin typeface="Segoe UI" panose="020B0502040204020203" pitchFamily="34" charset="0"/>
              </a:rPr>
            </a:br>
            <a:r>
              <a:rPr lang="fr-FR" sz="1800" cap="none" dirty="0" smtClean="0"/>
              <a:t>28 </a:t>
            </a:r>
            <a:r>
              <a:rPr lang="fr-FR" sz="1800" cap="none" dirty="0"/>
              <a:t>avril 2022</a:t>
            </a:r>
            <a:r>
              <a:rPr lang="fr-FR" sz="2000" dirty="0" smtClean="0"/>
              <a:t/>
            </a:r>
            <a:br>
              <a:rPr lang="fr-FR" sz="2000" dirty="0" smtClean="0"/>
            </a:br>
            <a:r>
              <a:rPr lang="fr-FR" sz="2000" dirty="0"/>
              <a:t/>
            </a:r>
            <a:br>
              <a:rPr lang="fr-FR" sz="2000" dirty="0"/>
            </a:br>
            <a:endParaRPr lang="en-US" sz="2000" dirty="0"/>
          </a:p>
        </p:txBody>
      </p:sp>
      <p:pic>
        <p:nvPicPr>
          <p:cNvPr id="6" name="Image 5"/>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36000"/>
                    </a14:imgEffect>
                  </a14:imgLayer>
                </a14:imgProps>
              </a:ext>
              <a:ext uri="{28A0092B-C50C-407E-A947-70E740481C1C}">
                <a14:useLocalDpi xmlns:a14="http://schemas.microsoft.com/office/drawing/2010/main" val="0"/>
              </a:ext>
            </a:extLst>
          </a:blip>
          <a:stretch>
            <a:fillRect/>
          </a:stretch>
        </p:blipFill>
        <p:spPr>
          <a:xfrm>
            <a:off x="581193" y="768366"/>
            <a:ext cx="1990546" cy="870864"/>
          </a:xfrm>
          <a:prstGeom prst="rect">
            <a:avLst/>
          </a:prstGeom>
          <a:effectLst>
            <a:outerShdw blurRad="50800" dist="38100" dir="2700000" algn="tl" rotWithShape="0">
              <a:prstClr val="black">
                <a:alpha val="40000"/>
              </a:prstClr>
            </a:outerShdw>
          </a:effec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6266" y="559199"/>
            <a:ext cx="2496478" cy="128919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6861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400" dirty="0" smtClean="0"/>
              <a:t>Exploitation des données </a:t>
            </a:r>
            <a:endParaRPr lang="fr-BE" sz="3400" dirty="0"/>
          </a:p>
        </p:txBody>
      </p:sp>
      <p:sp>
        <p:nvSpPr>
          <p:cNvPr id="3" name="Espace réservé du contenu 2"/>
          <p:cNvSpPr>
            <a:spLocks noGrp="1"/>
          </p:cNvSpPr>
          <p:nvPr>
            <p:ph idx="1"/>
          </p:nvPr>
        </p:nvSpPr>
        <p:spPr>
          <a:xfrm>
            <a:off x="812912" y="2188809"/>
            <a:ext cx="10566175" cy="3678303"/>
          </a:xfrm>
        </p:spPr>
        <p:txBody>
          <a:bodyPr>
            <a:normAutofit/>
          </a:bodyPr>
          <a:lstStyle/>
          <a:p>
            <a:pPr marL="0" indent="0">
              <a:buNone/>
            </a:pPr>
            <a:r>
              <a:rPr lang="fr-BE" sz="2400" b="1" dirty="0" smtClean="0">
                <a:solidFill>
                  <a:srgbClr val="1A3260"/>
                </a:solidFill>
              </a:rPr>
              <a:t>Évaluation </a:t>
            </a:r>
            <a:r>
              <a:rPr lang="fr-BE" sz="2400" b="1" dirty="0">
                <a:solidFill>
                  <a:srgbClr val="1A3260"/>
                </a:solidFill>
              </a:rPr>
              <a:t>humaine de la qualité </a:t>
            </a:r>
            <a:endParaRPr lang="fr-BE" sz="2400" b="1" dirty="0" smtClean="0">
              <a:solidFill>
                <a:srgbClr val="1A3260"/>
              </a:solidFill>
            </a:endParaRPr>
          </a:p>
          <a:p>
            <a:pPr marL="457200" indent="-457200">
              <a:buAutoNum type="arabicPeriod"/>
            </a:pPr>
            <a:endParaRPr lang="fr-BE" sz="2400" b="1" dirty="0" smtClean="0"/>
          </a:p>
          <a:p>
            <a:pPr>
              <a:spcAft>
                <a:spcPts val="600"/>
              </a:spcAft>
              <a:buFont typeface="Wingdings" panose="05000000000000000000" pitchFamily="2" charset="2"/>
              <a:buChar char="Ø"/>
            </a:pPr>
            <a:r>
              <a:rPr lang="fr-BE" sz="2400" dirty="0" smtClean="0">
                <a:solidFill>
                  <a:srgbClr val="1A3260"/>
                </a:solidFill>
              </a:rPr>
              <a:t>Évaluation à l’aveugle par plusieurs évaluatrices humaines </a:t>
            </a:r>
            <a:endParaRPr lang="fr-BE" sz="2400" dirty="0">
              <a:solidFill>
                <a:srgbClr val="1A3260"/>
              </a:solidFill>
            </a:endParaRPr>
          </a:p>
          <a:p>
            <a:pPr>
              <a:lnSpc>
                <a:spcPct val="160000"/>
              </a:lnSpc>
              <a:buFont typeface="Wingdings" panose="05000000000000000000" pitchFamily="2" charset="2"/>
              <a:buChar char="Ø"/>
            </a:pPr>
            <a:r>
              <a:rPr lang="fr-BE" sz="2400" dirty="0" smtClean="0">
                <a:solidFill>
                  <a:srgbClr val="1A3260"/>
                </a:solidFill>
              </a:rPr>
              <a:t>Typologie d’erreurs spécifique à ce projet </a:t>
            </a:r>
          </a:p>
          <a:p>
            <a:pPr>
              <a:lnSpc>
                <a:spcPct val="160000"/>
              </a:lnSpc>
              <a:buFont typeface="Wingdings" panose="05000000000000000000" pitchFamily="2" charset="2"/>
              <a:buChar char="Ø"/>
            </a:pPr>
            <a:r>
              <a:rPr lang="fr-BE" sz="2400" dirty="0" smtClean="0">
                <a:solidFill>
                  <a:srgbClr val="1A3260"/>
                </a:solidFill>
              </a:rPr>
              <a:t>Évaluation divisée en deux phases : acceptabilité &amp; adéquation </a:t>
            </a:r>
            <a:r>
              <a:rPr lang="fr-BE" sz="2000" dirty="0" smtClean="0">
                <a:solidFill>
                  <a:srgbClr val="1A3260"/>
                </a:solidFill>
              </a:rPr>
              <a:t>(</a:t>
            </a:r>
            <a:r>
              <a:rPr lang="fr-BE" sz="2000" dirty="0" err="1" smtClean="0">
                <a:solidFill>
                  <a:srgbClr val="1A3260"/>
                </a:solidFill>
              </a:rPr>
              <a:t>Daems</a:t>
            </a:r>
            <a:r>
              <a:rPr lang="fr-BE" sz="2000" dirty="0" smtClean="0">
                <a:solidFill>
                  <a:srgbClr val="1A3260"/>
                </a:solidFill>
              </a:rPr>
              <a:t> 2016)</a:t>
            </a:r>
            <a:endParaRPr lang="fr-BE" sz="2400" dirty="0">
              <a:solidFill>
                <a:srgbClr val="1A3260"/>
              </a:solidFill>
            </a:endParaRPr>
          </a:p>
        </p:txBody>
      </p:sp>
    </p:spTree>
    <p:extLst>
      <p:ext uri="{BB962C8B-B14F-4D97-AF65-F5344CB8AC3E}">
        <p14:creationId xmlns:p14="http://schemas.microsoft.com/office/powerpoint/2010/main" val="3899168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400" dirty="0" smtClean="0"/>
              <a:t>Phase 1 :  Acceptabilité</a:t>
            </a:r>
            <a:endParaRPr lang="fr-BE" sz="3400"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3056" y="2157474"/>
            <a:ext cx="8565888" cy="4152278"/>
          </a:xfrm>
        </p:spPr>
      </p:pic>
    </p:spTree>
    <p:extLst>
      <p:ext uri="{BB962C8B-B14F-4D97-AF65-F5344CB8AC3E}">
        <p14:creationId xmlns:p14="http://schemas.microsoft.com/office/powerpoint/2010/main" val="3936496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400" dirty="0"/>
              <a:t>Phase </a:t>
            </a:r>
            <a:r>
              <a:rPr lang="fr-BE" sz="3400" dirty="0" smtClean="0"/>
              <a:t>1I </a:t>
            </a:r>
            <a:r>
              <a:rPr lang="fr-BE" sz="3400" dirty="0"/>
              <a:t>: </a:t>
            </a:r>
            <a:r>
              <a:rPr lang="fr-BE" sz="3400" dirty="0" smtClean="0"/>
              <a:t> Adéquation</a:t>
            </a:r>
            <a:endParaRPr lang="fr-BE" sz="3400"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3110" y="2127785"/>
            <a:ext cx="7065779" cy="4065449"/>
          </a:xfrm>
        </p:spPr>
      </p:pic>
    </p:spTree>
    <p:extLst>
      <p:ext uri="{BB962C8B-B14F-4D97-AF65-F5344CB8AC3E}">
        <p14:creationId xmlns:p14="http://schemas.microsoft.com/office/powerpoint/2010/main" val="1052086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4250" y="613533"/>
            <a:ext cx="11285466" cy="1191669"/>
          </a:xfrm>
        </p:spPr>
        <p:txBody>
          <a:bodyPr anchor="ctr">
            <a:normAutofit fontScale="90000"/>
          </a:bodyPr>
          <a:lstStyle/>
          <a:p>
            <a:pPr algn="ctr"/>
            <a:r>
              <a:rPr lang="fr-BE" dirty="0" smtClean="0"/>
              <a:t/>
            </a:r>
            <a:br>
              <a:rPr lang="fr-BE" dirty="0" smtClean="0"/>
            </a:br>
            <a:r>
              <a:rPr lang="fr-BE" dirty="0" smtClean="0"/>
              <a:t>Analyse Statistique</a:t>
            </a:r>
            <a:r>
              <a:rPr lang="fr-BE" dirty="0"/>
              <a:t/>
            </a:r>
            <a:br>
              <a:rPr lang="fr-BE" dirty="0"/>
            </a:br>
            <a:endParaRPr lang="fr-BE" dirty="0"/>
          </a:p>
        </p:txBody>
      </p:sp>
      <p:sp>
        <p:nvSpPr>
          <p:cNvPr id="3" name="Espace réservé du contenu 2"/>
          <p:cNvSpPr>
            <a:spLocks noGrp="1"/>
          </p:cNvSpPr>
          <p:nvPr>
            <p:ph idx="1"/>
          </p:nvPr>
        </p:nvSpPr>
        <p:spPr>
          <a:xfrm>
            <a:off x="998376" y="2603500"/>
            <a:ext cx="10170977" cy="3738458"/>
          </a:xfrm>
        </p:spPr>
        <p:txBody>
          <a:bodyPr>
            <a:normAutofit/>
          </a:bodyPr>
          <a:lstStyle/>
          <a:p>
            <a:pPr marL="342900" lvl="1" indent="-342900">
              <a:buFont typeface="Wingdings" panose="05000000000000000000" pitchFamily="2" charset="2"/>
              <a:buChar char="Ø"/>
            </a:pPr>
            <a:endParaRPr lang="fr-BE" sz="1800" dirty="0" smtClean="0">
              <a:solidFill>
                <a:srgbClr val="1A3260"/>
              </a:solidFill>
            </a:endParaRPr>
          </a:p>
          <a:p>
            <a:pPr marL="342900" lvl="1" indent="-342900">
              <a:buFont typeface="Wingdings" panose="05000000000000000000" pitchFamily="2" charset="2"/>
              <a:buChar char="Ø"/>
            </a:pPr>
            <a:r>
              <a:rPr lang="fr-BE" sz="1800" dirty="0" smtClean="0">
                <a:solidFill>
                  <a:srgbClr val="1A3260"/>
                </a:solidFill>
              </a:rPr>
              <a:t>Distribution </a:t>
            </a:r>
            <a:r>
              <a:rPr lang="fr-BE" sz="1800" dirty="0">
                <a:solidFill>
                  <a:srgbClr val="1A3260"/>
                </a:solidFill>
              </a:rPr>
              <a:t>des erreurs par </a:t>
            </a:r>
            <a:r>
              <a:rPr lang="fr-BE" sz="1800" dirty="0" smtClean="0">
                <a:solidFill>
                  <a:srgbClr val="1A3260"/>
                </a:solidFill>
              </a:rPr>
              <a:t>catégorie, </a:t>
            </a:r>
            <a:r>
              <a:rPr lang="fr-BE" sz="1800" dirty="0">
                <a:solidFill>
                  <a:srgbClr val="1A3260"/>
                </a:solidFill>
              </a:rPr>
              <a:t>tous modes de traduction confondus</a:t>
            </a:r>
          </a:p>
          <a:p>
            <a:pPr marL="342900" lvl="1" indent="-342900"/>
            <a:endParaRPr lang="fr-BE" dirty="0" smtClean="0"/>
          </a:p>
          <a:p>
            <a:pPr marL="342900" lvl="1" indent="-342900"/>
            <a:endParaRPr lang="fr-BE" dirty="0"/>
          </a:p>
          <a:p>
            <a:pPr marL="342900" lvl="1" indent="-342900"/>
            <a:endParaRPr lang="fr-BE" dirty="0" smtClean="0"/>
          </a:p>
          <a:p>
            <a:pPr marL="342900" lvl="1" indent="-342900"/>
            <a:endParaRPr lang="fr-BE" dirty="0"/>
          </a:p>
          <a:p>
            <a:pPr marL="342900" lvl="1" indent="-342900"/>
            <a:endParaRPr lang="fr-BE" dirty="0" smtClean="0"/>
          </a:p>
          <a:p>
            <a:pPr marL="342900" lvl="1" indent="-342900"/>
            <a:endParaRPr lang="fr-BE" dirty="0"/>
          </a:p>
          <a:p>
            <a:pPr marL="342900" lvl="1" indent="-342900"/>
            <a:endParaRPr lang="fr-BE" dirty="0" smtClean="0"/>
          </a:p>
          <a:p>
            <a:pPr marL="342900" lvl="1" indent="-342900"/>
            <a:endParaRPr lang="fr-BE" dirty="0"/>
          </a:p>
          <a:p>
            <a:pPr marL="342900" lvl="1" indent="-342900"/>
            <a:endParaRPr lang="fr-BE" dirty="0" smtClean="0"/>
          </a:p>
          <a:p>
            <a:pPr marL="342900" lvl="1" indent="-342900"/>
            <a:endParaRPr lang="fr-BE" dirty="0" smtClean="0"/>
          </a:p>
          <a:p>
            <a:pPr marL="342900" lvl="1" indent="-342900"/>
            <a:endParaRPr lang="fr-BE" dirty="0"/>
          </a:p>
          <a:p>
            <a:pPr marL="742950" lvl="2" indent="-342900"/>
            <a:endParaRPr lang="fr-BE" sz="1600" dirty="0" smtClean="0">
              <a:solidFill>
                <a:prstClr val="black">
                  <a:lumMod val="75000"/>
                  <a:lumOff val="25000"/>
                </a:prstClr>
              </a:solidFill>
            </a:endParaRPr>
          </a:p>
          <a:p>
            <a:endParaRPr lang="fr-BE" dirty="0"/>
          </a:p>
        </p:txBody>
      </p:sp>
      <p:graphicFrame>
        <p:nvGraphicFramePr>
          <p:cNvPr id="4" name="Graphique 3"/>
          <p:cNvGraphicFramePr/>
          <p:nvPr>
            <p:extLst/>
          </p:nvPr>
        </p:nvGraphicFramePr>
        <p:xfrm>
          <a:off x="75344" y="3369178"/>
          <a:ext cx="5756275" cy="29727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extLst>
              <p:ext uri="{D42A27DB-BD31-4B8C-83A1-F6EECF244321}">
                <p14:modId xmlns:p14="http://schemas.microsoft.com/office/powerpoint/2010/main" val="4082946889"/>
              </p:ext>
            </p:extLst>
          </p:nvPr>
        </p:nvGraphicFramePr>
        <p:xfrm>
          <a:off x="746374" y="2836506"/>
          <a:ext cx="4693373" cy="3118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p:cNvGraphicFramePr>
            <a:graphicFrameLocks/>
          </p:cNvGraphicFramePr>
          <p:nvPr>
            <p:extLst>
              <p:ext uri="{D42A27DB-BD31-4B8C-83A1-F6EECF244321}">
                <p14:modId xmlns:p14="http://schemas.microsoft.com/office/powerpoint/2010/main" val="235440347"/>
              </p:ext>
            </p:extLst>
          </p:nvPr>
        </p:nvGraphicFramePr>
        <p:xfrm>
          <a:off x="5927899" y="2836506"/>
          <a:ext cx="4936853" cy="35054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497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4250" y="620724"/>
            <a:ext cx="11285466" cy="1172679"/>
          </a:xfrm>
        </p:spPr>
        <p:txBody>
          <a:bodyPr anchor="ctr">
            <a:normAutofit fontScale="90000"/>
          </a:bodyPr>
          <a:lstStyle/>
          <a:p>
            <a:pPr algn="ctr"/>
            <a:r>
              <a:rPr lang="fr-BE" sz="3200" dirty="0" smtClean="0"/>
              <a:t/>
            </a:r>
            <a:br>
              <a:rPr lang="fr-BE" sz="3200" dirty="0" smtClean="0"/>
            </a:br>
            <a:r>
              <a:rPr lang="fr-BE" dirty="0" smtClean="0"/>
              <a:t>Analyse Statistique</a:t>
            </a:r>
            <a:r>
              <a:rPr lang="fr-BE" sz="3200" dirty="0" smtClean="0"/>
              <a:t> </a:t>
            </a:r>
            <a:r>
              <a:rPr lang="fr-BE" sz="2800" dirty="0" smtClean="0"/>
              <a:t/>
            </a:r>
            <a:br>
              <a:rPr lang="fr-BE" sz="2800" dirty="0" smtClean="0"/>
            </a:br>
            <a:endParaRPr lang="fr-BE" sz="2400" dirty="0"/>
          </a:p>
        </p:txBody>
      </p:sp>
      <p:sp>
        <p:nvSpPr>
          <p:cNvPr id="9" name="Rectangle 8"/>
          <p:cNvSpPr/>
          <p:nvPr/>
        </p:nvSpPr>
        <p:spPr>
          <a:xfrm>
            <a:off x="952501" y="2333238"/>
            <a:ext cx="10972800" cy="353943"/>
          </a:xfrm>
          <a:prstGeom prst="rect">
            <a:avLst/>
          </a:prstGeom>
        </p:spPr>
        <p:txBody>
          <a:bodyPr wrap="square">
            <a:spAutoFit/>
          </a:bodyPr>
          <a:lstStyle/>
          <a:p>
            <a:pPr marL="342900" lvl="1" indent="-342900" defTabSz="457200">
              <a:spcBef>
                <a:spcPts val="1000"/>
              </a:spcBef>
              <a:buClr>
                <a:srgbClr val="3494BA"/>
              </a:buClr>
              <a:buSzPct val="80000"/>
              <a:buFont typeface="Wingdings" panose="05000000000000000000" pitchFamily="2" charset="2"/>
              <a:buChar char="Ø"/>
            </a:pPr>
            <a:r>
              <a:rPr lang="fr-BE" sz="1700" dirty="0">
                <a:solidFill>
                  <a:srgbClr val="1A3260"/>
                </a:solidFill>
              </a:rPr>
              <a:t>Distribution des erreurs par </a:t>
            </a:r>
            <a:r>
              <a:rPr lang="fr-BE" sz="1700" dirty="0" smtClean="0">
                <a:solidFill>
                  <a:srgbClr val="1A3260"/>
                </a:solidFill>
              </a:rPr>
              <a:t>catégorie selon le mode </a:t>
            </a:r>
            <a:r>
              <a:rPr lang="fr-BE" sz="1700" dirty="0">
                <a:solidFill>
                  <a:srgbClr val="1A3260"/>
                </a:solidFill>
              </a:rPr>
              <a:t>de </a:t>
            </a:r>
            <a:r>
              <a:rPr lang="fr-BE" sz="1700" dirty="0" smtClean="0">
                <a:solidFill>
                  <a:srgbClr val="1A3260"/>
                </a:solidFill>
              </a:rPr>
              <a:t>traduction et selon le texte source</a:t>
            </a:r>
            <a:endParaRPr lang="fr-BE" sz="1700" dirty="0">
              <a:solidFill>
                <a:srgbClr val="1A3260"/>
              </a:solidFill>
            </a:endParaRPr>
          </a:p>
        </p:txBody>
      </p:sp>
      <p:graphicFrame>
        <p:nvGraphicFramePr>
          <p:cNvPr id="8" name="Graphique 7"/>
          <p:cNvGraphicFramePr>
            <a:graphicFrameLocks/>
          </p:cNvGraphicFramePr>
          <p:nvPr>
            <p:extLst>
              <p:ext uri="{D42A27DB-BD31-4B8C-83A1-F6EECF244321}">
                <p14:modId xmlns:p14="http://schemas.microsoft.com/office/powerpoint/2010/main" val="1465774401"/>
              </p:ext>
            </p:extLst>
          </p:nvPr>
        </p:nvGraphicFramePr>
        <p:xfrm>
          <a:off x="5940262" y="3050984"/>
          <a:ext cx="5882603" cy="2811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extLst>
              <p:ext uri="{D42A27DB-BD31-4B8C-83A1-F6EECF244321}">
                <p14:modId xmlns:p14="http://schemas.microsoft.com/office/powerpoint/2010/main" val="2138050542"/>
              </p:ext>
            </p:extLst>
          </p:nvPr>
        </p:nvGraphicFramePr>
        <p:xfrm>
          <a:off x="507772" y="3124404"/>
          <a:ext cx="5312350" cy="26717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3595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Statistiques </a:t>
            </a:r>
            <a:r>
              <a:rPr lang="fr-BE" dirty="0" err="1" smtClean="0"/>
              <a:t>inférentielles</a:t>
            </a:r>
            <a:r>
              <a:rPr lang="fr-BE" dirty="0" smtClean="0"/>
              <a:t> (</a:t>
            </a:r>
            <a:r>
              <a:rPr lang="fr-BE" dirty="0" err="1" smtClean="0"/>
              <a:t>Anova</a:t>
            </a:r>
            <a:r>
              <a:rPr lang="fr-BE" dirty="0" smtClean="0"/>
              <a:t>)</a:t>
            </a:r>
            <a:endParaRPr lang="fr-BE"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308854105"/>
              </p:ext>
            </p:extLst>
          </p:nvPr>
        </p:nvGraphicFramePr>
        <p:xfrm>
          <a:off x="1154953" y="2527300"/>
          <a:ext cx="8825659" cy="77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1319633" y="3543300"/>
            <a:ext cx="8496300" cy="2062103"/>
          </a:xfrm>
          <a:prstGeom prst="rect">
            <a:avLst/>
          </a:prstGeom>
          <a:noFill/>
        </p:spPr>
        <p:txBody>
          <a:bodyPr wrap="square" rtlCol="0">
            <a:spAutoFit/>
          </a:bodyPr>
          <a:lstStyle/>
          <a:p>
            <a:pPr marL="285750" lvl="0" indent="-285750">
              <a:spcBef>
                <a:spcPts val="1200"/>
              </a:spcBef>
              <a:spcAft>
                <a:spcPts val="1200"/>
              </a:spcAft>
              <a:buFont typeface="Wingdings" panose="05000000000000000000" pitchFamily="2" charset="2"/>
              <a:buChar char="Ø"/>
            </a:pPr>
            <a:r>
              <a:rPr lang="fr-BE" sz="2000" dirty="0">
                <a:solidFill>
                  <a:srgbClr val="1A3260"/>
                </a:solidFill>
              </a:rPr>
              <a:t>Acceptabilité (effet + avec </a:t>
            </a:r>
            <a:r>
              <a:rPr lang="fr-BE" sz="2000" dirty="0" err="1">
                <a:solidFill>
                  <a:srgbClr val="1A3260"/>
                </a:solidFill>
              </a:rPr>
              <a:t>DeepL</a:t>
            </a:r>
            <a:r>
              <a:rPr lang="fr-BE" sz="2000" dirty="0">
                <a:solidFill>
                  <a:srgbClr val="1A3260"/>
                </a:solidFill>
              </a:rPr>
              <a:t>)</a:t>
            </a:r>
          </a:p>
          <a:p>
            <a:pPr marL="285750" lvl="0" indent="-285750">
              <a:spcBef>
                <a:spcPts val="1200"/>
              </a:spcBef>
              <a:spcAft>
                <a:spcPts val="1200"/>
              </a:spcAft>
              <a:buFont typeface="Wingdings" panose="05000000000000000000" pitchFamily="2" charset="2"/>
              <a:buChar char="Ø"/>
            </a:pPr>
            <a:r>
              <a:rPr lang="fr-BE" sz="2000" dirty="0">
                <a:solidFill>
                  <a:srgbClr val="1A3260"/>
                </a:solidFill>
              </a:rPr>
              <a:t>Grammaire et syntaxe (effet + en PE)</a:t>
            </a:r>
          </a:p>
          <a:p>
            <a:pPr marL="285750" lvl="0" indent="-285750">
              <a:spcBef>
                <a:spcPts val="1200"/>
              </a:spcBef>
              <a:spcAft>
                <a:spcPts val="1200"/>
              </a:spcAft>
              <a:buFont typeface="Wingdings" panose="05000000000000000000" pitchFamily="2" charset="2"/>
              <a:buChar char="Ø"/>
            </a:pPr>
            <a:r>
              <a:rPr lang="fr-BE" sz="2000" dirty="0">
                <a:solidFill>
                  <a:srgbClr val="1A3260"/>
                </a:solidFill>
              </a:rPr>
              <a:t>Calque (effet - en PE)</a:t>
            </a:r>
          </a:p>
          <a:p>
            <a:endParaRPr lang="en-US" dirty="0"/>
          </a:p>
        </p:txBody>
      </p:sp>
    </p:spTree>
    <p:extLst>
      <p:ext uri="{BB962C8B-B14F-4D97-AF65-F5344CB8AC3E}">
        <p14:creationId xmlns:p14="http://schemas.microsoft.com/office/powerpoint/2010/main" val="178046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7235" y="1501752"/>
            <a:ext cx="10041507" cy="640192"/>
          </a:xfrm>
        </p:spPr>
        <p:txBody>
          <a:bodyPr>
            <a:normAutofit fontScale="90000"/>
          </a:bodyPr>
          <a:lstStyle/>
          <a:p>
            <a:r>
              <a:rPr lang="fr-BE" sz="2500" dirty="0" smtClean="0"/>
              <a:t> </a:t>
            </a:r>
            <a:r>
              <a:rPr lang="fr-BE" sz="2500" dirty="0"/>
              <a:t/>
            </a:r>
            <a:br>
              <a:rPr lang="fr-BE" sz="2500" dirty="0"/>
            </a:br>
            <a:r>
              <a:rPr lang="fr-BE" sz="2500" dirty="0" smtClean="0"/>
              <a:t/>
            </a:r>
            <a:br>
              <a:rPr lang="fr-BE" sz="2500" dirty="0" smtClean="0"/>
            </a:br>
            <a:r>
              <a:rPr lang="fr-BE" sz="2500" dirty="0" smtClean="0"/>
              <a:t/>
            </a:r>
            <a:br>
              <a:rPr lang="fr-BE" sz="2500" dirty="0" smtClean="0"/>
            </a:br>
            <a:r>
              <a:rPr lang="fr-BE" sz="2500" dirty="0" smtClean="0"/>
              <a:t/>
            </a:r>
            <a:br>
              <a:rPr lang="fr-BE" sz="2500" dirty="0" smtClean="0"/>
            </a:br>
            <a:r>
              <a:rPr lang="fr-BE" sz="2500" dirty="0"/>
              <a:t/>
            </a:r>
            <a:br>
              <a:rPr lang="fr-BE" sz="2500" dirty="0"/>
            </a:br>
            <a:r>
              <a:rPr lang="fr-BE" sz="2500" dirty="0" smtClean="0"/>
              <a:t/>
            </a:r>
            <a:br>
              <a:rPr lang="fr-BE" sz="2500" dirty="0" smtClean="0"/>
            </a:br>
            <a:r>
              <a:rPr lang="fr-BE" sz="2500" dirty="0" smtClean="0"/>
              <a:t/>
            </a:r>
            <a:br>
              <a:rPr lang="fr-BE" sz="2500" dirty="0" smtClean="0"/>
            </a:br>
            <a:r>
              <a:rPr lang="fr-BE" dirty="0" smtClean="0"/>
              <a:t>Moyenne des notes obtenues</a:t>
            </a:r>
            <a:br>
              <a:rPr lang="fr-BE" dirty="0" smtClean="0"/>
            </a:br>
            <a:endParaRPr lang="fr-BE" sz="2800" dirty="0"/>
          </a:p>
        </p:txBody>
      </p:sp>
      <p:sp>
        <p:nvSpPr>
          <p:cNvPr id="3" name="Espace réservé du contenu 2"/>
          <p:cNvSpPr>
            <a:spLocks noGrp="1"/>
          </p:cNvSpPr>
          <p:nvPr>
            <p:ph idx="1"/>
          </p:nvPr>
        </p:nvSpPr>
        <p:spPr>
          <a:xfrm>
            <a:off x="1154954" y="3695700"/>
            <a:ext cx="8825659" cy="2324100"/>
          </a:xfrm>
        </p:spPr>
        <p:txBody>
          <a:bodyPr/>
          <a:lstStyle/>
          <a:p>
            <a:pPr marL="0" indent="0">
              <a:buNone/>
            </a:pPr>
            <a:endParaRPr lang="fr-BE" dirty="0">
              <a:solidFill>
                <a:srgbClr val="FF0000"/>
              </a:solidFill>
            </a:endParaRPr>
          </a:p>
          <a:p>
            <a:endParaRPr lang="fr-BE" dirty="0"/>
          </a:p>
        </p:txBody>
      </p:sp>
      <p:graphicFrame>
        <p:nvGraphicFramePr>
          <p:cNvPr id="6" name="Graphique 5"/>
          <p:cNvGraphicFramePr>
            <a:graphicFrameLocks/>
          </p:cNvGraphicFramePr>
          <p:nvPr>
            <p:extLst>
              <p:ext uri="{D42A27DB-BD31-4B8C-83A1-F6EECF244321}">
                <p14:modId xmlns:p14="http://schemas.microsoft.com/office/powerpoint/2010/main" val="19182770"/>
              </p:ext>
            </p:extLst>
          </p:nvPr>
        </p:nvGraphicFramePr>
        <p:xfrm>
          <a:off x="2162523" y="2062406"/>
          <a:ext cx="8016017" cy="4251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2538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0788" y="1073785"/>
            <a:ext cx="9298082" cy="706964"/>
          </a:xfrm>
        </p:spPr>
        <p:txBody>
          <a:bodyPr/>
          <a:lstStyle/>
          <a:p>
            <a:r>
              <a:rPr lang="fr-BE" dirty="0" smtClean="0"/>
              <a:t>Taux de réussite par mode de traduction</a:t>
            </a:r>
            <a:endParaRPr lang="fr-BE" dirty="0"/>
          </a:p>
        </p:txBody>
      </p:sp>
      <p:graphicFrame>
        <p:nvGraphicFramePr>
          <p:cNvPr id="6" name="Graphique 5"/>
          <p:cNvGraphicFramePr>
            <a:graphicFrameLocks/>
          </p:cNvGraphicFramePr>
          <p:nvPr>
            <p:extLst>
              <p:ext uri="{D42A27DB-BD31-4B8C-83A1-F6EECF244321}">
                <p14:modId xmlns:p14="http://schemas.microsoft.com/office/powerpoint/2010/main" val="399267388"/>
              </p:ext>
            </p:extLst>
          </p:nvPr>
        </p:nvGraphicFramePr>
        <p:xfrm>
          <a:off x="440788" y="2091773"/>
          <a:ext cx="8750208" cy="4371767"/>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contenu 4"/>
          <p:cNvSpPr txBox="1">
            <a:spLocks noGrp="1"/>
          </p:cNvSpPr>
          <p:nvPr>
            <p:ph idx="1"/>
          </p:nvPr>
        </p:nvSpPr>
        <p:spPr>
          <a:xfrm>
            <a:off x="9190996" y="2706456"/>
            <a:ext cx="2783742" cy="31423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lgn="ctr">
              <a:spcBef>
                <a:spcPts val="1200"/>
              </a:spcBef>
              <a:buNone/>
            </a:pPr>
            <a:endParaRPr lang="en-US" sz="1600" dirty="0" smtClean="0">
              <a:ln w="0"/>
              <a:solidFill>
                <a:schemeClr val="accent1"/>
              </a:solidFill>
              <a:effectLst>
                <a:outerShdw blurRad="38100" dist="25400" dir="5400000" algn="ctr" rotWithShape="0">
                  <a:srgbClr val="6E747A">
                    <a:alpha val="43000"/>
                  </a:srgbClr>
                </a:outerShdw>
              </a:effectLst>
            </a:endParaRPr>
          </a:p>
          <a:p>
            <a:pPr marL="0" indent="0" algn="ctr">
              <a:spcBef>
                <a:spcPts val="1200"/>
              </a:spcBef>
              <a:buNone/>
            </a:pPr>
            <a:r>
              <a:rPr lang="en-US" sz="1600" dirty="0" smtClean="0">
                <a:ln w="0"/>
                <a:solidFill>
                  <a:schemeClr val="accent1"/>
                </a:solidFill>
                <a:effectLst>
                  <a:outerShdw blurRad="38100" dist="25400" dir="5400000" algn="ctr" rotWithShape="0">
                    <a:srgbClr val="6E747A">
                      <a:alpha val="43000"/>
                    </a:srgbClr>
                  </a:outerShdw>
                </a:effectLst>
              </a:rPr>
              <a:t>“</a:t>
            </a:r>
            <a:r>
              <a:rPr lang="fr-FR" sz="1600" dirty="0">
                <a:ln w="0"/>
                <a:solidFill>
                  <a:schemeClr val="accent1"/>
                </a:solidFill>
                <a:effectLst>
                  <a:outerShdw blurRad="38100" dist="25400" dir="5400000" algn="ctr" rotWithShape="0">
                    <a:srgbClr val="6E747A">
                      <a:alpha val="43000"/>
                    </a:srgbClr>
                  </a:outerShdw>
                </a:effectLst>
              </a:rPr>
              <a:t>A large </a:t>
            </a:r>
            <a:r>
              <a:rPr lang="fr-FR" sz="1600" dirty="0" err="1">
                <a:ln w="0"/>
                <a:solidFill>
                  <a:schemeClr val="accent1"/>
                </a:solidFill>
                <a:effectLst>
                  <a:outerShdw blurRad="38100" dist="25400" dir="5400000" algn="ctr" rotWithShape="0">
                    <a:srgbClr val="6E747A">
                      <a:alpha val="43000"/>
                    </a:srgbClr>
                  </a:outerShdw>
                </a:effectLst>
              </a:rPr>
              <a:t>number</a:t>
            </a:r>
            <a:r>
              <a:rPr lang="fr-FR" sz="1600" dirty="0">
                <a:ln w="0"/>
                <a:solidFill>
                  <a:schemeClr val="accent1"/>
                </a:solidFill>
                <a:effectLst>
                  <a:outerShdw blurRad="38100" dist="25400" dir="5400000" algn="ctr" rotWithShape="0">
                    <a:srgbClr val="6E747A">
                      <a:alpha val="43000"/>
                    </a:srgbClr>
                  </a:outerShdw>
                </a:effectLst>
              </a:rPr>
              <a:t> of </a:t>
            </a:r>
            <a:r>
              <a:rPr lang="fr-FR" sz="1600" dirty="0" err="1">
                <a:ln w="0"/>
                <a:solidFill>
                  <a:schemeClr val="accent1"/>
                </a:solidFill>
                <a:effectLst>
                  <a:outerShdw blurRad="38100" dist="25400" dir="5400000" algn="ctr" rotWithShape="0">
                    <a:srgbClr val="6E747A">
                      <a:alpha val="43000"/>
                    </a:srgbClr>
                  </a:outerShdw>
                </a:effectLst>
              </a:rPr>
              <a:t>respondents</a:t>
            </a:r>
            <a:r>
              <a:rPr lang="fr-FR" sz="1600" dirty="0">
                <a:ln w="0"/>
                <a:solidFill>
                  <a:schemeClr val="accent1"/>
                </a:solidFill>
                <a:effectLst>
                  <a:outerShdw blurRad="38100" dist="25400" dir="5400000" algn="ctr" rotWithShape="0">
                    <a:srgbClr val="6E747A">
                      <a:alpha val="43000"/>
                    </a:srgbClr>
                  </a:outerShdw>
                </a:effectLst>
              </a:rPr>
              <a:t> (16) </a:t>
            </a:r>
            <a:r>
              <a:rPr lang="fr-FR" sz="1600" dirty="0" err="1">
                <a:ln w="0"/>
                <a:solidFill>
                  <a:schemeClr val="accent1"/>
                </a:solidFill>
                <a:effectLst>
                  <a:outerShdw blurRad="38100" dist="25400" dir="5400000" algn="ctr" rotWithShape="0">
                    <a:srgbClr val="6E747A">
                      <a:alpha val="43000"/>
                    </a:srgbClr>
                  </a:outerShdw>
                </a:effectLst>
              </a:rPr>
              <a:t>reported</a:t>
            </a:r>
            <a:r>
              <a:rPr lang="fr-FR" sz="1600" dirty="0">
                <a:ln w="0"/>
                <a:solidFill>
                  <a:schemeClr val="accent1"/>
                </a:solidFill>
                <a:effectLst>
                  <a:outerShdw blurRad="38100" dist="25400" dir="5400000" algn="ctr" rotWithShape="0">
                    <a:srgbClr val="6E747A">
                      <a:alpha val="43000"/>
                    </a:srgbClr>
                  </a:outerShdw>
                </a:effectLst>
              </a:rPr>
              <a:t> to </a:t>
            </a:r>
            <a:r>
              <a:rPr lang="fr-FR" sz="1600" dirty="0" err="1">
                <a:ln w="0"/>
                <a:solidFill>
                  <a:schemeClr val="accent1"/>
                </a:solidFill>
                <a:effectLst>
                  <a:outerShdw blurRad="38100" dist="25400" dir="5400000" algn="ctr" rotWithShape="0">
                    <a:srgbClr val="6E747A">
                      <a:alpha val="43000"/>
                    </a:srgbClr>
                  </a:outerShdw>
                </a:effectLst>
              </a:rPr>
              <a:t>resort</a:t>
            </a:r>
            <a:r>
              <a:rPr lang="fr-FR" sz="1600" dirty="0">
                <a:ln w="0"/>
                <a:solidFill>
                  <a:schemeClr val="accent1"/>
                </a:solidFill>
                <a:effectLst>
                  <a:outerShdw blurRad="38100" dist="25400" dir="5400000" algn="ctr" rotWithShape="0">
                    <a:srgbClr val="6E747A">
                      <a:alpha val="43000"/>
                    </a:srgbClr>
                  </a:outerShdw>
                </a:effectLst>
              </a:rPr>
              <a:t> to MT as a </a:t>
            </a:r>
            <a:r>
              <a:rPr lang="fr-FR" sz="1600" dirty="0" err="1">
                <a:ln w="0"/>
                <a:solidFill>
                  <a:schemeClr val="accent1"/>
                </a:solidFill>
                <a:effectLst>
                  <a:outerShdw blurRad="38100" dist="25400" dir="5400000" algn="ctr" rotWithShape="0">
                    <a:srgbClr val="6E747A">
                      <a:alpha val="43000"/>
                    </a:srgbClr>
                  </a:outerShdw>
                </a:effectLst>
              </a:rPr>
              <a:t>problem-solving</a:t>
            </a:r>
            <a:r>
              <a:rPr lang="fr-FR" sz="1600" dirty="0">
                <a:ln w="0"/>
                <a:solidFill>
                  <a:schemeClr val="accent1"/>
                </a:solidFill>
                <a:effectLst>
                  <a:outerShdw blurRad="38100" dist="25400" dir="5400000" algn="ctr" rotWithShape="0">
                    <a:srgbClr val="6E747A">
                      <a:alpha val="43000"/>
                    </a:srgbClr>
                  </a:outerShdw>
                </a:effectLst>
              </a:rPr>
              <a:t> </a:t>
            </a:r>
            <a:r>
              <a:rPr lang="fr-FR" sz="1600" dirty="0" err="1">
                <a:ln w="0"/>
                <a:solidFill>
                  <a:schemeClr val="accent1"/>
                </a:solidFill>
                <a:effectLst>
                  <a:outerShdw blurRad="38100" dist="25400" dir="5400000" algn="ctr" rotWithShape="0">
                    <a:srgbClr val="6E747A">
                      <a:alpha val="43000"/>
                    </a:srgbClr>
                  </a:outerShdw>
                </a:effectLst>
              </a:rPr>
              <a:t>tool</a:t>
            </a:r>
            <a:r>
              <a:rPr lang="fr-FR" sz="1600" dirty="0">
                <a:ln w="0"/>
                <a:solidFill>
                  <a:schemeClr val="accent1"/>
                </a:solidFill>
                <a:effectLst>
                  <a:outerShdw blurRad="38100" dist="25400" dir="5400000" algn="ctr" rotWithShape="0">
                    <a:srgbClr val="6E747A">
                      <a:alpha val="43000"/>
                    </a:srgbClr>
                  </a:outerShdw>
                </a:effectLst>
              </a:rPr>
              <a:t> </a:t>
            </a:r>
            <a:r>
              <a:rPr lang="fr-FR" sz="1600" dirty="0" err="1">
                <a:ln w="0"/>
                <a:solidFill>
                  <a:schemeClr val="accent1"/>
                </a:solidFill>
                <a:effectLst>
                  <a:outerShdw blurRad="38100" dist="25400" dir="5400000" algn="ctr" rotWithShape="0">
                    <a:srgbClr val="6E747A">
                      <a:alpha val="43000"/>
                    </a:srgbClr>
                  </a:outerShdw>
                </a:effectLst>
              </a:rPr>
              <a:t>when</a:t>
            </a:r>
            <a:r>
              <a:rPr lang="fr-FR" sz="1600" dirty="0">
                <a:ln w="0"/>
                <a:solidFill>
                  <a:schemeClr val="accent1"/>
                </a:solidFill>
                <a:effectLst>
                  <a:outerShdw blurRad="38100" dist="25400" dir="5400000" algn="ctr" rotWithShape="0">
                    <a:srgbClr val="6E747A">
                      <a:alpha val="43000"/>
                    </a:srgbClr>
                  </a:outerShdw>
                </a:effectLst>
              </a:rPr>
              <a:t> </a:t>
            </a:r>
            <a:r>
              <a:rPr lang="fr-FR" sz="1600" dirty="0" err="1">
                <a:ln w="0"/>
                <a:solidFill>
                  <a:schemeClr val="accent1"/>
                </a:solidFill>
                <a:effectLst>
                  <a:outerShdw blurRad="38100" dist="25400" dir="5400000" algn="ctr" rotWithShape="0">
                    <a:srgbClr val="6E747A">
                      <a:alpha val="43000"/>
                    </a:srgbClr>
                  </a:outerShdw>
                </a:effectLst>
              </a:rPr>
              <a:t>faced</a:t>
            </a:r>
            <a:r>
              <a:rPr lang="fr-FR" sz="1600" dirty="0">
                <a:ln w="0"/>
                <a:solidFill>
                  <a:schemeClr val="accent1"/>
                </a:solidFill>
                <a:effectLst>
                  <a:outerShdw blurRad="38100" dist="25400" dir="5400000" algn="ctr" rotWithShape="0">
                    <a:srgbClr val="6E747A">
                      <a:alpha val="43000"/>
                    </a:srgbClr>
                  </a:outerShdw>
                </a:effectLst>
              </a:rPr>
              <a:t> </a:t>
            </a:r>
            <a:r>
              <a:rPr lang="fr-FR" sz="1600" dirty="0" err="1">
                <a:ln w="0"/>
                <a:solidFill>
                  <a:schemeClr val="accent1"/>
                </a:solidFill>
                <a:effectLst>
                  <a:outerShdw blurRad="38100" dist="25400" dir="5400000" algn="ctr" rotWithShape="0">
                    <a:srgbClr val="6E747A">
                      <a:alpha val="43000"/>
                    </a:srgbClr>
                  </a:outerShdw>
                </a:effectLst>
              </a:rPr>
              <a:t>with</a:t>
            </a:r>
            <a:r>
              <a:rPr lang="fr-FR" sz="1600" dirty="0">
                <a:ln w="0"/>
                <a:solidFill>
                  <a:schemeClr val="accent1"/>
                </a:solidFill>
                <a:effectLst>
                  <a:outerShdw blurRad="38100" dist="25400" dir="5400000" algn="ctr" rotWithShape="0">
                    <a:srgbClr val="6E747A">
                      <a:alpha val="43000"/>
                    </a:srgbClr>
                  </a:outerShdw>
                </a:effectLst>
              </a:rPr>
              <a:t> </a:t>
            </a:r>
            <a:r>
              <a:rPr lang="fr-FR" sz="1600" dirty="0" err="1">
                <a:ln w="0"/>
                <a:solidFill>
                  <a:schemeClr val="accent1"/>
                </a:solidFill>
                <a:effectLst>
                  <a:outerShdw blurRad="38100" dist="25400" dir="5400000" algn="ctr" rotWithShape="0">
                    <a:srgbClr val="6E747A">
                      <a:alpha val="43000"/>
                    </a:srgbClr>
                  </a:outerShdw>
                </a:effectLst>
              </a:rPr>
              <a:t>text</a:t>
            </a:r>
            <a:r>
              <a:rPr lang="fr-FR" sz="1600" dirty="0">
                <a:ln w="0"/>
                <a:solidFill>
                  <a:schemeClr val="accent1"/>
                </a:solidFill>
                <a:effectLst>
                  <a:outerShdw blurRad="38100" dist="25400" dir="5400000" algn="ctr" rotWithShape="0">
                    <a:srgbClr val="6E747A">
                      <a:alpha val="43000"/>
                    </a:srgbClr>
                  </a:outerShdw>
                </a:effectLst>
              </a:rPr>
              <a:t> fragments </a:t>
            </a:r>
            <a:r>
              <a:rPr lang="fr-FR" sz="1600" dirty="0" err="1">
                <a:ln w="0"/>
                <a:solidFill>
                  <a:schemeClr val="accent1"/>
                </a:solidFill>
                <a:effectLst>
                  <a:outerShdw blurRad="38100" dist="25400" dir="5400000" algn="ctr" rotWithShape="0">
                    <a:srgbClr val="6E747A">
                      <a:alpha val="43000"/>
                    </a:srgbClr>
                  </a:outerShdw>
                </a:effectLst>
              </a:rPr>
              <a:t>containing</a:t>
            </a:r>
            <a:r>
              <a:rPr lang="fr-FR" sz="1600" dirty="0">
                <a:ln w="0"/>
                <a:solidFill>
                  <a:schemeClr val="accent1"/>
                </a:solidFill>
                <a:effectLst>
                  <a:outerShdw blurRad="38100" dist="25400" dir="5400000" algn="ctr" rotWithShape="0">
                    <a:srgbClr val="6E747A">
                      <a:alpha val="43000"/>
                    </a:srgbClr>
                  </a:outerShdw>
                </a:effectLst>
              </a:rPr>
              <a:t> </a:t>
            </a:r>
            <a:r>
              <a:rPr lang="fr-FR" sz="1600" dirty="0" err="1">
                <a:ln w="0"/>
                <a:solidFill>
                  <a:schemeClr val="accent1"/>
                </a:solidFill>
                <a:effectLst>
                  <a:outerShdw blurRad="38100" dist="25400" dir="5400000" algn="ctr" rotWithShape="0">
                    <a:srgbClr val="6E747A">
                      <a:alpha val="43000"/>
                    </a:srgbClr>
                  </a:outerShdw>
                </a:effectLst>
              </a:rPr>
              <a:t>especially</a:t>
            </a:r>
            <a:r>
              <a:rPr lang="fr-FR" sz="1600" dirty="0">
                <a:ln w="0"/>
                <a:solidFill>
                  <a:schemeClr val="accent1"/>
                </a:solidFill>
                <a:effectLst>
                  <a:outerShdw blurRad="38100" dist="25400" dir="5400000" algn="ctr" rotWithShape="0">
                    <a:srgbClr val="6E747A">
                      <a:alpha val="43000"/>
                    </a:srgbClr>
                  </a:outerShdw>
                </a:effectLst>
              </a:rPr>
              <a:t> </a:t>
            </a:r>
            <a:r>
              <a:rPr lang="fr-FR" sz="1600" dirty="0" err="1">
                <a:ln w="0"/>
                <a:solidFill>
                  <a:schemeClr val="accent1"/>
                </a:solidFill>
                <a:effectLst>
                  <a:outerShdw blurRad="38100" dist="25400" dir="5400000" algn="ctr" rotWithShape="0">
                    <a:srgbClr val="6E747A">
                      <a:alpha val="43000"/>
                    </a:srgbClr>
                  </a:outerShdw>
                </a:effectLst>
              </a:rPr>
              <a:t>difficult</a:t>
            </a:r>
            <a:r>
              <a:rPr lang="fr-FR" sz="1600" dirty="0">
                <a:ln w="0"/>
                <a:solidFill>
                  <a:schemeClr val="accent1"/>
                </a:solidFill>
                <a:effectLst>
                  <a:outerShdw blurRad="38100" dist="25400" dir="5400000" algn="ctr" rotWithShape="0">
                    <a:srgbClr val="6E747A">
                      <a:alpha val="43000"/>
                    </a:srgbClr>
                  </a:outerShdw>
                </a:effectLst>
              </a:rPr>
              <a:t> sentences or </a:t>
            </a:r>
            <a:r>
              <a:rPr lang="fr-FR" sz="1600" dirty="0" err="1">
                <a:ln w="0"/>
                <a:solidFill>
                  <a:schemeClr val="accent1"/>
                </a:solidFill>
                <a:effectLst>
                  <a:outerShdw blurRad="38100" dist="25400" dir="5400000" algn="ctr" rotWithShape="0">
                    <a:srgbClr val="6E747A">
                      <a:alpha val="43000"/>
                    </a:srgbClr>
                  </a:outerShdw>
                </a:effectLst>
              </a:rPr>
              <a:t>complex</a:t>
            </a:r>
            <a:r>
              <a:rPr lang="fr-FR" sz="1600" dirty="0">
                <a:ln w="0"/>
                <a:solidFill>
                  <a:schemeClr val="accent1"/>
                </a:solidFill>
                <a:effectLst>
                  <a:outerShdw blurRad="38100" dist="25400" dir="5400000" algn="ctr" rotWithShape="0">
                    <a:srgbClr val="6E747A">
                      <a:alpha val="43000"/>
                    </a:srgbClr>
                  </a:outerShdw>
                </a:effectLst>
              </a:rPr>
              <a:t> </a:t>
            </a:r>
            <a:r>
              <a:rPr lang="fr-FR" sz="1600" dirty="0" err="1">
                <a:ln w="0"/>
                <a:solidFill>
                  <a:schemeClr val="accent1"/>
                </a:solidFill>
                <a:effectLst>
                  <a:outerShdw blurRad="38100" dist="25400" dir="5400000" algn="ctr" rotWithShape="0">
                    <a:srgbClr val="6E747A">
                      <a:alpha val="43000"/>
                    </a:srgbClr>
                  </a:outerShdw>
                </a:effectLst>
              </a:rPr>
              <a:t>syntactic</a:t>
            </a:r>
            <a:r>
              <a:rPr lang="fr-FR" sz="1600" dirty="0">
                <a:ln w="0"/>
                <a:solidFill>
                  <a:schemeClr val="accent1"/>
                </a:solidFill>
                <a:effectLst>
                  <a:outerShdw blurRad="38100" dist="25400" dir="5400000" algn="ctr" rotWithShape="0">
                    <a:srgbClr val="6E747A">
                      <a:alpha val="43000"/>
                    </a:srgbClr>
                  </a:outerShdw>
                </a:effectLst>
              </a:rPr>
              <a:t> structures</a:t>
            </a:r>
            <a:r>
              <a:rPr lang="en-US" sz="1600" dirty="0">
                <a:ln w="0"/>
                <a:solidFill>
                  <a:schemeClr val="accent1"/>
                </a:solidFill>
                <a:effectLst>
                  <a:outerShdw blurRad="38100" dist="25400" dir="5400000" algn="ctr" rotWithShape="0">
                    <a:srgbClr val="6E747A">
                      <a:alpha val="43000"/>
                    </a:srgbClr>
                  </a:outerShdw>
                </a:effectLst>
              </a:rPr>
              <a:t>”</a:t>
            </a:r>
            <a:r>
              <a:rPr lang="fr-FR" sz="1600" dirty="0">
                <a:ln w="0"/>
                <a:solidFill>
                  <a:schemeClr val="accent1"/>
                </a:solidFill>
                <a:effectLst>
                  <a:outerShdw blurRad="38100" dist="25400" dir="5400000" algn="ctr" rotWithShape="0">
                    <a:srgbClr val="6E747A">
                      <a:alpha val="43000"/>
                    </a:srgbClr>
                  </a:outerShdw>
                </a:effectLst>
              </a:rPr>
              <a:t> </a:t>
            </a:r>
          </a:p>
          <a:p>
            <a:pPr marL="0" indent="0" algn="ctr">
              <a:spcBef>
                <a:spcPts val="1200"/>
              </a:spcBef>
              <a:buNone/>
            </a:pPr>
            <a:r>
              <a:rPr lang="fr-FR" sz="1600" dirty="0">
                <a:ln w="0"/>
                <a:solidFill>
                  <a:schemeClr val="accent1"/>
                </a:solidFill>
                <a:effectLst>
                  <a:outerShdw blurRad="38100" dist="25400" dir="5400000" algn="ctr" rotWithShape="0">
                    <a:srgbClr val="6E747A">
                      <a:alpha val="43000"/>
                    </a:srgbClr>
                  </a:outerShdw>
                </a:effectLst>
              </a:rPr>
              <a:t>(González </a:t>
            </a:r>
            <a:r>
              <a:rPr lang="fr-FR" sz="1600" dirty="0" err="1">
                <a:ln w="0"/>
                <a:solidFill>
                  <a:schemeClr val="accent1"/>
                </a:solidFill>
                <a:effectLst>
                  <a:outerShdw blurRad="38100" dist="25400" dir="5400000" algn="ctr" rotWithShape="0">
                    <a:srgbClr val="6E747A">
                      <a:alpha val="43000"/>
                    </a:srgbClr>
                  </a:outerShdw>
                </a:effectLst>
              </a:rPr>
              <a:t>Pastor</a:t>
            </a:r>
            <a:r>
              <a:rPr lang="fr-FR" sz="1600" dirty="0">
                <a:ln w="0"/>
                <a:solidFill>
                  <a:schemeClr val="accent1"/>
                </a:solidFill>
                <a:effectLst>
                  <a:outerShdw blurRad="38100" dist="25400" dir="5400000" algn="ctr" rotWithShape="0">
                    <a:srgbClr val="6E747A">
                      <a:alpha val="43000"/>
                    </a:srgbClr>
                  </a:outerShdw>
                </a:effectLst>
              </a:rPr>
              <a:t>, 2021 : 56)</a:t>
            </a:r>
            <a:endParaRPr lang="en-US" sz="1600" dirty="0">
              <a:ln w="0"/>
              <a:solidFill>
                <a:schemeClr val="accent1"/>
              </a:solidFill>
              <a:effectLst>
                <a:outerShdw blurRad="38100" dist="25400" dir="5400000" algn="ctr" rotWithShape="0">
                  <a:srgbClr val="6E747A">
                    <a:alpha val="43000"/>
                  </a:srgbClr>
                </a:outerShdw>
              </a:effectLst>
            </a:endParaRPr>
          </a:p>
          <a:p>
            <a:endParaRPr lang="en-US" sz="1600" dirty="0"/>
          </a:p>
        </p:txBody>
      </p:sp>
    </p:spTree>
    <p:extLst>
      <p:ext uri="{BB962C8B-B14F-4D97-AF65-F5344CB8AC3E}">
        <p14:creationId xmlns:p14="http://schemas.microsoft.com/office/powerpoint/2010/main" val="262753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80444" y="1207937"/>
            <a:ext cx="10106025" cy="523220"/>
          </a:xfrm>
          <a:prstGeom prst="rect">
            <a:avLst/>
          </a:prstGeom>
          <a:noFill/>
        </p:spPr>
        <p:txBody>
          <a:bodyPr wrap="square" rtlCol="0">
            <a:spAutoFit/>
          </a:bodyPr>
          <a:lstStyle/>
          <a:p>
            <a:r>
              <a:rPr lang="fr-BE" sz="2800" cap="all" dirty="0">
                <a:solidFill>
                  <a:schemeClr val="bg1"/>
                </a:solidFill>
                <a:latin typeface="+mj-lt"/>
                <a:ea typeface="+mj-ea"/>
                <a:cs typeface="+mj-cs"/>
              </a:rPr>
              <a:t>Dispersion des notes autour de la médiane</a:t>
            </a:r>
          </a:p>
        </p:txBody>
      </p:sp>
      <mc:AlternateContent xmlns:mc="http://schemas.openxmlformats.org/markup-compatibility/2006" xmlns:cx="http://schemas.microsoft.com/office/drawing/2014/chartex">
        <mc:Choice Requires="cx">
          <p:graphicFrame>
            <p:nvGraphicFramePr>
              <p:cNvPr id="5" name="Graphique 4"/>
              <p:cNvGraphicFramePr/>
              <p:nvPr>
                <p:extLst>
                  <p:ext uri="{D42A27DB-BD31-4B8C-83A1-F6EECF244321}">
                    <p14:modId xmlns:p14="http://schemas.microsoft.com/office/powerpoint/2010/main" val="214289819"/>
                  </p:ext>
                </p:extLst>
              </p:nvPr>
            </p:nvGraphicFramePr>
            <p:xfrm>
              <a:off x="1478842" y="1992325"/>
              <a:ext cx="8483229" cy="4782245"/>
            </p:xfrm>
            <a:graphic>
              <a:graphicData uri="http://schemas.microsoft.com/office/drawing/2014/chartex">
                <c:chart xmlns:c="http://schemas.openxmlformats.org/drawingml/2006/chart" xmlns:r="http://schemas.openxmlformats.org/officeDocument/2006/relationships" r:id="rId3"/>
              </a:graphicData>
            </a:graphic>
          </p:graphicFrame>
        </mc:Choice>
        <mc:Fallback xmlns="">
          <p:pic>
            <p:nvPicPr>
              <p:cNvPr id="5" name="Graphique 4"/>
              <p:cNvPicPr>
                <a:picLocks noGrp="1" noRot="1" noChangeAspect="1" noMove="1" noResize="1" noEditPoints="1" noAdjustHandles="1" noChangeArrowheads="1" noChangeShapeType="1"/>
              </p:cNvPicPr>
              <p:nvPr/>
            </p:nvPicPr>
            <p:blipFill>
              <a:blip r:embed="rId4"/>
              <a:stretch>
                <a:fillRect/>
              </a:stretch>
            </p:blipFill>
            <p:spPr>
              <a:xfrm>
                <a:off x="1478842" y="1992325"/>
                <a:ext cx="8483229" cy="4782245"/>
              </a:xfrm>
              <a:prstGeom prst="rect">
                <a:avLst/>
              </a:prstGeom>
            </p:spPr>
          </p:pic>
        </mc:Fallback>
      </mc:AlternateContent>
    </p:spTree>
    <p:extLst>
      <p:ext uri="{BB962C8B-B14F-4D97-AF65-F5344CB8AC3E}">
        <p14:creationId xmlns:p14="http://schemas.microsoft.com/office/powerpoint/2010/main" val="1749073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Google  Traduction  vs  </a:t>
            </a:r>
            <a:r>
              <a:rPr lang="fr-FR" dirty="0" err="1" smtClean="0"/>
              <a:t>DeepL</a:t>
            </a:r>
            <a:endParaRPr lang="en-US"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41856028"/>
              </p:ext>
            </p:extLst>
          </p:nvPr>
        </p:nvGraphicFramePr>
        <p:xfrm>
          <a:off x="1518062" y="2181225"/>
          <a:ext cx="9155876" cy="3678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8161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0783" y="1671267"/>
            <a:ext cx="4351023" cy="2283824"/>
          </a:xfrm>
        </p:spPr>
        <p:txBody>
          <a:bodyPr anchor="ctr"/>
          <a:lstStyle/>
          <a:p>
            <a:pPr algn="ctr"/>
            <a:r>
              <a:rPr lang="fr-BE" dirty="0" smtClean="0"/>
              <a:t>Plan de la présentation</a:t>
            </a:r>
            <a:endParaRPr lang="fr-BE" dirty="0"/>
          </a:p>
        </p:txBody>
      </p:sp>
      <p:sp>
        <p:nvSpPr>
          <p:cNvPr id="3" name="Espace réservé du contenu 2"/>
          <p:cNvSpPr>
            <a:spLocks noGrp="1"/>
          </p:cNvSpPr>
          <p:nvPr>
            <p:ph type="body" idx="1"/>
          </p:nvPr>
        </p:nvSpPr>
        <p:spPr>
          <a:xfrm>
            <a:off x="7100596" y="625151"/>
            <a:ext cx="4646645" cy="4329404"/>
          </a:xfrm>
        </p:spPr>
        <p:txBody>
          <a:bodyPr>
            <a:noAutofit/>
          </a:bodyPr>
          <a:lstStyle/>
          <a:p>
            <a:pPr marL="342900" indent="-342900">
              <a:lnSpc>
                <a:spcPct val="200000"/>
              </a:lnSpc>
              <a:spcBef>
                <a:spcPts val="0"/>
              </a:spcBef>
              <a:spcAft>
                <a:spcPts val="0"/>
              </a:spcAft>
              <a:buClrTx/>
              <a:buFont typeface="Wingdings" panose="05000000000000000000" pitchFamily="2" charset="2"/>
              <a:buChar char="Ø"/>
            </a:pPr>
            <a:r>
              <a:rPr lang="fr-BE" sz="2200" cap="none" dirty="0" smtClean="0">
                <a:ln w="0"/>
                <a:solidFill>
                  <a:srgbClr val="1A3260"/>
                </a:solidFill>
                <a:effectLst>
                  <a:outerShdw blurRad="38100" dist="19050" dir="2700000" algn="tl" rotWithShape="0">
                    <a:schemeClr val="dk1">
                      <a:alpha val="40000"/>
                    </a:schemeClr>
                  </a:outerShdw>
                </a:effectLst>
              </a:rPr>
              <a:t>Contexte</a:t>
            </a:r>
            <a:r>
              <a:rPr lang="fr-BE" sz="2200" cap="none" dirty="0" smtClean="0">
                <a:ln w="0"/>
                <a:solidFill>
                  <a:schemeClr val="tx1"/>
                </a:solidFill>
                <a:effectLst>
                  <a:outerShdw blurRad="38100" dist="19050" dir="2700000" algn="tl" rotWithShape="0">
                    <a:schemeClr val="dk1">
                      <a:alpha val="40000"/>
                    </a:schemeClr>
                  </a:outerShdw>
                </a:effectLst>
              </a:rPr>
              <a:t> </a:t>
            </a:r>
          </a:p>
          <a:p>
            <a:pPr marL="342900" indent="-342900">
              <a:lnSpc>
                <a:spcPct val="200000"/>
              </a:lnSpc>
              <a:spcBef>
                <a:spcPts val="0"/>
              </a:spcBef>
              <a:spcAft>
                <a:spcPts val="0"/>
              </a:spcAft>
              <a:buClrTx/>
              <a:buFont typeface="Wingdings" panose="05000000000000000000" pitchFamily="2" charset="2"/>
              <a:buChar char="Ø"/>
            </a:pPr>
            <a:r>
              <a:rPr lang="fr-BE" sz="2200" cap="none" dirty="0" smtClean="0">
                <a:ln w="0"/>
                <a:solidFill>
                  <a:srgbClr val="1A3260"/>
                </a:solidFill>
                <a:effectLst>
                  <a:outerShdw blurRad="38100" dist="19050" dir="2700000" algn="tl" rotWithShape="0">
                    <a:schemeClr val="dk1">
                      <a:alpha val="40000"/>
                    </a:schemeClr>
                  </a:outerShdw>
                </a:effectLst>
              </a:rPr>
              <a:t>Recherche expérimentale PE vs TH</a:t>
            </a:r>
            <a:endParaRPr lang="fr-BE" sz="2200" cap="none" dirty="0">
              <a:ln w="0"/>
              <a:solidFill>
                <a:srgbClr val="1A3260"/>
              </a:solidFill>
              <a:effectLst>
                <a:outerShdw blurRad="38100" dist="19050" dir="2700000" algn="tl" rotWithShape="0">
                  <a:schemeClr val="dk1">
                    <a:alpha val="40000"/>
                  </a:schemeClr>
                </a:outerShdw>
              </a:effectLst>
            </a:endParaRPr>
          </a:p>
          <a:p>
            <a:pPr marL="828000" lvl="1" indent="-342900">
              <a:lnSpc>
                <a:spcPct val="150000"/>
              </a:lnSpc>
              <a:spcBef>
                <a:spcPts val="0"/>
              </a:spcBef>
              <a:spcAft>
                <a:spcPts val="0"/>
              </a:spcAft>
              <a:buClrTx/>
              <a:buFont typeface="Arial" panose="020B0604020202020204" pitchFamily="34" charset="0"/>
              <a:buChar char="•"/>
            </a:pPr>
            <a:r>
              <a:rPr lang="fr-BE" sz="2000" cap="none" dirty="0" smtClean="0">
                <a:ln w="0"/>
                <a:solidFill>
                  <a:srgbClr val="1A3260"/>
                </a:solidFill>
                <a:effectLst>
                  <a:outerShdw blurRad="38100" dist="19050" dir="2700000" algn="tl" rotWithShape="0">
                    <a:schemeClr val="dk1">
                      <a:alpha val="40000"/>
                    </a:schemeClr>
                  </a:outerShdw>
                </a:effectLst>
              </a:rPr>
              <a:t>Méthodologie</a:t>
            </a:r>
          </a:p>
          <a:p>
            <a:pPr marL="828000" lvl="1" indent="-342900">
              <a:lnSpc>
                <a:spcPct val="150000"/>
              </a:lnSpc>
              <a:spcBef>
                <a:spcPts val="0"/>
              </a:spcBef>
              <a:spcAft>
                <a:spcPts val="0"/>
              </a:spcAft>
              <a:buClrTx/>
              <a:buFont typeface="Arial" panose="020B0604020202020204" pitchFamily="34" charset="0"/>
              <a:buChar char="•"/>
            </a:pPr>
            <a:r>
              <a:rPr lang="fr-BE" sz="2000" cap="none" dirty="0" smtClean="0">
                <a:ln w="0"/>
                <a:solidFill>
                  <a:srgbClr val="1A3260"/>
                </a:solidFill>
                <a:effectLst>
                  <a:outerShdw blurRad="38100" dist="19050" dir="2700000" algn="tl" rotWithShape="0">
                    <a:schemeClr val="dk1">
                      <a:alpha val="40000"/>
                    </a:schemeClr>
                  </a:outerShdw>
                </a:effectLst>
              </a:rPr>
              <a:t>Résultats analyse statistique</a:t>
            </a:r>
          </a:p>
          <a:p>
            <a:pPr marL="828000" lvl="1" indent="-342900">
              <a:lnSpc>
                <a:spcPct val="150000"/>
              </a:lnSpc>
              <a:spcBef>
                <a:spcPts val="0"/>
              </a:spcBef>
              <a:spcAft>
                <a:spcPts val="2400"/>
              </a:spcAft>
              <a:buClrTx/>
              <a:buFont typeface="Arial" panose="020B0604020202020204" pitchFamily="34" charset="0"/>
              <a:buChar char="•"/>
            </a:pPr>
            <a:r>
              <a:rPr lang="fr-BE" sz="2000" dirty="0" smtClean="0">
                <a:ln w="0"/>
                <a:solidFill>
                  <a:srgbClr val="1A3260"/>
                </a:solidFill>
                <a:effectLst>
                  <a:outerShdw blurRad="38100" dist="19050" dir="2700000" algn="tl" rotWithShape="0">
                    <a:schemeClr val="dk1">
                      <a:alpha val="40000"/>
                    </a:schemeClr>
                  </a:outerShdw>
                </a:effectLst>
              </a:rPr>
              <a:t>Résultats analyse linguistique</a:t>
            </a:r>
          </a:p>
          <a:p>
            <a:pPr marL="342900" indent="-342900">
              <a:spcBef>
                <a:spcPts val="0"/>
              </a:spcBef>
              <a:spcAft>
                <a:spcPts val="0"/>
              </a:spcAft>
              <a:buClrTx/>
              <a:buFont typeface="Wingdings" panose="05000000000000000000" pitchFamily="2" charset="2"/>
              <a:buChar char="Ø"/>
            </a:pPr>
            <a:r>
              <a:rPr lang="fr-BE" sz="2200" cap="none" dirty="0" smtClean="0">
                <a:ln w="0"/>
                <a:solidFill>
                  <a:srgbClr val="1A3260"/>
                </a:solidFill>
                <a:effectLst>
                  <a:outerShdw blurRad="38100" dist="19050" dir="2700000" algn="tl" rotWithShape="0">
                    <a:schemeClr val="dk1">
                      <a:alpha val="40000"/>
                    </a:schemeClr>
                  </a:outerShdw>
                </a:effectLst>
              </a:rPr>
              <a:t>Implications pour la formation en traductio</a:t>
            </a:r>
            <a:r>
              <a:rPr lang="fr-BE" sz="2200" cap="none" dirty="0">
                <a:ln w="0"/>
                <a:solidFill>
                  <a:srgbClr val="1A3260"/>
                </a:solidFill>
                <a:effectLst>
                  <a:outerShdw blurRad="38100" dist="19050" dir="2700000" algn="tl" rotWithShape="0">
                    <a:schemeClr val="dk1">
                      <a:alpha val="40000"/>
                    </a:schemeClr>
                  </a:outerShdw>
                </a:effectLst>
              </a:rPr>
              <a:t>n</a:t>
            </a:r>
          </a:p>
          <a:p>
            <a:endParaRPr lang="fr-BE" sz="2200" dirty="0" smtClean="0"/>
          </a:p>
          <a:p>
            <a:endParaRPr lang="fr-BE" sz="2200" dirty="0"/>
          </a:p>
        </p:txBody>
      </p:sp>
    </p:spTree>
    <p:extLst>
      <p:ext uri="{BB962C8B-B14F-4D97-AF65-F5344CB8AC3E}">
        <p14:creationId xmlns:p14="http://schemas.microsoft.com/office/powerpoint/2010/main" val="519656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Effet nivelant </a:t>
            </a:r>
            <a:r>
              <a:rPr lang="fr-BE" dirty="0" smtClean="0"/>
              <a:t>en TA </a:t>
            </a:r>
            <a:r>
              <a:rPr lang="fr-BE" dirty="0"/>
              <a:t>neuronale</a:t>
            </a:r>
          </a:p>
        </p:txBody>
      </p:sp>
      <p:graphicFrame>
        <p:nvGraphicFramePr>
          <p:cNvPr id="10" name="Graphique 9"/>
          <p:cNvGraphicFramePr>
            <a:graphicFrameLocks/>
          </p:cNvGraphicFramePr>
          <p:nvPr>
            <p:extLst>
              <p:ext uri="{D42A27DB-BD31-4B8C-83A1-F6EECF244321}">
                <p14:modId xmlns:p14="http://schemas.microsoft.com/office/powerpoint/2010/main" val="3093957284"/>
              </p:ext>
            </p:extLst>
          </p:nvPr>
        </p:nvGraphicFramePr>
        <p:xfrm>
          <a:off x="581192" y="2793052"/>
          <a:ext cx="4750829" cy="3209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extLst>
              <p:ext uri="{D42A27DB-BD31-4B8C-83A1-F6EECF244321}">
                <p14:modId xmlns:p14="http://schemas.microsoft.com/office/powerpoint/2010/main" val="1470100904"/>
              </p:ext>
            </p:extLst>
          </p:nvPr>
        </p:nvGraphicFramePr>
        <p:xfrm>
          <a:off x="6050478" y="2793052"/>
          <a:ext cx="5560330" cy="3209925"/>
        </p:xfrm>
        <a:graphic>
          <a:graphicData uri="http://schemas.openxmlformats.org/drawingml/2006/chart">
            <c:chart xmlns:c="http://schemas.openxmlformats.org/drawingml/2006/chart" xmlns:r="http://schemas.openxmlformats.org/officeDocument/2006/relationships" r:id="rId4"/>
          </a:graphicData>
        </a:graphic>
      </p:graphicFrame>
      <p:sp>
        <p:nvSpPr>
          <p:cNvPr id="5" name="Espace réservé du contenu 4"/>
          <p:cNvSpPr txBox="1">
            <a:spLocks noGrp="1"/>
          </p:cNvSpPr>
          <p:nvPr>
            <p:ph idx="1"/>
          </p:nvPr>
        </p:nvSpPr>
        <p:spPr>
          <a:xfrm>
            <a:off x="2092325" y="1931338"/>
            <a:ext cx="800734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lgn="ctr">
              <a:spcBef>
                <a:spcPts val="0"/>
              </a:spcBef>
              <a:spcAft>
                <a:spcPts val="0"/>
              </a:spcAft>
              <a:buNone/>
            </a:pPr>
            <a:r>
              <a:rPr lang="en-US" sz="1200" dirty="0" smtClean="0">
                <a:ln w="0"/>
                <a:solidFill>
                  <a:schemeClr val="accent1"/>
                </a:solidFill>
                <a:effectLst>
                  <a:outerShdw blurRad="38100" dist="25400" dir="5400000" algn="ctr" rotWithShape="0">
                    <a:srgbClr val="6E747A">
                      <a:alpha val="43000"/>
                    </a:srgbClr>
                  </a:outerShdw>
                </a:effectLst>
              </a:rPr>
              <a:t>“</a:t>
            </a:r>
            <a:r>
              <a:rPr lang="en-US" sz="1200" dirty="0">
                <a:ln w="0"/>
                <a:solidFill>
                  <a:schemeClr val="accent1"/>
                </a:solidFill>
                <a:effectLst>
                  <a:outerShdw blurRad="38100" dist="25400" dir="5400000" algn="ctr" rotWithShape="0">
                    <a:srgbClr val="6E747A">
                      <a:alpha val="43000"/>
                    </a:srgbClr>
                  </a:outerShdw>
                </a:effectLst>
              </a:rPr>
              <a:t> Both they [translators well above the median] and the translators at and just above the median all experienced a reduction in performance levels when post-editing, while those below it all experienced a rise, giving way to a leveling </a:t>
            </a:r>
            <a:r>
              <a:rPr lang="en-US" sz="1200" dirty="0" smtClean="0">
                <a:ln w="0"/>
                <a:solidFill>
                  <a:schemeClr val="accent1"/>
                </a:solidFill>
                <a:effectLst>
                  <a:outerShdw blurRad="38100" dist="25400" dir="5400000" algn="ctr" rotWithShape="0">
                    <a:srgbClr val="6E747A">
                      <a:alpha val="43000"/>
                    </a:srgbClr>
                  </a:outerShdw>
                </a:effectLst>
              </a:rPr>
              <a:t>effect.</a:t>
            </a:r>
            <a:r>
              <a:rPr lang="en-US" sz="1200" dirty="0">
                <a:ln w="0"/>
                <a:solidFill>
                  <a:schemeClr val="accent1"/>
                </a:solidFill>
                <a:effectLst>
                  <a:outerShdw blurRad="38100" dist="25400" dir="5400000" algn="ctr" rotWithShape="0">
                    <a:srgbClr val="6E747A">
                      <a:alpha val="43000"/>
                    </a:srgbClr>
                  </a:outerShdw>
                </a:effectLst>
              </a:rPr>
              <a:t> </a:t>
            </a:r>
            <a:r>
              <a:rPr lang="en-US" sz="1200" dirty="0" smtClean="0">
                <a:ln w="0"/>
                <a:solidFill>
                  <a:schemeClr val="accent1"/>
                </a:solidFill>
                <a:effectLst>
                  <a:outerShdw blurRad="38100" dist="25400" dir="5400000" algn="ctr" rotWithShape="0">
                    <a:srgbClr val="6E747A">
                      <a:alpha val="43000"/>
                    </a:srgbClr>
                  </a:outerShdw>
                </a:effectLst>
              </a:rPr>
              <a:t>”</a:t>
            </a:r>
            <a:r>
              <a:rPr lang="fr-FR" sz="1200" dirty="0" smtClean="0">
                <a:ln w="0"/>
                <a:solidFill>
                  <a:schemeClr val="accent1"/>
                </a:solidFill>
                <a:effectLst>
                  <a:outerShdw blurRad="38100" dist="25400" dir="5400000" algn="ctr" rotWithShape="0">
                    <a:srgbClr val="6E747A">
                      <a:alpha val="43000"/>
                    </a:srgbClr>
                  </a:outerShdw>
                </a:effectLst>
              </a:rPr>
              <a:t> </a:t>
            </a:r>
          </a:p>
          <a:p>
            <a:pPr marL="0" indent="0" algn="ctr">
              <a:spcBef>
                <a:spcPts val="0"/>
              </a:spcBef>
              <a:spcAft>
                <a:spcPts val="0"/>
              </a:spcAft>
              <a:buNone/>
            </a:pPr>
            <a:r>
              <a:rPr lang="en-US" sz="1200" dirty="0">
                <a:ln w="0"/>
                <a:solidFill>
                  <a:schemeClr val="accent1"/>
                </a:solidFill>
                <a:effectLst>
                  <a:outerShdw blurRad="38100" dist="25400" dir="5400000" algn="ctr" rotWithShape="0">
                    <a:srgbClr val="6E747A">
                      <a:alpha val="43000"/>
                    </a:srgbClr>
                  </a:outerShdw>
                </a:effectLst>
              </a:rPr>
              <a:t>(</a:t>
            </a:r>
            <a:r>
              <a:rPr lang="en-US" sz="1200" dirty="0" err="1" smtClean="0">
                <a:ln w="0"/>
                <a:solidFill>
                  <a:schemeClr val="accent1"/>
                </a:solidFill>
                <a:effectLst>
                  <a:outerShdw blurRad="38100" dist="25400" dir="5400000" algn="ctr" rotWithShape="0">
                    <a:srgbClr val="6E747A">
                      <a:alpha val="43000"/>
                    </a:srgbClr>
                  </a:outerShdw>
                </a:effectLst>
              </a:rPr>
              <a:t>Killman</a:t>
            </a:r>
            <a:r>
              <a:rPr lang="en-US" sz="1200" dirty="0" smtClean="0">
                <a:ln w="0"/>
                <a:solidFill>
                  <a:schemeClr val="accent1"/>
                </a:solidFill>
                <a:effectLst>
                  <a:outerShdw blurRad="38100" dist="25400" dir="5400000" algn="ctr" rotWithShape="0">
                    <a:srgbClr val="6E747A">
                      <a:alpha val="43000"/>
                    </a:srgbClr>
                  </a:outerShdw>
                </a:effectLst>
              </a:rPr>
              <a:t>, </a:t>
            </a:r>
            <a:r>
              <a:rPr lang="en-US" sz="1200" dirty="0">
                <a:ln w="0"/>
                <a:solidFill>
                  <a:schemeClr val="accent1"/>
                </a:solidFill>
                <a:effectLst>
                  <a:outerShdw blurRad="38100" dist="25400" dir="5400000" algn="ctr" rotWithShape="0">
                    <a:srgbClr val="6E747A">
                      <a:alpha val="43000"/>
                    </a:srgbClr>
                  </a:outerShdw>
                </a:effectLst>
              </a:rPr>
              <a:t>2018 : 137</a:t>
            </a:r>
            <a:r>
              <a:rPr lang="en-US" sz="1200" dirty="0" smtClean="0">
                <a:ln w="0"/>
                <a:solidFill>
                  <a:schemeClr val="accent1"/>
                </a:solidFill>
                <a:effectLst>
                  <a:outerShdw blurRad="38100" dist="25400" dir="5400000" algn="ctr" rotWithShape="0">
                    <a:srgbClr val="6E747A">
                      <a:alpha val="43000"/>
                    </a:srgbClr>
                  </a:outerShdw>
                </a:effectLst>
              </a:rPr>
              <a:t>)</a:t>
            </a:r>
            <a:endParaRPr lang="en-US" sz="1200" dirty="0"/>
          </a:p>
        </p:txBody>
      </p:sp>
    </p:spTree>
    <p:extLst>
      <p:ext uri="{BB962C8B-B14F-4D97-AF65-F5344CB8AC3E}">
        <p14:creationId xmlns:p14="http://schemas.microsoft.com/office/powerpoint/2010/main" val="3272013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Qualité</a:t>
            </a:r>
            <a:r>
              <a:rPr lang="en-US" dirty="0"/>
              <a:t> des TA brutes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92291342"/>
              </p:ext>
            </p:extLst>
          </p:nvPr>
        </p:nvGraphicFramePr>
        <p:xfrm>
          <a:off x="3606073" y="2752532"/>
          <a:ext cx="4979853" cy="3235008"/>
        </p:xfrm>
        <a:graphic>
          <a:graphicData uri="http://schemas.openxmlformats.org/drawingml/2006/table">
            <a:tbl>
              <a:tblPr firstRow="1" firstCol="1" bandRow="1">
                <a:tableStyleId>{5C22544A-7EE6-4342-B048-85BDC9FD1C3A}</a:tableStyleId>
              </a:tblPr>
              <a:tblGrid>
                <a:gridCol w="2406291">
                  <a:extLst>
                    <a:ext uri="{9D8B030D-6E8A-4147-A177-3AD203B41FA5}">
                      <a16:colId xmlns:a16="http://schemas.microsoft.com/office/drawing/2014/main" val="3169322135"/>
                    </a:ext>
                  </a:extLst>
                </a:gridCol>
                <a:gridCol w="1206341">
                  <a:extLst>
                    <a:ext uri="{9D8B030D-6E8A-4147-A177-3AD203B41FA5}">
                      <a16:colId xmlns:a16="http://schemas.microsoft.com/office/drawing/2014/main" val="2610938468"/>
                    </a:ext>
                  </a:extLst>
                </a:gridCol>
                <a:gridCol w="1367221">
                  <a:extLst>
                    <a:ext uri="{9D8B030D-6E8A-4147-A177-3AD203B41FA5}">
                      <a16:colId xmlns:a16="http://schemas.microsoft.com/office/drawing/2014/main" val="1970908441"/>
                    </a:ext>
                  </a:extLst>
                </a:gridCol>
              </a:tblGrid>
              <a:tr h="774440">
                <a:tc gridSpan="3">
                  <a:txBody>
                    <a:bodyPr/>
                    <a:lstStyle/>
                    <a:p>
                      <a:pPr algn="ctr">
                        <a:lnSpc>
                          <a:spcPct val="107000"/>
                        </a:lnSpc>
                        <a:spcAft>
                          <a:spcPts val="0"/>
                        </a:spcAft>
                      </a:pPr>
                      <a:r>
                        <a:rPr lang="fr-FR" sz="1000" dirty="0">
                          <a:effectLst/>
                        </a:rPr>
                        <a:t> </a:t>
                      </a:r>
                      <a:endParaRPr lang="en-US" sz="1100" dirty="0">
                        <a:effectLst/>
                      </a:endParaRPr>
                    </a:p>
                    <a:p>
                      <a:pPr algn="ctr">
                        <a:lnSpc>
                          <a:spcPct val="107000"/>
                        </a:lnSpc>
                        <a:spcAft>
                          <a:spcPts val="0"/>
                        </a:spcAft>
                      </a:pPr>
                      <a:r>
                        <a:rPr lang="fr-FR" sz="1800" dirty="0">
                          <a:effectLst/>
                        </a:rPr>
                        <a:t>Note générale   /20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6697158"/>
                  </a:ext>
                </a:extLst>
              </a:tr>
              <a:tr h="739648">
                <a:tc>
                  <a:txBody>
                    <a:bodyPr/>
                    <a:lstStyle/>
                    <a:p>
                      <a:pPr>
                        <a:lnSpc>
                          <a:spcPct val="107000"/>
                        </a:lnSpc>
                        <a:spcAft>
                          <a:spcPts val="0"/>
                        </a:spcAft>
                      </a:pPr>
                      <a:r>
                        <a:rPr lang="fr-F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fr-FR" sz="1600" dirty="0">
                          <a:effectLst/>
                        </a:rPr>
                        <a:t>Google Traduction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err="1">
                          <a:effectLst/>
                        </a:rPr>
                        <a:t>DeepL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3122627"/>
                  </a:ext>
                </a:extLst>
              </a:tr>
              <a:tr h="573640">
                <a:tc>
                  <a:txBody>
                    <a:bodyPr/>
                    <a:lstStyle/>
                    <a:p>
                      <a:pPr>
                        <a:lnSpc>
                          <a:spcPct val="107000"/>
                        </a:lnSpc>
                        <a:spcAft>
                          <a:spcPts val="0"/>
                        </a:spcAft>
                      </a:pPr>
                      <a:r>
                        <a:rPr lang="fr-FR" sz="1400">
                          <a:effectLst/>
                        </a:rPr>
                        <a:t>Texte 1 (presse)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10,9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10,7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9091677"/>
                  </a:ext>
                </a:extLst>
              </a:tr>
              <a:tr h="573640">
                <a:tc>
                  <a:txBody>
                    <a:bodyPr/>
                    <a:lstStyle/>
                    <a:p>
                      <a:pPr>
                        <a:lnSpc>
                          <a:spcPct val="107000"/>
                        </a:lnSpc>
                        <a:spcAft>
                          <a:spcPts val="0"/>
                        </a:spcAft>
                      </a:pPr>
                      <a:r>
                        <a:rPr lang="fr-FR" sz="1400">
                          <a:effectLst/>
                        </a:rPr>
                        <a:t>Texte 2 (économique)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10,9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13,4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148802"/>
                  </a:ext>
                </a:extLst>
              </a:tr>
              <a:tr h="573640">
                <a:tc>
                  <a:txBody>
                    <a:bodyPr/>
                    <a:lstStyle/>
                    <a:p>
                      <a:pPr>
                        <a:lnSpc>
                          <a:spcPct val="107000"/>
                        </a:lnSpc>
                        <a:spcAft>
                          <a:spcPts val="0"/>
                        </a:spcAft>
                      </a:pPr>
                      <a:r>
                        <a:rPr lang="fr-FR" sz="1400" dirty="0">
                          <a:effectLst/>
                        </a:rPr>
                        <a:t>Texte 3 (vulg. scientifique)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6,8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3240707"/>
                  </a:ext>
                </a:extLst>
              </a:tr>
            </a:tbl>
          </a:graphicData>
        </a:graphic>
      </p:graphicFrame>
    </p:spTree>
    <p:extLst>
      <p:ext uri="{BB962C8B-B14F-4D97-AF65-F5344CB8AC3E}">
        <p14:creationId xmlns:p14="http://schemas.microsoft.com/office/powerpoint/2010/main" val="2052610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9921" y="1001168"/>
            <a:ext cx="8771231" cy="779581"/>
          </a:xfrm>
        </p:spPr>
        <p:txBody>
          <a:bodyPr>
            <a:normAutofit fontScale="90000"/>
          </a:bodyPr>
          <a:lstStyle/>
          <a:p>
            <a:pPr algn="ctr"/>
            <a:r>
              <a:rPr lang="fr-BE" dirty="0" smtClean="0"/>
              <a:t>Conclusion analyse statistique</a:t>
            </a:r>
            <a:br>
              <a:rPr lang="fr-BE" dirty="0" smtClean="0"/>
            </a:br>
            <a:endParaRPr lang="fr-BE" dirty="0"/>
          </a:p>
        </p:txBody>
      </p:sp>
      <p:sp>
        <p:nvSpPr>
          <p:cNvPr id="3" name="Espace réservé du contenu 2"/>
          <p:cNvSpPr>
            <a:spLocks noGrp="1"/>
          </p:cNvSpPr>
          <p:nvPr>
            <p:ph idx="1"/>
          </p:nvPr>
        </p:nvSpPr>
        <p:spPr>
          <a:xfrm>
            <a:off x="798654" y="2483629"/>
            <a:ext cx="10813763" cy="4285578"/>
          </a:xfrm>
          <a:ln>
            <a:solidFill>
              <a:schemeClr val="bg1"/>
            </a:solidFill>
          </a:ln>
        </p:spPr>
        <p:style>
          <a:lnRef idx="2">
            <a:schemeClr val="accent1"/>
          </a:lnRef>
          <a:fillRef idx="1001">
            <a:schemeClr val="lt1"/>
          </a:fillRef>
          <a:effectRef idx="0">
            <a:schemeClr val="accent1"/>
          </a:effectRef>
          <a:fontRef idx="minor">
            <a:schemeClr val="dk1"/>
          </a:fontRef>
        </p:style>
        <p:txBody>
          <a:bodyPr>
            <a:normAutofit/>
          </a:bodyPr>
          <a:lstStyle/>
          <a:p>
            <a:pPr lvl="1">
              <a:lnSpc>
                <a:spcPct val="120000"/>
              </a:lnSpc>
              <a:spcBef>
                <a:spcPts val="1200"/>
              </a:spcBef>
              <a:buFont typeface="Wingdings" panose="05000000000000000000" pitchFamily="2" charset="2"/>
              <a:buChar char="Ø"/>
            </a:pPr>
            <a:r>
              <a:rPr lang="fr-BE" sz="1800" dirty="0" smtClean="0">
                <a:solidFill>
                  <a:srgbClr val="1A3260"/>
                </a:solidFill>
              </a:rPr>
              <a:t>Hypothèse validée : la PE a permis aux étudiants de produire des traductions de qualité comparable à la qualité humaine, voire de meilleure qualité;</a:t>
            </a:r>
          </a:p>
          <a:p>
            <a:pPr lvl="1">
              <a:lnSpc>
                <a:spcPct val="120000"/>
              </a:lnSpc>
              <a:spcBef>
                <a:spcPts val="1200"/>
              </a:spcBef>
              <a:buFont typeface="Wingdings" panose="05000000000000000000" pitchFamily="2" charset="2"/>
              <a:buChar char="Ø"/>
            </a:pPr>
            <a:r>
              <a:rPr lang="fr-BE" sz="1800" dirty="0" smtClean="0">
                <a:solidFill>
                  <a:srgbClr val="1A3260"/>
                </a:solidFill>
              </a:rPr>
              <a:t>En PE (</a:t>
            </a:r>
            <a:r>
              <a:rPr lang="fr-BE" sz="1800" dirty="0" err="1" smtClean="0">
                <a:solidFill>
                  <a:srgbClr val="1A3260"/>
                </a:solidFill>
              </a:rPr>
              <a:t>DeepL</a:t>
            </a:r>
            <a:r>
              <a:rPr lang="fr-BE" sz="1800" dirty="0" smtClean="0">
                <a:solidFill>
                  <a:srgbClr val="1A3260"/>
                </a:solidFill>
              </a:rPr>
              <a:t> et Google) : moins de fautes de grammaire et de syntaxe, mais davantage de calques fautifs;</a:t>
            </a:r>
          </a:p>
          <a:p>
            <a:pPr lvl="1">
              <a:lnSpc>
                <a:spcPct val="120000"/>
              </a:lnSpc>
              <a:spcBef>
                <a:spcPts val="1200"/>
              </a:spcBef>
              <a:buFont typeface="Wingdings" panose="05000000000000000000" pitchFamily="2" charset="2"/>
              <a:buChar char="Ø"/>
            </a:pPr>
            <a:r>
              <a:rPr lang="fr-BE" sz="1800" dirty="0" smtClean="0">
                <a:solidFill>
                  <a:srgbClr val="1A3260"/>
                </a:solidFill>
              </a:rPr>
              <a:t>En PE de </a:t>
            </a:r>
            <a:r>
              <a:rPr lang="fr-BE" sz="1800" dirty="0" err="1" smtClean="0">
                <a:solidFill>
                  <a:srgbClr val="1A3260"/>
                </a:solidFill>
              </a:rPr>
              <a:t>DeepL</a:t>
            </a:r>
            <a:r>
              <a:rPr lang="fr-BE" sz="1800" dirty="0" smtClean="0">
                <a:solidFill>
                  <a:srgbClr val="1A3260"/>
                </a:solidFill>
              </a:rPr>
              <a:t> : moins d’erreurs d’acceptabilité et notes plus élevées;</a:t>
            </a:r>
          </a:p>
          <a:p>
            <a:pPr lvl="1">
              <a:lnSpc>
                <a:spcPct val="120000"/>
              </a:lnSpc>
              <a:spcBef>
                <a:spcPts val="1200"/>
              </a:spcBef>
              <a:buFont typeface="Wingdings" panose="05000000000000000000" pitchFamily="2" charset="2"/>
              <a:buChar char="Ø"/>
            </a:pPr>
            <a:r>
              <a:rPr lang="fr-BE" sz="1800" dirty="0" smtClean="0">
                <a:solidFill>
                  <a:srgbClr val="1A3260"/>
                </a:solidFill>
              </a:rPr>
              <a:t>Hauts taux de réussite en PE (surtout avec </a:t>
            </a:r>
            <a:r>
              <a:rPr lang="fr-BE" sz="1800" dirty="0" err="1" smtClean="0">
                <a:solidFill>
                  <a:srgbClr val="1A3260"/>
                </a:solidFill>
              </a:rPr>
              <a:t>DeepL</a:t>
            </a:r>
            <a:r>
              <a:rPr lang="fr-BE" sz="1800" dirty="0" smtClean="0">
                <a:solidFill>
                  <a:srgbClr val="1A3260"/>
                </a:solidFill>
              </a:rPr>
              <a:t>) (// </a:t>
            </a:r>
            <a:r>
              <a:rPr lang="fr-BE" sz="1800" dirty="0" err="1" smtClean="0">
                <a:solidFill>
                  <a:srgbClr val="1A3260"/>
                </a:solidFill>
              </a:rPr>
              <a:t>Martikainen</a:t>
            </a:r>
            <a:r>
              <a:rPr lang="fr-BE" sz="1800" dirty="0" smtClean="0">
                <a:solidFill>
                  <a:srgbClr val="1A3260"/>
                </a:solidFill>
              </a:rPr>
              <a:t> et </a:t>
            </a:r>
            <a:r>
              <a:rPr lang="fr-BE" sz="1800" dirty="0" err="1" smtClean="0">
                <a:solidFill>
                  <a:srgbClr val="1A3260"/>
                </a:solidFill>
              </a:rPr>
              <a:t>Mestivier</a:t>
            </a:r>
            <a:r>
              <a:rPr lang="fr-BE" sz="1800" dirty="0" smtClean="0">
                <a:solidFill>
                  <a:srgbClr val="1A3260"/>
                </a:solidFill>
              </a:rPr>
              <a:t>, 2020);</a:t>
            </a:r>
            <a:endParaRPr lang="fr-BE" sz="1800" dirty="0">
              <a:solidFill>
                <a:srgbClr val="1A3260"/>
              </a:solidFill>
            </a:endParaRPr>
          </a:p>
          <a:p>
            <a:pPr lvl="1">
              <a:lnSpc>
                <a:spcPct val="120000"/>
              </a:lnSpc>
              <a:spcBef>
                <a:spcPts val="1200"/>
              </a:spcBef>
              <a:spcAft>
                <a:spcPts val="600"/>
              </a:spcAft>
              <a:buFont typeface="Wingdings" panose="05000000000000000000" pitchFamily="2" charset="2"/>
              <a:buChar char="Ø"/>
            </a:pPr>
            <a:r>
              <a:rPr lang="fr-BE" sz="1800" dirty="0" smtClean="0">
                <a:solidFill>
                  <a:srgbClr val="1A3260"/>
                </a:solidFill>
              </a:rPr>
              <a:t>Effet nivelant en TA neuronale;</a:t>
            </a:r>
          </a:p>
          <a:p>
            <a:pPr lvl="1">
              <a:lnSpc>
                <a:spcPct val="120000"/>
              </a:lnSpc>
              <a:spcBef>
                <a:spcPts val="1200"/>
              </a:spcBef>
              <a:spcAft>
                <a:spcPts val="600"/>
              </a:spcAft>
              <a:buFont typeface="Wingdings" panose="05000000000000000000" pitchFamily="2" charset="2"/>
              <a:buChar char="Ø"/>
            </a:pPr>
            <a:r>
              <a:rPr lang="fr-BE" sz="1800" dirty="0" err="1" smtClean="0">
                <a:solidFill>
                  <a:srgbClr val="1A3260"/>
                </a:solidFill>
              </a:rPr>
              <a:t>DeepL</a:t>
            </a:r>
            <a:r>
              <a:rPr lang="fr-BE" sz="1800" dirty="0" smtClean="0">
                <a:solidFill>
                  <a:srgbClr val="1A3260"/>
                </a:solidFill>
              </a:rPr>
              <a:t> plus performant que Google Traduction. </a:t>
            </a:r>
          </a:p>
          <a:p>
            <a:pPr marL="0" indent="0">
              <a:buNone/>
            </a:pPr>
            <a:endParaRPr lang="fr-BE" dirty="0" smtClean="0">
              <a:solidFill>
                <a:srgbClr val="1A3260"/>
              </a:solidFill>
            </a:endParaRPr>
          </a:p>
          <a:p>
            <a:pPr marL="457200" lvl="1" indent="0">
              <a:spcBef>
                <a:spcPts val="0"/>
              </a:spcBef>
              <a:buNone/>
            </a:pPr>
            <a:endParaRPr lang="fr-BE" dirty="0" smtClean="0">
              <a:solidFill>
                <a:schemeClr val="tx1"/>
              </a:solidFill>
            </a:endParaRPr>
          </a:p>
          <a:p>
            <a:pPr marL="457200" lvl="1" indent="0">
              <a:spcBef>
                <a:spcPts val="0"/>
              </a:spcBef>
              <a:buNone/>
            </a:pPr>
            <a:endParaRPr lang="fr-BE" dirty="0" smtClean="0">
              <a:solidFill>
                <a:schemeClr val="tx1"/>
              </a:solidFill>
            </a:endParaRPr>
          </a:p>
        </p:txBody>
      </p:sp>
    </p:spTree>
    <p:extLst>
      <p:ext uri="{BB962C8B-B14F-4D97-AF65-F5344CB8AC3E}">
        <p14:creationId xmlns:p14="http://schemas.microsoft.com/office/powerpoint/2010/main" val="147563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chorCtr="0">
            <a:normAutofit/>
          </a:bodyPr>
          <a:lstStyle/>
          <a:p>
            <a:pPr algn="ctr"/>
            <a:r>
              <a:rPr lang="en-US" sz="2500" dirty="0" err="1"/>
              <a:t>Analyse</a:t>
            </a:r>
            <a:r>
              <a:rPr lang="en-US" sz="2500" dirty="0"/>
              <a:t> </a:t>
            </a:r>
            <a:r>
              <a:rPr lang="en-US" sz="2500" dirty="0" err="1"/>
              <a:t>linguistique</a:t>
            </a:r>
            <a:endParaRPr lang="en-US" sz="2500" dirty="0"/>
          </a:p>
        </p:txBody>
      </p:sp>
      <p:sp>
        <p:nvSpPr>
          <p:cNvPr id="4" name="Sous-titre 3"/>
          <p:cNvSpPr>
            <a:spLocks noGrp="1"/>
          </p:cNvSpPr>
          <p:nvPr>
            <p:ph idx="1"/>
          </p:nvPr>
        </p:nvSpPr>
        <p:spPr/>
        <p:txBody>
          <a:bodyPr>
            <a:noAutofit/>
          </a:bodyPr>
          <a:lstStyle/>
          <a:p>
            <a:pPr marL="0" indent="0" algn="ctr">
              <a:buNone/>
            </a:pPr>
            <a:r>
              <a:rPr lang="fr-FR" sz="4800" cap="none" dirty="0">
                <a:ln w="0"/>
                <a:solidFill>
                  <a:schemeClr val="accent1"/>
                </a:solidFill>
                <a:effectLst>
                  <a:outerShdw blurRad="38100" dist="25400" dir="5400000" algn="ctr" rotWithShape="0">
                    <a:srgbClr val="6E747A">
                      <a:alpha val="43000"/>
                    </a:srgbClr>
                  </a:outerShdw>
                </a:effectLst>
                <a:latin typeface="+mj-lt"/>
                <a:ea typeface="+mj-ea"/>
                <a:cs typeface="+mj-cs"/>
              </a:rPr>
              <a:t>Avantages et limites </a:t>
            </a:r>
            <a:br>
              <a:rPr lang="fr-FR" sz="4800" cap="none" dirty="0">
                <a:ln w="0"/>
                <a:solidFill>
                  <a:schemeClr val="accent1"/>
                </a:solidFill>
                <a:effectLst>
                  <a:outerShdw blurRad="38100" dist="25400" dir="5400000" algn="ctr" rotWithShape="0">
                    <a:srgbClr val="6E747A">
                      <a:alpha val="43000"/>
                    </a:srgbClr>
                  </a:outerShdw>
                </a:effectLst>
                <a:latin typeface="+mj-lt"/>
                <a:ea typeface="+mj-ea"/>
                <a:cs typeface="+mj-cs"/>
              </a:rPr>
            </a:br>
            <a:r>
              <a:rPr lang="fr-FR" sz="4800" cap="none" dirty="0">
                <a:ln w="0"/>
                <a:solidFill>
                  <a:schemeClr val="accent1"/>
                </a:solidFill>
                <a:effectLst>
                  <a:outerShdw blurRad="38100" dist="25400" dir="5400000" algn="ctr" rotWithShape="0">
                    <a:srgbClr val="6E747A">
                      <a:alpha val="43000"/>
                    </a:srgbClr>
                  </a:outerShdw>
                </a:effectLst>
                <a:latin typeface="+mj-lt"/>
                <a:ea typeface="+mj-ea"/>
                <a:cs typeface="+mj-cs"/>
              </a:rPr>
              <a:t>de la (PE de) TA </a:t>
            </a:r>
            <a:endParaRPr lang="en-US" sz="4800" cap="none" dirty="0">
              <a:ln w="0"/>
              <a:solidFill>
                <a:schemeClr val="accent1"/>
              </a:solidFill>
              <a:effectLst>
                <a:outerShdw blurRad="38100" dist="25400" dir="5400000" algn="ctr" rotWithShape="0">
                  <a:srgbClr val="6E747A">
                    <a:alpha val="43000"/>
                  </a:srgbClr>
                </a:outerShdw>
              </a:effectLst>
              <a:latin typeface="+mj-lt"/>
              <a:ea typeface="+mj-ea"/>
              <a:cs typeface="+mj-cs"/>
            </a:endParaRPr>
          </a:p>
        </p:txBody>
      </p:sp>
    </p:spTree>
    <p:extLst>
      <p:ext uri="{BB962C8B-B14F-4D97-AF65-F5344CB8AC3E}">
        <p14:creationId xmlns:p14="http://schemas.microsoft.com/office/powerpoint/2010/main" val="3674400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200" dirty="0" smtClean="0"/>
              <a:t/>
            </a:r>
            <a:br>
              <a:rPr lang="fr-FR" sz="3200" dirty="0" smtClean="0"/>
            </a:br>
            <a:r>
              <a:rPr lang="fr-FR" dirty="0" smtClean="0"/>
              <a:t>Avantages</a:t>
            </a:r>
            <a:r>
              <a:rPr lang="en-US" dirty="0" smtClean="0"/>
              <a:t/>
            </a:r>
            <a:br>
              <a:rPr lang="en-US" dirty="0" smtClean="0"/>
            </a:br>
            <a:endParaRPr lang="en-US" sz="2000" b="1" dirty="0"/>
          </a:p>
        </p:txBody>
      </p:sp>
      <p:sp>
        <p:nvSpPr>
          <p:cNvPr id="3" name="Espace réservé du contenu 2"/>
          <p:cNvSpPr>
            <a:spLocks noGrp="1"/>
          </p:cNvSpPr>
          <p:nvPr>
            <p:ph idx="1"/>
          </p:nvPr>
        </p:nvSpPr>
        <p:spPr>
          <a:prstGeom prst="roundRect">
            <a:avLst/>
          </a:prstGeom>
          <a:ln/>
        </p:spPr>
        <p:style>
          <a:lnRef idx="2">
            <a:schemeClr val="accent2"/>
          </a:lnRef>
          <a:fillRef idx="1">
            <a:schemeClr val="lt1"/>
          </a:fillRef>
          <a:effectRef idx="0">
            <a:schemeClr val="accent2"/>
          </a:effectRef>
          <a:fontRef idx="minor">
            <a:schemeClr val="dk1"/>
          </a:fontRef>
        </p:style>
        <p:txBody>
          <a:bodyPr>
            <a:normAutofit/>
          </a:bodyPr>
          <a:lstStyle/>
          <a:p>
            <a:pPr>
              <a:spcAft>
                <a:spcPts val="3600"/>
              </a:spcAft>
              <a:buFontTx/>
              <a:buChar char="-"/>
            </a:pPr>
            <a:r>
              <a:rPr lang="en-US" sz="3200" b="1" dirty="0" smtClean="0">
                <a:ln w="0"/>
                <a:solidFill>
                  <a:schemeClr val="accent1"/>
                </a:solidFill>
                <a:effectLst>
                  <a:outerShdw blurRad="38100" dist="25400" dir="5400000" algn="ctr" rotWithShape="0">
                    <a:srgbClr val="6E747A">
                      <a:alpha val="43000"/>
                    </a:srgbClr>
                  </a:outerShdw>
                </a:effectLst>
              </a:rPr>
              <a:t>Gain </a:t>
            </a:r>
            <a:r>
              <a:rPr lang="en-US" sz="3200" b="1" dirty="0">
                <a:ln w="0"/>
                <a:solidFill>
                  <a:schemeClr val="accent1"/>
                </a:solidFill>
                <a:effectLst>
                  <a:outerShdw blurRad="38100" dist="25400" dir="5400000" algn="ctr" rotWithShape="0">
                    <a:srgbClr val="6E747A">
                      <a:alpha val="43000"/>
                    </a:srgbClr>
                  </a:outerShdw>
                </a:effectLst>
              </a:rPr>
              <a:t>de </a:t>
            </a:r>
            <a:r>
              <a:rPr lang="en-US" sz="3200" b="1" dirty="0" smtClean="0">
                <a:ln w="0"/>
                <a:solidFill>
                  <a:schemeClr val="accent1"/>
                </a:solidFill>
                <a:effectLst>
                  <a:outerShdw blurRad="38100" dist="25400" dir="5400000" algn="ctr" rotWithShape="0">
                    <a:srgbClr val="6E747A">
                      <a:alpha val="43000"/>
                    </a:srgbClr>
                  </a:outerShdw>
                </a:effectLst>
              </a:rPr>
              <a:t>temps</a:t>
            </a:r>
          </a:p>
          <a:p>
            <a:pPr marL="0" lvl="0" indent="0">
              <a:buNone/>
            </a:pPr>
            <a:endParaRPr lang="en-US" dirty="0"/>
          </a:p>
          <a:p>
            <a:endParaRPr lang="en-US" dirty="0"/>
          </a:p>
        </p:txBody>
      </p:sp>
    </p:spTree>
    <p:extLst>
      <p:ext uri="{BB962C8B-B14F-4D97-AF65-F5344CB8AC3E}">
        <p14:creationId xmlns:p14="http://schemas.microsoft.com/office/powerpoint/2010/main" val="271772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70583"/>
            <a:ext cx="11029616" cy="915317"/>
          </a:xfrm>
        </p:spPr>
        <p:txBody>
          <a:bodyPr/>
          <a:lstStyle/>
          <a:p>
            <a:r>
              <a:rPr lang="fr-FR" dirty="0" smtClean="0"/>
              <a:t>Synonymes en contexte</a:t>
            </a:r>
            <a:endParaRPr lang="en-US" dirty="0"/>
          </a:p>
        </p:txBody>
      </p:sp>
      <p:pic>
        <p:nvPicPr>
          <p:cNvPr id="4" name="Image 3"/>
          <p:cNvPicPr>
            <a:picLocks noChangeAspect="1"/>
          </p:cNvPicPr>
          <p:nvPr/>
        </p:nvPicPr>
        <p:blipFill>
          <a:blip r:embed="rId3"/>
          <a:stretch>
            <a:fillRect/>
          </a:stretch>
        </p:blipFill>
        <p:spPr>
          <a:xfrm>
            <a:off x="581192" y="1953715"/>
            <a:ext cx="11029616" cy="4459785"/>
          </a:xfrm>
          <a:prstGeom prst="rect">
            <a:avLst/>
          </a:prstGeom>
        </p:spPr>
      </p:pic>
      <p:sp>
        <p:nvSpPr>
          <p:cNvPr id="5" name="ZoneTexte 4"/>
          <p:cNvSpPr txBox="1"/>
          <p:nvPr/>
        </p:nvSpPr>
        <p:spPr>
          <a:xfrm>
            <a:off x="1230513" y="6312206"/>
            <a:ext cx="5099860" cy="369332"/>
          </a:xfrm>
          <a:prstGeom prst="rect">
            <a:avLst/>
          </a:prstGeom>
          <a:noFill/>
        </p:spPr>
        <p:txBody>
          <a:bodyPr wrap="square" rtlCol="0">
            <a:spAutoFit/>
          </a:bodyPr>
          <a:lstStyle/>
          <a:p>
            <a:r>
              <a:rPr lang="fr-FR" dirty="0" smtClean="0">
                <a:solidFill>
                  <a:schemeClr val="bg1">
                    <a:lumMod val="65000"/>
                  </a:schemeClr>
                </a:solidFill>
              </a:rPr>
              <a:t>www.deepl.com</a:t>
            </a:r>
            <a:endParaRPr lang="en-US" dirty="0">
              <a:solidFill>
                <a:schemeClr val="bg1">
                  <a:lumMod val="65000"/>
                </a:schemeClr>
              </a:solidFill>
            </a:endParaRPr>
          </a:p>
        </p:txBody>
      </p:sp>
    </p:spTree>
    <p:extLst>
      <p:ext uri="{BB962C8B-B14F-4D97-AF65-F5344CB8AC3E}">
        <p14:creationId xmlns:p14="http://schemas.microsoft.com/office/powerpoint/2010/main" val="442383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950" y="777834"/>
            <a:ext cx="11214100" cy="926276"/>
          </a:xfrm>
        </p:spPr>
        <p:txBody>
          <a:bodyPr>
            <a:normAutofit fontScale="90000"/>
          </a:bodyPr>
          <a:lstStyle/>
          <a:p>
            <a:pPr algn="ctr"/>
            <a:r>
              <a:rPr lang="fr-FR" sz="2500" dirty="0" smtClean="0"/>
              <a:t/>
            </a:r>
            <a:br>
              <a:rPr lang="fr-FR" sz="2500" dirty="0" smtClean="0"/>
            </a:br>
            <a:r>
              <a:rPr lang="fr-FR" sz="2500" dirty="0" smtClean="0"/>
              <a:t>Avantages</a:t>
            </a:r>
            <a:r>
              <a:rPr lang="en-US" sz="2500" dirty="0" smtClean="0"/>
              <a:t/>
            </a:r>
            <a:br>
              <a:rPr lang="en-US" sz="2500" dirty="0" smtClean="0"/>
            </a:br>
            <a:endParaRPr lang="en-US" sz="2500" b="1" dirty="0"/>
          </a:p>
        </p:txBody>
      </p:sp>
      <p:sp>
        <p:nvSpPr>
          <p:cNvPr id="3" name="Espace réservé du contenu 2"/>
          <p:cNvSpPr>
            <a:spLocks noGrp="1"/>
          </p:cNvSpPr>
          <p:nvPr>
            <p:ph idx="1"/>
          </p:nvPr>
        </p:nvSpPr>
        <p:spPr>
          <a:xfrm>
            <a:off x="581192" y="2211184"/>
            <a:ext cx="11029616" cy="3998423"/>
          </a:xfrm>
          <a:prstGeom prst="roundRect">
            <a:avLst/>
          </a:prstGeom>
          <a:ln/>
        </p:spPr>
        <p:style>
          <a:lnRef idx="2">
            <a:schemeClr val="accent2"/>
          </a:lnRef>
          <a:fillRef idx="1">
            <a:schemeClr val="lt1"/>
          </a:fillRef>
          <a:effectRef idx="0">
            <a:schemeClr val="accent2"/>
          </a:effectRef>
          <a:fontRef idx="minor">
            <a:schemeClr val="dk1"/>
          </a:fontRef>
        </p:style>
        <p:txBody>
          <a:bodyPr>
            <a:normAutofit/>
          </a:bodyPr>
          <a:lstStyle/>
          <a:p>
            <a:pPr lvl="0"/>
            <a:endParaRPr lang="fr-FR" sz="2400" b="1" dirty="0"/>
          </a:p>
          <a:p>
            <a:pPr marL="0" indent="0">
              <a:spcAft>
                <a:spcPts val="3600"/>
              </a:spcAft>
              <a:buNone/>
            </a:pPr>
            <a:r>
              <a:rPr lang="en-US" sz="3200" dirty="0" smtClean="0">
                <a:ln w="0"/>
                <a:solidFill>
                  <a:schemeClr val="bg1">
                    <a:lumMod val="65000"/>
                  </a:schemeClr>
                </a:solidFill>
                <a:effectLst>
                  <a:outerShdw blurRad="38100" dist="25400" dir="5400000" algn="ctr" rotWithShape="0">
                    <a:srgbClr val="6E747A">
                      <a:alpha val="43000"/>
                    </a:srgbClr>
                  </a:outerShdw>
                </a:effectLst>
              </a:rPr>
              <a:t>- Gain </a:t>
            </a:r>
            <a:r>
              <a:rPr lang="en-US" sz="3200" dirty="0">
                <a:ln w="0"/>
                <a:solidFill>
                  <a:schemeClr val="bg1">
                    <a:lumMod val="65000"/>
                  </a:schemeClr>
                </a:solidFill>
                <a:effectLst>
                  <a:outerShdw blurRad="38100" dist="25400" dir="5400000" algn="ctr" rotWithShape="0">
                    <a:srgbClr val="6E747A">
                      <a:alpha val="43000"/>
                    </a:srgbClr>
                  </a:outerShdw>
                </a:effectLst>
              </a:rPr>
              <a:t>de temps </a:t>
            </a:r>
            <a:endParaRPr lang="en-US" sz="3200" dirty="0" smtClean="0">
              <a:ln w="0"/>
              <a:solidFill>
                <a:schemeClr val="bg1">
                  <a:lumMod val="65000"/>
                </a:schemeClr>
              </a:solidFill>
              <a:effectLst>
                <a:outerShdw blurRad="38100" dist="25400" dir="5400000" algn="ctr" rotWithShape="0">
                  <a:srgbClr val="6E747A">
                    <a:alpha val="43000"/>
                  </a:srgbClr>
                </a:outerShdw>
              </a:effectLst>
            </a:endParaRPr>
          </a:p>
          <a:p>
            <a:pPr>
              <a:buFontTx/>
              <a:buChar char="-"/>
            </a:pPr>
            <a:r>
              <a:rPr lang="fr-FR" sz="3200" b="1" dirty="0" smtClean="0">
                <a:ln w="0"/>
                <a:solidFill>
                  <a:schemeClr val="accent1"/>
                </a:solidFill>
                <a:effectLst>
                  <a:outerShdw blurRad="38100" dist="25400" dir="5400000" algn="ctr" rotWithShape="0">
                    <a:srgbClr val="6E747A">
                      <a:alpha val="43000"/>
                    </a:srgbClr>
                  </a:outerShdw>
                </a:effectLst>
              </a:rPr>
              <a:t>Maîtrise des </a:t>
            </a:r>
            <a:r>
              <a:rPr lang="fr-FR" sz="3200" b="1" dirty="0">
                <a:ln w="0"/>
                <a:solidFill>
                  <a:schemeClr val="accent1"/>
                </a:solidFill>
                <a:effectLst>
                  <a:outerShdw blurRad="38100" dist="25400" dir="5400000" algn="ctr" rotWithShape="0">
                    <a:srgbClr val="6E747A">
                      <a:alpha val="43000"/>
                    </a:srgbClr>
                  </a:outerShdw>
                </a:effectLst>
              </a:rPr>
              <a:t>règles d’usage du </a:t>
            </a:r>
            <a:r>
              <a:rPr lang="fr-FR" sz="3200" b="1" dirty="0" smtClean="0">
                <a:ln w="0"/>
                <a:solidFill>
                  <a:schemeClr val="accent1"/>
                </a:solidFill>
                <a:effectLst>
                  <a:outerShdw blurRad="38100" dist="25400" dir="5400000" algn="ctr" rotWithShape="0">
                    <a:srgbClr val="6E747A">
                      <a:alpha val="43000"/>
                    </a:srgbClr>
                  </a:outerShdw>
                </a:effectLst>
              </a:rPr>
              <a:t>français</a:t>
            </a:r>
          </a:p>
          <a:p>
            <a:pPr marL="0" lvl="0" indent="0">
              <a:buNone/>
            </a:pPr>
            <a:endParaRPr lang="en-US" dirty="0"/>
          </a:p>
          <a:p>
            <a:endParaRPr lang="en-US" dirty="0"/>
          </a:p>
        </p:txBody>
      </p:sp>
    </p:spTree>
    <p:extLst>
      <p:ext uri="{BB962C8B-B14F-4D97-AF65-F5344CB8AC3E}">
        <p14:creationId xmlns:p14="http://schemas.microsoft.com/office/powerpoint/2010/main" val="72876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950" y="777834"/>
            <a:ext cx="11214100" cy="926276"/>
          </a:xfrm>
        </p:spPr>
        <p:txBody>
          <a:bodyPr>
            <a:normAutofit fontScale="90000"/>
          </a:bodyPr>
          <a:lstStyle/>
          <a:p>
            <a:pPr algn="ctr"/>
            <a:r>
              <a:rPr lang="fr-FR" sz="2500" dirty="0" smtClean="0"/>
              <a:t/>
            </a:r>
            <a:br>
              <a:rPr lang="fr-FR" sz="2500" dirty="0" smtClean="0"/>
            </a:br>
            <a:r>
              <a:rPr lang="fr-FR" sz="2500" dirty="0" smtClean="0"/>
              <a:t>Avantages</a:t>
            </a:r>
            <a:r>
              <a:rPr lang="en-US" sz="2500" dirty="0" smtClean="0"/>
              <a:t/>
            </a:r>
            <a:br>
              <a:rPr lang="en-US" sz="2500" dirty="0" smtClean="0"/>
            </a:br>
            <a:endParaRPr lang="en-US" sz="2500" b="1" dirty="0"/>
          </a:p>
        </p:txBody>
      </p:sp>
      <p:sp>
        <p:nvSpPr>
          <p:cNvPr id="3" name="Espace réservé du contenu 2"/>
          <p:cNvSpPr>
            <a:spLocks noGrp="1"/>
          </p:cNvSpPr>
          <p:nvPr>
            <p:ph idx="1"/>
          </p:nvPr>
        </p:nvSpPr>
        <p:spPr>
          <a:xfrm>
            <a:off x="581192" y="2211184"/>
            <a:ext cx="11029616" cy="3998423"/>
          </a:xfrm>
          <a:prstGeom prst="roundRect">
            <a:avLst/>
          </a:prstGeom>
          <a:ln/>
        </p:spPr>
        <p:style>
          <a:lnRef idx="2">
            <a:schemeClr val="accent2"/>
          </a:lnRef>
          <a:fillRef idx="1">
            <a:schemeClr val="lt1"/>
          </a:fillRef>
          <a:effectRef idx="0">
            <a:schemeClr val="accent2"/>
          </a:effectRef>
          <a:fontRef idx="minor">
            <a:schemeClr val="dk1"/>
          </a:fontRef>
        </p:style>
        <p:txBody>
          <a:bodyPr>
            <a:normAutofit/>
          </a:bodyPr>
          <a:lstStyle/>
          <a:p>
            <a:pPr lvl="0"/>
            <a:endParaRPr lang="fr-FR" sz="2400" b="1" dirty="0"/>
          </a:p>
          <a:p>
            <a:pPr marL="0" indent="0">
              <a:spcAft>
                <a:spcPts val="3600"/>
              </a:spcAft>
              <a:buNone/>
            </a:pPr>
            <a:r>
              <a:rPr lang="en-US" sz="3200" dirty="0" smtClean="0">
                <a:ln w="0"/>
                <a:solidFill>
                  <a:schemeClr val="bg1">
                    <a:lumMod val="65000"/>
                  </a:schemeClr>
                </a:solidFill>
                <a:effectLst>
                  <a:outerShdw blurRad="38100" dist="25400" dir="5400000" algn="ctr" rotWithShape="0">
                    <a:srgbClr val="6E747A">
                      <a:alpha val="43000"/>
                    </a:srgbClr>
                  </a:outerShdw>
                </a:effectLst>
              </a:rPr>
              <a:t>- Gain </a:t>
            </a:r>
            <a:r>
              <a:rPr lang="en-US" sz="3200" dirty="0">
                <a:ln w="0"/>
                <a:solidFill>
                  <a:schemeClr val="bg1">
                    <a:lumMod val="65000"/>
                  </a:schemeClr>
                </a:solidFill>
                <a:effectLst>
                  <a:outerShdw blurRad="38100" dist="25400" dir="5400000" algn="ctr" rotWithShape="0">
                    <a:srgbClr val="6E747A">
                      <a:alpha val="43000"/>
                    </a:srgbClr>
                  </a:outerShdw>
                </a:effectLst>
              </a:rPr>
              <a:t>de temps </a:t>
            </a:r>
            <a:endParaRPr lang="en-US" sz="3200" dirty="0" smtClean="0">
              <a:ln w="0"/>
              <a:solidFill>
                <a:schemeClr val="bg1">
                  <a:lumMod val="65000"/>
                </a:schemeClr>
              </a:solidFill>
              <a:effectLst>
                <a:outerShdw blurRad="38100" dist="25400" dir="5400000" algn="ctr" rotWithShape="0">
                  <a:srgbClr val="6E747A">
                    <a:alpha val="43000"/>
                  </a:srgbClr>
                </a:outerShdw>
              </a:effectLst>
            </a:endParaRPr>
          </a:p>
          <a:p>
            <a:pPr marL="0" indent="0">
              <a:buNone/>
            </a:pPr>
            <a:r>
              <a:rPr lang="fr-FR" sz="3200" dirty="0" smtClean="0">
                <a:ln w="0"/>
                <a:solidFill>
                  <a:schemeClr val="bg1">
                    <a:lumMod val="65000"/>
                  </a:schemeClr>
                </a:solidFill>
                <a:effectLst>
                  <a:outerShdw blurRad="38100" dist="25400" dir="5400000" algn="ctr" rotWithShape="0">
                    <a:srgbClr val="6E747A">
                      <a:alpha val="43000"/>
                    </a:srgbClr>
                  </a:outerShdw>
                </a:effectLst>
              </a:rPr>
              <a:t>- Maîtrise </a:t>
            </a:r>
            <a:r>
              <a:rPr lang="fr-FR" sz="3200" dirty="0">
                <a:ln w="0"/>
                <a:solidFill>
                  <a:schemeClr val="bg1">
                    <a:lumMod val="65000"/>
                  </a:schemeClr>
                </a:solidFill>
                <a:effectLst>
                  <a:outerShdw blurRad="38100" dist="25400" dir="5400000" algn="ctr" rotWithShape="0">
                    <a:srgbClr val="6E747A">
                      <a:alpha val="43000"/>
                    </a:srgbClr>
                  </a:outerShdw>
                </a:effectLst>
              </a:rPr>
              <a:t>des règles d’usage du français</a:t>
            </a:r>
          </a:p>
          <a:p>
            <a:pPr>
              <a:spcBef>
                <a:spcPts val="3600"/>
              </a:spcBef>
              <a:buFontTx/>
              <a:buChar char="-"/>
            </a:pPr>
            <a:r>
              <a:rPr lang="fr-FR" sz="3200" b="1" dirty="0" smtClean="0">
                <a:ln w="0"/>
                <a:solidFill>
                  <a:schemeClr val="accent1"/>
                </a:solidFill>
                <a:effectLst>
                  <a:outerShdw blurRad="38100" dist="25400" dir="5400000" algn="ctr" rotWithShape="0">
                    <a:srgbClr val="6E747A">
                      <a:alpha val="43000"/>
                    </a:srgbClr>
                  </a:outerShdw>
                </a:effectLst>
              </a:rPr>
              <a:t>Calques fautifs évités</a:t>
            </a:r>
            <a:endParaRPr lang="en-US" sz="3200" b="1" dirty="0" smtClean="0">
              <a:ln w="0"/>
              <a:solidFill>
                <a:schemeClr val="accent1"/>
              </a:solidFill>
              <a:effectLst>
                <a:outerShdw blurRad="38100" dist="25400" dir="5400000" algn="ctr" rotWithShape="0">
                  <a:srgbClr val="6E747A">
                    <a:alpha val="43000"/>
                  </a:srgbClr>
                </a:outerShdw>
              </a:effectLst>
            </a:endParaRPr>
          </a:p>
          <a:p>
            <a:pPr lvl="0"/>
            <a:endParaRPr lang="en-US" dirty="0"/>
          </a:p>
          <a:p>
            <a:endParaRPr lang="en-US" dirty="0"/>
          </a:p>
        </p:txBody>
      </p:sp>
    </p:spTree>
    <p:extLst>
      <p:ext uri="{BB962C8B-B14F-4D97-AF65-F5344CB8AC3E}">
        <p14:creationId xmlns:p14="http://schemas.microsoft.com/office/powerpoint/2010/main" val="16023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Calques fautifs évités</a:t>
            </a:r>
            <a:endParaRPr lang="fr-BE" dirty="0"/>
          </a:p>
        </p:txBody>
      </p:sp>
      <p:graphicFrame>
        <p:nvGraphicFramePr>
          <p:cNvPr id="4" name="Tableau 3"/>
          <p:cNvGraphicFramePr>
            <a:graphicFrameLocks noGrp="1"/>
          </p:cNvGraphicFramePr>
          <p:nvPr>
            <p:extLst>
              <p:ext uri="{D42A27DB-BD31-4B8C-83A1-F6EECF244321}">
                <p14:modId xmlns:p14="http://schemas.microsoft.com/office/powerpoint/2010/main" val="3303516481"/>
              </p:ext>
            </p:extLst>
          </p:nvPr>
        </p:nvGraphicFramePr>
        <p:xfrm>
          <a:off x="1048531" y="2251362"/>
          <a:ext cx="10094938" cy="3273750"/>
        </p:xfrm>
        <a:graphic>
          <a:graphicData uri="http://schemas.openxmlformats.org/drawingml/2006/table">
            <a:tbl>
              <a:tblPr firstRow="1" firstCol="1" bandRow="1">
                <a:tableStyleId>{5C22544A-7EE6-4342-B048-85BDC9FD1C3A}</a:tableStyleId>
              </a:tblPr>
              <a:tblGrid>
                <a:gridCol w="2063891">
                  <a:extLst>
                    <a:ext uri="{9D8B030D-6E8A-4147-A177-3AD203B41FA5}">
                      <a16:colId xmlns:a16="http://schemas.microsoft.com/office/drawing/2014/main" val="1332970284"/>
                    </a:ext>
                  </a:extLst>
                </a:gridCol>
                <a:gridCol w="1962756">
                  <a:extLst>
                    <a:ext uri="{9D8B030D-6E8A-4147-A177-3AD203B41FA5}">
                      <a16:colId xmlns:a16="http://schemas.microsoft.com/office/drawing/2014/main" val="520245848"/>
                    </a:ext>
                  </a:extLst>
                </a:gridCol>
                <a:gridCol w="1680669">
                  <a:extLst>
                    <a:ext uri="{9D8B030D-6E8A-4147-A177-3AD203B41FA5}">
                      <a16:colId xmlns:a16="http://schemas.microsoft.com/office/drawing/2014/main" val="3857358616"/>
                    </a:ext>
                  </a:extLst>
                </a:gridCol>
                <a:gridCol w="2186212">
                  <a:extLst>
                    <a:ext uri="{9D8B030D-6E8A-4147-A177-3AD203B41FA5}">
                      <a16:colId xmlns:a16="http://schemas.microsoft.com/office/drawing/2014/main" val="550142871"/>
                    </a:ext>
                  </a:extLst>
                </a:gridCol>
                <a:gridCol w="2201410">
                  <a:extLst>
                    <a:ext uri="{9D8B030D-6E8A-4147-A177-3AD203B41FA5}">
                      <a16:colId xmlns:a16="http://schemas.microsoft.com/office/drawing/2014/main" val="2133147638"/>
                    </a:ext>
                  </a:extLst>
                </a:gridCol>
              </a:tblGrid>
              <a:tr h="488576">
                <a:tc>
                  <a:txBody>
                    <a:bodyPr/>
                    <a:lstStyle/>
                    <a:p>
                      <a:pPr algn="ctr">
                        <a:lnSpc>
                          <a:spcPct val="107000"/>
                        </a:lnSpc>
                        <a:spcAft>
                          <a:spcPts val="0"/>
                        </a:spcAft>
                      </a:pPr>
                      <a:endParaRPr lang="fr-BE" sz="1400" dirty="0" smtClean="0">
                        <a:effectLst/>
                      </a:endParaRPr>
                    </a:p>
                    <a:p>
                      <a:pPr algn="ctr">
                        <a:lnSpc>
                          <a:spcPct val="107000"/>
                        </a:lnSpc>
                        <a:spcAft>
                          <a:spcPts val="0"/>
                        </a:spcAft>
                      </a:pPr>
                      <a:r>
                        <a:rPr lang="fr-BE" sz="1400" dirty="0" smtClean="0">
                          <a:effectLst/>
                        </a:rPr>
                        <a:t>Texte</a:t>
                      </a:r>
                      <a:r>
                        <a:rPr lang="fr-BE" sz="1400" baseline="0" dirty="0" smtClean="0">
                          <a:effectLst/>
                        </a:rPr>
                        <a:t> source</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fr-BE" sz="1400" dirty="0" smtClean="0">
                        <a:effectLst/>
                      </a:endParaRPr>
                    </a:p>
                    <a:p>
                      <a:pPr algn="ctr">
                        <a:lnSpc>
                          <a:spcPct val="107000"/>
                        </a:lnSpc>
                        <a:spcAft>
                          <a:spcPts val="0"/>
                        </a:spcAft>
                      </a:pPr>
                      <a:r>
                        <a:rPr lang="fr-BE" sz="1400" dirty="0" smtClean="0">
                          <a:effectLst/>
                        </a:rPr>
                        <a:t>TA brute (</a:t>
                      </a:r>
                      <a:r>
                        <a:rPr lang="fr-BE" sz="1400" dirty="0" err="1" smtClean="0">
                          <a:solidFill>
                            <a:schemeClr val="bg1"/>
                          </a:solidFill>
                          <a:effectLst/>
                        </a:rPr>
                        <a:t>DeepL</a:t>
                      </a:r>
                      <a:r>
                        <a:rPr lang="fr-BE" sz="1400" dirty="0" smtClean="0">
                          <a:effectLst/>
                        </a:rPr>
                        <a:t>)</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400" dirty="0" smtClean="0">
                          <a:effectLst/>
                        </a:rPr>
                        <a:t>PE </a:t>
                      </a:r>
                      <a:endParaRPr lang="fr-BE" sz="1400" dirty="0">
                        <a:effectLst/>
                      </a:endParaRPr>
                    </a:p>
                    <a:p>
                      <a:pPr algn="ctr">
                        <a:lnSpc>
                          <a:spcPct val="107000"/>
                        </a:lnSpc>
                        <a:spcAft>
                          <a:spcPts val="0"/>
                        </a:spcAft>
                      </a:pPr>
                      <a:r>
                        <a:rPr lang="fr-BE" sz="1400" dirty="0" smtClean="0">
                          <a:effectLst/>
                        </a:rPr>
                        <a:t>correcte</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400" dirty="0">
                          <a:effectLst/>
                        </a:rPr>
                        <a:t>TH </a:t>
                      </a:r>
                    </a:p>
                    <a:p>
                      <a:pPr algn="ctr">
                        <a:lnSpc>
                          <a:spcPct val="107000"/>
                        </a:lnSpc>
                        <a:spcAft>
                          <a:spcPts val="0"/>
                        </a:spcAft>
                      </a:pPr>
                      <a:r>
                        <a:rPr lang="fr-BE" sz="1400" dirty="0">
                          <a:effectLst/>
                        </a:rPr>
                        <a:t>fautive</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fr-BE" sz="1400" dirty="0" smtClean="0">
                        <a:effectLst/>
                      </a:endParaRPr>
                    </a:p>
                    <a:p>
                      <a:pPr algn="ctr">
                        <a:lnSpc>
                          <a:spcPct val="107000"/>
                        </a:lnSpc>
                        <a:spcAft>
                          <a:spcPts val="0"/>
                        </a:spcAft>
                      </a:pPr>
                      <a:r>
                        <a:rPr lang="fr-BE" sz="1400" dirty="0" smtClean="0">
                          <a:effectLst/>
                        </a:rPr>
                        <a:t>Occurrence de l’erreur</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7512092"/>
                  </a:ext>
                </a:extLst>
              </a:tr>
              <a:tr h="857387">
                <a:tc>
                  <a:txBody>
                    <a:bodyPr/>
                    <a:lstStyle/>
                    <a:p>
                      <a:pPr algn="ctr">
                        <a:lnSpc>
                          <a:spcPct val="107000"/>
                        </a:lnSpc>
                        <a:spcAft>
                          <a:spcPts val="800"/>
                        </a:spcAft>
                      </a:pPr>
                      <a:r>
                        <a:rPr lang="en-GB" sz="1600" b="0" dirty="0" smtClean="0">
                          <a:effectLst/>
                        </a:rPr>
                        <a:t>…</a:t>
                      </a:r>
                      <a:r>
                        <a:rPr lang="en-GB" sz="1600" b="0" dirty="0">
                          <a:effectLst/>
                        </a:rPr>
                        <a:t>the referendum decision must be </a:t>
                      </a:r>
                      <a:r>
                        <a:rPr lang="en-GB" sz="1600" dirty="0">
                          <a:effectLst/>
                        </a:rPr>
                        <a:t>implemented</a:t>
                      </a:r>
                      <a:r>
                        <a:rPr lang="en-GB" sz="1600" b="0" dirty="0" smtClean="0">
                          <a:effectLst/>
                        </a:rPr>
                        <a:t>.</a:t>
                      </a:r>
                      <a:endParaRPr lang="fr-BE"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fr-BE" sz="1600" dirty="0">
                          <a:effectLst/>
                        </a:rPr>
                        <a:t> … la décision référendaire doit être </a:t>
                      </a:r>
                      <a:r>
                        <a:rPr lang="fr-BE" sz="1600" b="1" dirty="0">
                          <a:effectLst/>
                        </a:rPr>
                        <a:t>mise en œuvre</a:t>
                      </a:r>
                      <a:r>
                        <a:rPr lang="fr-BE" sz="1600" dirty="0">
                          <a:effectLst/>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7000"/>
                        </a:lnSpc>
                        <a:spcBef>
                          <a:spcPts val="0"/>
                        </a:spcBef>
                        <a:spcAft>
                          <a:spcPts val="800"/>
                        </a:spcAft>
                        <a:buClrTx/>
                        <a:buSzTx/>
                        <a:buFontTx/>
                        <a:buNone/>
                        <a:tabLst/>
                        <a:defRPr/>
                      </a:pPr>
                      <a:r>
                        <a:rPr lang="fr-BE" sz="1600" kern="1200" dirty="0" smtClean="0">
                          <a:solidFill>
                            <a:schemeClr val="dk1"/>
                          </a:solidFill>
                          <a:effectLst/>
                          <a:latin typeface="+mn-lt"/>
                          <a:ea typeface="+mn-ea"/>
                          <a:cs typeface="+mn-cs"/>
                        </a:rPr>
                        <a:t>…doit être </a:t>
                      </a:r>
                      <a:r>
                        <a:rPr lang="fr-BE" sz="1600" b="1" kern="1200" dirty="0" smtClean="0">
                          <a:solidFill>
                            <a:schemeClr val="dk1"/>
                          </a:solidFill>
                          <a:effectLst/>
                          <a:latin typeface="+mn-lt"/>
                          <a:ea typeface="+mn-ea"/>
                          <a:cs typeface="+mn-cs"/>
                        </a:rPr>
                        <a:t>mise en œuvre</a:t>
                      </a:r>
                      <a:r>
                        <a:rPr lang="fr-BE" sz="1600" kern="1200" dirty="0" smtClean="0">
                          <a:solidFill>
                            <a:schemeClr val="dk1"/>
                          </a:solidFill>
                          <a:effectLst/>
                          <a:latin typeface="+mn-lt"/>
                          <a:ea typeface="+mn-ea"/>
                          <a:cs typeface="+mn-cs"/>
                        </a:rPr>
                        <a:t>. </a:t>
                      </a:r>
                    </a:p>
                    <a:p>
                      <a:pPr algn="ctr">
                        <a:lnSpc>
                          <a:spcPct val="107000"/>
                        </a:lnSpc>
                        <a:spcAft>
                          <a:spcPts val="8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lnSpc>
                          <a:spcPct val="107000"/>
                        </a:lnSpc>
                        <a:spcAft>
                          <a:spcPts val="800"/>
                        </a:spcAft>
                      </a:pPr>
                      <a:r>
                        <a:rPr lang="fr-BE" sz="1600" dirty="0" smtClean="0">
                          <a:effectLst/>
                        </a:rPr>
                        <a:t>…</a:t>
                      </a:r>
                      <a:r>
                        <a:rPr lang="fr-BE" sz="1600" dirty="0">
                          <a:effectLst/>
                        </a:rPr>
                        <a:t>doit être </a:t>
                      </a:r>
                      <a:r>
                        <a:rPr lang="fr-BE" sz="1600" b="1" dirty="0">
                          <a:effectLst/>
                        </a:rPr>
                        <a:t>implémentée</a:t>
                      </a:r>
                      <a:r>
                        <a:rPr lang="fr-BE" sz="1600" dirty="0" smtClean="0">
                          <a:effectLst/>
                        </a:rPr>
                        <a:t>.</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lnSpc>
                          <a:spcPct val="107000"/>
                        </a:lnSpc>
                        <a:spcAft>
                          <a:spcPts val="800"/>
                        </a:spcAft>
                      </a:pPr>
                      <a:r>
                        <a:rPr lang="fr-FR" sz="1600" kern="1200" dirty="0" smtClean="0">
                          <a:solidFill>
                            <a:schemeClr val="dk1"/>
                          </a:solidFill>
                          <a:effectLst/>
                          <a:latin typeface="+mn-lt"/>
                          <a:ea typeface="+mn-ea"/>
                          <a:cs typeface="+mn-cs"/>
                        </a:rPr>
                        <a:t>TH : 2</a:t>
                      </a:r>
                      <a:r>
                        <a:rPr lang="fr-FR" sz="1600" kern="1200" baseline="0" dirty="0" smtClean="0">
                          <a:solidFill>
                            <a:schemeClr val="dk1"/>
                          </a:solidFill>
                          <a:effectLst/>
                          <a:latin typeface="+mn-lt"/>
                          <a:ea typeface="+mn-ea"/>
                          <a:cs typeface="+mn-cs"/>
                        </a:rPr>
                        <a:t> </a:t>
                      </a:r>
                      <a:r>
                        <a:rPr lang="fr-FR" sz="1600" kern="1200" dirty="0" smtClean="0">
                          <a:solidFill>
                            <a:schemeClr val="dk1"/>
                          </a:solidFill>
                          <a:effectLst/>
                          <a:latin typeface="+mn-lt"/>
                          <a:ea typeface="+mn-ea"/>
                          <a:cs typeface="+mn-cs"/>
                        </a:rPr>
                        <a:t>sur 8 (25 %)</a:t>
                      </a:r>
                    </a:p>
                    <a:p>
                      <a:pPr algn="ctr">
                        <a:lnSpc>
                          <a:spcPct val="107000"/>
                        </a:lnSpc>
                        <a:spcAft>
                          <a:spcPts val="800"/>
                        </a:spcAft>
                      </a:pPr>
                      <a:r>
                        <a:rPr lang="fr-FR" sz="1600" kern="1200" dirty="0" smtClean="0">
                          <a:solidFill>
                            <a:schemeClr val="dk1"/>
                          </a:solidFill>
                          <a:effectLst/>
                          <a:latin typeface="+mn-lt"/>
                          <a:ea typeface="+mn-ea"/>
                          <a:cs typeface="+mn-cs"/>
                        </a:rPr>
                        <a:t>PE de TA  : 0 sur 8</a:t>
                      </a:r>
                    </a:p>
                    <a:p>
                      <a:pPr algn="ctr">
                        <a:lnSpc>
                          <a:spcPct val="107000"/>
                        </a:lnSpc>
                        <a:spcAft>
                          <a:spcPts val="8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54409828"/>
                  </a:ext>
                </a:extLst>
              </a:tr>
              <a:tr h="857387">
                <a:tc>
                  <a:txBody>
                    <a:bodyPr/>
                    <a:lstStyle/>
                    <a:p>
                      <a:pPr algn="ctr">
                        <a:lnSpc>
                          <a:spcPct val="107000"/>
                        </a:lnSpc>
                        <a:spcAft>
                          <a:spcPts val="0"/>
                        </a:spcAft>
                      </a:pPr>
                      <a:r>
                        <a:rPr lang="fr-BE" sz="1600" b="0" dirty="0" err="1" smtClean="0">
                          <a:effectLst/>
                        </a:rPr>
                        <a:t>With</a:t>
                      </a:r>
                      <a:r>
                        <a:rPr lang="fr-BE" sz="1600" b="0" dirty="0" smtClean="0">
                          <a:effectLst/>
                        </a:rPr>
                        <a:t> </a:t>
                      </a:r>
                      <a:r>
                        <a:rPr lang="fr-BE" sz="1600" b="0" dirty="0" err="1">
                          <a:effectLst/>
                        </a:rPr>
                        <a:t>two</a:t>
                      </a:r>
                      <a:r>
                        <a:rPr lang="fr-BE" sz="1600" b="0" dirty="0">
                          <a:effectLst/>
                        </a:rPr>
                        <a:t> </a:t>
                      </a:r>
                      <a:r>
                        <a:rPr lang="fr-BE" sz="1600" dirty="0" err="1">
                          <a:effectLst/>
                        </a:rPr>
                        <a:t>resignations</a:t>
                      </a:r>
                      <a:r>
                        <a:rPr lang="fr-BE" sz="1600" dirty="0">
                          <a:effectLst/>
                        </a:rPr>
                        <a:t> </a:t>
                      </a:r>
                      <a:r>
                        <a:rPr lang="fr-BE" sz="1600" b="0" dirty="0">
                          <a:effectLst/>
                        </a:rPr>
                        <a:t>in one </a:t>
                      </a:r>
                      <a:r>
                        <a:rPr lang="fr-BE" sz="1600" b="0" dirty="0" err="1">
                          <a:effectLst/>
                        </a:rPr>
                        <a:t>week</a:t>
                      </a:r>
                      <a:r>
                        <a:rPr lang="fr-BE" sz="1600" b="0" dirty="0">
                          <a:effectLst/>
                        </a:rPr>
                        <a:t> </a:t>
                      </a:r>
                      <a:r>
                        <a:rPr lang="fr-BE" sz="1600" b="0" dirty="0" smtClean="0">
                          <a:effectLst/>
                        </a:rPr>
                        <a:t>…</a:t>
                      </a:r>
                      <a:endParaRPr lang="fr-B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BE" sz="1600" dirty="0" smtClean="0">
                          <a:effectLst/>
                        </a:rPr>
                        <a:t>Avec </a:t>
                      </a:r>
                      <a:r>
                        <a:rPr lang="fr-BE" sz="1600" dirty="0">
                          <a:effectLst/>
                        </a:rPr>
                        <a:t>deux </a:t>
                      </a:r>
                      <a:r>
                        <a:rPr lang="fr-BE" sz="1600" b="1" dirty="0">
                          <a:effectLst/>
                        </a:rPr>
                        <a:t>démissions</a:t>
                      </a:r>
                      <a:r>
                        <a:rPr lang="fr-BE" sz="1600" dirty="0">
                          <a:effectLst/>
                        </a:rPr>
                        <a:t> en une semaine</a:t>
                      </a:r>
                      <a:r>
                        <a:rPr lang="fr-BE" sz="1600" dirty="0" smtClean="0">
                          <a:effectLst/>
                        </a:rPr>
                        <a: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fr-BE" sz="1600" dirty="0" smtClean="0">
                          <a:effectLst/>
                        </a:rPr>
                        <a:t>Avec deux </a:t>
                      </a:r>
                      <a:r>
                        <a:rPr lang="fr-BE" sz="1600" b="1" dirty="0" smtClean="0">
                          <a:effectLst/>
                        </a:rPr>
                        <a:t>démissions</a:t>
                      </a:r>
                      <a:r>
                        <a:rPr lang="fr-BE" sz="1600" b="0" dirty="0" smtClean="0">
                          <a:effectLst/>
                        </a:rPr>
                        <a:t>…</a:t>
                      </a:r>
                      <a:endParaRPr lang="fr-B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fr-BE" sz="1600" dirty="0" smtClean="0">
                          <a:effectLst/>
                        </a:rPr>
                        <a:t>Avec </a:t>
                      </a:r>
                      <a:r>
                        <a:rPr lang="fr-BE" sz="1600" dirty="0">
                          <a:effectLst/>
                        </a:rPr>
                        <a:t>deux </a:t>
                      </a:r>
                      <a:r>
                        <a:rPr lang="fr-BE" sz="1600" b="1" dirty="0">
                          <a:effectLst/>
                        </a:rPr>
                        <a:t>résignations</a:t>
                      </a:r>
                      <a:r>
                        <a:rPr lang="fr-BE" sz="1600" dirty="0">
                          <a:effectLst/>
                        </a:rPr>
                        <a:t> en une semaine</a:t>
                      </a:r>
                      <a:r>
                        <a:rPr lang="fr-BE" sz="1600" dirty="0" smtClean="0">
                          <a:effectLst/>
                        </a:rPr>
                        <a:t>…</a:t>
                      </a:r>
                      <a:endParaRPr lang="fr-BE" sz="1600" dirty="0">
                        <a:effectLst/>
                      </a:endParaRPr>
                    </a:p>
                    <a:p>
                      <a:pPr algn="ctr">
                        <a:lnSpc>
                          <a:spcPct val="107000"/>
                        </a:lnSpc>
                        <a:spcAft>
                          <a:spcPts val="0"/>
                        </a:spcAft>
                      </a:pPr>
                      <a:r>
                        <a:rPr lang="fr-BE" sz="1600" dirty="0">
                          <a:effectLst/>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1000"/>
                        </a:spcAft>
                      </a:pPr>
                      <a:endParaRPr lang="fr-FR" sz="1600" dirty="0" smtClean="0">
                        <a:effectLst/>
                      </a:endParaRPr>
                    </a:p>
                    <a:p>
                      <a:pPr algn="ctr">
                        <a:lnSpc>
                          <a:spcPct val="107000"/>
                        </a:lnSpc>
                        <a:spcAft>
                          <a:spcPts val="1000"/>
                        </a:spcAft>
                      </a:pPr>
                      <a:r>
                        <a:rPr lang="fr-FR" sz="1600" dirty="0" smtClean="0">
                          <a:effectLst/>
                        </a:rPr>
                        <a:t>TH : 2 sur 8 (25 %)</a:t>
                      </a:r>
                    </a:p>
                    <a:p>
                      <a:pPr algn="ctr">
                        <a:lnSpc>
                          <a:spcPct val="107000"/>
                        </a:lnSpc>
                        <a:spcAft>
                          <a:spcPts val="0"/>
                        </a:spcAft>
                      </a:pPr>
                      <a:r>
                        <a:rPr lang="fr-FR" sz="1600" dirty="0" smtClean="0">
                          <a:effectLst/>
                        </a:rPr>
                        <a:t>PE de TA : 0 sur 8</a:t>
                      </a:r>
                    </a:p>
                    <a:p>
                      <a:pPr algn="ctr">
                        <a:lnSpc>
                          <a:spcPct val="107000"/>
                        </a:lnSpc>
                        <a:spcAft>
                          <a:spcPts val="0"/>
                        </a:spcAft>
                      </a:pPr>
                      <a:r>
                        <a:rPr lang="fr-BE" sz="1600" dirty="0" smtClean="0">
                          <a:effectLst/>
                        </a:rPr>
                        <a:t> </a:t>
                      </a:r>
                    </a:p>
                    <a:p>
                      <a:pPr algn="ctr">
                        <a:lnSpc>
                          <a:spcPct val="107000"/>
                        </a:lnSpc>
                        <a:spcAft>
                          <a:spcPts val="0"/>
                        </a:spcAft>
                      </a:pPr>
                      <a:r>
                        <a:rPr lang="fr-BE" sz="1600" dirty="0">
                          <a:effectLst/>
                        </a:rPr>
                        <a:t> </a:t>
                      </a:r>
                      <a:endParaRPr lang="fr-BE" sz="1600" dirty="0" smtClean="0">
                        <a:effectLst/>
                      </a:endParaRPr>
                    </a:p>
                  </a:txBody>
                  <a:tcPr anchor="ctr"/>
                </a:tc>
                <a:extLst>
                  <a:ext uri="{0D108BD9-81ED-4DB2-BD59-A6C34878D82A}">
                    <a16:rowId xmlns:a16="http://schemas.microsoft.com/office/drawing/2014/main" val="1215845509"/>
                  </a:ext>
                </a:extLst>
              </a:tr>
            </a:tbl>
          </a:graphicData>
        </a:graphic>
      </p:graphicFrame>
    </p:spTree>
    <p:extLst>
      <p:ext uri="{BB962C8B-B14F-4D97-AF65-F5344CB8AC3E}">
        <p14:creationId xmlns:p14="http://schemas.microsoft.com/office/powerpoint/2010/main" val="219084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950" y="864602"/>
            <a:ext cx="11214100" cy="926276"/>
          </a:xfrm>
        </p:spPr>
        <p:txBody>
          <a:bodyPr>
            <a:normAutofit fontScale="90000"/>
          </a:bodyPr>
          <a:lstStyle/>
          <a:p>
            <a:pPr algn="ctr"/>
            <a:r>
              <a:rPr lang="fr-FR" sz="2500" dirty="0" smtClean="0"/>
              <a:t/>
            </a:r>
            <a:br>
              <a:rPr lang="fr-FR" sz="2500" dirty="0" smtClean="0"/>
            </a:br>
            <a:r>
              <a:rPr lang="fr-FR" sz="2500" dirty="0" smtClean="0"/>
              <a:t>Avantages</a:t>
            </a:r>
            <a:r>
              <a:rPr lang="en-US" sz="2500" dirty="0" smtClean="0"/>
              <a:t/>
            </a:r>
            <a:br>
              <a:rPr lang="en-US" sz="2500" dirty="0" smtClean="0"/>
            </a:br>
            <a:endParaRPr lang="en-US" sz="2500" b="1" dirty="0"/>
          </a:p>
        </p:txBody>
      </p:sp>
      <p:sp>
        <p:nvSpPr>
          <p:cNvPr id="3" name="Espace réservé du contenu 2"/>
          <p:cNvSpPr>
            <a:spLocks noGrp="1"/>
          </p:cNvSpPr>
          <p:nvPr>
            <p:ph idx="1"/>
          </p:nvPr>
        </p:nvSpPr>
        <p:spPr>
          <a:xfrm>
            <a:off x="581192" y="2211184"/>
            <a:ext cx="11029616" cy="3998423"/>
          </a:xfrm>
          <a:prstGeom prst="roundRect">
            <a:avLst/>
          </a:prstGeom>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lvl="0"/>
            <a:endParaRPr lang="fr-FR" sz="2400" b="1" dirty="0"/>
          </a:p>
          <a:p>
            <a:pPr marL="0" indent="0">
              <a:spcBef>
                <a:spcPts val="1000"/>
              </a:spcBef>
              <a:spcAft>
                <a:spcPts val="2400"/>
              </a:spcAft>
              <a:buNone/>
            </a:pPr>
            <a:r>
              <a:rPr lang="en-US" sz="3400" dirty="0" smtClean="0">
                <a:ln w="0"/>
                <a:solidFill>
                  <a:schemeClr val="bg1">
                    <a:lumMod val="65000"/>
                  </a:schemeClr>
                </a:solidFill>
                <a:effectLst>
                  <a:outerShdw blurRad="38100" dist="25400" dir="5400000" algn="ctr" rotWithShape="0">
                    <a:srgbClr val="6E747A">
                      <a:alpha val="43000"/>
                    </a:srgbClr>
                  </a:outerShdw>
                </a:effectLst>
              </a:rPr>
              <a:t>- Gain </a:t>
            </a:r>
            <a:r>
              <a:rPr lang="en-US" sz="3400" dirty="0">
                <a:ln w="0"/>
                <a:solidFill>
                  <a:schemeClr val="bg1">
                    <a:lumMod val="65000"/>
                  </a:schemeClr>
                </a:solidFill>
                <a:effectLst>
                  <a:outerShdw blurRad="38100" dist="25400" dir="5400000" algn="ctr" rotWithShape="0">
                    <a:srgbClr val="6E747A">
                      <a:alpha val="43000"/>
                    </a:srgbClr>
                  </a:outerShdw>
                </a:effectLst>
              </a:rPr>
              <a:t>de temps </a:t>
            </a:r>
            <a:endParaRPr lang="en-US" sz="3400" dirty="0" smtClean="0">
              <a:ln w="0"/>
              <a:solidFill>
                <a:schemeClr val="bg1">
                  <a:lumMod val="65000"/>
                </a:schemeClr>
              </a:solidFill>
              <a:effectLst>
                <a:outerShdw blurRad="38100" dist="25400" dir="5400000" algn="ctr" rotWithShape="0">
                  <a:srgbClr val="6E747A">
                    <a:alpha val="43000"/>
                  </a:srgbClr>
                </a:outerShdw>
              </a:effectLst>
            </a:endParaRPr>
          </a:p>
          <a:p>
            <a:pPr marL="0" indent="0">
              <a:spcBef>
                <a:spcPts val="1000"/>
              </a:spcBef>
              <a:spcAft>
                <a:spcPts val="2400"/>
              </a:spcAft>
              <a:buNone/>
            </a:pPr>
            <a:r>
              <a:rPr lang="fr-FR" sz="3400" dirty="0" smtClean="0">
                <a:ln w="0"/>
                <a:solidFill>
                  <a:schemeClr val="bg1">
                    <a:lumMod val="65000"/>
                  </a:schemeClr>
                </a:solidFill>
                <a:effectLst>
                  <a:outerShdw blurRad="38100" dist="25400" dir="5400000" algn="ctr" rotWithShape="0">
                    <a:srgbClr val="6E747A">
                      <a:alpha val="43000"/>
                    </a:srgbClr>
                  </a:outerShdw>
                </a:effectLst>
              </a:rPr>
              <a:t>- Maîtrise </a:t>
            </a:r>
            <a:r>
              <a:rPr lang="fr-FR" sz="3400" dirty="0">
                <a:ln w="0"/>
                <a:solidFill>
                  <a:schemeClr val="bg1">
                    <a:lumMod val="65000"/>
                  </a:schemeClr>
                </a:solidFill>
                <a:effectLst>
                  <a:outerShdw blurRad="38100" dist="25400" dir="5400000" algn="ctr" rotWithShape="0">
                    <a:srgbClr val="6E747A">
                      <a:alpha val="43000"/>
                    </a:srgbClr>
                  </a:outerShdw>
                </a:effectLst>
              </a:rPr>
              <a:t>des règles d’usage du français</a:t>
            </a:r>
          </a:p>
          <a:p>
            <a:pPr marL="0" indent="0">
              <a:spcBef>
                <a:spcPts val="1000"/>
              </a:spcBef>
              <a:spcAft>
                <a:spcPts val="2400"/>
              </a:spcAft>
              <a:buNone/>
            </a:pPr>
            <a:r>
              <a:rPr lang="fr-FR" sz="3400" dirty="0" smtClean="0">
                <a:ln w="0"/>
                <a:solidFill>
                  <a:schemeClr val="bg1">
                    <a:lumMod val="65000"/>
                  </a:schemeClr>
                </a:solidFill>
                <a:effectLst>
                  <a:outerShdw blurRad="38100" dist="25400" dir="5400000" algn="ctr" rotWithShape="0">
                    <a:srgbClr val="6E747A">
                      <a:alpha val="43000"/>
                    </a:srgbClr>
                  </a:outerShdw>
                </a:effectLst>
              </a:rPr>
              <a:t>- Calques </a:t>
            </a:r>
            <a:r>
              <a:rPr lang="fr-FR" sz="3400" dirty="0">
                <a:ln w="0"/>
                <a:solidFill>
                  <a:schemeClr val="bg1">
                    <a:lumMod val="65000"/>
                  </a:schemeClr>
                </a:solidFill>
                <a:effectLst>
                  <a:outerShdw blurRad="38100" dist="25400" dir="5400000" algn="ctr" rotWithShape="0">
                    <a:srgbClr val="6E747A">
                      <a:alpha val="43000"/>
                    </a:srgbClr>
                  </a:outerShdw>
                </a:effectLst>
              </a:rPr>
              <a:t>fautifs évités</a:t>
            </a:r>
            <a:endParaRPr lang="en-US" sz="3400" dirty="0">
              <a:ln w="0"/>
              <a:solidFill>
                <a:schemeClr val="bg1">
                  <a:lumMod val="65000"/>
                </a:schemeClr>
              </a:solidFill>
              <a:effectLst>
                <a:outerShdw blurRad="38100" dist="25400" dir="5400000" algn="ctr" rotWithShape="0">
                  <a:srgbClr val="6E747A">
                    <a:alpha val="43000"/>
                  </a:srgbClr>
                </a:outerShdw>
              </a:effectLst>
            </a:endParaRPr>
          </a:p>
          <a:p>
            <a:pPr>
              <a:spcBef>
                <a:spcPts val="1200"/>
              </a:spcBef>
              <a:buFontTx/>
              <a:buChar char="-"/>
            </a:pPr>
            <a:r>
              <a:rPr lang="fr-FR" sz="3200" b="1" dirty="0" smtClean="0">
                <a:ln w="0"/>
                <a:solidFill>
                  <a:schemeClr val="accent1"/>
                </a:solidFill>
                <a:effectLst>
                  <a:outerShdw blurRad="38100" dist="25400" dir="5400000" algn="ctr" rotWithShape="0">
                    <a:srgbClr val="6E747A">
                      <a:alpha val="43000"/>
                    </a:srgbClr>
                  </a:outerShdw>
                </a:effectLst>
              </a:rPr>
              <a:t>Régionalismes évités</a:t>
            </a:r>
            <a:endParaRPr lang="en-US" sz="3200" b="1" dirty="0" smtClean="0">
              <a:ln w="0"/>
              <a:solidFill>
                <a:schemeClr val="accent1"/>
              </a:solidFill>
              <a:effectLst>
                <a:outerShdw blurRad="38100" dist="25400" dir="5400000" algn="ctr" rotWithShape="0">
                  <a:srgbClr val="6E747A">
                    <a:alpha val="43000"/>
                  </a:srgbClr>
                </a:outerShdw>
              </a:effectLst>
            </a:endParaRPr>
          </a:p>
          <a:p>
            <a:pPr lvl="0"/>
            <a:endParaRPr lang="en-US" dirty="0"/>
          </a:p>
          <a:p>
            <a:endParaRPr lang="en-US" dirty="0"/>
          </a:p>
        </p:txBody>
      </p:sp>
    </p:spTree>
    <p:extLst>
      <p:ext uri="{BB962C8B-B14F-4D97-AF65-F5344CB8AC3E}">
        <p14:creationId xmlns:p14="http://schemas.microsoft.com/office/powerpoint/2010/main" val="398728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5761" y="2146121"/>
            <a:ext cx="4343400" cy="781395"/>
          </a:xfrm>
        </p:spPr>
        <p:txBody>
          <a:bodyPr>
            <a:normAutofit/>
          </a:bodyPr>
          <a:lstStyle/>
          <a:p>
            <a:pPr algn="ctr"/>
            <a:r>
              <a:rPr lang="fr-FR" cap="none" dirty="0" smtClean="0">
                <a:ln w="0"/>
                <a:effectLst>
                  <a:outerShdw blurRad="38100" dist="25400" dir="5400000" algn="ctr" rotWithShape="0">
                    <a:srgbClr val="6E747A">
                      <a:alpha val="43000"/>
                    </a:srgbClr>
                  </a:outerShdw>
                </a:effectLst>
              </a:rPr>
              <a:t>Contexte</a:t>
            </a:r>
            <a:endParaRPr lang="en-US" dirty="0"/>
          </a:p>
        </p:txBody>
      </p:sp>
      <p:sp>
        <p:nvSpPr>
          <p:cNvPr id="3" name="Espace réservé du contenu 2"/>
          <p:cNvSpPr>
            <a:spLocks noGrp="1"/>
          </p:cNvSpPr>
          <p:nvPr>
            <p:ph type="body" idx="1"/>
          </p:nvPr>
        </p:nvSpPr>
        <p:spPr>
          <a:xfrm>
            <a:off x="5290287" y="647577"/>
            <a:ext cx="6016145" cy="4234741"/>
          </a:xfrm>
        </p:spPr>
        <p:txBody>
          <a:bodyPr lIns="90000">
            <a:normAutofit/>
          </a:bodyPr>
          <a:lstStyle/>
          <a:p>
            <a:pPr marL="285750" indent="-285750">
              <a:buFont typeface="Wingdings" panose="05000000000000000000" pitchFamily="2" charset="2"/>
              <a:buChar char="Ø"/>
            </a:pPr>
            <a:endParaRPr lang="fr-FR" sz="1600" cap="none" dirty="0" smtClean="0">
              <a:solidFill>
                <a:schemeClr val="tx1">
                  <a:lumMod val="75000"/>
                  <a:lumOff val="25000"/>
                </a:schemeClr>
              </a:solidFill>
            </a:endParaRPr>
          </a:p>
          <a:p>
            <a:pPr marL="285750" indent="-285750">
              <a:spcAft>
                <a:spcPts val="2400"/>
              </a:spcAft>
              <a:buFont typeface="Wingdings" panose="05000000000000000000" pitchFamily="2" charset="2"/>
              <a:buChar char="Ø"/>
            </a:pPr>
            <a:r>
              <a:rPr lang="fr-FR" sz="2400" cap="none" dirty="0" smtClean="0">
                <a:ln w="0"/>
                <a:solidFill>
                  <a:schemeClr val="accent1"/>
                </a:solidFill>
                <a:effectLst>
                  <a:outerShdw blurRad="38100" dist="25400" dir="5400000" algn="ctr" rotWithShape="0">
                    <a:srgbClr val="6E747A">
                      <a:alpha val="43000"/>
                    </a:srgbClr>
                  </a:outerShdw>
                </a:effectLst>
              </a:rPr>
              <a:t>Ère de l’IA et </a:t>
            </a:r>
            <a:r>
              <a:rPr lang="fr-FR" sz="2400" cap="none" dirty="0">
                <a:ln w="0"/>
                <a:solidFill>
                  <a:schemeClr val="accent1"/>
                </a:solidFill>
                <a:effectLst>
                  <a:outerShdw blurRad="38100" dist="25400" dir="5400000" algn="ctr" rotWithShape="0">
                    <a:srgbClr val="6E747A">
                      <a:alpha val="43000"/>
                    </a:srgbClr>
                  </a:outerShdw>
                </a:effectLst>
              </a:rPr>
              <a:t>a</a:t>
            </a:r>
            <a:r>
              <a:rPr lang="fr-FR" sz="2400" cap="none" dirty="0" smtClean="0">
                <a:ln w="0"/>
                <a:solidFill>
                  <a:schemeClr val="accent1"/>
                </a:solidFill>
                <a:effectLst>
                  <a:outerShdw blurRad="38100" dist="25400" dir="5400000" algn="ctr" rotWithShape="0">
                    <a:srgbClr val="6E747A">
                      <a:alpha val="43000"/>
                    </a:srgbClr>
                  </a:outerShdw>
                </a:effectLst>
              </a:rPr>
              <a:t>rrivée </a:t>
            </a:r>
            <a:r>
              <a:rPr lang="fr-FR" sz="2400" cap="none" dirty="0">
                <a:ln w="0"/>
                <a:solidFill>
                  <a:schemeClr val="accent1"/>
                </a:solidFill>
                <a:effectLst>
                  <a:outerShdw blurRad="38100" dist="25400" dir="5400000" algn="ctr" rotWithShape="0">
                    <a:srgbClr val="6E747A">
                      <a:alpha val="43000"/>
                    </a:srgbClr>
                  </a:outerShdw>
                </a:effectLst>
              </a:rPr>
              <a:t>de la traduction </a:t>
            </a:r>
            <a:r>
              <a:rPr lang="fr-FR" sz="2400" cap="none" dirty="0" smtClean="0">
                <a:ln w="0"/>
                <a:solidFill>
                  <a:schemeClr val="accent1"/>
                </a:solidFill>
                <a:effectLst>
                  <a:outerShdw blurRad="38100" dist="25400" dir="5400000" algn="ctr" rotWithShape="0">
                    <a:srgbClr val="6E747A">
                      <a:alpha val="43000"/>
                    </a:srgbClr>
                  </a:outerShdw>
                </a:effectLst>
              </a:rPr>
              <a:t>automatique (TA) neuronale </a:t>
            </a:r>
          </a:p>
          <a:p>
            <a:pPr marL="285750" indent="-285750">
              <a:buFont typeface="Wingdings" panose="05000000000000000000" pitchFamily="2" charset="2"/>
              <a:buChar char="Ø"/>
            </a:pPr>
            <a:endParaRPr lang="en-US" sz="1200" cap="none" dirty="0">
              <a:solidFill>
                <a:schemeClr val="tx1">
                  <a:lumMod val="75000"/>
                  <a:lumOff val="25000"/>
                </a:schemeClr>
              </a:solidFill>
            </a:endParaRPr>
          </a:p>
        </p:txBody>
      </p:sp>
      <p:sp>
        <p:nvSpPr>
          <p:cNvPr id="5" name="ZoneTexte 4"/>
          <p:cNvSpPr txBox="1"/>
          <p:nvPr/>
        </p:nvSpPr>
        <p:spPr>
          <a:xfrm>
            <a:off x="6255259" y="2393257"/>
            <a:ext cx="4086200" cy="1610697"/>
          </a:xfrm>
          <a:prstGeom prst="rect">
            <a:avLst/>
          </a:prstGeom>
          <a:noFill/>
        </p:spPr>
        <p:txBody>
          <a:bodyPr wrap="square" rtlCol="0">
            <a:spAutoFit/>
          </a:bodyPr>
          <a:lstStyle/>
          <a:p>
            <a:pPr algn="ctr">
              <a:spcAft>
                <a:spcPts val="1000"/>
              </a:spcAft>
            </a:pPr>
            <a:r>
              <a:rPr lang="en-US" sz="1600" dirty="0">
                <a:ln w="0"/>
                <a:solidFill>
                  <a:schemeClr val="accent1"/>
                </a:solidFill>
                <a:effectLst>
                  <a:outerShdw blurRad="38100" dist="25400" dir="5400000" algn="ctr" rotWithShape="0">
                    <a:srgbClr val="6E747A">
                      <a:alpha val="43000"/>
                    </a:srgbClr>
                  </a:outerShdw>
                </a:effectLst>
              </a:rPr>
              <a:t>“</a:t>
            </a:r>
            <a:r>
              <a:rPr lang="fr-FR" sz="1600" dirty="0">
                <a:ln w="0"/>
                <a:solidFill>
                  <a:schemeClr val="accent1"/>
                </a:solidFill>
                <a:effectLst>
                  <a:outerShdw blurRad="38100" dist="25400" dir="5400000" algn="ctr" rotWithShape="0">
                    <a:srgbClr val="6E747A">
                      <a:alpha val="43000"/>
                    </a:srgbClr>
                  </a:outerShdw>
                </a:effectLst>
              </a:rPr>
              <a:t>M</a:t>
            </a:r>
            <a:r>
              <a:rPr lang="en-US" sz="1600" dirty="0">
                <a:ln w="0"/>
                <a:solidFill>
                  <a:schemeClr val="accent1"/>
                </a:solidFill>
                <a:effectLst>
                  <a:outerShdw blurRad="38100" dist="25400" dir="5400000" algn="ctr" rotWithShape="0">
                    <a:srgbClr val="6E747A">
                      <a:alpha val="43000"/>
                    </a:srgbClr>
                  </a:outerShdw>
                </a:effectLst>
              </a:rPr>
              <a:t>any of those now riding this new technology wave are talking about a major ‘paradigm shift’ in machine translation performance.” </a:t>
            </a:r>
          </a:p>
          <a:p>
            <a:pPr algn="ctr">
              <a:spcBef>
                <a:spcPts val="0"/>
              </a:spcBef>
              <a:spcAft>
                <a:spcPts val="1000"/>
              </a:spcAft>
            </a:pPr>
            <a:r>
              <a:rPr lang="en-US" sz="1400" dirty="0">
                <a:ln w="0"/>
                <a:solidFill>
                  <a:schemeClr val="accent1"/>
                </a:solidFill>
                <a:effectLst>
                  <a:outerShdw blurRad="38100" dist="25400" dir="5400000" algn="ctr" rotWithShape="0">
                    <a:srgbClr val="6E747A">
                      <a:alpha val="43000"/>
                    </a:srgbClr>
                  </a:outerShdw>
                </a:effectLst>
              </a:rPr>
              <a:t>(</a:t>
            </a:r>
            <a:r>
              <a:rPr lang="en-US" sz="1400" dirty="0" err="1">
                <a:ln w="0"/>
                <a:solidFill>
                  <a:schemeClr val="accent1"/>
                </a:solidFill>
                <a:effectLst>
                  <a:outerShdw blurRad="38100" dist="25400" dir="5400000" algn="ctr" rotWithShape="0">
                    <a:srgbClr val="6E747A">
                      <a:alpha val="43000"/>
                    </a:srgbClr>
                  </a:outerShdw>
                </a:effectLst>
              </a:rPr>
              <a:t>Massardo</a:t>
            </a:r>
            <a:r>
              <a:rPr lang="en-US" sz="1400" dirty="0">
                <a:ln w="0"/>
                <a:solidFill>
                  <a:schemeClr val="accent1"/>
                </a:solidFill>
                <a:effectLst>
                  <a:outerShdw blurRad="38100" dist="25400" dir="5400000" algn="ctr" rotWithShape="0">
                    <a:srgbClr val="6E747A">
                      <a:alpha val="43000"/>
                    </a:srgbClr>
                  </a:outerShdw>
                </a:effectLst>
              </a:rPr>
              <a:t> &amp; van der Meer, 2017 :11)</a:t>
            </a:r>
            <a:endParaRPr lang="fr-FR" sz="110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151743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Régionalismes évités</a:t>
            </a:r>
            <a:endParaRPr lang="en-US" dirty="0"/>
          </a:p>
        </p:txBody>
      </p:sp>
      <p:graphicFrame>
        <p:nvGraphicFramePr>
          <p:cNvPr id="5" name="Tableau 4"/>
          <p:cNvGraphicFramePr>
            <a:graphicFrameLocks noGrp="1"/>
          </p:cNvGraphicFramePr>
          <p:nvPr>
            <p:extLst>
              <p:ext uri="{D42A27DB-BD31-4B8C-83A1-F6EECF244321}">
                <p14:modId xmlns:p14="http://schemas.microsoft.com/office/powerpoint/2010/main" val="736909142"/>
              </p:ext>
            </p:extLst>
          </p:nvPr>
        </p:nvGraphicFramePr>
        <p:xfrm>
          <a:off x="889840" y="2633230"/>
          <a:ext cx="10412320" cy="2022740"/>
        </p:xfrm>
        <a:graphic>
          <a:graphicData uri="http://schemas.openxmlformats.org/drawingml/2006/table">
            <a:tbl>
              <a:tblPr firstRow="1" firstCol="1" bandRow="1">
                <a:tableStyleId>{5C22544A-7EE6-4342-B048-85BDC9FD1C3A}</a:tableStyleId>
              </a:tblPr>
              <a:tblGrid>
                <a:gridCol w="2071568">
                  <a:extLst>
                    <a:ext uri="{9D8B030D-6E8A-4147-A177-3AD203B41FA5}">
                      <a16:colId xmlns:a16="http://schemas.microsoft.com/office/drawing/2014/main" val="9988395"/>
                    </a:ext>
                  </a:extLst>
                </a:gridCol>
                <a:gridCol w="1930717">
                  <a:extLst>
                    <a:ext uri="{9D8B030D-6E8A-4147-A177-3AD203B41FA5}">
                      <a16:colId xmlns:a16="http://schemas.microsoft.com/office/drawing/2014/main" val="2104813900"/>
                    </a:ext>
                  </a:extLst>
                </a:gridCol>
                <a:gridCol w="2244436">
                  <a:extLst>
                    <a:ext uri="{9D8B030D-6E8A-4147-A177-3AD203B41FA5}">
                      <a16:colId xmlns:a16="http://schemas.microsoft.com/office/drawing/2014/main" val="1030627849"/>
                    </a:ext>
                  </a:extLst>
                </a:gridCol>
                <a:gridCol w="2152073">
                  <a:extLst>
                    <a:ext uri="{9D8B030D-6E8A-4147-A177-3AD203B41FA5}">
                      <a16:colId xmlns:a16="http://schemas.microsoft.com/office/drawing/2014/main" val="1318796190"/>
                    </a:ext>
                  </a:extLst>
                </a:gridCol>
                <a:gridCol w="2013526">
                  <a:extLst>
                    <a:ext uri="{9D8B030D-6E8A-4147-A177-3AD203B41FA5}">
                      <a16:colId xmlns:a16="http://schemas.microsoft.com/office/drawing/2014/main" val="779824423"/>
                    </a:ext>
                  </a:extLst>
                </a:gridCol>
              </a:tblGrid>
              <a:tr h="674254">
                <a:tc>
                  <a:txBody>
                    <a:bodyPr/>
                    <a:lstStyle/>
                    <a:p>
                      <a:pPr algn="ctr">
                        <a:lnSpc>
                          <a:spcPct val="107000"/>
                        </a:lnSpc>
                        <a:spcAft>
                          <a:spcPts val="800"/>
                        </a:spcAft>
                      </a:pPr>
                      <a:r>
                        <a:rPr lang="fr-BE" sz="1400" dirty="0" smtClean="0">
                          <a:effectLst/>
                        </a:rPr>
                        <a:t>Texte</a:t>
                      </a:r>
                      <a:r>
                        <a:rPr lang="fr-BE" sz="1400" baseline="0" dirty="0" smtClean="0">
                          <a:effectLst/>
                        </a:rPr>
                        <a:t> source</a:t>
                      </a:r>
                      <a:endParaRPr lang="fr-B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fr-BE" sz="1400" dirty="0" smtClean="0">
                          <a:effectLst/>
                        </a:rPr>
                        <a:t>TA brute (</a:t>
                      </a:r>
                      <a:r>
                        <a:rPr lang="fr-BE" sz="1400" dirty="0" err="1" smtClean="0">
                          <a:solidFill>
                            <a:schemeClr val="bg1"/>
                          </a:solidFill>
                          <a:effectLst/>
                        </a:rPr>
                        <a:t>DeepL</a:t>
                      </a:r>
                      <a:r>
                        <a:rPr lang="fr-BE" sz="1400" dirty="0" smtClean="0">
                          <a:solidFill>
                            <a:schemeClr val="bg1"/>
                          </a:solidFill>
                          <a:effectLst/>
                        </a:rPr>
                        <a:t>)</a:t>
                      </a:r>
                      <a:endParaRPr lang="fr-BE"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algn="ctr" defTabSz="457200" rtl="0" eaLnBrk="1" latinLnBrk="0" hangingPunct="1">
                        <a:lnSpc>
                          <a:spcPct val="107000"/>
                        </a:lnSpc>
                        <a:spcAft>
                          <a:spcPts val="0"/>
                        </a:spcAft>
                      </a:pPr>
                      <a:r>
                        <a:rPr lang="fr-BE" sz="1400" b="1" kern="1200" dirty="0" smtClean="0">
                          <a:solidFill>
                            <a:schemeClr val="lt1"/>
                          </a:solidFill>
                          <a:effectLst/>
                          <a:latin typeface="+mn-lt"/>
                          <a:ea typeface="+mn-ea"/>
                          <a:cs typeface="+mn-cs"/>
                        </a:rPr>
                        <a:t>PE </a:t>
                      </a:r>
                    </a:p>
                    <a:p>
                      <a:pPr marL="0" algn="ctr" defTabSz="457200" rtl="0" eaLnBrk="1" latinLnBrk="0" hangingPunct="1">
                        <a:lnSpc>
                          <a:spcPct val="107000"/>
                        </a:lnSpc>
                        <a:spcAft>
                          <a:spcPts val="0"/>
                        </a:spcAft>
                      </a:pPr>
                      <a:r>
                        <a:rPr lang="fr-BE" sz="1400" b="1" kern="1200" dirty="0" smtClean="0">
                          <a:solidFill>
                            <a:schemeClr val="lt1"/>
                          </a:solidFill>
                          <a:effectLst/>
                          <a:latin typeface="+mn-lt"/>
                          <a:ea typeface="+mn-ea"/>
                          <a:cs typeface="+mn-cs"/>
                        </a:rPr>
                        <a:t>correcte</a:t>
                      </a:r>
                      <a:endParaRPr lang="fr-BE" sz="1400" b="1" kern="1200" dirty="0">
                        <a:solidFill>
                          <a:schemeClr val="lt1"/>
                        </a:solidFill>
                        <a:effectLst/>
                        <a:latin typeface="+mn-lt"/>
                        <a:ea typeface="+mn-ea"/>
                        <a:cs typeface="+mn-cs"/>
                      </a:endParaRPr>
                    </a:p>
                  </a:txBody>
                  <a:tcPr marL="68580" marR="68580" marT="0" marB="0" anchor="ctr"/>
                </a:tc>
                <a:tc>
                  <a:txBody>
                    <a:bodyPr/>
                    <a:lstStyle/>
                    <a:p>
                      <a:pPr marL="0" algn="ctr" defTabSz="457200" rtl="0" eaLnBrk="1" latinLnBrk="0" hangingPunct="1">
                        <a:lnSpc>
                          <a:spcPct val="107000"/>
                        </a:lnSpc>
                        <a:spcAft>
                          <a:spcPts val="0"/>
                        </a:spcAft>
                      </a:pPr>
                      <a:r>
                        <a:rPr lang="fr-BE" sz="1400" b="1" kern="1200" dirty="0" smtClean="0">
                          <a:solidFill>
                            <a:schemeClr val="lt1"/>
                          </a:solidFill>
                          <a:effectLst/>
                          <a:latin typeface="+mn-lt"/>
                          <a:ea typeface="+mn-ea"/>
                          <a:cs typeface="+mn-cs"/>
                        </a:rPr>
                        <a:t>TH </a:t>
                      </a:r>
                    </a:p>
                    <a:p>
                      <a:pPr marL="0" algn="ctr" defTabSz="457200" rtl="0" eaLnBrk="1" latinLnBrk="0" hangingPunct="1">
                        <a:lnSpc>
                          <a:spcPct val="107000"/>
                        </a:lnSpc>
                        <a:spcAft>
                          <a:spcPts val="0"/>
                        </a:spcAft>
                      </a:pPr>
                      <a:r>
                        <a:rPr lang="fr-BE" sz="1400" b="1" kern="1200" dirty="0" smtClean="0">
                          <a:solidFill>
                            <a:schemeClr val="lt1"/>
                          </a:solidFill>
                          <a:effectLst/>
                          <a:latin typeface="+mn-lt"/>
                          <a:ea typeface="+mn-ea"/>
                          <a:cs typeface="+mn-cs"/>
                        </a:rPr>
                        <a:t>fautive</a:t>
                      </a:r>
                      <a:endParaRPr lang="fr-BE" sz="14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800"/>
                        </a:spcAft>
                      </a:pPr>
                      <a:r>
                        <a:rPr lang="fr-BE" sz="1400" dirty="0" smtClean="0">
                          <a:effectLst/>
                        </a:rPr>
                        <a:t>Occurrence de l’erreur</a:t>
                      </a:r>
                      <a:endParaRPr lang="fr-B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86674711"/>
                  </a:ext>
                </a:extLst>
              </a:tr>
              <a:tr h="1168912">
                <a:tc>
                  <a:txBody>
                    <a:bodyPr/>
                    <a:lstStyle/>
                    <a:p>
                      <a:pPr algn="ctr">
                        <a:lnSpc>
                          <a:spcPct val="107000"/>
                        </a:lnSpc>
                        <a:spcAft>
                          <a:spcPts val="800"/>
                        </a:spcAft>
                      </a:pPr>
                      <a:r>
                        <a:rPr lang="en-US" sz="1600" b="0" dirty="0" smtClean="0">
                          <a:effectLst/>
                        </a:rPr>
                        <a:t>Does the note B </a:t>
                      </a:r>
                      <a:r>
                        <a:rPr lang="en-US" sz="1600" b="1" dirty="0" smtClean="0">
                          <a:effectLst/>
                        </a:rPr>
                        <a:t>taste like </a:t>
                      </a:r>
                      <a:r>
                        <a:rPr lang="en-US" sz="1600" b="0" dirty="0" smtClean="0">
                          <a:effectLst/>
                        </a:rPr>
                        <a:t>horseradish?</a:t>
                      </a:r>
                      <a:endParaRPr lang="fr-BE"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fr-BE" sz="1600" dirty="0" smtClean="0">
                          <a:effectLst/>
                        </a:rPr>
                        <a:t>…</a:t>
                      </a:r>
                      <a:r>
                        <a:rPr lang="fr-BE" sz="1600" b="1" dirty="0">
                          <a:effectLst/>
                        </a:rPr>
                        <a:t>a un goût </a:t>
                      </a:r>
                      <a:r>
                        <a:rPr lang="fr-BE" sz="1600" dirty="0">
                          <a:effectLst/>
                        </a:rPr>
                        <a:t>de </a:t>
                      </a:r>
                      <a:r>
                        <a:rPr lang="fr-BE" sz="1600" dirty="0" smtClean="0">
                          <a:effectLst/>
                        </a:rPr>
                        <a:t>raifort</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fr-FR" sz="1600" kern="1200" dirty="0" smtClean="0">
                          <a:solidFill>
                            <a:schemeClr val="dk1"/>
                          </a:solidFill>
                          <a:effectLst/>
                          <a:latin typeface="+mn-lt"/>
                          <a:ea typeface="+mn-ea"/>
                          <a:cs typeface="+mn-cs"/>
                        </a:rPr>
                        <a:t>… </a:t>
                      </a:r>
                      <a:r>
                        <a:rPr lang="fr-FR" sz="1600" b="1" kern="1200" dirty="0" smtClean="0">
                          <a:solidFill>
                            <a:schemeClr val="dk1"/>
                          </a:solidFill>
                          <a:effectLst/>
                          <a:latin typeface="+mn-lt"/>
                          <a:ea typeface="+mn-ea"/>
                          <a:cs typeface="+mn-cs"/>
                        </a:rPr>
                        <a:t>a le/un goût </a:t>
                      </a:r>
                      <a:r>
                        <a:rPr lang="fr-FR" sz="1600" kern="1200" dirty="0" smtClean="0">
                          <a:solidFill>
                            <a:schemeClr val="dk1"/>
                          </a:solidFill>
                          <a:effectLst/>
                          <a:latin typeface="+mn-lt"/>
                          <a:ea typeface="+mn-ea"/>
                          <a:cs typeface="+mn-cs"/>
                        </a:rPr>
                        <a:t>du/de raifort ?</a:t>
                      </a:r>
                      <a:endParaRPr lang="fr-BE" sz="1600" kern="1200" dirty="0">
                        <a:solidFill>
                          <a:schemeClr val="dk1"/>
                        </a:solidFill>
                        <a:effectLst/>
                        <a:latin typeface="+mn-lt"/>
                        <a:ea typeface="+mn-ea"/>
                        <a:cs typeface="+mn-cs"/>
                      </a:endParaRPr>
                    </a:p>
                  </a:txBody>
                  <a:tcPr marL="68580" marR="68580" marT="0" marB="0" anchor="ctr"/>
                </a:tc>
                <a:tc>
                  <a:txBody>
                    <a:bodyPr/>
                    <a:lstStyle/>
                    <a:p>
                      <a:pPr algn="ctr">
                        <a:lnSpc>
                          <a:spcPct val="107000"/>
                        </a:lnSpc>
                        <a:spcAft>
                          <a:spcPts val="800"/>
                        </a:spcAft>
                      </a:pPr>
                      <a:r>
                        <a:rPr lang="en-GB" sz="1600" kern="150" dirty="0" smtClean="0">
                          <a:effectLst/>
                        </a:rPr>
                        <a:t>… </a:t>
                      </a:r>
                      <a:r>
                        <a:rPr lang="en-GB" sz="1600" b="1" kern="150" dirty="0" err="1">
                          <a:effectLst/>
                        </a:rPr>
                        <a:t>goûte</a:t>
                      </a:r>
                      <a:r>
                        <a:rPr lang="en-GB" sz="1600" kern="150" dirty="0">
                          <a:effectLst/>
                        </a:rPr>
                        <a:t> le </a:t>
                      </a:r>
                      <a:r>
                        <a:rPr lang="en-GB" sz="1600" kern="150" dirty="0" err="1">
                          <a:effectLst/>
                        </a:rPr>
                        <a:t>raifort</a:t>
                      </a:r>
                      <a:r>
                        <a:rPr lang="fr-BE" sz="1600" dirty="0">
                          <a:effectLst/>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endParaRPr lang="fr-BE" sz="1600" dirty="0" smtClean="0">
                        <a:effectLst/>
                      </a:endParaRPr>
                    </a:p>
                    <a:p>
                      <a:pPr algn="ctr">
                        <a:lnSpc>
                          <a:spcPct val="107000"/>
                        </a:lnSpc>
                        <a:spcAft>
                          <a:spcPts val="800"/>
                        </a:spcAft>
                      </a:pPr>
                      <a:r>
                        <a:rPr lang="fr-BE" sz="1600" dirty="0" smtClean="0">
                          <a:effectLst/>
                        </a:rPr>
                        <a:t> </a:t>
                      </a:r>
                      <a:r>
                        <a:rPr lang="fr-FR" sz="1600" dirty="0" smtClean="0">
                          <a:effectLst/>
                        </a:rPr>
                        <a:t>TH : 3 sur 8 (37,5 %)</a:t>
                      </a:r>
                    </a:p>
                    <a:p>
                      <a:pPr algn="ctr">
                        <a:lnSpc>
                          <a:spcPct val="107000"/>
                        </a:lnSpc>
                        <a:spcAft>
                          <a:spcPts val="800"/>
                        </a:spcAft>
                      </a:pPr>
                      <a:r>
                        <a:rPr lang="fr-FR" sz="1600" dirty="0" smtClean="0">
                          <a:effectLst/>
                        </a:rPr>
                        <a:t>PE de TA : 0 sur 9</a:t>
                      </a:r>
                    </a:p>
                    <a:p>
                      <a:pPr algn="ctr">
                        <a:lnSpc>
                          <a:spcPct val="107000"/>
                        </a:lnSpc>
                        <a:spcAft>
                          <a:spcPts val="8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19509258"/>
                  </a:ext>
                </a:extLst>
              </a:tr>
            </a:tbl>
          </a:graphicData>
        </a:graphic>
      </p:graphicFrame>
    </p:spTree>
    <p:extLst>
      <p:ext uri="{BB962C8B-B14F-4D97-AF65-F5344CB8AC3E}">
        <p14:creationId xmlns:p14="http://schemas.microsoft.com/office/powerpoint/2010/main" val="291382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500" dirty="0" smtClean="0"/>
              <a:t>Limites</a:t>
            </a:r>
            <a:r>
              <a:rPr lang="en-US" sz="2500" dirty="0" smtClean="0"/>
              <a:t/>
            </a:r>
            <a:br>
              <a:rPr lang="en-US" sz="2500" dirty="0" smtClean="0"/>
            </a:br>
            <a:endParaRPr lang="en-US" sz="2500" b="1" dirty="0"/>
          </a:p>
        </p:txBody>
      </p:sp>
      <p:sp>
        <p:nvSpPr>
          <p:cNvPr id="3" name="Espace réservé du contenu 2"/>
          <p:cNvSpPr>
            <a:spLocks noGrp="1"/>
          </p:cNvSpPr>
          <p:nvPr>
            <p:ph idx="1"/>
          </p:nvPr>
        </p:nvSpPr>
        <p:spPr>
          <a:xfrm>
            <a:off x="581192" y="2003366"/>
            <a:ext cx="11029616" cy="3998423"/>
          </a:xfrm>
          <a:prstGeom prst="roundRect">
            <a:avLst/>
          </a:prstGeom>
          <a:ln/>
        </p:spPr>
        <p:style>
          <a:lnRef idx="2">
            <a:schemeClr val="accent2"/>
          </a:lnRef>
          <a:fillRef idx="1">
            <a:schemeClr val="lt1"/>
          </a:fillRef>
          <a:effectRef idx="0">
            <a:schemeClr val="accent2"/>
          </a:effectRef>
          <a:fontRef idx="minor">
            <a:schemeClr val="dk1"/>
          </a:fontRef>
        </p:style>
        <p:txBody>
          <a:bodyPr>
            <a:normAutofit/>
          </a:bodyPr>
          <a:lstStyle/>
          <a:p>
            <a:pPr marL="0" indent="0">
              <a:spcAft>
                <a:spcPts val="2400"/>
              </a:spcAft>
              <a:buNone/>
            </a:pPr>
            <a:r>
              <a:rPr lang="fr-FR" sz="3200" b="1" dirty="0" smtClean="0">
                <a:ln w="0"/>
                <a:solidFill>
                  <a:schemeClr val="accent1"/>
                </a:solidFill>
                <a:effectLst>
                  <a:outerShdw blurRad="38100" dist="25400" dir="5400000" algn="ctr" rotWithShape="0">
                    <a:srgbClr val="6E747A">
                      <a:alpha val="43000"/>
                    </a:srgbClr>
                  </a:outerShdw>
                </a:effectLst>
              </a:rPr>
              <a:t>- Traductions </a:t>
            </a:r>
            <a:r>
              <a:rPr lang="fr-FR" sz="3200" b="1" dirty="0">
                <a:ln w="0"/>
                <a:solidFill>
                  <a:schemeClr val="accent1"/>
                </a:solidFill>
                <a:effectLst>
                  <a:outerShdw blurRad="38100" dist="25400" dir="5400000" algn="ctr" rotWithShape="0">
                    <a:srgbClr val="6E747A">
                      <a:alpha val="43000"/>
                    </a:srgbClr>
                  </a:outerShdw>
                </a:effectLst>
              </a:rPr>
              <a:t>littérales et </a:t>
            </a:r>
            <a:r>
              <a:rPr lang="fr-FR" sz="3200" b="1" dirty="0" smtClean="0">
                <a:ln w="0"/>
                <a:solidFill>
                  <a:schemeClr val="accent1"/>
                </a:solidFill>
                <a:effectLst>
                  <a:outerShdw blurRad="38100" dist="25400" dir="5400000" algn="ctr" rotWithShape="0">
                    <a:srgbClr val="6E747A">
                      <a:alpha val="43000"/>
                    </a:srgbClr>
                  </a:outerShdw>
                </a:effectLst>
              </a:rPr>
              <a:t>calques</a:t>
            </a:r>
          </a:p>
          <a:p>
            <a:pPr marL="0" lvl="0" indent="0">
              <a:buNone/>
            </a:pPr>
            <a:endParaRPr lang="en-US" dirty="0"/>
          </a:p>
          <a:p>
            <a:endParaRPr lang="en-US" dirty="0"/>
          </a:p>
        </p:txBody>
      </p:sp>
    </p:spTree>
    <p:extLst>
      <p:ext uri="{BB962C8B-B14F-4D97-AF65-F5344CB8AC3E}">
        <p14:creationId xmlns:p14="http://schemas.microsoft.com/office/powerpoint/2010/main" val="231456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ext uri="{D42A27DB-BD31-4B8C-83A1-F6EECF244321}">
                <p14:modId xmlns:p14="http://schemas.microsoft.com/office/powerpoint/2010/main" val="897166980"/>
              </p:ext>
            </p:extLst>
          </p:nvPr>
        </p:nvGraphicFramePr>
        <p:xfrm>
          <a:off x="580860" y="2179003"/>
          <a:ext cx="11029948" cy="3612071"/>
        </p:xfrm>
        <a:graphic>
          <a:graphicData uri="http://schemas.openxmlformats.org/drawingml/2006/table">
            <a:tbl>
              <a:tblPr firstRow="1" firstCol="1" bandRow="1">
                <a:tableStyleId>{5C22544A-7EE6-4342-B048-85BDC9FD1C3A}</a:tableStyleId>
              </a:tblPr>
              <a:tblGrid>
                <a:gridCol w="422440">
                  <a:extLst>
                    <a:ext uri="{9D8B030D-6E8A-4147-A177-3AD203B41FA5}">
                      <a16:colId xmlns:a16="http://schemas.microsoft.com/office/drawing/2014/main" val="3731042324"/>
                    </a:ext>
                  </a:extLst>
                </a:gridCol>
                <a:gridCol w="3771900">
                  <a:extLst>
                    <a:ext uri="{9D8B030D-6E8A-4147-A177-3AD203B41FA5}">
                      <a16:colId xmlns:a16="http://schemas.microsoft.com/office/drawing/2014/main" val="1541916443"/>
                    </a:ext>
                  </a:extLst>
                </a:gridCol>
                <a:gridCol w="3352800">
                  <a:extLst>
                    <a:ext uri="{9D8B030D-6E8A-4147-A177-3AD203B41FA5}">
                      <a16:colId xmlns:a16="http://schemas.microsoft.com/office/drawing/2014/main" val="1495470269"/>
                    </a:ext>
                  </a:extLst>
                </a:gridCol>
                <a:gridCol w="3482808">
                  <a:extLst>
                    <a:ext uri="{9D8B030D-6E8A-4147-A177-3AD203B41FA5}">
                      <a16:colId xmlns:a16="http://schemas.microsoft.com/office/drawing/2014/main" val="3260950493"/>
                    </a:ext>
                  </a:extLst>
                </a:gridCol>
              </a:tblGrid>
              <a:tr h="195707">
                <a:tc>
                  <a:txBody>
                    <a:bodyPr/>
                    <a:lstStyle/>
                    <a:p>
                      <a:pPr algn="ctr">
                        <a:lnSpc>
                          <a:spcPct val="107000"/>
                        </a:lnSpc>
                        <a:spcAft>
                          <a:spcPts val="0"/>
                        </a:spcAft>
                      </a:pPr>
                      <a:r>
                        <a:rPr lang="fr-FR"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a:effectLst/>
                        </a:rPr>
                        <a:t>Texte source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dirty="0">
                          <a:effectLst/>
                        </a:rPr>
                        <a:t>TA brute (</a:t>
                      </a:r>
                      <a:r>
                        <a:rPr lang="fr-FR" sz="1800" dirty="0" err="1">
                          <a:effectLst/>
                        </a:rPr>
                        <a:t>DeepL</a:t>
                      </a:r>
                      <a:r>
                        <a:rPr lang="fr-FR" sz="18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dirty="0">
                          <a:effectLst/>
                        </a:rPr>
                        <a:t>Post-édition commune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7102812"/>
                  </a:ext>
                </a:extLst>
              </a:tr>
              <a:tr h="1761363">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50" dirty="0">
                          <a:effectLst/>
                        </a:rPr>
                        <a:t> </a:t>
                      </a:r>
                    </a:p>
                    <a:p>
                      <a:pPr algn="ctr">
                        <a:lnSpc>
                          <a:spcPct val="107000"/>
                        </a:lnSpc>
                        <a:spcAft>
                          <a:spcPts val="0"/>
                        </a:spcAft>
                      </a:pPr>
                      <a:r>
                        <a:rPr lang="en-US" sz="1850" dirty="0">
                          <a:effectLst/>
                        </a:rPr>
                        <a:t>Last year, we exported a record-breaking </a:t>
                      </a:r>
                      <a:r>
                        <a:rPr lang="en-US" sz="1850" b="1" dirty="0">
                          <a:effectLst/>
                        </a:rPr>
                        <a:t>1.7 billion gallons of ethanol </a:t>
                      </a:r>
                      <a:r>
                        <a:rPr lang="en-US" sz="1850" dirty="0">
                          <a:effectLst/>
                        </a:rPr>
                        <a:t>— that’s a big number — and, separately, the United States is now the number-one producer of oil and natural gas anywhere on the planet. </a:t>
                      </a:r>
                      <a:endParaRPr lang="en-US" sz="1850" dirty="0" smtClean="0">
                        <a:effectLst/>
                      </a:endParaRPr>
                    </a:p>
                    <a:p>
                      <a:pPr algn="ctr">
                        <a:lnSpc>
                          <a:spcPct val="107000"/>
                        </a:lnSpc>
                        <a:spcAft>
                          <a:spcPts val="0"/>
                        </a:spcAft>
                      </a:pPr>
                      <a:endParaRPr lang="en-US" sz="1850" dirty="0">
                        <a:effectLst/>
                      </a:endParaRPr>
                    </a:p>
                    <a:p>
                      <a:pPr algn="ctr">
                        <a:lnSpc>
                          <a:spcPct val="107000"/>
                        </a:lnSpc>
                        <a:spcAft>
                          <a:spcPts val="0"/>
                        </a:spcAft>
                      </a:pPr>
                      <a:r>
                        <a:rPr lang="en-US" sz="1850" dirty="0">
                          <a:effectLst/>
                        </a:rPr>
                        <a:t>(Trump, 2019)</a:t>
                      </a:r>
                    </a:p>
                    <a:p>
                      <a:pPr algn="ctr">
                        <a:lnSpc>
                          <a:spcPct val="107000"/>
                        </a:lnSpc>
                        <a:spcAft>
                          <a:spcPts val="0"/>
                        </a:spcAft>
                      </a:pPr>
                      <a:r>
                        <a:rPr lang="en-US" sz="1850" dirty="0">
                          <a:effectLst/>
                        </a:rPr>
                        <a:t> </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50" dirty="0" smtClean="0">
                          <a:effectLst/>
                        </a:rPr>
                        <a:t> </a:t>
                      </a:r>
                      <a:r>
                        <a:rPr lang="fr-FR" sz="1850" dirty="0">
                          <a:effectLst/>
                        </a:rPr>
                        <a:t>L'an dernier, nous avons exporté un volume record de </a:t>
                      </a:r>
                      <a:r>
                        <a:rPr lang="fr-FR" sz="1850" b="1" dirty="0">
                          <a:effectLst/>
                        </a:rPr>
                        <a:t>1,7 milliard de gallons d'éthanol</a:t>
                      </a:r>
                      <a:r>
                        <a:rPr lang="fr-FR" sz="1850" dirty="0">
                          <a:effectLst/>
                        </a:rPr>
                        <a:t> - c'est un chiffre énorme - et, séparément, les États-Unis sont maintenant le premier producteur de pétrole et de gaz naturel de la planète.</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50" dirty="0" smtClean="0">
                          <a:effectLst/>
                        </a:rPr>
                        <a:t>L'an </a:t>
                      </a:r>
                      <a:r>
                        <a:rPr lang="fr-FR" sz="1850" dirty="0">
                          <a:effectLst/>
                        </a:rPr>
                        <a:t>dernier, nous avons exporté un volume record de </a:t>
                      </a:r>
                      <a:r>
                        <a:rPr lang="fr-FR" sz="1850" b="1" dirty="0">
                          <a:effectLst/>
                        </a:rPr>
                        <a:t>6 milliards de litres d'éthanol</a:t>
                      </a:r>
                      <a:r>
                        <a:rPr lang="fr-FR" sz="1850" dirty="0">
                          <a:effectLst/>
                        </a:rPr>
                        <a:t> - c'est impressionnant – de plus, les États-Unis sont maintenant le premier producteur mondial de pétrole et de gaz naturel.</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9466621"/>
                  </a:ext>
                </a:extLst>
              </a:tr>
            </a:tbl>
          </a:graphicData>
        </a:graphic>
      </p:graphicFrame>
      <p:sp>
        <p:nvSpPr>
          <p:cNvPr id="2" name="Titre 1"/>
          <p:cNvSpPr>
            <a:spLocks noGrp="1"/>
          </p:cNvSpPr>
          <p:nvPr>
            <p:ph type="title"/>
          </p:nvPr>
        </p:nvSpPr>
        <p:spPr/>
        <p:txBody>
          <a:bodyPr anchor="ctr" anchorCtr="0">
            <a:normAutofit/>
          </a:bodyPr>
          <a:lstStyle/>
          <a:p>
            <a:r>
              <a:rPr lang="fr-FR" sz="2500" b="1" cap="none" dirty="0" smtClean="0">
                <a:ea typeface="Calibri" panose="020F0502020204030204" pitchFamily="34" charset="0"/>
                <a:cs typeface="Times New Roman" panose="02020603050405020304" pitchFamily="18" charset="0"/>
              </a:rPr>
              <a:t>Non-conversion des unités de mesure</a:t>
            </a:r>
            <a:endParaRPr lang="en-US" sz="2500" dirty="0"/>
          </a:p>
        </p:txBody>
      </p:sp>
    </p:spTree>
    <p:extLst>
      <p:ext uri="{BB962C8B-B14F-4D97-AF65-F5344CB8AC3E}">
        <p14:creationId xmlns:p14="http://schemas.microsoft.com/office/powerpoint/2010/main" val="33878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4499" y="702156"/>
            <a:ext cx="11029616" cy="1164744"/>
          </a:xfrm>
        </p:spPr>
        <p:txBody>
          <a:bodyPr>
            <a:normAutofit/>
          </a:bodyPr>
          <a:lstStyle/>
          <a:p>
            <a:r>
              <a:rPr lang="fr-FR" sz="2500" b="1" cap="none" dirty="0" smtClean="0">
                <a:latin typeface="+mn-lt"/>
                <a:ea typeface="Calibri" panose="020F0502020204030204" pitchFamily="34" charset="0"/>
                <a:cs typeface="Times New Roman" panose="02020603050405020304" pitchFamily="18" charset="0"/>
              </a:rPr>
              <a:t>Non-</a:t>
            </a:r>
            <a:r>
              <a:rPr lang="fr-FR" sz="2500" b="1" cap="none" dirty="0" err="1" smtClean="0">
                <a:latin typeface="+mn-lt"/>
                <a:ea typeface="Calibri" panose="020F0502020204030204" pitchFamily="34" charset="0"/>
                <a:cs typeface="Times New Roman" panose="02020603050405020304" pitchFamily="18" charset="0"/>
              </a:rPr>
              <a:t>idiomaticité</a:t>
            </a:r>
            <a:r>
              <a:rPr lang="en-US" dirty="0"/>
              <a:t/>
            </a:r>
            <a:br>
              <a:rPr lang="en-US" dirty="0"/>
            </a:br>
            <a:endParaRPr lang="en-US"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7643904"/>
              </p:ext>
            </p:extLst>
          </p:nvPr>
        </p:nvGraphicFramePr>
        <p:xfrm>
          <a:off x="444499" y="1866900"/>
          <a:ext cx="11290300" cy="4457700"/>
        </p:xfrm>
        <a:graphic>
          <a:graphicData uri="http://schemas.openxmlformats.org/drawingml/2006/table">
            <a:tbl>
              <a:tblPr firstRow="1" firstCol="1" bandRow="1">
                <a:tableStyleId>{5C22544A-7EE6-4342-B048-85BDC9FD1C3A}</a:tableStyleId>
              </a:tblPr>
              <a:tblGrid>
                <a:gridCol w="285674">
                  <a:extLst>
                    <a:ext uri="{9D8B030D-6E8A-4147-A177-3AD203B41FA5}">
                      <a16:colId xmlns:a16="http://schemas.microsoft.com/office/drawing/2014/main" val="2870843147"/>
                    </a:ext>
                  </a:extLst>
                </a:gridCol>
                <a:gridCol w="3825202">
                  <a:extLst>
                    <a:ext uri="{9D8B030D-6E8A-4147-A177-3AD203B41FA5}">
                      <a16:colId xmlns:a16="http://schemas.microsoft.com/office/drawing/2014/main" val="2625178367"/>
                    </a:ext>
                  </a:extLst>
                </a:gridCol>
                <a:gridCol w="3749040">
                  <a:extLst>
                    <a:ext uri="{9D8B030D-6E8A-4147-A177-3AD203B41FA5}">
                      <a16:colId xmlns:a16="http://schemas.microsoft.com/office/drawing/2014/main" val="1778430402"/>
                    </a:ext>
                  </a:extLst>
                </a:gridCol>
                <a:gridCol w="3430384">
                  <a:extLst>
                    <a:ext uri="{9D8B030D-6E8A-4147-A177-3AD203B41FA5}">
                      <a16:colId xmlns:a16="http://schemas.microsoft.com/office/drawing/2014/main" val="259650142"/>
                    </a:ext>
                  </a:extLst>
                </a:gridCol>
              </a:tblGrid>
              <a:tr h="342900">
                <a:tc>
                  <a:txBody>
                    <a:bodyPr/>
                    <a:lstStyle/>
                    <a:p>
                      <a:pPr algn="ctr">
                        <a:lnSpc>
                          <a:spcPct val="107000"/>
                        </a:lnSpc>
                        <a:spcAft>
                          <a:spcPts val="0"/>
                        </a:spcAft>
                      </a:pPr>
                      <a:r>
                        <a:rPr lang="fr-FR"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 marR="11017" marT="0" marB="0"/>
                </a:tc>
                <a:tc>
                  <a:txBody>
                    <a:bodyPr/>
                    <a:lstStyle/>
                    <a:p>
                      <a:pPr algn="ctr">
                        <a:lnSpc>
                          <a:spcPct val="107000"/>
                        </a:lnSpc>
                        <a:spcAft>
                          <a:spcPts val="0"/>
                        </a:spcAft>
                      </a:pPr>
                      <a:r>
                        <a:rPr lang="fr-FR" sz="1800">
                          <a:effectLst/>
                        </a:rPr>
                        <a:t>Texte source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017" marR="11017" marT="0" marB="0"/>
                </a:tc>
                <a:tc>
                  <a:txBody>
                    <a:bodyPr/>
                    <a:lstStyle/>
                    <a:p>
                      <a:pPr algn="ctr">
                        <a:lnSpc>
                          <a:spcPct val="107000"/>
                        </a:lnSpc>
                        <a:spcAft>
                          <a:spcPts val="0"/>
                        </a:spcAft>
                      </a:pPr>
                      <a:r>
                        <a:rPr lang="fr-FR" sz="1800">
                          <a:effectLst/>
                        </a:rPr>
                        <a:t>TA brute (DeepL)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017" marR="11017" marT="0" marB="0"/>
                </a:tc>
                <a:tc>
                  <a:txBody>
                    <a:bodyPr/>
                    <a:lstStyle/>
                    <a:p>
                      <a:pPr algn="ctr">
                        <a:lnSpc>
                          <a:spcPct val="107000"/>
                        </a:lnSpc>
                        <a:spcAft>
                          <a:spcPts val="0"/>
                        </a:spcAft>
                      </a:pPr>
                      <a:r>
                        <a:rPr lang="fr-FR" sz="1800">
                          <a:effectLst/>
                        </a:rPr>
                        <a:t>Post-édition commune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017" marR="11017" marT="0" marB="0"/>
                </a:tc>
                <a:extLst>
                  <a:ext uri="{0D108BD9-81ED-4DB2-BD59-A6C34878D82A}">
                    <a16:rowId xmlns:a16="http://schemas.microsoft.com/office/drawing/2014/main" val="2941790380"/>
                  </a:ext>
                </a:extLst>
              </a:tr>
              <a:tr h="2057400">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 marR="11017" marT="0" marB="0" anchor="ctr"/>
                </a:tc>
                <a:tc>
                  <a:txBody>
                    <a:bodyPr/>
                    <a:lstStyle/>
                    <a:p>
                      <a:pPr algn="ctr">
                        <a:lnSpc>
                          <a:spcPct val="107000"/>
                        </a:lnSpc>
                        <a:spcAft>
                          <a:spcPts val="0"/>
                        </a:spcAft>
                      </a:pPr>
                      <a:r>
                        <a:rPr lang="en-US" sz="1850" dirty="0">
                          <a:effectLst/>
                        </a:rPr>
                        <a:t>Or as Oxford University climate scientist Myles Allen says, we need to “</a:t>
                      </a:r>
                      <a:r>
                        <a:rPr lang="en-US" sz="1850" b="1" dirty="0">
                          <a:effectLst/>
                        </a:rPr>
                        <a:t>turn the world economy on a dime</a:t>
                      </a:r>
                      <a:r>
                        <a:rPr lang="en-US" sz="1850" dirty="0">
                          <a:effectLst/>
                        </a:rPr>
                        <a:t>”.</a:t>
                      </a:r>
                    </a:p>
                    <a:p>
                      <a:pPr algn="ctr">
                        <a:lnSpc>
                          <a:spcPct val="107000"/>
                        </a:lnSpc>
                        <a:spcAft>
                          <a:spcPts val="0"/>
                        </a:spcAft>
                      </a:pPr>
                      <a:r>
                        <a:rPr lang="en-US" sz="1850" dirty="0">
                          <a:effectLst/>
                        </a:rPr>
                        <a:t>(Wichmann, 2018)</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txBody>
                  <a:tcPr marL="11017" marR="11017" marT="0" marB="0" anchor="ctr"/>
                </a:tc>
                <a:tc>
                  <a:txBody>
                    <a:bodyPr/>
                    <a:lstStyle/>
                    <a:p>
                      <a:pPr algn="ctr">
                        <a:lnSpc>
                          <a:spcPct val="107000"/>
                        </a:lnSpc>
                        <a:spcAft>
                          <a:spcPts val="0"/>
                        </a:spcAft>
                      </a:pPr>
                      <a:r>
                        <a:rPr lang="fr-FR" sz="1850" dirty="0">
                          <a:effectLst/>
                        </a:rPr>
                        <a:t> </a:t>
                      </a:r>
                      <a:endParaRPr lang="en-US" sz="1850" dirty="0">
                        <a:effectLst/>
                      </a:endParaRPr>
                    </a:p>
                    <a:p>
                      <a:pPr algn="ctr">
                        <a:lnSpc>
                          <a:spcPct val="107000"/>
                        </a:lnSpc>
                        <a:spcAft>
                          <a:spcPts val="0"/>
                        </a:spcAft>
                      </a:pPr>
                      <a:r>
                        <a:rPr lang="fr-FR" sz="1850" dirty="0">
                          <a:effectLst/>
                        </a:rPr>
                        <a:t>Ou, comme le dit </a:t>
                      </a:r>
                      <a:r>
                        <a:rPr lang="fr-FR" sz="1850" dirty="0" err="1">
                          <a:effectLst/>
                        </a:rPr>
                        <a:t>Myles</a:t>
                      </a:r>
                      <a:r>
                        <a:rPr lang="fr-FR" sz="1850" dirty="0">
                          <a:effectLst/>
                        </a:rPr>
                        <a:t> Allen, climatologue à l'Université d'Oxford, nous devons "</a:t>
                      </a:r>
                      <a:r>
                        <a:rPr lang="fr-FR" sz="1850" b="1" dirty="0">
                          <a:effectLst/>
                        </a:rPr>
                        <a:t>faire tourner l'économie mondiale à dix cents</a:t>
                      </a:r>
                      <a:r>
                        <a:rPr lang="fr-FR" sz="1850" dirty="0">
                          <a:effectLst/>
                        </a:rPr>
                        <a:t>".</a:t>
                      </a:r>
                      <a:endParaRPr lang="en-US" sz="1850" dirty="0">
                        <a:effectLst/>
                      </a:endParaRPr>
                    </a:p>
                    <a:p>
                      <a:pPr algn="ctr">
                        <a:lnSpc>
                          <a:spcPct val="107000"/>
                        </a:lnSpc>
                        <a:spcAft>
                          <a:spcPts val="0"/>
                        </a:spcAft>
                      </a:pPr>
                      <a:r>
                        <a:rPr lang="fr-FR" sz="1850" dirty="0">
                          <a:effectLst/>
                        </a:rPr>
                        <a:t> </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txBody>
                  <a:tcPr marL="11017" marR="11017" marT="0" marB="0" anchor="ctr"/>
                </a:tc>
                <a:tc>
                  <a:txBody>
                    <a:bodyPr/>
                    <a:lstStyle/>
                    <a:p>
                      <a:pPr algn="ctr">
                        <a:lnSpc>
                          <a:spcPct val="107000"/>
                        </a:lnSpc>
                        <a:spcAft>
                          <a:spcPts val="0"/>
                        </a:spcAft>
                      </a:pPr>
                      <a:r>
                        <a:rPr lang="fr-FR" sz="1850" dirty="0">
                          <a:effectLst/>
                        </a:rPr>
                        <a:t>Ou, comme le pense </a:t>
                      </a:r>
                      <a:r>
                        <a:rPr lang="fr-FR" sz="1850" dirty="0" err="1">
                          <a:effectLst/>
                        </a:rPr>
                        <a:t>Myles</a:t>
                      </a:r>
                      <a:r>
                        <a:rPr lang="fr-FR" sz="1850" dirty="0">
                          <a:effectLst/>
                        </a:rPr>
                        <a:t> Allen, climatologue à l'Université d'Oxford, nous devons « </a:t>
                      </a:r>
                      <a:r>
                        <a:rPr lang="fr-FR" sz="1850" b="1" dirty="0">
                          <a:effectLst/>
                        </a:rPr>
                        <a:t>changer l’économie mondiale du tout au tout</a:t>
                      </a:r>
                      <a:r>
                        <a:rPr lang="fr-FR" sz="1850" dirty="0">
                          <a:effectLst/>
                        </a:rPr>
                        <a:t> ».</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txBody>
                  <a:tcPr marL="11017" marR="11017" marT="0" marB="0" anchor="ctr"/>
                </a:tc>
                <a:extLst>
                  <a:ext uri="{0D108BD9-81ED-4DB2-BD59-A6C34878D82A}">
                    <a16:rowId xmlns:a16="http://schemas.microsoft.com/office/drawing/2014/main" val="1269332835"/>
                  </a:ext>
                </a:extLst>
              </a:tr>
              <a:tr h="2057400">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 marR="11017" marT="0" marB="0" anchor="ctr"/>
                </a:tc>
                <a:tc>
                  <a:txBody>
                    <a:bodyPr/>
                    <a:lstStyle/>
                    <a:p>
                      <a:pPr algn="ctr">
                        <a:lnSpc>
                          <a:spcPct val="107000"/>
                        </a:lnSpc>
                        <a:spcAft>
                          <a:spcPts val="0"/>
                        </a:spcAft>
                      </a:pPr>
                      <a:r>
                        <a:rPr lang="en-US" sz="1800" kern="1200" dirty="0" smtClean="0">
                          <a:solidFill>
                            <a:schemeClr val="dk1"/>
                          </a:solidFill>
                          <a:effectLst/>
                          <a:latin typeface="+mn-lt"/>
                          <a:ea typeface="+mn-ea"/>
                          <a:cs typeface="+mn-cs"/>
                        </a:rPr>
                        <a:t>Of course these figures </a:t>
                      </a:r>
                      <a:r>
                        <a:rPr lang="en-US" sz="1800" b="1" kern="1200" dirty="0" smtClean="0">
                          <a:solidFill>
                            <a:schemeClr val="dk1"/>
                          </a:solidFill>
                          <a:effectLst/>
                          <a:latin typeface="+mn-lt"/>
                          <a:ea typeface="+mn-ea"/>
                          <a:cs typeface="+mn-cs"/>
                        </a:rPr>
                        <a:t>should be taken with a pinch of salt</a:t>
                      </a:r>
                      <a:r>
                        <a:rPr lang="en-US" sz="1850" b="0" kern="1200" dirty="0" smtClean="0">
                          <a:solidFill>
                            <a:schemeClr val="dk1"/>
                          </a:solidFill>
                          <a:effectLst/>
                          <a:latin typeface="+mn-lt"/>
                          <a:ea typeface="+mn-ea"/>
                          <a:cs typeface="+mn-cs"/>
                        </a:rPr>
                        <a:t>,</a:t>
                      </a:r>
                      <a:r>
                        <a:rPr lang="en-US" sz="1850" b="0" kern="1200" baseline="0" dirty="0" smtClean="0">
                          <a:solidFill>
                            <a:schemeClr val="dk1"/>
                          </a:solidFill>
                          <a:effectLst/>
                          <a:latin typeface="+mn-lt"/>
                          <a:ea typeface="+mn-ea"/>
                          <a:cs typeface="+mn-cs"/>
                        </a:rPr>
                        <a:t> […]</a:t>
                      </a:r>
                      <a:endParaRPr lang="en-US" sz="1850" dirty="0">
                        <a:effectLst/>
                      </a:endParaRPr>
                    </a:p>
                    <a:p>
                      <a:pPr algn="ctr">
                        <a:lnSpc>
                          <a:spcPct val="107000"/>
                        </a:lnSpc>
                        <a:spcAft>
                          <a:spcPts val="0"/>
                        </a:spcAft>
                      </a:pPr>
                      <a:r>
                        <a:rPr lang="en-US" sz="1850" dirty="0" smtClean="0">
                          <a:solidFill>
                            <a:schemeClr val="tx1"/>
                          </a:solidFill>
                          <a:effectLst/>
                        </a:rPr>
                        <a:t>(</a:t>
                      </a:r>
                      <a:r>
                        <a:rPr lang="en-US" sz="1850" dirty="0" err="1" smtClean="0">
                          <a:solidFill>
                            <a:schemeClr val="tx1"/>
                          </a:solidFill>
                          <a:effectLst/>
                        </a:rPr>
                        <a:t>Rutte</a:t>
                      </a:r>
                      <a:r>
                        <a:rPr lang="en-US" sz="1850" dirty="0" smtClean="0">
                          <a:solidFill>
                            <a:schemeClr val="tx1"/>
                          </a:solidFill>
                          <a:effectLst/>
                        </a:rPr>
                        <a:t>, 2016)</a:t>
                      </a:r>
                      <a:endParaRPr lang="en-US" sz="18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 marR="11017"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Bien sûr, ces chiffres </a:t>
                      </a:r>
                      <a:r>
                        <a:rPr lang="fr-FR" sz="1800" b="1" kern="1200" dirty="0" smtClean="0">
                          <a:solidFill>
                            <a:schemeClr val="dk1"/>
                          </a:solidFill>
                          <a:effectLst/>
                          <a:latin typeface="+mn-lt"/>
                          <a:ea typeface="+mn-ea"/>
                          <a:cs typeface="+mn-cs"/>
                        </a:rPr>
                        <a:t>doivent être pris avec une pincée de sel</a:t>
                      </a:r>
                      <a:r>
                        <a:rPr lang="fr-FR" sz="1800" kern="1200" dirty="0" smtClean="0">
                          <a:solidFill>
                            <a:schemeClr val="dk1"/>
                          </a:solidFill>
                          <a:effectLst/>
                          <a:latin typeface="+mn-lt"/>
                          <a:ea typeface="+mn-ea"/>
                          <a:cs typeface="+mn-cs"/>
                        </a:rPr>
                        <a:t>,</a:t>
                      </a:r>
                      <a:r>
                        <a:rPr lang="en-US" sz="1800" b="0" kern="1200" baseline="0" dirty="0" smtClean="0">
                          <a:solidFill>
                            <a:schemeClr val="dk1"/>
                          </a:solidFill>
                          <a:effectLst/>
                          <a:latin typeface="+mn-lt"/>
                          <a:ea typeface="+mn-ea"/>
                          <a:cs typeface="+mn-cs"/>
                        </a:rPr>
                        <a:t> […]</a:t>
                      </a:r>
                      <a:endParaRPr lang="en-US" sz="1800" dirty="0" smtClean="0">
                        <a:effectLst/>
                      </a:endParaRPr>
                    </a:p>
                  </a:txBody>
                  <a:tcPr marL="11017" marR="11017" marT="0" marB="0" anchor="ctr"/>
                </a:tc>
                <a:tc>
                  <a:txBody>
                    <a:bodyPr/>
                    <a:lstStyle/>
                    <a:p>
                      <a:pPr algn="ctr">
                        <a:lnSpc>
                          <a:spcPct val="107000"/>
                        </a:lnSpc>
                        <a:spcAft>
                          <a:spcPts val="0"/>
                        </a:spcAft>
                      </a:pPr>
                      <a:r>
                        <a:rPr lang="fr-FR" sz="1800" kern="1200" dirty="0" smtClean="0">
                          <a:solidFill>
                            <a:schemeClr val="dk1"/>
                          </a:solidFill>
                          <a:effectLst/>
                          <a:latin typeface="+mn-lt"/>
                          <a:ea typeface="+mn-ea"/>
                          <a:cs typeface="+mn-cs"/>
                        </a:rPr>
                        <a:t>Bien sûr, ces chiffres </a:t>
                      </a:r>
                      <a:r>
                        <a:rPr lang="fr-FR" sz="1800" b="1" kern="1200" dirty="0" smtClean="0">
                          <a:solidFill>
                            <a:schemeClr val="dk1"/>
                          </a:solidFill>
                          <a:effectLst/>
                          <a:latin typeface="+mn-lt"/>
                          <a:ea typeface="+mn-ea"/>
                          <a:cs typeface="+mn-cs"/>
                        </a:rPr>
                        <a:t>sont à considérer avec prudence</a:t>
                      </a:r>
                      <a:r>
                        <a:rPr lang="fr-FR" sz="1800" b="0" kern="1200" dirty="0" smtClean="0">
                          <a:solidFill>
                            <a:schemeClr val="dk1"/>
                          </a:solidFill>
                          <a:effectLst/>
                          <a:latin typeface="+mn-lt"/>
                          <a:ea typeface="+mn-ea"/>
                          <a:cs typeface="+mn-cs"/>
                        </a:rPr>
                        <a:t>, […]</a:t>
                      </a:r>
                      <a:endParaRPr lang="en-US" sz="1800" b="0" kern="1200" dirty="0">
                        <a:solidFill>
                          <a:schemeClr val="dk1"/>
                        </a:solidFill>
                        <a:effectLst/>
                        <a:latin typeface="+mn-lt"/>
                        <a:ea typeface="+mn-ea"/>
                        <a:cs typeface="+mn-cs"/>
                      </a:endParaRPr>
                    </a:p>
                  </a:txBody>
                  <a:tcPr marL="11017" marR="11017" marT="0" marB="0" anchor="ctr"/>
                </a:tc>
                <a:extLst>
                  <a:ext uri="{0D108BD9-81ED-4DB2-BD59-A6C34878D82A}">
                    <a16:rowId xmlns:a16="http://schemas.microsoft.com/office/drawing/2014/main" val="3664042100"/>
                  </a:ext>
                </a:extLst>
              </a:tr>
            </a:tbl>
          </a:graphicData>
        </a:graphic>
      </p:graphicFrame>
    </p:spTree>
    <p:extLst>
      <p:ext uri="{BB962C8B-B14F-4D97-AF65-F5344CB8AC3E}">
        <p14:creationId xmlns:p14="http://schemas.microsoft.com/office/powerpoint/2010/main" val="123387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500" dirty="0" smtClean="0"/>
              <a:t>Limites</a:t>
            </a:r>
            <a:r>
              <a:rPr lang="fr-FR" sz="2500" b="1" dirty="0" smtClean="0"/>
              <a:t> </a:t>
            </a:r>
            <a:r>
              <a:rPr lang="en-US" sz="2500" dirty="0"/>
              <a:t/>
            </a:r>
            <a:br>
              <a:rPr lang="en-US" sz="2500" dirty="0"/>
            </a:br>
            <a:endParaRPr lang="en-US" sz="2500" b="1" dirty="0"/>
          </a:p>
        </p:txBody>
      </p:sp>
      <p:sp>
        <p:nvSpPr>
          <p:cNvPr id="3" name="Espace réservé du contenu 2"/>
          <p:cNvSpPr>
            <a:spLocks noGrp="1"/>
          </p:cNvSpPr>
          <p:nvPr>
            <p:ph idx="1"/>
          </p:nvPr>
        </p:nvSpPr>
        <p:spPr>
          <a:xfrm>
            <a:off x="581192" y="2003366"/>
            <a:ext cx="11029616" cy="3998423"/>
          </a:xfrm>
          <a:prstGeom prst="roundRect">
            <a:avLst/>
          </a:prstGeom>
          <a:ln/>
        </p:spPr>
        <p:style>
          <a:lnRef idx="2">
            <a:schemeClr val="accent2"/>
          </a:lnRef>
          <a:fillRef idx="1">
            <a:schemeClr val="lt1"/>
          </a:fillRef>
          <a:effectRef idx="0">
            <a:schemeClr val="accent2"/>
          </a:effectRef>
          <a:fontRef idx="minor">
            <a:schemeClr val="dk1"/>
          </a:fontRef>
        </p:style>
        <p:txBody>
          <a:bodyPr>
            <a:normAutofit/>
          </a:bodyPr>
          <a:lstStyle/>
          <a:p>
            <a:pPr marL="0" indent="0">
              <a:spcAft>
                <a:spcPts val="2400"/>
              </a:spcAft>
              <a:buNone/>
            </a:pPr>
            <a:r>
              <a:rPr lang="fr-FR" sz="3200" dirty="0" smtClean="0">
                <a:ln w="0"/>
                <a:solidFill>
                  <a:schemeClr val="tx2">
                    <a:lumMod val="20000"/>
                    <a:lumOff val="80000"/>
                  </a:schemeClr>
                </a:solidFill>
                <a:effectLst>
                  <a:outerShdw blurRad="38100" dist="25400" dir="5400000" algn="ctr" rotWithShape="0">
                    <a:srgbClr val="6E747A">
                      <a:alpha val="43000"/>
                    </a:srgbClr>
                  </a:outerShdw>
                </a:effectLst>
              </a:rPr>
              <a:t>- Traductions littérales et calques </a:t>
            </a:r>
          </a:p>
          <a:p>
            <a:pPr marL="0" indent="0">
              <a:spcAft>
                <a:spcPts val="2400"/>
              </a:spcAft>
              <a:buNone/>
            </a:pPr>
            <a:r>
              <a:rPr lang="fr-FR" sz="3200" b="1" dirty="0" smtClean="0">
                <a:ln w="0"/>
                <a:solidFill>
                  <a:schemeClr val="accent1"/>
                </a:solidFill>
                <a:effectLst>
                  <a:outerShdw blurRad="38100" dist="25400" dir="5400000" algn="ctr" rotWithShape="0">
                    <a:srgbClr val="6E747A">
                      <a:alpha val="43000"/>
                    </a:srgbClr>
                  </a:outerShdw>
                </a:effectLst>
              </a:rPr>
              <a:t>- Irrégularités</a:t>
            </a:r>
          </a:p>
          <a:p>
            <a:pPr marL="0" lvl="0" indent="0">
              <a:buNone/>
            </a:pPr>
            <a:endParaRPr lang="en-US" dirty="0"/>
          </a:p>
          <a:p>
            <a:endParaRPr lang="en-US" dirty="0"/>
          </a:p>
        </p:txBody>
      </p:sp>
    </p:spTree>
    <p:extLst>
      <p:ext uri="{BB962C8B-B14F-4D97-AF65-F5344CB8AC3E}">
        <p14:creationId xmlns:p14="http://schemas.microsoft.com/office/powerpoint/2010/main" val="426427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Irrégularités</a:t>
            </a:r>
            <a:endParaRPr lang="en-US"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60237104"/>
              </p:ext>
            </p:extLst>
          </p:nvPr>
        </p:nvGraphicFramePr>
        <p:xfrm>
          <a:off x="438148" y="1913037"/>
          <a:ext cx="11315701" cy="4825146"/>
        </p:xfrm>
        <a:graphic>
          <a:graphicData uri="http://schemas.openxmlformats.org/drawingml/2006/table">
            <a:tbl>
              <a:tblPr firstRow="1" firstCol="1" bandRow="1">
                <a:tableStyleId>{5C22544A-7EE6-4342-B048-85BDC9FD1C3A}</a:tableStyleId>
              </a:tblPr>
              <a:tblGrid>
                <a:gridCol w="201903">
                  <a:extLst>
                    <a:ext uri="{9D8B030D-6E8A-4147-A177-3AD203B41FA5}">
                      <a16:colId xmlns:a16="http://schemas.microsoft.com/office/drawing/2014/main" val="91057624"/>
                    </a:ext>
                  </a:extLst>
                </a:gridCol>
                <a:gridCol w="3616330">
                  <a:extLst>
                    <a:ext uri="{9D8B030D-6E8A-4147-A177-3AD203B41FA5}">
                      <a16:colId xmlns:a16="http://schemas.microsoft.com/office/drawing/2014/main" val="1446981786"/>
                    </a:ext>
                  </a:extLst>
                </a:gridCol>
                <a:gridCol w="3793703">
                  <a:extLst>
                    <a:ext uri="{9D8B030D-6E8A-4147-A177-3AD203B41FA5}">
                      <a16:colId xmlns:a16="http://schemas.microsoft.com/office/drawing/2014/main" val="3066589030"/>
                    </a:ext>
                  </a:extLst>
                </a:gridCol>
                <a:gridCol w="3703765">
                  <a:extLst>
                    <a:ext uri="{9D8B030D-6E8A-4147-A177-3AD203B41FA5}">
                      <a16:colId xmlns:a16="http://schemas.microsoft.com/office/drawing/2014/main" val="3201773543"/>
                    </a:ext>
                  </a:extLst>
                </a:gridCol>
              </a:tblGrid>
              <a:tr h="291519">
                <a:tc>
                  <a:txBody>
                    <a:bodyPr/>
                    <a:lstStyle/>
                    <a:p>
                      <a:pPr algn="ctr">
                        <a:lnSpc>
                          <a:spcPct val="107000"/>
                        </a:lnSpc>
                        <a:spcAft>
                          <a:spcPts val="0"/>
                        </a:spcAft>
                      </a:pPr>
                      <a:r>
                        <a:rPr lang="fr-FR"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tc>
                <a:tc>
                  <a:txBody>
                    <a:bodyPr/>
                    <a:lstStyle/>
                    <a:p>
                      <a:pPr algn="ctr">
                        <a:lnSpc>
                          <a:spcPct val="107000"/>
                        </a:lnSpc>
                        <a:spcAft>
                          <a:spcPts val="0"/>
                        </a:spcAft>
                      </a:pPr>
                      <a:r>
                        <a:rPr lang="fr-FR" sz="1850" dirty="0">
                          <a:effectLst/>
                        </a:rPr>
                        <a:t>Texte source</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tc>
                <a:tc>
                  <a:txBody>
                    <a:bodyPr/>
                    <a:lstStyle/>
                    <a:p>
                      <a:pPr algn="ctr">
                        <a:lnSpc>
                          <a:spcPct val="107000"/>
                        </a:lnSpc>
                        <a:spcAft>
                          <a:spcPts val="0"/>
                        </a:spcAft>
                      </a:pPr>
                      <a:r>
                        <a:rPr lang="fr-FR" sz="1850" dirty="0">
                          <a:effectLst/>
                        </a:rPr>
                        <a:t>TA brute (</a:t>
                      </a:r>
                      <a:r>
                        <a:rPr lang="fr-FR" sz="1850" dirty="0" err="1">
                          <a:effectLst/>
                        </a:rPr>
                        <a:t>DeepL</a:t>
                      </a:r>
                      <a:r>
                        <a:rPr lang="fr-FR" sz="1850" dirty="0">
                          <a:effectLst/>
                        </a:rPr>
                        <a:t>)</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tc>
                <a:tc>
                  <a:txBody>
                    <a:bodyPr/>
                    <a:lstStyle/>
                    <a:p>
                      <a:pPr algn="ctr">
                        <a:lnSpc>
                          <a:spcPct val="107000"/>
                        </a:lnSpc>
                        <a:spcAft>
                          <a:spcPts val="0"/>
                        </a:spcAft>
                      </a:pPr>
                      <a:r>
                        <a:rPr lang="fr-FR" sz="1850" dirty="0">
                          <a:effectLst/>
                        </a:rPr>
                        <a:t>Post-édition commune</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tc>
                <a:extLst>
                  <a:ext uri="{0D108BD9-81ED-4DB2-BD59-A6C34878D82A}">
                    <a16:rowId xmlns:a16="http://schemas.microsoft.com/office/drawing/2014/main" val="2270880301"/>
                  </a:ext>
                </a:extLst>
              </a:tr>
              <a:tr h="2553529">
                <a:tc>
                  <a:txBody>
                    <a:bodyPr/>
                    <a:lstStyle/>
                    <a:p>
                      <a:pPr algn="ctr">
                        <a:lnSpc>
                          <a:spcPct val="107000"/>
                        </a:lnSpc>
                        <a:spcAft>
                          <a:spcPts val="0"/>
                        </a:spcAft>
                      </a:pPr>
                      <a:r>
                        <a:rPr lang="fr-FR" sz="1600" dirty="0" smtClean="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tc>
                  <a:txBody>
                    <a:bodyPr/>
                    <a:lstStyle/>
                    <a:p>
                      <a:pPr algn="ctr">
                        <a:lnSpc>
                          <a:spcPct val="100000"/>
                        </a:lnSpc>
                        <a:spcAft>
                          <a:spcPts val="0"/>
                        </a:spcAft>
                      </a:pPr>
                      <a:r>
                        <a:rPr lang="en-US" sz="1500" b="1" kern="1200" cap="none" baseline="0" dirty="0" smtClean="0">
                          <a:solidFill>
                            <a:schemeClr val="dk1"/>
                          </a:solidFill>
                          <a:effectLst/>
                          <a:latin typeface="+mn-lt"/>
                          <a:ea typeface="+mn-ea"/>
                          <a:cs typeface="+mn-cs"/>
                        </a:rPr>
                        <a:t>Cryptocurrency</a:t>
                      </a:r>
                      <a:r>
                        <a:rPr lang="en-US" sz="1500" b="0" kern="1200" cap="none" baseline="0" dirty="0" smtClean="0">
                          <a:solidFill>
                            <a:schemeClr val="dk1"/>
                          </a:solidFill>
                          <a:effectLst/>
                          <a:latin typeface="+mn-lt"/>
                          <a:ea typeface="+mn-ea"/>
                          <a:cs typeface="+mn-cs"/>
                        </a:rPr>
                        <a:t>, statistics, graphs &amp; prices </a:t>
                      </a:r>
                    </a:p>
                    <a:p>
                      <a:pPr algn="ctr">
                        <a:lnSpc>
                          <a:spcPct val="100000"/>
                        </a:lnSpc>
                        <a:spcAft>
                          <a:spcPts val="0"/>
                        </a:spcAft>
                      </a:pPr>
                      <a:r>
                        <a:rPr lang="en-US" sz="1500" dirty="0" smtClean="0">
                          <a:effectLst/>
                        </a:rPr>
                        <a:t> </a:t>
                      </a:r>
                    </a:p>
                    <a:p>
                      <a:pPr algn="ctr">
                        <a:lnSpc>
                          <a:spcPct val="107000"/>
                        </a:lnSpc>
                        <a:spcAft>
                          <a:spcPts val="0"/>
                        </a:spcAft>
                      </a:pPr>
                      <a:r>
                        <a:rPr lang="en-US" sz="1500" dirty="0" smtClean="0">
                          <a:effectLst/>
                        </a:rPr>
                        <a:t>78.95% of </a:t>
                      </a:r>
                      <a:r>
                        <a:rPr lang="en-US" sz="1500" b="1" dirty="0" smtClean="0">
                          <a:effectLst/>
                        </a:rPr>
                        <a:t>cryptocurrency</a:t>
                      </a:r>
                      <a:r>
                        <a:rPr lang="en-US" sz="1500" dirty="0" smtClean="0">
                          <a:effectLst/>
                        </a:rPr>
                        <a:t> owners bought their coins, […] </a:t>
                      </a:r>
                    </a:p>
                    <a:p>
                      <a:pPr algn="ctr">
                        <a:lnSpc>
                          <a:spcPct val="107000"/>
                        </a:lnSpc>
                        <a:spcAft>
                          <a:spcPts val="0"/>
                        </a:spcAft>
                      </a:pPr>
                      <a:endParaRPr lang="en-US" sz="1500" dirty="0" smtClean="0">
                        <a:effectLst/>
                      </a:endParaRPr>
                    </a:p>
                    <a:p>
                      <a:pPr algn="ctr">
                        <a:lnSpc>
                          <a:spcPct val="107000"/>
                        </a:lnSpc>
                        <a:spcAft>
                          <a:spcPts val="0"/>
                        </a:spcAft>
                      </a:pPr>
                      <a:r>
                        <a:rPr lang="en-US" sz="1500" dirty="0" smtClean="0">
                          <a:effectLst/>
                        </a:rPr>
                        <a:t>Popularity of </a:t>
                      </a:r>
                      <a:r>
                        <a:rPr lang="en-US" sz="1500" b="1" dirty="0" smtClean="0">
                          <a:effectLst/>
                        </a:rPr>
                        <a:t>Cryptocurrency</a:t>
                      </a:r>
                      <a:endParaRPr lang="en-US" sz="1500" b="1" dirty="0">
                        <a:effectLst/>
                      </a:endParaRPr>
                    </a:p>
                    <a:p>
                      <a:pPr algn="ctr">
                        <a:lnSpc>
                          <a:spcPct val="107000"/>
                        </a:lnSpc>
                        <a:spcAft>
                          <a:spcPts val="0"/>
                        </a:spcAft>
                      </a:pPr>
                      <a:r>
                        <a:rPr lang="en-US" sz="1500" dirty="0">
                          <a:effectLst/>
                        </a:rPr>
                        <a:t> </a:t>
                      </a:r>
                    </a:p>
                    <a:p>
                      <a:pPr algn="ctr">
                        <a:lnSpc>
                          <a:spcPct val="107000"/>
                        </a:lnSpc>
                        <a:spcAft>
                          <a:spcPts val="0"/>
                        </a:spcAft>
                      </a:pPr>
                      <a:r>
                        <a:rPr lang="en-US" sz="1500" dirty="0" smtClean="0">
                          <a:effectLst/>
                        </a:rPr>
                        <a:t>4.68% of millennials have invested in </a:t>
                      </a:r>
                      <a:r>
                        <a:rPr lang="en-US" sz="1500" b="1" dirty="0" smtClean="0">
                          <a:effectLst/>
                        </a:rPr>
                        <a:t>Cryptocurrencies</a:t>
                      </a:r>
                      <a:r>
                        <a:rPr lang="en-US" sz="1500" dirty="0" smtClean="0">
                          <a:effectLst/>
                        </a:rPr>
                        <a:t> of some kind.</a:t>
                      </a:r>
                    </a:p>
                    <a:p>
                      <a:pPr algn="ctr">
                        <a:lnSpc>
                          <a:spcPct val="107000"/>
                        </a:lnSpc>
                        <a:spcAft>
                          <a:spcPts val="0"/>
                        </a:spcAft>
                      </a:pPr>
                      <a:r>
                        <a:rPr lang="en-US" sz="1500" dirty="0" smtClean="0">
                          <a:solidFill>
                            <a:schemeClr val="tx1"/>
                          </a:solidFill>
                          <a:effectLst/>
                        </a:rPr>
                        <a:t>(Cryptocurrencies, 2020)</a:t>
                      </a:r>
                      <a:r>
                        <a:rPr lang="en-US" sz="1500" dirty="0">
                          <a:solidFill>
                            <a:schemeClr val="tx1"/>
                          </a:solidFill>
                          <a:effectLst/>
                        </a:rPr>
                        <a:t> </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tc>
                  <a:txBody>
                    <a:bodyPr/>
                    <a:lstStyle/>
                    <a:p>
                      <a:pPr algn="ctr">
                        <a:lnSpc>
                          <a:spcPct val="100000"/>
                        </a:lnSpc>
                        <a:spcAft>
                          <a:spcPts val="0"/>
                        </a:spcAft>
                      </a:pPr>
                      <a:r>
                        <a:rPr lang="fr-FR" sz="1500" dirty="0" smtClean="0">
                          <a:effectLst/>
                        </a:rPr>
                        <a:t>Statistiques, graphiques</a:t>
                      </a:r>
                      <a:r>
                        <a:rPr lang="fr-FR" sz="1500" baseline="0" dirty="0" smtClean="0">
                          <a:effectLst/>
                        </a:rPr>
                        <a:t> et prix des </a:t>
                      </a:r>
                      <a:r>
                        <a:rPr lang="fr-FR" sz="1500" b="1" baseline="0" dirty="0" err="1" smtClean="0">
                          <a:effectLst/>
                        </a:rPr>
                        <a:t>cryptocurrences</a:t>
                      </a:r>
                      <a:r>
                        <a:rPr lang="fr-FR" sz="1500" b="1" baseline="0" dirty="0" smtClean="0">
                          <a:effectLst/>
                        </a:rPr>
                        <a:t> </a:t>
                      </a:r>
                      <a:endParaRPr lang="fr-FR" sz="1500" b="1" dirty="0" smtClean="0">
                        <a:effectLst/>
                      </a:endParaRPr>
                    </a:p>
                    <a:p>
                      <a:pPr algn="ctr">
                        <a:lnSpc>
                          <a:spcPct val="100000"/>
                        </a:lnSpc>
                        <a:spcAft>
                          <a:spcPts val="0"/>
                        </a:spcAft>
                      </a:pPr>
                      <a:endParaRPr lang="en-US" sz="1500" dirty="0" smtClean="0">
                        <a:effectLst/>
                      </a:endParaRPr>
                    </a:p>
                    <a:p>
                      <a:pPr algn="ctr">
                        <a:lnSpc>
                          <a:spcPct val="107000"/>
                        </a:lnSpc>
                        <a:spcAft>
                          <a:spcPts val="0"/>
                        </a:spcAft>
                      </a:pPr>
                      <a:r>
                        <a:rPr lang="fr-FR" sz="1500" dirty="0" smtClean="0">
                          <a:effectLst/>
                        </a:rPr>
                        <a:t>78,95 % des propriétaires de </a:t>
                      </a:r>
                      <a:r>
                        <a:rPr lang="fr-FR" sz="1500" b="1" dirty="0" smtClean="0">
                          <a:effectLst/>
                        </a:rPr>
                        <a:t>monnaies cryptographiques </a:t>
                      </a:r>
                      <a:r>
                        <a:rPr lang="fr-FR" sz="1500" dirty="0" smtClean="0">
                          <a:effectLst/>
                        </a:rPr>
                        <a:t>ont acheté leurs pièces, […]</a:t>
                      </a:r>
                      <a:endParaRPr lang="en-US" sz="1500" dirty="0">
                        <a:effectLst/>
                      </a:endParaRPr>
                    </a:p>
                    <a:p>
                      <a:pPr algn="ctr">
                        <a:lnSpc>
                          <a:spcPct val="107000"/>
                        </a:lnSpc>
                        <a:spcAft>
                          <a:spcPts val="0"/>
                        </a:spcAft>
                      </a:pPr>
                      <a:r>
                        <a:rPr lang="fr-FR" sz="1500" dirty="0">
                          <a:effectLst/>
                        </a:rPr>
                        <a:t> </a:t>
                      </a:r>
                      <a:endParaRPr lang="en-US" sz="1500" dirty="0">
                        <a:effectLst/>
                      </a:endParaRPr>
                    </a:p>
                    <a:p>
                      <a:pPr algn="ctr">
                        <a:lnSpc>
                          <a:spcPct val="107000"/>
                        </a:lnSpc>
                        <a:spcAft>
                          <a:spcPts val="0"/>
                        </a:spcAft>
                      </a:pPr>
                      <a:r>
                        <a:rPr lang="fr-FR" sz="1500" dirty="0" smtClean="0">
                          <a:effectLst/>
                        </a:rPr>
                        <a:t>Popularité de la </a:t>
                      </a:r>
                      <a:r>
                        <a:rPr lang="fr-FR" sz="1500" b="1" dirty="0" err="1" smtClean="0">
                          <a:effectLst/>
                        </a:rPr>
                        <a:t>cryptocouronne</a:t>
                      </a:r>
                      <a:r>
                        <a:rPr lang="fr-FR" sz="1500" dirty="0" smtClean="0">
                          <a:effectLst/>
                        </a:rPr>
                        <a:t> </a:t>
                      </a:r>
                    </a:p>
                    <a:p>
                      <a:pPr algn="ctr">
                        <a:lnSpc>
                          <a:spcPct val="107000"/>
                        </a:lnSpc>
                        <a:spcAft>
                          <a:spcPts val="0"/>
                        </a:spcAft>
                      </a:pPr>
                      <a:endParaRPr lang="en-US" sz="1500" dirty="0" smtClean="0">
                        <a:effectLst/>
                      </a:endParaRPr>
                    </a:p>
                    <a:p>
                      <a:pPr algn="ctr">
                        <a:lnSpc>
                          <a:spcPct val="107000"/>
                        </a:lnSpc>
                        <a:spcAft>
                          <a:spcPts val="0"/>
                        </a:spcAft>
                      </a:pPr>
                      <a:r>
                        <a:rPr lang="fr-FR" sz="1500" dirty="0" smtClean="0">
                          <a:effectLst/>
                        </a:rPr>
                        <a:t>4,68% des millénaires ont investi dans des </a:t>
                      </a:r>
                      <a:r>
                        <a:rPr lang="fr-FR" sz="1500" b="1" dirty="0" err="1" smtClean="0">
                          <a:effectLst/>
                        </a:rPr>
                        <a:t>cryptocrédits</a:t>
                      </a:r>
                      <a:r>
                        <a:rPr lang="fr-FR" sz="1500" dirty="0" smtClean="0">
                          <a:effectLst/>
                        </a:rPr>
                        <a:t> d'un type ou d'un autre.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500" b="1" dirty="0" err="1" smtClean="0">
                          <a:effectLst/>
                        </a:rPr>
                        <a:t>Cryptomonnaies</a:t>
                      </a:r>
                      <a:r>
                        <a:rPr lang="fr-FR" sz="1500" b="0" dirty="0" smtClean="0">
                          <a:effectLst/>
                        </a:rPr>
                        <a:t> : statistiques,</a:t>
                      </a:r>
                      <a:r>
                        <a:rPr lang="fr-FR" sz="1500" b="0" baseline="0" dirty="0" smtClean="0">
                          <a:effectLst/>
                        </a:rPr>
                        <a:t> graphiques et cours</a:t>
                      </a:r>
                      <a:r>
                        <a:rPr lang="fr-FR" sz="1500" b="0" dirty="0" smtClean="0">
                          <a:effectLst/>
                        </a:rPr>
                        <a:t> </a:t>
                      </a:r>
                      <a:r>
                        <a:rPr lang="fr-FR" sz="1500" dirty="0" smtClean="0">
                          <a:effectLst/>
                        </a:rPr>
                        <a:t> </a:t>
                      </a:r>
                      <a:endParaRPr lang="en-US" sz="1500" dirty="0" smtClean="0">
                        <a:effectLst/>
                      </a:endParaRPr>
                    </a:p>
                    <a:p>
                      <a:pPr algn="ctr">
                        <a:lnSpc>
                          <a:spcPct val="107000"/>
                        </a:lnSpc>
                        <a:spcAft>
                          <a:spcPts val="0"/>
                        </a:spcAft>
                      </a:pPr>
                      <a:endParaRPr lang="fr-FR" sz="1500" dirty="0" smtClean="0">
                        <a:effectLst/>
                      </a:endParaRPr>
                    </a:p>
                    <a:p>
                      <a:pPr algn="ctr">
                        <a:lnSpc>
                          <a:spcPct val="107000"/>
                        </a:lnSpc>
                        <a:spcAft>
                          <a:spcPts val="0"/>
                        </a:spcAft>
                      </a:pPr>
                      <a:r>
                        <a:rPr lang="fr-FR" sz="1500" dirty="0" smtClean="0">
                          <a:effectLst/>
                        </a:rPr>
                        <a:t>78,95 % des détenteurs ont acheté leurs </a:t>
                      </a:r>
                      <a:r>
                        <a:rPr lang="fr-FR" sz="1500" b="1" dirty="0" err="1" smtClean="0">
                          <a:effectLst/>
                        </a:rPr>
                        <a:t>cryptomonnaies</a:t>
                      </a:r>
                      <a:r>
                        <a:rPr lang="fr-FR" sz="1500" dirty="0" smtClean="0">
                          <a:effectLst/>
                        </a:rPr>
                        <a:t>, […]</a:t>
                      </a:r>
                      <a:endParaRPr lang="en-US" sz="1500" dirty="0">
                        <a:effectLst/>
                      </a:endParaRPr>
                    </a:p>
                    <a:p>
                      <a:pPr algn="ctr">
                        <a:lnSpc>
                          <a:spcPct val="107000"/>
                        </a:lnSpc>
                        <a:spcAft>
                          <a:spcPts val="0"/>
                        </a:spcAft>
                      </a:pPr>
                      <a:r>
                        <a:rPr lang="fr-FR" sz="1500" dirty="0">
                          <a:effectLst/>
                        </a:rPr>
                        <a:t> </a:t>
                      </a:r>
                      <a:endParaRPr lang="en-US" sz="1500" dirty="0">
                        <a:effectLst/>
                      </a:endParaRPr>
                    </a:p>
                    <a:p>
                      <a:pPr algn="ctr">
                        <a:lnSpc>
                          <a:spcPct val="107000"/>
                        </a:lnSpc>
                        <a:spcAft>
                          <a:spcPts val="0"/>
                        </a:spcAft>
                      </a:pPr>
                      <a:r>
                        <a:rPr lang="fr-FR" sz="1500" dirty="0" smtClean="0">
                          <a:effectLst/>
                        </a:rPr>
                        <a:t>Popularité de la </a:t>
                      </a:r>
                      <a:r>
                        <a:rPr lang="fr-FR" sz="1500" b="1" dirty="0" err="1" smtClean="0">
                          <a:effectLst/>
                        </a:rPr>
                        <a:t>cryptomonnaie</a:t>
                      </a:r>
                      <a:endParaRPr lang="en-US" sz="1500" b="1" dirty="0">
                        <a:effectLst/>
                      </a:endParaRPr>
                    </a:p>
                    <a:p>
                      <a:pPr algn="ctr">
                        <a:lnSpc>
                          <a:spcPct val="107000"/>
                        </a:lnSpc>
                        <a:spcAft>
                          <a:spcPts val="0"/>
                        </a:spcAft>
                      </a:pPr>
                      <a:r>
                        <a:rPr lang="fr-FR" sz="1500" dirty="0">
                          <a:effectLst/>
                        </a:rPr>
                        <a:t> </a:t>
                      </a:r>
                      <a:endParaRPr lang="en-US" sz="1500" dirty="0">
                        <a:effectLst/>
                      </a:endParaRPr>
                    </a:p>
                    <a:p>
                      <a:pPr algn="ctr">
                        <a:lnSpc>
                          <a:spcPct val="107000"/>
                        </a:lnSpc>
                        <a:spcAft>
                          <a:spcPts val="0"/>
                        </a:spcAft>
                      </a:pPr>
                      <a:r>
                        <a:rPr lang="fr-FR" sz="1500" dirty="0" smtClean="0">
                          <a:effectLst/>
                        </a:rPr>
                        <a:t>4,68% de la génération Y ont investi dans des </a:t>
                      </a:r>
                      <a:r>
                        <a:rPr lang="fr-FR" sz="1500" b="1" dirty="0" err="1" smtClean="0">
                          <a:effectLst/>
                        </a:rPr>
                        <a:t>cryptomonnaies</a:t>
                      </a:r>
                      <a:r>
                        <a:rPr lang="fr-FR" sz="1500" dirty="0" smtClean="0">
                          <a:effectLst/>
                        </a:rPr>
                        <a:t>.</a:t>
                      </a:r>
                      <a:r>
                        <a:rPr lang="fr-FR"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extLst>
                  <a:ext uri="{0D108BD9-81ED-4DB2-BD59-A6C34878D82A}">
                    <a16:rowId xmlns:a16="http://schemas.microsoft.com/office/drawing/2014/main" val="489439586"/>
                  </a:ext>
                </a:extLst>
              </a:tr>
              <a:tr h="1880841">
                <a:tc>
                  <a:txBody>
                    <a:bodyPr/>
                    <a:lstStyle/>
                    <a:p>
                      <a:pPr>
                        <a:lnSpc>
                          <a:spcPct val="107000"/>
                        </a:lnSpc>
                        <a:spcAft>
                          <a:spcPts val="0"/>
                        </a:spcAft>
                      </a:pPr>
                      <a:r>
                        <a:rPr lang="fr-FR" sz="1600" dirty="0" smtClean="0">
                          <a:effectLst/>
                          <a:latin typeface="+mn-lt"/>
                          <a:ea typeface="+mn-ea"/>
                          <a:cs typeface="+mn-cs"/>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tc>
                  <a:txBody>
                    <a:bodyPr/>
                    <a:lstStyle/>
                    <a:p>
                      <a:pPr algn="ctr">
                        <a:lnSpc>
                          <a:spcPct val="107000"/>
                        </a:lnSpc>
                        <a:spcAft>
                          <a:spcPts val="0"/>
                        </a:spcAft>
                      </a:pPr>
                      <a:r>
                        <a:rPr lang="en-US" sz="1500" dirty="0">
                          <a:effectLst/>
                        </a:rPr>
                        <a:t>And </a:t>
                      </a:r>
                      <a:r>
                        <a:rPr lang="en-US" sz="1500" b="1" dirty="0">
                          <a:effectLst/>
                        </a:rPr>
                        <a:t>you</a:t>
                      </a:r>
                      <a:r>
                        <a:rPr lang="en-US" sz="1500" dirty="0">
                          <a:effectLst/>
                        </a:rPr>
                        <a:t>’ve heard me say this before, and I’m very proud of it</a:t>
                      </a:r>
                      <a:r>
                        <a:rPr lang="en-US" sz="1500" dirty="0" smtClean="0">
                          <a:effectLst/>
                        </a:rPr>
                        <a:t>: […]</a:t>
                      </a:r>
                      <a:endParaRPr lang="en-US" sz="1500" dirty="0">
                        <a:effectLst/>
                      </a:endParaRPr>
                    </a:p>
                    <a:p>
                      <a:pPr algn="ctr">
                        <a:lnSpc>
                          <a:spcPct val="107000"/>
                        </a:lnSpc>
                        <a:spcAft>
                          <a:spcPts val="0"/>
                        </a:spcAft>
                      </a:pPr>
                      <a:r>
                        <a:rPr lang="en-US" sz="1500" dirty="0">
                          <a:effectLst/>
                        </a:rPr>
                        <a:t> </a:t>
                      </a:r>
                    </a:p>
                    <a:p>
                      <a:pPr algn="ctr">
                        <a:lnSpc>
                          <a:spcPct val="107000"/>
                        </a:lnSpc>
                        <a:spcAft>
                          <a:spcPts val="0"/>
                        </a:spcAft>
                      </a:pPr>
                      <a:r>
                        <a:rPr lang="en-US" sz="1500" dirty="0">
                          <a:effectLst/>
                        </a:rPr>
                        <a:t>We have the number-one location for gain. </a:t>
                      </a:r>
                      <a:r>
                        <a:rPr lang="en-US" sz="1500" b="1" dirty="0">
                          <a:effectLst/>
                        </a:rPr>
                        <a:t>You</a:t>
                      </a:r>
                      <a:r>
                        <a:rPr lang="en-US" sz="1500" b="0" dirty="0">
                          <a:effectLst/>
                        </a:rPr>
                        <a:t> know that</a:t>
                      </a:r>
                      <a:r>
                        <a:rPr lang="en-US" sz="1500" dirty="0">
                          <a:effectLst/>
                        </a:rPr>
                        <a:t>.</a:t>
                      </a:r>
                    </a:p>
                    <a:p>
                      <a:pPr algn="ctr">
                        <a:lnSpc>
                          <a:spcPct val="107000"/>
                        </a:lnSpc>
                        <a:spcAft>
                          <a:spcPts val="0"/>
                        </a:spcAft>
                      </a:pPr>
                      <a:r>
                        <a:rPr lang="en-US" sz="1500" dirty="0">
                          <a:effectLst/>
                        </a:rPr>
                        <a:t>(Trump, 2019)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tc>
                  <a:txBody>
                    <a:bodyPr/>
                    <a:lstStyle/>
                    <a:p>
                      <a:pPr algn="ctr">
                        <a:lnSpc>
                          <a:spcPct val="107000"/>
                        </a:lnSpc>
                        <a:spcAft>
                          <a:spcPts val="0"/>
                        </a:spcAft>
                      </a:pPr>
                      <a:r>
                        <a:rPr lang="fr-FR" sz="1500" dirty="0">
                          <a:effectLst/>
                        </a:rPr>
                        <a:t>Et </a:t>
                      </a:r>
                      <a:r>
                        <a:rPr lang="fr-FR" sz="1500" b="1" dirty="0">
                          <a:effectLst/>
                        </a:rPr>
                        <a:t>vous</a:t>
                      </a:r>
                      <a:r>
                        <a:rPr lang="fr-FR" sz="1500" dirty="0">
                          <a:effectLst/>
                        </a:rPr>
                        <a:t> m’avez déjà entendu le dire, et j'en suis très fier : </a:t>
                      </a:r>
                      <a:r>
                        <a:rPr lang="fr-FR" sz="1500" dirty="0" smtClean="0">
                          <a:effectLst/>
                        </a:rPr>
                        <a:t>[…].</a:t>
                      </a:r>
                      <a:endParaRPr lang="en-US" sz="1500" dirty="0">
                        <a:effectLst/>
                      </a:endParaRPr>
                    </a:p>
                    <a:p>
                      <a:pPr algn="ctr">
                        <a:lnSpc>
                          <a:spcPct val="107000"/>
                        </a:lnSpc>
                        <a:spcAft>
                          <a:spcPts val="0"/>
                        </a:spcAft>
                      </a:pPr>
                      <a:r>
                        <a:rPr lang="fr-FR" sz="1500" dirty="0">
                          <a:effectLst/>
                        </a:rPr>
                        <a:t> </a:t>
                      </a:r>
                      <a:endParaRPr lang="en-US" sz="1500" dirty="0">
                        <a:effectLst/>
                      </a:endParaRPr>
                    </a:p>
                    <a:p>
                      <a:pPr algn="ctr">
                        <a:lnSpc>
                          <a:spcPct val="107000"/>
                        </a:lnSpc>
                        <a:spcAft>
                          <a:spcPts val="0"/>
                        </a:spcAft>
                      </a:pPr>
                      <a:r>
                        <a:rPr lang="fr-FR" sz="1500" dirty="0">
                          <a:effectLst/>
                        </a:rPr>
                        <a:t>Nous avons l'emplacement numéro un pour gagner de l'argent. </a:t>
                      </a:r>
                      <a:r>
                        <a:rPr lang="fr-FR" sz="1500" b="1" dirty="0">
                          <a:effectLst/>
                        </a:rPr>
                        <a:t>Tu</a:t>
                      </a:r>
                      <a:r>
                        <a:rPr lang="fr-FR" sz="1500" dirty="0">
                          <a:effectLst/>
                        </a:rPr>
                        <a:t> le sais bien.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tc>
                  <a:txBody>
                    <a:bodyPr/>
                    <a:lstStyle/>
                    <a:p>
                      <a:pPr algn="ctr">
                        <a:lnSpc>
                          <a:spcPct val="107000"/>
                        </a:lnSpc>
                        <a:spcAft>
                          <a:spcPts val="0"/>
                        </a:spcAft>
                      </a:pPr>
                      <a:r>
                        <a:rPr lang="fr-FR" sz="1500" dirty="0" smtClean="0">
                          <a:effectLst/>
                        </a:rPr>
                        <a:t>Je </a:t>
                      </a:r>
                      <a:r>
                        <a:rPr lang="fr-FR" sz="1500" b="1" dirty="0">
                          <a:effectLst/>
                        </a:rPr>
                        <a:t>vous</a:t>
                      </a:r>
                      <a:r>
                        <a:rPr lang="fr-FR" sz="1500" dirty="0">
                          <a:effectLst/>
                        </a:rPr>
                        <a:t> l’ai déjà dit, et j'en suis très fier : </a:t>
                      </a:r>
                      <a:r>
                        <a:rPr lang="fr-FR" sz="1500" dirty="0" smtClean="0">
                          <a:effectLst/>
                        </a:rPr>
                        <a:t> […].</a:t>
                      </a:r>
                      <a:endParaRPr lang="en-US" sz="1500" dirty="0">
                        <a:effectLst/>
                      </a:endParaRPr>
                    </a:p>
                    <a:p>
                      <a:pPr algn="ctr">
                        <a:lnSpc>
                          <a:spcPct val="107000"/>
                        </a:lnSpc>
                        <a:spcAft>
                          <a:spcPts val="0"/>
                        </a:spcAft>
                      </a:pPr>
                      <a:r>
                        <a:rPr lang="fr-FR" sz="1500" dirty="0">
                          <a:effectLst/>
                        </a:rPr>
                        <a:t> </a:t>
                      </a:r>
                      <a:endParaRPr lang="fr-FR" sz="1500" dirty="0" smtClean="0">
                        <a:effectLst/>
                      </a:endParaRPr>
                    </a:p>
                    <a:p>
                      <a:pPr algn="ctr">
                        <a:lnSpc>
                          <a:spcPct val="107000"/>
                        </a:lnSpc>
                        <a:spcAft>
                          <a:spcPts val="0"/>
                        </a:spcAft>
                      </a:pPr>
                      <a:r>
                        <a:rPr lang="fr-FR" sz="1500" dirty="0" smtClean="0">
                          <a:effectLst/>
                        </a:rPr>
                        <a:t>C’est </a:t>
                      </a:r>
                      <a:r>
                        <a:rPr lang="fr-FR" sz="1500" dirty="0">
                          <a:effectLst/>
                        </a:rPr>
                        <a:t>ici l’endroit rêvé pour en profiter. Et vous le </a:t>
                      </a:r>
                      <a:r>
                        <a:rPr lang="fr-FR" sz="1500" dirty="0" smtClean="0">
                          <a:effectLst/>
                        </a:rPr>
                        <a:t>savez </a:t>
                      </a:r>
                      <a:r>
                        <a:rPr lang="fr-FR" sz="1500" dirty="0">
                          <a:effectLst/>
                        </a:rPr>
                        <a:t>bien. Et </a:t>
                      </a:r>
                      <a:r>
                        <a:rPr lang="fr-FR" sz="1500" b="1" dirty="0">
                          <a:effectLst/>
                        </a:rPr>
                        <a:t>vous</a:t>
                      </a:r>
                      <a:r>
                        <a:rPr lang="fr-FR" sz="1500" dirty="0">
                          <a:effectLst/>
                        </a:rPr>
                        <a:t> le savez bien.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extLst>
                  <a:ext uri="{0D108BD9-81ED-4DB2-BD59-A6C34878D82A}">
                    <a16:rowId xmlns:a16="http://schemas.microsoft.com/office/drawing/2014/main" val="3959447982"/>
                  </a:ext>
                </a:extLst>
              </a:tr>
            </a:tbl>
          </a:graphicData>
        </a:graphic>
      </p:graphicFrame>
    </p:spTree>
    <p:extLst>
      <p:ext uri="{BB962C8B-B14F-4D97-AF65-F5344CB8AC3E}">
        <p14:creationId xmlns:p14="http://schemas.microsoft.com/office/powerpoint/2010/main" val="2502523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500" dirty="0" smtClean="0"/>
              <a:t>Limites</a:t>
            </a:r>
            <a:r>
              <a:rPr lang="fr-FR" sz="2500" b="1" dirty="0" smtClean="0"/>
              <a:t> </a:t>
            </a:r>
            <a:r>
              <a:rPr lang="en-US" sz="2500" dirty="0"/>
              <a:t/>
            </a:r>
            <a:br>
              <a:rPr lang="en-US" sz="2500" dirty="0"/>
            </a:br>
            <a:endParaRPr lang="en-US" sz="2500" b="1" dirty="0"/>
          </a:p>
        </p:txBody>
      </p:sp>
      <p:sp>
        <p:nvSpPr>
          <p:cNvPr id="3" name="Espace réservé du contenu 2"/>
          <p:cNvSpPr>
            <a:spLocks noGrp="1"/>
          </p:cNvSpPr>
          <p:nvPr>
            <p:ph idx="1"/>
          </p:nvPr>
        </p:nvSpPr>
        <p:spPr>
          <a:xfrm>
            <a:off x="581192" y="2003366"/>
            <a:ext cx="11029616" cy="3998423"/>
          </a:xfrm>
          <a:prstGeom prst="roundRect">
            <a:avLst/>
          </a:prstGeom>
          <a:ln/>
        </p:spPr>
        <p:style>
          <a:lnRef idx="2">
            <a:schemeClr val="accent2"/>
          </a:lnRef>
          <a:fillRef idx="1">
            <a:schemeClr val="lt1"/>
          </a:fillRef>
          <a:effectRef idx="0">
            <a:schemeClr val="accent2"/>
          </a:effectRef>
          <a:fontRef idx="minor">
            <a:schemeClr val="dk1"/>
          </a:fontRef>
        </p:style>
        <p:txBody>
          <a:bodyPr>
            <a:normAutofit/>
          </a:bodyPr>
          <a:lstStyle/>
          <a:p>
            <a:pPr marL="0" indent="0">
              <a:spcAft>
                <a:spcPts val="2400"/>
              </a:spcAft>
              <a:buNone/>
            </a:pPr>
            <a:r>
              <a:rPr lang="fr-FR" sz="3200" dirty="0" smtClean="0">
                <a:ln w="0"/>
                <a:solidFill>
                  <a:schemeClr val="tx2">
                    <a:lumMod val="20000"/>
                    <a:lumOff val="80000"/>
                  </a:schemeClr>
                </a:solidFill>
                <a:effectLst>
                  <a:outerShdw blurRad="38100" dist="25400" dir="5400000" algn="ctr" rotWithShape="0">
                    <a:srgbClr val="6E747A">
                      <a:alpha val="43000"/>
                    </a:srgbClr>
                  </a:outerShdw>
                </a:effectLst>
              </a:rPr>
              <a:t>- Traductions littérales </a:t>
            </a:r>
            <a:r>
              <a:rPr lang="fr-FR" sz="3200" dirty="0">
                <a:ln w="0"/>
                <a:solidFill>
                  <a:schemeClr val="tx2">
                    <a:lumMod val="20000"/>
                    <a:lumOff val="80000"/>
                  </a:schemeClr>
                </a:solidFill>
                <a:effectLst>
                  <a:outerShdw blurRad="38100" dist="25400" dir="5400000" algn="ctr" rotWithShape="0">
                    <a:srgbClr val="6E747A">
                      <a:alpha val="43000"/>
                    </a:srgbClr>
                  </a:outerShdw>
                </a:effectLst>
              </a:rPr>
              <a:t>et </a:t>
            </a:r>
            <a:r>
              <a:rPr lang="fr-FR" sz="3200" dirty="0" smtClean="0">
                <a:ln w="0"/>
                <a:solidFill>
                  <a:schemeClr val="tx2">
                    <a:lumMod val="20000"/>
                    <a:lumOff val="80000"/>
                  </a:schemeClr>
                </a:solidFill>
                <a:effectLst>
                  <a:outerShdw blurRad="38100" dist="25400" dir="5400000" algn="ctr" rotWithShape="0">
                    <a:srgbClr val="6E747A">
                      <a:alpha val="43000"/>
                    </a:srgbClr>
                  </a:outerShdw>
                </a:effectLst>
              </a:rPr>
              <a:t>calques </a:t>
            </a:r>
          </a:p>
          <a:p>
            <a:pPr marL="0" indent="0">
              <a:spcAft>
                <a:spcPts val="2400"/>
              </a:spcAft>
              <a:buNone/>
            </a:pPr>
            <a:r>
              <a:rPr lang="fr-FR" sz="3200" dirty="0" smtClean="0">
                <a:ln w="0"/>
                <a:solidFill>
                  <a:schemeClr val="tx2">
                    <a:lumMod val="20000"/>
                    <a:lumOff val="80000"/>
                  </a:schemeClr>
                </a:solidFill>
                <a:effectLst>
                  <a:outerShdw blurRad="38100" dist="25400" dir="5400000" algn="ctr" rotWithShape="0">
                    <a:srgbClr val="6E747A">
                      <a:alpha val="43000"/>
                    </a:srgbClr>
                  </a:outerShdw>
                </a:effectLst>
              </a:rPr>
              <a:t>- Irrégularités</a:t>
            </a:r>
          </a:p>
          <a:p>
            <a:pPr marL="0" indent="0">
              <a:spcAft>
                <a:spcPts val="2400"/>
              </a:spcAft>
              <a:buNone/>
            </a:pPr>
            <a:r>
              <a:rPr lang="fr-FR" sz="3200" b="1" dirty="0" smtClean="0">
                <a:ln w="0"/>
                <a:solidFill>
                  <a:schemeClr val="accent1"/>
                </a:solidFill>
                <a:effectLst>
                  <a:outerShdw blurRad="38100" dist="25400" dir="5400000" algn="ctr" rotWithShape="0">
                    <a:srgbClr val="6E747A">
                      <a:alpha val="43000"/>
                    </a:srgbClr>
                  </a:outerShdw>
                </a:effectLst>
              </a:rPr>
              <a:t>- Irrationalité</a:t>
            </a:r>
          </a:p>
          <a:p>
            <a:pPr marL="0" lvl="0" indent="0">
              <a:buNone/>
            </a:pPr>
            <a:endParaRPr lang="en-US" dirty="0"/>
          </a:p>
          <a:p>
            <a:endParaRPr lang="en-US" dirty="0"/>
          </a:p>
        </p:txBody>
      </p:sp>
    </p:spTree>
    <p:extLst>
      <p:ext uri="{BB962C8B-B14F-4D97-AF65-F5344CB8AC3E}">
        <p14:creationId xmlns:p14="http://schemas.microsoft.com/office/powerpoint/2010/main" val="262038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Irrationalité</a:t>
            </a:r>
            <a:endParaRPr lang="en-US"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49795164"/>
              </p:ext>
            </p:extLst>
          </p:nvPr>
        </p:nvGraphicFramePr>
        <p:xfrm>
          <a:off x="868717" y="2033709"/>
          <a:ext cx="10454565" cy="4515270"/>
        </p:xfrm>
        <a:graphic>
          <a:graphicData uri="http://schemas.openxmlformats.org/drawingml/2006/table">
            <a:tbl>
              <a:tblPr firstRow="1" firstCol="1" bandRow="1">
                <a:tableStyleId>{5C22544A-7EE6-4342-B048-85BDC9FD1C3A}</a:tableStyleId>
              </a:tblPr>
              <a:tblGrid>
                <a:gridCol w="267889">
                  <a:extLst>
                    <a:ext uri="{9D8B030D-6E8A-4147-A177-3AD203B41FA5}">
                      <a16:colId xmlns:a16="http://schemas.microsoft.com/office/drawing/2014/main" val="26487489"/>
                    </a:ext>
                  </a:extLst>
                </a:gridCol>
                <a:gridCol w="3391210">
                  <a:extLst>
                    <a:ext uri="{9D8B030D-6E8A-4147-A177-3AD203B41FA5}">
                      <a16:colId xmlns:a16="http://schemas.microsoft.com/office/drawing/2014/main" val="1181161857"/>
                    </a:ext>
                  </a:extLst>
                </a:gridCol>
                <a:gridCol w="3442539">
                  <a:extLst>
                    <a:ext uri="{9D8B030D-6E8A-4147-A177-3AD203B41FA5}">
                      <a16:colId xmlns:a16="http://schemas.microsoft.com/office/drawing/2014/main" val="3146434063"/>
                    </a:ext>
                  </a:extLst>
                </a:gridCol>
                <a:gridCol w="3352927">
                  <a:extLst>
                    <a:ext uri="{9D8B030D-6E8A-4147-A177-3AD203B41FA5}">
                      <a16:colId xmlns:a16="http://schemas.microsoft.com/office/drawing/2014/main" val="30657542"/>
                    </a:ext>
                  </a:extLst>
                </a:gridCol>
              </a:tblGrid>
              <a:tr h="262431">
                <a:tc>
                  <a:txBody>
                    <a:bodyPr/>
                    <a:lstStyle/>
                    <a:p>
                      <a:pPr algn="ctr">
                        <a:lnSpc>
                          <a:spcPct val="107000"/>
                        </a:lnSpc>
                        <a:spcAft>
                          <a:spcPts val="0"/>
                        </a:spcAft>
                      </a:pPr>
                      <a:r>
                        <a:rPr lang="fr-FR"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997" marR="64997" marT="0" marB="0"/>
                </a:tc>
                <a:tc>
                  <a:txBody>
                    <a:bodyPr/>
                    <a:lstStyle/>
                    <a:p>
                      <a:pPr algn="ctr">
                        <a:lnSpc>
                          <a:spcPct val="107000"/>
                        </a:lnSpc>
                        <a:spcAft>
                          <a:spcPts val="0"/>
                        </a:spcAft>
                      </a:pPr>
                      <a:r>
                        <a:rPr lang="fr-FR" sz="1800" dirty="0">
                          <a:effectLst/>
                        </a:rPr>
                        <a:t>Texte 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997" marR="64997" marT="0" marB="0"/>
                </a:tc>
                <a:tc>
                  <a:txBody>
                    <a:bodyPr/>
                    <a:lstStyle/>
                    <a:p>
                      <a:pPr algn="ctr">
                        <a:lnSpc>
                          <a:spcPct val="107000"/>
                        </a:lnSpc>
                        <a:spcAft>
                          <a:spcPts val="0"/>
                        </a:spcAft>
                      </a:pPr>
                      <a:r>
                        <a:rPr lang="fr-FR" sz="1800" dirty="0">
                          <a:effectLst/>
                        </a:rPr>
                        <a:t>TA brute (</a:t>
                      </a:r>
                      <a:r>
                        <a:rPr lang="fr-FR" sz="1800" dirty="0" err="1">
                          <a:effectLst/>
                        </a:rPr>
                        <a:t>DeepL</a:t>
                      </a:r>
                      <a:r>
                        <a:rPr lang="fr-FR"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997" marR="64997" marT="0" marB="0"/>
                </a:tc>
                <a:tc>
                  <a:txBody>
                    <a:bodyPr/>
                    <a:lstStyle/>
                    <a:p>
                      <a:pPr algn="ctr">
                        <a:lnSpc>
                          <a:spcPct val="107000"/>
                        </a:lnSpc>
                        <a:spcAft>
                          <a:spcPts val="0"/>
                        </a:spcAft>
                      </a:pPr>
                      <a:r>
                        <a:rPr lang="fr-FR" sz="1800" dirty="0">
                          <a:effectLst/>
                        </a:rPr>
                        <a:t>Post-édition commune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997" marR="64997" marT="0" marB="0"/>
                </a:tc>
                <a:extLst>
                  <a:ext uri="{0D108BD9-81ED-4DB2-BD59-A6C34878D82A}">
                    <a16:rowId xmlns:a16="http://schemas.microsoft.com/office/drawing/2014/main" val="1552912677"/>
                  </a:ext>
                </a:extLst>
              </a:tr>
              <a:tr h="1895324">
                <a:tc>
                  <a:txBody>
                    <a:bodyPr/>
                    <a:lstStyle/>
                    <a:p>
                      <a:pPr algn="ctr">
                        <a:lnSpc>
                          <a:spcPct val="107000"/>
                        </a:lnSpc>
                        <a:spcAft>
                          <a:spcPts val="0"/>
                        </a:spcAft>
                      </a:pPr>
                      <a:r>
                        <a:rPr lang="fr-FR" sz="1200" dirty="0" smtClean="0">
                          <a:effectLst/>
                          <a:latin typeface="+mn-lt"/>
                          <a:ea typeface="+mn-ea"/>
                          <a:cs typeface="+mn-cs"/>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997" marR="64997" marT="0" marB="0" anchor="ctr"/>
                </a:tc>
                <a:tc>
                  <a:txBody>
                    <a:bodyPr/>
                    <a:lstStyle/>
                    <a:p>
                      <a:pPr algn="ctr">
                        <a:lnSpc>
                          <a:spcPct val="107000"/>
                        </a:lnSpc>
                        <a:spcAft>
                          <a:spcPts val="0"/>
                        </a:spcAft>
                      </a:pPr>
                      <a:r>
                        <a:rPr lang="en-US" sz="1500" dirty="0">
                          <a:effectLst/>
                        </a:rPr>
                        <a:t> </a:t>
                      </a:r>
                      <a:r>
                        <a:rPr lang="en-US" sz="1500" dirty="0" smtClean="0">
                          <a:effectLst/>
                        </a:rPr>
                        <a:t>After </a:t>
                      </a:r>
                      <a:r>
                        <a:rPr lang="en-US" sz="1500" dirty="0">
                          <a:effectLst/>
                        </a:rPr>
                        <a:t>decades of </a:t>
                      </a:r>
                      <a:r>
                        <a:rPr lang="en-US" sz="1500" b="1" dirty="0">
                          <a:effectLst/>
                        </a:rPr>
                        <a:t>being held down and held back</a:t>
                      </a:r>
                      <a:r>
                        <a:rPr lang="en-US" sz="1500" dirty="0">
                          <a:effectLst/>
                        </a:rPr>
                        <a:t>, </a:t>
                      </a:r>
                      <a:r>
                        <a:rPr lang="en-US" sz="1500" kern="1200" dirty="0">
                          <a:solidFill>
                            <a:schemeClr val="dk1"/>
                          </a:solidFill>
                          <a:effectLst/>
                          <a:latin typeface="+mn-lt"/>
                          <a:ea typeface="+mn-ea"/>
                          <a:cs typeface="+mn-cs"/>
                        </a:rPr>
                        <a:t>we are now a net exporter of energy to the world with a tremendous increase of jobs in the energy industry.</a:t>
                      </a:r>
                    </a:p>
                    <a:p>
                      <a:pPr algn="ctr">
                        <a:lnSpc>
                          <a:spcPct val="107000"/>
                        </a:lnSpc>
                        <a:spcAft>
                          <a:spcPts val="0"/>
                        </a:spcAft>
                      </a:pPr>
                      <a:r>
                        <a:rPr lang="en-US" sz="1500" dirty="0">
                          <a:effectLst/>
                        </a:rPr>
                        <a:t>(Trump, 2019</a:t>
                      </a:r>
                      <a:r>
                        <a:rPr lang="en-US" sz="1500" dirty="0" smtClean="0">
                          <a:effectLst/>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997" marR="64997" marT="0" marB="0" anchor="ctr"/>
                </a:tc>
                <a:tc>
                  <a:txBody>
                    <a:bodyPr/>
                    <a:lstStyle/>
                    <a:p>
                      <a:pPr algn="ctr">
                        <a:lnSpc>
                          <a:spcPct val="107000"/>
                        </a:lnSpc>
                        <a:spcAft>
                          <a:spcPts val="0"/>
                        </a:spcAft>
                      </a:pPr>
                      <a:r>
                        <a:rPr lang="fr-FR" sz="1500" dirty="0">
                          <a:effectLst/>
                        </a:rPr>
                        <a:t>Après des décennies </a:t>
                      </a:r>
                      <a:r>
                        <a:rPr lang="fr-FR" sz="1500" b="1" dirty="0">
                          <a:effectLst/>
                        </a:rPr>
                        <a:t>de retenue et de retenue</a:t>
                      </a:r>
                      <a:r>
                        <a:rPr lang="fr-FR" sz="1500" dirty="0">
                          <a:effectLst/>
                        </a:rPr>
                        <a:t>, </a:t>
                      </a:r>
                      <a:r>
                        <a:rPr lang="fr-FR" sz="1500" kern="1200" dirty="0">
                          <a:solidFill>
                            <a:schemeClr val="dk1"/>
                          </a:solidFill>
                          <a:effectLst/>
                          <a:latin typeface="+mn-lt"/>
                          <a:ea typeface="+mn-ea"/>
                          <a:cs typeface="+mn-cs"/>
                        </a:rPr>
                        <a:t>nous sommes maintenant un exportateur net d'énergie vers le monde avec une augmentation considérable des emplois dans l'industrie de l'énergie.</a:t>
                      </a:r>
                      <a:endParaRPr lang="en-US" sz="1500" kern="1200" dirty="0">
                        <a:solidFill>
                          <a:schemeClr val="dk1"/>
                        </a:solidFill>
                        <a:effectLst/>
                        <a:latin typeface="+mn-lt"/>
                        <a:ea typeface="+mn-ea"/>
                        <a:cs typeface="+mn-cs"/>
                      </a:endParaRPr>
                    </a:p>
                  </a:txBody>
                  <a:tcPr marL="64997" marR="64997" marT="0" marB="0" anchor="ctr"/>
                </a:tc>
                <a:tc>
                  <a:txBody>
                    <a:bodyPr/>
                    <a:lstStyle/>
                    <a:p>
                      <a:pPr marL="0" algn="ctr" defTabSz="457200" rtl="0" eaLnBrk="1" latinLnBrk="0" hangingPunct="1">
                        <a:lnSpc>
                          <a:spcPct val="107000"/>
                        </a:lnSpc>
                        <a:spcAft>
                          <a:spcPts val="0"/>
                        </a:spcAft>
                      </a:pPr>
                      <a:r>
                        <a:rPr lang="fr-FR" sz="1500" b="1" dirty="0">
                          <a:effectLst/>
                        </a:rPr>
                        <a:t>Après avoir été freinés pendant des décennies</a:t>
                      </a:r>
                      <a:r>
                        <a:rPr lang="fr-FR" sz="1500" dirty="0">
                          <a:effectLst/>
                        </a:rPr>
                        <a:t>, </a:t>
                      </a:r>
                      <a:r>
                        <a:rPr lang="fr-FR" sz="1500" kern="1200" dirty="0">
                          <a:solidFill>
                            <a:schemeClr val="dk1"/>
                          </a:solidFill>
                          <a:effectLst/>
                          <a:latin typeface="+mn-lt"/>
                          <a:ea typeface="+mn-ea"/>
                          <a:cs typeface="+mn-cs"/>
                        </a:rPr>
                        <a:t>nous exportons maintenant plus d'énergie que nous n’en importons ce qui a permis une augmentation considérable des emplois dans le secteur de l'énergie.</a:t>
                      </a:r>
                      <a:endParaRPr lang="en-US" sz="1500" kern="1200" dirty="0">
                        <a:solidFill>
                          <a:schemeClr val="dk1"/>
                        </a:solidFill>
                        <a:effectLst/>
                        <a:latin typeface="+mn-lt"/>
                        <a:ea typeface="+mn-ea"/>
                        <a:cs typeface="+mn-cs"/>
                      </a:endParaRPr>
                    </a:p>
                  </a:txBody>
                  <a:tcPr marL="64997" marR="64997" marT="0" marB="0" anchor="ctr"/>
                </a:tc>
                <a:extLst>
                  <a:ext uri="{0D108BD9-81ED-4DB2-BD59-A6C34878D82A}">
                    <a16:rowId xmlns:a16="http://schemas.microsoft.com/office/drawing/2014/main" val="3153599710"/>
                  </a:ext>
                </a:extLst>
              </a:tr>
              <a:tr h="1025745">
                <a:tc>
                  <a:txBody>
                    <a:bodyPr/>
                    <a:lstStyle/>
                    <a:p>
                      <a:pPr>
                        <a:lnSpc>
                          <a:spcPct val="107000"/>
                        </a:lnSpc>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997" marR="64997" marT="0" marB="0" anchor="ctr"/>
                </a:tc>
                <a:tc>
                  <a:txBody>
                    <a:bodyPr/>
                    <a:lstStyle/>
                    <a:p>
                      <a:pPr algn="ctr">
                        <a:lnSpc>
                          <a:spcPct val="107000"/>
                        </a:lnSpc>
                        <a:spcAft>
                          <a:spcPts val="0"/>
                        </a:spcAft>
                      </a:pPr>
                      <a:endParaRPr lang="en-US" sz="1500" dirty="0" smtClean="0">
                        <a:effectLst/>
                      </a:endParaRPr>
                    </a:p>
                    <a:p>
                      <a:pPr algn="ctr">
                        <a:lnSpc>
                          <a:spcPct val="107000"/>
                        </a:lnSpc>
                        <a:spcAft>
                          <a:spcPts val="0"/>
                        </a:spcAft>
                      </a:pPr>
                      <a:r>
                        <a:rPr lang="en-US" sz="1500" dirty="0" smtClean="0">
                          <a:effectLst/>
                        </a:rPr>
                        <a:t>Speech by Prime Minister Mark </a:t>
                      </a:r>
                      <a:r>
                        <a:rPr lang="en-US" sz="1500" dirty="0" err="1" smtClean="0">
                          <a:effectLst/>
                        </a:rPr>
                        <a:t>Rutte</a:t>
                      </a:r>
                      <a:r>
                        <a:rPr lang="en-US" sz="1500" dirty="0" smtClean="0">
                          <a:effectLst/>
                        </a:rPr>
                        <a:t> for </a:t>
                      </a:r>
                      <a:r>
                        <a:rPr lang="en-US" sz="1500" b="1" dirty="0" smtClean="0">
                          <a:effectLst/>
                        </a:rPr>
                        <a:t>Crowdfunding Day Europe</a:t>
                      </a:r>
                      <a:r>
                        <a:rPr lang="en-US" sz="1500" dirty="0">
                          <a:effectLst/>
                        </a:rPr>
                        <a:t> </a:t>
                      </a:r>
                    </a:p>
                    <a:p>
                      <a:pPr algn="ctr">
                        <a:lnSpc>
                          <a:spcPct val="107000"/>
                        </a:lnSpc>
                        <a:spcAft>
                          <a:spcPts val="0"/>
                        </a:spcAft>
                      </a:pPr>
                      <a:r>
                        <a:rPr lang="en-US" sz="1500" dirty="0" smtClean="0">
                          <a:solidFill>
                            <a:schemeClr val="tx1"/>
                          </a:solidFill>
                          <a:effectLst/>
                        </a:rPr>
                        <a:t>(</a:t>
                      </a:r>
                      <a:r>
                        <a:rPr lang="en-US" sz="1500" dirty="0" err="1" smtClean="0">
                          <a:solidFill>
                            <a:schemeClr val="tx1"/>
                          </a:solidFill>
                          <a:effectLst/>
                        </a:rPr>
                        <a:t>Rutte</a:t>
                      </a:r>
                      <a:r>
                        <a:rPr lang="en-US" sz="1500" dirty="0" smtClean="0">
                          <a:solidFill>
                            <a:schemeClr val="tx1"/>
                          </a:solidFill>
                          <a:effectLst/>
                        </a:rPr>
                        <a:t>, 2016)</a:t>
                      </a:r>
                      <a:endParaRPr lang="en-US" sz="1500" dirty="0">
                        <a:solidFill>
                          <a:schemeClr val="tx1"/>
                        </a:solidFill>
                        <a:effectLst/>
                      </a:endParaRPr>
                    </a:p>
                    <a:p>
                      <a:pPr algn="ctr">
                        <a:lnSpc>
                          <a:spcPct val="107000"/>
                        </a:lnSpc>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997" marR="64997" marT="0" marB="0" anchor="ctr"/>
                </a:tc>
                <a:tc>
                  <a:txBody>
                    <a:bodyPr/>
                    <a:lstStyle/>
                    <a:p>
                      <a:pPr algn="ctr">
                        <a:lnSpc>
                          <a:spcPct val="107000"/>
                        </a:lnSpc>
                        <a:spcAft>
                          <a:spcPts val="0"/>
                        </a:spcAft>
                      </a:pPr>
                      <a:r>
                        <a:rPr lang="fr-FR" sz="1500" kern="1200" dirty="0" smtClean="0">
                          <a:solidFill>
                            <a:schemeClr val="dk1"/>
                          </a:solidFill>
                          <a:effectLst/>
                          <a:latin typeface="+mn-lt"/>
                          <a:ea typeface="+mn-ea"/>
                          <a:cs typeface="+mn-cs"/>
                        </a:rPr>
                        <a:t>Discours du Premier ministre Mark </a:t>
                      </a:r>
                      <a:r>
                        <a:rPr lang="fr-FR" sz="1500" kern="1200" dirty="0" err="1" smtClean="0">
                          <a:solidFill>
                            <a:schemeClr val="dk1"/>
                          </a:solidFill>
                          <a:effectLst/>
                          <a:latin typeface="+mn-lt"/>
                          <a:ea typeface="+mn-ea"/>
                          <a:cs typeface="+mn-cs"/>
                        </a:rPr>
                        <a:t>Rutte</a:t>
                      </a:r>
                      <a:r>
                        <a:rPr lang="fr-FR" sz="1500" kern="1200" dirty="0" smtClean="0">
                          <a:solidFill>
                            <a:schemeClr val="dk1"/>
                          </a:solidFill>
                          <a:effectLst/>
                          <a:latin typeface="+mn-lt"/>
                          <a:ea typeface="+mn-ea"/>
                          <a:cs typeface="+mn-cs"/>
                        </a:rPr>
                        <a:t> à l'occasion de la </a:t>
                      </a:r>
                      <a:r>
                        <a:rPr lang="fr-FR" sz="1500" b="1" kern="1200" dirty="0" smtClean="0">
                          <a:solidFill>
                            <a:schemeClr val="dk1"/>
                          </a:solidFill>
                          <a:effectLst/>
                          <a:latin typeface="+mn-lt"/>
                          <a:ea typeface="+mn-ea"/>
                          <a:cs typeface="+mn-cs"/>
                        </a:rPr>
                        <a:t>Journée européenne du financement du tourisme</a:t>
                      </a:r>
                    </a:p>
                  </a:txBody>
                  <a:tcPr marL="64997" marR="64997" marT="0" marB="0" anchor="ctr"/>
                </a:tc>
                <a:tc>
                  <a:txBody>
                    <a:bodyPr/>
                    <a:lstStyle/>
                    <a:p>
                      <a:pPr algn="ctr">
                        <a:lnSpc>
                          <a:spcPct val="107000"/>
                        </a:lnSpc>
                        <a:spcAft>
                          <a:spcPts val="0"/>
                        </a:spcAft>
                      </a:pPr>
                      <a:r>
                        <a:rPr lang="fr-BE" sz="1500" kern="1200" dirty="0" smtClean="0">
                          <a:solidFill>
                            <a:schemeClr val="dk1"/>
                          </a:solidFill>
                          <a:effectLst/>
                          <a:latin typeface="+mn-lt"/>
                          <a:ea typeface="+mn-ea"/>
                          <a:cs typeface="+mn-cs"/>
                        </a:rPr>
                        <a:t>Discours du Premier ministre Mark </a:t>
                      </a:r>
                      <a:r>
                        <a:rPr lang="fr-BE" sz="1500" kern="1200" dirty="0" err="1" smtClean="0">
                          <a:solidFill>
                            <a:schemeClr val="dk1"/>
                          </a:solidFill>
                          <a:effectLst/>
                          <a:latin typeface="+mn-lt"/>
                          <a:ea typeface="+mn-ea"/>
                          <a:cs typeface="+mn-cs"/>
                        </a:rPr>
                        <a:t>Rutte</a:t>
                      </a:r>
                      <a:r>
                        <a:rPr lang="fr-BE" sz="1500" kern="1200" dirty="0" smtClean="0">
                          <a:solidFill>
                            <a:schemeClr val="dk1"/>
                          </a:solidFill>
                          <a:effectLst/>
                          <a:latin typeface="+mn-lt"/>
                          <a:ea typeface="+mn-ea"/>
                          <a:cs typeface="+mn-cs"/>
                        </a:rPr>
                        <a:t> à l'occasion du </a:t>
                      </a:r>
                      <a:r>
                        <a:rPr lang="fr-BE" sz="1500" b="1" i="1" kern="1200" dirty="0" err="1" smtClean="0">
                          <a:solidFill>
                            <a:schemeClr val="dk1"/>
                          </a:solidFill>
                          <a:effectLst/>
                          <a:latin typeface="+mn-lt"/>
                          <a:ea typeface="+mn-ea"/>
                          <a:cs typeface="+mn-cs"/>
                        </a:rPr>
                        <a:t>Crowdfunding</a:t>
                      </a:r>
                      <a:r>
                        <a:rPr lang="fr-BE" sz="1500" b="1" i="1" kern="1200" dirty="0" smtClean="0">
                          <a:solidFill>
                            <a:schemeClr val="dk1"/>
                          </a:solidFill>
                          <a:effectLst/>
                          <a:latin typeface="+mn-lt"/>
                          <a:ea typeface="+mn-ea"/>
                          <a:cs typeface="+mn-cs"/>
                        </a:rPr>
                        <a:t> Day Europe</a:t>
                      </a:r>
                      <a:r>
                        <a:rPr lang="fr-BE" sz="1500" kern="1200" dirty="0" smtClean="0">
                          <a:solidFill>
                            <a:schemeClr val="dk1"/>
                          </a:solidFill>
                          <a:effectLst/>
                          <a:latin typeface="+mn-lt"/>
                          <a:ea typeface="+mn-ea"/>
                          <a:cs typeface="+mn-cs"/>
                        </a:rPr>
                        <a:t>.</a:t>
                      </a:r>
                      <a:endParaRPr lang="en-US" sz="1500" kern="1200" dirty="0">
                        <a:solidFill>
                          <a:schemeClr val="dk1"/>
                        </a:solidFill>
                        <a:effectLst/>
                        <a:latin typeface="+mn-lt"/>
                        <a:ea typeface="+mn-ea"/>
                        <a:cs typeface="+mn-cs"/>
                      </a:endParaRPr>
                    </a:p>
                  </a:txBody>
                  <a:tcPr marL="64997" marR="64997" marT="0" marB="0" anchor="ctr"/>
                </a:tc>
                <a:extLst>
                  <a:ext uri="{0D108BD9-81ED-4DB2-BD59-A6C34878D82A}">
                    <a16:rowId xmlns:a16="http://schemas.microsoft.com/office/drawing/2014/main" val="1620097304"/>
                  </a:ext>
                </a:extLst>
              </a:tr>
              <a:tr h="1103439">
                <a:tc>
                  <a:txBody>
                    <a:bodyPr/>
                    <a:lstStyle/>
                    <a:p>
                      <a:pPr>
                        <a:lnSpc>
                          <a:spcPct val="107000"/>
                        </a:lnSpc>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997" marR="64997" marT="0" marB="0" anchor="ctr"/>
                </a:tc>
                <a:tc>
                  <a:txBody>
                    <a:bodyPr/>
                    <a:lstStyle/>
                    <a:p>
                      <a:pPr algn="ctr">
                        <a:lnSpc>
                          <a:spcPct val="107000"/>
                        </a:lnSpc>
                        <a:spcAft>
                          <a:spcPts val="0"/>
                        </a:spcAft>
                      </a:pPr>
                      <a:r>
                        <a:rPr lang="en-US" sz="1500" b="1" dirty="0" smtClean="0">
                          <a:effectLst/>
                        </a:rPr>
                        <a:t>For </a:t>
                      </a:r>
                      <a:r>
                        <a:rPr lang="en-US" sz="1500" b="1" dirty="0">
                          <a:effectLst/>
                        </a:rPr>
                        <a:t>the luxury-inclined</a:t>
                      </a:r>
                      <a:r>
                        <a:rPr lang="en-US" sz="1500" dirty="0">
                          <a:effectLst/>
                        </a:rPr>
                        <a:t>, </a:t>
                      </a:r>
                      <a:r>
                        <a:rPr lang="en-US" sz="1500" b="1" dirty="0" err="1">
                          <a:effectLst/>
                        </a:rPr>
                        <a:t>onefinestay</a:t>
                      </a:r>
                      <a:r>
                        <a:rPr lang="en-US" sz="1500" b="1" dirty="0">
                          <a:effectLst/>
                        </a:rPr>
                        <a:t> </a:t>
                      </a:r>
                      <a:r>
                        <a:rPr lang="en-US" sz="1500" dirty="0">
                          <a:effectLst/>
                        </a:rPr>
                        <a:t>connects renters with owners of upscale homes in London. </a:t>
                      </a:r>
                    </a:p>
                    <a:p>
                      <a:pPr algn="ctr">
                        <a:lnSpc>
                          <a:spcPct val="107000"/>
                        </a:lnSpc>
                        <a:spcAft>
                          <a:spcPts val="0"/>
                        </a:spcAft>
                      </a:pPr>
                      <a:r>
                        <a:rPr lang="en-US" sz="1500" dirty="0">
                          <a:effectLst/>
                        </a:rPr>
                        <a:t>(Altimeter Group, 2013)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997" marR="64997" marT="0" marB="0" anchor="ctr"/>
                </a:tc>
                <a:tc>
                  <a:txBody>
                    <a:bodyPr/>
                    <a:lstStyle/>
                    <a:p>
                      <a:pPr algn="ctr">
                        <a:lnSpc>
                          <a:spcPct val="107000"/>
                        </a:lnSpc>
                        <a:spcAft>
                          <a:spcPts val="0"/>
                        </a:spcAft>
                      </a:pPr>
                      <a:r>
                        <a:rPr lang="fr-FR" sz="1500" b="1" dirty="0">
                          <a:effectLst/>
                        </a:rPr>
                        <a:t>Pour le luxueux</a:t>
                      </a:r>
                      <a:r>
                        <a:rPr lang="fr-FR" sz="1500" dirty="0">
                          <a:effectLst/>
                        </a:rPr>
                        <a:t>, </a:t>
                      </a:r>
                      <a:r>
                        <a:rPr lang="fr-FR" sz="1500" b="1" dirty="0">
                          <a:effectLst/>
                        </a:rPr>
                        <a:t>un séjour de luxe</a:t>
                      </a:r>
                      <a:r>
                        <a:rPr lang="fr-FR" sz="1500" dirty="0">
                          <a:effectLst/>
                        </a:rPr>
                        <a:t> relie les locataires avec les propriétaires de résidences haut de gamme à Londres.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997" marR="64997" marT="0" marB="0" anchor="ctr"/>
                </a:tc>
                <a:tc>
                  <a:txBody>
                    <a:bodyPr/>
                    <a:lstStyle/>
                    <a:p>
                      <a:pPr algn="ctr">
                        <a:lnSpc>
                          <a:spcPct val="107000"/>
                        </a:lnSpc>
                        <a:spcAft>
                          <a:spcPts val="0"/>
                        </a:spcAft>
                      </a:pPr>
                      <a:r>
                        <a:rPr lang="fr-FR" sz="1500" b="1" dirty="0">
                          <a:effectLst/>
                        </a:rPr>
                        <a:t>Pour les adeptes du luxe, </a:t>
                      </a:r>
                      <a:r>
                        <a:rPr lang="fr-FR" sz="1500" b="1" dirty="0" err="1">
                          <a:effectLst/>
                        </a:rPr>
                        <a:t>onefinestay</a:t>
                      </a:r>
                      <a:r>
                        <a:rPr lang="fr-FR" sz="1500" b="1" dirty="0">
                          <a:effectLst/>
                        </a:rPr>
                        <a:t> </a:t>
                      </a:r>
                      <a:r>
                        <a:rPr lang="fr-FR" sz="1500" dirty="0">
                          <a:effectLst/>
                        </a:rPr>
                        <a:t>met en relation les locataires avec les propriétaires de résidences haut de gamme à </a:t>
                      </a:r>
                      <a:r>
                        <a:rPr lang="fr-FR" sz="1500" dirty="0" smtClean="0">
                          <a:effectLst/>
                        </a:rPr>
                        <a:t>Londres.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997" marR="64997" marT="0" marB="0" anchor="ctr"/>
                </a:tc>
                <a:extLst>
                  <a:ext uri="{0D108BD9-81ED-4DB2-BD59-A6C34878D82A}">
                    <a16:rowId xmlns:a16="http://schemas.microsoft.com/office/drawing/2014/main" val="2523587486"/>
                  </a:ext>
                </a:extLst>
              </a:tr>
            </a:tbl>
          </a:graphicData>
        </a:graphic>
      </p:graphicFrame>
    </p:spTree>
    <p:extLst>
      <p:ext uri="{BB962C8B-B14F-4D97-AF65-F5344CB8AC3E}">
        <p14:creationId xmlns:p14="http://schemas.microsoft.com/office/powerpoint/2010/main" val="1530102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500" dirty="0" smtClean="0"/>
              <a:t>Limites</a:t>
            </a:r>
            <a:r>
              <a:rPr lang="fr-FR" sz="2500" b="1" dirty="0" smtClean="0"/>
              <a:t> </a:t>
            </a:r>
            <a:r>
              <a:rPr lang="en-US" sz="2500" dirty="0"/>
              <a:t/>
            </a:r>
            <a:br>
              <a:rPr lang="en-US" sz="2500" dirty="0"/>
            </a:br>
            <a:endParaRPr lang="en-US" sz="2500" b="1" dirty="0"/>
          </a:p>
        </p:txBody>
      </p:sp>
      <p:sp>
        <p:nvSpPr>
          <p:cNvPr id="3" name="Espace réservé du contenu 2"/>
          <p:cNvSpPr>
            <a:spLocks noGrp="1"/>
          </p:cNvSpPr>
          <p:nvPr>
            <p:ph idx="1"/>
          </p:nvPr>
        </p:nvSpPr>
        <p:spPr>
          <a:xfrm>
            <a:off x="581192" y="2003366"/>
            <a:ext cx="11029616" cy="3998423"/>
          </a:xfrm>
          <a:prstGeom prst="roundRect">
            <a:avLst/>
          </a:prstGeom>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spcAft>
                <a:spcPts val="2400"/>
              </a:spcAft>
              <a:buNone/>
            </a:pPr>
            <a:endParaRPr lang="fr-FR" sz="3200" dirty="0" smtClean="0">
              <a:ln w="0"/>
              <a:solidFill>
                <a:schemeClr val="tx2">
                  <a:lumMod val="20000"/>
                  <a:lumOff val="80000"/>
                </a:schemeClr>
              </a:solidFill>
              <a:effectLst>
                <a:outerShdw blurRad="38100" dist="25400" dir="5400000" algn="ctr" rotWithShape="0">
                  <a:srgbClr val="6E747A">
                    <a:alpha val="43000"/>
                  </a:srgbClr>
                </a:outerShdw>
              </a:effectLst>
            </a:endParaRPr>
          </a:p>
          <a:p>
            <a:pPr marL="0" indent="0">
              <a:spcAft>
                <a:spcPts val="2400"/>
              </a:spcAft>
              <a:buNone/>
            </a:pPr>
            <a:r>
              <a:rPr lang="fr-FR" sz="3200" dirty="0">
                <a:ln w="0"/>
                <a:solidFill>
                  <a:schemeClr val="tx2">
                    <a:lumMod val="20000"/>
                    <a:lumOff val="80000"/>
                  </a:schemeClr>
                </a:solidFill>
                <a:effectLst>
                  <a:outerShdw blurRad="38100" dist="25400" dir="5400000" algn="ctr" rotWithShape="0">
                    <a:srgbClr val="6E747A">
                      <a:alpha val="43000"/>
                    </a:srgbClr>
                  </a:outerShdw>
                </a:effectLst>
              </a:rPr>
              <a:t>-</a:t>
            </a:r>
            <a:r>
              <a:rPr lang="fr-FR" sz="3200" dirty="0" smtClean="0">
                <a:ln w="0"/>
                <a:solidFill>
                  <a:schemeClr val="tx2">
                    <a:lumMod val="20000"/>
                    <a:lumOff val="80000"/>
                  </a:schemeClr>
                </a:solidFill>
                <a:effectLst>
                  <a:outerShdw blurRad="38100" dist="25400" dir="5400000" algn="ctr" rotWithShape="0">
                    <a:srgbClr val="6E747A">
                      <a:alpha val="43000"/>
                    </a:srgbClr>
                  </a:outerShdw>
                </a:effectLst>
              </a:rPr>
              <a:t> </a:t>
            </a:r>
            <a:r>
              <a:rPr lang="fr-FR" sz="3200" dirty="0">
                <a:ln w="0"/>
                <a:solidFill>
                  <a:schemeClr val="tx2">
                    <a:lumMod val="20000"/>
                    <a:lumOff val="80000"/>
                  </a:schemeClr>
                </a:solidFill>
                <a:effectLst>
                  <a:outerShdw blurRad="38100" dist="25400" dir="5400000" algn="ctr" rotWithShape="0">
                    <a:srgbClr val="6E747A">
                      <a:alpha val="43000"/>
                    </a:srgbClr>
                  </a:outerShdw>
                </a:effectLst>
              </a:rPr>
              <a:t>Traductions littérales et calques </a:t>
            </a:r>
          </a:p>
          <a:p>
            <a:pPr marL="0" indent="0">
              <a:spcAft>
                <a:spcPts val="2400"/>
              </a:spcAft>
              <a:buNone/>
            </a:pPr>
            <a:r>
              <a:rPr lang="fr-FR" sz="3200" dirty="0">
                <a:ln w="0"/>
                <a:solidFill>
                  <a:schemeClr val="tx2">
                    <a:lumMod val="20000"/>
                    <a:lumOff val="80000"/>
                  </a:schemeClr>
                </a:solidFill>
                <a:effectLst>
                  <a:outerShdw blurRad="38100" dist="25400" dir="5400000" algn="ctr" rotWithShape="0">
                    <a:srgbClr val="6E747A">
                      <a:alpha val="43000"/>
                    </a:srgbClr>
                  </a:outerShdw>
                </a:effectLst>
              </a:rPr>
              <a:t>- Irrégularités</a:t>
            </a:r>
          </a:p>
          <a:p>
            <a:pPr marL="0" indent="0">
              <a:spcAft>
                <a:spcPts val="2400"/>
              </a:spcAft>
              <a:buNone/>
            </a:pPr>
            <a:r>
              <a:rPr lang="fr-FR" sz="3200" dirty="0">
                <a:ln w="0"/>
                <a:solidFill>
                  <a:schemeClr val="tx2">
                    <a:lumMod val="20000"/>
                    <a:lumOff val="80000"/>
                  </a:schemeClr>
                </a:solidFill>
                <a:effectLst>
                  <a:outerShdw blurRad="38100" dist="25400" dir="5400000" algn="ctr" rotWithShape="0">
                    <a:srgbClr val="6E747A">
                      <a:alpha val="43000"/>
                    </a:srgbClr>
                  </a:outerShdw>
                </a:effectLst>
              </a:rPr>
              <a:t>- Irrationalité</a:t>
            </a:r>
          </a:p>
          <a:p>
            <a:pPr>
              <a:spcAft>
                <a:spcPts val="2400"/>
              </a:spcAft>
              <a:buFontTx/>
              <a:buChar char="-"/>
            </a:pPr>
            <a:r>
              <a:rPr lang="fr-FR" sz="3200" b="1" dirty="0" smtClean="0">
                <a:ln w="0"/>
                <a:solidFill>
                  <a:schemeClr val="accent1"/>
                </a:solidFill>
                <a:effectLst>
                  <a:outerShdw blurRad="38100" dist="25400" dir="5400000" algn="ctr" rotWithShape="0">
                    <a:srgbClr val="6E747A">
                      <a:alpha val="43000"/>
                    </a:srgbClr>
                  </a:outerShdw>
                </a:effectLst>
              </a:rPr>
              <a:t>Effacement d’informations</a:t>
            </a:r>
            <a:endParaRPr lang="fr-FR" sz="3200" b="1" dirty="0">
              <a:ln w="0"/>
              <a:solidFill>
                <a:schemeClr val="accent1"/>
              </a:solidFill>
              <a:effectLst>
                <a:outerShdw blurRad="38100" dist="25400" dir="5400000" algn="ctr" rotWithShape="0">
                  <a:srgbClr val="6E747A">
                    <a:alpha val="43000"/>
                  </a:srgbClr>
                </a:outerShdw>
              </a:effectLst>
            </a:endParaRPr>
          </a:p>
          <a:p>
            <a:pPr marL="0" lvl="0" indent="0">
              <a:buNone/>
            </a:pPr>
            <a:endParaRPr lang="en-US" dirty="0"/>
          </a:p>
          <a:p>
            <a:endParaRPr lang="en-US" dirty="0"/>
          </a:p>
        </p:txBody>
      </p:sp>
    </p:spTree>
    <p:extLst>
      <p:ext uri="{BB962C8B-B14F-4D97-AF65-F5344CB8AC3E}">
        <p14:creationId xmlns:p14="http://schemas.microsoft.com/office/powerpoint/2010/main" val="310896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Effacement d’informations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08715411"/>
              </p:ext>
            </p:extLst>
          </p:nvPr>
        </p:nvGraphicFramePr>
        <p:xfrm>
          <a:off x="581192" y="2762250"/>
          <a:ext cx="11029841" cy="2653812"/>
        </p:xfrm>
        <a:graphic>
          <a:graphicData uri="http://schemas.openxmlformats.org/drawingml/2006/table">
            <a:tbl>
              <a:tblPr firstRow="1" firstCol="1" bandRow="1">
                <a:tableStyleId>{5C22544A-7EE6-4342-B048-85BDC9FD1C3A}</a:tableStyleId>
              </a:tblPr>
              <a:tblGrid>
                <a:gridCol w="196802">
                  <a:extLst>
                    <a:ext uri="{9D8B030D-6E8A-4147-A177-3AD203B41FA5}">
                      <a16:colId xmlns:a16="http://schemas.microsoft.com/office/drawing/2014/main" val="91057624"/>
                    </a:ext>
                  </a:extLst>
                </a:gridCol>
                <a:gridCol w="3524973">
                  <a:extLst>
                    <a:ext uri="{9D8B030D-6E8A-4147-A177-3AD203B41FA5}">
                      <a16:colId xmlns:a16="http://schemas.microsoft.com/office/drawing/2014/main" val="1446981786"/>
                    </a:ext>
                  </a:extLst>
                </a:gridCol>
                <a:gridCol w="3697866">
                  <a:extLst>
                    <a:ext uri="{9D8B030D-6E8A-4147-A177-3AD203B41FA5}">
                      <a16:colId xmlns:a16="http://schemas.microsoft.com/office/drawing/2014/main" val="3066589030"/>
                    </a:ext>
                  </a:extLst>
                </a:gridCol>
                <a:gridCol w="3610200">
                  <a:extLst>
                    <a:ext uri="{9D8B030D-6E8A-4147-A177-3AD203B41FA5}">
                      <a16:colId xmlns:a16="http://schemas.microsoft.com/office/drawing/2014/main" val="3201773543"/>
                    </a:ext>
                  </a:extLst>
                </a:gridCol>
              </a:tblGrid>
              <a:tr h="371776">
                <a:tc>
                  <a:txBody>
                    <a:bodyPr/>
                    <a:lstStyle/>
                    <a:p>
                      <a:pPr algn="ctr">
                        <a:lnSpc>
                          <a:spcPct val="107000"/>
                        </a:lnSpc>
                        <a:spcAft>
                          <a:spcPts val="0"/>
                        </a:spcAft>
                      </a:pPr>
                      <a:r>
                        <a:rPr lang="fr-FR"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tc>
                <a:tc>
                  <a:txBody>
                    <a:bodyPr/>
                    <a:lstStyle/>
                    <a:p>
                      <a:pPr algn="ctr">
                        <a:lnSpc>
                          <a:spcPct val="107000"/>
                        </a:lnSpc>
                        <a:spcAft>
                          <a:spcPts val="0"/>
                        </a:spcAft>
                      </a:pPr>
                      <a:r>
                        <a:rPr lang="fr-FR" sz="1850" dirty="0">
                          <a:effectLst/>
                        </a:rPr>
                        <a:t>Texte source</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tc>
                <a:tc>
                  <a:txBody>
                    <a:bodyPr/>
                    <a:lstStyle/>
                    <a:p>
                      <a:pPr algn="ctr">
                        <a:lnSpc>
                          <a:spcPct val="107000"/>
                        </a:lnSpc>
                        <a:spcAft>
                          <a:spcPts val="0"/>
                        </a:spcAft>
                      </a:pPr>
                      <a:r>
                        <a:rPr lang="fr-FR" sz="1850">
                          <a:effectLst/>
                        </a:rPr>
                        <a:t>TA brute (DeepL)</a:t>
                      </a:r>
                      <a:endParaRPr lang="en-US" sz="185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tc>
                <a:tc>
                  <a:txBody>
                    <a:bodyPr/>
                    <a:lstStyle/>
                    <a:p>
                      <a:pPr algn="ctr">
                        <a:lnSpc>
                          <a:spcPct val="107000"/>
                        </a:lnSpc>
                        <a:spcAft>
                          <a:spcPts val="0"/>
                        </a:spcAft>
                      </a:pPr>
                      <a:r>
                        <a:rPr lang="fr-FR" sz="1850">
                          <a:effectLst/>
                        </a:rPr>
                        <a:t>Post-édition commune</a:t>
                      </a:r>
                      <a:endParaRPr lang="en-US" sz="185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tc>
                <a:extLst>
                  <a:ext uri="{0D108BD9-81ED-4DB2-BD59-A6C34878D82A}">
                    <a16:rowId xmlns:a16="http://schemas.microsoft.com/office/drawing/2014/main" val="2270880301"/>
                  </a:ext>
                </a:extLst>
              </a:tr>
              <a:tr h="2282036">
                <a:tc>
                  <a:txBody>
                    <a:bodyPr/>
                    <a:lstStyle/>
                    <a:p>
                      <a:pPr algn="ctr">
                        <a:lnSpc>
                          <a:spcPct val="107000"/>
                        </a:lnSpc>
                        <a:spcAft>
                          <a:spcPts val="0"/>
                        </a:spcAft>
                      </a:pPr>
                      <a:r>
                        <a:rPr lang="fr-FR" sz="1600" dirty="0" smtClean="0">
                          <a:effectLst/>
                          <a:latin typeface="+mn-lt"/>
                          <a:ea typeface="+mn-ea"/>
                          <a:cs typeface="+mn-cs"/>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tc>
                  <a:txBody>
                    <a:bodyPr/>
                    <a:lstStyle/>
                    <a:p>
                      <a:pPr algn="ctr">
                        <a:lnSpc>
                          <a:spcPct val="107000"/>
                        </a:lnSpc>
                        <a:spcAft>
                          <a:spcPts val="0"/>
                        </a:spcAft>
                      </a:pPr>
                      <a:r>
                        <a:rPr lang="en-US" sz="1500" dirty="0" smtClean="0">
                          <a:solidFill>
                            <a:schemeClr val="tx1"/>
                          </a:solidFill>
                          <a:effectLst/>
                        </a:rPr>
                        <a:t>[…] diversify their economies </a:t>
                      </a:r>
                      <a:r>
                        <a:rPr lang="en-US" sz="1500" b="1" dirty="0" smtClean="0">
                          <a:solidFill>
                            <a:schemeClr val="tx1"/>
                          </a:solidFill>
                          <a:effectLst/>
                        </a:rPr>
                        <a:t>away from undue reliance on natural resources (where this is currently the case)</a:t>
                      </a:r>
                      <a:r>
                        <a:rPr lang="en-US" sz="1500" dirty="0" smtClean="0">
                          <a:solidFill>
                            <a:schemeClr val="tx1"/>
                          </a:solidFill>
                          <a:effectLst/>
                        </a:rPr>
                        <a:t>, and develop more effective political and legal institutions, […]</a:t>
                      </a:r>
                    </a:p>
                    <a:p>
                      <a:pPr algn="ctr">
                        <a:lnSpc>
                          <a:spcPct val="107000"/>
                        </a:lnSpc>
                        <a:spcAft>
                          <a:spcPts val="0"/>
                        </a:spcAft>
                      </a:pPr>
                      <a:endParaRPr lang="en-US" sz="1500" dirty="0" smtClean="0">
                        <a:solidFill>
                          <a:schemeClr val="tx1"/>
                        </a:solidFill>
                        <a:effectLst/>
                      </a:endParaRPr>
                    </a:p>
                    <a:p>
                      <a:pPr algn="ctr">
                        <a:lnSpc>
                          <a:spcPct val="107000"/>
                        </a:lnSpc>
                        <a:spcAft>
                          <a:spcPts val="0"/>
                        </a:spcAft>
                      </a:pPr>
                      <a:r>
                        <a:rPr lang="en-US" sz="1500" dirty="0" smtClean="0">
                          <a:solidFill>
                            <a:schemeClr val="tx1"/>
                          </a:solidFill>
                          <a:effectLst/>
                        </a:rPr>
                        <a:t>(PWC, 2017) </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effectLst/>
                        </a:rPr>
                        <a:t>[…] </a:t>
                      </a:r>
                      <a:r>
                        <a:rPr lang="fr-FR" sz="1500" kern="1200" dirty="0" smtClean="0">
                          <a:solidFill>
                            <a:schemeClr val="tx1"/>
                          </a:solidFill>
                          <a:effectLst/>
                          <a:latin typeface="+mn-lt"/>
                          <a:ea typeface="+mn-ea"/>
                          <a:cs typeface="+mn-cs"/>
                        </a:rPr>
                        <a:t>diversifier leurs économies et </a:t>
                      </a:r>
                      <a:r>
                        <a:rPr lang="fr-FR" sz="1500" b="1" kern="1200" dirty="0" smtClean="0">
                          <a:solidFill>
                            <a:schemeClr val="tx1"/>
                          </a:solidFill>
                          <a:effectLst/>
                          <a:latin typeface="+mn-lt"/>
                          <a:ea typeface="+mn-ea"/>
                          <a:cs typeface="+mn-cs"/>
                        </a:rPr>
                        <a:t>***</a:t>
                      </a:r>
                      <a:r>
                        <a:rPr lang="fr-FR" sz="1500" kern="1200" dirty="0" smtClean="0">
                          <a:solidFill>
                            <a:schemeClr val="tx1"/>
                          </a:solidFill>
                          <a:effectLst/>
                          <a:latin typeface="+mn-lt"/>
                          <a:ea typeface="+mn-ea"/>
                          <a:cs typeface="+mn-cs"/>
                        </a:rPr>
                        <a:t> de développer des institutions politiques et juridiques plus efficaces, </a:t>
                      </a:r>
                      <a:r>
                        <a:rPr lang="en-US" sz="1500" kern="1200" dirty="0" smtClean="0">
                          <a:solidFill>
                            <a:schemeClr val="tx1"/>
                          </a:solidFill>
                          <a:effectLst/>
                          <a:latin typeface="+mn-lt"/>
                          <a:ea typeface="+mn-ea"/>
                          <a:cs typeface="+mn-cs"/>
                        </a:rPr>
                        <a:t>[…]</a:t>
                      </a:r>
                    </a:p>
                    <a:p>
                      <a:pPr algn="ctr">
                        <a:lnSpc>
                          <a:spcPct val="100000"/>
                        </a:lnSpc>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500" kern="1200" dirty="0" smtClean="0">
                          <a:solidFill>
                            <a:schemeClr val="tx1"/>
                          </a:solidFill>
                          <a:effectLst/>
                          <a:latin typeface="+mn-lt"/>
                          <a:ea typeface="+mn-ea"/>
                          <a:cs typeface="+mn-cs"/>
                        </a:rPr>
                        <a:t>[…] de diversifier leur économie et ainsi réduire, </a:t>
                      </a:r>
                      <a:r>
                        <a:rPr lang="fr-FR" sz="1500" b="1" kern="1200" dirty="0" smtClean="0">
                          <a:solidFill>
                            <a:schemeClr val="tx1"/>
                          </a:solidFill>
                          <a:effectLst/>
                          <a:latin typeface="+mn-lt"/>
                          <a:ea typeface="+mn-ea"/>
                          <a:cs typeface="+mn-cs"/>
                        </a:rPr>
                        <a:t>le cas échéant, leur dépendance aux ressources naturelles </a:t>
                      </a:r>
                      <a:r>
                        <a:rPr lang="fr-FR" sz="1500" kern="1200" dirty="0" smtClean="0">
                          <a:solidFill>
                            <a:schemeClr val="tx1"/>
                          </a:solidFill>
                          <a:effectLst/>
                          <a:latin typeface="+mn-lt"/>
                          <a:ea typeface="+mn-ea"/>
                          <a:cs typeface="+mn-cs"/>
                        </a:rPr>
                        <a:t>et de mettre en place des institutions politiques et juridiques plus efficaces,[…]</a:t>
                      </a:r>
                      <a:endParaRPr lang="en-US" sz="1500" kern="1200" dirty="0">
                        <a:solidFill>
                          <a:schemeClr val="tx1"/>
                        </a:solidFill>
                        <a:effectLst/>
                        <a:latin typeface="+mn-lt"/>
                        <a:ea typeface="+mn-ea"/>
                        <a:cs typeface="+mn-cs"/>
                      </a:endParaRPr>
                    </a:p>
                  </a:txBody>
                  <a:tcPr marL="34204" marR="34204" marT="0" marB="0" anchor="ctr"/>
                </a:tc>
                <a:extLst>
                  <a:ext uri="{0D108BD9-81ED-4DB2-BD59-A6C34878D82A}">
                    <a16:rowId xmlns:a16="http://schemas.microsoft.com/office/drawing/2014/main" val="489439586"/>
                  </a:ext>
                </a:extLst>
              </a:tr>
            </a:tbl>
          </a:graphicData>
        </a:graphic>
      </p:graphicFrame>
    </p:spTree>
    <p:extLst>
      <p:ext uri="{BB962C8B-B14F-4D97-AF65-F5344CB8AC3E}">
        <p14:creationId xmlns:p14="http://schemas.microsoft.com/office/powerpoint/2010/main" val="3512238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737705"/>
            <a:ext cx="11029616" cy="698919"/>
          </a:xfrm>
        </p:spPr>
        <p:txBody>
          <a:bodyPr>
            <a:normAutofit/>
          </a:bodyPr>
          <a:lstStyle/>
          <a:p>
            <a:pPr algn="ctr"/>
            <a:r>
              <a:rPr lang="fr-FR" dirty="0"/>
              <a:t>La TA dans la presse et les médias</a:t>
            </a:r>
            <a:endParaRPr lang="en-US" dirty="0"/>
          </a:p>
        </p:txBody>
      </p:sp>
      <p:pic>
        <p:nvPicPr>
          <p:cNvPr id="4" name="Espace réservé du contenu 3"/>
          <p:cNvPicPr>
            <a:picLocks noGrp="1" noChangeAspect="1"/>
          </p:cNvPicPr>
          <p:nvPr>
            <p:ph idx="1"/>
          </p:nvPr>
        </p:nvPicPr>
        <p:blipFill>
          <a:blip r:embed="rId3"/>
          <a:stretch>
            <a:fillRect/>
          </a:stretch>
        </p:blipFill>
        <p:spPr>
          <a:xfrm>
            <a:off x="6454861" y="4397373"/>
            <a:ext cx="5737139" cy="817677"/>
          </a:xfrm>
          <a:prstGeom prst="rect">
            <a:avLst/>
          </a:prstGeom>
        </p:spPr>
      </p:pic>
      <p:pic>
        <p:nvPicPr>
          <p:cNvPr id="5" name="Image 4"/>
          <p:cNvPicPr>
            <a:picLocks noChangeAspect="1"/>
          </p:cNvPicPr>
          <p:nvPr/>
        </p:nvPicPr>
        <p:blipFill>
          <a:blip r:embed="rId4"/>
          <a:stretch>
            <a:fillRect/>
          </a:stretch>
        </p:blipFill>
        <p:spPr>
          <a:xfrm>
            <a:off x="490031" y="2060012"/>
            <a:ext cx="5201945" cy="1054772"/>
          </a:xfrm>
          <a:prstGeom prst="rect">
            <a:avLst/>
          </a:prstGeom>
        </p:spPr>
      </p:pic>
      <p:pic>
        <p:nvPicPr>
          <p:cNvPr id="7" name="Image 6"/>
          <p:cNvPicPr>
            <a:picLocks noChangeAspect="1"/>
          </p:cNvPicPr>
          <p:nvPr/>
        </p:nvPicPr>
        <p:blipFill rotWithShape="1">
          <a:blip r:embed="rId5"/>
          <a:srcRect r="5218"/>
          <a:stretch/>
        </p:blipFill>
        <p:spPr>
          <a:xfrm>
            <a:off x="100186" y="5223487"/>
            <a:ext cx="6680012" cy="1128781"/>
          </a:xfrm>
          <a:prstGeom prst="rect">
            <a:avLst/>
          </a:prstGeom>
        </p:spPr>
      </p:pic>
      <p:pic>
        <p:nvPicPr>
          <p:cNvPr id="8" name="Image 7"/>
          <p:cNvPicPr>
            <a:picLocks noChangeAspect="1"/>
          </p:cNvPicPr>
          <p:nvPr/>
        </p:nvPicPr>
        <p:blipFill>
          <a:blip r:embed="rId6"/>
          <a:stretch>
            <a:fillRect/>
          </a:stretch>
        </p:blipFill>
        <p:spPr>
          <a:xfrm>
            <a:off x="100186" y="3809652"/>
            <a:ext cx="5981636" cy="915486"/>
          </a:xfrm>
          <a:prstGeom prst="rect">
            <a:avLst/>
          </a:prstGeom>
        </p:spPr>
      </p:pic>
      <p:sp>
        <p:nvSpPr>
          <p:cNvPr id="9" name="Rectangle 8"/>
          <p:cNvSpPr/>
          <p:nvPr/>
        </p:nvSpPr>
        <p:spPr>
          <a:xfrm>
            <a:off x="450364" y="3129553"/>
            <a:ext cx="4444482" cy="253916"/>
          </a:xfrm>
          <a:prstGeom prst="rect">
            <a:avLst/>
          </a:prstGeom>
        </p:spPr>
        <p:txBody>
          <a:bodyPr wrap="square">
            <a:spAutoFit/>
          </a:bodyPr>
          <a:lstStyle/>
          <a:p>
            <a:r>
              <a:rPr lang="en-US" sz="1050" dirty="0" smtClean="0">
                <a:solidFill>
                  <a:schemeClr val="bg1">
                    <a:lumMod val="50000"/>
                  </a:schemeClr>
                </a:solidFill>
              </a:rPr>
              <a:t>www.adaptcentre.ie</a:t>
            </a:r>
            <a:endParaRPr lang="en-US" sz="1050" dirty="0">
              <a:solidFill>
                <a:schemeClr val="bg1">
                  <a:lumMod val="50000"/>
                </a:schemeClr>
              </a:solidFill>
            </a:endParaRPr>
          </a:p>
        </p:txBody>
      </p:sp>
      <p:pic>
        <p:nvPicPr>
          <p:cNvPr id="3" name="Image 2"/>
          <p:cNvPicPr>
            <a:picLocks noChangeAspect="1"/>
          </p:cNvPicPr>
          <p:nvPr/>
        </p:nvPicPr>
        <p:blipFill rotWithShape="1">
          <a:blip r:embed="rId7"/>
          <a:srcRect t="77622" r="774" b="-4288"/>
          <a:stretch/>
        </p:blipFill>
        <p:spPr>
          <a:xfrm>
            <a:off x="6454861" y="1934973"/>
            <a:ext cx="2988000" cy="720000"/>
          </a:xfrm>
          <a:prstGeom prst="rect">
            <a:avLst/>
          </a:prstGeom>
        </p:spPr>
      </p:pic>
      <p:sp>
        <p:nvSpPr>
          <p:cNvPr id="11" name="Rectangle 10"/>
          <p:cNvSpPr/>
          <p:nvPr/>
        </p:nvSpPr>
        <p:spPr>
          <a:xfrm>
            <a:off x="7882346" y="2350514"/>
            <a:ext cx="2416008" cy="253916"/>
          </a:xfrm>
          <a:prstGeom prst="rect">
            <a:avLst/>
          </a:prstGeom>
        </p:spPr>
        <p:txBody>
          <a:bodyPr wrap="square">
            <a:spAutoFit/>
          </a:bodyPr>
          <a:lstStyle/>
          <a:p>
            <a:r>
              <a:rPr lang="en-US" sz="1050" dirty="0" smtClean="0">
                <a:solidFill>
                  <a:schemeClr val="bg1">
                    <a:lumMod val="50000"/>
                  </a:schemeClr>
                </a:solidFill>
              </a:rPr>
              <a:t>www.7sur7.be/tech/</a:t>
            </a:r>
            <a:endParaRPr lang="en-US" dirty="0"/>
          </a:p>
        </p:txBody>
      </p:sp>
      <p:pic>
        <p:nvPicPr>
          <p:cNvPr id="6" name="Image 5"/>
          <p:cNvPicPr>
            <a:picLocks noChangeAspect="1"/>
          </p:cNvPicPr>
          <p:nvPr/>
        </p:nvPicPr>
        <p:blipFill rotWithShape="1">
          <a:blip r:embed="rId8"/>
          <a:srcRect t="34478" r="3865"/>
          <a:stretch/>
        </p:blipFill>
        <p:spPr>
          <a:xfrm>
            <a:off x="7175387" y="5460326"/>
            <a:ext cx="4370991" cy="1096116"/>
          </a:xfrm>
          <a:prstGeom prst="rect">
            <a:avLst/>
          </a:prstGeom>
        </p:spPr>
      </p:pic>
      <p:sp>
        <p:nvSpPr>
          <p:cNvPr id="10" name="Rectangle 9"/>
          <p:cNvSpPr/>
          <p:nvPr/>
        </p:nvSpPr>
        <p:spPr>
          <a:xfrm>
            <a:off x="7165260" y="6542069"/>
            <a:ext cx="1249060" cy="253916"/>
          </a:xfrm>
          <a:prstGeom prst="rect">
            <a:avLst/>
          </a:prstGeom>
        </p:spPr>
        <p:txBody>
          <a:bodyPr wrap="none">
            <a:spAutoFit/>
          </a:bodyPr>
          <a:lstStyle/>
          <a:p>
            <a:r>
              <a:rPr lang="en-US" sz="1050" dirty="0">
                <a:solidFill>
                  <a:schemeClr val="bg1">
                    <a:lumMod val="50000"/>
                  </a:schemeClr>
                </a:solidFill>
              </a:rPr>
              <a:t>https://</a:t>
            </a:r>
            <a:r>
              <a:rPr lang="en-US" sz="1050" dirty="0" smtClean="0">
                <a:solidFill>
                  <a:schemeClr val="bg1">
                    <a:lumMod val="50000"/>
                  </a:schemeClr>
                </a:solidFill>
              </a:rPr>
              <a:t>blog.taus.net</a:t>
            </a:r>
            <a:endParaRPr lang="en-US" sz="1050" dirty="0">
              <a:solidFill>
                <a:schemeClr val="bg1">
                  <a:lumMod val="50000"/>
                </a:schemeClr>
              </a:solidFill>
            </a:endParaRPr>
          </a:p>
        </p:txBody>
      </p:sp>
      <p:pic>
        <p:nvPicPr>
          <p:cNvPr id="12" name="Picture 2" descr="Résultat de recherche d'images pour &quot;human machine translation&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9790" y="2662807"/>
            <a:ext cx="2135343" cy="142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0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500" dirty="0" smtClean="0"/>
              <a:t>Limites</a:t>
            </a:r>
            <a:r>
              <a:rPr lang="fr-FR" sz="2500" b="1" dirty="0" smtClean="0"/>
              <a:t> </a:t>
            </a:r>
            <a:r>
              <a:rPr lang="en-US" sz="2500" dirty="0"/>
              <a:t/>
            </a:r>
            <a:br>
              <a:rPr lang="en-US" sz="2500" dirty="0"/>
            </a:br>
            <a:endParaRPr lang="en-US" sz="2500" b="1" dirty="0"/>
          </a:p>
        </p:txBody>
      </p:sp>
      <p:sp>
        <p:nvSpPr>
          <p:cNvPr id="3" name="Espace réservé du contenu 2"/>
          <p:cNvSpPr>
            <a:spLocks noGrp="1"/>
          </p:cNvSpPr>
          <p:nvPr>
            <p:ph idx="1"/>
          </p:nvPr>
        </p:nvSpPr>
        <p:spPr>
          <a:xfrm>
            <a:off x="581192" y="2003366"/>
            <a:ext cx="11029616" cy="3998423"/>
          </a:xfrm>
          <a:prstGeom prst="roundRect">
            <a:avLst/>
          </a:prstGeom>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spcBef>
                <a:spcPts val="1800"/>
              </a:spcBef>
              <a:spcAft>
                <a:spcPts val="2400"/>
              </a:spcAft>
              <a:buNone/>
            </a:pPr>
            <a:r>
              <a:rPr lang="fr-FR" sz="3200" dirty="0" smtClean="0">
                <a:ln w="0"/>
                <a:solidFill>
                  <a:schemeClr val="tx2">
                    <a:lumMod val="20000"/>
                    <a:lumOff val="80000"/>
                  </a:schemeClr>
                </a:solidFill>
                <a:effectLst>
                  <a:outerShdw blurRad="38100" dist="25400" dir="5400000" algn="ctr" rotWithShape="0">
                    <a:srgbClr val="6E747A">
                      <a:alpha val="43000"/>
                    </a:srgbClr>
                  </a:outerShdw>
                </a:effectLst>
              </a:rPr>
              <a:t>- </a:t>
            </a:r>
            <a:r>
              <a:rPr lang="fr-FR" sz="2800" dirty="0" smtClean="0">
                <a:ln w="0"/>
                <a:solidFill>
                  <a:schemeClr val="tx2">
                    <a:lumMod val="20000"/>
                    <a:lumOff val="80000"/>
                  </a:schemeClr>
                </a:solidFill>
                <a:effectLst>
                  <a:outerShdw blurRad="38100" dist="25400" dir="5400000" algn="ctr" rotWithShape="0">
                    <a:srgbClr val="6E747A">
                      <a:alpha val="43000"/>
                    </a:srgbClr>
                  </a:outerShdw>
                </a:effectLst>
              </a:rPr>
              <a:t>Traductions littérales </a:t>
            </a:r>
            <a:r>
              <a:rPr lang="fr-FR" sz="2800" dirty="0">
                <a:ln w="0"/>
                <a:solidFill>
                  <a:schemeClr val="tx2">
                    <a:lumMod val="20000"/>
                    <a:lumOff val="80000"/>
                  </a:schemeClr>
                </a:solidFill>
                <a:effectLst>
                  <a:outerShdw blurRad="38100" dist="25400" dir="5400000" algn="ctr" rotWithShape="0">
                    <a:srgbClr val="6E747A">
                      <a:alpha val="43000"/>
                    </a:srgbClr>
                  </a:outerShdw>
                </a:effectLst>
              </a:rPr>
              <a:t>et </a:t>
            </a:r>
            <a:r>
              <a:rPr lang="fr-FR" sz="2800" dirty="0" smtClean="0">
                <a:ln w="0"/>
                <a:solidFill>
                  <a:schemeClr val="tx2">
                    <a:lumMod val="20000"/>
                    <a:lumOff val="80000"/>
                  </a:schemeClr>
                </a:solidFill>
                <a:effectLst>
                  <a:outerShdw blurRad="38100" dist="25400" dir="5400000" algn="ctr" rotWithShape="0">
                    <a:srgbClr val="6E747A">
                      <a:alpha val="43000"/>
                    </a:srgbClr>
                  </a:outerShdw>
                </a:effectLst>
              </a:rPr>
              <a:t>calques </a:t>
            </a:r>
          </a:p>
          <a:p>
            <a:pPr marL="0" indent="0">
              <a:spcAft>
                <a:spcPts val="2400"/>
              </a:spcAft>
              <a:buNone/>
            </a:pPr>
            <a:r>
              <a:rPr lang="fr-FR" sz="2800" dirty="0">
                <a:ln w="0"/>
                <a:solidFill>
                  <a:schemeClr val="tx2">
                    <a:lumMod val="20000"/>
                    <a:lumOff val="80000"/>
                  </a:schemeClr>
                </a:solidFill>
                <a:effectLst>
                  <a:outerShdw blurRad="38100" dist="25400" dir="5400000" algn="ctr" rotWithShape="0">
                    <a:srgbClr val="6E747A">
                      <a:alpha val="43000"/>
                    </a:srgbClr>
                  </a:outerShdw>
                </a:effectLst>
              </a:rPr>
              <a:t>- Irrégularités</a:t>
            </a:r>
            <a:endParaRPr lang="fr-FR" sz="2800" dirty="0" smtClean="0">
              <a:ln w="0"/>
              <a:solidFill>
                <a:schemeClr val="tx2">
                  <a:lumMod val="20000"/>
                  <a:lumOff val="80000"/>
                </a:schemeClr>
              </a:solidFill>
              <a:effectLst>
                <a:outerShdw blurRad="38100" dist="25400" dir="5400000" algn="ctr" rotWithShape="0">
                  <a:srgbClr val="6E747A">
                    <a:alpha val="43000"/>
                  </a:srgbClr>
                </a:outerShdw>
              </a:effectLst>
            </a:endParaRPr>
          </a:p>
          <a:p>
            <a:pPr marL="0" indent="0">
              <a:spcAft>
                <a:spcPts val="2400"/>
              </a:spcAft>
              <a:buNone/>
            </a:pPr>
            <a:r>
              <a:rPr lang="fr-FR" sz="2800" dirty="0" smtClean="0">
                <a:ln w="0"/>
                <a:solidFill>
                  <a:schemeClr val="tx2">
                    <a:lumMod val="20000"/>
                    <a:lumOff val="80000"/>
                  </a:schemeClr>
                </a:solidFill>
                <a:effectLst>
                  <a:outerShdw blurRad="38100" dist="25400" dir="5400000" algn="ctr" rotWithShape="0">
                    <a:srgbClr val="6E747A">
                      <a:alpha val="43000"/>
                    </a:srgbClr>
                  </a:outerShdw>
                </a:effectLst>
              </a:rPr>
              <a:t>- Irrationalité</a:t>
            </a:r>
          </a:p>
          <a:p>
            <a:pPr marL="0" indent="0">
              <a:spcAft>
                <a:spcPts val="2400"/>
              </a:spcAft>
              <a:buNone/>
            </a:pPr>
            <a:r>
              <a:rPr lang="fr-FR" sz="2800" dirty="0">
                <a:ln w="0"/>
                <a:solidFill>
                  <a:schemeClr val="tx2">
                    <a:lumMod val="20000"/>
                    <a:lumOff val="80000"/>
                  </a:schemeClr>
                </a:solidFill>
                <a:effectLst>
                  <a:outerShdw blurRad="38100" dist="25400" dir="5400000" algn="ctr" rotWithShape="0">
                    <a:srgbClr val="6E747A">
                      <a:alpha val="43000"/>
                    </a:srgbClr>
                  </a:outerShdw>
                </a:effectLst>
              </a:rPr>
              <a:t>- Effacement d’informations</a:t>
            </a:r>
          </a:p>
          <a:p>
            <a:pPr>
              <a:spcAft>
                <a:spcPts val="2400"/>
              </a:spcAft>
              <a:buFontTx/>
              <a:buChar char="-"/>
            </a:pPr>
            <a:r>
              <a:rPr lang="fr-FR" sz="3200" b="1" dirty="0" smtClean="0">
                <a:ln w="0"/>
                <a:solidFill>
                  <a:schemeClr val="accent1"/>
                </a:solidFill>
                <a:effectLst>
                  <a:outerShdw blurRad="38100" dist="25400" dir="5400000" algn="ctr" rotWithShape="0">
                    <a:srgbClr val="6E747A">
                      <a:alpha val="43000"/>
                    </a:srgbClr>
                  </a:outerShdw>
                </a:effectLst>
              </a:rPr>
              <a:t>Contresens et glissements </a:t>
            </a:r>
            <a:r>
              <a:rPr lang="fr-FR" sz="3200" b="1" dirty="0">
                <a:ln w="0"/>
                <a:solidFill>
                  <a:schemeClr val="accent1"/>
                </a:solidFill>
                <a:effectLst>
                  <a:outerShdw blurRad="38100" dist="25400" dir="5400000" algn="ctr" rotWithShape="0">
                    <a:srgbClr val="6E747A">
                      <a:alpha val="43000"/>
                    </a:srgbClr>
                  </a:outerShdw>
                </a:effectLst>
              </a:rPr>
              <a:t>de sens</a:t>
            </a:r>
          </a:p>
          <a:p>
            <a:pPr marL="0" lvl="0" indent="0">
              <a:buNone/>
            </a:pPr>
            <a:endParaRPr lang="en-US" dirty="0"/>
          </a:p>
          <a:p>
            <a:endParaRPr lang="en-US" dirty="0"/>
          </a:p>
        </p:txBody>
      </p:sp>
    </p:spTree>
    <p:extLst>
      <p:ext uri="{BB962C8B-B14F-4D97-AF65-F5344CB8AC3E}">
        <p14:creationId xmlns:p14="http://schemas.microsoft.com/office/powerpoint/2010/main" val="386204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Contresens et glissements de sens</a:t>
            </a:r>
            <a:endParaRPr lang="en-US"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6621053"/>
              </p:ext>
            </p:extLst>
          </p:nvPr>
        </p:nvGraphicFramePr>
        <p:xfrm>
          <a:off x="581025" y="2181225"/>
          <a:ext cx="11029841" cy="4415452"/>
        </p:xfrm>
        <a:graphic>
          <a:graphicData uri="http://schemas.openxmlformats.org/drawingml/2006/table">
            <a:tbl>
              <a:tblPr firstRow="1" firstCol="1" bandRow="1">
                <a:tableStyleId>{5C22544A-7EE6-4342-B048-85BDC9FD1C3A}</a:tableStyleId>
              </a:tblPr>
              <a:tblGrid>
                <a:gridCol w="196802">
                  <a:extLst>
                    <a:ext uri="{9D8B030D-6E8A-4147-A177-3AD203B41FA5}">
                      <a16:colId xmlns:a16="http://schemas.microsoft.com/office/drawing/2014/main" val="91057624"/>
                    </a:ext>
                  </a:extLst>
                </a:gridCol>
                <a:gridCol w="3524973">
                  <a:extLst>
                    <a:ext uri="{9D8B030D-6E8A-4147-A177-3AD203B41FA5}">
                      <a16:colId xmlns:a16="http://schemas.microsoft.com/office/drawing/2014/main" val="1446981786"/>
                    </a:ext>
                  </a:extLst>
                </a:gridCol>
                <a:gridCol w="3697866">
                  <a:extLst>
                    <a:ext uri="{9D8B030D-6E8A-4147-A177-3AD203B41FA5}">
                      <a16:colId xmlns:a16="http://schemas.microsoft.com/office/drawing/2014/main" val="3066589030"/>
                    </a:ext>
                  </a:extLst>
                </a:gridCol>
                <a:gridCol w="3610200">
                  <a:extLst>
                    <a:ext uri="{9D8B030D-6E8A-4147-A177-3AD203B41FA5}">
                      <a16:colId xmlns:a16="http://schemas.microsoft.com/office/drawing/2014/main" val="3201773543"/>
                    </a:ext>
                  </a:extLst>
                </a:gridCol>
              </a:tblGrid>
              <a:tr h="291983">
                <a:tc>
                  <a:txBody>
                    <a:bodyPr/>
                    <a:lstStyle/>
                    <a:p>
                      <a:pPr algn="ctr">
                        <a:lnSpc>
                          <a:spcPct val="107000"/>
                        </a:lnSpc>
                        <a:spcAft>
                          <a:spcPts val="0"/>
                        </a:spcAft>
                      </a:pPr>
                      <a:r>
                        <a:rPr lang="fr-FR"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tc>
                <a:tc>
                  <a:txBody>
                    <a:bodyPr/>
                    <a:lstStyle/>
                    <a:p>
                      <a:pPr algn="ctr">
                        <a:lnSpc>
                          <a:spcPct val="107000"/>
                        </a:lnSpc>
                        <a:spcAft>
                          <a:spcPts val="0"/>
                        </a:spcAft>
                      </a:pPr>
                      <a:r>
                        <a:rPr lang="fr-FR" sz="1850" dirty="0">
                          <a:effectLst/>
                        </a:rPr>
                        <a:t>Texte source</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tc>
                <a:tc>
                  <a:txBody>
                    <a:bodyPr/>
                    <a:lstStyle/>
                    <a:p>
                      <a:pPr algn="ctr">
                        <a:lnSpc>
                          <a:spcPct val="107000"/>
                        </a:lnSpc>
                        <a:spcAft>
                          <a:spcPts val="0"/>
                        </a:spcAft>
                      </a:pPr>
                      <a:r>
                        <a:rPr lang="fr-FR" sz="1850">
                          <a:effectLst/>
                        </a:rPr>
                        <a:t>TA brute (DeepL)</a:t>
                      </a:r>
                      <a:endParaRPr lang="en-US" sz="185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tc>
                <a:tc>
                  <a:txBody>
                    <a:bodyPr/>
                    <a:lstStyle/>
                    <a:p>
                      <a:pPr algn="ctr">
                        <a:lnSpc>
                          <a:spcPct val="107000"/>
                        </a:lnSpc>
                        <a:spcAft>
                          <a:spcPts val="0"/>
                        </a:spcAft>
                      </a:pPr>
                      <a:r>
                        <a:rPr lang="fr-FR" sz="1850">
                          <a:effectLst/>
                        </a:rPr>
                        <a:t>Post-édition commune</a:t>
                      </a:r>
                      <a:endParaRPr lang="en-US" sz="185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tc>
                <a:extLst>
                  <a:ext uri="{0D108BD9-81ED-4DB2-BD59-A6C34878D82A}">
                    <a16:rowId xmlns:a16="http://schemas.microsoft.com/office/drawing/2014/main" val="2270880301"/>
                  </a:ext>
                </a:extLst>
              </a:tr>
              <a:tr h="1792250">
                <a:tc>
                  <a:txBody>
                    <a:bodyPr/>
                    <a:lstStyle/>
                    <a:p>
                      <a:pPr algn="ctr">
                        <a:lnSpc>
                          <a:spcPct val="107000"/>
                        </a:lnSpc>
                        <a:spcAft>
                          <a:spcPts val="0"/>
                        </a:spcAft>
                      </a:pPr>
                      <a:r>
                        <a:rPr lang="fr-FR" sz="1500" dirty="0" smtClean="0">
                          <a:effectLst/>
                          <a:latin typeface="+mn-lt"/>
                          <a:ea typeface="+mn-ea"/>
                          <a:cs typeface="+mn-cs"/>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tc>
                  <a:txBody>
                    <a:bodyPr/>
                    <a:lstStyle/>
                    <a:p>
                      <a:pPr algn="ctr">
                        <a:lnSpc>
                          <a:spcPct val="107000"/>
                        </a:lnSpc>
                        <a:spcAft>
                          <a:spcPts val="1200"/>
                        </a:spcAft>
                      </a:pPr>
                      <a:r>
                        <a:rPr lang="en-US" sz="1500" b="0" kern="1200" dirty="0">
                          <a:solidFill>
                            <a:schemeClr val="tx1"/>
                          </a:solidFill>
                          <a:effectLst/>
                          <a:latin typeface="+mn-lt"/>
                          <a:ea typeface="+mn-ea"/>
                          <a:cs typeface="+mn-cs"/>
                        </a:rPr>
                        <a:t>Katz realized early on that that the 17 United Nations sustainable development goals </a:t>
                      </a:r>
                      <a:r>
                        <a:rPr lang="en-US" sz="1500" b="1" kern="1200" dirty="0">
                          <a:solidFill>
                            <a:schemeClr val="tx1"/>
                          </a:solidFill>
                          <a:effectLst/>
                          <a:latin typeface="+mn-lt"/>
                          <a:ea typeface="+mn-ea"/>
                          <a:cs typeface="+mn-cs"/>
                        </a:rPr>
                        <a:t>are in particular order </a:t>
                      </a:r>
                      <a:r>
                        <a:rPr lang="en-US" sz="1500" b="0" kern="1200" dirty="0">
                          <a:solidFill>
                            <a:schemeClr val="tx1"/>
                          </a:solidFill>
                          <a:effectLst/>
                          <a:latin typeface="+mn-lt"/>
                          <a:ea typeface="+mn-ea"/>
                          <a:cs typeface="+mn-cs"/>
                        </a:rPr>
                        <a:t>for a reason.</a:t>
                      </a:r>
                    </a:p>
                    <a:p>
                      <a:pPr algn="ctr">
                        <a:lnSpc>
                          <a:spcPct val="107000"/>
                        </a:lnSpc>
                        <a:spcAft>
                          <a:spcPts val="0"/>
                        </a:spcAft>
                      </a:pPr>
                      <a:r>
                        <a:rPr lang="en-US" sz="1400" kern="1200" dirty="0" smtClean="0">
                          <a:solidFill>
                            <a:schemeClr val="dk1"/>
                          </a:solidFill>
                          <a:latin typeface="+mn-lt"/>
                          <a:ea typeface="+mn-ea"/>
                          <a:cs typeface="+mn-cs"/>
                        </a:rPr>
                        <a:t>(Plastic Bank, 2021)</a:t>
                      </a:r>
                    </a:p>
                  </a:txBody>
                  <a:tcPr marL="85623" marR="85623" anchor="ctr"/>
                </a:tc>
                <a:tc>
                  <a:txBody>
                    <a:bodyPr/>
                    <a:lstStyle/>
                    <a:p>
                      <a:pPr algn="ctr">
                        <a:lnSpc>
                          <a:spcPct val="107000"/>
                        </a:lnSpc>
                        <a:spcAft>
                          <a:spcPts val="800"/>
                        </a:spcAft>
                      </a:pPr>
                      <a:r>
                        <a:rPr lang="fr-FR" sz="1500" b="0" kern="1200" dirty="0">
                          <a:solidFill>
                            <a:schemeClr val="tx1"/>
                          </a:solidFill>
                          <a:effectLst/>
                          <a:latin typeface="+mn-lt"/>
                          <a:ea typeface="+mn-ea"/>
                          <a:cs typeface="+mn-cs"/>
                        </a:rPr>
                        <a:t>Mme Katz a très vite compris que les 17 objectifs de développement durable des Nations unies </a:t>
                      </a:r>
                      <a:r>
                        <a:rPr lang="fr-FR" sz="1500" b="1" kern="1200" dirty="0">
                          <a:solidFill>
                            <a:schemeClr val="tx1"/>
                          </a:solidFill>
                          <a:effectLst/>
                          <a:latin typeface="+mn-lt"/>
                          <a:ea typeface="+mn-ea"/>
                          <a:cs typeface="+mn-cs"/>
                        </a:rPr>
                        <a:t>ne sont pas placés dans un ordre particulier </a:t>
                      </a:r>
                      <a:r>
                        <a:rPr lang="fr-FR" sz="1500" b="0" kern="1200" dirty="0">
                          <a:solidFill>
                            <a:schemeClr val="tx1"/>
                          </a:solidFill>
                          <a:effectLst/>
                          <a:latin typeface="+mn-lt"/>
                          <a:ea typeface="+mn-ea"/>
                          <a:cs typeface="+mn-cs"/>
                        </a:rPr>
                        <a:t>pour une raison précise.</a:t>
                      </a:r>
                      <a:endParaRPr lang="en-US" sz="1500" b="0" kern="1200" dirty="0">
                        <a:solidFill>
                          <a:schemeClr val="tx1"/>
                        </a:solidFill>
                        <a:effectLst/>
                        <a:latin typeface="+mn-lt"/>
                        <a:ea typeface="+mn-ea"/>
                        <a:cs typeface="+mn-cs"/>
                      </a:endParaRPr>
                    </a:p>
                  </a:txBody>
                  <a:tcPr marL="85623" marR="85623" anchor="ctr"/>
                </a:tc>
                <a:tc>
                  <a:txBody>
                    <a:bodyPr/>
                    <a:lstStyle/>
                    <a:p>
                      <a:pPr algn="ctr">
                        <a:lnSpc>
                          <a:spcPct val="107000"/>
                        </a:lnSpc>
                        <a:spcAft>
                          <a:spcPts val="800"/>
                        </a:spcAft>
                      </a:pPr>
                      <a:r>
                        <a:rPr lang="fr-FR" sz="1500" b="0" kern="1200" dirty="0" smtClean="0">
                          <a:solidFill>
                            <a:schemeClr val="tx1"/>
                          </a:solidFill>
                          <a:effectLst/>
                          <a:latin typeface="+mn-lt"/>
                          <a:ea typeface="+mn-ea"/>
                          <a:cs typeface="+mn-cs"/>
                        </a:rPr>
                        <a:t>David Katz savait</a:t>
                      </a:r>
                      <a:r>
                        <a:rPr lang="fr-FR" sz="1500" b="0" kern="1200" baseline="0" dirty="0" smtClean="0">
                          <a:solidFill>
                            <a:schemeClr val="tx1"/>
                          </a:solidFill>
                          <a:effectLst/>
                          <a:latin typeface="+mn-lt"/>
                          <a:ea typeface="+mn-ea"/>
                          <a:cs typeface="+mn-cs"/>
                        </a:rPr>
                        <a:t> depuis le début </a:t>
                      </a:r>
                      <a:r>
                        <a:rPr lang="fr-FR" sz="1500" b="0" kern="1200" dirty="0" smtClean="0">
                          <a:solidFill>
                            <a:schemeClr val="tx1"/>
                          </a:solidFill>
                          <a:effectLst/>
                          <a:latin typeface="+mn-lt"/>
                          <a:ea typeface="+mn-ea"/>
                          <a:cs typeface="+mn-cs"/>
                        </a:rPr>
                        <a:t>que les 17 objectifs de développement durable des Nations unies </a:t>
                      </a:r>
                      <a:r>
                        <a:rPr lang="fr-FR" sz="1500" b="1" kern="1200" dirty="0" smtClean="0">
                          <a:solidFill>
                            <a:schemeClr val="tx1"/>
                          </a:solidFill>
                          <a:effectLst/>
                          <a:latin typeface="+mn-lt"/>
                          <a:ea typeface="+mn-ea"/>
                          <a:cs typeface="+mn-cs"/>
                        </a:rPr>
                        <a:t>se</a:t>
                      </a:r>
                      <a:r>
                        <a:rPr lang="fr-FR" sz="1500" b="1" kern="1200" baseline="0" dirty="0" smtClean="0">
                          <a:solidFill>
                            <a:schemeClr val="tx1"/>
                          </a:solidFill>
                          <a:effectLst/>
                          <a:latin typeface="+mn-lt"/>
                          <a:ea typeface="+mn-ea"/>
                          <a:cs typeface="+mn-cs"/>
                        </a:rPr>
                        <a:t> trouvent</a:t>
                      </a:r>
                      <a:r>
                        <a:rPr lang="fr-FR" sz="1500" b="1" kern="1200" dirty="0" smtClean="0">
                          <a:solidFill>
                            <a:schemeClr val="tx1"/>
                          </a:solidFill>
                          <a:effectLst/>
                          <a:latin typeface="+mn-lt"/>
                          <a:ea typeface="+mn-ea"/>
                          <a:cs typeface="+mn-cs"/>
                        </a:rPr>
                        <a:t> volontairement dans un ordre précis</a:t>
                      </a:r>
                      <a:r>
                        <a:rPr lang="fr-FR" sz="1500" b="0" kern="1200" dirty="0" smtClean="0">
                          <a:solidFill>
                            <a:schemeClr val="tx1"/>
                          </a:solidFill>
                          <a:effectLst/>
                          <a:latin typeface="+mn-lt"/>
                          <a:ea typeface="+mn-ea"/>
                          <a:cs typeface="+mn-cs"/>
                        </a:rPr>
                        <a:t>.</a:t>
                      </a:r>
                      <a:endParaRPr lang="en-US" sz="1500" b="0" kern="1200" dirty="0">
                        <a:solidFill>
                          <a:schemeClr val="tx1"/>
                        </a:solidFill>
                        <a:effectLst/>
                        <a:latin typeface="+mn-lt"/>
                        <a:ea typeface="+mn-ea"/>
                        <a:cs typeface="+mn-cs"/>
                      </a:endParaRPr>
                    </a:p>
                  </a:txBody>
                  <a:tcPr marL="85623" marR="85623" anchor="ctr"/>
                </a:tc>
                <a:extLst>
                  <a:ext uri="{0D108BD9-81ED-4DB2-BD59-A6C34878D82A}">
                    <a16:rowId xmlns:a16="http://schemas.microsoft.com/office/drawing/2014/main" val="489439586"/>
                  </a:ext>
                </a:extLst>
              </a:tr>
              <a:tr h="2321513">
                <a:tc>
                  <a:txBody>
                    <a:bodyPr/>
                    <a:lstStyle/>
                    <a:p>
                      <a:pPr>
                        <a:lnSpc>
                          <a:spcPct val="107000"/>
                        </a:lnSpc>
                        <a:spcAft>
                          <a:spcPts val="0"/>
                        </a:spcAft>
                      </a:pPr>
                      <a:r>
                        <a:rPr lang="fr-FR" sz="1600" dirty="0" smtClean="0">
                          <a:effectLst/>
                          <a:latin typeface="+mn-lt"/>
                          <a:ea typeface="+mn-ea"/>
                          <a:cs typeface="+mn-cs"/>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204" marR="34204" marT="0" marB="0" anchor="ctr"/>
                </a:tc>
                <a:tc>
                  <a:txBody>
                    <a:bodyPr/>
                    <a:lstStyle/>
                    <a:p>
                      <a:pPr algn="ctr">
                        <a:lnSpc>
                          <a:spcPct val="107000"/>
                        </a:lnSpc>
                        <a:spcAft>
                          <a:spcPts val="0"/>
                        </a:spcAft>
                      </a:pPr>
                      <a:r>
                        <a:rPr lang="en-US" sz="1500" b="1" kern="1200" dirty="0" smtClean="0">
                          <a:solidFill>
                            <a:schemeClr val="tx1"/>
                          </a:solidFill>
                          <a:effectLst/>
                          <a:latin typeface="+mn-lt"/>
                          <a:ea typeface="+mn-ea"/>
                          <a:cs typeface="+mn-cs"/>
                        </a:rPr>
                        <a:t>No longer a science fiction trope</a:t>
                      </a:r>
                      <a:r>
                        <a:rPr lang="en-US" sz="1500" b="0" kern="1200" dirty="0" smtClean="0">
                          <a:solidFill>
                            <a:schemeClr val="tx1"/>
                          </a:solidFill>
                          <a:effectLst/>
                          <a:latin typeface="+mn-lt"/>
                          <a:ea typeface="+mn-ea"/>
                          <a:cs typeface="+mn-cs"/>
                        </a:rPr>
                        <a:t>, the use of brain reading technology has improved hugely in recent years.</a:t>
                      </a:r>
                    </a:p>
                    <a:p>
                      <a:pPr algn="ctr">
                        <a:lnSpc>
                          <a:spcPct val="107000"/>
                        </a:lnSpc>
                        <a:spcBef>
                          <a:spcPts val="1800"/>
                        </a:spcBef>
                        <a:spcAft>
                          <a:spcPts val="0"/>
                        </a:spcAft>
                      </a:pPr>
                      <a:r>
                        <a:rPr lang="fr-FR" sz="1400" b="0" kern="1200" dirty="0" smtClean="0">
                          <a:solidFill>
                            <a:schemeClr val="tx1"/>
                          </a:solidFill>
                          <a:effectLst/>
                          <a:latin typeface="+mn-lt"/>
                          <a:ea typeface="+mn-ea"/>
                          <a:cs typeface="+mn-cs"/>
                        </a:rPr>
                        <a:t>(Science Focus, 2022)</a:t>
                      </a:r>
                      <a:endParaRPr lang="en-US" sz="1400" b="0" kern="1200" dirty="0">
                        <a:solidFill>
                          <a:schemeClr val="tx1"/>
                        </a:solidFill>
                        <a:effectLst/>
                        <a:latin typeface="+mn-lt"/>
                        <a:ea typeface="+mn-ea"/>
                        <a:cs typeface="+mn-cs"/>
                      </a:endParaRPr>
                    </a:p>
                  </a:txBody>
                  <a:tcPr marL="34204" marR="34204" marT="0" marB="0" anchor="ctr"/>
                </a:tc>
                <a:tc>
                  <a:txBody>
                    <a:bodyPr/>
                    <a:lstStyle/>
                    <a:p>
                      <a:pPr algn="ctr">
                        <a:lnSpc>
                          <a:spcPct val="107000"/>
                        </a:lnSpc>
                        <a:spcAft>
                          <a:spcPts val="0"/>
                        </a:spcAft>
                      </a:pPr>
                      <a:r>
                        <a:rPr lang="fr-FR" sz="1500" b="1" kern="1200" dirty="0" smtClean="0">
                          <a:solidFill>
                            <a:schemeClr val="tx1"/>
                          </a:solidFill>
                          <a:effectLst/>
                          <a:latin typeface="+mn-lt"/>
                          <a:ea typeface="+mn-ea"/>
                          <a:cs typeface="+mn-cs"/>
                        </a:rPr>
                        <a:t>Loin d’être un trope de science-fiction</a:t>
                      </a:r>
                      <a:r>
                        <a:rPr lang="fr-FR" sz="1500" b="0" kern="1200" dirty="0" smtClean="0">
                          <a:solidFill>
                            <a:schemeClr val="tx1"/>
                          </a:solidFill>
                          <a:effectLst/>
                          <a:latin typeface="+mn-lt"/>
                          <a:ea typeface="+mn-ea"/>
                          <a:cs typeface="+mn-cs"/>
                        </a:rPr>
                        <a:t>, l ’utilisation de la technologie de lecture du cerveau s’est considérablement améliorée ces dernières années</a:t>
                      </a:r>
                      <a:endParaRPr lang="en-US" sz="1500" b="0" kern="1200" dirty="0">
                        <a:solidFill>
                          <a:schemeClr val="tx1"/>
                        </a:solidFill>
                        <a:effectLst/>
                        <a:latin typeface="+mn-lt"/>
                        <a:ea typeface="+mn-ea"/>
                        <a:cs typeface="+mn-cs"/>
                      </a:endParaRPr>
                    </a:p>
                  </a:txBody>
                  <a:tcPr marL="34204" marR="34204" marT="0" marB="0" anchor="ctr"/>
                </a:tc>
                <a:tc>
                  <a:txBody>
                    <a:bodyPr/>
                    <a:lstStyle/>
                    <a:p>
                      <a:pPr algn="ctr">
                        <a:lnSpc>
                          <a:spcPct val="107000"/>
                        </a:lnSpc>
                        <a:spcAft>
                          <a:spcPts val="0"/>
                        </a:spcAft>
                      </a:pPr>
                      <a:r>
                        <a:rPr lang="fr-FR" sz="1500" b="0" kern="1200" dirty="0" smtClean="0">
                          <a:solidFill>
                            <a:schemeClr val="tx1"/>
                          </a:solidFill>
                          <a:effectLst/>
                          <a:latin typeface="+mn-lt"/>
                          <a:ea typeface="+mn-ea"/>
                          <a:cs typeface="+mn-cs"/>
                        </a:rPr>
                        <a:t>La technologie de contrôle par la pensée </a:t>
                      </a:r>
                      <a:r>
                        <a:rPr lang="fr-FR" sz="1500" b="1" kern="1200" dirty="0" smtClean="0">
                          <a:solidFill>
                            <a:schemeClr val="tx1"/>
                          </a:solidFill>
                          <a:effectLst/>
                          <a:latin typeface="+mn-lt"/>
                          <a:ea typeface="+mn-ea"/>
                          <a:cs typeface="+mn-cs"/>
                        </a:rPr>
                        <a:t>n’est plus uniquement le propre de la science-fiction</a:t>
                      </a:r>
                      <a:r>
                        <a:rPr lang="fr-FR" sz="1500" b="0" kern="1200" dirty="0" smtClean="0">
                          <a:solidFill>
                            <a:schemeClr val="tx1"/>
                          </a:solidFill>
                          <a:effectLst/>
                          <a:latin typeface="+mn-lt"/>
                          <a:ea typeface="+mn-ea"/>
                          <a:cs typeface="+mn-cs"/>
                        </a:rPr>
                        <a:t>. Cette technologie s'est considérablement améliorée ces dernières années.</a:t>
                      </a:r>
                      <a:endParaRPr lang="en-US" sz="1500" b="0" kern="1200" dirty="0">
                        <a:solidFill>
                          <a:schemeClr val="tx1"/>
                        </a:solidFill>
                        <a:effectLst/>
                        <a:latin typeface="+mn-lt"/>
                        <a:ea typeface="+mn-ea"/>
                        <a:cs typeface="+mn-cs"/>
                      </a:endParaRPr>
                    </a:p>
                  </a:txBody>
                  <a:tcPr marL="34204" marR="34204" marT="0" marB="0" anchor="ctr"/>
                </a:tc>
                <a:extLst>
                  <a:ext uri="{0D108BD9-81ED-4DB2-BD59-A6C34878D82A}">
                    <a16:rowId xmlns:a16="http://schemas.microsoft.com/office/drawing/2014/main" val="3959447982"/>
                  </a:ext>
                </a:extLst>
              </a:tr>
            </a:tbl>
          </a:graphicData>
        </a:graphic>
      </p:graphicFrame>
    </p:spTree>
    <p:extLst>
      <p:ext uri="{BB962C8B-B14F-4D97-AF65-F5344CB8AC3E}">
        <p14:creationId xmlns:p14="http://schemas.microsoft.com/office/powerpoint/2010/main" val="563014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839584"/>
            <a:ext cx="11029616" cy="1039092"/>
          </a:xfrm>
        </p:spPr>
        <p:txBody>
          <a:bodyPr>
            <a:noAutofit/>
          </a:bodyPr>
          <a:lstStyle/>
          <a:p>
            <a:pPr algn="ctr"/>
            <a:r>
              <a:rPr lang="fr-FR" dirty="0" smtClean="0"/>
              <a:t>LA TA neuronale et ses </a:t>
            </a:r>
            <a:r>
              <a:rPr lang="fr-FR" dirty="0"/>
              <a:t>défis </a:t>
            </a:r>
            <a:r>
              <a:rPr lang="fr-FR" dirty="0" smtClean="0"/>
              <a:t/>
            </a:r>
            <a:br>
              <a:rPr lang="fr-FR" dirty="0" smtClean="0"/>
            </a:br>
            <a:endParaRPr lang="en-US" dirty="0"/>
          </a:p>
        </p:txBody>
      </p:sp>
      <p:sp>
        <p:nvSpPr>
          <p:cNvPr id="3" name="Espace réservé du contenu 2"/>
          <p:cNvSpPr>
            <a:spLocks noGrp="1"/>
          </p:cNvSpPr>
          <p:nvPr>
            <p:ph idx="1"/>
          </p:nvPr>
        </p:nvSpPr>
        <p:spPr>
          <a:xfrm>
            <a:off x="436098" y="1803861"/>
            <a:ext cx="11465170" cy="4807953"/>
          </a:xfrm>
        </p:spPr>
        <p:txBody>
          <a:bodyPr>
            <a:normAutofit/>
          </a:bodyPr>
          <a:lstStyle/>
          <a:p>
            <a:pPr>
              <a:spcAft>
                <a:spcPts val="1800"/>
              </a:spcAft>
            </a:pPr>
            <a:r>
              <a:rPr lang="fr-FR" sz="2400" dirty="0" smtClean="0">
                <a:solidFill>
                  <a:srgbClr val="4590B8"/>
                </a:solidFill>
              </a:rPr>
              <a:t>Développer une </a:t>
            </a:r>
            <a:r>
              <a:rPr lang="fr-FR" sz="2400" dirty="0">
                <a:solidFill>
                  <a:srgbClr val="4590B8"/>
                </a:solidFill>
              </a:rPr>
              <a:t>« capacité de discernement </a:t>
            </a:r>
            <a:r>
              <a:rPr lang="fr-FR" sz="2400" dirty="0" smtClean="0">
                <a:solidFill>
                  <a:srgbClr val="4590B8"/>
                </a:solidFill>
              </a:rPr>
              <a:t>»</a:t>
            </a:r>
          </a:p>
          <a:p>
            <a:pPr>
              <a:spcAft>
                <a:spcPts val="1800"/>
              </a:spcAft>
            </a:pPr>
            <a:r>
              <a:rPr lang="fr-FR" sz="2400" dirty="0" smtClean="0">
                <a:solidFill>
                  <a:srgbClr val="4590B8"/>
                </a:solidFill>
              </a:rPr>
              <a:t>Apprendre </a:t>
            </a:r>
            <a:r>
              <a:rPr lang="fr-FR" sz="2400" dirty="0">
                <a:solidFill>
                  <a:srgbClr val="4590B8"/>
                </a:solidFill>
              </a:rPr>
              <a:t>à « lever le nez </a:t>
            </a:r>
            <a:r>
              <a:rPr lang="fr-FR" sz="2400" dirty="0" smtClean="0">
                <a:solidFill>
                  <a:srgbClr val="4590B8"/>
                </a:solidFill>
              </a:rPr>
              <a:t>»</a:t>
            </a:r>
          </a:p>
          <a:p>
            <a:pPr>
              <a:spcAft>
                <a:spcPts val="1800"/>
              </a:spcAft>
            </a:pPr>
            <a:r>
              <a:rPr lang="fr-FR" sz="2400" dirty="0" smtClean="0">
                <a:solidFill>
                  <a:srgbClr val="4590B8"/>
                </a:solidFill>
              </a:rPr>
              <a:t>Déjouer </a:t>
            </a:r>
            <a:r>
              <a:rPr lang="fr-FR" sz="2400" dirty="0">
                <a:solidFill>
                  <a:srgbClr val="4590B8"/>
                </a:solidFill>
              </a:rPr>
              <a:t>l’illusion de fluidité </a:t>
            </a:r>
            <a:r>
              <a:rPr lang="fr-FR" sz="1600" dirty="0">
                <a:solidFill>
                  <a:srgbClr val="4590B8"/>
                </a:solidFill>
              </a:rPr>
              <a:t>(</a:t>
            </a:r>
            <a:r>
              <a:rPr lang="fr-FR" sz="1600" dirty="0" err="1">
                <a:solidFill>
                  <a:srgbClr val="4590B8"/>
                </a:solidFill>
              </a:rPr>
              <a:t>Deneufbourg</a:t>
            </a:r>
            <a:r>
              <a:rPr lang="fr-FR" sz="1600" dirty="0">
                <a:solidFill>
                  <a:srgbClr val="4590B8"/>
                </a:solidFill>
              </a:rPr>
              <a:t>, </a:t>
            </a:r>
            <a:r>
              <a:rPr lang="fr-FR" sz="1600" dirty="0" smtClean="0">
                <a:solidFill>
                  <a:srgbClr val="4590B8"/>
                </a:solidFill>
              </a:rPr>
              <a:t>2019 ; </a:t>
            </a:r>
            <a:r>
              <a:rPr lang="fr-FR" sz="1600" dirty="0" err="1">
                <a:solidFill>
                  <a:srgbClr val="4590B8"/>
                </a:solidFill>
              </a:rPr>
              <a:t>Guerberof</a:t>
            </a:r>
            <a:r>
              <a:rPr lang="fr-FR" sz="1600" dirty="0">
                <a:solidFill>
                  <a:srgbClr val="4590B8"/>
                </a:solidFill>
              </a:rPr>
              <a:t> &amp; </a:t>
            </a:r>
            <a:r>
              <a:rPr lang="fr-FR" sz="1600" dirty="0" err="1">
                <a:solidFill>
                  <a:srgbClr val="4590B8"/>
                </a:solidFill>
              </a:rPr>
              <a:t>Moorkens</a:t>
            </a:r>
            <a:r>
              <a:rPr lang="fr-FR" sz="1600" dirty="0">
                <a:solidFill>
                  <a:srgbClr val="4590B8"/>
                </a:solidFill>
              </a:rPr>
              <a:t>, </a:t>
            </a:r>
            <a:r>
              <a:rPr lang="fr-FR" sz="1600" dirty="0" smtClean="0">
                <a:solidFill>
                  <a:srgbClr val="4590B8"/>
                </a:solidFill>
              </a:rPr>
              <a:t>2019 ; </a:t>
            </a:r>
            <a:r>
              <a:rPr lang="fr-FR" sz="1600" dirty="0" smtClean="0">
                <a:solidFill>
                  <a:srgbClr val="4590B8"/>
                </a:solidFill>
              </a:rPr>
              <a:t> </a:t>
            </a:r>
            <a:r>
              <a:rPr lang="fr-FR" sz="1600" dirty="0" err="1" smtClean="0">
                <a:solidFill>
                  <a:srgbClr val="4590B8"/>
                </a:solidFill>
              </a:rPr>
              <a:t>Martikainen</a:t>
            </a:r>
            <a:r>
              <a:rPr lang="fr-FR" sz="1600" dirty="0" smtClean="0">
                <a:solidFill>
                  <a:srgbClr val="4590B8"/>
                </a:solidFill>
              </a:rPr>
              <a:t>, 2019 </a:t>
            </a:r>
            <a:r>
              <a:rPr lang="fr-FR" sz="1600" dirty="0">
                <a:solidFill>
                  <a:srgbClr val="4590B8"/>
                </a:solidFill>
              </a:rPr>
              <a:t>; </a:t>
            </a:r>
            <a:r>
              <a:rPr lang="fr-FR" sz="1600" dirty="0" smtClean="0">
                <a:solidFill>
                  <a:srgbClr val="4590B8"/>
                </a:solidFill>
              </a:rPr>
              <a:t> </a:t>
            </a:r>
            <a:r>
              <a:rPr lang="fr-FR" sz="1600" dirty="0" err="1" smtClean="0">
                <a:solidFill>
                  <a:srgbClr val="4590B8"/>
                </a:solidFill>
              </a:rPr>
              <a:t>Way</a:t>
            </a:r>
            <a:r>
              <a:rPr lang="fr-FR" sz="1600" dirty="0">
                <a:solidFill>
                  <a:srgbClr val="4590B8"/>
                </a:solidFill>
              </a:rPr>
              <a:t>, </a:t>
            </a:r>
            <a:r>
              <a:rPr lang="fr-FR" sz="1600" dirty="0" smtClean="0">
                <a:solidFill>
                  <a:srgbClr val="4590B8"/>
                </a:solidFill>
              </a:rPr>
              <a:t>2018</a:t>
            </a:r>
            <a:r>
              <a:rPr lang="fr-FR" sz="1600" dirty="0" smtClean="0">
                <a:solidFill>
                  <a:srgbClr val="4590B8"/>
                </a:solidFill>
              </a:rPr>
              <a:t>)</a:t>
            </a:r>
          </a:p>
          <a:p>
            <a:pPr>
              <a:spcAft>
                <a:spcPts val="1800"/>
              </a:spcAft>
            </a:pPr>
            <a:endParaRPr lang="fr-FR" sz="2000" dirty="0" smtClean="0">
              <a:solidFill>
                <a:srgbClr val="4590B8"/>
              </a:solidFill>
            </a:endParaRPr>
          </a:p>
          <a:p>
            <a:pPr>
              <a:spcAft>
                <a:spcPts val="1800"/>
              </a:spcAft>
            </a:pPr>
            <a:endParaRPr lang="fr-FR" sz="2000" dirty="0" smtClean="0">
              <a:solidFill>
                <a:srgbClr val="4590B8"/>
              </a:solidFill>
            </a:endParaRPr>
          </a:p>
          <a:p>
            <a:pPr>
              <a:spcBef>
                <a:spcPts val="1800"/>
              </a:spcBef>
              <a:spcAft>
                <a:spcPts val="1800"/>
              </a:spcAft>
            </a:pPr>
            <a:r>
              <a:rPr lang="fr-FR" sz="2400" dirty="0" smtClean="0">
                <a:solidFill>
                  <a:srgbClr val="4590B8"/>
                </a:solidFill>
              </a:rPr>
              <a:t>Prendre </a:t>
            </a:r>
            <a:r>
              <a:rPr lang="fr-FR" sz="2400" dirty="0" smtClean="0">
                <a:solidFill>
                  <a:srgbClr val="4590B8"/>
                </a:solidFill>
              </a:rPr>
              <a:t>conscience de la valeur ajoutée du traducteur humain</a:t>
            </a:r>
          </a:p>
          <a:p>
            <a:pPr>
              <a:spcAft>
                <a:spcPts val="1800"/>
              </a:spcAft>
            </a:pPr>
            <a:r>
              <a:rPr lang="fr-FR" sz="2400" dirty="0" smtClean="0">
                <a:solidFill>
                  <a:srgbClr val="4590B8"/>
                </a:solidFill>
              </a:rPr>
              <a:t>…</a:t>
            </a:r>
            <a:endParaRPr lang="en-US" sz="2400" dirty="0">
              <a:solidFill>
                <a:srgbClr val="4590B8"/>
              </a:solidFill>
            </a:endParaRPr>
          </a:p>
        </p:txBody>
      </p:sp>
      <p:sp>
        <p:nvSpPr>
          <p:cNvPr id="4" name="ZoneTexte 3"/>
          <p:cNvSpPr txBox="1"/>
          <p:nvPr/>
        </p:nvSpPr>
        <p:spPr>
          <a:xfrm>
            <a:off x="1610749" y="4107765"/>
            <a:ext cx="89705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solidFill>
                  <a:srgbClr val="4590B8"/>
                </a:solidFill>
              </a:rPr>
              <a:t>« […] student post-editors mostly tend to spontaneously accept MT output as such, and rarely edit these suggestions that convincingly mimic fluent human translation » </a:t>
            </a:r>
            <a:endParaRPr lang="en-US" sz="2000" dirty="0" smtClean="0">
              <a:solidFill>
                <a:srgbClr val="4590B8"/>
              </a:solidFill>
            </a:endParaRPr>
          </a:p>
          <a:p>
            <a:pPr algn="ctr"/>
            <a:r>
              <a:rPr lang="en-US" sz="2000" dirty="0" smtClean="0">
                <a:solidFill>
                  <a:srgbClr val="4590B8"/>
                </a:solidFill>
              </a:rPr>
              <a:t>(</a:t>
            </a:r>
            <a:r>
              <a:rPr lang="en-US" sz="2000" dirty="0" err="1">
                <a:solidFill>
                  <a:srgbClr val="4590B8"/>
                </a:solidFill>
              </a:rPr>
              <a:t>Martikainen</a:t>
            </a:r>
            <a:r>
              <a:rPr lang="en-US" sz="2000" dirty="0">
                <a:solidFill>
                  <a:srgbClr val="4590B8"/>
                </a:solidFill>
              </a:rPr>
              <a:t>, 2019</a:t>
            </a:r>
            <a:r>
              <a:rPr lang="en-US" sz="2000" dirty="0" smtClean="0">
                <a:solidFill>
                  <a:srgbClr val="4590B8"/>
                </a:solidFill>
              </a:rPr>
              <a:t>)</a:t>
            </a:r>
            <a:endParaRPr lang="en-US" dirty="0"/>
          </a:p>
        </p:txBody>
      </p:sp>
    </p:spTree>
    <p:extLst>
      <p:ext uri="{BB962C8B-B14F-4D97-AF65-F5344CB8AC3E}">
        <p14:creationId xmlns:p14="http://schemas.microsoft.com/office/powerpoint/2010/main" val="262728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750193" y="313897"/>
            <a:ext cx="8825658" cy="3261815"/>
          </a:xfrm>
        </p:spPr>
        <p:txBody>
          <a:bodyPr>
            <a:normAutofit fontScale="90000"/>
          </a:bodyPr>
          <a:lstStyle/>
          <a:p>
            <a:pPr algn="ctr">
              <a:spcBef>
                <a:spcPts val="1800"/>
              </a:spcBef>
              <a:spcAft>
                <a:spcPts val="1200"/>
              </a:spcAft>
            </a:pPr>
            <a:r>
              <a:rPr lang="fr-FR" sz="2500" dirty="0" smtClean="0"/>
              <a:t/>
            </a:r>
            <a:br>
              <a:rPr lang="fr-FR" sz="2500" dirty="0" smtClean="0"/>
            </a:br>
            <a:r>
              <a:rPr lang="fr-FR" sz="2500" dirty="0"/>
              <a:t/>
            </a:r>
            <a:br>
              <a:rPr lang="fr-FR" sz="2500" dirty="0"/>
            </a:br>
            <a:r>
              <a:rPr lang="fr-FR" sz="2500" dirty="0" smtClean="0"/>
              <a:t/>
            </a:r>
            <a:br>
              <a:rPr lang="fr-FR" sz="2500" dirty="0" smtClean="0"/>
            </a:br>
            <a:r>
              <a:rPr lang="fr-FR" sz="2500" dirty="0"/>
              <a:t/>
            </a:r>
            <a:br>
              <a:rPr lang="fr-FR" sz="2500" dirty="0"/>
            </a:br>
            <a:r>
              <a:rPr lang="fr-FR" sz="2500" dirty="0" smtClean="0"/>
              <a:t/>
            </a:r>
            <a:br>
              <a:rPr lang="fr-FR" sz="2500" dirty="0" smtClean="0"/>
            </a:br>
            <a:r>
              <a:rPr lang="fr-FR" sz="2500" dirty="0"/>
              <a:t/>
            </a:r>
            <a:br>
              <a:rPr lang="fr-FR" sz="2500" dirty="0"/>
            </a:br>
            <a:r>
              <a:rPr lang="fr-FR" sz="2500" dirty="0" smtClean="0"/>
              <a:t/>
            </a:r>
            <a:br>
              <a:rPr lang="fr-FR" sz="2500" dirty="0" smtClean="0"/>
            </a:br>
            <a:r>
              <a:rPr lang="fr-FR" sz="2500" dirty="0"/>
              <a:t/>
            </a:r>
            <a:br>
              <a:rPr lang="fr-FR" sz="2500" dirty="0"/>
            </a:br>
            <a:r>
              <a:rPr lang="fr-FR" sz="2500" dirty="0" smtClean="0"/>
              <a:t/>
            </a:r>
            <a:br>
              <a:rPr lang="fr-FR" sz="2500" dirty="0" smtClean="0"/>
            </a:br>
            <a:r>
              <a:rPr lang="fr-FR" sz="2500" dirty="0" smtClean="0"/>
              <a:t>« </a:t>
            </a:r>
            <a:r>
              <a:rPr lang="fr-FR" sz="2500" cap="none" dirty="0" smtClean="0"/>
              <a:t>Il appartient aux traductrices et traducteurs de demain de négocier </a:t>
            </a:r>
            <a:r>
              <a:rPr lang="fr-FR" sz="2500" cap="none" dirty="0" smtClean="0"/>
              <a:t>et de construire leur rôle dans ce paysage mouvant, et aux formatrices et formateurs de les y encourager,</a:t>
            </a:r>
            <a:r>
              <a:rPr lang="fr-FR" sz="2500" cap="none" dirty="0" smtClean="0"/>
              <a:t> </a:t>
            </a:r>
            <a:r>
              <a:rPr lang="fr-FR" sz="2500" dirty="0" smtClean="0"/>
              <a:t>»</a:t>
            </a:r>
            <a:r>
              <a:rPr lang="fr-FR" sz="2500" cap="none" dirty="0" smtClean="0"/>
              <a:t> </a:t>
            </a:r>
            <a:br>
              <a:rPr lang="fr-FR" sz="2500" cap="none" dirty="0" smtClean="0"/>
            </a:br>
            <a:r>
              <a:rPr lang="fr-FR" sz="2000" cap="none" dirty="0" smtClean="0"/>
              <a:t/>
            </a:r>
            <a:br>
              <a:rPr lang="fr-FR" sz="2000" cap="none" dirty="0" smtClean="0"/>
            </a:br>
            <a:r>
              <a:rPr lang="fr-FR" sz="2000" cap="none" dirty="0"/>
              <a:t/>
            </a:r>
            <a:br>
              <a:rPr lang="fr-FR" sz="2000" cap="none" dirty="0"/>
            </a:br>
            <a:r>
              <a:rPr lang="fr-FR" sz="2000" cap="none" dirty="0" smtClean="0"/>
              <a:t>(Rossi, 2019 : 103)</a:t>
            </a:r>
            <a:r>
              <a:rPr lang="fr-FR" sz="2000" dirty="0" smtClean="0"/>
              <a:t/>
            </a:r>
            <a:br>
              <a:rPr lang="fr-FR" sz="2000" dirty="0" smtClean="0"/>
            </a:br>
            <a:r>
              <a:rPr lang="fr-FR" sz="2000" dirty="0" smtClean="0"/>
              <a:t/>
            </a:r>
            <a:br>
              <a:rPr lang="fr-FR" sz="2000" dirty="0" smtClean="0"/>
            </a:br>
            <a:endParaRPr lang="en-US" sz="2500" dirty="0"/>
          </a:p>
        </p:txBody>
      </p:sp>
      <p:sp>
        <p:nvSpPr>
          <p:cNvPr id="3" name="ZoneTexte 2"/>
          <p:cNvSpPr txBox="1"/>
          <p:nvPr/>
        </p:nvSpPr>
        <p:spPr>
          <a:xfrm>
            <a:off x="8894856" y="4897842"/>
            <a:ext cx="2803284" cy="1354217"/>
          </a:xfrm>
          <a:prstGeom prst="rect">
            <a:avLst/>
          </a:prstGeom>
          <a:noFill/>
        </p:spPr>
        <p:txBody>
          <a:bodyPr wrap="square" rtlCol="0">
            <a:spAutoFit/>
          </a:bodyPr>
          <a:lstStyle/>
          <a:p>
            <a:pPr>
              <a:lnSpc>
                <a:spcPct val="150000"/>
              </a:lnSpc>
              <a:spcAft>
                <a:spcPts val="600"/>
              </a:spcAft>
            </a:pPr>
            <a:r>
              <a:rPr lang="fr-FR" b="1" dirty="0" smtClean="0">
                <a:solidFill>
                  <a:schemeClr val="bg1"/>
                </a:solidFill>
                <a:latin typeface="Helvetica" panose="020B0604020202020204" pitchFamily="34" charset="0"/>
                <a:cs typeface="Helvetica" panose="020B0604020202020204" pitchFamily="34" charset="0"/>
              </a:rPr>
              <a:t>		Contact </a:t>
            </a:r>
            <a:endParaRPr lang="fr-FR" b="1" dirty="0">
              <a:solidFill>
                <a:schemeClr val="bg1"/>
              </a:solidFill>
              <a:latin typeface="Helvetica" panose="020B0604020202020204" pitchFamily="34" charset="0"/>
              <a:cs typeface="Helvetica" panose="020B0604020202020204" pitchFamily="34" charset="0"/>
            </a:endParaRPr>
          </a:p>
          <a:p>
            <a:pPr>
              <a:lnSpc>
                <a:spcPct val="150000"/>
              </a:lnSpc>
              <a:spcAft>
                <a:spcPts val="600"/>
              </a:spcAft>
            </a:pPr>
            <a:r>
              <a:rPr lang="fr-FR" dirty="0" smtClean="0">
                <a:solidFill>
                  <a:schemeClr val="bg1"/>
                </a:solidFill>
                <a:latin typeface="Helvetica" panose="020B0604020202020204" pitchFamily="34" charset="0"/>
                <a:cs typeface="Helvetica" panose="020B0604020202020204" pitchFamily="34" charset="0"/>
              </a:rPr>
              <a:t>Perrine SCHUMACHER</a:t>
            </a:r>
          </a:p>
          <a:p>
            <a:pPr>
              <a:spcAft>
                <a:spcPts val="300"/>
              </a:spcAft>
            </a:pPr>
            <a:r>
              <a:rPr lang="fr-FR" dirty="0" smtClean="0">
                <a:solidFill>
                  <a:schemeClr val="bg1"/>
                </a:solidFill>
                <a:latin typeface="Helvetica" panose="020B0604020202020204" pitchFamily="34" charset="0"/>
                <a:cs typeface="Helvetica" panose="020B0604020202020204" pitchFamily="34" charset="0"/>
              </a:rPr>
              <a:t>p.schumacher@uliege.be</a:t>
            </a:r>
          </a:p>
        </p:txBody>
      </p:sp>
    </p:spTree>
    <p:extLst>
      <p:ext uri="{BB962C8B-B14F-4D97-AF65-F5344CB8AC3E}">
        <p14:creationId xmlns:p14="http://schemas.microsoft.com/office/powerpoint/2010/main" val="213167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046" y="2190083"/>
            <a:ext cx="4343400" cy="781395"/>
          </a:xfrm>
        </p:spPr>
        <p:txBody>
          <a:bodyPr/>
          <a:lstStyle/>
          <a:p>
            <a:pPr algn="ctr"/>
            <a:r>
              <a:rPr lang="fr-FR" cap="none" dirty="0" smtClean="0">
                <a:ln w="0"/>
                <a:effectLst>
                  <a:outerShdw blurRad="38100" dist="25400" dir="5400000" algn="ctr" rotWithShape="0">
                    <a:srgbClr val="6E747A">
                      <a:alpha val="43000"/>
                    </a:srgbClr>
                  </a:outerShdw>
                </a:effectLst>
              </a:rPr>
              <a:t>Contexte</a:t>
            </a:r>
            <a:endParaRPr lang="en-US" dirty="0"/>
          </a:p>
        </p:txBody>
      </p:sp>
      <p:sp>
        <p:nvSpPr>
          <p:cNvPr id="3" name="Espace réservé du contenu 2"/>
          <p:cNvSpPr>
            <a:spLocks noGrp="1"/>
          </p:cNvSpPr>
          <p:nvPr>
            <p:ph type="body" idx="1"/>
          </p:nvPr>
        </p:nvSpPr>
        <p:spPr>
          <a:xfrm>
            <a:off x="5064403" y="603250"/>
            <a:ext cx="5730267" cy="4301260"/>
          </a:xfrm>
        </p:spPr>
        <p:txBody>
          <a:bodyPr>
            <a:normAutofit fontScale="92500"/>
          </a:bodyPr>
          <a:lstStyle/>
          <a:p>
            <a:pPr marL="285750" indent="-285750">
              <a:buFont typeface="Wingdings" panose="05000000000000000000" pitchFamily="2" charset="2"/>
              <a:buChar char="Ø"/>
            </a:pPr>
            <a:endParaRPr lang="fr-FR" sz="1600" cap="none" dirty="0" smtClean="0">
              <a:solidFill>
                <a:schemeClr val="tx1">
                  <a:lumMod val="75000"/>
                  <a:lumOff val="25000"/>
                </a:schemeClr>
              </a:solidFill>
            </a:endParaRPr>
          </a:p>
          <a:p>
            <a:pPr marL="285750" indent="-285750">
              <a:buFont typeface="Wingdings" panose="05000000000000000000" pitchFamily="2" charset="2"/>
              <a:buChar char="Ø"/>
            </a:pPr>
            <a:endParaRPr lang="fr-FR" sz="1600" cap="none" dirty="0">
              <a:solidFill>
                <a:schemeClr val="tx1">
                  <a:lumMod val="75000"/>
                  <a:lumOff val="25000"/>
                </a:schemeClr>
              </a:solidFill>
            </a:endParaRPr>
          </a:p>
          <a:p>
            <a:pPr marL="285750" indent="-285750">
              <a:spcAft>
                <a:spcPts val="1800"/>
              </a:spcAft>
              <a:buFont typeface="Wingdings" panose="05000000000000000000" pitchFamily="2" charset="2"/>
              <a:buChar char="Ø"/>
            </a:pPr>
            <a:r>
              <a:rPr lang="fr-FR" cap="none" dirty="0">
                <a:ln w="0"/>
                <a:solidFill>
                  <a:schemeClr val="accent1"/>
                </a:solidFill>
                <a:effectLst>
                  <a:outerShdw blurRad="38100" dist="25400" dir="5400000" algn="ctr" rotWithShape="0">
                    <a:srgbClr val="6E747A">
                      <a:alpha val="43000"/>
                    </a:srgbClr>
                  </a:outerShdw>
                </a:effectLst>
              </a:rPr>
              <a:t>Ère de l’IA et arrivée de la traduction automatique </a:t>
            </a:r>
            <a:r>
              <a:rPr lang="fr-FR" cap="none" dirty="0" smtClean="0">
                <a:ln w="0"/>
                <a:solidFill>
                  <a:schemeClr val="accent1"/>
                </a:solidFill>
                <a:effectLst>
                  <a:outerShdw blurRad="38100" dist="25400" dir="5400000" algn="ctr" rotWithShape="0">
                    <a:srgbClr val="6E747A">
                      <a:alpha val="43000"/>
                    </a:srgbClr>
                  </a:outerShdw>
                </a:effectLst>
              </a:rPr>
              <a:t>(TA) neuronale</a:t>
            </a:r>
          </a:p>
          <a:p>
            <a:pPr marL="285750" indent="-285750">
              <a:spcAft>
                <a:spcPts val="1800"/>
              </a:spcAft>
              <a:buFont typeface="Wingdings" panose="05000000000000000000" pitchFamily="2" charset="2"/>
              <a:buChar char="Ø"/>
            </a:pPr>
            <a:r>
              <a:rPr lang="fr-FR" cap="none" dirty="0">
                <a:ln w="0"/>
                <a:solidFill>
                  <a:schemeClr val="accent1"/>
                </a:solidFill>
                <a:effectLst>
                  <a:outerShdw blurRad="38100" dist="25400" dir="5400000" algn="ctr" rotWithShape="0">
                    <a:srgbClr val="6E747A">
                      <a:alpha val="43000"/>
                    </a:srgbClr>
                  </a:outerShdw>
                </a:effectLst>
              </a:rPr>
              <a:t>Un recours exponentiel sur l’ensemble du secteur à la (post-édition de) </a:t>
            </a:r>
            <a:r>
              <a:rPr lang="fr-FR" cap="none" dirty="0" smtClean="0">
                <a:ln w="0"/>
                <a:solidFill>
                  <a:schemeClr val="accent1"/>
                </a:solidFill>
                <a:effectLst>
                  <a:outerShdw blurRad="38100" dist="25400" dir="5400000" algn="ctr" rotWithShape="0">
                    <a:srgbClr val="6E747A">
                      <a:alpha val="43000"/>
                    </a:srgbClr>
                  </a:outerShdw>
                </a:effectLst>
              </a:rPr>
              <a:t>TA (</a:t>
            </a:r>
            <a:r>
              <a:rPr lang="fr-FR" cap="none" dirty="0" err="1" smtClean="0">
                <a:ln w="0"/>
                <a:solidFill>
                  <a:schemeClr val="accent1"/>
                </a:solidFill>
                <a:effectLst>
                  <a:outerShdw blurRad="38100" dist="25400" dir="5400000" algn="ctr" rotWithShape="0">
                    <a:srgbClr val="6E747A">
                      <a:alpha val="43000"/>
                    </a:srgbClr>
                  </a:outerShdw>
                </a:effectLst>
              </a:rPr>
              <a:t>Deneufbourg</a:t>
            </a:r>
            <a:r>
              <a:rPr lang="fr-FR" cap="none" dirty="0" smtClean="0">
                <a:ln w="0"/>
                <a:solidFill>
                  <a:schemeClr val="accent1"/>
                </a:solidFill>
                <a:effectLst>
                  <a:outerShdw blurRad="38100" dist="25400" dir="5400000" algn="ctr" rotWithShape="0">
                    <a:srgbClr val="6E747A">
                      <a:alpha val="43000"/>
                    </a:srgbClr>
                  </a:outerShdw>
                </a:effectLst>
              </a:rPr>
              <a:t>, </a:t>
            </a:r>
            <a:r>
              <a:rPr lang="fr-FR" cap="none" dirty="0">
                <a:ln w="0"/>
                <a:solidFill>
                  <a:schemeClr val="accent1"/>
                </a:solidFill>
                <a:effectLst>
                  <a:outerShdw blurRad="38100" dist="25400" dir="5400000" algn="ctr" rotWithShape="0">
                    <a:srgbClr val="6E747A">
                      <a:alpha val="43000"/>
                    </a:srgbClr>
                  </a:outerShdw>
                </a:effectLst>
              </a:rPr>
              <a:t>2019)</a:t>
            </a:r>
          </a:p>
          <a:p>
            <a:pPr marL="285750" indent="-285750">
              <a:buFont typeface="Wingdings" panose="05000000000000000000" pitchFamily="2" charset="2"/>
              <a:buChar char="Ø"/>
            </a:pPr>
            <a:r>
              <a:rPr lang="fr-FR" cap="none" dirty="0">
                <a:ln w="0"/>
                <a:solidFill>
                  <a:schemeClr val="accent1"/>
                </a:solidFill>
                <a:effectLst>
                  <a:outerShdw blurRad="38100" dist="25400" dir="5400000" algn="ctr" rotWithShape="0">
                    <a:srgbClr val="6E747A">
                      <a:alpha val="43000"/>
                    </a:srgbClr>
                  </a:outerShdw>
                </a:effectLst>
              </a:rPr>
              <a:t>Enjeux et questionnements autour de la pratique professionnelle mais aussi de la formation en </a:t>
            </a:r>
            <a:r>
              <a:rPr lang="fr-FR" cap="none" dirty="0" smtClean="0">
                <a:ln w="0"/>
                <a:solidFill>
                  <a:schemeClr val="accent1"/>
                </a:solidFill>
                <a:effectLst>
                  <a:outerShdw blurRad="38100" dist="25400" dir="5400000" algn="ctr" rotWithShape="0">
                    <a:srgbClr val="6E747A">
                      <a:alpha val="43000"/>
                    </a:srgbClr>
                  </a:outerShdw>
                </a:effectLst>
              </a:rPr>
              <a:t>traduction</a:t>
            </a:r>
          </a:p>
          <a:p>
            <a:pPr marL="285750" indent="-285750">
              <a:buFont typeface="Wingdings" panose="05000000000000000000" pitchFamily="2" charset="2"/>
              <a:buChar char="Ø"/>
            </a:pPr>
            <a:endParaRPr lang="fr-FR" cap="none" dirty="0">
              <a:ln w="0"/>
              <a:solidFill>
                <a:schemeClr val="accent1"/>
              </a:solidFill>
              <a:effectLst>
                <a:outerShdw blurRad="38100" dist="25400" dir="5400000" algn="ctr" rotWithShape="0">
                  <a:srgbClr val="6E747A">
                    <a:alpha val="43000"/>
                  </a:srgbClr>
                </a:outerShdw>
              </a:effectLst>
            </a:endParaRPr>
          </a:p>
          <a:p>
            <a:pPr marL="540000" lvl="1" algn="ctr">
              <a:lnSpc>
                <a:spcPct val="120000"/>
              </a:lnSpc>
              <a:spcBef>
                <a:spcPts val="0"/>
              </a:spcBef>
              <a:buSzPct val="135000"/>
            </a:pPr>
            <a:r>
              <a:rPr lang="en-US" sz="1400" dirty="0" smtClean="0">
                <a:ln w="0"/>
                <a:solidFill>
                  <a:schemeClr val="accent1"/>
                </a:solidFill>
                <a:effectLst>
                  <a:outerShdw blurRad="38100" dist="25400" dir="5400000" algn="ctr" rotWithShape="0">
                    <a:srgbClr val="6E747A">
                      <a:alpha val="43000"/>
                    </a:srgbClr>
                  </a:outerShdw>
                </a:effectLst>
              </a:rPr>
              <a:t>“[</a:t>
            </a:r>
            <a:r>
              <a:rPr lang="en-US" sz="1400" dirty="0">
                <a:ln w="0"/>
                <a:solidFill>
                  <a:schemeClr val="accent1"/>
                </a:solidFill>
                <a:effectLst>
                  <a:outerShdw blurRad="38100" dist="25400" dir="5400000" algn="ctr" rotWithShape="0">
                    <a:srgbClr val="6E747A">
                      <a:alpha val="43000"/>
                    </a:srgbClr>
                  </a:outerShdw>
                </a:effectLst>
              </a:rPr>
              <a:t>The] ability to interact with machine translation in the translation process is now an integral part of professional translation </a:t>
            </a:r>
            <a:r>
              <a:rPr lang="en-US" sz="1400" dirty="0" smtClean="0">
                <a:ln w="0"/>
                <a:solidFill>
                  <a:schemeClr val="accent1"/>
                </a:solidFill>
                <a:effectLst>
                  <a:outerShdw blurRad="38100" dist="25400" dir="5400000" algn="ctr" rotWithShape="0">
                    <a:srgbClr val="6E747A">
                      <a:alpha val="43000"/>
                    </a:srgbClr>
                  </a:outerShdw>
                </a:effectLst>
              </a:rPr>
              <a:t>competence”</a:t>
            </a:r>
            <a:r>
              <a:rPr lang="fr-FR" sz="1400" dirty="0" smtClean="0">
                <a:ln w="0"/>
                <a:solidFill>
                  <a:schemeClr val="accent1"/>
                </a:solidFill>
                <a:effectLst>
                  <a:outerShdw blurRad="38100" dist="25400" dir="5400000" algn="ctr" rotWithShape="0">
                    <a:srgbClr val="6E747A">
                      <a:alpha val="43000"/>
                    </a:srgbClr>
                  </a:outerShdw>
                </a:effectLst>
              </a:rPr>
              <a:t> </a:t>
            </a:r>
            <a:r>
              <a:rPr lang="fr-FR" sz="1400" dirty="0">
                <a:ln w="0"/>
                <a:solidFill>
                  <a:schemeClr val="accent1"/>
                </a:solidFill>
                <a:effectLst>
                  <a:outerShdw blurRad="38100" dist="25400" dir="5400000" algn="ctr" rotWithShape="0">
                    <a:srgbClr val="6E747A">
                      <a:alpha val="43000"/>
                    </a:srgbClr>
                  </a:outerShdw>
                </a:effectLst>
              </a:rPr>
              <a:t>	     </a:t>
            </a:r>
          </a:p>
          <a:p>
            <a:pPr marL="540000" lvl="1" algn="ctr">
              <a:lnSpc>
                <a:spcPct val="120000"/>
              </a:lnSpc>
              <a:spcBef>
                <a:spcPts val="0"/>
              </a:spcBef>
              <a:buSzPct val="135000"/>
            </a:pPr>
            <a:r>
              <a:rPr lang="fr-FR" sz="1400" dirty="0">
                <a:ln w="0"/>
                <a:solidFill>
                  <a:schemeClr val="accent1"/>
                </a:solidFill>
                <a:effectLst>
                  <a:outerShdw blurRad="38100" dist="25400" dir="5400000" algn="ctr" rotWithShape="0">
                    <a:srgbClr val="6E747A">
                      <a:alpha val="43000"/>
                    </a:srgbClr>
                  </a:outerShdw>
                </a:effectLst>
              </a:rPr>
              <a:t> (Groupe d'experts EMT, 2017: 17)</a:t>
            </a:r>
          </a:p>
          <a:p>
            <a:pPr marL="285750" indent="-285750">
              <a:buFont typeface="Wingdings" panose="05000000000000000000" pitchFamily="2" charset="2"/>
              <a:buChar char="Ø"/>
            </a:pPr>
            <a:endParaRPr lang="fr-FR" sz="1600" cap="none" dirty="0" smtClean="0">
              <a:solidFill>
                <a:schemeClr val="tx1">
                  <a:lumMod val="75000"/>
                  <a:lumOff val="25000"/>
                </a:schemeClr>
              </a:solidFill>
            </a:endParaRPr>
          </a:p>
          <a:p>
            <a:pPr marL="285750" indent="-285750">
              <a:buFont typeface="Wingdings" panose="05000000000000000000" pitchFamily="2" charset="2"/>
              <a:buChar char="Ø"/>
            </a:pPr>
            <a:endParaRPr lang="en-US" sz="1200" cap="none" dirty="0">
              <a:solidFill>
                <a:schemeClr val="tx1">
                  <a:lumMod val="75000"/>
                  <a:lumOff val="25000"/>
                </a:schemeClr>
              </a:solidFill>
            </a:endParaRPr>
          </a:p>
        </p:txBody>
      </p:sp>
    </p:spTree>
    <p:extLst>
      <p:ext uri="{BB962C8B-B14F-4D97-AF65-F5344CB8AC3E}">
        <p14:creationId xmlns:p14="http://schemas.microsoft.com/office/powerpoint/2010/main" val="153609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de recherche</a:t>
            </a:r>
            <a:endParaRPr lang="en-US" dirty="0"/>
          </a:p>
        </p:txBody>
      </p:sp>
      <p:sp>
        <p:nvSpPr>
          <p:cNvPr id="3" name="Espace réservé du contenu 2"/>
          <p:cNvSpPr>
            <a:spLocks noGrp="1"/>
          </p:cNvSpPr>
          <p:nvPr>
            <p:ph idx="1"/>
          </p:nvPr>
        </p:nvSpPr>
        <p:spPr>
          <a:xfrm>
            <a:off x="581192" y="2133600"/>
            <a:ext cx="9518650" cy="3683000"/>
          </a:xfrm>
        </p:spPr>
        <p:txBody>
          <a:bodyPr>
            <a:normAutofit fontScale="25000" lnSpcReduction="20000"/>
          </a:bodyPr>
          <a:lstStyle/>
          <a:p>
            <a:pPr marL="0" indent="0">
              <a:spcBef>
                <a:spcPts val="600"/>
              </a:spcBef>
              <a:spcAft>
                <a:spcPts val="1800"/>
              </a:spcAft>
              <a:buNone/>
            </a:pPr>
            <a:endParaRPr lang="fr-BE" sz="5100" dirty="0" smtClean="0">
              <a:ln w="0"/>
              <a:solidFill>
                <a:schemeClr val="accent1"/>
              </a:solidFill>
              <a:effectLst>
                <a:outerShdw blurRad="38100" dist="25400" dir="5400000" algn="ctr" rotWithShape="0">
                  <a:srgbClr val="6E747A">
                    <a:alpha val="43000"/>
                  </a:srgbClr>
                </a:outerShdw>
              </a:effectLst>
            </a:endParaRPr>
          </a:p>
          <a:p>
            <a:pPr marL="0" indent="0">
              <a:spcBef>
                <a:spcPts val="600"/>
              </a:spcBef>
              <a:spcAft>
                <a:spcPts val="1800"/>
              </a:spcAft>
              <a:buNone/>
            </a:pPr>
            <a:endParaRPr lang="fr-BE" sz="5100" dirty="0">
              <a:ln w="0"/>
              <a:solidFill>
                <a:schemeClr val="accent1"/>
              </a:solidFill>
              <a:effectLst>
                <a:outerShdw blurRad="38100" dist="25400" dir="5400000" algn="ctr" rotWithShape="0">
                  <a:srgbClr val="6E747A">
                    <a:alpha val="43000"/>
                  </a:srgbClr>
                </a:outerShdw>
              </a:effectLst>
            </a:endParaRPr>
          </a:p>
          <a:p>
            <a:pPr>
              <a:spcBef>
                <a:spcPts val="600"/>
              </a:spcBef>
              <a:buFont typeface="Wingdings" panose="05000000000000000000" pitchFamily="2" charset="2"/>
              <a:buChar char="Ø"/>
            </a:pPr>
            <a:r>
              <a:rPr lang="fr-BE" sz="6400" dirty="0" smtClean="0">
                <a:ln w="0"/>
                <a:solidFill>
                  <a:schemeClr val="accent1"/>
                </a:solidFill>
                <a:effectLst>
                  <a:outerShdw blurRad="38100" dist="25400" dir="5400000" algn="ctr" rotWithShape="0">
                    <a:srgbClr val="6E747A">
                      <a:alpha val="43000"/>
                    </a:srgbClr>
                  </a:outerShdw>
                </a:effectLst>
              </a:rPr>
              <a:t>Explorer les différences entre des textes post-édités et des textes traduits humainement par des étudiants en traduction</a:t>
            </a:r>
            <a:r>
              <a:rPr lang="fr-FR" sz="6400" dirty="0" smtClean="0">
                <a:ln w="0"/>
                <a:solidFill>
                  <a:schemeClr val="accent1"/>
                </a:solidFill>
                <a:effectLst>
                  <a:outerShdw blurRad="38100" dist="25400" dir="5400000" algn="ctr" rotWithShape="0">
                    <a:srgbClr val="6E747A">
                      <a:alpha val="43000"/>
                    </a:srgbClr>
                  </a:outerShdw>
                </a:effectLst>
              </a:rPr>
              <a:t>;</a:t>
            </a:r>
          </a:p>
          <a:p>
            <a:pPr>
              <a:spcBef>
                <a:spcPts val="600"/>
              </a:spcBef>
              <a:buFont typeface="Wingdings" panose="05000000000000000000" pitchFamily="2" charset="2"/>
              <a:buChar char="Ø"/>
            </a:pPr>
            <a:endParaRPr lang="fr-FR" sz="6400" dirty="0" smtClean="0">
              <a:ln w="0"/>
              <a:solidFill>
                <a:schemeClr val="accent1"/>
              </a:solidFill>
              <a:effectLst>
                <a:outerShdw blurRad="38100" dist="25400" dir="5400000" algn="ctr" rotWithShape="0">
                  <a:srgbClr val="6E747A">
                    <a:alpha val="43000"/>
                  </a:srgbClr>
                </a:outerShdw>
              </a:effectLst>
            </a:endParaRPr>
          </a:p>
          <a:p>
            <a:pPr>
              <a:spcBef>
                <a:spcPts val="600"/>
              </a:spcBef>
              <a:buFont typeface="Wingdings" panose="05000000000000000000" pitchFamily="2" charset="2"/>
              <a:buChar char="Ø"/>
            </a:pPr>
            <a:r>
              <a:rPr lang="fr-FR" sz="6400" dirty="0" smtClean="0">
                <a:ln w="0"/>
                <a:solidFill>
                  <a:schemeClr val="accent1"/>
                </a:solidFill>
                <a:effectLst>
                  <a:outerShdw blurRad="38100" dist="25400" dir="5400000" algn="ctr" rotWithShape="0">
                    <a:srgbClr val="6E747A">
                      <a:alpha val="43000"/>
                    </a:srgbClr>
                  </a:outerShdw>
                </a:effectLst>
              </a:rPr>
              <a:t>Repérer les potentiels avantages et </a:t>
            </a:r>
            <a:r>
              <a:rPr lang="fr-FR" sz="6400" dirty="0" smtClean="0">
                <a:ln w="0"/>
                <a:solidFill>
                  <a:schemeClr val="accent1"/>
                </a:solidFill>
                <a:effectLst>
                  <a:outerShdw blurRad="38100" dist="25400" dir="5400000" algn="ctr" rotWithShape="0">
                    <a:srgbClr val="6E747A">
                      <a:alpha val="43000"/>
                    </a:srgbClr>
                  </a:outerShdw>
                </a:effectLst>
              </a:rPr>
              <a:t>limites </a:t>
            </a:r>
            <a:r>
              <a:rPr lang="fr-FR" sz="6400" dirty="0" smtClean="0">
                <a:ln w="0"/>
                <a:solidFill>
                  <a:schemeClr val="accent1"/>
                </a:solidFill>
                <a:effectLst>
                  <a:outerShdw blurRad="38100" dist="25400" dir="5400000" algn="ctr" rotWithShape="0">
                    <a:srgbClr val="6E747A">
                      <a:alpha val="43000"/>
                    </a:srgbClr>
                  </a:outerShdw>
                </a:effectLst>
              </a:rPr>
              <a:t>du recours à la </a:t>
            </a:r>
            <a:r>
              <a:rPr lang="fr-FR" sz="6400" dirty="0" smtClean="0">
                <a:ln w="0"/>
                <a:solidFill>
                  <a:schemeClr val="accent1"/>
                </a:solidFill>
                <a:effectLst>
                  <a:outerShdw blurRad="38100" dist="25400" dir="5400000" algn="ctr" rotWithShape="0">
                    <a:srgbClr val="6E747A">
                      <a:alpha val="43000"/>
                    </a:srgbClr>
                  </a:outerShdw>
                </a:effectLst>
              </a:rPr>
              <a:t>(PE de) </a:t>
            </a:r>
            <a:r>
              <a:rPr lang="fr-FR" sz="6400" dirty="0" smtClean="0">
                <a:ln w="0"/>
                <a:solidFill>
                  <a:schemeClr val="accent1"/>
                </a:solidFill>
                <a:effectLst>
                  <a:outerShdw blurRad="38100" dist="25400" dir="5400000" algn="ctr" rotWithShape="0">
                    <a:srgbClr val="6E747A">
                      <a:alpha val="43000"/>
                    </a:srgbClr>
                  </a:outerShdw>
                </a:effectLst>
              </a:rPr>
              <a:t>TA neuronale (EN - FR);</a:t>
            </a:r>
          </a:p>
          <a:p>
            <a:pPr>
              <a:spcBef>
                <a:spcPts val="600"/>
              </a:spcBef>
              <a:buFont typeface="Wingdings" panose="05000000000000000000" pitchFamily="2" charset="2"/>
              <a:buChar char="Ø"/>
            </a:pPr>
            <a:endParaRPr lang="fr-FR" sz="6400" dirty="0" smtClean="0">
              <a:ln w="0"/>
              <a:solidFill>
                <a:schemeClr val="accent1"/>
              </a:solidFill>
              <a:effectLst>
                <a:outerShdw blurRad="38100" dist="25400" dir="5400000" algn="ctr" rotWithShape="0">
                  <a:srgbClr val="6E747A">
                    <a:alpha val="43000"/>
                  </a:srgbClr>
                </a:outerShdw>
              </a:effectLst>
            </a:endParaRPr>
          </a:p>
          <a:p>
            <a:pPr>
              <a:spcBef>
                <a:spcPts val="600"/>
              </a:spcBef>
              <a:buFont typeface="Wingdings" panose="05000000000000000000" pitchFamily="2" charset="2"/>
              <a:buChar char="Ø"/>
            </a:pPr>
            <a:r>
              <a:rPr lang="fr-FR" sz="6400" dirty="0" smtClean="0">
                <a:ln w="0"/>
                <a:solidFill>
                  <a:schemeClr val="accent1"/>
                </a:solidFill>
                <a:effectLst>
                  <a:outerShdw blurRad="38100" dist="25400" dir="5400000" algn="ctr" rotWithShape="0">
                    <a:srgbClr val="6E747A">
                      <a:alpha val="43000"/>
                    </a:srgbClr>
                  </a:outerShdw>
                </a:effectLst>
              </a:rPr>
              <a:t>Tirer les implications pédagogiques des résultats et contribuer à améliorer la formation des futurs traducteurs.</a:t>
            </a:r>
          </a:p>
          <a:p>
            <a:pPr algn="just">
              <a:spcBef>
                <a:spcPts val="2400"/>
              </a:spcBef>
              <a:spcAft>
                <a:spcPts val="2400"/>
              </a:spcAft>
              <a:buSzPct val="142000"/>
              <a:buFont typeface="Arial" panose="020B0604020202020204" pitchFamily="34" charset="0"/>
              <a:buChar char="•"/>
            </a:pPr>
            <a:endParaRPr lang="fr-FR" sz="2400" dirty="0">
              <a:cs typeface="Helvetica" panose="020B0604020202020204" pitchFamily="34" charset="0"/>
            </a:endParaRPr>
          </a:p>
          <a:p>
            <a:pPr>
              <a:spcAft>
                <a:spcPts val="5400"/>
              </a:spcAft>
              <a:buFont typeface="Wingdings" panose="05000000000000000000" pitchFamily="2" charset="2"/>
              <a:buChar char="Ø"/>
            </a:pPr>
            <a:endParaRPr lang="en-US" sz="2100" dirty="0">
              <a:ln w="0"/>
              <a:solidFill>
                <a:schemeClr val="accent1"/>
              </a:solidFill>
              <a:effectLst>
                <a:outerShdw blurRad="38100" dist="25400" dir="5400000" algn="ctr" rotWithShape="0">
                  <a:srgbClr val="6E747A">
                    <a:alpha val="43000"/>
                  </a:srgbClr>
                </a:outerShdw>
              </a:effectLst>
            </a:endParaRPr>
          </a:p>
          <a:p>
            <a:endParaRPr lang="en-US" dirty="0"/>
          </a:p>
        </p:txBody>
      </p:sp>
    </p:spTree>
    <p:extLst>
      <p:ext uri="{BB962C8B-B14F-4D97-AF65-F5344CB8AC3E}">
        <p14:creationId xmlns:p14="http://schemas.microsoft.com/office/powerpoint/2010/main" val="4853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400" dirty="0" smtClean="0"/>
              <a:t>Question de recherche</a:t>
            </a:r>
            <a:endParaRPr lang="fr-BE" sz="3400" dirty="0"/>
          </a:p>
        </p:txBody>
      </p:sp>
      <p:sp>
        <p:nvSpPr>
          <p:cNvPr id="3" name="Rectangle à coins arrondis 2"/>
          <p:cNvSpPr/>
          <p:nvPr/>
        </p:nvSpPr>
        <p:spPr>
          <a:xfrm>
            <a:off x="3000375" y="3016249"/>
            <a:ext cx="6191250" cy="1838325"/>
          </a:xfrm>
          <a:prstGeom prst="roundRect">
            <a:avLst/>
          </a:prstGeom>
          <a:solidFill>
            <a:srgbClr val="459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p>
          <a:p>
            <a:pPr algn="ctr"/>
            <a:r>
              <a:rPr lang="fr-BE" dirty="0" smtClean="0"/>
              <a:t>Quels </a:t>
            </a:r>
            <a:r>
              <a:rPr lang="fr-BE" dirty="0"/>
              <a:t>sont les effets de la </a:t>
            </a:r>
            <a:r>
              <a:rPr lang="fr-BE" dirty="0" smtClean="0"/>
              <a:t>post-édition (PE) </a:t>
            </a:r>
            <a:r>
              <a:rPr lang="fr-BE" dirty="0"/>
              <a:t>de TA (anglais-français) </a:t>
            </a:r>
            <a:r>
              <a:rPr lang="fr-BE" dirty="0" smtClean="0"/>
              <a:t>sur </a:t>
            </a:r>
            <a:r>
              <a:rPr lang="fr-BE" dirty="0"/>
              <a:t>la qualité d’un texte cible, </a:t>
            </a:r>
            <a:r>
              <a:rPr lang="fr-BE" dirty="0" smtClean="0"/>
              <a:t>lorsque </a:t>
            </a:r>
            <a:r>
              <a:rPr lang="fr-BE" dirty="0"/>
              <a:t>cette tâche est effectuée par des étudiants en traduction ?</a:t>
            </a:r>
            <a:endParaRPr lang="en-US" dirty="0"/>
          </a:p>
          <a:p>
            <a:pPr lvl="0" algn="ctr"/>
            <a:r>
              <a:rPr lang="fr-BE" dirty="0" smtClean="0">
                <a:solidFill>
                  <a:srgbClr val="FF0000"/>
                </a:solidFill>
              </a:rPr>
              <a:t> </a:t>
            </a:r>
            <a:endParaRPr lang="fr-BE" dirty="0">
              <a:solidFill>
                <a:srgbClr val="FF0000"/>
              </a:solidFill>
            </a:endParaRPr>
          </a:p>
        </p:txBody>
      </p:sp>
    </p:spTree>
    <p:extLst>
      <p:ext uri="{BB962C8B-B14F-4D97-AF65-F5344CB8AC3E}">
        <p14:creationId xmlns:p14="http://schemas.microsoft.com/office/powerpoint/2010/main" val="95264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9800" y="750561"/>
            <a:ext cx="8761413" cy="706964"/>
          </a:xfrm>
        </p:spPr>
        <p:txBody>
          <a:bodyPr/>
          <a:lstStyle/>
          <a:p>
            <a:pPr algn="ctr"/>
            <a:r>
              <a:rPr lang="fr-BE" dirty="0" smtClean="0"/>
              <a:t>Méthodologie</a:t>
            </a:r>
            <a:endParaRPr lang="fr-BE" sz="3200" dirty="0"/>
          </a:p>
        </p:txBody>
      </p:sp>
      <p:sp>
        <p:nvSpPr>
          <p:cNvPr id="14" name="Rectangle 13"/>
          <p:cNvSpPr/>
          <p:nvPr/>
        </p:nvSpPr>
        <p:spPr>
          <a:xfrm>
            <a:off x="1831182" y="2912743"/>
            <a:ext cx="4475614" cy="297393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fr-B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graphicFrame>
        <p:nvGraphicFramePr>
          <p:cNvPr id="22" name="Espace réservé du contenu 21"/>
          <p:cNvGraphicFramePr>
            <a:graphicFrameLocks noGrp="1"/>
          </p:cNvGraphicFramePr>
          <p:nvPr>
            <p:ph idx="1"/>
            <p:extLst>
              <p:ext uri="{D42A27DB-BD31-4B8C-83A1-F6EECF244321}">
                <p14:modId xmlns:p14="http://schemas.microsoft.com/office/powerpoint/2010/main" val="538381187"/>
              </p:ext>
            </p:extLst>
          </p:nvPr>
        </p:nvGraphicFramePr>
        <p:xfrm>
          <a:off x="2574667" y="3237399"/>
          <a:ext cx="8825659"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llipse 3"/>
          <p:cNvSpPr/>
          <p:nvPr/>
        </p:nvSpPr>
        <p:spPr>
          <a:xfrm>
            <a:off x="615297" y="2145723"/>
            <a:ext cx="2027736" cy="1012545"/>
          </a:xfrm>
          <a:prstGeom prst="ellipse">
            <a:avLst/>
          </a:prstGeom>
          <a:solidFill>
            <a:srgbClr val="459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t>Expérience contrôlée</a:t>
            </a:r>
            <a:endParaRPr lang="fr-BE" b="1" dirty="0"/>
          </a:p>
        </p:txBody>
      </p:sp>
    </p:spTree>
    <p:extLst>
      <p:ext uri="{BB962C8B-B14F-4D97-AF65-F5344CB8AC3E}">
        <p14:creationId xmlns:p14="http://schemas.microsoft.com/office/powerpoint/2010/main" val="2678110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Corpus</a:t>
            </a:r>
            <a:endParaRPr lang="en-US" dirty="0"/>
          </a:p>
        </p:txBody>
      </p:sp>
      <p:pic>
        <p:nvPicPr>
          <p:cNvPr id="5" name="Image 4"/>
          <p:cNvPicPr/>
          <p:nvPr/>
        </p:nvPicPr>
        <p:blipFill>
          <a:blip r:embed="rId3">
            <a:extLst>
              <a:ext uri="{28A0092B-C50C-407E-A947-70E740481C1C}">
                <a14:useLocalDpi xmlns:a14="http://schemas.microsoft.com/office/drawing/2010/main" val="0"/>
              </a:ext>
            </a:extLst>
          </a:blip>
          <a:stretch>
            <a:fillRect/>
          </a:stretch>
        </p:blipFill>
        <p:spPr>
          <a:xfrm>
            <a:off x="3260914" y="2255965"/>
            <a:ext cx="5670171" cy="3630050"/>
          </a:xfrm>
          <a:prstGeom prst="rect">
            <a:avLst/>
          </a:prstGeom>
        </p:spPr>
      </p:pic>
    </p:spTree>
    <p:extLst>
      <p:ext uri="{BB962C8B-B14F-4D97-AF65-F5344CB8AC3E}">
        <p14:creationId xmlns:p14="http://schemas.microsoft.com/office/powerpoint/2010/main" val="2654326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Dividende</Template>
  <TotalTime>5742</TotalTime>
  <Words>4583</Words>
  <Application>Microsoft Office PowerPoint</Application>
  <PresentationFormat>Grand écran</PresentationFormat>
  <Paragraphs>610</Paragraphs>
  <Slides>43</Slides>
  <Notes>43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43</vt:i4>
      </vt:variant>
    </vt:vector>
  </HeadingPairs>
  <TitlesOfParts>
    <vt:vector size="53" baseType="lpstr">
      <vt:lpstr>Arial</vt:lpstr>
      <vt:lpstr>Calibri</vt:lpstr>
      <vt:lpstr>Century Gothic</vt:lpstr>
      <vt:lpstr>Gill Sans MT</vt:lpstr>
      <vt:lpstr>Helvetica</vt:lpstr>
      <vt:lpstr>Segoe UI</vt:lpstr>
      <vt:lpstr>Times New Roman</vt:lpstr>
      <vt:lpstr>Wingdings</vt:lpstr>
      <vt:lpstr>Wingdings 2</vt:lpstr>
      <vt:lpstr>Dividende</vt:lpstr>
      <vt:lpstr>      La traduction automatique neuronale en contexte pédagogique : partage d’expériences  Demi-journée d’étude  de l’Association canadienne des écoles de traduction 28 avril 2022  </vt:lpstr>
      <vt:lpstr>Plan de la présentation</vt:lpstr>
      <vt:lpstr>Contexte</vt:lpstr>
      <vt:lpstr>La TA dans la presse et les médias</vt:lpstr>
      <vt:lpstr>Contexte</vt:lpstr>
      <vt:lpstr>Objectifs de recherche</vt:lpstr>
      <vt:lpstr>Question de recherche</vt:lpstr>
      <vt:lpstr>Méthodologie</vt:lpstr>
      <vt:lpstr>Corpus</vt:lpstr>
      <vt:lpstr>Exploitation des données </vt:lpstr>
      <vt:lpstr>Phase 1 :  Acceptabilité</vt:lpstr>
      <vt:lpstr>Phase 1I :  Adéquation</vt:lpstr>
      <vt:lpstr> Analyse Statistique </vt:lpstr>
      <vt:lpstr> Analyse Statistique  </vt:lpstr>
      <vt:lpstr>Statistiques inférentielles (Anova)</vt:lpstr>
      <vt:lpstr>        Moyenne des notes obtenues </vt:lpstr>
      <vt:lpstr>Taux de réussite par mode de traduction</vt:lpstr>
      <vt:lpstr>Présentation PowerPoint</vt:lpstr>
      <vt:lpstr>Google  Traduction  vs  DeepL</vt:lpstr>
      <vt:lpstr>Effet nivelant en TA neuronale</vt:lpstr>
      <vt:lpstr>Qualité des TA brutes</vt:lpstr>
      <vt:lpstr>Conclusion analyse statistique </vt:lpstr>
      <vt:lpstr>Analyse linguistique</vt:lpstr>
      <vt:lpstr> Avantages </vt:lpstr>
      <vt:lpstr>Synonymes en contexte</vt:lpstr>
      <vt:lpstr> Avantages </vt:lpstr>
      <vt:lpstr> Avantages </vt:lpstr>
      <vt:lpstr>Calques fautifs évités</vt:lpstr>
      <vt:lpstr> Avantages </vt:lpstr>
      <vt:lpstr>Régionalismes évités</vt:lpstr>
      <vt:lpstr>Limites </vt:lpstr>
      <vt:lpstr>Non-conversion des unités de mesure</vt:lpstr>
      <vt:lpstr>Non-idiomaticité </vt:lpstr>
      <vt:lpstr>Limites  </vt:lpstr>
      <vt:lpstr>Irrégularités</vt:lpstr>
      <vt:lpstr>Limites  </vt:lpstr>
      <vt:lpstr>Irrationalité</vt:lpstr>
      <vt:lpstr>Limites  </vt:lpstr>
      <vt:lpstr>Effacement d’informations</vt:lpstr>
      <vt:lpstr>Limites  </vt:lpstr>
      <vt:lpstr>Contresens et glissements de sens</vt:lpstr>
      <vt:lpstr>LA TA neuronale et ses défis  </vt:lpstr>
      <vt:lpstr>         « Il appartient aux traductrices et traducteurs de demain de négocier et de construire leur rôle dans ce paysage mouvant, et aux formatrices et formateurs de les y encourager, »    (Rossi, 2019 : 103)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Demi-Journée d’Étude  de l’Association canadienne  des écoles de traduction   28 avril 2022</dc:title>
  <dc:creator>perrine schumacher</dc:creator>
  <cp:lastModifiedBy>perrine schumacher</cp:lastModifiedBy>
  <cp:revision>89</cp:revision>
  <dcterms:created xsi:type="dcterms:W3CDTF">2022-04-05T08:31:17Z</dcterms:created>
  <dcterms:modified xsi:type="dcterms:W3CDTF">2022-04-28T16:01:58Z</dcterms:modified>
</cp:coreProperties>
</file>