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329" r:id="rId2"/>
    <p:sldId id="526" r:id="rId3"/>
    <p:sldId id="537" r:id="rId4"/>
    <p:sldId id="538" r:id="rId5"/>
    <p:sldId id="504" r:id="rId6"/>
    <p:sldId id="505" r:id="rId7"/>
    <p:sldId id="519" r:id="rId8"/>
    <p:sldId id="506" r:id="rId9"/>
    <p:sldId id="523" r:id="rId10"/>
    <p:sldId id="507" r:id="rId11"/>
    <p:sldId id="508" r:id="rId12"/>
    <p:sldId id="509" r:id="rId13"/>
    <p:sldId id="510" r:id="rId14"/>
    <p:sldId id="511" r:id="rId15"/>
    <p:sldId id="594" r:id="rId16"/>
    <p:sldId id="512" r:id="rId17"/>
    <p:sldId id="520" r:id="rId18"/>
    <p:sldId id="513" r:id="rId19"/>
    <p:sldId id="514" r:id="rId20"/>
    <p:sldId id="515" r:id="rId21"/>
    <p:sldId id="516" r:id="rId22"/>
    <p:sldId id="517" r:id="rId23"/>
    <p:sldId id="525" r:id="rId24"/>
    <p:sldId id="524" r:id="rId25"/>
    <p:sldId id="584" r:id="rId26"/>
    <p:sldId id="522" r:id="rId27"/>
    <p:sldId id="518" r:id="rId28"/>
    <p:sldId id="539" r:id="rId29"/>
    <p:sldId id="540" r:id="rId30"/>
    <p:sldId id="586" r:id="rId31"/>
    <p:sldId id="587" r:id="rId32"/>
    <p:sldId id="588" r:id="rId33"/>
    <p:sldId id="589" r:id="rId34"/>
    <p:sldId id="541" r:id="rId35"/>
    <p:sldId id="643" r:id="rId36"/>
    <p:sldId id="542" r:id="rId37"/>
    <p:sldId id="543" r:id="rId38"/>
    <p:sldId id="544" r:id="rId39"/>
    <p:sldId id="545" r:id="rId40"/>
    <p:sldId id="546" r:id="rId41"/>
    <p:sldId id="547" r:id="rId42"/>
    <p:sldId id="548" r:id="rId43"/>
    <p:sldId id="549" r:id="rId44"/>
    <p:sldId id="550" r:id="rId45"/>
    <p:sldId id="551" r:id="rId46"/>
    <p:sldId id="552" r:id="rId47"/>
    <p:sldId id="553" r:id="rId48"/>
    <p:sldId id="554" r:id="rId49"/>
    <p:sldId id="555" r:id="rId50"/>
    <p:sldId id="556" r:id="rId51"/>
    <p:sldId id="557" r:id="rId52"/>
    <p:sldId id="558" r:id="rId53"/>
    <p:sldId id="559" r:id="rId54"/>
    <p:sldId id="560" r:id="rId55"/>
    <p:sldId id="561" r:id="rId56"/>
    <p:sldId id="562" r:id="rId57"/>
    <p:sldId id="563" r:id="rId58"/>
    <p:sldId id="564" r:id="rId59"/>
    <p:sldId id="565" r:id="rId60"/>
    <p:sldId id="642" r:id="rId61"/>
    <p:sldId id="566" r:id="rId62"/>
    <p:sldId id="567" r:id="rId63"/>
    <p:sldId id="585" r:id="rId64"/>
    <p:sldId id="590" r:id="rId65"/>
    <p:sldId id="591" r:id="rId66"/>
    <p:sldId id="592" r:id="rId67"/>
    <p:sldId id="593" r:id="rId68"/>
    <p:sldId id="571" r:id="rId69"/>
    <p:sldId id="572" r:id="rId70"/>
    <p:sldId id="573" r:id="rId71"/>
    <p:sldId id="574" r:id="rId72"/>
    <p:sldId id="575" r:id="rId73"/>
    <p:sldId id="582" r:id="rId7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A7862"/>
    <a:srgbClr val="BFD237"/>
    <a:srgbClr val="7F202A"/>
    <a:srgbClr val="0AE1FF"/>
    <a:srgbClr val="57D833"/>
    <a:srgbClr val="FF2404"/>
    <a:srgbClr val="EAEA00"/>
    <a:srgbClr val="D32397"/>
    <a:srgbClr val="A46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50000" autoAdjust="0"/>
  </p:normalViewPr>
  <p:slideViewPr>
    <p:cSldViewPr snapToGrid="0" snapToObjects="1">
      <p:cViewPr varScale="1">
        <p:scale>
          <a:sx n="127" d="100"/>
          <a:sy n="127" d="100"/>
        </p:scale>
        <p:origin x="11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1630F-ABD6-1D46-9105-1D99E0F5DAD5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DB303-3FDD-E448-B9A8-35B2B4AE4F3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6548C-5B2F-364C-98B7-601CA438E7C6}" type="slidenum">
              <a:rPr lang="fr-FR">
                <a:latin typeface="Times New Roman" pitchFamily="4" charset="0"/>
              </a:rPr>
              <a:pPr/>
              <a:t>13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1E002-9EF2-1142-9E91-1346CC2E45BE}" type="slidenum">
              <a:rPr lang="fr-FR">
                <a:latin typeface="Times New Roman" pitchFamily="4" charset="0"/>
              </a:rPr>
              <a:pPr/>
              <a:t>14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8C8DF-A66B-0948-9840-9808CDA64BC9}" type="slidenum">
              <a:rPr lang="fr-FR">
                <a:latin typeface="Times New Roman" pitchFamily="4" charset="0"/>
              </a:rPr>
              <a:pPr/>
              <a:t>15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30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CFBF-82E6-6C41-951F-F5865B2D9511}" type="slidenum">
              <a:rPr lang="fr-FR">
                <a:latin typeface="Times New Roman" pitchFamily="4" charset="0"/>
              </a:rPr>
              <a:pPr/>
              <a:t>16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CFBF-82E6-6C41-951F-F5865B2D9511}" type="slidenum">
              <a:rPr lang="fr-FR">
                <a:latin typeface="Times New Roman" pitchFamily="4" charset="0"/>
              </a:rPr>
              <a:pPr/>
              <a:t>17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8DF77-9EA9-EA42-8C20-0C357E6D78C6}" type="slidenum">
              <a:rPr lang="fr-FR">
                <a:latin typeface="Times New Roman" pitchFamily="4" charset="0"/>
              </a:rPr>
              <a:pPr/>
              <a:t>18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506C3-81C8-4748-89F1-DF1F37071EB5}" type="slidenum">
              <a:rPr lang="fr-FR">
                <a:latin typeface="Times New Roman" pitchFamily="4" charset="0"/>
              </a:rPr>
              <a:pPr/>
              <a:t>19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B0B50-23D5-9F44-BD20-5584110E636F}" type="slidenum">
              <a:rPr lang="fr-FR">
                <a:latin typeface="Times New Roman" pitchFamily="4" charset="0"/>
              </a:rPr>
              <a:pPr/>
              <a:t>20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2A229-47B8-1E48-8652-D4DE537F36A4}" type="slidenum">
              <a:rPr lang="fr-FR">
                <a:latin typeface="Times New Roman" pitchFamily="4" charset="0"/>
              </a:rPr>
              <a:pPr/>
              <a:t>21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0370E-B43F-BA42-A758-98AE6106E886}" type="slidenum">
              <a:rPr lang="fr-FR">
                <a:latin typeface="Times New Roman" pitchFamily="4" charset="0"/>
              </a:rPr>
              <a:pPr/>
              <a:t>22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8C8DF-A66B-0948-9840-9808CDA64BC9}" type="slidenum">
              <a:rPr lang="fr-FR">
                <a:latin typeface="Times New Roman" pitchFamily="4" charset="0"/>
              </a:rPr>
              <a:pPr/>
              <a:t>5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0370E-B43F-BA42-A758-98AE6106E886}" type="slidenum">
              <a:rPr lang="fr-FR">
                <a:latin typeface="Times New Roman" pitchFamily="4" charset="0"/>
              </a:rPr>
              <a:pPr/>
              <a:t>23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0370E-B43F-BA42-A758-98AE6106E886}" type="slidenum">
              <a:rPr lang="fr-FR">
                <a:latin typeface="Times New Roman" pitchFamily="4" charset="0"/>
              </a:rPr>
              <a:pPr/>
              <a:t>24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0370E-B43F-BA42-A758-98AE6106E886}" type="slidenum">
              <a:rPr lang="fr-FR">
                <a:latin typeface="Times New Roman" pitchFamily="4" charset="0"/>
              </a:rPr>
              <a:pPr/>
              <a:t>25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0690B-FF78-9041-9EB9-66EB8B62C808}" type="slidenum">
              <a:rPr lang="fr-FR">
                <a:latin typeface="Times New Roman" pitchFamily="4" charset="0"/>
              </a:rPr>
              <a:pPr/>
              <a:t>27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179"/>
            <a:ext cx="5027893" cy="411435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28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29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30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31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32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33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13D3C-86FC-444F-9E10-9370F01BAD99}" type="slidenum">
              <a:rPr lang="fr-FR">
                <a:latin typeface="Times New Roman" pitchFamily="4" charset="0"/>
              </a:rPr>
              <a:pPr/>
              <a:t>6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34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37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39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40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41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42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43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44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13D3C-86FC-444F-9E10-9370F01BAD99}" type="slidenum">
              <a:rPr lang="fr-FR">
                <a:latin typeface="Times New Roman" pitchFamily="4" charset="0"/>
              </a:rPr>
              <a:pPr/>
              <a:t>7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45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46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47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48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50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51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52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53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54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55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2A811-623C-264F-87B4-64965CC28279}" type="slidenum">
              <a:rPr lang="fr-FR">
                <a:latin typeface="Times New Roman" pitchFamily="4" charset="0"/>
              </a:rPr>
              <a:pPr/>
              <a:t>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56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59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61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62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63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64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65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66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2A811-623C-264F-87B4-64965CC28279}" type="slidenum">
              <a:rPr lang="fr-FR">
                <a:latin typeface="Times New Roman" pitchFamily="4" charset="0"/>
              </a:rPr>
              <a:pPr/>
              <a:t>9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67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68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69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70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5826-A81E-D64D-9063-468DF3939B5C}" type="slidenum">
              <a:rPr lang="fr-FR">
                <a:latin typeface="Times New Roman" pitchFamily="4" charset="0"/>
              </a:rPr>
              <a:pPr/>
              <a:t>71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439CC-E64C-CE40-9D8A-39410324BA1E}" type="slidenum">
              <a:rPr lang="fr-FR">
                <a:latin typeface="Times New Roman" pitchFamily="4" charset="0"/>
              </a:rPr>
              <a:pPr/>
              <a:t>10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C93D7-AE45-5840-B3FB-228FD0B592A0}" type="slidenum">
              <a:rPr lang="fr-FR">
                <a:latin typeface="Times New Roman" pitchFamily="4" charset="0"/>
              </a:rPr>
              <a:pPr/>
              <a:t>11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1B9FC-309F-D548-B21F-4744A3EEFAF9}" type="slidenum">
              <a:rPr lang="fr-FR">
                <a:latin typeface="Times New Roman" pitchFamily="4" charset="0"/>
              </a:rPr>
              <a:pPr/>
              <a:t>12</a:t>
            </a:fld>
            <a:endParaRPr lang="fr-FR">
              <a:latin typeface="Times New Roman" pitchFamily="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9A09-6B3F-2646-B692-1DF5547920A3}" type="datetimeFigureOut">
              <a:rPr lang="fr-FR" smtClean="0"/>
              <a:pPr/>
              <a:t>29/04/2022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43C0-04BF-1D48-9FD7-071F444B73E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ocuments%20and%20Settings/Fran%C3%A7ois%20Wang/Mes%20documents/Pr%C3%A9sentations%20Power%20Point/DES2000%20bis.ppt#-1,50,Pr&#233;sentation 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ocuments%20and%20Settings/WFC/Mes%20documents/Mes%20pr%C3%A9sentations%20ppt/DES2000%20bis.ppt#-1,48,Pr&#233;sentation PowerPoin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ocuments%20and%20Settings/Fran%C3%A7ois%20Wang/Mes%20documents/Pr%C3%A9sentations%20Power%20Point/DES2000%20bis.ppt#-1,48,Pr&#233;sentation PowerPoin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DES2000%20bis.ppt#-1,48,Pr&#233;sentation PowerPoin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file:///K:/DES2000%20bis.ppt#-1,49,Pr&#233;sentation PowerPoint" TargetMode="Externa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../../../../Documents%20and%20Settings/Fran%C3%A7ois%20Wang/Mes%20documents/Pr%C3%A9sentations%20Power%20Point/DES2000%20bis.ppt#-1,40,Pr&#233;sentation PowerPoin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le:///K:/DES2000%20bis.ppt#-1,47,Pr&#233;sentation PowerPoint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ocuments%20and%20Settings/Fran%C3%A7ois%20Wang/Mes%20documents/Pr%C3%A9sentations%20Power%20Point/DES2000%20bis.ppt#-1,33,Pr&#233;sentation PowerPoint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file:///K:/DES2000%20bis.ppt#-1,34,Pr&#233;sentation PowerPoint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file:///K:/DES2000%20bis.ppt#-1,49,Pr&#233;sentation PowerPoint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../../../../Documents%20and%20Settings/Fran%C3%A7ois%20Wang/Mes%20documents/Pr%C3%A9sentations%20Power%20Point/DES2000%20bis.ppt#-1,20,Pr&#233;sentation PowerPoint" TargetMode="Externa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Documents%20and%20Settings/Fran%C3%A7ois%20Wang/Mes%20documents/Pr%C3%A9sentations%20Power%20Point/DES2000%20bis.ppt#-1,20,Pr&#233;sentation PowerPoint" TargetMode="External"/><Relationship Id="rId5" Type="http://schemas.openxmlformats.org/officeDocument/2006/relationships/image" Target="../media/image37.jpeg"/><Relationship Id="rId4" Type="http://schemas.openxmlformats.org/officeDocument/2006/relationships/hyperlink" Target="../../../../Documents%20and%20Settings/Fran%C3%A7ois%20Wang/Mes%20documents/Pr%C3%A9sentations%20Power%20Point/DES2000%20bis.ppt#-1,22,Pr&#233;sentation PowerPoint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../../../../Documents%20and%20Settings/Fran%C3%A7ois%20Wang/Mes%20documents/Pr%C3%A9sentations%20Power%20Point/DES2000%20bis.ppt#-1,22,Pr&#233;sentation PowerPoint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jpeg"/><Relationship Id="rId4" Type="http://schemas.openxmlformats.org/officeDocument/2006/relationships/hyperlink" Target="../../../Documents%20and%20Settings/Fran%C3%A7ois%20Wang/Mes%20documents/Pr%C3%A9sentations%20Power%20Point/DES2000%20bis.ppt#-1,22,Pr&#233;sentation PowerPoint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../../../../Documents%20and%20Settings/WFC/Mes%20documents/Mes%20pr%C3%A9sentations%20ppt/DES2000%20bis.ppt#-1,48,Pr&#233;sentation PowerPoint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Neuropathies </a:t>
            </a:r>
            <a:r>
              <a:rPr lang="fr-FR" dirty="0" err="1"/>
              <a:t>canalaires</a:t>
            </a:r>
            <a:r>
              <a:rPr lang="fr-FR" dirty="0"/>
              <a:t> de l’épaule et des membres supérieurs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41700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dirty="0"/>
              <a:t>F. Wang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40048" y="4406900"/>
            <a:ext cx="406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Bloc 2 </a:t>
            </a:r>
            <a:r>
              <a:rPr lang="fr-FR" cap="all" dirty="0"/>
              <a:t>m</a:t>
            </a:r>
            <a:r>
              <a:rPr lang="fr-FR" dirty="0"/>
              <a:t>aster en </a:t>
            </a:r>
            <a:r>
              <a:rPr lang="fr-FR" cap="all" dirty="0"/>
              <a:t>k</a:t>
            </a:r>
            <a:r>
              <a:rPr lang="fr-FR" dirty="0"/>
              <a:t>inésithérapie du sport</a:t>
            </a:r>
            <a:r>
              <a:rPr lang="fr-BE" sz="2400" dirty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Text Box 3"/>
          <p:cNvSpPr txBox="1">
            <a:spLocks noChangeArrowheads="1"/>
          </p:cNvSpPr>
          <p:nvPr/>
        </p:nvSpPr>
        <p:spPr bwMode="auto">
          <a:xfrm>
            <a:off x="269876" y="1166813"/>
            <a:ext cx="9097963" cy="406880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</a:rPr>
              <a:t>Étiologie</a:t>
            </a:r>
            <a:endParaRPr lang="fr-BE" sz="24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tabLst>
                <a:tab pos="476250" algn="l"/>
                <a:tab pos="482600" algn="l"/>
                <a:tab pos="901700" algn="l"/>
              </a:tabLst>
              <a:defRPr/>
            </a:pPr>
            <a:r>
              <a:rPr lang="fr-FR" sz="2400" dirty="0">
                <a:solidFill>
                  <a:srgbClr val="0000FF"/>
                </a:solidFill>
              </a:rPr>
              <a:t>Travail manuel lourd et/ou répétitif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65" charset="0"/>
                <a:cs typeface="Times New Roman" pitchFamily="-65" charset="0"/>
              </a:rPr>
              <a:t>-	flexion-extension ou torsion  répétée du poignet</a:t>
            </a:r>
          </a:p>
          <a:p>
            <a:pPr>
              <a:lnSpc>
                <a:spcPct val="120000"/>
              </a:lnSpc>
              <a:buClr>
                <a:srgbClr val="FFFF00"/>
              </a:buClr>
              <a:tabLst>
                <a:tab pos="476250" algn="l"/>
                <a:tab pos="482600" algn="l"/>
                <a:tab pos="9017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65" charset="0"/>
                <a:cs typeface="Times New Roman" pitchFamily="-65" charset="0"/>
              </a:rPr>
              <a:t>	-	utilisation répétée de la pince pouce index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65" charset="0"/>
                <a:cs typeface="Times New Roman" pitchFamily="-65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65" charset="0"/>
                <a:cs typeface="Times New Roman" pitchFamily="-65" charset="0"/>
              </a:rPr>
              <a:t>	-	appui prolongé ou anormal sur la main (vélo)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65" charset="0"/>
                <a:cs typeface="Times New Roman" pitchFamily="-65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65" charset="0"/>
                <a:cs typeface="Times New Roman" pitchFamily="-65" charset="0"/>
              </a:rPr>
              <a:t>	-	activité répétitive des doigts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65" charset="0"/>
                <a:cs typeface="Times New Roman" pitchFamily="-65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65" charset="0"/>
                <a:cs typeface="Times New Roman" pitchFamily="-65" charset="0"/>
              </a:rPr>
              <a:t>	-	activité de préhension forcée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65" charset="0"/>
                <a:cs typeface="Times New Roman" pitchFamily="-65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65" charset="0"/>
                <a:cs typeface="Times New Roman" pitchFamily="-65" charset="0"/>
              </a:rPr>
              <a:t>	-	vibrations</a:t>
            </a:r>
            <a:endParaRPr lang="fr-FR" sz="2400" dirty="0">
              <a:solidFill>
                <a:schemeClr val="bg1">
                  <a:lumMod val="50000"/>
                </a:schemeClr>
              </a:solidFill>
              <a:sym typeface="Symbol" pitchFamily="-65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282576" y="1166814"/>
            <a:ext cx="9097963" cy="53206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380"/>
              </a:lnSpc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</a:rPr>
              <a:t>Étiologie</a:t>
            </a:r>
            <a:endParaRPr lang="fr-BE" sz="2400" b="1" dirty="0">
              <a:solidFill>
                <a:srgbClr val="FF0000"/>
              </a:solidFill>
            </a:endParaRPr>
          </a:p>
          <a:p>
            <a:pPr>
              <a:lnSpc>
                <a:spcPts val="3380"/>
              </a:lnSpc>
              <a:buClr>
                <a:srgbClr val="FFFF00"/>
              </a:buClr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rgbClr val="0000FF"/>
                </a:solidFill>
              </a:rPr>
              <a:t>Canal carpien aigu</a:t>
            </a:r>
          </a:p>
          <a:p>
            <a:pPr marL="660400" lvl="3" eaLnBrk="0" hangingPunct="0">
              <a:lnSpc>
                <a:spcPts val="3380"/>
              </a:lnSpc>
              <a:spcBef>
                <a:spcPct val="20000"/>
              </a:spcBef>
              <a:buFontTx/>
              <a:buChar char="-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fracture de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Pouteau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Colles et luxation du poignet (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semi-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lunaire), AR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avec hyperflexion du poignet contre le volant 	(symptômes dans la semaine qui suit l’accident)</a:t>
            </a:r>
          </a:p>
          <a:p>
            <a:pPr marL="660400" lvl="3" eaLnBrk="0" hangingPunct="0">
              <a:lnSpc>
                <a:spcPts val="3380"/>
              </a:lnSpc>
              <a:spcBef>
                <a:spcPct val="20000"/>
              </a:spcBef>
              <a:buFontTx/>
              <a:buChar char="-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hématome (hémophiles, anticoagulant)</a:t>
            </a:r>
          </a:p>
          <a:p>
            <a:pPr marL="660400" lvl="3" eaLnBrk="0" hangingPunct="0">
              <a:lnSpc>
                <a:spcPts val="3380"/>
              </a:lnSpc>
              <a:spcBef>
                <a:spcPct val="20000"/>
              </a:spcBef>
              <a:buFontTx/>
              <a:buChar char="-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infection (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ténosynovite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suppurative aiguë)</a:t>
            </a:r>
          </a:p>
          <a:p>
            <a:pPr marL="660400" lvl="3" eaLnBrk="0" hangingPunct="0">
              <a:lnSpc>
                <a:spcPts val="3380"/>
              </a:lnSpc>
              <a:spcBef>
                <a:spcPct val="20000"/>
              </a:spcBef>
              <a:buFontTx/>
              <a:buChar char="-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exacerbation aiguë d’une PR </a:t>
            </a:r>
          </a:p>
          <a:p>
            <a:pPr marL="660400" lvl="3" eaLnBrk="0" hangingPunct="0">
              <a:lnSpc>
                <a:spcPts val="3380"/>
              </a:lnSpc>
              <a:spcBef>
                <a:spcPct val="20000"/>
              </a:spcBef>
              <a:buFontTx/>
              <a:buChar char="-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travail manuel lourd inhabituel (probablement chez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des patients qui ont un facteur prédisposant)</a:t>
            </a:r>
          </a:p>
          <a:p>
            <a:pPr marL="660400" lvl="3" eaLnBrk="0" hangingPunct="0">
              <a:lnSpc>
                <a:spcPts val="3380"/>
              </a:lnSpc>
              <a:spcBef>
                <a:spcPct val="20000"/>
              </a:spcBef>
              <a:buFontTx/>
              <a:buChar char="-"/>
              <a:tabLst>
                <a:tab pos="476250" algn="l"/>
                <a:tab pos="482600" algn="l"/>
              </a:tabLst>
              <a:defRPr/>
            </a:pPr>
            <a:endParaRPr lang="fr-FR" sz="2400" dirty="0">
              <a:solidFill>
                <a:schemeClr val="bg1">
                  <a:lumMod val="50000"/>
                </a:schemeClr>
              </a:solidFill>
              <a:sym typeface="Symbol" pitchFamily="-1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257177" y="1166814"/>
            <a:ext cx="8926513" cy="49675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482600" algn="l"/>
              </a:tabLst>
              <a:defRPr/>
            </a:pPr>
            <a:r>
              <a:rPr lang="fr-BE" sz="2400" b="1" dirty="0">
                <a:solidFill>
                  <a:srgbClr val="FF0000"/>
                </a:solidFill>
                <a:latin typeface="+mj-lt"/>
              </a:rPr>
              <a:t>Clinique</a:t>
            </a:r>
          </a:p>
          <a:p>
            <a:pPr>
              <a:lnSpc>
                <a:spcPct val="120000"/>
              </a:lnSpc>
              <a:buFontTx/>
              <a:buChar char="•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 loin la neuropathie tronculaire focale la plus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fréquente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Début le plus souvent insidieux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rgbClr val="0000FF"/>
                </a:solidFill>
                <a:latin typeface="+mj-lt"/>
              </a:rPr>
              <a:t>Acroparesthésies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660400" lvl="3" defTabSz="4763" eaLnBrk="0" hangingPunct="0">
              <a:spcBef>
                <a:spcPct val="20000"/>
              </a:spcBef>
              <a:buFontTx/>
              <a:buChar char="-"/>
              <a:tabLst>
                <a:tab pos="476250" algn="l"/>
                <a:tab pos="482600" algn="l"/>
                <a:tab pos="9017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fourmillements, picotements, engourdissements, décharges 	électriques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dans le territoire digital du nerf médian (R1-R4, R3,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R2-R3, 	dans 	tous les doigts, dans tous les doigts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sauf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R5 quand on 	réinterroge les patients)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660400" lvl="3" eaLnBrk="0" hangingPunct="0">
              <a:spcBef>
                <a:spcPct val="20000"/>
              </a:spcBef>
              <a:buFontTx/>
              <a:buChar char="-"/>
              <a:tabLst>
                <a:tab pos="476250" algn="l"/>
                <a:tab pos="482600" algn="l"/>
                <a:tab pos="90170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d’abord 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matinales, puis nocturnes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durant certaines activités 	ensuite (clouer, conduire un véhicule, lire, peindre, tricoter...) 	et enfin permanentes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257177" y="1166814"/>
            <a:ext cx="8926513" cy="548457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482600" algn="l"/>
              </a:tabLst>
            </a:pPr>
            <a:r>
              <a:rPr lang="fr-BE" sz="2400" b="1" dirty="0">
                <a:solidFill>
                  <a:srgbClr val="FF0000"/>
                </a:solidFill>
                <a:latin typeface="+mj-lt"/>
              </a:rPr>
              <a:t>Clinique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Font typeface="Arial"/>
              <a:buChar char="•"/>
              <a:tabLst>
                <a:tab pos="476250" algn="l"/>
                <a:tab pos="482600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Douleurs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(crampe, endolorissement) :</a:t>
            </a:r>
          </a:p>
          <a:p>
            <a:pPr marL="660400" lvl="3" algn="just" eaLnBrk="0" hangingPunct="0">
              <a:spcBef>
                <a:spcPct val="20000"/>
              </a:spcBef>
              <a:buClr>
                <a:schemeClr val="bg1"/>
              </a:buClr>
              <a:buFontTx/>
              <a:buChar char="-"/>
              <a:tabLst>
                <a:tab pos="358775" algn="l"/>
                <a:tab pos="539750" algn="l"/>
                <a:tab pos="982663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 	poignet, avant-bras, bras et région scapulaire</a:t>
            </a:r>
          </a:p>
          <a:p>
            <a:pPr marL="660400" lvl="3" algn="just" eaLnBrk="0" hangingPunct="0">
              <a:spcBef>
                <a:spcPct val="20000"/>
              </a:spcBef>
              <a:buClr>
                <a:schemeClr val="bg1"/>
              </a:buClr>
              <a:buFontTx/>
              <a:buChar char="-"/>
              <a:tabLst>
                <a:tab pos="358775" algn="l"/>
                <a:tab pos="539750" algn="l"/>
                <a:tab pos="982663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 	parfois augmentées par la flexion du poignet et améliorées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par le secouement de la main ou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fle/ext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répétées des doigts 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eaLnBrk="0" hangingPunct="0">
              <a:buFontTx/>
              <a:buChar char="•"/>
              <a:tabLst>
                <a:tab pos="358775" algn="l"/>
                <a:tab pos="539750" algn="l"/>
                <a:tab pos="982663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Phénomène de Raynaud et raideur des doigts à la mobilisation (rare)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eaLnBrk="0" hangingPunct="0">
              <a:buFontTx/>
              <a:buChar char="•"/>
              <a:tabLst>
                <a:tab pos="358775" algn="l"/>
                <a:tab pos="539750" algn="l"/>
                <a:tab pos="982663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Déficit sensitif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(sensibilité tactile légère et/ou à la piqûre)</a:t>
            </a:r>
          </a:p>
          <a:p>
            <a:pPr marL="660400" lvl="3" eaLnBrk="0" hangingPunct="0">
              <a:spcBef>
                <a:spcPct val="20000"/>
              </a:spcBef>
              <a:buClr>
                <a:schemeClr val="bg1"/>
              </a:buClr>
              <a:tabLst>
                <a:tab pos="358775" algn="l"/>
                <a:tab pos="539750" algn="l"/>
                <a:tab pos="982663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maximum à l’extrémité des doigts (surtout R2 ou R3),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rechercher un split R4</a:t>
            </a:r>
          </a:p>
          <a:p>
            <a:pPr marL="660400" lvl="3" eaLnBrk="0" hangingPunct="0">
              <a:spcBef>
                <a:spcPct val="20000"/>
              </a:spcBef>
              <a:buClr>
                <a:schemeClr val="bg1"/>
              </a:buClr>
              <a:tabLst>
                <a:tab pos="358775" algn="l"/>
                <a:tab pos="539750" algn="l"/>
                <a:tab pos="982663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absent chez 20-50% des patients</a:t>
            </a:r>
          </a:p>
          <a:p>
            <a:pPr marL="660400" lvl="3" eaLnBrk="0" hangingPunct="0">
              <a:spcBef>
                <a:spcPct val="20000"/>
              </a:spcBef>
              <a:buClr>
                <a:schemeClr val="bg1"/>
              </a:buClr>
              <a:tabLst>
                <a:tab pos="358775" algn="l"/>
                <a:tab pos="539750" algn="l"/>
                <a:tab pos="982663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parfois hyperesthésie</a:t>
            </a:r>
          </a:p>
          <a:p>
            <a:pPr marL="660400" lvl="3" eaLnBrk="0" hangingPunct="0">
              <a:spcBef>
                <a:spcPct val="20000"/>
              </a:spcBef>
              <a:buClr>
                <a:schemeClr val="bg1"/>
              </a:buClr>
              <a:tabLst>
                <a:tab pos="358775" algn="l"/>
                <a:tab pos="539750" algn="l"/>
                <a:tab pos="982663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Déficit moteur modéré fréquent (pince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pouce-index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 et 	atrophie thénarienne  tardive (cas sévères)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3683000" y="2070100"/>
            <a:ext cx="5664200" cy="223445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Clr>
                <a:srgbClr val="FFFF00"/>
              </a:buClr>
              <a:tabLst>
                <a:tab pos="476250" algn="l"/>
                <a:tab pos="482600" algn="l"/>
              </a:tabLst>
              <a:defRPr/>
            </a:pPr>
            <a:r>
              <a:rPr lang="fr-BE" sz="2400" b="1" dirty="0">
                <a:solidFill>
                  <a:srgbClr val="FF0000"/>
                </a:solidFill>
                <a:latin typeface="+mj-lt"/>
              </a:rPr>
              <a:t>Clinique</a:t>
            </a:r>
          </a:p>
          <a:p>
            <a:pPr>
              <a:lnSpc>
                <a:spcPct val="120000"/>
              </a:lnSpc>
              <a:buFontTx/>
              <a:buChar char="•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 err="1">
                <a:solidFill>
                  <a:srgbClr val="0000FF"/>
                </a:solidFill>
                <a:latin typeface="+mj-lt"/>
              </a:rPr>
              <a:t>Tinel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Phalen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et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Phalen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inversé : 	nombreux F+ et F-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Test de compression carpienne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(30’’) : 	sensibilité 87%, spécificité 90%</a:t>
            </a:r>
          </a:p>
        </p:txBody>
      </p:sp>
      <p:pic>
        <p:nvPicPr>
          <p:cNvPr id="54276" name="Picture 5" descr="C:\Mes Documents\Wang\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8" y="1397000"/>
            <a:ext cx="31162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1417B08-0DB3-DE43-A5FD-0F153022756B}"/>
              </a:ext>
            </a:extLst>
          </p:cNvPr>
          <p:cNvSpPr/>
          <p:nvPr/>
        </p:nvSpPr>
        <p:spPr>
          <a:xfrm flipH="1">
            <a:off x="6764298" y="1939085"/>
            <a:ext cx="751234" cy="1352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0790F1-7D8E-D846-A24E-543691AA9D5F}"/>
              </a:ext>
            </a:extLst>
          </p:cNvPr>
          <p:cNvSpPr/>
          <p:nvPr/>
        </p:nvSpPr>
        <p:spPr>
          <a:xfrm flipH="1">
            <a:off x="6764298" y="3297895"/>
            <a:ext cx="751234" cy="14858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919156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Syndrome du canal carpien</a:t>
            </a:r>
            <a:endParaRPr lang="fr-FR" sz="4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CC1EF5-2748-574B-95B8-85DA1E1FA37B}"/>
              </a:ext>
            </a:extLst>
          </p:cNvPr>
          <p:cNvSpPr/>
          <p:nvPr/>
        </p:nvSpPr>
        <p:spPr>
          <a:xfrm rot="3041300">
            <a:off x="1104034" y="5368921"/>
            <a:ext cx="161353" cy="331596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A9A13-966B-4242-B7AD-D33046250718}"/>
              </a:ext>
            </a:extLst>
          </p:cNvPr>
          <p:cNvSpPr/>
          <p:nvPr/>
        </p:nvSpPr>
        <p:spPr>
          <a:xfrm>
            <a:off x="1357447" y="5368921"/>
            <a:ext cx="150725" cy="552659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BEB8DC-A198-9244-BF60-4E2AEB5429C9}"/>
              </a:ext>
            </a:extLst>
          </p:cNvPr>
          <p:cNvSpPr/>
          <p:nvPr/>
        </p:nvSpPr>
        <p:spPr>
          <a:xfrm>
            <a:off x="1508172" y="5368921"/>
            <a:ext cx="150725" cy="707886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A678B5-FD77-AA4C-81DB-9D3024B31711}"/>
              </a:ext>
            </a:extLst>
          </p:cNvPr>
          <p:cNvSpPr/>
          <p:nvPr/>
        </p:nvSpPr>
        <p:spPr>
          <a:xfrm>
            <a:off x="1658897" y="5368921"/>
            <a:ext cx="150725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E31F6D-3383-AF4D-B7A4-7729C9D5F1A8}"/>
              </a:ext>
            </a:extLst>
          </p:cNvPr>
          <p:cNvSpPr/>
          <p:nvPr/>
        </p:nvSpPr>
        <p:spPr>
          <a:xfrm>
            <a:off x="1809622" y="5368921"/>
            <a:ext cx="150725" cy="4722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7D5033-8E45-B44A-A078-1188D3F812DB}"/>
              </a:ext>
            </a:extLst>
          </p:cNvPr>
          <p:cNvSpPr/>
          <p:nvPr/>
        </p:nvSpPr>
        <p:spPr>
          <a:xfrm>
            <a:off x="1206722" y="4790295"/>
            <a:ext cx="753625" cy="578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65DB29-36A0-3146-8E00-F6882B9A4FB5}"/>
              </a:ext>
            </a:extLst>
          </p:cNvPr>
          <p:cNvSpPr/>
          <p:nvPr/>
        </p:nvSpPr>
        <p:spPr>
          <a:xfrm>
            <a:off x="1196094" y="3297895"/>
            <a:ext cx="765045" cy="14858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B6E43F-2CC6-CE43-9FE6-8E809517379D}"/>
              </a:ext>
            </a:extLst>
          </p:cNvPr>
          <p:cNvSpPr/>
          <p:nvPr/>
        </p:nvSpPr>
        <p:spPr>
          <a:xfrm>
            <a:off x="1196094" y="1939085"/>
            <a:ext cx="765045" cy="1352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39B1B9-1D82-8148-BA01-E5ECC8501996}"/>
              </a:ext>
            </a:extLst>
          </p:cNvPr>
          <p:cNvSpPr/>
          <p:nvPr/>
        </p:nvSpPr>
        <p:spPr>
          <a:xfrm>
            <a:off x="4068367" y="5362374"/>
            <a:ext cx="150725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0F6928-EAEF-1D42-AD0A-9480AD2FCCD6}"/>
              </a:ext>
            </a:extLst>
          </p:cNvPr>
          <p:cNvSpPr/>
          <p:nvPr/>
        </p:nvSpPr>
        <p:spPr>
          <a:xfrm>
            <a:off x="4219092" y="5362374"/>
            <a:ext cx="150725" cy="70788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B085CF-236E-5342-AEDE-44FF092E7627}"/>
              </a:ext>
            </a:extLst>
          </p:cNvPr>
          <p:cNvSpPr/>
          <p:nvPr/>
        </p:nvSpPr>
        <p:spPr>
          <a:xfrm>
            <a:off x="4369817" y="5362374"/>
            <a:ext cx="150725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B041FA-ABCC-B242-B3E0-35403ADFA739}"/>
              </a:ext>
            </a:extLst>
          </p:cNvPr>
          <p:cNvSpPr/>
          <p:nvPr/>
        </p:nvSpPr>
        <p:spPr>
          <a:xfrm>
            <a:off x="4520542" y="5362374"/>
            <a:ext cx="150725" cy="4722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56FEEC-99DC-B647-AABC-3BF35F53E6D0}"/>
              </a:ext>
            </a:extLst>
          </p:cNvPr>
          <p:cNvSpPr/>
          <p:nvPr/>
        </p:nvSpPr>
        <p:spPr>
          <a:xfrm>
            <a:off x="3917642" y="4772075"/>
            <a:ext cx="753625" cy="578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30CA71-DA0B-594C-9E4E-CB6974229FFB}"/>
              </a:ext>
            </a:extLst>
          </p:cNvPr>
          <p:cNvSpPr/>
          <p:nvPr/>
        </p:nvSpPr>
        <p:spPr>
          <a:xfrm>
            <a:off x="3922899" y="3291348"/>
            <a:ext cx="765045" cy="14858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160AF6-720E-F946-BDB4-4B4F1C0E7D70}"/>
              </a:ext>
            </a:extLst>
          </p:cNvPr>
          <p:cNvSpPr/>
          <p:nvPr/>
        </p:nvSpPr>
        <p:spPr>
          <a:xfrm>
            <a:off x="3922899" y="1932538"/>
            <a:ext cx="765045" cy="1352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2F384A-8043-3844-9735-5892BB83800E}"/>
              </a:ext>
            </a:extLst>
          </p:cNvPr>
          <p:cNvSpPr/>
          <p:nvPr/>
        </p:nvSpPr>
        <p:spPr>
          <a:xfrm>
            <a:off x="1672712" y="5384384"/>
            <a:ext cx="63500" cy="517941"/>
          </a:xfrm>
          <a:prstGeom prst="rect">
            <a:avLst/>
          </a:prstGeom>
          <a:solidFill>
            <a:srgbClr val="FF000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" name="Trapèze 2">
            <a:extLst>
              <a:ext uri="{FF2B5EF4-FFF2-40B4-BE49-F238E27FC236}">
                <a16:creationId xmlns:a16="http://schemas.microsoft.com/office/drawing/2014/main" id="{745A765E-6E7A-D348-8817-80865DE2E56A}"/>
              </a:ext>
            </a:extLst>
          </p:cNvPr>
          <p:cNvSpPr/>
          <p:nvPr/>
        </p:nvSpPr>
        <p:spPr>
          <a:xfrm rot="10800000">
            <a:off x="1226642" y="4803275"/>
            <a:ext cx="338207" cy="344584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1AE850-AB46-1441-A524-742E2144707A}"/>
              </a:ext>
            </a:extLst>
          </p:cNvPr>
          <p:cNvSpPr/>
          <p:nvPr/>
        </p:nvSpPr>
        <p:spPr>
          <a:xfrm rot="18679170" flipH="1">
            <a:off x="7463419" y="5362280"/>
            <a:ext cx="145613" cy="33159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7CE0ED-07C4-5349-BAF1-50F3AFF7FE59}"/>
              </a:ext>
            </a:extLst>
          </p:cNvPr>
          <p:cNvSpPr/>
          <p:nvPr/>
        </p:nvSpPr>
        <p:spPr>
          <a:xfrm flipH="1">
            <a:off x="7221915" y="5368921"/>
            <a:ext cx="148004" cy="552659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E05760-41C6-0643-819D-0A5FF8C37EA4}"/>
              </a:ext>
            </a:extLst>
          </p:cNvPr>
          <p:cNvSpPr/>
          <p:nvPr/>
        </p:nvSpPr>
        <p:spPr>
          <a:xfrm flipH="1">
            <a:off x="7073911" y="5368921"/>
            <a:ext cx="148004" cy="707886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4A2A53-1D71-0A45-B797-167B378DE735}"/>
              </a:ext>
            </a:extLst>
          </p:cNvPr>
          <p:cNvSpPr/>
          <p:nvPr/>
        </p:nvSpPr>
        <p:spPr>
          <a:xfrm flipH="1">
            <a:off x="6925907" y="5368921"/>
            <a:ext cx="148004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ACE596-31E3-AA45-A776-C76313901D67}"/>
              </a:ext>
            </a:extLst>
          </p:cNvPr>
          <p:cNvSpPr/>
          <p:nvPr/>
        </p:nvSpPr>
        <p:spPr>
          <a:xfrm flipH="1">
            <a:off x="6777903" y="5368921"/>
            <a:ext cx="148004" cy="4722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8968EB-B47F-1347-996B-E1F180DF1BEF}"/>
              </a:ext>
            </a:extLst>
          </p:cNvPr>
          <p:cNvSpPr/>
          <p:nvPr/>
        </p:nvSpPr>
        <p:spPr>
          <a:xfrm flipH="1">
            <a:off x="6777903" y="4790295"/>
            <a:ext cx="740020" cy="578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F06D32-9900-7C4F-BF75-4F0E4EBFA27A}"/>
              </a:ext>
            </a:extLst>
          </p:cNvPr>
          <p:cNvSpPr/>
          <p:nvPr/>
        </p:nvSpPr>
        <p:spPr>
          <a:xfrm>
            <a:off x="3930606" y="1948462"/>
            <a:ext cx="191173" cy="3386188"/>
          </a:xfrm>
          <a:prstGeom prst="rect">
            <a:avLst/>
          </a:prstGeom>
          <a:solidFill>
            <a:srgbClr val="FF000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7" name="Trapèze 36">
            <a:extLst>
              <a:ext uri="{FF2B5EF4-FFF2-40B4-BE49-F238E27FC236}">
                <a16:creationId xmlns:a16="http://schemas.microsoft.com/office/drawing/2014/main" id="{D73320B2-B5DB-5240-91E1-FD28E36C14BF}"/>
              </a:ext>
            </a:extLst>
          </p:cNvPr>
          <p:cNvSpPr/>
          <p:nvPr/>
        </p:nvSpPr>
        <p:spPr>
          <a:xfrm rot="10800000">
            <a:off x="4121260" y="1948461"/>
            <a:ext cx="338207" cy="1480537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6" name="Trapèze 35">
            <a:extLst>
              <a:ext uri="{FF2B5EF4-FFF2-40B4-BE49-F238E27FC236}">
                <a16:creationId xmlns:a16="http://schemas.microsoft.com/office/drawing/2014/main" id="{45D19831-37AD-914A-9B8F-09C21128BF6A}"/>
              </a:ext>
            </a:extLst>
          </p:cNvPr>
          <p:cNvSpPr/>
          <p:nvPr/>
        </p:nvSpPr>
        <p:spPr>
          <a:xfrm rot="10800000">
            <a:off x="3945223" y="3170613"/>
            <a:ext cx="153713" cy="1587082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3CCFBE4-73AF-4545-985D-6D59067B14FA}"/>
              </a:ext>
            </a:extLst>
          </p:cNvPr>
          <p:cNvSpPr txBox="1"/>
          <p:nvPr/>
        </p:nvSpPr>
        <p:spPr>
          <a:xfrm>
            <a:off x="1300847" y="156624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SCC</a:t>
            </a:r>
          </a:p>
        </p:txBody>
      </p:sp>
      <p:sp>
        <p:nvSpPr>
          <p:cNvPr id="38" name="Trapèze 37">
            <a:extLst>
              <a:ext uri="{FF2B5EF4-FFF2-40B4-BE49-F238E27FC236}">
                <a16:creationId xmlns:a16="http://schemas.microsoft.com/office/drawing/2014/main" id="{10A396F0-A90F-AA41-892D-7E6F440A0093}"/>
              </a:ext>
            </a:extLst>
          </p:cNvPr>
          <p:cNvSpPr/>
          <p:nvPr/>
        </p:nvSpPr>
        <p:spPr>
          <a:xfrm rot="10800000">
            <a:off x="6918933" y="1949649"/>
            <a:ext cx="519131" cy="1461241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7C3D60F-B469-C845-8E32-FA63FCE2C5E4}"/>
              </a:ext>
            </a:extLst>
          </p:cNvPr>
          <p:cNvSpPr txBox="1"/>
          <p:nvPr/>
        </p:nvSpPr>
        <p:spPr>
          <a:xfrm>
            <a:off x="4091695" y="157258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C6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5DDAFF1-80FF-E94E-A8A8-8769413A0059}"/>
              </a:ext>
            </a:extLst>
          </p:cNvPr>
          <p:cNvSpPr txBox="1"/>
          <p:nvPr/>
        </p:nvSpPr>
        <p:spPr>
          <a:xfrm>
            <a:off x="6870801" y="156054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96AC168-E2F6-9F46-A11D-D03090B3F5BD}"/>
              </a:ext>
            </a:extLst>
          </p:cNvPr>
          <p:cNvSpPr txBox="1"/>
          <p:nvPr/>
        </p:nvSpPr>
        <p:spPr>
          <a:xfrm>
            <a:off x="1327957" y="622389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AV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892BBDD-4130-D24E-83A8-20C97F47E0E3}"/>
              </a:ext>
            </a:extLst>
          </p:cNvPr>
          <p:cNvSpPr txBox="1"/>
          <p:nvPr/>
        </p:nvSpPr>
        <p:spPr>
          <a:xfrm>
            <a:off x="4118805" y="623023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AV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554A4D0-1DEC-9B46-9182-B90FDDF01CC7}"/>
              </a:ext>
            </a:extLst>
          </p:cNvPr>
          <p:cNvSpPr txBox="1"/>
          <p:nvPr/>
        </p:nvSpPr>
        <p:spPr>
          <a:xfrm>
            <a:off x="6943176" y="621818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0B4B2-2858-1644-9F90-6C9A85D75527}"/>
              </a:ext>
            </a:extLst>
          </p:cNvPr>
          <p:cNvSpPr/>
          <p:nvPr/>
        </p:nvSpPr>
        <p:spPr>
          <a:xfrm>
            <a:off x="7073911" y="1949651"/>
            <a:ext cx="296008" cy="3412721"/>
          </a:xfrm>
          <a:prstGeom prst="rect">
            <a:avLst/>
          </a:prstGeom>
          <a:solidFill>
            <a:srgbClr val="FF000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6" name="Trapèze 45">
            <a:extLst>
              <a:ext uri="{FF2B5EF4-FFF2-40B4-BE49-F238E27FC236}">
                <a16:creationId xmlns:a16="http://schemas.microsoft.com/office/drawing/2014/main" id="{413A6598-DFE8-6F44-B7D8-57D964CF7D66}"/>
              </a:ext>
            </a:extLst>
          </p:cNvPr>
          <p:cNvSpPr/>
          <p:nvPr/>
        </p:nvSpPr>
        <p:spPr>
          <a:xfrm rot="9920227">
            <a:off x="7013262" y="3167635"/>
            <a:ext cx="132504" cy="1788089"/>
          </a:xfrm>
          <a:prstGeom prst="trapezoid">
            <a:avLst>
              <a:gd name="adj" fmla="val 0"/>
            </a:avLst>
          </a:prstGeom>
          <a:solidFill>
            <a:srgbClr val="57D833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4AC4F57-ACE0-D544-8FE6-48ACDD30933F}"/>
              </a:ext>
            </a:extLst>
          </p:cNvPr>
          <p:cNvSpPr txBox="1"/>
          <p:nvPr/>
        </p:nvSpPr>
        <p:spPr>
          <a:xfrm>
            <a:off x="243801" y="483338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Thénariens</a:t>
            </a:r>
            <a:endParaRPr lang="fr-FR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5A2B2E8-8CA6-944B-BAEE-DA326FAD5EB5}"/>
              </a:ext>
            </a:extLst>
          </p:cNvPr>
          <p:cNvSpPr txBox="1"/>
          <p:nvPr/>
        </p:nvSpPr>
        <p:spPr>
          <a:xfrm>
            <a:off x="3179798" y="2086996"/>
            <a:ext cx="81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Biceps brachial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BA7A4AE-68D8-4E48-BDC9-2C8C0C19E046}"/>
              </a:ext>
            </a:extLst>
          </p:cNvPr>
          <p:cNvSpPr txBox="1"/>
          <p:nvPr/>
        </p:nvSpPr>
        <p:spPr>
          <a:xfrm>
            <a:off x="7515532" y="2086996"/>
            <a:ext cx="81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Triceps brachial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F22ADF0-F6DE-0040-A169-8C18D8F3FD09}"/>
              </a:ext>
            </a:extLst>
          </p:cNvPr>
          <p:cNvSpPr txBox="1"/>
          <p:nvPr/>
        </p:nvSpPr>
        <p:spPr>
          <a:xfrm>
            <a:off x="7540343" y="4280518"/>
            <a:ext cx="1030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Fléchisseur</a:t>
            </a:r>
          </a:p>
          <a:p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radial</a:t>
            </a:r>
          </a:p>
          <a:p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du carpe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14527779-1844-6440-BF13-ED01C5D5BB78}"/>
              </a:ext>
            </a:extLst>
          </p:cNvPr>
          <p:cNvSpPr txBox="1"/>
          <p:nvPr/>
        </p:nvSpPr>
        <p:spPr>
          <a:xfrm>
            <a:off x="4838404" y="3764099"/>
            <a:ext cx="89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Rond pronateur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2299BE1-7FA4-574D-9BA5-F61808562F14}"/>
              </a:ext>
            </a:extLst>
          </p:cNvPr>
          <p:cNvSpPr txBox="1"/>
          <p:nvPr/>
        </p:nvSpPr>
        <p:spPr>
          <a:xfrm>
            <a:off x="2696000" y="3383369"/>
            <a:ext cx="1184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Brachioradial</a:t>
            </a:r>
            <a:endParaRPr lang="fr-FR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635A0CA-8832-2F41-9D21-5EF5C2C3A623}"/>
              </a:ext>
            </a:extLst>
          </p:cNvPr>
          <p:cNvSpPr/>
          <p:nvPr/>
        </p:nvSpPr>
        <p:spPr>
          <a:xfrm rot="3041300">
            <a:off x="3803179" y="5350692"/>
            <a:ext cx="161353" cy="331596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5" name="Trapèze 34">
            <a:extLst>
              <a:ext uri="{FF2B5EF4-FFF2-40B4-BE49-F238E27FC236}">
                <a16:creationId xmlns:a16="http://schemas.microsoft.com/office/drawing/2014/main" id="{31DF17FF-96AD-654D-9B13-EE3C278731D0}"/>
              </a:ext>
            </a:extLst>
          </p:cNvPr>
          <p:cNvSpPr/>
          <p:nvPr/>
        </p:nvSpPr>
        <p:spPr>
          <a:xfrm rot="12299046">
            <a:off x="4226907" y="2954537"/>
            <a:ext cx="158832" cy="1355233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231777" y="1166813"/>
            <a:ext cx="8926513" cy="42288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None/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Diagnostic différentiel</a:t>
            </a:r>
            <a:br>
              <a:rPr lang="fr-FR" sz="2400" b="1" dirty="0">
                <a:solidFill>
                  <a:srgbClr val="FF0000"/>
                </a:solidFill>
                <a:latin typeface="+mj-lt"/>
              </a:rPr>
            </a:br>
            <a:endParaRPr lang="fr-FR" sz="2400" b="1" dirty="0">
              <a:solidFill>
                <a:srgbClr val="FF0000"/>
              </a:solidFill>
              <a:latin typeface="+mj-lt"/>
            </a:endParaRP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Radiculopathie C6-C7</a:t>
            </a:r>
          </a:p>
          <a:p>
            <a:pPr marL="660400" lvl="3" algn="just" eaLnBrk="0" hangingPunct="0">
              <a:spcBef>
                <a:spcPct val="20000"/>
              </a:spcBef>
              <a:tabLst>
                <a:tab pos="476250" algn="l"/>
                <a:tab pos="482600" algn="l"/>
                <a:tab pos="1077913" algn="l"/>
                <a:tab pos="11620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-	paresthésies de la face dorsale des doigts rarement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bilatérales et aggravées la nuit</a:t>
            </a:r>
          </a:p>
          <a:p>
            <a:pPr marL="660400" lvl="3" algn="just" eaLnBrk="0" hangingPunct="0">
              <a:spcBef>
                <a:spcPct val="20000"/>
              </a:spcBef>
              <a:tabLst>
                <a:tab pos="476250" algn="l"/>
                <a:tab pos="482600" algn="l"/>
                <a:tab pos="1077913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-	douleurs cervicales et thoraciques améliorées par le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repos et aggravées par le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valsalva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660400" lvl="3" algn="just" eaLnBrk="0" hangingPunct="0">
              <a:spcBef>
                <a:spcPct val="20000"/>
              </a:spcBef>
              <a:tabLst>
                <a:tab pos="476250" algn="l"/>
                <a:tab pos="482600" algn="l"/>
                <a:tab pos="1077913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-	jamais de split R4</a:t>
            </a:r>
          </a:p>
          <a:p>
            <a:pPr marL="660400" lvl="3" algn="just" eaLnBrk="0" hangingPunct="0">
              <a:spcBef>
                <a:spcPct val="20000"/>
              </a:spcBef>
              <a:tabLst>
                <a:tab pos="476250" algn="l"/>
                <a:tab pos="482600" algn="l"/>
                <a:tab pos="1077913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-	jamais de déficit moteur des muscles thénariens</a:t>
            </a:r>
          </a:p>
          <a:p>
            <a:pPr marL="660400" lvl="3" algn="just" eaLnBrk="0" hangingPunct="0">
              <a:spcBef>
                <a:spcPct val="20000"/>
              </a:spcBef>
              <a:tabLst>
                <a:tab pos="476250" algn="l"/>
                <a:tab pos="482600" algn="l"/>
                <a:tab pos="1077913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-	ROT pathologiques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282577" y="1243014"/>
            <a:ext cx="8926513" cy="378565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None/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Diagnostic différentiel</a:t>
            </a:r>
            <a:br>
              <a:rPr lang="fr-FR" sz="2400" b="1" dirty="0">
                <a:solidFill>
                  <a:srgbClr val="FF0000"/>
                </a:solidFill>
                <a:latin typeface="+mj-lt"/>
              </a:rPr>
            </a:br>
            <a:endParaRPr lang="fr-FR" sz="2400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spcBef>
                <a:spcPct val="20000"/>
              </a:spcBef>
              <a:buFont typeface="Arial"/>
              <a:buChar char="•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</a:rPr>
              <a:t>Syndrome de Raynaud</a:t>
            </a:r>
            <a:br>
              <a:rPr lang="fr-FR" sz="2400" dirty="0">
                <a:solidFill>
                  <a:srgbClr val="0000FF"/>
                </a:solidFill>
              </a:rPr>
            </a:br>
            <a:r>
              <a:rPr lang="fr-FR" sz="2400" dirty="0">
                <a:solidFill>
                  <a:srgbClr val="0000FF"/>
                </a:solidFill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-	troubles sensitifs de tous les doigts aggravés par le froid</a:t>
            </a:r>
          </a:p>
          <a:p>
            <a:pPr eaLnBrk="0" hangingPunct="0">
              <a:spcBef>
                <a:spcPct val="20000"/>
              </a:spcBef>
              <a:buFont typeface="Arial"/>
              <a:buChar char="•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Algoneurodystrophie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sz="2400" dirty="0">
                <a:solidFill>
                  <a:srgbClr val="0000FF"/>
                </a:solidFill>
              </a:rPr>
              <a:t>SDRC</a:t>
            </a:r>
            <a:endParaRPr lang="fr-BE" sz="2400" dirty="0">
              <a:solidFill>
                <a:srgbClr val="0000FF"/>
              </a:solidFill>
            </a:endParaRPr>
          </a:p>
          <a:p>
            <a:pPr eaLnBrk="0" hangingPunct="0">
              <a:spcBef>
                <a:spcPct val="20000"/>
              </a:spcBef>
              <a:buFont typeface="Arial"/>
              <a:buChar char="•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TOS</a:t>
            </a:r>
          </a:p>
          <a:p>
            <a:pPr eaLnBrk="0" hangingPunct="0">
              <a:spcBef>
                <a:spcPct val="20000"/>
              </a:spcBef>
              <a:buFont typeface="Arial"/>
              <a:buChar char="•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	Syndromes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canalaires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du </a:t>
            </a:r>
            <a:r>
              <a:rPr lang="fr-FR" sz="2400" dirty="0">
                <a:solidFill>
                  <a:srgbClr val="0000FF"/>
                </a:solidFill>
              </a:rPr>
              <a:t>nerf médian au coude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(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ＭＳ Ｐゴシック" pitchFamily="4" charset="-128"/>
                <a:cs typeface="Century Gothic"/>
              </a:rPr>
              <a:t>déficit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ea typeface="ＭＳ Ｐゴシック" pitchFamily="4" charset="-128"/>
                <a:cs typeface="Century Gothic"/>
              </a:rPr>
              <a:t>flex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ＭＳ Ｐゴシック" pitchFamily="4" charset="-128"/>
                <a:cs typeface="Century Gothic"/>
              </a:rPr>
              <a:t> P2,P3 de R2,R3 (« main de prédicateur »),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ＭＳ Ｐゴシック" pitchFamily="4" charset="-128"/>
                <a:cs typeface="Century Gothic"/>
              </a:rPr>
              <a:t>	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ea typeface="ＭＳ Ｐゴシック" pitchFamily="4" charset="-128"/>
                <a:cs typeface="Century Gothic"/>
              </a:rPr>
              <a:t>pron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ＭＳ Ｐゴシック" pitchFamily="4" charset="-128"/>
                <a:cs typeface="Century Gothic"/>
              </a:rPr>
              <a:t>. de l’AB et de la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ea typeface="ＭＳ Ｐゴシック" pitchFamily="4" charset="-128"/>
                <a:cs typeface="Century Gothic"/>
              </a:rPr>
              <a:t>flex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ＭＳ Ｐゴシック" pitchFamily="4" charset="-128"/>
                <a:cs typeface="Century Gothic"/>
              </a:rPr>
              <a:t> du poignet)</a:t>
            </a:r>
            <a:endParaRPr lang="fr-FR" sz="2400" dirty="0">
              <a:solidFill>
                <a:schemeClr val="bg1">
                  <a:lumMod val="50000"/>
                </a:schemeClr>
              </a:solidFill>
              <a:cs typeface="Century Gothic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346077" y="1833564"/>
            <a:ext cx="8926513" cy="34163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None/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Diagnostic différentiel</a:t>
            </a:r>
            <a:br>
              <a:rPr lang="fr-FR" sz="2400" b="1" dirty="0">
                <a:solidFill>
                  <a:srgbClr val="FF0000"/>
                </a:solidFill>
                <a:latin typeface="+mj-lt"/>
              </a:rPr>
            </a:br>
            <a:endParaRPr lang="fr-FR" sz="2400" b="1" dirty="0">
              <a:solidFill>
                <a:srgbClr val="FF0000"/>
              </a:solidFill>
              <a:latin typeface="+mj-lt"/>
            </a:endParaRPr>
          </a:p>
          <a:p>
            <a:pPr algn="just" eaLnBrk="0" hangingPunct="0">
              <a:spcBef>
                <a:spcPct val="20000"/>
              </a:spcBef>
              <a:buFont typeface="Arial"/>
              <a:buChar char="•"/>
              <a:tabLst>
                <a:tab pos="476250" algn="l"/>
                <a:tab pos="482600" algn="l"/>
              </a:tabLst>
              <a:defRPr/>
            </a:pPr>
            <a:r>
              <a:rPr lang="fr-BE" sz="2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Pathologie centrale</a:t>
            </a:r>
          </a:p>
          <a:p>
            <a:pPr marL="660400" lvl="3" eaLnBrk="0" hangingPunct="0">
              <a:spcBef>
                <a:spcPct val="20000"/>
              </a:spcBef>
              <a:buFont typeface="Wingdings" pitchFamily="-1" charset="2"/>
              <a:buChar char="Ø"/>
              <a:tabLst>
                <a:tab pos="476250" algn="l"/>
                <a:tab pos="482600" algn="l"/>
                <a:tab pos="982663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lacunes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ou embolies thalamiques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(paresthésies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constantes y compris souvent autour de la bouche)</a:t>
            </a:r>
          </a:p>
          <a:p>
            <a:pPr marL="660400" lvl="3" algn="just" eaLnBrk="0" hangingPunct="0">
              <a:spcBef>
                <a:spcPct val="20000"/>
              </a:spcBef>
              <a:buFont typeface="Wingdings" pitchFamily="-1" charset="2"/>
              <a:buChar char="Ø"/>
              <a:tabLst>
                <a:tab pos="476250" algn="l"/>
                <a:tab pos="482600" algn="l"/>
                <a:tab pos="125730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AIT dans le territoire de la carotide</a:t>
            </a:r>
          </a:p>
          <a:p>
            <a:pPr marL="660400" lvl="3" algn="just" eaLnBrk="0" hangingPunct="0">
              <a:spcBef>
                <a:spcPct val="20000"/>
              </a:spcBef>
              <a:buFont typeface="Wingdings" pitchFamily="-1" charset="2"/>
              <a:buChar char="Ø"/>
              <a:tabLst>
                <a:tab pos="476250" algn="l"/>
                <a:tab pos="482600" algn="l"/>
                <a:tab pos="125730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épilepsie focale</a:t>
            </a:r>
          </a:p>
          <a:p>
            <a:pPr marL="660400" lvl="3" algn="just" eaLnBrk="0" hangingPunct="0">
              <a:spcBef>
                <a:spcPct val="20000"/>
              </a:spcBef>
              <a:buFont typeface="Wingdings" pitchFamily="-1" charset="2"/>
              <a:buChar char="Ø"/>
              <a:tabLst>
                <a:tab pos="476250" algn="l"/>
                <a:tab pos="482600" algn="l"/>
                <a:tab pos="125730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migraines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9" name="Text Box 3"/>
          <p:cNvSpPr txBox="1">
            <a:spLocks noChangeArrowheads="1"/>
          </p:cNvSpPr>
          <p:nvPr/>
        </p:nvSpPr>
        <p:spPr bwMode="auto">
          <a:xfrm>
            <a:off x="53977" y="255588"/>
            <a:ext cx="9090025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None/>
              <a:tabLst>
                <a:tab pos="476250" algn="l"/>
                <a:tab pos="482600" algn="l"/>
              </a:tabLst>
              <a:defRPr/>
            </a:pP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-1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9877" y="1208089"/>
            <a:ext cx="9090025" cy="467204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83" charset="2"/>
              <a:buNone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rgbClr val="0000FF"/>
                </a:solidFill>
                <a:latin typeface="+mj-lt"/>
              </a:rPr>
              <a:t>Stratégie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confirmer la lésion focale du nerf médian dans le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CC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préciser la sévérité : modérée, moyenne, sévère, totale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83" charset="2"/>
              <a:buNone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rgbClr val="0000FF"/>
                </a:solidFill>
                <a:latin typeface="+mj-lt"/>
              </a:rPr>
              <a:t>Anomalies attendues</a:t>
            </a: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ralentissement focal de la conduction nerveuse du nerf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	médian à travers le canal carpien </a:t>
            </a: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EMG :</a:t>
            </a:r>
          </a:p>
          <a:p>
            <a:pPr marL="660400" lvl="3" eaLnBrk="0" hangingPunct="0">
              <a:spcBef>
                <a:spcPct val="20000"/>
              </a:spcBef>
              <a:buClr>
                <a:schemeClr val="bg1"/>
              </a:buClr>
              <a:buFont typeface="Symbol" pitchFamily="-83" charset="2"/>
              <a:buNone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signes neurogènes au niveau du m. </a:t>
            </a: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abductor pollicis brevis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(formes moyenne et sévère)</a:t>
            </a:r>
          </a:p>
          <a:p>
            <a:pPr marL="1588" lvl="3" eaLnBrk="0" hangingPunct="0">
              <a:spcBef>
                <a:spcPct val="20000"/>
              </a:spcBef>
              <a:buClr>
                <a:schemeClr val="bg1"/>
              </a:buClr>
              <a:buFont typeface="Symbol" pitchFamily="-83" charset="2"/>
              <a:buNone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rgbClr val="0000FF"/>
                </a:solidFill>
                <a:latin typeface="+mj-lt"/>
              </a:rPr>
              <a:t>Pamètres normaux attendus</a:t>
            </a:r>
            <a:endParaRPr lang="fr-FR" sz="2400" dirty="0">
              <a:solidFill>
                <a:srgbClr val="0000FF"/>
              </a:solidFill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ENMG dans les autres territoires tronculaires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531679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ENMG : 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tx1">
                    <a:tint val="75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5 : Handisport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rgbClr val="7F7F7F"/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Neuropathies </a:t>
            </a:r>
            <a:r>
              <a:rPr lang="fr-FR" dirty="0" err="1"/>
              <a:t>canalaires</a:t>
            </a:r>
            <a:r>
              <a:rPr lang="fr-FR" dirty="0"/>
              <a:t> de l’épaule et des membres supérieurs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Image 3" descr="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92251"/>
            <a:ext cx="4522788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Image 4" descr="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1213" y="1492251"/>
            <a:ext cx="4522787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ZoneTexte 5"/>
          <p:cNvSpPr txBox="1">
            <a:spLocks noChangeArrowheads="1"/>
          </p:cNvSpPr>
          <p:nvPr/>
        </p:nvSpPr>
        <p:spPr bwMode="auto">
          <a:xfrm>
            <a:off x="4987926" y="5089526"/>
            <a:ext cx="2859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Absence de sensitive, </a:t>
            </a:r>
          </a:p>
          <a:p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LDM = 6,7 ms</a:t>
            </a:r>
          </a:p>
        </p:txBody>
      </p:sp>
      <p:sp>
        <p:nvSpPr>
          <p:cNvPr id="62470" name="ZoneTexte 6"/>
          <p:cNvSpPr txBox="1">
            <a:spLocks noChangeArrowheads="1"/>
          </p:cNvSpPr>
          <p:nvPr/>
        </p:nvSpPr>
        <p:spPr bwMode="auto">
          <a:xfrm>
            <a:off x="720725" y="5089526"/>
            <a:ext cx="3231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Absence de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neuropathie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ZoneTexte 7"/>
          <p:cNvSpPr txBox="1">
            <a:spLocks noChangeArrowheads="1"/>
          </p:cNvSpPr>
          <p:nvPr/>
        </p:nvSpPr>
        <p:spPr bwMode="auto">
          <a:xfrm>
            <a:off x="479426" y="4946651"/>
            <a:ext cx="2859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</a:rPr>
              <a:t>Absence de sensitive, </a:t>
            </a:r>
          </a:p>
          <a:p>
            <a:r>
              <a:rPr lang="en-US" sz="2400" dirty="0">
                <a:solidFill>
                  <a:srgbClr val="7F7F7F"/>
                </a:solidFill>
              </a:rPr>
              <a:t>LDM = 6,1 ms</a:t>
            </a:r>
          </a:p>
        </p:txBody>
      </p:sp>
      <p:pic>
        <p:nvPicPr>
          <p:cNvPr id="64516" name="Image 8" descr="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47789"/>
            <a:ext cx="4522788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Image 9" descr="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1213" y="1347789"/>
            <a:ext cx="4522787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ZoneTexte 10"/>
          <p:cNvSpPr txBox="1">
            <a:spLocks noChangeArrowheads="1"/>
          </p:cNvSpPr>
          <p:nvPr/>
        </p:nvSpPr>
        <p:spPr bwMode="auto">
          <a:xfrm>
            <a:off x="5159375" y="4946651"/>
            <a:ext cx="2859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F7F7F"/>
                </a:solidFill>
              </a:rPr>
              <a:t>Absence de sensitive, </a:t>
            </a:r>
          </a:p>
          <a:p>
            <a:r>
              <a:rPr lang="en-US" sz="2400">
                <a:solidFill>
                  <a:srgbClr val="7F7F7F"/>
                </a:solidFill>
              </a:rPr>
              <a:t>LDM = 13 ms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21254" y="5997714"/>
            <a:ext cx="7958479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ENMG et écho sont complémentaires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Text Box 1027"/>
          <p:cNvSpPr txBox="1">
            <a:spLocks noChangeArrowheads="1"/>
          </p:cNvSpPr>
          <p:nvPr/>
        </p:nvSpPr>
        <p:spPr bwMode="auto">
          <a:xfrm>
            <a:off x="220663" y="1249363"/>
            <a:ext cx="8926512" cy="30469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None/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Traitement</a:t>
            </a:r>
          </a:p>
          <a:p>
            <a:pPr algn="just" eaLnBrk="0" hangingPunct="0">
              <a:spcBef>
                <a:spcPct val="20000"/>
              </a:spcBef>
              <a:buClr>
                <a:srgbClr val="FFFF00"/>
              </a:buClr>
              <a:buSzPct val="120000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	-	aménagement du poste de travail ou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		modification du geste sportif</a:t>
            </a:r>
          </a:p>
          <a:p>
            <a:pPr algn="just" eaLnBrk="0" hangingPunct="0">
              <a:spcBef>
                <a:spcPct val="20000"/>
              </a:spcBef>
              <a:buClr>
                <a:srgbClr val="FFFF00"/>
              </a:buClr>
              <a:buSzPct val="120000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	-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attelle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à porter la nuit (3 mois)</a:t>
            </a:r>
          </a:p>
          <a:p>
            <a:pPr algn="just" eaLnBrk="0" hangingPunct="0">
              <a:spcBef>
                <a:spcPct val="20000"/>
              </a:spcBef>
              <a:buClr>
                <a:srgbClr val="FFFF00"/>
              </a:buClr>
              <a:buSzPct val="120000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	-	1 à 2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infiltrations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espacées de 3 à 6 mois</a:t>
            </a: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buSzPct val="120000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	-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chirurgie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: première intervention en 1933 à la Mayo </a:t>
            </a:r>
            <a:r>
              <a:rPr lang="fr-FR" sz="2400" dirty="0" err="1">
                <a:solidFill>
                  <a:srgbClr val="7F7F7F"/>
                </a:solidFill>
                <a:latin typeface="+mj-lt"/>
              </a:rPr>
              <a:t>Clinic</a:t>
            </a:r>
            <a:endParaRPr lang="fr-FR" sz="2400" dirty="0">
              <a:solidFill>
                <a:srgbClr val="7F7F7F"/>
              </a:solidFill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buSzPct val="120000"/>
              <a:tabLst>
                <a:tab pos="476250" algn="l"/>
                <a:tab pos="482600" algn="l"/>
              </a:tabLst>
              <a:defRPr/>
            </a:pPr>
            <a:endParaRPr lang="fr-BE" sz="2400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5" name="Image 4" descr="Chir T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009820"/>
            <a:ext cx="5130800" cy="2657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7320" y="4613851"/>
            <a:ext cx="23362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7F7F7F"/>
                </a:solidFill>
              </a:rPr>
              <a:t>Chirurgie</a:t>
            </a:r>
          </a:p>
          <a:p>
            <a:r>
              <a:rPr lang="fr-FR" sz="2400" dirty="0">
                <a:solidFill>
                  <a:srgbClr val="7F7F7F"/>
                </a:solidFill>
              </a:rPr>
              <a:t>conventionnelle </a:t>
            </a:r>
          </a:p>
          <a:p>
            <a:r>
              <a:rPr lang="fr-FR" sz="2400" dirty="0">
                <a:solidFill>
                  <a:srgbClr val="7F7F7F"/>
                </a:solidFill>
              </a:rPr>
              <a:t>(à ciel ouvert) </a:t>
            </a:r>
          </a:p>
          <a:p>
            <a:r>
              <a:rPr lang="fr-FR" sz="2400" dirty="0">
                <a:solidFill>
                  <a:srgbClr val="7F7F7F"/>
                </a:solidFill>
              </a:rPr>
              <a:t>ou endoscopique</a:t>
            </a:r>
            <a:endParaRPr lang="en-US" sz="2400" dirty="0"/>
          </a:p>
        </p:txBody>
      </p:sp>
      <p:pic>
        <p:nvPicPr>
          <p:cNvPr id="7" name="Image 6" descr="Infiltr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1378759"/>
            <a:ext cx="2552700" cy="1941086"/>
          </a:xfrm>
          <a:prstGeom prst="rect">
            <a:avLst/>
          </a:prstGeom>
        </p:spPr>
      </p:pic>
      <p:pic>
        <p:nvPicPr>
          <p:cNvPr id="8" name="Image 7" descr="Attel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0" y="667558"/>
            <a:ext cx="2552700" cy="92872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Text Box 1027"/>
          <p:cNvSpPr txBox="1">
            <a:spLocks noChangeArrowheads="1"/>
          </p:cNvSpPr>
          <p:nvPr/>
        </p:nvSpPr>
        <p:spPr bwMode="auto">
          <a:xfrm>
            <a:off x="220663" y="1249363"/>
            <a:ext cx="8926512" cy="282538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None/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Traitement</a:t>
            </a: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buSzPct val="120000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	Indications de la chirurgie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: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	trouble objectif de la sensibilité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	faiblesse ou amyotrophie des muscles thénariens externes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	perte axonale à l’ENMG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	échec du traitement conservateur </a:t>
            </a: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buSzPct val="120000"/>
              <a:tabLst>
                <a:tab pos="476250" algn="l"/>
                <a:tab pos="482600" algn="l"/>
              </a:tabLst>
              <a:defRPr/>
            </a:pPr>
            <a:endParaRPr lang="fr-BE" sz="2400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5" name="Image 4" descr="Chir T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009820"/>
            <a:ext cx="5130800" cy="2657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7320" y="4613851"/>
            <a:ext cx="23362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7F7F7F"/>
                </a:solidFill>
              </a:rPr>
              <a:t>Chirurgie</a:t>
            </a:r>
          </a:p>
          <a:p>
            <a:r>
              <a:rPr lang="fr-FR" sz="2400" dirty="0">
                <a:solidFill>
                  <a:srgbClr val="7F7F7F"/>
                </a:solidFill>
              </a:rPr>
              <a:t>conventionnelle </a:t>
            </a:r>
          </a:p>
          <a:p>
            <a:r>
              <a:rPr lang="fr-FR" sz="2400" dirty="0">
                <a:solidFill>
                  <a:srgbClr val="7F7F7F"/>
                </a:solidFill>
              </a:rPr>
              <a:t>(à ciel ouvert) </a:t>
            </a:r>
          </a:p>
          <a:p>
            <a:r>
              <a:rPr lang="fr-FR" sz="2400" dirty="0">
                <a:solidFill>
                  <a:srgbClr val="7F7F7F"/>
                </a:solidFill>
              </a:rPr>
              <a:t>ou endoscopique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Text Box 1027"/>
          <p:cNvSpPr txBox="1">
            <a:spLocks noChangeArrowheads="1"/>
          </p:cNvSpPr>
          <p:nvPr/>
        </p:nvSpPr>
        <p:spPr bwMode="auto">
          <a:xfrm>
            <a:off x="220663" y="1477963"/>
            <a:ext cx="8926512" cy="34163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None/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Traitement</a:t>
            </a:r>
          </a:p>
          <a:p>
            <a:pPr algn="just" eaLnBrk="0" hangingPunct="0">
              <a:spcBef>
                <a:spcPct val="20000"/>
              </a:spcBef>
              <a:buClr>
                <a:srgbClr val="FFFF00"/>
              </a:buClr>
              <a:buSzPct val="120000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	</a:t>
            </a:r>
            <a:endParaRPr lang="fr-BE" sz="2400" dirty="0">
              <a:solidFill>
                <a:srgbClr val="7F7F7F"/>
              </a:solidFill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buSzPct val="120000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Cas particuliers :</a:t>
            </a:r>
          </a:p>
          <a:p>
            <a:pPr marL="660400" lvl="3" eaLnBrk="0" hangingPunct="0">
              <a:spcBef>
                <a:spcPct val="20000"/>
              </a:spcBef>
              <a:buSzPct val="120000"/>
              <a:buFont typeface="Wingdings" pitchFamily="-1" charset="2"/>
              <a:buChar char="Ø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grossesse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: attelle, 1 à 2 infiltrations</a:t>
            </a:r>
          </a:p>
          <a:p>
            <a:pPr marL="660400" lvl="3" eaLnBrk="0" hangingPunct="0">
              <a:spcBef>
                <a:spcPct val="20000"/>
              </a:spcBef>
              <a:buSzPct val="120000"/>
              <a:buFont typeface="Wingdings" pitchFamily="-1" charset="2"/>
              <a:buChar char="Ø"/>
              <a:tabLst>
                <a:tab pos="476250" algn="l"/>
                <a:tab pos="482600" algn="l"/>
                <a:tab pos="1077913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hypothyroïdie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et acromégalie : traitement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	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conservateur + traitement de l’</a:t>
            </a:r>
            <a:r>
              <a:rPr lang="fr-FR" sz="2400" dirty="0" err="1">
                <a:solidFill>
                  <a:srgbClr val="7F7F7F"/>
                </a:solidFill>
                <a:latin typeface="+mj-lt"/>
              </a:rPr>
              <a:t>endocrinopathie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, chirurgie 	en cas d’échec</a:t>
            </a:r>
          </a:p>
          <a:p>
            <a:pPr marL="660400" lvl="3" eaLnBrk="0" hangingPunct="0">
              <a:spcBef>
                <a:spcPct val="20000"/>
              </a:spcBef>
              <a:buSzPct val="120000"/>
              <a:buFont typeface="Wingdings" pitchFamily="-1" charset="2"/>
              <a:buChar char="Ø"/>
              <a:tabLst>
                <a:tab pos="476250" algn="l"/>
                <a:tab pos="482600" algn="l"/>
                <a:tab pos="11620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canal carpien aigu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: chirurgie immédiate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Text Box 1027"/>
          <p:cNvSpPr txBox="1">
            <a:spLocks noChangeArrowheads="1"/>
          </p:cNvSpPr>
          <p:nvPr/>
        </p:nvSpPr>
        <p:spPr bwMode="auto">
          <a:xfrm>
            <a:off x="220663" y="1477963"/>
            <a:ext cx="8926512" cy="134806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buSzPct val="120000"/>
              <a:buFont typeface="Wingdings" pitchFamily="-1" charset="2"/>
              <a:buNone/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Rééducation </a:t>
            </a:r>
            <a:r>
              <a:rPr lang="fr-FR" sz="2400" b="1" dirty="0" err="1">
                <a:solidFill>
                  <a:srgbClr val="FF0000"/>
                </a:solidFill>
                <a:latin typeface="+mj-lt"/>
              </a:rPr>
              <a:t>post-chirurgicale</a:t>
            </a:r>
            <a:r>
              <a:rPr lang="fr-FR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dirty="0">
                <a:latin typeface="+mj-lt"/>
              </a:rPr>
              <a:t>(Cochrane)</a:t>
            </a:r>
            <a:endParaRPr lang="fr-FR" sz="2400" b="1" dirty="0">
              <a:solidFill>
                <a:srgbClr val="FF0000"/>
              </a:solidFill>
              <a:latin typeface="+mj-lt"/>
            </a:endParaRPr>
          </a:p>
          <a:p>
            <a:pPr algn="just" eaLnBrk="0" hangingPunct="0">
              <a:spcBef>
                <a:spcPct val="20000"/>
              </a:spcBef>
              <a:buClr>
                <a:srgbClr val="FFFF00"/>
              </a:buClr>
              <a:buSzPct val="120000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	</a:t>
            </a:r>
            <a:endParaRPr lang="fr-BE" sz="2400" dirty="0">
              <a:solidFill>
                <a:srgbClr val="7F7F7F"/>
              </a:solidFill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FFFF00"/>
              </a:buClr>
              <a:buSzPct val="120000"/>
              <a:tabLst>
                <a:tab pos="476250" algn="l"/>
                <a:tab pos="482600" algn="l"/>
              </a:tabLst>
              <a:defRPr/>
            </a:pPr>
            <a:endParaRPr lang="fr-FR" sz="2400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184380"/>
            <a:ext cx="83693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</a:rPr>
              <a:t>Preuves limitées et de faible qualité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pour le bénéfice des traitements étudiés :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-	immobilisation avec une orthèse du poignet (attelle)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-	utilisation de pansements après l'intervention chirurgicale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-	exercice physique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-	cryothérapie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-	combinaisons de différents types de </a:t>
            </a:r>
            <a:r>
              <a:rPr lang="fr-FR" sz="2400" b="1" dirty="0">
                <a:solidFill>
                  <a:srgbClr val="0000FF"/>
                </a:solidFill>
              </a:rPr>
              <a:t>rééducation de la main</a:t>
            </a:r>
            <a:br>
              <a:rPr lang="fr-FR" sz="2400" dirty="0"/>
            </a:br>
            <a:r>
              <a:rPr lang="fr-FR" sz="2400" dirty="0"/>
              <a:t>-	</a:t>
            </a:r>
            <a:r>
              <a:rPr lang="fr-FR" sz="2400" dirty="0">
                <a:solidFill>
                  <a:srgbClr val="7F7F7F"/>
                </a:solidFill>
              </a:rPr>
              <a:t>thérapie au laser</a:t>
            </a:r>
            <a:br>
              <a:rPr lang="fr-FR" sz="2400" dirty="0">
                <a:solidFill>
                  <a:srgbClr val="7F7F7F"/>
                </a:solidFill>
              </a:rPr>
            </a:br>
            <a:r>
              <a:rPr lang="fr-FR" sz="2400" dirty="0">
                <a:solidFill>
                  <a:srgbClr val="7F7F7F"/>
                </a:solidFill>
              </a:rPr>
              <a:t>-	les traitements électriques</a:t>
            </a:r>
            <a:br>
              <a:rPr lang="fr-FR" sz="2400" dirty="0">
                <a:solidFill>
                  <a:srgbClr val="7F7F7F"/>
                </a:solidFill>
              </a:rPr>
            </a:br>
            <a:r>
              <a:rPr lang="fr-FR" sz="2400" dirty="0">
                <a:solidFill>
                  <a:srgbClr val="7F7F7F"/>
                </a:solidFill>
              </a:rPr>
              <a:t>-	désensibilisation de la cicatrice</a:t>
            </a:r>
            <a:br>
              <a:rPr lang="fr-FR" sz="2400" dirty="0">
                <a:solidFill>
                  <a:srgbClr val="7F7F7F"/>
                </a:solidFill>
              </a:rPr>
            </a:br>
            <a:r>
              <a:rPr lang="fr-FR" sz="2400" dirty="0">
                <a:solidFill>
                  <a:srgbClr val="7F7F7F"/>
                </a:solidFill>
              </a:rPr>
              <a:t>-	arnica</a:t>
            </a:r>
            <a:endParaRPr lang="en-US" sz="24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4000" y="152400"/>
            <a:ext cx="735059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 et kiné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98439" y="364985"/>
            <a:ext cx="8801100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endParaRPr lang="fr-FR" sz="2400" dirty="0">
              <a:solidFill>
                <a:schemeClr val="bg1">
                  <a:lumMod val="50000"/>
                </a:schemeClr>
              </a:solidFill>
              <a:ea typeface="Times New Roman" pitchFamily="4" charset="0"/>
              <a:cs typeface="Times New Roman" pitchFamily="4" charset="0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  <a:t>Pendant le traitement conservateur</a:t>
            </a:r>
            <a:endParaRPr lang="fr-FR" sz="2400" dirty="0">
              <a:solidFill>
                <a:schemeClr val="bg1">
                  <a:lumMod val="50000"/>
                </a:schemeClr>
              </a:solidFill>
              <a:ea typeface="Times New Roman" pitchFamily="4" charset="0"/>
              <a:cs typeface="Times New Roman" pitchFamily="4" charset="0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 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techniques de mobilisations articulaires et tissulaires         		- 	techniques de mobilisations/glissements des nerfs 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- 	elle diminue(rait) l’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irritabilité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du nerf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- 	</a:t>
            </a:r>
            <a:r>
              <a:rPr lang="fr-FR" sz="2400" dirty="0">
                <a:solidFill>
                  <a:srgbClr val="7F7F7F"/>
                </a:solidFill>
              </a:rPr>
              <a:t>La preuve de l’</a:t>
            </a:r>
            <a:r>
              <a:rPr lang="fr-FR" sz="2400" dirty="0" err="1">
                <a:solidFill>
                  <a:srgbClr val="7F7F7F"/>
                </a:solidFill>
              </a:rPr>
              <a:t>efficacité</a:t>
            </a:r>
            <a:r>
              <a:rPr lang="fr-FR" sz="2400" dirty="0">
                <a:solidFill>
                  <a:srgbClr val="7F7F7F"/>
                </a:solidFill>
              </a:rPr>
              <a:t> des techniques de mobilisation reste 		</a:t>
            </a:r>
            <a:r>
              <a:rPr lang="fr-FR" sz="2400" dirty="0" err="1">
                <a:solidFill>
                  <a:srgbClr val="7F7F7F"/>
                </a:solidFill>
              </a:rPr>
              <a:t>limitée</a:t>
            </a:r>
            <a:r>
              <a:rPr lang="fr-FR" sz="2400" dirty="0">
                <a:solidFill>
                  <a:srgbClr val="7F7F7F"/>
                </a:solidFill>
              </a:rPr>
              <a:t> </a:t>
            </a:r>
            <a:endParaRPr lang="fr-FR" sz="2400" dirty="0">
              <a:solidFill>
                <a:schemeClr val="bg1">
                  <a:lumMod val="50000"/>
                </a:schemeClr>
              </a:solidFill>
              <a:ea typeface="Times New Roman" pitchFamily="4" charset="0"/>
              <a:cs typeface="Times New Roman" pitchFamily="4" charset="0"/>
            </a:endParaRP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  <a:t>Après intervention chirurgicale conventionnelle 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massages trophiques et circulatoires, assouplir la cicatrice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mobilisation P -&gt; AA -&gt; A (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antépulsion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du pouce)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ergothérapie ++</a:t>
            </a:r>
          </a:p>
          <a:p>
            <a:pPr indent="444500"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</a:t>
            </a:r>
            <a:r>
              <a:rPr lang="fr-FR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  <a:t>Après intervention chirurgicale endoscopique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massages et mobilisation A immédiate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ergothérapie ++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endParaRPr lang="fr-FR" sz="2400" dirty="0">
              <a:solidFill>
                <a:schemeClr val="bg1">
                  <a:lumMod val="50000"/>
                </a:schemeClr>
              </a:solidFill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1027"/>
          <p:cNvSpPr txBox="1">
            <a:spLocks noChangeArrowheads="1"/>
          </p:cNvSpPr>
          <p:nvPr/>
        </p:nvSpPr>
        <p:spPr bwMode="auto">
          <a:xfrm>
            <a:off x="198439" y="1440773"/>
            <a:ext cx="8801100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endParaRPr lang="fr-BE" sz="2400" dirty="0">
              <a:solidFill>
                <a:schemeClr val="bg1">
                  <a:lumMod val="50000"/>
                </a:schemeClr>
              </a:solidFill>
              <a:ea typeface="Times New Roman" pitchFamily="4" charset="0"/>
              <a:cs typeface="Times New Roman" pitchFamily="4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  <a:t>Cyclisme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, </a:t>
            </a:r>
            <a:r>
              <a:rPr lang="fr-BE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  <a:t>tennis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, </a:t>
            </a:r>
            <a:r>
              <a:rPr lang="fr-BE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  <a:t>golf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: augmentation de l’incidence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	Acromégalie = FF du SCC et des atteintes multicanalaires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  <a:t>Dopage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à l’hormone de croissance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littérature : 1 cas de SCC et 1 cas de SCC + ulnaire au coude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sport, hormone de croissance ou les 2 ?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  <a:t>STH à visée thérapeutique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=&gt;  incidence accrue pour :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	SCC, gynécomastie et hyperglycémie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	(réversible à l’arrêt du 	traitement)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endParaRPr lang="fr-FR" sz="2400" dirty="0">
              <a:solidFill>
                <a:schemeClr val="bg1">
                  <a:lumMod val="50000"/>
                </a:schemeClr>
              </a:solidFill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68612" name="Picture 1028" descr="C:\Documents and Settings\WFC\Mes documents\Mes images\_25_ARGENTINA_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9525" y="133351"/>
            <a:ext cx="13716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3203822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SCC et le sport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60339"/>
            <a:ext cx="721914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Appui du poignet sur le guidon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563" y="1220788"/>
            <a:ext cx="8905875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ENMG/évaluation clinique, avant/après 6 J de vélo </a:t>
            </a:r>
          </a:p>
          <a:p>
            <a:pPr>
              <a:lnSpc>
                <a:spcPct val="120000"/>
              </a:lnSpc>
              <a:tabLst>
                <a:tab pos="476250" algn="l"/>
                <a:tab pos="952500" algn="l"/>
              </a:tabLst>
            </a:pP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(650 Km), chez 14 coureurs (28 mains)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36% avec des paresthésies ulnaires après les 6 jours	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allongement de la LDM évoquée sur le 1er I.O.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aggravation d’un SCC chez 3 coureurs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nouveau SCC chez un coureur après la course 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Compression externe + kyste le plus souvent</a:t>
            </a:r>
          </a:p>
        </p:txBody>
      </p:sp>
      <p:pic>
        <p:nvPicPr>
          <p:cNvPr id="7" name="Picture 4" descr="C:\Documents and Settings\WFC\Mes documents\Mes images\ID861948_19_24vitesse_epa_00D16M_0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3" y="4798476"/>
            <a:ext cx="258603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WFC\Mes documents\Mes images\ID794735_21_chevres_afp_00CEY8_0_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1575" y="4652426"/>
            <a:ext cx="26289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A:\cubital sensitif main.jpg">
            <a:hlinkClick r:id="rId3" action="ppaction://hlinkpres?slideindex=50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712" y="1217641"/>
            <a:ext cx="5983747" cy="28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295803"/>
            <a:ext cx="2918337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ulnaire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0928" y="1776430"/>
            <a:ext cx="8801100" cy="50783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Blip>
                <a:blip r:embed="rId5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BE" sz="2400" b="1" dirty="0">
                <a:solidFill>
                  <a:srgbClr val="FF0000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Anatomie :  </a:t>
            </a:r>
            <a:br>
              <a:rPr lang="fr-BE" sz="2400" b="1" dirty="0">
                <a:solidFill>
                  <a:srgbClr val="FF0000"/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BE" sz="2400" b="1" dirty="0">
                <a:solidFill>
                  <a:srgbClr val="FF0000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b</a:t>
            </a:r>
            <a:r>
              <a:rPr lang="fr-FR" sz="2400" b="1" dirty="0">
                <a:solidFill>
                  <a:srgbClr val="FF0000"/>
                </a:solidFill>
                <a:latin typeface="+mj-lt"/>
              </a:rPr>
              <a:t>ranches du nerf ulnaire</a:t>
            </a:r>
            <a:br>
              <a:rPr lang="fr-FR" sz="2400" b="1" dirty="0">
                <a:solidFill>
                  <a:srgbClr val="FF0000"/>
                </a:solidFill>
                <a:latin typeface="+mj-lt"/>
              </a:rPr>
            </a:br>
            <a:r>
              <a:rPr lang="fr-FR" sz="2400" b="1" dirty="0">
                <a:solidFill>
                  <a:srgbClr val="FF0000"/>
                </a:solidFill>
                <a:latin typeface="+mj-lt"/>
              </a:rPr>
              <a:t>  </a:t>
            </a:r>
            <a:br>
              <a:rPr lang="fr-FR" sz="2400" b="1" dirty="0">
                <a:solidFill>
                  <a:srgbClr val="FF0000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bras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: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0 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avant-bras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m. FCU (10 cm sous l’</a:t>
            </a:r>
            <a:r>
              <a:rPr lang="fr-FR" sz="2400" dirty="0" err="1">
                <a:solidFill>
                  <a:srgbClr val="7F7F7F"/>
                </a:solidFill>
                <a:latin typeface="+mj-lt"/>
              </a:rPr>
              <a:t>épitrochlée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)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m. fléchisseur profond des doigts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branche cutanée palmaire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branche cutanée dorsale (5 cm au dessus du poignet)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poignet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branche terminale superficielle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branche profonde </a:t>
            </a:r>
          </a:p>
          <a:p>
            <a:pPr>
              <a:buFontTx/>
              <a:buBlip>
                <a:blip r:embed="rId5"/>
              </a:buBlip>
              <a:tabLst>
                <a:tab pos="476250" algn="l"/>
                <a:tab pos="857250" algn="l"/>
              </a:tabLst>
              <a:defRPr/>
            </a:pPr>
            <a:endParaRPr lang="fr-BE" dirty="0">
              <a:solidFill>
                <a:schemeClr val="bg1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>
              <a:buFontTx/>
              <a:buBlip>
                <a:blip r:embed="rId5"/>
              </a:buBlip>
              <a:tabLst>
                <a:tab pos="476250" algn="l"/>
                <a:tab pos="857250" algn="l"/>
              </a:tabLst>
              <a:defRPr/>
            </a:pPr>
            <a:endParaRPr lang="fr-FR" b="1" u="sng" dirty="0">
              <a:solidFill>
                <a:schemeClr val="bg1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tx1">
                    <a:tint val="75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5 : Handisport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Neuropathies </a:t>
            </a:r>
            <a:r>
              <a:rPr lang="fr-FR" dirty="0" err="1"/>
              <a:t>canalaires</a:t>
            </a:r>
            <a:r>
              <a:rPr lang="fr-FR" dirty="0"/>
              <a:t> de l’épaule et des membres supérieurs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2918337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</a:t>
            </a:r>
            <a:b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endParaRPr lang="fr-FR" sz="4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5" name="Picture 4" descr="A:\triceps.jpg">
            <a:hlinkClick r:id="rId3" action="ppaction://hlinkpres?slideindex=48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8425" y="590550"/>
            <a:ext cx="2535238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438" y="1039813"/>
            <a:ext cx="6238875" cy="558890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15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BE" sz="2400" b="1" dirty="0">
                <a:solidFill>
                  <a:srgbClr val="FF00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10 sites de compression</a:t>
            </a:r>
            <a:b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1)	</a:t>
            </a:r>
            <a: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chef médial du triceps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2)	au-dessus du coude, au septum 					intermusculaire, au niveau de 					l’</a:t>
            </a:r>
            <a: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arcade de Struthers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(structure 					fibreuse présente chez 70% des sujets et 			qui entraîne parfois une gène au 					coulissement 	du nerf lors des 					mouvements de fle/ext du coude)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  <a:sym typeface="Symbol" pitchFamily="4" charset="2"/>
              </a:rPr>
              <a:t> du 			ligament de Struthers qui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  <a:sym typeface="Symbol" pitchFamily="4" charset="2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  <a:sym typeface="Symbol" pitchFamily="4" charset="2"/>
              </a:rPr>
              <a:t>		prolonge l’éperon osseux (1% des sujets)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  <a:sym typeface="Symbol" pitchFamily="4" charset="2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  <a:sym typeface="Symbol" pitchFamily="4" charset="2"/>
              </a:rPr>
              <a:t>		responsable d’une compression de nerf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  <a:sym typeface="Symbol" pitchFamily="4" charset="2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  <a:sym typeface="Symbol" pitchFamily="4" charset="2"/>
              </a:rPr>
              <a:t>		médian.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2918337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</a:t>
            </a:r>
            <a:b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endParaRPr lang="fr-FR" sz="4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7" name="Picture 10" descr="A:\bandelette EO.jpg">
            <a:hlinkClick r:id="rId3" action="ppaction://hlinkpres?slideindex=48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1188" y="153988"/>
            <a:ext cx="302736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03675" y="6191250"/>
            <a:ext cx="4830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>
                <a:latin typeface="Century Gothic" pitchFamily="4" charset="0"/>
                <a:ea typeface="Times New Roman" pitchFamily="4" charset="0"/>
                <a:cs typeface="Times New Roman" pitchFamily="4" charset="0"/>
              </a:rPr>
              <a:t>3) et 4) = 90% des compressions</a:t>
            </a:r>
            <a:endParaRPr lang="fr-FR">
              <a:latin typeface="Century Gothic" pitchFamily="4" charset="0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3238" y="2828925"/>
            <a:ext cx="7190640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38100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4)	à l’entrée ou dans le 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tunnel cubital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par 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l’arcade </a:t>
            </a:r>
            <a:b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fibreuse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du m. </a:t>
            </a:r>
            <a:r>
              <a:rPr lang="fr-BE" sz="2400" i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flexor carpi ulnari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s (rétinaculum du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tunnel cubital)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5)	au point de </a:t>
            </a:r>
            <a: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sortie du nerf du muscle fléchisseur </a:t>
            </a:r>
            <a:b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ulnaire du carpe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(FUC). Lésion par le 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fascia d’Amadio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qui s’étend sur le FUC et le septum qui sépare le FUC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du m. fléchisseur commun profond (à 5-7 cm de l’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épitrochlée)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563" y="1344613"/>
            <a:ext cx="6238875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BE" sz="2400" b="1" dirty="0">
                <a:solidFill>
                  <a:srgbClr val="FF00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10 sites de compression</a:t>
            </a:r>
            <a:b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3)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gouttière épitrochléo-	</a:t>
            </a:r>
            <a:b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olécrânienne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(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bandelette EO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)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2918337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</a:t>
            </a:r>
            <a:b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endParaRPr lang="fr-FR" sz="4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03675" y="6191250"/>
            <a:ext cx="4830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>
                <a:latin typeface="Century Gothic" pitchFamily="4" charset="0"/>
                <a:ea typeface="Times New Roman" pitchFamily="4" charset="0"/>
                <a:cs typeface="Times New Roman" pitchFamily="4" charset="0"/>
              </a:rPr>
              <a:t>3) et 4) = 90% des compressions</a:t>
            </a:r>
            <a:endParaRPr lang="fr-FR">
              <a:latin typeface="Century Gothic" pitchFamily="4" charset="0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5563" y="1344613"/>
            <a:ext cx="6238875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b="1" dirty="0">
                <a:solidFill>
                  <a:srgbClr val="FF00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10 sites de compression</a:t>
            </a:r>
            <a:b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3)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gouttière épitrochléo-	</a:t>
            </a:r>
            <a:b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olécrânienne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(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bandelette EO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)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3238" y="2828925"/>
            <a:ext cx="7190640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38100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4)	à l’entrée ou dans le 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tunnel cubital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par 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l’arcade </a:t>
            </a:r>
            <a:b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fibreuse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du m. </a:t>
            </a:r>
            <a:r>
              <a:rPr lang="fr-BE" sz="2400" i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flexor carpi ulnari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s (rétinaculum du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tunnel cubital)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5)	au point de </a:t>
            </a:r>
            <a: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sortie du nerf du muscle fléchisseur </a:t>
            </a:r>
            <a:b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ulnaire du carpe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(FUC). Lésion par le 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fascia d’Amadio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qui s’étend sur le FUC et le septum qui sépare le FUC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du m. fléchisseur commun profond (à 5-7 cm de l’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épitrochlée)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11" name="Picture 6" descr="A:\épitrochlée.jpg">
            <a:hlinkClick r:id="rId4" action="ppaction://hlinkpres?slideindex=48&amp;slidetitle=Présentation PowerPoin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913" y="161925"/>
            <a:ext cx="3589337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877050" y="857250"/>
            <a:ext cx="790575" cy="62865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6381750" y="1390650"/>
            <a:ext cx="790575" cy="62865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5438775" y="1552575"/>
            <a:ext cx="790575" cy="62865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2918337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</a:t>
            </a:r>
            <a:b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endParaRPr lang="fr-FR" sz="4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16" name="Picture 4" descr="A:\cubital poig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66688"/>
            <a:ext cx="22558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5563" y="1344613"/>
            <a:ext cx="8905875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dirty="0">
                <a:solidFill>
                  <a:srgbClr val="FF00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10 sites de compression</a:t>
            </a:r>
            <a:b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6)	dans le </a:t>
            </a:r>
            <a: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canal de Guyon</a:t>
            </a:r>
            <a:b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(br. mot. pfde + br. mot. hypoth. + br. sensi. superf.)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7) 	à la </a:t>
            </a:r>
            <a: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sortie du canal de Guyon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ou dans le </a:t>
            </a:r>
            <a: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m. court palmaire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(br. sensi. superf.)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8)	</a:t>
            </a:r>
            <a: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en amont de l’émergence de la br. mot. hypoth.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</a:p>
          <a:p>
            <a:pPr>
              <a:lnSpc>
                <a:spcPct val="120000"/>
              </a:lnSpc>
              <a:tabLst>
                <a:tab pos="476250" algn="l"/>
                <a:tab pos="95250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(br. mot. pfde + br. mot. hypoth.)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9)	 </a:t>
            </a:r>
            <a: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en aval de l’émergence de la br. mot. hypoth.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</a:p>
          <a:p>
            <a:pPr>
              <a:lnSpc>
                <a:spcPct val="120000"/>
              </a:lnSpc>
              <a:tabLst>
                <a:tab pos="476250" algn="l"/>
                <a:tab pos="95250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(br. mot. pfde)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10) </a:t>
            </a:r>
            <a: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lésion distale de la br. mot. pfde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(m. 1er I.O. et 	adducteur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du pouce)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71452" y="295803"/>
            <a:ext cx="8921007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ulnaire et syn. du canal de Guyon</a:t>
            </a:r>
          </a:p>
        </p:txBody>
      </p:sp>
      <p:pic>
        <p:nvPicPr>
          <p:cNvPr id="9" name="Picture 4" descr="A:\cubital poig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0675" y="1424848"/>
            <a:ext cx="5710258" cy="529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3050" y="1424848"/>
            <a:ext cx="88709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Innervation sensitive </a:t>
            </a:r>
            <a:r>
              <a:rPr lang="fr-FR" sz="2400" dirty="0">
                <a:solidFill>
                  <a:srgbClr val="7F7F7F"/>
                </a:solidFill>
              </a:rPr>
              <a:t>: R4R5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Adduction et abduction des doigts</a:t>
            </a:r>
            <a:r>
              <a:rPr lang="fr-FR" sz="2400" dirty="0">
                <a:solidFill>
                  <a:srgbClr val="7F7F7F"/>
                </a:solidFill>
              </a:rPr>
              <a:t>:</a:t>
            </a:r>
            <a:br>
              <a:rPr lang="fr-FR" sz="2400" dirty="0">
                <a:solidFill>
                  <a:srgbClr val="7F7F7F"/>
                </a:solidFill>
              </a:rPr>
            </a:br>
            <a:r>
              <a:rPr lang="fr-FR" sz="2400" dirty="0">
                <a:solidFill>
                  <a:srgbClr val="7F7F7F"/>
                </a:solidFill>
              </a:rPr>
              <a:t>	m. interosseux 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Flexion de P1 et extension de P2-P3</a:t>
            </a:r>
            <a:br>
              <a:rPr lang="fr-FR" sz="2400" dirty="0">
                <a:solidFill>
                  <a:srgbClr val="0000FF"/>
                </a:solidFill>
              </a:rPr>
            </a:br>
            <a:r>
              <a:rPr lang="fr-FR" sz="2400" dirty="0">
                <a:solidFill>
                  <a:srgbClr val="0000FF"/>
                </a:solidFill>
              </a:rPr>
              <a:t>	de R4 et R5 : </a:t>
            </a:r>
            <a:r>
              <a:rPr lang="fr-FR" sz="2400" dirty="0" err="1">
                <a:solidFill>
                  <a:srgbClr val="8A7862"/>
                </a:solidFill>
              </a:rPr>
              <a:t>lombricaux</a:t>
            </a:r>
            <a:r>
              <a:rPr lang="fr-FR" sz="2400" dirty="0">
                <a:solidFill>
                  <a:srgbClr val="8A7862"/>
                </a:solidFill>
              </a:rPr>
              <a:t>…</a:t>
            </a:r>
            <a:endParaRPr lang="fr-FR" sz="2400" dirty="0">
              <a:solidFill>
                <a:srgbClr val="0000FF"/>
              </a:solidFill>
            </a:endParaRPr>
          </a:p>
        </p:txBody>
      </p:sp>
      <p:pic>
        <p:nvPicPr>
          <p:cNvPr id="5" name="Picture 5" descr="A:\guyon.jpg">
            <a:hlinkClick r:id="rId5" action="ppaction://hlinkpres?slideindex=49&amp;slidetitle=Présentation PowerPoint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61467"/>
            <a:ext cx="3687706" cy="155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800946A6-8310-A944-A95B-15A23F3ED3CA}"/>
              </a:ext>
            </a:extLst>
          </p:cNvPr>
          <p:cNvSpPr/>
          <p:nvPr/>
        </p:nvSpPr>
        <p:spPr>
          <a:xfrm>
            <a:off x="7866853" y="4790292"/>
            <a:ext cx="753625" cy="578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8940D03-188F-254B-A543-0003B10E2008}"/>
              </a:ext>
            </a:extLst>
          </p:cNvPr>
          <p:cNvSpPr/>
          <p:nvPr/>
        </p:nvSpPr>
        <p:spPr>
          <a:xfrm>
            <a:off x="7858255" y="3297892"/>
            <a:ext cx="765045" cy="14858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467380-D706-BA44-8E9C-E26F72B98D6C}"/>
              </a:ext>
            </a:extLst>
          </p:cNvPr>
          <p:cNvSpPr/>
          <p:nvPr/>
        </p:nvSpPr>
        <p:spPr>
          <a:xfrm rot="1955539">
            <a:off x="8331174" y="4349902"/>
            <a:ext cx="131645" cy="603504"/>
          </a:xfrm>
          <a:prstGeom prst="rect">
            <a:avLst/>
          </a:prstGeom>
          <a:solidFill>
            <a:srgbClr val="57D833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23166-851A-F94D-9053-64906AEB0026}"/>
              </a:ext>
            </a:extLst>
          </p:cNvPr>
          <p:cNvSpPr/>
          <p:nvPr/>
        </p:nvSpPr>
        <p:spPr>
          <a:xfrm>
            <a:off x="5475973" y="4796839"/>
            <a:ext cx="753625" cy="578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EE23169-E455-284B-8B81-3A45D3838FCC}"/>
              </a:ext>
            </a:extLst>
          </p:cNvPr>
          <p:cNvSpPr/>
          <p:nvPr/>
        </p:nvSpPr>
        <p:spPr>
          <a:xfrm>
            <a:off x="5465345" y="3304439"/>
            <a:ext cx="765045" cy="14858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C155BA1-B7B8-D64D-8B97-CD4C0913ED9C}"/>
              </a:ext>
            </a:extLst>
          </p:cNvPr>
          <p:cNvSpPr/>
          <p:nvPr/>
        </p:nvSpPr>
        <p:spPr>
          <a:xfrm rot="1955539">
            <a:off x="5883020" y="4361393"/>
            <a:ext cx="131645" cy="603504"/>
          </a:xfrm>
          <a:prstGeom prst="rect">
            <a:avLst/>
          </a:prstGeom>
          <a:solidFill>
            <a:srgbClr val="57D833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23621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Nerf ulnaire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1C37A-1449-6142-8FE8-41E1AA0DDD1C}"/>
              </a:ext>
            </a:extLst>
          </p:cNvPr>
          <p:cNvSpPr/>
          <p:nvPr/>
        </p:nvSpPr>
        <p:spPr>
          <a:xfrm rot="2999899">
            <a:off x="431832" y="5360881"/>
            <a:ext cx="150725" cy="33159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0ED9C1-4FEE-E749-AC60-667F0701689F}"/>
              </a:ext>
            </a:extLst>
          </p:cNvPr>
          <p:cNvSpPr/>
          <p:nvPr/>
        </p:nvSpPr>
        <p:spPr>
          <a:xfrm>
            <a:off x="671647" y="5368921"/>
            <a:ext cx="150725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75E685-EF3E-5F41-8B98-69DDBDAE62AE}"/>
              </a:ext>
            </a:extLst>
          </p:cNvPr>
          <p:cNvSpPr/>
          <p:nvPr/>
        </p:nvSpPr>
        <p:spPr>
          <a:xfrm>
            <a:off x="822372" y="5368921"/>
            <a:ext cx="150725" cy="70788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658193-F03E-7E4B-BD3B-FEC22B6C6AD8}"/>
              </a:ext>
            </a:extLst>
          </p:cNvPr>
          <p:cNvSpPr/>
          <p:nvPr/>
        </p:nvSpPr>
        <p:spPr>
          <a:xfrm>
            <a:off x="973097" y="5368921"/>
            <a:ext cx="150725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DAF80A-A23B-204A-81B5-50A1E57B65EF}"/>
              </a:ext>
            </a:extLst>
          </p:cNvPr>
          <p:cNvSpPr/>
          <p:nvPr/>
        </p:nvSpPr>
        <p:spPr>
          <a:xfrm>
            <a:off x="1123822" y="5368921"/>
            <a:ext cx="150725" cy="47227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0AC59D-76F4-0D44-9BF5-853E8C6CF898}"/>
              </a:ext>
            </a:extLst>
          </p:cNvPr>
          <p:cNvSpPr/>
          <p:nvPr/>
        </p:nvSpPr>
        <p:spPr>
          <a:xfrm>
            <a:off x="520922" y="4790295"/>
            <a:ext cx="753625" cy="578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48B41-C81C-4D4A-A5BF-5528D0BE115F}"/>
              </a:ext>
            </a:extLst>
          </p:cNvPr>
          <p:cNvSpPr/>
          <p:nvPr/>
        </p:nvSpPr>
        <p:spPr>
          <a:xfrm>
            <a:off x="510294" y="3297895"/>
            <a:ext cx="765045" cy="14858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5A40EB-56EC-FE48-B4D4-AD2BCFE4554B}"/>
              </a:ext>
            </a:extLst>
          </p:cNvPr>
          <p:cNvSpPr/>
          <p:nvPr/>
        </p:nvSpPr>
        <p:spPr>
          <a:xfrm>
            <a:off x="510294" y="1950515"/>
            <a:ext cx="765045" cy="1352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BD2457-156C-6E4C-AD23-012C21AF2930}"/>
              </a:ext>
            </a:extLst>
          </p:cNvPr>
          <p:cNvSpPr/>
          <p:nvPr/>
        </p:nvSpPr>
        <p:spPr>
          <a:xfrm rot="2953510">
            <a:off x="2870509" y="5359262"/>
            <a:ext cx="150725" cy="331596"/>
          </a:xfrm>
          <a:prstGeom prst="rect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C1B501-9066-1A44-9CA4-4BFE2A5324EB}"/>
              </a:ext>
            </a:extLst>
          </p:cNvPr>
          <p:cNvSpPr/>
          <p:nvPr/>
        </p:nvSpPr>
        <p:spPr>
          <a:xfrm>
            <a:off x="3108247" y="5362374"/>
            <a:ext cx="150725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3317A7-1D3E-AB48-870F-0F348CC4E3BB}"/>
              </a:ext>
            </a:extLst>
          </p:cNvPr>
          <p:cNvSpPr/>
          <p:nvPr/>
        </p:nvSpPr>
        <p:spPr>
          <a:xfrm>
            <a:off x="3258972" y="5362374"/>
            <a:ext cx="150725" cy="70788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1F9124-4E73-904F-BB7D-F327BA0FF2F4}"/>
              </a:ext>
            </a:extLst>
          </p:cNvPr>
          <p:cNvSpPr/>
          <p:nvPr/>
        </p:nvSpPr>
        <p:spPr>
          <a:xfrm>
            <a:off x="3409697" y="5362374"/>
            <a:ext cx="150725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5D37A-D264-2D45-8396-A65859ECE17B}"/>
              </a:ext>
            </a:extLst>
          </p:cNvPr>
          <p:cNvSpPr/>
          <p:nvPr/>
        </p:nvSpPr>
        <p:spPr>
          <a:xfrm>
            <a:off x="3560422" y="5362374"/>
            <a:ext cx="150725" cy="47227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DC2747-8B39-AE4C-9537-6261C83F1DE9}"/>
              </a:ext>
            </a:extLst>
          </p:cNvPr>
          <p:cNvSpPr/>
          <p:nvPr/>
        </p:nvSpPr>
        <p:spPr>
          <a:xfrm>
            <a:off x="2957522" y="4783748"/>
            <a:ext cx="753625" cy="578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9C5F88-4749-DE4A-AB7D-71BBD9E8565A}"/>
              </a:ext>
            </a:extLst>
          </p:cNvPr>
          <p:cNvSpPr/>
          <p:nvPr/>
        </p:nvSpPr>
        <p:spPr>
          <a:xfrm>
            <a:off x="2962779" y="3291348"/>
            <a:ext cx="765045" cy="14858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C539E3-D0F4-6A41-974C-8E5966D0BF5A}"/>
              </a:ext>
            </a:extLst>
          </p:cNvPr>
          <p:cNvSpPr/>
          <p:nvPr/>
        </p:nvSpPr>
        <p:spPr>
          <a:xfrm>
            <a:off x="2962779" y="1943968"/>
            <a:ext cx="765045" cy="1352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B6FA20-B624-5343-A615-C5DC881FC443}"/>
              </a:ext>
            </a:extLst>
          </p:cNvPr>
          <p:cNvSpPr/>
          <p:nvPr/>
        </p:nvSpPr>
        <p:spPr>
          <a:xfrm>
            <a:off x="3490015" y="5379732"/>
            <a:ext cx="63500" cy="517941"/>
          </a:xfrm>
          <a:prstGeom prst="rect">
            <a:avLst/>
          </a:prstGeom>
          <a:solidFill>
            <a:srgbClr val="FF000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5" name="Trapèze 24">
            <a:extLst>
              <a:ext uri="{FF2B5EF4-FFF2-40B4-BE49-F238E27FC236}">
                <a16:creationId xmlns:a16="http://schemas.microsoft.com/office/drawing/2014/main" id="{115EE947-4D2B-0946-8664-8DE51E08E762}"/>
              </a:ext>
            </a:extLst>
          </p:cNvPr>
          <p:cNvSpPr/>
          <p:nvPr/>
        </p:nvSpPr>
        <p:spPr>
          <a:xfrm rot="10800000">
            <a:off x="1122289" y="4808268"/>
            <a:ext cx="139543" cy="562693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29E916-3BA2-B849-AA0F-6E8857F63533}"/>
              </a:ext>
            </a:extLst>
          </p:cNvPr>
          <p:cNvSpPr/>
          <p:nvPr/>
        </p:nvSpPr>
        <p:spPr>
          <a:xfrm>
            <a:off x="3490015" y="4703362"/>
            <a:ext cx="216170" cy="656170"/>
          </a:xfrm>
          <a:prstGeom prst="rect">
            <a:avLst/>
          </a:prstGeom>
          <a:solidFill>
            <a:srgbClr val="FF000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9" name="Trapèze 28">
            <a:extLst>
              <a:ext uri="{FF2B5EF4-FFF2-40B4-BE49-F238E27FC236}">
                <a16:creationId xmlns:a16="http://schemas.microsoft.com/office/drawing/2014/main" id="{1DE467C6-0D3F-F64D-8B82-8B1CEBFCE292}"/>
              </a:ext>
            </a:extLst>
          </p:cNvPr>
          <p:cNvSpPr/>
          <p:nvPr/>
        </p:nvSpPr>
        <p:spPr>
          <a:xfrm rot="10800000">
            <a:off x="3557434" y="3250651"/>
            <a:ext cx="153713" cy="1243696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2C3414C-050A-9E43-AC46-DFEEFD4186FB}"/>
              </a:ext>
            </a:extLst>
          </p:cNvPr>
          <p:cNvSpPr txBox="1"/>
          <p:nvPr/>
        </p:nvSpPr>
        <p:spPr>
          <a:xfrm>
            <a:off x="432167" y="1566245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Guyon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6AFC3E1-0E72-8249-AD26-F1E8325CA316}"/>
              </a:ext>
            </a:extLst>
          </p:cNvPr>
          <p:cNvSpPr txBox="1"/>
          <p:nvPr/>
        </p:nvSpPr>
        <p:spPr>
          <a:xfrm>
            <a:off x="2949492" y="1286540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Uln</a:t>
            </a:r>
            <a:endParaRPr lang="fr-FR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coude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6ED7901-A328-B644-B23C-B698DB58784C}"/>
              </a:ext>
            </a:extLst>
          </p:cNvPr>
          <p:cNvSpPr txBox="1"/>
          <p:nvPr/>
        </p:nvSpPr>
        <p:spPr>
          <a:xfrm>
            <a:off x="642157" y="622389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AV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96A0360-6F2E-9A48-A7DE-CAB116F95B13}"/>
              </a:ext>
            </a:extLst>
          </p:cNvPr>
          <p:cNvSpPr txBox="1"/>
          <p:nvPr/>
        </p:nvSpPr>
        <p:spPr>
          <a:xfrm>
            <a:off x="3158685" y="623023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AV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F04C9B3-318C-0E4D-9E21-BD6B8D51AB19}"/>
              </a:ext>
            </a:extLst>
          </p:cNvPr>
          <p:cNvSpPr txBox="1"/>
          <p:nvPr/>
        </p:nvSpPr>
        <p:spPr>
          <a:xfrm>
            <a:off x="1293580" y="4777067"/>
            <a:ext cx="1303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Hypothénariens</a:t>
            </a:r>
            <a:endParaRPr lang="fr-FR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E16BD4-5803-FD49-AA12-CC8A92F1B77D}"/>
              </a:ext>
            </a:extLst>
          </p:cNvPr>
          <p:cNvSpPr/>
          <p:nvPr/>
        </p:nvSpPr>
        <p:spPr>
          <a:xfrm rot="3027851">
            <a:off x="5386167" y="5373327"/>
            <a:ext cx="150725" cy="33159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C1F32A-3BD4-7A4A-BCA6-DA77AE41F581}"/>
              </a:ext>
            </a:extLst>
          </p:cNvPr>
          <p:cNvSpPr/>
          <p:nvPr/>
        </p:nvSpPr>
        <p:spPr>
          <a:xfrm>
            <a:off x="5626698" y="5375465"/>
            <a:ext cx="150725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3FB2F1-B65C-5D48-8319-39D887AB5375}"/>
              </a:ext>
            </a:extLst>
          </p:cNvPr>
          <p:cNvSpPr/>
          <p:nvPr/>
        </p:nvSpPr>
        <p:spPr>
          <a:xfrm>
            <a:off x="5777423" y="5375465"/>
            <a:ext cx="150725" cy="70788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192C7E-9F6D-5B4E-84DE-D0BBA7AF3695}"/>
              </a:ext>
            </a:extLst>
          </p:cNvPr>
          <p:cNvSpPr/>
          <p:nvPr/>
        </p:nvSpPr>
        <p:spPr>
          <a:xfrm>
            <a:off x="5928148" y="5375465"/>
            <a:ext cx="150725" cy="552659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620F35-332B-804E-BC98-5C5A01A9B773}"/>
              </a:ext>
            </a:extLst>
          </p:cNvPr>
          <p:cNvSpPr/>
          <p:nvPr/>
        </p:nvSpPr>
        <p:spPr>
          <a:xfrm>
            <a:off x="6078873" y="5375465"/>
            <a:ext cx="150725" cy="47227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CF539BB-CC53-BA4E-B82E-36EC5F339D2A}"/>
              </a:ext>
            </a:extLst>
          </p:cNvPr>
          <p:cNvSpPr/>
          <p:nvPr/>
        </p:nvSpPr>
        <p:spPr>
          <a:xfrm>
            <a:off x="5465345" y="1945629"/>
            <a:ext cx="765045" cy="1352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5E2E6E-B521-5545-90D2-80DCDD9F2B7A}"/>
              </a:ext>
            </a:extLst>
          </p:cNvPr>
          <p:cNvSpPr/>
          <p:nvPr/>
        </p:nvSpPr>
        <p:spPr>
          <a:xfrm rot="3024126">
            <a:off x="7782892" y="5370316"/>
            <a:ext cx="150725" cy="33159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A4ACC8-BF72-2048-9408-766937A9817C}"/>
              </a:ext>
            </a:extLst>
          </p:cNvPr>
          <p:cNvSpPr/>
          <p:nvPr/>
        </p:nvSpPr>
        <p:spPr>
          <a:xfrm>
            <a:off x="8017578" y="5368918"/>
            <a:ext cx="150725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C7107D-3CB5-F647-B031-904BC16A66E9}"/>
              </a:ext>
            </a:extLst>
          </p:cNvPr>
          <p:cNvSpPr/>
          <p:nvPr/>
        </p:nvSpPr>
        <p:spPr>
          <a:xfrm>
            <a:off x="8168303" y="5368918"/>
            <a:ext cx="150725" cy="70788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38F9B06-40A7-8B4B-A5CD-78889EBAD6D7}"/>
              </a:ext>
            </a:extLst>
          </p:cNvPr>
          <p:cNvSpPr/>
          <p:nvPr/>
        </p:nvSpPr>
        <p:spPr>
          <a:xfrm>
            <a:off x="8319028" y="5368918"/>
            <a:ext cx="150725" cy="552659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05A604-791B-4842-975A-A088ED9DF3D0}"/>
              </a:ext>
            </a:extLst>
          </p:cNvPr>
          <p:cNvSpPr/>
          <p:nvPr/>
        </p:nvSpPr>
        <p:spPr>
          <a:xfrm>
            <a:off x="8469753" y="5368918"/>
            <a:ext cx="150725" cy="47227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4F69B3-1A37-7E41-833C-8B6974B15273}"/>
              </a:ext>
            </a:extLst>
          </p:cNvPr>
          <p:cNvSpPr/>
          <p:nvPr/>
        </p:nvSpPr>
        <p:spPr>
          <a:xfrm>
            <a:off x="7858255" y="1970254"/>
            <a:ext cx="765045" cy="133252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F64F9C3-1945-7647-A228-38035463C5EA}"/>
              </a:ext>
            </a:extLst>
          </p:cNvPr>
          <p:cNvSpPr txBox="1"/>
          <p:nvPr/>
        </p:nvSpPr>
        <p:spPr>
          <a:xfrm>
            <a:off x="5627401" y="157302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C8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DF832E2-741A-9E4B-BD3E-7C9F881625EE}"/>
              </a:ext>
            </a:extLst>
          </p:cNvPr>
          <p:cNvSpPr txBox="1"/>
          <p:nvPr/>
        </p:nvSpPr>
        <p:spPr>
          <a:xfrm>
            <a:off x="7971858" y="154872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F930B0C-992F-554A-BE95-6751A8064C59}"/>
              </a:ext>
            </a:extLst>
          </p:cNvPr>
          <p:cNvSpPr txBox="1"/>
          <p:nvPr/>
        </p:nvSpPr>
        <p:spPr>
          <a:xfrm>
            <a:off x="5597208" y="6230437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AV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008B66B-3CC0-2C47-A512-7B91FA03B058}"/>
              </a:ext>
            </a:extLst>
          </p:cNvPr>
          <p:cNvSpPr txBox="1"/>
          <p:nvPr/>
        </p:nvSpPr>
        <p:spPr>
          <a:xfrm>
            <a:off x="8068016" y="623677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AV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3A17DC4-56BE-C742-A54C-26A2ECF6DD84}"/>
              </a:ext>
            </a:extLst>
          </p:cNvPr>
          <p:cNvSpPr/>
          <p:nvPr/>
        </p:nvSpPr>
        <p:spPr>
          <a:xfrm>
            <a:off x="6034490" y="2743200"/>
            <a:ext cx="191173" cy="2616332"/>
          </a:xfrm>
          <a:prstGeom prst="rect">
            <a:avLst/>
          </a:prstGeom>
          <a:solidFill>
            <a:srgbClr val="FF000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8" name="Trapèze 67">
            <a:extLst>
              <a:ext uri="{FF2B5EF4-FFF2-40B4-BE49-F238E27FC236}">
                <a16:creationId xmlns:a16="http://schemas.microsoft.com/office/drawing/2014/main" id="{C31ECD1F-F5D5-5442-8675-E610E563EF40}"/>
              </a:ext>
            </a:extLst>
          </p:cNvPr>
          <p:cNvSpPr/>
          <p:nvPr/>
        </p:nvSpPr>
        <p:spPr>
          <a:xfrm rot="10800000">
            <a:off x="535983" y="4988605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7DF5F83-EDCE-BD41-8DF9-1A12F5FFF1FC}"/>
              </a:ext>
            </a:extLst>
          </p:cNvPr>
          <p:cNvSpPr/>
          <p:nvPr/>
        </p:nvSpPr>
        <p:spPr>
          <a:xfrm>
            <a:off x="1053064" y="5385017"/>
            <a:ext cx="63500" cy="517941"/>
          </a:xfrm>
          <a:prstGeom prst="rect">
            <a:avLst/>
          </a:prstGeom>
          <a:solidFill>
            <a:srgbClr val="FF000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0" name="Trapèze 69">
            <a:extLst>
              <a:ext uri="{FF2B5EF4-FFF2-40B4-BE49-F238E27FC236}">
                <a16:creationId xmlns:a16="http://schemas.microsoft.com/office/drawing/2014/main" id="{79586370-8B22-F44E-AAF8-C129B6701E51}"/>
              </a:ext>
            </a:extLst>
          </p:cNvPr>
          <p:cNvSpPr/>
          <p:nvPr/>
        </p:nvSpPr>
        <p:spPr>
          <a:xfrm rot="10800000">
            <a:off x="680312" y="4988605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1" name="Trapèze 70">
            <a:extLst>
              <a:ext uri="{FF2B5EF4-FFF2-40B4-BE49-F238E27FC236}">
                <a16:creationId xmlns:a16="http://schemas.microsoft.com/office/drawing/2014/main" id="{4BC106D4-BF59-084B-BA01-12B698906DD9}"/>
              </a:ext>
            </a:extLst>
          </p:cNvPr>
          <p:cNvSpPr/>
          <p:nvPr/>
        </p:nvSpPr>
        <p:spPr>
          <a:xfrm rot="10800000">
            <a:off x="829136" y="4988605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2" name="Trapèze 71">
            <a:extLst>
              <a:ext uri="{FF2B5EF4-FFF2-40B4-BE49-F238E27FC236}">
                <a16:creationId xmlns:a16="http://schemas.microsoft.com/office/drawing/2014/main" id="{47FF375E-3A42-D84A-B27D-51518F755D78}"/>
              </a:ext>
            </a:extLst>
          </p:cNvPr>
          <p:cNvSpPr/>
          <p:nvPr/>
        </p:nvSpPr>
        <p:spPr>
          <a:xfrm rot="10800000">
            <a:off x="986266" y="4988605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3" name="Trapèze 72">
            <a:extLst>
              <a:ext uri="{FF2B5EF4-FFF2-40B4-BE49-F238E27FC236}">
                <a16:creationId xmlns:a16="http://schemas.microsoft.com/office/drawing/2014/main" id="{496E8C72-0A1A-984F-A8B4-AEF7301243CA}"/>
              </a:ext>
            </a:extLst>
          </p:cNvPr>
          <p:cNvSpPr/>
          <p:nvPr/>
        </p:nvSpPr>
        <p:spPr>
          <a:xfrm rot="10800000">
            <a:off x="2976318" y="4988605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4" name="Trapèze 73">
            <a:extLst>
              <a:ext uri="{FF2B5EF4-FFF2-40B4-BE49-F238E27FC236}">
                <a16:creationId xmlns:a16="http://schemas.microsoft.com/office/drawing/2014/main" id="{D152A5FC-2013-DE4C-8278-CB52279F1D44}"/>
              </a:ext>
            </a:extLst>
          </p:cNvPr>
          <p:cNvSpPr/>
          <p:nvPr/>
        </p:nvSpPr>
        <p:spPr>
          <a:xfrm rot="10800000">
            <a:off x="3120647" y="4988605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5" name="Trapèze 74">
            <a:extLst>
              <a:ext uri="{FF2B5EF4-FFF2-40B4-BE49-F238E27FC236}">
                <a16:creationId xmlns:a16="http://schemas.microsoft.com/office/drawing/2014/main" id="{5EF9E370-9DCE-504F-B03A-B0E7E0FB616F}"/>
              </a:ext>
            </a:extLst>
          </p:cNvPr>
          <p:cNvSpPr/>
          <p:nvPr/>
        </p:nvSpPr>
        <p:spPr>
          <a:xfrm rot="10800000">
            <a:off x="3269471" y="4988605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6" name="Trapèze 75">
            <a:extLst>
              <a:ext uri="{FF2B5EF4-FFF2-40B4-BE49-F238E27FC236}">
                <a16:creationId xmlns:a16="http://schemas.microsoft.com/office/drawing/2014/main" id="{0E2FE955-2ECF-F14C-A3AD-B073215D1CB8}"/>
              </a:ext>
            </a:extLst>
          </p:cNvPr>
          <p:cNvSpPr/>
          <p:nvPr/>
        </p:nvSpPr>
        <p:spPr>
          <a:xfrm rot="10800000">
            <a:off x="3426601" y="4988605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0" name="Trapèze 79">
            <a:extLst>
              <a:ext uri="{FF2B5EF4-FFF2-40B4-BE49-F238E27FC236}">
                <a16:creationId xmlns:a16="http://schemas.microsoft.com/office/drawing/2014/main" id="{766E154D-9CC7-7543-9E67-8EC004F116AA}"/>
              </a:ext>
            </a:extLst>
          </p:cNvPr>
          <p:cNvSpPr/>
          <p:nvPr/>
        </p:nvSpPr>
        <p:spPr>
          <a:xfrm rot="10800000">
            <a:off x="5497757" y="4994449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3" name="Trapèze 82">
            <a:extLst>
              <a:ext uri="{FF2B5EF4-FFF2-40B4-BE49-F238E27FC236}">
                <a16:creationId xmlns:a16="http://schemas.microsoft.com/office/drawing/2014/main" id="{AEF5843C-A44F-604D-9A73-4460BEDE5CBB}"/>
              </a:ext>
            </a:extLst>
          </p:cNvPr>
          <p:cNvSpPr/>
          <p:nvPr/>
        </p:nvSpPr>
        <p:spPr>
          <a:xfrm rot="10800000">
            <a:off x="5948040" y="4994449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B74019D-FBD9-F945-B263-CD896998235B}"/>
              </a:ext>
            </a:extLst>
          </p:cNvPr>
          <p:cNvSpPr/>
          <p:nvPr/>
        </p:nvSpPr>
        <p:spPr>
          <a:xfrm>
            <a:off x="8304424" y="1983783"/>
            <a:ext cx="314678" cy="3372553"/>
          </a:xfrm>
          <a:prstGeom prst="rect">
            <a:avLst/>
          </a:prstGeom>
          <a:solidFill>
            <a:srgbClr val="FF000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5" name="Trapèze 84">
            <a:extLst>
              <a:ext uri="{FF2B5EF4-FFF2-40B4-BE49-F238E27FC236}">
                <a16:creationId xmlns:a16="http://schemas.microsoft.com/office/drawing/2014/main" id="{D80601AC-B7B2-B645-897B-53408D5077BC}"/>
              </a:ext>
            </a:extLst>
          </p:cNvPr>
          <p:cNvSpPr/>
          <p:nvPr/>
        </p:nvSpPr>
        <p:spPr>
          <a:xfrm rot="10800000">
            <a:off x="7870276" y="5003993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6" name="Trapèze 85">
            <a:extLst>
              <a:ext uri="{FF2B5EF4-FFF2-40B4-BE49-F238E27FC236}">
                <a16:creationId xmlns:a16="http://schemas.microsoft.com/office/drawing/2014/main" id="{45E56793-8CD5-7A4F-835E-FAF3467DC0A6}"/>
              </a:ext>
            </a:extLst>
          </p:cNvPr>
          <p:cNvSpPr/>
          <p:nvPr/>
        </p:nvSpPr>
        <p:spPr>
          <a:xfrm rot="10800000">
            <a:off x="8014605" y="5003993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7" name="Trapèze 86">
            <a:extLst>
              <a:ext uri="{FF2B5EF4-FFF2-40B4-BE49-F238E27FC236}">
                <a16:creationId xmlns:a16="http://schemas.microsoft.com/office/drawing/2014/main" id="{B71230C8-2EC1-694D-8C8F-19FFF7CE3959}"/>
              </a:ext>
            </a:extLst>
          </p:cNvPr>
          <p:cNvSpPr/>
          <p:nvPr/>
        </p:nvSpPr>
        <p:spPr>
          <a:xfrm rot="10800000">
            <a:off x="8163429" y="5003993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8" name="Trapèze 87">
            <a:extLst>
              <a:ext uri="{FF2B5EF4-FFF2-40B4-BE49-F238E27FC236}">
                <a16:creationId xmlns:a16="http://schemas.microsoft.com/office/drawing/2014/main" id="{30C344EC-34A1-B247-9464-80BBC391C26A}"/>
              </a:ext>
            </a:extLst>
          </p:cNvPr>
          <p:cNvSpPr/>
          <p:nvPr/>
        </p:nvSpPr>
        <p:spPr>
          <a:xfrm rot="10800000">
            <a:off x="8320559" y="5003993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1" name="Trapèze 80">
            <a:extLst>
              <a:ext uri="{FF2B5EF4-FFF2-40B4-BE49-F238E27FC236}">
                <a16:creationId xmlns:a16="http://schemas.microsoft.com/office/drawing/2014/main" id="{071BEEFE-F772-5F4C-9159-67516DCE41D9}"/>
              </a:ext>
            </a:extLst>
          </p:cNvPr>
          <p:cNvSpPr/>
          <p:nvPr/>
        </p:nvSpPr>
        <p:spPr>
          <a:xfrm rot="10800000">
            <a:off x="5642086" y="4994449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2" name="Trapèze 81">
            <a:extLst>
              <a:ext uri="{FF2B5EF4-FFF2-40B4-BE49-F238E27FC236}">
                <a16:creationId xmlns:a16="http://schemas.microsoft.com/office/drawing/2014/main" id="{B1720E76-9BE8-444F-B36F-3B707547378B}"/>
              </a:ext>
            </a:extLst>
          </p:cNvPr>
          <p:cNvSpPr/>
          <p:nvPr/>
        </p:nvSpPr>
        <p:spPr>
          <a:xfrm rot="10800000">
            <a:off x="5790910" y="4994449"/>
            <a:ext cx="60301" cy="331598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5" name="Trapèze 54">
            <a:extLst>
              <a:ext uri="{FF2B5EF4-FFF2-40B4-BE49-F238E27FC236}">
                <a16:creationId xmlns:a16="http://schemas.microsoft.com/office/drawing/2014/main" id="{71313ECC-DB2E-394C-BB03-2A44DC32D8DA}"/>
              </a:ext>
            </a:extLst>
          </p:cNvPr>
          <p:cNvSpPr/>
          <p:nvPr/>
        </p:nvSpPr>
        <p:spPr>
          <a:xfrm rot="10800000">
            <a:off x="7869991" y="4803470"/>
            <a:ext cx="338207" cy="344584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8AF27262-F1B6-524B-9AFA-508FE37960BD}"/>
              </a:ext>
            </a:extLst>
          </p:cNvPr>
          <p:cNvSpPr txBox="1"/>
          <p:nvPr/>
        </p:nvSpPr>
        <p:spPr>
          <a:xfrm>
            <a:off x="1960159" y="5079446"/>
            <a:ext cx="1140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Interosseux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9EC7D575-D231-294B-B536-A5AC2971E2E1}"/>
              </a:ext>
            </a:extLst>
          </p:cNvPr>
          <p:cNvSpPr txBox="1"/>
          <p:nvPr/>
        </p:nvSpPr>
        <p:spPr>
          <a:xfrm>
            <a:off x="3772201" y="3628454"/>
            <a:ext cx="1085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Fléchisseur</a:t>
            </a:r>
            <a:b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ulnaire </a:t>
            </a:r>
            <a:b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du carpe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E265A5F4-5382-2740-B90E-C759188798F6}"/>
              </a:ext>
            </a:extLst>
          </p:cNvPr>
          <p:cNvSpPr txBox="1"/>
          <p:nvPr/>
        </p:nvSpPr>
        <p:spPr>
          <a:xfrm>
            <a:off x="4556097" y="4393646"/>
            <a:ext cx="931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Extenseur</a:t>
            </a:r>
            <a:b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propre de </a:t>
            </a:r>
            <a:b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l’index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CBE50C15-4E45-604A-B19F-CD51ABA229D9}"/>
              </a:ext>
            </a:extLst>
          </p:cNvPr>
          <p:cNvSpPr txBox="1"/>
          <p:nvPr/>
        </p:nvSpPr>
        <p:spPr>
          <a:xfrm>
            <a:off x="6887761" y="4838171"/>
            <a:ext cx="962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Thénariens</a:t>
            </a:r>
            <a:endParaRPr lang="fr-FR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80A20A2A-0DB4-8941-9F98-ECEAA599289E}"/>
              </a:ext>
            </a:extLst>
          </p:cNvPr>
          <p:cNvCxnSpPr>
            <a:cxnSpLocks/>
          </p:cNvCxnSpPr>
          <p:nvPr/>
        </p:nvCxnSpPr>
        <p:spPr>
          <a:xfrm>
            <a:off x="3630664" y="4496613"/>
            <a:ext cx="3955" cy="31328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rapèze 65">
            <a:extLst>
              <a:ext uri="{FF2B5EF4-FFF2-40B4-BE49-F238E27FC236}">
                <a16:creationId xmlns:a16="http://schemas.microsoft.com/office/drawing/2014/main" id="{400A4955-127D-694A-BCFC-F51611317EFB}"/>
              </a:ext>
            </a:extLst>
          </p:cNvPr>
          <p:cNvSpPr/>
          <p:nvPr/>
        </p:nvSpPr>
        <p:spPr>
          <a:xfrm rot="10800000">
            <a:off x="3564848" y="4798100"/>
            <a:ext cx="139543" cy="562693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98" name="Trapèze 97">
            <a:extLst>
              <a:ext uri="{FF2B5EF4-FFF2-40B4-BE49-F238E27FC236}">
                <a16:creationId xmlns:a16="http://schemas.microsoft.com/office/drawing/2014/main" id="{A23EE8C7-FD0B-2E41-AF3D-CAF9CF7CCE18}"/>
              </a:ext>
            </a:extLst>
          </p:cNvPr>
          <p:cNvSpPr/>
          <p:nvPr/>
        </p:nvSpPr>
        <p:spPr>
          <a:xfrm rot="10800000">
            <a:off x="6061250" y="3250651"/>
            <a:ext cx="153713" cy="1243696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FC63FF6D-A7FF-FE40-8E56-4B1E7570A4A8}"/>
              </a:ext>
            </a:extLst>
          </p:cNvPr>
          <p:cNvCxnSpPr>
            <a:cxnSpLocks/>
          </p:cNvCxnSpPr>
          <p:nvPr/>
        </p:nvCxnSpPr>
        <p:spPr>
          <a:xfrm>
            <a:off x="6134480" y="4496613"/>
            <a:ext cx="3955" cy="31328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rapèze 78">
            <a:extLst>
              <a:ext uri="{FF2B5EF4-FFF2-40B4-BE49-F238E27FC236}">
                <a16:creationId xmlns:a16="http://schemas.microsoft.com/office/drawing/2014/main" id="{A9560A6E-05F2-3542-B581-9C8A79667C9B}"/>
              </a:ext>
            </a:extLst>
          </p:cNvPr>
          <p:cNvSpPr/>
          <p:nvPr/>
        </p:nvSpPr>
        <p:spPr>
          <a:xfrm rot="10800000">
            <a:off x="6074857" y="4803944"/>
            <a:ext cx="139543" cy="562693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01" name="Trapèze 100">
            <a:extLst>
              <a:ext uri="{FF2B5EF4-FFF2-40B4-BE49-F238E27FC236}">
                <a16:creationId xmlns:a16="http://schemas.microsoft.com/office/drawing/2014/main" id="{5B0A11BB-4831-844C-A0F7-89CE2FD84B53}"/>
              </a:ext>
            </a:extLst>
          </p:cNvPr>
          <p:cNvSpPr/>
          <p:nvPr/>
        </p:nvSpPr>
        <p:spPr>
          <a:xfrm rot="10800000">
            <a:off x="8469365" y="3250651"/>
            <a:ext cx="153713" cy="1243696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0E8D7C05-D52F-6E4F-BAC3-02178A2529D6}"/>
              </a:ext>
            </a:extLst>
          </p:cNvPr>
          <p:cNvCxnSpPr>
            <a:cxnSpLocks/>
          </p:cNvCxnSpPr>
          <p:nvPr/>
        </p:nvCxnSpPr>
        <p:spPr>
          <a:xfrm>
            <a:off x="8542595" y="4496613"/>
            <a:ext cx="3955" cy="31328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rapèze 83">
            <a:extLst>
              <a:ext uri="{FF2B5EF4-FFF2-40B4-BE49-F238E27FC236}">
                <a16:creationId xmlns:a16="http://schemas.microsoft.com/office/drawing/2014/main" id="{73EAA237-6394-E441-A26E-D50CFE72DD0E}"/>
              </a:ext>
            </a:extLst>
          </p:cNvPr>
          <p:cNvSpPr/>
          <p:nvPr/>
        </p:nvSpPr>
        <p:spPr>
          <a:xfrm rot="10800000">
            <a:off x="8475452" y="4796839"/>
            <a:ext cx="139543" cy="562693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43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rgbClr val="000000"/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5 : Handisport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Neuropathies </a:t>
            </a:r>
            <a:r>
              <a:rPr lang="fr-FR" dirty="0" err="1"/>
              <a:t>canalaires</a:t>
            </a:r>
            <a:r>
              <a:rPr lang="fr-FR" dirty="0"/>
              <a:t> de l’épaule et des membres supérieurs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-59790"/>
            <a:ext cx="556329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Montagne et sacs à dos</a:t>
            </a: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273050" y="862568"/>
            <a:ext cx="887095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Etirement et/ou compression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(plexus brachial supérieur,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nerf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sus-scapulaire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, nerf thoracique long, nerf spinal accessoire)</a:t>
            </a:r>
          </a:p>
        </p:txBody>
      </p:sp>
      <p:pic>
        <p:nvPicPr>
          <p:cNvPr id="6" name="Image 5" descr="cat-sac-a-dos-bagagerie-1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335157"/>
            <a:ext cx="9144001" cy="455033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92607"/>
            <a:ext cx="455380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sus-scapulaire</a:t>
            </a:r>
            <a:endParaRPr lang="fr-FR" sz="44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273050" y="1014965"/>
            <a:ext cx="88709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Rotation externe</a:t>
            </a:r>
            <a:r>
              <a:rPr lang="fr-FR" sz="2400" dirty="0">
                <a:solidFill>
                  <a:srgbClr val="7F7F7F"/>
                </a:solidFill>
              </a:rPr>
              <a:t> : m. </a:t>
            </a:r>
            <a:r>
              <a:rPr lang="fr-FR" sz="2400" dirty="0" err="1">
                <a:solidFill>
                  <a:srgbClr val="7F7F7F"/>
                </a:solidFill>
              </a:rPr>
              <a:t>sous-épineux</a:t>
            </a:r>
            <a:endParaRPr lang="fr-FR" sz="2400" dirty="0">
              <a:solidFill>
                <a:srgbClr val="7F7F7F"/>
              </a:solidFill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Abduction du bras</a:t>
            </a:r>
            <a:r>
              <a:rPr lang="fr-FR" sz="2400" dirty="0">
                <a:solidFill>
                  <a:srgbClr val="7F7F7F"/>
                </a:solidFill>
              </a:rPr>
              <a:t> : m. sus-épineux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Rameaux sensitifs articulaires</a:t>
            </a:r>
          </a:p>
        </p:txBody>
      </p:sp>
      <p:pic>
        <p:nvPicPr>
          <p:cNvPr id="5" name="Picture 5" descr="C:\Mes documents\DES2000\DES images\Sus-scapulaire 2.jpg">
            <a:hlinkClick r:id="rId4" action="ppaction://hlinkpres?slideindex=40&amp;slidetitle=Présentation PowerPoin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5063" y="3040063"/>
            <a:ext cx="71628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Mes documents\DES2000\DES images\Sus-scapulai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395" y="0"/>
            <a:ext cx="2874963" cy="23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55380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sus-scapulaire</a:t>
            </a:r>
            <a:endParaRPr lang="fr-FR" sz="44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7" name="Picture 6" descr="C:\Mes documents\DES2000\DES images\Sus-scapula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8" y="379997"/>
            <a:ext cx="2874963" cy="23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3366" y="1384826"/>
            <a:ext cx="8594725" cy="40811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Diagnostic différentiel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PSH avec parfois rupture tendineuse et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					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amyotrophie de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non-usage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Radiculopathie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C5, C6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Exploration complémentaire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Arthroscan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IRM (kyste ?)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ENMG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Char char="q"/>
              <a:tabLst>
                <a:tab pos="476250" algn="l"/>
                <a:tab pos="857250" algn="l"/>
              </a:tabLst>
              <a:defRPr/>
            </a:pP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-59790"/>
            <a:ext cx="2183535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Cyclisme</a:t>
            </a: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273050" y="727104"/>
            <a:ext cx="88709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Appui du poignet sur le guidon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(syndromes du canal carpien et du 	canal de Guyon)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FR" sz="2400" dirty="0">
                <a:solidFill>
                  <a:srgbClr val="0000FF"/>
                </a:solidFill>
              </a:rPr>
              <a:t>Conflit avec la selle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(nerf honteux interne)</a:t>
            </a:r>
          </a:p>
        </p:txBody>
      </p:sp>
      <p:pic>
        <p:nvPicPr>
          <p:cNvPr id="5" name="Image 4" descr="316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3282"/>
            <a:ext cx="9144000" cy="459432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55380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sus-scapulaire</a:t>
            </a:r>
            <a:endParaRPr lang="fr-FR" sz="44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7" name="Picture 6" descr="C:\Mes documents\DES2000\DES images\Sus-scapula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922" y="7471"/>
            <a:ext cx="2874963" cy="23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3366" y="1384826"/>
            <a:ext cx="8594725" cy="186512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 	</a:t>
            </a:r>
            <a:r>
              <a:rPr lang="nl-BE" sz="2400" dirty="0">
                <a:solidFill>
                  <a:srgbClr val="7F7F7F"/>
                </a:solidFill>
                <a:latin typeface="+mj-lt"/>
              </a:rPr>
              <a:t>Tennis et Volley-ball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rgbClr val="7F7F7F"/>
                </a:solidFill>
                <a:latin typeface="+mj-lt"/>
              </a:rPr>
              <a:t> 	</a:t>
            </a:r>
            <a:r>
              <a:rPr lang="fr-FR" sz="2400" dirty="0" err="1">
                <a:solidFill>
                  <a:srgbClr val="0000FF"/>
                </a:solidFill>
                <a:latin typeface="+mj-lt"/>
              </a:rPr>
              <a:t>rétropulsion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 horizontale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du moignon avec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rotation externe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du bras (phase initiale du service). 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Char char="q"/>
              <a:tabLst>
                <a:tab pos="476250" algn="l"/>
                <a:tab pos="857250" algn="l"/>
              </a:tabLst>
              <a:defRPr/>
            </a:pPr>
            <a:endParaRPr lang="fr-FR" sz="2400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5" name="Picture 5" descr="C:\Mes documents\Mes images\su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648075"/>
            <a:ext cx="32194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Mes documents\Mes images\sus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7691" y="3648075"/>
            <a:ext cx="32004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26851" y="3437464"/>
            <a:ext cx="4306034" cy="3572933"/>
            <a:chOff x="960" y="480"/>
            <a:chExt cx="4109" cy="3185"/>
          </a:xfrm>
        </p:grpSpPr>
        <p:pic>
          <p:nvPicPr>
            <p:cNvPr id="11" name="Picture 5" descr="C:\Mes documents\DES2000\DES images\Adduction horizontale.jpg">
              <a:hlinkClick r:id="rId3" action="ppaction://hlinkpres?slideindex=47&amp;slidetitle=Présentation PowerPoint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480"/>
              <a:ext cx="4109" cy="3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6" y="1941"/>
              <a:ext cx="522" cy="139"/>
            </a:xfrm>
            <a:custGeom>
              <a:avLst/>
              <a:gdLst>
                <a:gd name="T0" fmla="*/ 0 w 522"/>
                <a:gd name="T1" fmla="*/ 3 h 139"/>
                <a:gd name="T2" fmla="*/ 24 w 522"/>
                <a:gd name="T3" fmla="*/ 5 h 139"/>
                <a:gd name="T4" fmla="*/ 76 w 522"/>
                <a:gd name="T5" fmla="*/ 35 h 139"/>
                <a:gd name="T6" fmla="*/ 116 w 522"/>
                <a:gd name="T7" fmla="*/ 69 h 139"/>
                <a:gd name="T8" fmla="*/ 148 w 522"/>
                <a:gd name="T9" fmla="*/ 91 h 139"/>
                <a:gd name="T10" fmla="*/ 172 w 522"/>
                <a:gd name="T11" fmla="*/ 99 h 139"/>
                <a:gd name="T12" fmla="*/ 210 w 522"/>
                <a:gd name="T13" fmla="*/ 115 h 139"/>
                <a:gd name="T14" fmla="*/ 246 w 522"/>
                <a:gd name="T15" fmla="*/ 125 h 139"/>
                <a:gd name="T16" fmla="*/ 302 w 522"/>
                <a:gd name="T17" fmla="*/ 131 h 139"/>
                <a:gd name="T18" fmla="*/ 336 w 522"/>
                <a:gd name="T19" fmla="*/ 129 h 139"/>
                <a:gd name="T20" fmla="*/ 370 w 522"/>
                <a:gd name="T21" fmla="*/ 125 h 139"/>
                <a:gd name="T22" fmla="*/ 398 w 522"/>
                <a:gd name="T23" fmla="*/ 131 h 139"/>
                <a:gd name="T24" fmla="*/ 440 w 522"/>
                <a:gd name="T25" fmla="*/ 131 h 139"/>
                <a:gd name="T26" fmla="*/ 502 w 522"/>
                <a:gd name="T27" fmla="*/ 137 h 139"/>
                <a:gd name="T28" fmla="*/ 522 w 522"/>
                <a:gd name="T29" fmla="*/ 13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2"/>
                <a:gd name="T46" fmla="*/ 0 h 139"/>
                <a:gd name="T47" fmla="*/ 522 w 522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2" h="139">
                  <a:moveTo>
                    <a:pt x="0" y="3"/>
                  </a:moveTo>
                  <a:cubicBezTo>
                    <a:pt x="9" y="0"/>
                    <a:pt x="15" y="5"/>
                    <a:pt x="24" y="5"/>
                  </a:cubicBezTo>
                  <a:lnTo>
                    <a:pt x="76" y="35"/>
                  </a:lnTo>
                  <a:lnTo>
                    <a:pt x="116" y="69"/>
                  </a:lnTo>
                  <a:lnTo>
                    <a:pt x="148" y="91"/>
                  </a:lnTo>
                  <a:lnTo>
                    <a:pt x="172" y="99"/>
                  </a:lnTo>
                  <a:lnTo>
                    <a:pt x="210" y="115"/>
                  </a:lnTo>
                  <a:lnTo>
                    <a:pt x="246" y="125"/>
                  </a:lnTo>
                  <a:lnTo>
                    <a:pt x="302" y="131"/>
                  </a:lnTo>
                  <a:lnTo>
                    <a:pt x="336" y="129"/>
                  </a:lnTo>
                  <a:lnTo>
                    <a:pt x="370" y="125"/>
                  </a:lnTo>
                  <a:lnTo>
                    <a:pt x="398" y="131"/>
                  </a:lnTo>
                  <a:lnTo>
                    <a:pt x="440" y="131"/>
                  </a:lnTo>
                  <a:lnTo>
                    <a:pt x="502" y="137"/>
                  </a:lnTo>
                  <a:lnTo>
                    <a:pt x="522" y="13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3140" y="2104"/>
              <a:ext cx="784" cy="2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55380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sus-scapulaire</a:t>
            </a:r>
            <a:endParaRPr lang="fr-FR" sz="44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7" name="Picture 6" descr="C:\Mes documents\DES2000\DES images\Sus-scapulai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7922" y="7471"/>
            <a:ext cx="2874963" cy="23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3049" y="1336172"/>
            <a:ext cx="8600017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nl-BE" sz="2400" dirty="0">
                <a:solidFill>
                  <a:srgbClr val="7F7F7F"/>
                </a:solidFill>
              </a:rPr>
              <a:t>Tennis et Volley-ball</a:t>
            </a:r>
          </a:p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rgbClr val="7F7F7F"/>
                </a:solidFill>
              </a:rPr>
              <a:t> 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antépulsion du moignon avec rotation interne du </a:t>
            </a:r>
            <a:br>
              <a:rPr lang="fr-FR" sz="2400" dirty="0">
                <a:solidFill>
                  <a:srgbClr val="0000FF"/>
                </a:solidFill>
                <a:latin typeface="+mj-lt"/>
              </a:rPr>
            </a:br>
            <a:r>
              <a:rPr lang="fr-FR" sz="2400" dirty="0">
                <a:solidFill>
                  <a:srgbClr val="0000FF"/>
                </a:solidFill>
                <a:latin typeface="+mj-lt"/>
              </a:rPr>
              <a:t>	bras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(phase terminale du service du smash) plaquent le nerf sur 	le ligament coracoïdien ou le tranchant de l’échancrure </a:t>
            </a:r>
          </a:p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 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adduction horizontale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 (revers au tennis) : le nerf est tendu 	comme un élastique entre son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origine </a:t>
            </a:r>
            <a:r>
              <a:rPr lang="fr-FR" sz="2400" dirty="0" err="1">
                <a:solidFill>
                  <a:srgbClr val="7F7F7F"/>
                </a:solidFill>
                <a:latin typeface="+mj-lt"/>
              </a:rPr>
              <a:t>cervicobrachiale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 et 	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l’échancrure coracoïdienne</a:t>
            </a:r>
            <a:endParaRPr lang="en-US" sz="2400" dirty="0">
              <a:solidFill>
                <a:srgbClr val="7F7F7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16324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spinal accessoire</a:t>
            </a:r>
          </a:p>
        </p:txBody>
      </p:sp>
      <p:pic>
        <p:nvPicPr>
          <p:cNvPr id="10" name="Image 9" descr="Figur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58" y="1185333"/>
            <a:ext cx="7563555" cy="567266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92299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thoracique long</a:t>
            </a:r>
          </a:p>
        </p:txBody>
      </p:sp>
      <p:pic>
        <p:nvPicPr>
          <p:cNvPr id="4" name="Picture 1029" descr="C:\Mes documents\DES2000\DES images\Charles-Bell.jpg">
            <a:hlinkClick r:id="rId3" action="ppaction://hlinkpres?slideindex=33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555" y="2122993"/>
            <a:ext cx="4130675" cy="42624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38100">
            <a:bevelT prst="slope"/>
            <a:bevelB prst="slope"/>
            <a:contourClr>
              <a:srgbClr val="B01292"/>
            </a:contourClr>
          </a:sp3d>
        </p:spPr>
      </p:pic>
      <p:pic>
        <p:nvPicPr>
          <p:cNvPr id="5" name="Picture 1030" descr="C:\Users\François\Pictures\shsera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318" y="3813681"/>
            <a:ext cx="2527300" cy="2527300"/>
          </a:xfrm>
          <a:prstGeom prst="rect">
            <a:avLst/>
          </a:prstGeom>
          <a:noFill/>
          <a:effectLst>
            <a:glow rad="101600">
              <a:schemeClr val="bg1">
                <a:alpha val="75000"/>
              </a:schemeClr>
            </a:glow>
            <a:softEdge rad="114300"/>
          </a:effectLst>
        </p:spPr>
      </p:pic>
      <p:sp>
        <p:nvSpPr>
          <p:cNvPr id="6" name="Rectangle 5"/>
          <p:cNvSpPr/>
          <p:nvPr/>
        </p:nvSpPr>
        <p:spPr>
          <a:xfrm>
            <a:off x="4400555" y="2122993"/>
            <a:ext cx="4130675" cy="4217988"/>
          </a:xfrm>
          <a:prstGeom prst="rect">
            <a:avLst/>
          </a:prstGeom>
          <a:noFill/>
          <a:ln w="1428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9318" y="1250446"/>
            <a:ext cx="4572000" cy="18528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Issu des branches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ventrales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des 5</a:t>
            </a:r>
            <a:r>
              <a:rPr lang="fr-FR" sz="2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6</a:t>
            </a:r>
            <a:r>
              <a:rPr lang="fr-FR" sz="2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et 7</a:t>
            </a:r>
            <a:r>
              <a:rPr lang="fr-FR" sz="2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nerfs rachidiens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cervicaux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92299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thoracique long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0555" y="2122993"/>
            <a:ext cx="4130675" cy="4217988"/>
          </a:xfrm>
          <a:prstGeom prst="rect">
            <a:avLst/>
          </a:prstGeom>
          <a:noFill/>
          <a:ln w="1428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35" descr="A:\décoll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209675"/>
            <a:ext cx="822960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0555" y="2122993"/>
            <a:ext cx="4130675" cy="4217988"/>
          </a:xfrm>
          <a:prstGeom prst="rect">
            <a:avLst/>
          </a:prstGeom>
          <a:noFill/>
          <a:ln w="1428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:\décollement2.jpg">
            <a:hlinkClick r:id="rId3" action="ppaction://hlinkpres?slideindex=34&amp;slidetitle=Présentation PowerPoi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" y="330200"/>
            <a:ext cx="782002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5025" y="5768975"/>
            <a:ext cx="25413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400" dirty="0">
                <a:solidFill>
                  <a:srgbClr val="7F7F7F"/>
                </a:solidFill>
                <a:latin typeface="+mj-lt"/>
              </a:rPr>
              <a:t>Lésion du n. spinal</a:t>
            </a:r>
            <a:endParaRPr lang="fr-FR" sz="2400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32288" y="5768975"/>
            <a:ext cx="3665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400">
                <a:solidFill>
                  <a:srgbClr val="7F7F7F"/>
                </a:solidFill>
                <a:latin typeface="+mj-lt"/>
              </a:rPr>
              <a:t>Lésion du n. de Charles Bell</a:t>
            </a:r>
            <a:endParaRPr lang="fr-FR" sz="240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252913"/>
            <a:ext cx="20034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150" y="4259263"/>
            <a:ext cx="23510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8438" y="1649413"/>
            <a:ext cx="8758237" cy="363791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Diagnostic différentiel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Faiblesse (d’origine nerveuse ou non )du trapèze</a:t>
            </a:r>
            <a:endParaRPr lang="fr-BE" sz="2400" dirty="0">
              <a:solidFill>
                <a:srgbClr val="7F7F7F"/>
              </a:solidFill>
              <a:latin typeface="+mj-lt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-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Dystrophie musculaire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-	</a:t>
            </a:r>
            <a:r>
              <a:rPr lang="fr-FR" sz="2400" dirty="0" err="1">
                <a:solidFill>
                  <a:srgbClr val="7F7F7F"/>
                </a:solidFill>
                <a:latin typeface="+mj-lt"/>
              </a:rPr>
              <a:t>Radiculopathie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 C7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-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Fracture de l’omoplate avec désinsertion du m. grand dentelé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ENMG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-	Électrode aiguille au niveau des digitations costales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	-	Stimulation au point d’Erb </a:t>
            </a:r>
            <a:endParaRPr lang="fr-FR" sz="2400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92299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thoracique long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4922992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Nerf thoracique long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138" y="1084263"/>
            <a:ext cx="8677275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Tennis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: sport le plus souvent associé à l’atteinte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microtraumatique du nerf de Charles Bell</a:t>
            </a:r>
            <a:endParaRPr lang="fr-BE" sz="2400" dirty="0">
              <a:solidFill>
                <a:srgbClr val="7F7F7F"/>
              </a:solidFill>
              <a:latin typeface="+mj-lt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</a:rPr>
              <a:t> 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Forces de traction exercées sur le nerf </a:t>
            </a:r>
            <a:r>
              <a:rPr lang="fr-FR" sz="2400" b="1" dirty="0">
                <a:solidFill>
                  <a:srgbClr val="7F7F7F"/>
                </a:solidFill>
                <a:latin typeface="+mj-lt"/>
              </a:rPr>
              <a:t>lors du service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 :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bras en élévation au dessus de la tête elle-même tournée en 	direction opposée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: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endParaRPr lang="fr-FR" sz="2400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5" name="Picture 4" descr="C:\Users\François\Pictures\422681030_dc51d75ab8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8338" y="3603625"/>
            <a:ext cx="2554287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8613" y="3579813"/>
            <a:ext cx="49704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17780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</a:rPr>
              <a:t>- déplacement vers l’arrière et le bas 	des fibres supérieures du grand 	dentelé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-	=&gt; traction majeure sur le nerf entre 	son point de passage dans le muscle 	scalène moyen et son point d’attache 	à la portion supérieure du muscle 	grand dentelé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784484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Syndrome de </a:t>
            </a:r>
            <a:r>
              <a:rPr lang="fr-FR" sz="4400" dirty="0" err="1">
                <a:latin typeface="+mj-lt"/>
                <a:ea typeface="Times New Roman" pitchFamily="4" charset="0"/>
                <a:cs typeface="Times New Roman" pitchFamily="4" charset="0"/>
              </a:rPr>
              <a:t>Parsonage</a:t>
            </a:r>
            <a:r>
              <a:rPr lang="fr-FR" sz="4400" dirty="0">
                <a:latin typeface="+mj-lt"/>
                <a:ea typeface="Times New Roman" pitchFamily="4" charset="0"/>
                <a:cs typeface="Times New Roman" pitchFamily="4" charset="0"/>
              </a:rPr>
              <a:t> &amp; Turner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138" y="1401763"/>
            <a:ext cx="8677275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Neuropathie inflammatoire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Survient dans les suites : traumatisme</a:t>
            </a:r>
            <a:r>
              <a:rPr lang="nl-BE" sz="2400" dirty="0">
                <a:solidFill>
                  <a:srgbClr val="7F7F7F"/>
                </a:solidFill>
                <a:latin typeface="+mj-lt"/>
              </a:rPr>
              <a:t>, accouchement, 	opération, vaccination, stress +++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rgbClr val="7F7F7F"/>
                </a:solidFill>
                <a:latin typeface="+mj-lt"/>
              </a:rPr>
              <a:t> 	</a:t>
            </a:r>
            <a:r>
              <a:rPr lang="nl-BE" sz="2400" dirty="0">
                <a:solidFill>
                  <a:srgbClr val="0000FF"/>
                </a:solidFill>
                <a:latin typeface="+mj-lt"/>
              </a:rPr>
              <a:t>Plexus brachial supérieur</a:t>
            </a:r>
            <a:r>
              <a:rPr lang="nl-BE" sz="2400" dirty="0">
                <a:solidFill>
                  <a:srgbClr val="7F7F7F"/>
                </a:solidFill>
                <a:latin typeface="+mj-lt"/>
              </a:rPr>
              <a:t>, </a:t>
            </a:r>
            <a:r>
              <a:rPr lang="nl-BE" sz="2400" dirty="0">
                <a:solidFill>
                  <a:srgbClr val="0000FF"/>
                </a:solidFill>
                <a:latin typeface="+mj-lt"/>
              </a:rPr>
              <a:t>nerf sus-scapulaire</a:t>
            </a:r>
            <a:r>
              <a:rPr lang="nl-BE" sz="2400" dirty="0">
                <a:solidFill>
                  <a:srgbClr val="7F7F7F"/>
                </a:solidFill>
                <a:latin typeface="+mj-lt"/>
              </a:rPr>
              <a:t>, </a:t>
            </a:r>
            <a:r>
              <a:rPr lang="nl-BE" sz="2400" dirty="0">
                <a:solidFill>
                  <a:srgbClr val="0000FF"/>
                </a:solidFill>
                <a:latin typeface="+mj-lt"/>
              </a:rPr>
              <a:t>nerf toracique 	long</a:t>
            </a:r>
            <a:r>
              <a:rPr lang="nl-BE" sz="2400" dirty="0">
                <a:solidFill>
                  <a:srgbClr val="7F7F7F"/>
                </a:solidFill>
                <a:latin typeface="+mj-lt"/>
              </a:rPr>
              <a:t>, nerf interosseux antérieur, nerf phrénique…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rgbClr val="7F7F7F"/>
                </a:solidFill>
                <a:latin typeface="+mj-lt"/>
              </a:rPr>
              <a:t> 	Evolution clinique en 2 temps : douleur =&gt; déficit moteur ++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rgbClr val="7F7F7F"/>
                </a:solidFill>
                <a:latin typeface="+mj-lt"/>
              </a:rPr>
              <a:t> 	Douleur très intense, insomniante, pdt qq J ou qq sem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nl-BE" sz="2400" dirty="0">
                <a:solidFill>
                  <a:srgbClr val="7F7F7F"/>
                </a:solidFill>
                <a:latin typeface="+mj-lt"/>
              </a:rPr>
              <a:t> 	Récupération spontanée dont le délai dépend de la distance </a:t>
            </a:r>
            <a:br>
              <a:rPr lang="nl-BE" sz="2400" dirty="0">
                <a:solidFill>
                  <a:srgbClr val="7F7F7F"/>
                </a:solidFill>
                <a:latin typeface="+mj-lt"/>
              </a:rPr>
            </a:br>
            <a:r>
              <a:rPr lang="nl-BE" sz="2400" dirty="0">
                <a:solidFill>
                  <a:srgbClr val="7F7F7F"/>
                </a:solidFill>
                <a:latin typeface="+mj-lt"/>
              </a:rPr>
              <a:t>	entre le site lésionnel et les muscles à réinnerver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endParaRPr lang="fr-FR" sz="2400" dirty="0">
              <a:solidFill>
                <a:srgbClr val="7F7F7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/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5 : Handisport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Neuropathies </a:t>
            </a:r>
            <a:r>
              <a:rPr lang="fr-FR" dirty="0" err="1"/>
              <a:t>canalaires</a:t>
            </a:r>
            <a:r>
              <a:rPr lang="fr-FR" dirty="0"/>
              <a:t> de l’épaule et des membres supérieurs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98439" y="1887538"/>
            <a:ext cx="8801100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dirty="0">
                <a:solidFill>
                  <a:srgbClr val="FF0000"/>
                </a:solidFill>
                <a:ea typeface="Times New Roman" pitchFamily="4" charset="0"/>
                <a:cs typeface="Times New Roman" pitchFamily="4" charset="0"/>
              </a:rPr>
              <a:t>Epidémiologie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70% de femmes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bilatéral dans 50% des cas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main dominante plus souvent atteinte (66%)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pic d’incidence entre 40 et 60 ans 									(exceptionnellement chez l’enfant)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prévalence entre 3 et 5%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120.000 intervention en France/an</a:t>
            </a:r>
            <a:br>
              <a:rPr lang="fr-FR" sz="2400" b="1" u="sng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maladie professionnelle</a:t>
            </a:r>
            <a:endParaRPr lang="fr-BE" sz="2400" dirty="0">
              <a:solidFill>
                <a:schemeClr val="bg1">
                  <a:lumMod val="50000"/>
                </a:schemeClr>
              </a:solidFill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39940" name="Picture 5" descr="A:\guyon.jpg">
            <a:hlinkClick r:id="rId4" action="ppaction://hlinkpres?slideindex=49&amp;slidetitle=Présentation PowerPoin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1588" y="1289051"/>
            <a:ext cx="44958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:\na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1065212"/>
            <a:ext cx="8580350" cy="571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438" y="936625"/>
            <a:ext cx="8048625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b="1" dirty="0">
                <a:solidFill>
                  <a:schemeClr val="bg1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BE" sz="2400" b="1" dirty="0">
                <a:solidFill>
                  <a:srgbClr val="FF6600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Anatomie</a:t>
            </a:r>
            <a:br>
              <a:rPr lang="fr-BE" sz="2400" b="1" dirty="0">
                <a:solidFill>
                  <a:schemeClr val="bg1"/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FR" sz="2400" b="1" dirty="0">
                <a:solidFill>
                  <a:schemeClr val="bg1"/>
                </a:solidFill>
                <a:latin typeface="+mj-lt"/>
              </a:rPr>
              <a:t>Espace comprenant :</a:t>
            </a:r>
            <a:br>
              <a:rPr lang="fr-BE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- 1</a:t>
            </a:r>
            <a:r>
              <a:rPr lang="fr-FR" sz="2400" b="1" baseline="30000" dirty="0">
                <a:solidFill>
                  <a:schemeClr val="bg1"/>
                </a:solidFill>
                <a:latin typeface="+mj-lt"/>
              </a:rPr>
              <a:t>ère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 côte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- sommet pulmonaire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- 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clavicule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fr-BE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plexus brachial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- artère et veine sous-clavières</a:t>
            </a:r>
            <a:endParaRPr lang="fr-BE" sz="2400" b="1" dirty="0">
              <a:solidFill>
                <a:schemeClr val="bg1"/>
              </a:solidFill>
              <a:latin typeface="+mj-lt"/>
              <a:ea typeface="Times New Roman" pitchFamily="-1" charset="0"/>
              <a:cs typeface="Times New Roman" pitchFamily="-1" charset="0"/>
            </a:endParaRP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b="1" dirty="0">
                <a:solidFill>
                  <a:schemeClr val="bg1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BE" sz="2400" b="1" dirty="0">
                <a:solidFill>
                  <a:srgbClr val="FF6600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Formes cliniques</a:t>
            </a:r>
            <a:br>
              <a:rPr lang="fr-BE" sz="2400" b="1" dirty="0">
                <a:solidFill>
                  <a:schemeClr val="bg1"/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BE" sz="2400" b="1" dirty="0">
                <a:solidFill>
                  <a:schemeClr val="bg1"/>
                </a:solidFill>
                <a:latin typeface="+mj-lt"/>
              </a:rPr>
              <a:t>TOS neurologique vrai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TOS artériel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TOS veineux</a:t>
            </a:r>
            <a:br>
              <a:rPr lang="fr-FR" sz="2400" b="1" dirty="0">
                <a:solidFill>
                  <a:schemeClr val="bg1"/>
                </a:solidFill>
                <a:latin typeface="+mj-lt"/>
              </a:rPr>
            </a:br>
            <a:r>
              <a:rPr lang="fr-BE" sz="2400" b="1" dirty="0">
                <a:solidFill>
                  <a:schemeClr val="bg1"/>
                </a:solidFill>
                <a:latin typeface="+mj-lt"/>
              </a:rPr>
              <a:t>	TOS neurologique discuté</a:t>
            </a:r>
            <a:endParaRPr lang="fr-F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372064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 et natation</a:t>
            </a:r>
          </a:p>
        </p:txBody>
      </p:sp>
      <p:pic>
        <p:nvPicPr>
          <p:cNvPr id="7" name="Picture 5" descr="C:\Mes documents\DES2000\DES images\TOS.jpg">
            <a:hlinkClick r:id="rId5" action="ppaction://hlinkpres?slideindex=20&amp;slidetitle=Présentation PowerPoint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6300" y="1333500"/>
            <a:ext cx="4460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/>
          </p:cNvSpPr>
          <p:nvPr/>
        </p:nvSpPr>
        <p:spPr bwMode="auto">
          <a:xfrm>
            <a:off x="4264025" y="4729163"/>
            <a:ext cx="228600" cy="990600"/>
          </a:xfrm>
          <a:prstGeom prst="rightBracket">
            <a:avLst>
              <a:gd name="adj" fmla="val 36111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7F7F7F"/>
              </a:solidFill>
              <a:latin typeface="+mj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68825" y="4845050"/>
            <a:ext cx="2412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latin typeface="+mj-lt"/>
              </a:rPr>
              <a:t>parfois associés à des</a:t>
            </a:r>
            <a:br>
              <a:rPr lang="fr-FR" sz="2000" dirty="0">
                <a:solidFill>
                  <a:srgbClr val="FFFFFF"/>
                </a:solidFill>
                <a:latin typeface="+mj-lt"/>
              </a:rPr>
            </a:br>
            <a:r>
              <a:rPr lang="fr-FR" sz="2000" dirty="0">
                <a:solidFill>
                  <a:srgbClr val="FFFFFF"/>
                </a:solidFill>
                <a:latin typeface="+mj-lt"/>
              </a:rPr>
              <a:t>degrés variables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438" y="6335025"/>
            <a:ext cx="8755062" cy="443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372064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 et natation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8438" y="1116013"/>
            <a:ext cx="8505825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Compression et/ou élongation des branches antérieures des 	nerfs rachidiens C8 et D1 ou du TPI 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Bande fibreuse 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tendue entre une côte cervicale/	apophysomégalie C7 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et la première côte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Scalène antérieur fibreux</a:t>
            </a:r>
            <a:endParaRPr lang="fr-FR" sz="2400" dirty="0">
              <a:solidFill>
                <a:srgbClr val="0000F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13" name="Picture 5" descr="C:\Mes documents\DES2000\DES images\TOS neurologique.jpg">
            <a:hlinkClick r:id="rId4" action="ppaction://hlinkpres?slideindex=22&amp;slidetitle=Présentation PowerPoin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3450" y="3121025"/>
            <a:ext cx="406717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Mes documents\DES2000\DES images\TOS.jpg">
            <a:hlinkClick r:id="rId6" action="ppaction://hlinkpres?slideindex=20&amp;slidetitle=Présentation PowerPoint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425" y="3902075"/>
            <a:ext cx="37242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372064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 et </a:t>
            </a:r>
            <a:r>
              <a:rPr lang="fr-FR" sz="4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natation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438" y="1116013"/>
            <a:ext cx="8505825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Côte cervicale/apophysomégalie C7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Scalène antérieur fibreux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 	Développement d’un TOS controlatéral au côté 	préférentiel de 	respiration du nageur :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 rotation de la 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tête à gauche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 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bras droit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en élévation qui 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s’abaisse avec force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=&gt;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  <a:r>
              <a:rPr lang="fr-BE" sz="2400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développement asymétrique des muscles droits de la nuque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et de l’épaule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, en particulier les muscles 	accessoires de la 	respiration incluant les scalènes, 	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=&gt;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TOS droit.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7" name="Picture 5" descr="K:\_19_Wells_E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9550" y="5675313"/>
            <a:ext cx="183515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372064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 et natation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438" y="1116013"/>
            <a:ext cx="8505825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rgbClr val="FF2404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Côte cervicale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0,5% de la population (80% de formes bilatérales)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10% présentent des symtômes variés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TOS neurologique vrai : &lt; 10% 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(incidence de 0,1- 0,4%)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Femmes &gt; hommes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Symtômes sensitifs et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moteurs peu marqués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dirty="0">
                <a:solidFill>
                  <a:srgbClr val="FF2404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Atrophie thénarienne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importante au moment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du diagnostic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7" name="Picture 5" descr="C:\Mes documents\DES2000\DES images\TOS neurologique.jpg">
            <a:hlinkClick r:id="rId4" action="ppaction://hlinkpres?slideindex=22&amp;slidetitle=Présentation PowerPoin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9025" y="3121025"/>
            <a:ext cx="406717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372064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 et natation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8438" y="946150"/>
            <a:ext cx="8945562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Clinique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-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déficit moteur dans le territoire du nerf médian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amyotrophie thénarienne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déficit sensitif dans le territoire du nerf ulnaire et du BCI</a:t>
            </a:r>
            <a:endParaRPr lang="fr-FR" sz="240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9219" y="3029573"/>
            <a:ext cx="8167984" cy="3663568"/>
            <a:chOff x="2640" y="196"/>
            <a:chExt cx="3168" cy="1275"/>
          </a:xfrm>
        </p:grpSpPr>
        <p:pic>
          <p:nvPicPr>
            <p:cNvPr id="6" name="Picture 18" descr="C:\Mes documents\DES2000\DES images\TOS neurologique.jpg">
              <a:hlinkClick r:id="rId4" action="ppaction://hlinkpres?slideindex=22&amp;slidetitle=Présentation PowerPoint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68" y="200"/>
              <a:ext cx="1440" cy="1269"/>
            </a:xfrm>
            <a:prstGeom prst="rect">
              <a:avLst/>
            </a:prstGeom>
            <a:noFill/>
            <a:ln w="63500">
              <a:solidFill>
                <a:srgbClr val="660066"/>
              </a:solidFill>
              <a:miter lim="800000"/>
              <a:headEnd/>
              <a:tailEnd/>
            </a:ln>
          </p:spPr>
        </p:pic>
        <p:pic>
          <p:nvPicPr>
            <p:cNvPr id="7" name="I 2" descr="F:\091101Egypte 138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0" y="196"/>
              <a:ext cx="1701" cy="1275"/>
            </a:xfrm>
            <a:prstGeom prst="rect">
              <a:avLst/>
            </a:prstGeom>
            <a:noFill/>
            <a:ln w="63500">
              <a:solidFill>
                <a:srgbClr val="660066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372064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 et natation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8438" y="908050"/>
            <a:ext cx="8945562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Diagnostic différentiel 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-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neuropathie tronculaire du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nerf médian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et du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nerf ulnaire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lésions du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TPI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 ou du TSAI : hématomes et faux 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	anévrismes souvent iatrogènes, infiltration maligne, tumeur 			primitive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radiculopathie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C8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 et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D1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 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médullopathie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cervicale</a:t>
            </a:r>
            <a:endParaRPr lang="fr-BE" sz="2400" dirty="0">
              <a:solidFill>
                <a:srgbClr val="7F7F7F"/>
              </a:solidFill>
              <a:latin typeface="+mj-lt"/>
              <a:ea typeface="Times New Roman" pitchFamily="-1" charset="0"/>
              <a:cs typeface="Times New Roman" pitchFamily="-1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Exploration complémentaire</a:t>
            </a:r>
            <a:br>
              <a:rPr lang="fr-BE" sz="2400" dirty="0">
                <a:solidFill>
                  <a:srgbClr val="7F7F7F"/>
                </a:solidFill>
                <a:latin typeface="+mj-lt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</a:rPr>
              <a:t>	- 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RX cervicale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: anomalie osseuse</a:t>
            </a:r>
            <a:br>
              <a:rPr lang="fr-BE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SCAN, IRM, : radiculopathie ou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médullopathie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 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cervicale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 </a:t>
            </a:r>
            <a:r>
              <a:rPr lang="fr-BE" sz="2400" dirty="0">
                <a:solidFill>
                  <a:srgbClr val="7F7F7F"/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7F7F7F"/>
                </a:solidFill>
                <a:latin typeface="+mj-lt"/>
              </a:rPr>
              <a:t>exploration vasculaire : doppler, phlébographie</a:t>
            </a:r>
            <a:br>
              <a:rPr lang="fr-FR" sz="2400" dirty="0">
                <a:solidFill>
                  <a:srgbClr val="7F7F7F"/>
                </a:solidFill>
                <a:latin typeface="+mj-lt"/>
              </a:rPr>
            </a:br>
            <a:r>
              <a:rPr lang="fr-FR" sz="2400" dirty="0">
                <a:solidFill>
                  <a:srgbClr val="7F7F7F"/>
                </a:solidFill>
                <a:latin typeface="+mj-lt"/>
              </a:rPr>
              <a:t>	-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ENMG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372064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TOS et natation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4638" y="925513"/>
            <a:ext cx="8505825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chemeClr val="bg1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dirty="0">
                <a:solidFill>
                  <a:srgbClr val="FF9900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ENMG</a:t>
            </a:r>
            <a:endParaRPr lang="fr-FR" sz="2400" b="1" dirty="0">
              <a:solidFill>
                <a:srgbClr val="FF9900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215900" y="1628775"/>
          <a:ext cx="8771165" cy="5029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</a:tblPr>
              <a:tblGrid>
                <a:gridCol w="347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TOS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SCC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C8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Ulnaire coude</a:t>
                      </a: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Réd. Ampl PEM C.Abd.I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 +++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Réd. Ampl PEM Abd V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Réd. Ampl PEM 1er IO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Aug. LDM médian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Oui/Non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Aug. LDM ulnaire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Oui/Non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Altération médian sensi.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Altération ulnaire sensi.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 +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Altération BCI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Oui +++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C.Abd.I neurogène +++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 +++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Abd V et 1er IO neurogène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 ±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Non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Oui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/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5 : Handisport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Neuropathies </a:t>
            </a:r>
            <a:r>
              <a:rPr lang="fr-FR" dirty="0" err="1"/>
              <a:t>canalaires</a:t>
            </a:r>
            <a:r>
              <a:rPr lang="fr-FR" dirty="0"/>
              <a:t> de l’épaule et des membres supérieurs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6152621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Musculation/haltérophilie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4638" y="925513"/>
            <a:ext cx="8505825" cy="139236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2400" dirty="0">
                <a:solidFill>
                  <a:schemeClr val="bg1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radial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Nerf ulnaire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au coude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Nerf thoracique long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5" name="Image 4" descr="Vencelas-DABA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87" y="2919412"/>
            <a:ext cx="5762625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2607279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radial</a:t>
            </a:r>
          </a:p>
        </p:txBody>
      </p:sp>
      <p:pic>
        <p:nvPicPr>
          <p:cNvPr id="6" name="Picture 5" descr="C:\Users\François\Pictures\mbrsup_plexus_ana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6938" y="6350"/>
            <a:ext cx="57150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François\Pictures\axillair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63" y="927100"/>
            <a:ext cx="2125662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6525" y="4322763"/>
            <a:ext cx="8497888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Anatomie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	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 	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Nerf de l’extension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	coude, poignet, doigts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Origines</a:t>
            </a:r>
            <a:br>
              <a:rPr lang="fr-BE" sz="2400" b="1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4" charset="0"/>
                <a:cs typeface="Times New Roman" pitchFamily="4" charset="0"/>
              </a:rPr>
              <a:t> 		C6C7C8, TPS-TPM, TSP	</a:t>
            </a:r>
            <a:endParaRPr lang="fr-FR" sz="2400" dirty="0">
              <a:solidFill>
                <a:schemeClr val="bg1">
                  <a:lumMod val="50000"/>
                </a:schemeClr>
              </a:solidFill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287339" y="1116014"/>
            <a:ext cx="880110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482600" algn="l"/>
              </a:tabLst>
              <a:defRPr/>
            </a:pPr>
            <a:r>
              <a:rPr lang="nl-BE" sz="2400" b="1" dirty="0">
                <a:solidFill>
                  <a:srgbClr val="FF0000"/>
                </a:solidFill>
                <a:latin typeface="+mj-lt"/>
              </a:rPr>
              <a:t>Mécanismes</a:t>
            </a:r>
            <a:endParaRPr lang="fr-BE" sz="24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Augmentation de la pression intracanalaire</a:t>
            </a:r>
            <a:b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position du poignet</a:t>
            </a:r>
            <a:b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diminution de l’espace du canal carpien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482600" algn="l"/>
              </a:tabLst>
              <a:defRPr/>
            </a:pP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Oédème par stase veineuse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482600" algn="l"/>
              </a:tabLst>
              <a:defRPr/>
            </a:pP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Ischémie et altération de la conduction du nerf médian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7339" y="3948114"/>
            <a:ext cx="880110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Étiologie</a:t>
            </a:r>
            <a:endParaRPr lang="fr-BE" sz="24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Connu depuis 1865 sur le plan clinique (Paget)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et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1913 sur le plan anatomique (autopsie de Marie et Foix)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Compression chronique (et parfois aiguë) du nerf médian dans le 	canal carpien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Très souvent idiopathique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1417B08-0DB3-DE43-A5FD-0F153022756B}"/>
              </a:ext>
            </a:extLst>
          </p:cNvPr>
          <p:cNvSpPr/>
          <p:nvPr/>
        </p:nvSpPr>
        <p:spPr>
          <a:xfrm flipH="1">
            <a:off x="6764298" y="1939085"/>
            <a:ext cx="751234" cy="1352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0790F1-7D8E-D846-A24E-543691AA9D5F}"/>
              </a:ext>
            </a:extLst>
          </p:cNvPr>
          <p:cNvSpPr/>
          <p:nvPr/>
        </p:nvSpPr>
        <p:spPr>
          <a:xfrm flipH="1">
            <a:off x="6764298" y="3297895"/>
            <a:ext cx="751234" cy="14858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3587842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Nerf radial</a:t>
            </a:r>
            <a:endParaRPr lang="fr-FR" sz="4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1AE850-AB46-1441-A524-742E2144707A}"/>
              </a:ext>
            </a:extLst>
          </p:cNvPr>
          <p:cNvSpPr/>
          <p:nvPr/>
        </p:nvSpPr>
        <p:spPr>
          <a:xfrm rot="18646422" flipH="1">
            <a:off x="7454750" y="5373988"/>
            <a:ext cx="148004" cy="33159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7CE0ED-07C4-5349-BAF1-50F3AFF7FE59}"/>
              </a:ext>
            </a:extLst>
          </p:cNvPr>
          <p:cNvSpPr/>
          <p:nvPr/>
        </p:nvSpPr>
        <p:spPr>
          <a:xfrm flipH="1">
            <a:off x="7210040" y="5368921"/>
            <a:ext cx="148004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E05760-41C6-0643-819D-0A5FF8C37EA4}"/>
              </a:ext>
            </a:extLst>
          </p:cNvPr>
          <p:cNvSpPr/>
          <p:nvPr/>
        </p:nvSpPr>
        <p:spPr>
          <a:xfrm flipH="1">
            <a:off x="7062036" y="5368921"/>
            <a:ext cx="148004" cy="70788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4A2A53-1D71-0A45-B797-167B378DE735}"/>
              </a:ext>
            </a:extLst>
          </p:cNvPr>
          <p:cNvSpPr/>
          <p:nvPr/>
        </p:nvSpPr>
        <p:spPr>
          <a:xfrm flipH="1">
            <a:off x="6914032" y="5368921"/>
            <a:ext cx="148004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ACE596-31E3-AA45-A776-C76313901D67}"/>
              </a:ext>
            </a:extLst>
          </p:cNvPr>
          <p:cNvSpPr/>
          <p:nvPr/>
        </p:nvSpPr>
        <p:spPr>
          <a:xfrm flipH="1">
            <a:off x="6766028" y="5368921"/>
            <a:ext cx="148004" cy="4722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8968EB-B47F-1347-996B-E1F180DF1BEF}"/>
              </a:ext>
            </a:extLst>
          </p:cNvPr>
          <p:cNvSpPr/>
          <p:nvPr/>
        </p:nvSpPr>
        <p:spPr>
          <a:xfrm flipH="1">
            <a:off x="6766028" y="4790295"/>
            <a:ext cx="740020" cy="578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5DDAFF1-80FF-E94E-A8A8-8769413A0059}"/>
              </a:ext>
            </a:extLst>
          </p:cNvPr>
          <p:cNvSpPr txBox="1"/>
          <p:nvPr/>
        </p:nvSpPr>
        <p:spPr>
          <a:xfrm>
            <a:off x="7625594" y="303599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NIOP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554A4D0-1DEC-9B46-9182-B90FDDF01CC7}"/>
              </a:ext>
            </a:extLst>
          </p:cNvPr>
          <p:cNvSpPr txBox="1"/>
          <p:nvPr/>
        </p:nvSpPr>
        <p:spPr>
          <a:xfrm>
            <a:off x="6943176" y="621818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BA7A4AE-68D8-4E48-BDC9-2C8C0C19E046}"/>
              </a:ext>
            </a:extLst>
          </p:cNvPr>
          <p:cNvSpPr txBox="1"/>
          <p:nvPr/>
        </p:nvSpPr>
        <p:spPr>
          <a:xfrm>
            <a:off x="498140" y="2022403"/>
            <a:ext cx="81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Triceps brachial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F22ADF0-F6DE-0040-A169-8C18D8F3FD09}"/>
              </a:ext>
            </a:extLst>
          </p:cNvPr>
          <p:cNvSpPr txBox="1"/>
          <p:nvPr/>
        </p:nvSpPr>
        <p:spPr>
          <a:xfrm>
            <a:off x="4818577" y="3524527"/>
            <a:ext cx="1255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Brachioradial</a:t>
            </a:r>
            <a:endParaRPr lang="fr-FR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ED7B84F-735F-644E-A867-B99F292085FE}"/>
              </a:ext>
            </a:extLst>
          </p:cNvPr>
          <p:cNvSpPr/>
          <p:nvPr/>
        </p:nvSpPr>
        <p:spPr>
          <a:xfrm flipH="1">
            <a:off x="4042869" y="1945632"/>
            <a:ext cx="751234" cy="1352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1DC38DE-B178-1B4D-B0C5-B5D0835C8E86}"/>
              </a:ext>
            </a:extLst>
          </p:cNvPr>
          <p:cNvSpPr/>
          <p:nvPr/>
        </p:nvSpPr>
        <p:spPr>
          <a:xfrm flipH="1">
            <a:off x="4042869" y="3304442"/>
            <a:ext cx="751234" cy="14858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5D464F-6DE5-214D-861F-F2A4482385A9}"/>
              </a:ext>
            </a:extLst>
          </p:cNvPr>
          <p:cNvSpPr/>
          <p:nvPr/>
        </p:nvSpPr>
        <p:spPr>
          <a:xfrm rot="18625942" flipH="1">
            <a:off x="4724422" y="5373525"/>
            <a:ext cx="148004" cy="331596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F4F1F8-9257-DE4D-A6F1-1F240447AAD0}"/>
              </a:ext>
            </a:extLst>
          </p:cNvPr>
          <p:cNvSpPr/>
          <p:nvPr/>
        </p:nvSpPr>
        <p:spPr>
          <a:xfrm flipH="1">
            <a:off x="4488611" y="5375468"/>
            <a:ext cx="148004" cy="552659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FF0221-C36B-CC4D-880D-503A8D9952E4}"/>
              </a:ext>
            </a:extLst>
          </p:cNvPr>
          <p:cNvSpPr/>
          <p:nvPr/>
        </p:nvSpPr>
        <p:spPr>
          <a:xfrm flipH="1">
            <a:off x="4340607" y="5375468"/>
            <a:ext cx="148004" cy="70788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0AD177D-DACA-B140-B76E-6B24F98D40B9}"/>
              </a:ext>
            </a:extLst>
          </p:cNvPr>
          <p:cNvSpPr/>
          <p:nvPr/>
        </p:nvSpPr>
        <p:spPr>
          <a:xfrm flipH="1">
            <a:off x="4192603" y="5375468"/>
            <a:ext cx="148004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17E633B-2CB8-5C47-9977-C12E17FAC875}"/>
              </a:ext>
            </a:extLst>
          </p:cNvPr>
          <p:cNvSpPr/>
          <p:nvPr/>
        </p:nvSpPr>
        <p:spPr>
          <a:xfrm flipH="1">
            <a:off x="4044599" y="5375468"/>
            <a:ext cx="148004" cy="4722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FCED7C-7E18-6345-9707-4E881C144F34}"/>
              </a:ext>
            </a:extLst>
          </p:cNvPr>
          <p:cNvSpPr/>
          <p:nvPr/>
        </p:nvSpPr>
        <p:spPr>
          <a:xfrm flipH="1">
            <a:off x="4044599" y="4796842"/>
            <a:ext cx="740020" cy="578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E39E676-D106-ED4C-86A5-8E00DAFBADEC}"/>
              </a:ext>
            </a:extLst>
          </p:cNvPr>
          <p:cNvSpPr txBox="1"/>
          <p:nvPr/>
        </p:nvSpPr>
        <p:spPr>
          <a:xfrm>
            <a:off x="2573639" y="2375066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Gouttière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humérale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74CF806-3227-7346-A6CD-D268F005D62A}"/>
              </a:ext>
            </a:extLst>
          </p:cNvPr>
          <p:cNvSpPr txBox="1"/>
          <p:nvPr/>
        </p:nvSpPr>
        <p:spPr>
          <a:xfrm>
            <a:off x="4221747" y="622473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E00BDF7-F37B-9A4C-BA3C-79924A2CAB33}"/>
              </a:ext>
            </a:extLst>
          </p:cNvPr>
          <p:cNvSpPr/>
          <p:nvPr/>
        </p:nvSpPr>
        <p:spPr>
          <a:xfrm flipH="1">
            <a:off x="1339192" y="1939085"/>
            <a:ext cx="751234" cy="1352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68CCDCE-AA5C-A346-9678-D3E50FA69ED7}"/>
              </a:ext>
            </a:extLst>
          </p:cNvPr>
          <p:cNvSpPr/>
          <p:nvPr/>
        </p:nvSpPr>
        <p:spPr>
          <a:xfrm flipH="1">
            <a:off x="1339192" y="3297895"/>
            <a:ext cx="751234" cy="14858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8C599B1-D456-D841-AA77-B7908014388A}"/>
              </a:ext>
            </a:extLst>
          </p:cNvPr>
          <p:cNvSpPr/>
          <p:nvPr/>
        </p:nvSpPr>
        <p:spPr>
          <a:xfrm rot="18644084" flipH="1">
            <a:off x="2026244" y="5357734"/>
            <a:ext cx="148004" cy="331596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5D95009-0942-7F4B-82C9-17B328E9C70E}"/>
              </a:ext>
            </a:extLst>
          </p:cNvPr>
          <p:cNvSpPr/>
          <p:nvPr/>
        </p:nvSpPr>
        <p:spPr>
          <a:xfrm flipH="1">
            <a:off x="1784934" y="5368921"/>
            <a:ext cx="148004" cy="552659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6C4881-D31A-9E4F-8FAC-D97AE61445F1}"/>
              </a:ext>
            </a:extLst>
          </p:cNvPr>
          <p:cNvSpPr/>
          <p:nvPr/>
        </p:nvSpPr>
        <p:spPr>
          <a:xfrm flipH="1">
            <a:off x="1636930" y="5368921"/>
            <a:ext cx="148004" cy="70788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DC8C47-382F-6B41-9D80-9043CBD11EFE}"/>
              </a:ext>
            </a:extLst>
          </p:cNvPr>
          <p:cNvSpPr/>
          <p:nvPr/>
        </p:nvSpPr>
        <p:spPr>
          <a:xfrm flipH="1">
            <a:off x="1488926" y="5368921"/>
            <a:ext cx="148004" cy="5526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ECA5491-9182-864F-9477-B1FB9296DFC4}"/>
              </a:ext>
            </a:extLst>
          </p:cNvPr>
          <p:cNvSpPr/>
          <p:nvPr/>
        </p:nvSpPr>
        <p:spPr>
          <a:xfrm flipH="1">
            <a:off x="1340922" y="5368921"/>
            <a:ext cx="148004" cy="4722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9D1700E-3DB0-314D-B1A6-61CB1DAD1EEE}"/>
              </a:ext>
            </a:extLst>
          </p:cNvPr>
          <p:cNvSpPr/>
          <p:nvPr/>
        </p:nvSpPr>
        <p:spPr>
          <a:xfrm flipH="1">
            <a:off x="1340922" y="4790295"/>
            <a:ext cx="740020" cy="5786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041BD80-7C1C-7B4F-AA46-6D1C6A5B8A22}"/>
              </a:ext>
            </a:extLst>
          </p:cNvPr>
          <p:cNvSpPr txBox="1"/>
          <p:nvPr/>
        </p:nvSpPr>
        <p:spPr>
          <a:xfrm>
            <a:off x="988490" y="1390721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Axillaire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653F9078-0D15-5D4C-8727-12575EA2E45A}"/>
              </a:ext>
            </a:extLst>
          </p:cNvPr>
          <p:cNvSpPr txBox="1"/>
          <p:nvPr/>
        </p:nvSpPr>
        <p:spPr>
          <a:xfrm>
            <a:off x="1518070" y="621818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</a:t>
            </a:r>
          </a:p>
        </p:txBody>
      </p:sp>
      <p:sp>
        <p:nvSpPr>
          <p:cNvPr id="5" name="Trapèze 4">
            <a:extLst>
              <a:ext uri="{FF2B5EF4-FFF2-40B4-BE49-F238E27FC236}">
                <a16:creationId xmlns:a16="http://schemas.microsoft.com/office/drawing/2014/main" id="{5CF295C1-4578-DD4D-8552-9B8B93E46921}"/>
              </a:ext>
            </a:extLst>
          </p:cNvPr>
          <p:cNvSpPr/>
          <p:nvPr/>
        </p:nvSpPr>
        <p:spPr>
          <a:xfrm>
            <a:off x="1785565" y="4810559"/>
            <a:ext cx="277625" cy="537078"/>
          </a:xfrm>
          <a:prstGeom prst="trapezoid">
            <a:avLst>
              <a:gd name="adj" fmla="val 15119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3" name="Trapèze 72">
            <a:extLst>
              <a:ext uri="{FF2B5EF4-FFF2-40B4-BE49-F238E27FC236}">
                <a16:creationId xmlns:a16="http://schemas.microsoft.com/office/drawing/2014/main" id="{1611957E-18B4-654B-8AF9-2C5E13732FFF}"/>
              </a:ext>
            </a:extLst>
          </p:cNvPr>
          <p:cNvSpPr/>
          <p:nvPr/>
        </p:nvSpPr>
        <p:spPr>
          <a:xfrm>
            <a:off x="4497802" y="4810559"/>
            <a:ext cx="277625" cy="548706"/>
          </a:xfrm>
          <a:prstGeom prst="trapezoid">
            <a:avLst>
              <a:gd name="adj" fmla="val 15119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5" name="Trapèze 74">
            <a:extLst>
              <a:ext uri="{FF2B5EF4-FFF2-40B4-BE49-F238E27FC236}">
                <a16:creationId xmlns:a16="http://schemas.microsoft.com/office/drawing/2014/main" id="{E21DC4F3-9AB3-3E46-8761-E8290DFD3847}"/>
              </a:ext>
            </a:extLst>
          </p:cNvPr>
          <p:cNvSpPr/>
          <p:nvPr/>
        </p:nvSpPr>
        <p:spPr>
          <a:xfrm rot="10800000">
            <a:off x="1479879" y="1950819"/>
            <a:ext cx="519131" cy="1461237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8" name="Trapèze 77">
            <a:extLst>
              <a:ext uri="{FF2B5EF4-FFF2-40B4-BE49-F238E27FC236}">
                <a16:creationId xmlns:a16="http://schemas.microsoft.com/office/drawing/2014/main" id="{693CDB17-2A77-8348-9907-E800CF91B672}"/>
              </a:ext>
            </a:extLst>
          </p:cNvPr>
          <p:cNvSpPr/>
          <p:nvPr/>
        </p:nvSpPr>
        <p:spPr>
          <a:xfrm rot="10800000">
            <a:off x="4631097" y="3173318"/>
            <a:ext cx="158832" cy="1595693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9" name="Trapèze 78">
            <a:extLst>
              <a:ext uri="{FF2B5EF4-FFF2-40B4-BE49-F238E27FC236}">
                <a16:creationId xmlns:a16="http://schemas.microsoft.com/office/drawing/2014/main" id="{B2C6CEA3-2094-1C40-821F-2469BC333D13}"/>
              </a:ext>
            </a:extLst>
          </p:cNvPr>
          <p:cNvSpPr/>
          <p:nvPr/>
        </p:nvSpPr>
        <p:spPr>
          <a:xfrm rot="10800000">
            <a:off x="1926148" y="3170958"/>
            <a:ext cx="143513" cy="1598054"/>
          </a:xfrm>
          <a:prstGeom prst="trapezoid">
            <a:avLst>
              <a:gd name="adj" fmla="val 0"/>
            </a:avLst>
          </a:prstGeom>
          <a:solidFill>
            <a:srgbClr val="57D8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4034045-DD32-A84E-B4FC-7F58062B44BA}"/>
              </a:ext>
            </a:extLst>
          </p:cNvPr>
          <p:cNvSpPr txBox="1"/>
          <p:nvPr/>
        </p:nvSpPr>
        <p:spPr>
          <a:xfrm>
            <a:off x="228600" y="3370638"/>
            <a:ext cx="100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Extenseur</a:t>
            </a:r>
            <a:b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commun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7B861702-D0DD-AB49-9CF3-99235EB3A39D}"/>
              </a:ext>
            </a:extLst>
          </p:cNvPr>
          <p:cNvSpPr txBox="1"/>
          <p:nvPr/>
        </p:nvSpPr>
        <p:spPr>
          <a:xfrm>
            <a:off x="384510" y="4623886"/>
            <a:ext cx="1001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Extenseur</a:t>
            </a:r>
            <a:b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propre de</a:t>
            </a:r>
            <a:b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fr-FR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l’index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B21012-55A4-4B46-B91E-A3A69C24450A}"/>
              </a:ext>
            </a:extLst>
          </p:cNvPr>
          <p:cNvSpPr/>
          <p:nvPr/>
        </p:nvSpPr>
        <p:spPr>
          <a:xfrm rot="20567120">
            <a:off x="1482327" y="4408157"/>
            <a:ext cx="131645" cy="603504"/>
          </a:xfrm>
          <a:prstGeom prst="rect">
            <a:avLst/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2FB1DC81-E953-504F-BE38-34E6F6D11BA6}"/>
              </a:ext>
            </a:extLst>
          </p:cNvPr>
          <p:cNvCxnSpPr>
            <a:cxnSpLocks/>
          </p:cNvCxnSpPr>
          <p:nvPr/>
        </p:nvCxnSpPr>
        <p:spPr>
          <a:xfrm>
            <a:off x="1636569" y="4997030"/>
            <a:ext cx="236386" cy="4951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C2F8A4A9-2407-4A4C-9CD2-41E5151C1882}"/>
              </a:ext>
            </a:extLst>
          </p:cNvPr>
          <p:cNvSpPr/>
          <p:nvPr/>
        </p:nvSpPr>
        <p:spPr>
          <a:xfrm rot="20567120">
            <a:off x="6896168" y="4426785"/>
            <a:ext cx="131645" cy="603504"/>
          </a:xfrm>
          <a:prstGeom prst="rect">
            <a:avLst/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E4F0DBE8-5D97-6D4C-B6CB-F1545BC930FF}"/>
              </a:ext>
            </a:extLst>
          </p:cNvPr>
          <p:cNvCxnSpPr>
            <a:cxnSpLocks/>
          </p:cNvCxnSpPr>
          <p:nvPr/>
        </p:nvCxnSpPr>
        <p:spPr>
          <a:xfrm>
            <a:off x="7057616" y="5016440"/>
            <a:ext cx="236386" cy="4951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66A2178-BD5C-2942-AEA3-1E3C9376D9DD}"/>
              </a:ext>
            </a:extLst>
          </p:cNvPr>
          <p:cNvSpPr/>
          <p:nvPr/>
        </p:nvSpPr>
        <p:spPr>
          <a:xfrm rot="20567120">
            <a:off x="4176990" y="4404082"/>
            <a:ext cx="131645" cy="603504"/>
          </a:xfrm>
          <a:prstGeom prst="rect">
            <a:avLst/>
          </a:prstGeom>
          <a:solidFill>
            <a:srgbClr val="57D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0382DCCA-4CF0-ED49-82DD-F635FB0B3E94}"/>
              </a:ext>
            </a:extLst>
          </p:cNvPr>
          <p:cNvCxnSpPr>
            <a:cxnSpLocks/>
          </p:cNvCxnSpPr>
          <p:nvPr/>
        </p:nvCxnSpPr>
        <p:spPr>
          <a:xfrm>
            <a:off x="4342614" y="4999921"/>
            <a:ext cx="236386" cy="4951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riangle 11">
            <a:extLst>
              <a:ext uri="{FF2B5EF4-FFF2-40B4-BE49-F238E27FC236}">
                <a16:creationId xmlns:a16="http://schemas.microsoft.com/office/drawing/2014/main" id="{79E70AAC-42B3-5742-BDB7-02AB573FFE35}"/>
              </a:ext>
            </a:extLst>
          </p:cNvPr>
          <p:cNvSpPr/>
          <p:nvPr/>
        </p:nvSpPr>
        <p:spPr>
          <a:xfrm rot="20706522">
            <a:off x="1314340" y="3204972"/>
            <a:ext cx="444012" cy="1348740"/>
          </a:xfrm>
          <a:prstGeom prst="triangle">
            <a:avLst/>
          </a:prstGeom>
          <a:solidFill>
            <a:srgbClr val="57D8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02825787-B37B-A241-ABB3-8122DC2D81F1}"/>
              </a:ext>
            </a:extLst>
          </p:cNvPr>
          <p:cNvCxnSpPr>
            <a:cxnSpLocks/>
          </p:cNvCxnSpPr>
          <p:nvPr/>
        </p:nvCxnSpPr>
        <p:spPr>
          <a:xfrm flipH="1">
            <a:off x="1414924" y="4559215"/>
            <a:ext cx="206104" cy="9329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EC5B3725-B24D-7649-A959-29EFD7B43181}"/>
              </a:ext>
            </a:extLst>
          </p:cNvPr>
          <p:cNvCxnSpPr>
            <a:cxnSpLocks/>
          </p:cNvCxnSpPr>
          <p:nvPr/>
        </p:nvCxnSpPr>
        <p:spPr>
          <a:xfrm flipH="1">
            <a:off x="1561759" y="4537945"/>
            <a:ext cx="144957" cy="9542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2F81FC4C-44AB-2C41-98A6-44A93A4389D5}"/>
              </a:ext>
            </a:extLst>
          </p:cNvPr>
          <p:cNvCxnSpPr>
            <a:cxnSpLocks/>
          </p:cNvCxnSpPr>
          <p:nvPr/>
        </p:nvCxnSpPr>
        <p:spPr>
          <a:xfrm flipH="1">
            <a:off x="1701851" y="4513942"/>
            <a:ext cx="80257" cy="97825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EC252BB6-F37B-254A-9188-BD2B4454BEAF}"/>
              </a:ext>
            </a:extLst>
          </p:cNvPr>
          <p:cNvCxnSpPr>
            <a:cxnSpLocks/>
          </p:cNvCxnSpPr>
          <p:nvPr/>
        </p:nvCxnSpPr>
        <p:spPr>
          <a:xfrm flipH="1">
            <a:off x="1850755" y="4496084"/>
            <a:ext cx="4739" cy="9961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riangle 75">
            <a:extLst>
              <a:ext uri="{FF2B5EF4-FFF2-40B4-BE49-F238E27FC236}">
                <a16:creationId xmlns:a16="http://schemas.microsoft.com/office/drawing/2014/main" id="{6FEF08D2-3C20-664D-A331-EF2D08C1CF30}"/>
              </a:ext>
            </a:extLst>
          </p:cNvPr>
          <p:cNvSpPr/>
          <p:nvPr/>
        </p:nvSpPr>
        <p:spPr>
          <a:xfrm rot="20706522">
            <a:off x="4009003" y="3200897"/>
            <a:ext cx="444012" cy="1348740"/>
          </a:xfrm>
          <a:prstGeom prst="triangle">
            <a:avLst/>
          </a:prstGeom>
          <a:solidFill>
            <a:srgbClr val="57D8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711B456F-F93E-7544-80D5-726162D54F6A}"/>
              </a:ext>
            </a:extLst>
          </p:cNvPr>
          <p:cNvCxnSpPr>
            <a:cxnSpLocks/>
          </p:cNvCxnSpPr>
          <p:nvPr/>
        </p:nvCxnSpPr>
        <p:spPr>
          <a:xfrm flipH="1">
            <a:off x="4120969" y="4562106"/>
            <a:ext cx="206104" cy="9329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6D6C2C9A-744D-A14E-95F7-48AC69002305}"/>
              </a:ext>
            </a:extLst>
          </p:cNvPr>
          <p:cNvCxnSpPr>
            <a:cxnSpLocks/>
          </p:cNvCxnSpPr>
          <p:nvPr/>
        </p:nvCxnSpPr>
        <p:spPr>
          <a:xfrm flipH="1">
            <a:off x="4267804" y="4540836"/>
            <a:ext cx="144957" cy="9542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80940460-7536-124A-990D-70347C515FA5}"/>
              </a:ext>
            </a:extLst>
          </p:cNvPr>
          <p:cNvCxnSpPr>
            <a:cxnSpLocks/>
          </p:cNvCxnSpPr>
          <p:nvPr/>
        </p:nvCxnSpPr>
        <p:spPr>
          <a:xfrm flipH="1">
            <a:off x="4407896" y="4516833"/>
            <a:ext cx="80257" cy="97825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FD79F752-5F48-7D4A-94C4-F3626E60A852}"/>
              </a:ext>
            </a:extLst>
          </p:cNvPr>
          <p:cNvCxnSpPr>
            <a:cxnSpLocks/>
          </p:cNvCxnSpPr>
          <p:nvPr/>
        </p:nvCxnSpPr>
        <p:spPr>
          <a:xfrm flipH="1">
            <a:off x="4556800" y="4498975"/>
            <a:ext cx="4739" cy="9961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riangle 79">
            <a:extLst>
              <a:ext uri="{FF2B5EF4-FFF2-40B4-BE49-F238E27FC236}">
                <a16:creationId xmlns:a16="http://schemas.microsoft.com/office/drawing/2014/main" id="{A3884FFE-4319-BD47-A194-972CF6AE9B19}"/>
              </a:ext>
            </a:extLst>
          </p:cNvPr>
          <p:cNvSpPr/>
          <p:nvPr/>
        </p:nvSpPr>
        <p:spPr>
          <a:xfrm rot="20706522">
            <a:off x="6728181" y="3223600"/>
            <a:ext cx="444012" cy="1348740"/>
          </a:xfrm>
          <a:prstGeom prst="triangle">
            <a:avLst/>
          </a:prstGeom>
          <a:solidFill>
            <a:srgbClr val="57D83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0E1B8D4F-5BE9-0B43-B8BD-4F73AF442C38}"/>
              </a:ext>
            </a:extLst>
          </p:cNvPr>
          <p:cNvCxnSpPr>
            <a:cxnSpLocks/>
          </p:cNvCxnSpPr>
          <p:nvPr/>
        </p:nvCxnSpPr>
        <p:spPr>
          <a:xfrm flipH="1">
            <a:off x="6835971" y="4578625"/>
            <a:ext cx="206104" cy="9329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450FB979-A3F3-D34A-B3A4-4D51A367E6C4}"/>
              </a:ext>
            </a:extLst>
          </p:cNvPr>
          <p:cNvCxnSpPr>
            <a:cxnSpLocks/>
          </p:cNvCxnSpPr>
          <p:nvPr/>
        </p:nvCxnSpPr>
        <p:spPr>
          <a:xfrm flipH="1">
            <a:off x="6982806" y="4557355"/>
            <a:ext cx="144957" cy="9542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7C8509FC-66B8-DD48-8C90-5630AB20317D}"/>
              </a:ext>
            </a:extLst>
          </p:cNvPr>
          <p:cNvCxnSpPr>
            <a:cxnSpLocks/>
          </p:cNvCxnSpPr>
          <p:nvPr/>
        </p:nvCxnSpPr>
        <p:spPr>
          <a:xfrm flipH="1">
            <a:off x="7122898" y="4533352"/>
            <a:ext cx="80257" cy="97825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180F92FF-CF40-0F43-A5AD-B8E85C0DC710}"/>
              </a:ext>
            </a:extLst>
          </p:cNvPr>
          <p:cNvCxnSpPr>
            <a:cxnSpLocks/>
          </p:cNvCxnSpPr>
          <p:nvPr/>
        </p:nvCxnSpPr>
        <p:spPr>
          <a:xfrm flipH="1">
            <a:off x="7271802" y="4515494"/>
            <a:ext cx="4739" cy="9961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9272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2607279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radial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563" y="1220788"/>
            <a:ext cx="6429375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Sites de compression</a:t>
            </a:r>
            <a:b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creux axillaire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: atteinte complète 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 	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espace huméro-tricipital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(triangulaire) : respect du triceps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sauf vaste externe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gouttière de torsion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humérale : 					respect du triceps 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paralysie des amoureux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entre le vaste externe et l’humérus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		respect du triceps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tunnel radial/NIP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respect du triceps, long supinateur, et 			de la br. terminale sensitive		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10" name="Picture 4" descr="A:\triceps.jpg">
            <a:hlinkClick r:id="rId4" action="ppaction://hlinkpres?slideindex=48&amp;slidetitle=Présentation PowerPoin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8425" y="590550"/>
            <a:ext cx="2535238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2607279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radial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563" y="1220788"/>
            <a:ext cx="7081837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b="1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Espace huméro-tricipital</a:t>
            </a:r>
            <a:b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Bodybuilding</a:t>
            </a: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 : hypertrophie du </a:t>
            </a:r>
            <a:r>
              <a:rPr lang="fr-BE" sz="2400" b="1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grand rond</a:t>
            </a: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 </a:t>
            </a:r>
            <a:b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	=&gt; compression + ischémie</a:t>
            </a:r>
          </a:p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Tunnel radial (NIP) : squat</a:t>
            </a:r>
            <a:b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 compression par hypertrophie du </a:t>
            </a:r>
            <a:r>
              <a:rPr lang="fr-BE" sz="2400" b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m. </a:t>
            </a:r>
            <a:r>
              <a:rPr lang="fr-BE" sz="2400" b="1" i="1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supinator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 ischémie par augmentation de la pression locale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952500" algn="l"/>
              </a:tabLst>
            </a:pP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9" name="Picture 4" descr="C:\Documents and Settings\WFC\Mes documents\Mes images\bod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203200"/>
            <a:ext cx="24384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C:\Documents and Settings\WFC\Mes documents\Mes images\Barbell%20squat%20free%20body%20diagram%20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9975" y="4073760"/>
            <a:ext cx="1511021" cy="26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Documents and Settings\WFC\Mes documents\Mes images\Squa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8563" y="4065402"/>
            <a:ext cx="3703637" cy="26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2607279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radial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69" y="1443677"/>
            <a:ext cx="8844491" cy="538115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719138" algn="l"/>
              </a:tabLst>
            </a:pPr>
            <a:r>
              <a:rPr lang="fr-BE" sz="2400" b="1" dirty="0">
                <a:solidFill>
                  <a:srgbClr val="3366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Gouttière humérale de torsion</a:t>
            </a:r>
            <a:r>
              <a:rPr lang="fr-BE" sz="2400" dirty="0">
                <a:solidFill>
                  <a:srgbClr val="3366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Century Gothic"/>
              </a:rPr>
              <a:t>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déficit moteur de l'extension du 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poignet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, de la 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première 				phalange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- 	la 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main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est 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tombante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, en « col de cygne », et capote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	(s'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hyperfléchit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) lorsque le patient serre la main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-	déficit d’extension et d’abduction dorsale du pouce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-	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disparition de la saillie du muscle </a:t>
            </a:r>
            <a:r>
              <a:rPr lang="fr-FR" sz="2400" b="1" dirty="0" err="1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brachio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-radial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	(respectée dans les atteintes C7 et NIOP)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-	déficit sensitif absent ou limité à la partie externe du 	dos de la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	main (tabatière anatomique)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- 	la cause la plus usuelle est une compression prolongée 				(« Saturday night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palsy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 » ou 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paralysie des amoureux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)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4" charset="0"/>
                <a:cs typeface="Century Gothic"/>
              </a:rPr>
              <a:t>	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  <a:ea typeface="Times New Roman" pitchFamily="4" charset="0"/>
              <a:cs typeface="Century Gothic"/>
            </a:endParaRPr>
          </a:p>
        </p:txBody>
      </p:sp>
      <p:pic>
        <p:nvPicPr>
          <p:cNvPr id="6" name="Image 5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761" y="174295"/>
            <a:ext cx="2746494" cy="154490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145334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 </a:t>
            </a:r>
            <a:b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endParaRPr lang="fr-FR" sz="4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13" y="1017588"/>
            <a:ext cx="9307512" cy="49675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b="1" dirty="0">
                <a:solidFill>
                  <a:srgbClr val="FF0000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Etiologies</a:t>
            </a:r>
            <a:b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-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traumatisme aigu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du coude avec/sans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fracture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déformations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du coude :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PR, arthrose, Paget, anomalies 				congénitales (cubitus valgus, GEO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insuf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creusée)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 err="1">
                <a:solidFill>
                  <a:srgbClr val="0000FF"/>
                </a:solidFill>
                <a:latin typeface="+mj-lt"/>
              </a:rPr>
              <a:t>subluxation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du n. ulnaire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compression externe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patients anesthésiés, lit forcé, patients comateux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appui prolongé ou répété sur les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accoudoirs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d’une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				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chaise,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fauteuil, chaise roulante, rebord d’une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					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fenêtre de voiture,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PC/INTERNET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-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flexion prolongée ou répétée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du coude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pendant le sommeil, immobilisation coude fléchi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145334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 </a:t>
            </a:r>
            <a:b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endParaRPr lang="fr-FR" sz="4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113" y="889000"/>
            <a:ext cx="9307512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b="1" dirty="0">
                <a:solidFill>
                  <a:srgbClr val="FF0000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Etiologies</a:t>
            </a:r>
            <a:b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br>
              <a:rPr lang="fr-BE" sz="24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-	 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compression intrinsèque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kyste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lipome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fibrolipome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tumeur à cellules géantes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anconé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accessoire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(rare; mais traitement chirurgical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		obligatoire)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bande fibreuse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apophyse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sus-épitrochléenne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	canal cubital : compression par le bord de l’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aponévrose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		du m. </a:t>
            </a: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flexor carpi ulnaris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épaissi ou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fibrosé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		(aggravé par les flexions répétées du coude)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BE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idiopathique</a:t>
            </a:r>
          </a:p>
        </p:txBody>
      </p:sp>
      <p:pic>
        <p:nvPicPr>
          <p:cNvPr id="5" name="Image 3" descr="Illustration_of_epitrochleoanconeus_muscle_from_Gruber_1866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4438" y="219075"/>
            <a:ext cx="2646362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14533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5750" y="1293813"/>
            <a:ext cx="8782050" cy="312085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FF0000"/>
                </a:solidFill>
                <a:ea typeface="Times New Roman" pitchFamily="-1" charset="0"/>
                <a:cs typeface="Times New Roman" pitchFamily="-1" charset="0"/>
              </a:rPr>
              <a:t> 	Clinique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ea typeface="Times New Roman" pitchFamily="-1" charset="0"/>
                <a:cs typeface="Times New Roman" pitchFamily="-1" charset="0"/>
              </a:rPr>
              <a:t>	-	</a:t>
            </a:r>
            <a:r>
              <a:rPr lang="fr-FR" sz="2400" dirty="0">
                <a:solidFill>
                  <a:srgbClr val="0000FF"/>
                </a:solidFill>
              </a:rPr>
              <a:t>symptômes sensitifs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(paresthésies, dysesthésies) au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				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niveau de la main et des doigts : +++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faiblesse musculaire variable : absente =&gt; griffe cubitale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déficit sensitif variable qui </a:t>
            </a:r>
            <a:r>
              <a:rPr lang="fr-FR" sz="2400" b="1" dirty="0">
                <a:solidFill>
                  <a:srgbClr val="FF6600"/>
                </a:solidFill>
              </a:rPr>
              <a:t>ne s’étend jamais </a:t>
            </a:r>
            <a:r>
              <a:rPr lang="fr-BE" sz="2400" b="1" dirty="0">
                <a:solidFill>
                  <a:srgbClr val="FF6600"/>
                </a:solidFill>
              </a:rPr>
              <a:t>							</a:t>
            </a:r>
            <a:r>
              <a:rPr lang="fr-FR" sz="2400" b="1" dirty="0" err="1">
                <a:solidFill>
                  <a:srgbClr val="FF6600"/>
                </a:solidFill>
              </a:rPr>
              <a:t>proximalement</a:t>
            </a:r>
            <a:r>
              <a:rPr lang="fr-FR" sz="2400" b="1" dirty="0">
                <a:solidFill>
                  <a:srgbClr val="FF6600"/>
                </a:solidFill>
              </a:rPr>
              <a:t> au delà de 2 cm au dessus du pli du poignet</a:t>
            </a:r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-1" charset="2"/>
              <a:buNone/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signe de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Tinel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au coude (percussion légère)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14533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1450" y="1112647"/>
            <a:ext cx="8972550" cy="538115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b="1" dirty="0">
                <a:solidFill>
                  <a:srgbClr val="FF0000"/>
                </a:solidFill>
                <a:latin typeface="+mj-lt"/>
                <a:ea typeface="Times New Roman" pitchFamily="-1" charset="0"/>
                <a:cs typeface="Century Gothic"/>
              </a:rPr>
              <a:t>Clinique</a:t>
            </a:r>
            <a:br>
              <a:rPr lang="fr-BE" sz="2400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Century Gothic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Century Gothic"/>
              </a:rPr>
              <a:t>	-	</a:t>
            </a:r>
            <a:r>
              <a:rPr lang="fr-FR" sz="2400" dirty="0">
                <a:solidFill>
                  <a:srgbClr val="0000FF"/>
                </a:solidFill>
                <a:latin typeface="+mj-lt"/>
                <a:ea typeface="ＭＳ Ｐゴシック" pitchFamily="4" charset="-128"/>
                <a:cs typeface="Century Gothic"/>
              </a:rPr>
              <a:t>déficit moteur :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	-	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mouvements de latéralité des doigts</a:t>
            </a:r>
            <a:r>
              <a:rPr lang="fr-FR" sz="2400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 </a:t>
            </a:r>
            <a:br>
              <a:rPr lang="fr-FR" sz="2400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			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par atteinte des muscles interosseux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	-	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flexion et extension des 2</a:t>
            </a:r>
            <a:r>
              <a:rPr lang="fr-FR" sz="2400" b="1" baseline="30000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ème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 et 3</a:t>
            </a:r>
            <a:r>
              <a:rPr lang="fr-FR" sz="2400" b="1" baseline="30000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ème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 phalanges de 							R4 et R5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 	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	-	</a:t>
            </a:r>
            <a:r>
              <a:rPr lang="fr-FR" sz="2400" dirty="0">
                <a:solidFill>
                  <a:srgbClr val="0000FF"/>
                </a:solidFill>
                <a:latin typeface="+mj-lt"/>
                <a:ea typeface="ＭＳ Ｐゴシック" pitchFamily="4" charset="-128"/>
                <a:cs typeface="Century Gothic"/>
              </a:rPr>
              <a:t>amyotrophie et rétractions :</a:t>
            </a:r>
            <a:b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	-	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muscles interosseux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 (bien visible au 1er espace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			interosseux) et 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éminence hypothénar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		-	</a:t>
            </a:r>
            <a:r>
              <a:rPr lang="fr-FR" sz="2400" b="1" dirty="0">
                <a:solidFill>
                  <a:srgbClr val="FF6600"/>
                </a:solidFill>
                <a:latin typeface="+mj-lt"/>
                <a:ea typeface="ＭＳ Ｐゴシック" pitchFamily="4" charset="-128"/>
                <a:cs typeface="Century Gothic"/>
              </a:rPr>
              <a:t>griffe cubitale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4" charset="-128"/>
                <a:cs typeface="Century Gothic"/>
              </a:rPr>
              <a:t>tardive et souvent définitive : R4 et R5 sont 					repliés dans la paume de la main, première phalange 						étendue et les deux autres en flexion</a:t>
            </a:r>
            <a:endParaRPr lang="fr-FR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Century Gothic"/>
            </a:endParaRPr>
          </a:p>
        </p:txBody>
      </p:sp>
      <p:pic>
        <p:nvPicPr>
          <p:cNvPr id="13" name="Image 7" descr="180px-PitresTestutFig9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6988" y="0"/>
            <a:ext cx="1507012" cy="25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88372"/>
            <a:ext cx="514533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</a:t>
            </a:r>
          </a:p>
        </p:txBody>
      </p:sp>
      <p:pic>
        <p:nvPicPr>
          <p:cNvPr id="11" name="Image 10" descr="UNADJUSTEDNONRAW_thumb_30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1022913"/>
            <a:ext cx="7505700" cy="562927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88372"/>
            <a:ext cx="514533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</a:t>
            </a:r>
          </a:p>
        </p:txBody>
      </p:sp>
      <p:pic>
        <p:nvPicPr>
          <p:cNvPr id="4" name="Image 3" descr="OOW4cImPTzCM+qeMgAFFsg_thumb_3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3956"/>
            <a:ext cx="9144000" cy="59352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249238" y="1179513"/>
            <a:ext cx="8551863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  <a:latin typeface="+mj-lt"/>
              </a:rPr>
              <a:t>Étiologie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Facteurs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prédisposants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 : </a:t>
            </a:r>
            <a:r>
              <a:rPr lang="fr-FR" sz="2400" dirty="0">
                <a:solidFill>
                  <a:srgbClr val="0000FF"/>
                </a:solidFill>
              </a:rPr>
              <a:t>réduction de l’espace du canal carpien</a:t>
            </a:r>
          </a:p>
          <a:p>
            <a:pPr marL="901700" lvl="3" indent="-241300" eaLnBrk="0" hangingPunct="0">
              <a:lnSpc>
                <a:spcPct val="120000"/>
              </a:lnSpc>
              <a:buFontTx/>
              <a:buChar char="-"/>
              <a:tabLst>
                <a:tab pos="476250" algn="l"/>
                <a:tab pos="482600" algn="l"/>
              </a:tabLst>
              <a:defRPr/>
            </a:pP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ténosynovite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des fléchisseurs des doigts dans la PR (23-70% des patients)</a:t>
            </a:r>
          </a:p>
          <a:p>
            <a:pPr marL="901700" lvl="4" indent="-271463" eaLnBrk="0" hangingPunct="0">
              <a:lnSpc>
                <a:spcPct val="120000"/>
              </a:lnSpc>
              <a:buFontTx/>
              <a:buChar char="-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Cal hypertrophique et remaniements dégénératifs des fractures du poignet</a:t>
            </a:r>
          </a:p>
          <a:p>
            <a:pPr marL="660400" lvl="3" eaLnBrk="0" hangingPunct="0">
              <a:lnSpc>
                <a:spcPct val="120000"/>
              </a:lnSpc>
              <a:buFontTx/>
              <a:buChar char="-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tophi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goutteux</a:t>
            </a:r>
          </a:p>
          <a:p>
            <a:pPr marL="660400" lvl="3" eaLnBrk="0" hangingPunct="0">
              <a:lnSpc>
                <a:spcPct val="120000"/>
              </a:lnSpc>
              <a:buFontTx/>
              <a:buChar char="-"/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kyste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arthrosynovial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, tumeur, anévrysme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62972"/>
            <a:ext cx="514533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8450" y="849313"/>
            <a:ext cx="87820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  <a:defRPr/>
            </a:pPr>
            <a:r>
              <a:rPr lang="fr-BE" sz="2400" dirty="0">
                <a:solidFill>
                  <a:srgbClr val="FF0000"/>
                </a:solidFill>
                <a:ea typeface="Times New Roman" pitchFamily="-1" charset="0"/>
                <a:cs typeface="Times New Roman" pitchFamily="-1" charset="0"/>
              </a:rPr>
              <a:t> 	</a:t>
            </a:r>
            <a:r>
              <a:rPr lang="fr-BE" sz="2400" dirty="0">
                <a:solidFill>
                  <a:srgbClr val="FF0000"/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Exploration complémentaire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</a:b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itchFamily="-1" charset="0"/>
                <a:cs typeface="Times New Roman" pitchFamily="-1" charset="0"/>
              </a:rPr>
              <a:t>	-	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RX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/</a:t>
            </a:r>
            <a:r>
              <a:rPr lang="fr-BE" sz="2400" dirty="0">
                <a:solidFill>
                  <a:srgbClr val="0000FF"/>
                </a:solidFill>
                <a:latin typeface="+mj-lt"/>
              </a:rPr>
              <a:t>écho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IRM (kyste, tuméfaction nerveuse)</a:t>
            </a:r>
            <a:b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	-	</a:t>
            </a:r>
            <a:r>
              <a:rPr lang="fr-FR" sz="2400" dirty="0">
                <a:solidFill>
                  <a:srgbClr val="0000FF"/>
                </a:solidFill>
                <a:latin typeface="+mj-lt"/>
              </a:rPr>
              <a:t>ENMG</a:t>
            </a:r>
          </a:p>
        </p:txBody>
      </p:sp>
      <p:pic>
        <p:nvPicPr>
          <p:cNvPr id="11" name="Image 3" descr="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73230"/>
            <a:ext cx="9144000" cy="450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3050" y="177272"/>
            <a:ext cx="514533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4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Nerf ulnaire au coude</a:t>
            </a: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55563" y="1220788"/>
            <a:ext cx="8905875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Mécanismes de la lésion du n. ulnaire au coude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compression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(</a:t>
            </a:r>
            <a:r>
              <a:rPr lang="fr-BE" sz="2400" dirty="0">
                <a:solidFill>
                  <a:srgbClr val="FF0000"/>
                </a:solidFill>
                <a:ea typeface="Times New Roman" pitchFamily="4" charset="0"/>
                <a:cs typeface="Times New Roman" pitchFamily="4" charset="0"/>
              </a:rPr>
              <a:t>haltérophilie)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: hypertrophie des tissus mous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triceps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), compression extrinsèque (appui et/ou flexion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prolongée) ou intrinsèque (masse : </a:t>
            </a:r>
            <a:r>
              <a:rPr lang="fr-BE" sz="2400" dirty="0">
                <a:solidFill>
                  <a:srgbClr val="0000FF"/>
                </a:solidFill>
                <a:ea typeface="Times New Roman" pitchFamily="4" charset="0"/>
                <a:cs typeface="Times New Roman" pitchFamily="4" charset="0"/>
              </a:rPr>
              <a:t>hématome </a:t>
            </a: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suite à une</a:t>
            </a:r>
            <a:b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ea typeface="Times New Roman" pitchFamily="4" charset="0"/>
                <a:cs typeface="Times New Roman" pitchFamily="4" charset="0"/>
              </a:rPr>
              <a:t>		rupture tendineuse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)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irritation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: arcades fibreuses + 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subluxation du nerf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inflammation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, </a:t>
            </a:r>
            <a:r>
              <a:rPr lang="fr-BE" sz="2400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fibrose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et </a:t>
            </a:r>
            <a:r>
              <a:rPr lang="fr-BE" sz="2400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ischémie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suite au microtraumatismes répétés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</a:t>
            </a:r>
            <a:r>
              <a:rPr lang="fr-BE" sz="2400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traction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: valgus dynamique 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</a:t>
            </a:r>
            <a:r>
              <a:rPr lang="fr-BE" sz="2400" dirty="0">
                <a:solidFill>
                  <a:srgbClr val="0000F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volley-ball</a:t>
            </a: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, baseball)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6" name="Picture 1028" descr="A:\volle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1025" y="3705225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123951" y="3581400"/>
            <a:ext cx="68961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: Cyclisme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2 : Montagne et sac à dos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rgbClr val="7F7F7F"/>
                </a:solidFill>
              </a:rPr>
              <a:t>3 : TOS et natation</a:t>
            </a:r>
          </a:p>
          <a:p>
            <a:pPr algn="ctr">
              <a:spcBef>
                <a:spcPct val="20000"/>
              </a:spcBef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4 : Musculation/haltérophilie</a:t>
            </a:r>
          </a:p>
          <a:p>
            <a:pPr algn="ctr">
              <a:spcBef>
                <a:spcPct val="20000"/>
              </a:spcBef>
            </a:pPr>
            <a:r>
              <a:rPr lang="fr-FR" sz="2400" dirty="0"/>
              <a:t>5 : Handisport</a:t>
            </a: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Neuropathies </a:t>
            </a:r>
            <a:r>
              <a:rPr lang="fr-FR" dirty="0" err="1"/>
              <a:t>canalaires</a:t>
            </a:r>
            <a:r>
              <a:rPr lang="fr-FR" dirty="0"/>
              <a:t> de l’épaule et des membres supérieurs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2725" y="260350"/>
            <a:ext cx="621346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Syn. canalaires et Handisport</a:t>
            </a:r>
            <a:endParaRPr lang="fr-FR" sz="40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9863" y="1239838"/>
            <a:ext cx="880110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 	</a:t>
            </a:r>
            <a:r>
              <a:rPr lang="fr-BE" sz="2400" b="1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Paraplégiques non sportif:</a:t>
            </a:r>
            <a:br>
              <a:rPr lang="fr-BE" sz="2400" b="1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Augmentation de l’incidence du syndrome du canal carpien 	(40-50%) et des neuropathies ulnaires au poignet et au coude 	(20-30%)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9863" y="2992438"/>
            <a:ext cx="880110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2"/>
              </a:buBlip>
              <a:tabLst>
                <a:tab pos="476250" algn="l"/>
                <a:tab pos="952500" algn="l"/>
              </a:tabLst>
            </a:pPr>
            <a:r>
              <a:rPr lang="fr-FR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</a:t>
            </a:r>
            <a:r>
              <a:rPr lang="fr-BE" sz="2400" b="1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Paraplégiques marathoniens:</a:t>
            </a:r>
            <a:br>
              <a:rPr lang="fr-BE" sz="2400" b="1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Incidence moindre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-	pathologies spécifiques: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</a:t>
            </a:r>
            <a:r>
              <a:rPr lang="fr-BE" sz="2400" b="1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br. motrice pfde de l’ulnaire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(propulsion de la chaise,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intérêt des gants)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</a:t>
            </a:r>
            <a:r>
              <a:rPr lang="fr-BE" sz="2400" b="1" u="sng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ulnaire au coude</a:t>
            </a:r>
            <a:b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</a:br>
            <a:r>
              <a:rPr lang="fr-BE" sz="2400" dirty="0">
                <a:solidFill>
                  <a:srgbClr val="7F7F7F"/>
                </a:solidFill>
                <a:latin typeface="+mj-lt"/>
                <a:ea typeface="Times New Roman" pitchFamily="4" charset="0"/>
                <a:cs typeface="Times New Roman" pitchFamily="4" charset="0"/>
              </a:rPr>
              <a:t>		(fle/ext répétées du coude)</a:t>
            </a:r>
            <a:endParaRPr lang="fr-FR" sz="2400" dirty="0">
              <a:solidFill>
                <a:srgbClr val="7F7F7F"/>
              </a:solidFill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5" name="Picture 5" descr="C:\Documents and Settings\WFC\Mes documents\Mes images\310775_e44b20e91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738" y="3790950"/>
            <a:ext cx="36464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238125" y="954089"/>
            <a:ext cx="9097963" cy="187444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475"/>
              </a:lnSpc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</a:rPr>
              <a:t>Étiologie</a:t>
            </a:r>
            <a:endParaRPr lang="fr-BE" sz="2400" b="1" dirty="0">
              <a:solidFill>
                <a:srgbClr val="FF0000"/>
              </a:solidFill>
            </a:endParaRPr>
          </a:p>
          <a:p>
            <a:pPr>
              <a:lnSpc>
                <a:spcPts val="3475"/>
              </a:lnSpc>
              <a:buClr>
                <a:srgbClr val="FFFF00"/>
              </a:buClr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rgbClr val="0000FF"/>
                </a:solidFill>
              </a:rPr>
              <a:t>Augmentation de la susceptibilité nerveuse à la pression</a:t>
            </a:r>
          </a:p>
          <a:p>
            <a:pPr marL="660400" lvl="3" eaLnBrk="0" hangingPunct="0">
              <a:lnSpc>
                <a:spcPts val="3475"/>
              </a:lnSpc>
              <a:buFontTx/>
              <a:buChar char="-"/>
              <a:tabLst>
                <a:tab pos="476250" algn="l"/>
                <a:tab pos="482600" algn="l"/>
                <a:tab pos="990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FR" sz="2400" dirty="0">
                <a:solidFill>
                  <a:srgbClr val="000000"/>
                </a:solidFill>
              </a:rPr>
              <a:t>diabète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(sans PNP : 14% ; avec PNP : 30%)</a:t>
            </a:r>
            <a:endParaRPr lang="fr-B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660400" lvl="3" eaLnBrk="0" hangingPunct="0">
              <a:lnSpc>
                <a:spcPts val="3475"/>
              </a:lnSpc>
              <a:buFontTx/>
              <a:buChar char="-"/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	 n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europathie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tomaculaire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(100% des patients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397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2241550" y="3213100"/>
            <a:ext cx="4440770" cy="3533985"/>
            <a:chOff x="1606550" y="1035050"/>
            <a:chExt cx="5930900" cy="585955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550" y="1035050"/>
              <a:ext cx="5930900" cy="47879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606550" y="5822951"/>
              <a:ext cx="2450947" cy="107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79388">
                <a:buFont typeface="Arial"/>
                <a:buChar char="•"/>
                <a:tabLst>
                  <a:tab pos="185738" algn="l"/>
                </a:tabLst>
              </a:pPr>
              <a:r>
                <a:rPr lang="nl-BE" dirty="0"/>
                <a:t>A-B : CMT1A</a:t>
              </a:r>
            </a:p>
            <a:p>
              <a:pPr indent="179388">
                <a:buFont typeface="Arial"/>
                <a:buChar char="•"/>
                <a:tabLst>
                  <a:tab pos="185738" algn="l"/>
                </a:tabLst>
              </a:pPr>
              <a:r>
                <a:rPr lang="nl-BE" dirty="0"/>
                <a:t>C-D : HNPP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238125" y="954089"/>
            <a:ext cx="9097963" cy="45674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475"/>
              </a:lnSpc>
              <a:tabLst>
                <a:tab pos="476250" algn="l"/>
                <a:tab pos="482600" algn="l"/>
              </a:tabLst>
              <a:defRPr/>
            </a:pPr>
            <a:r>
              <a:rPr lang="fr-FR" sz="2400" b="1" dirty="0">
                <a:solidFill>
                  <a:srgbClr val="FF0000"/>
                </a:solidFill>
              </a:rPr>
              <a:t>Étiologie</a:t>
            </a:r>
            <a:endParaRPr lang="fr-BE" sz="2400" b="1" dirty="0">
              <a:solidFill>
                <a:srgbClr val="FF0000"/>
              </a:solidFill>
            </a:endParaRPr>
          </a:p>
          <a:p>
            <a:pPr>
              <a:lnSpc>
                <a:spcPts val="3475"/>
              </a:lnSpc>
              <a:buClr>
                <a:srgbClr val="FFFF00"/>
              </a:buClr>
              <a:tabLst>
                <a:tab pos="476250" algn="l"/>
                <a:tab pos="482600" algn="l"/>
              </a:tabLst>
              <a:defRPr/>
            </a:pPr>
            <a:r>
              <a:rPr lang="fr-BE" sz="2400" dirty="0">
                <a:solidFill>
                  <a:srgbClr val="0000FF"/>
                </a:solidFill>
              </a:rPr>
              <a:t>Divers</a:t>
            </a:r>
            <a:r>
              <a:rPr lang="fr-BE" sz="2400" dirty="0">
                <a:solidFill>
                  <a:srgbClr val="3366FF"/>
                </a:solidFill>
              </a:rPr>
              <a:t>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-	grossesse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lactation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-	</a:t>
            </a:r>
            <a:r>
              <a:rPr lang="fr-FR" sz="2400" dirty="0"/>
              <a:t>obésité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-	</a:t>
            </a:r>
            <a:r>
              <a:rPr lang="fr-FR" sz="2400" dirty="0">
                <a:solidFill>
                  <a:srgbClr val="000000"/>
                </a:solidFill>
              </a:rPr>
              <a:t>hypothyroïdie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(rarement l’hyperthyroïdie) par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		accumulation de tissu myxœdémateux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-	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amyloïdose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primaire (substance amyloïde)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	-	IRC et dialyse par accumulation de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sym typeface="Symbol" pitchFamily="-65" charset="2"/>
              </a:rPr>
              <a:t>2-</a:t>
            </a:r>
            <a:r>
              <a:rPr lang="fr-BE" sz="2400" dirty="0">
                <a:solidFill>
                  <a:schemeClr val="bg1">
                    <a:lumMod val="50000"/>
                  </a:schemeClr>
                </a:solidFill>
                <a:sym typeface="Symbol" pitchFamily="-65" charset="2"/>
              </a:rPr>
              <a:t>m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sym typeface="Symbol" pitchFamily="-65" charset="2"/>
              </a:rPr>
              <a:t>icroglobuline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sym typeface="Symbol" pitchFamily="-65" charset="2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sym typeface="Symbol" pitchFamily="-65" charset="2"/>
              </a:rPr>
              <a:t>	-	infections :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sym typeface="Symbol" pitchFamily="-65" charset="2"/>
              </a:rPr>
              <a:t>lyme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sym typeface="Symbol" pitchFamily="-65" charset="2"/>
              </a:rPr>
              <a:t>, arthrite</a:t>
            </a:r>
          </a:p>
          <a:p>
            <a:pPr>
              <a:lnSpc>
                <a:spcPts val="3475"/>
              </a:lnSpc>
              <a:buClr>
                <a:srgbClr val="FFFF00"/>
              </a:buClr>
              <a:tabLst>
                <a:tab pos="476250" algn="l"/>
                <a:tab pos="482600" algn="l"/>
              </a:tabLs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sym typeface="Symbol" pitchFamily="-65" charset="2"/>
              </a:rPr>
              <a:t>	-	</a:t>
            </a:r>
            <a:r>
              <a:rPr lang="fr-FR" sz="2400" dirty="0">
                <a:solidFill>
                  <a:srgbClr val="000000"/>
                </a:solidFill>
                <a:sym typeface="Symbol" pitchFamily="-65" charset="2"/>
              </a:rPr>
              <a:t>sténose congénitale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sym typeface="Symbol" pitchFamily="-65" charset="2"/>
              </a:rPr>
              <a:t> du canal carpien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39700"/>
            <a:ext cx="581872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 dirty="0">
                <a:latin typeface="+mj-lt"/>
                <a:ea typeface="Times New Roman" pitchFamily="4" charset="0"/>
                <a:cs typeface="Times New Roman" pitchFamily="4" charset="0"/>
              </a:rPr>
              <a:t>Syndrome du canal carpien</a:t>
            </a:r>
            <a:endParaRPr lang="fr-FR" sz="4000" dirty="0">
              <a:latin typeface="+mj-lt"/>
              <a:ea typeface="Times New Roman" pitchFamily="4" charset="0"/>
              <a:cs typeface="Times New Roman" pitchFamily="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10333</TotalTime>
  <Words>4753</Words>
  <Application>Microsoft Macintosh PowerPoint</Application>
  <PresentationFormat>Affichage à l'écran (4:3)</PresentationFormat>
  <Paragraphs>486</Paragraphs>
  <Slides>73</Slides>
  <Notes>64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81" baseType="lpstr">
      <vt:lpstr>Arial</vt:lpstr>
      <vt:lpstr>Calibri</vt:lpstr>
      <vt:lpstr>Century Gothic</vt:lpstr>
      <vt:lpstr>Menlo</vt:lpstr>
      <vt:lpstr>Symbol</vt:lpstr>
      <vt:lpstr>Times New Roman</vt:lpstr>
      <vt:lpstr>Wingdings</vt:lpstr>
      <vt:lpstr>Thème Office</vt:lpstr>
      <vt:lpstr>Neuropathies canalaires de l’épaule et des membres supérieurs</vt:lpstr>
      <vt:lpstr>Neuropathies canalaires de l’épaule et des membres supérieurs</vt:lpstr>
      <vt:lpstr>Neuropathies canalaires de l’épaule et des membres supérieurs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Neuropathies canalaires de l’épaule et des membres supérieurs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Neuropathies canalaires de l’épaule et des membres supérieurs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Neuropathies canalaires de l’épaule et des membres supérieurs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Neuropathies canalaires de l’épaule et des membres supérieurs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Neuropathies périphériques</dc:title>
  <dc:creator>Francois Wang</dc:creator>
  <cp:lastModifiedBy>François Wang</cp:lastModifiedBy>
  <cp:revision>155</cp:revision>
  <dcterms:created xsi:type="dcterms:W3CDTF">2017-12-05T13:44:25Z</dcterms:created>
  <dcterms:modified xsi:type="dcterms:W3CDTF">2022-04-29T07:39:50Z</dcterms:modified>
</cp:coreProperties>
</file>