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69" r:id="rId3"/>
    <p:sldId id="312" r:id="rId4"/>
    <p:sldId id="313" r:id="rId5"/>
    <p:sldId id="314" r:id="rId6"/>
    <p:sldId id="315" r:id="rId7"/>
    <p:sldId id="316" r:id="rId8"/>
    <p:sldId id="317" r:id="rId9"/>
    <p:sldId id="318" r:id="rId10"/>
    <p:sldId id="319" r:id="rId11"/>
    <p:sldId id="320" r:id="rId12"/>
    <p:sldId id="321" r:id="rId13"/>
    <p:sldId id="322" r:id="rId14"/>
    <p:sldId id="323" r:id="rId15"/>
    <p:sldId id="266" r:id="rId16"/>
    <p:sldId id="267" r:id="rId17"/>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p15:clr>
            <a:srgbClr val="A4A3A4"/>
          </p15:clr>
        </p15:guide>
        <p15:guide id="2" orient="horz" pos="1620">
          <p15:clr>
            <a:srgbClr val="A4A3A4"/>
          </p15:clr>
        </p15:guide>
        <p15:guide id="3" pos="285">
          <p15:clr>
            <a:srgbClr val="A4A3A4"/>
          </p15:clr>
        </p15:guide>
        <p15:guide id="4" pos="54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B0"/>
    <a:srgbClr val="8C8B82"/>
    <a:srgbClr val="E6E6E6"/>
    <a:srgbClr val="C6C0B4"/>
    <a:srgbClr val="E8E2DE"/>
    <a:srgbClr val="0070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9" autoAdjust="0"/>
    <p:restoredTop sz="94233" autoAdjust="0"/>
  </p:normalViewPr>
  <p:slideViewPr>
    <p:cSldViewPr snapToGrid="0" snapToObjects="1">
      <p:cViewPr varScale="1">
        <p:scale>
          <a:sx n="134" d="100"/>
          <a:sy n="134" d="100"/>
        </p:scale>
        <p:origin x="1020" y="120"/>
      </p:cViewPr>
      <p:guideLst>
        <p:guide orient="horz" pos="259"/>
        <p:guide orient="horz" pos="1620"/>
        <p:guide pos="285"/>
        <p:guide pos="5484"/>
      </p:guideLst>
    </p:cSldViewPr>
  </p:slideViewPr>
  <p:notesTextViewPr>
    <p:cViewPr>
      <p:scale>
        <a:sx n="100" d="100"/>
        <a:sy n="100" d="100"/>
      </p:scale>
      <p:origin x="0" y="0"/>
    </p:cViewPr>
  </p:notesText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07/04/2022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‹N°›</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96931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10</a:t>
            </a:fld>
            <a:endParaRPr lang="fr-FR"/>
          </a:p>
        </p:txBody>
      </p:sp>
    </p:spTree>
    <p:extLst>
      <p:ext uri="{BB962C8B-B14F-4D97-AF65-F5344CB8AC3E}">
        <p14:creationId xmlns:p14="http://schemas.microsoft.com/office/powerpoint/2010/main" val="255397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11</a:t>
            </a:fld>
            <a:endParaRPr lang="fr-FR"/>
          </a:p>
        </p:txBody>
      </p:sp>
    </p:spTree>
    <p:extLst>
      <p:ext uri="{BB962C8B-B14F-4D97-AF65-F5344CB8AC3E}">
        <p14:creationId xmlns:p14="http://schemas.microsoft.com/office/powerpoint/2010/main" val="614236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12</a:t>
            </a:fld>
            <a:endParaRPr lang="fr-FR"/>
          </a:p>
        </p:txBody>
      </p:sp>
    </p:spTree>
    <p:extLst>
      <p:ext uri="{BB962C8B-B14F-4D97-AF65-F5344CB8AC3E}">
        <p14:creationId xmlns:p14="http://schemas.microsoft.com/office/powerpoint/2010/main" val="1152228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13</a:t>
            </a:fld>
            <a:endParaRPr lang="fr-FR"/>
          </a:p>
        </p:txBody>
      </p:sp>
    </p:spTree>
    <p:extLst>
      <p:ext uri="{BB962C8B-B14F-4D97-AF65-F5344CB8AC3E}">
        <p14:creationId xmlns:p14="http://schemas.microsoft.com/office/powerpoint/2010/main" val="120190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14</a:t>
            </a:fld>
            <a:endParaRPr lang="fr-FR"/>
          </a:p>
        </p:txBody>
      </p:sp>
    </p:spTree>
    <p:extLst>
      <p:ext uri="{BB962C8B-B14F-4D97-AF65-F5344CB8AC3E}">
        <p14:creationId xmlns:p14="http://schemas.microsoft.com/office/powerpoint/2010/main" val="420473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15</a:t>
            </a:fld>
            <a:endParaRPr lang="fr-FR"/>
          </a:p>
        </p:txBody>
      </p:sp>
    </p:spTree>
    <p:extLst>
      <p:ext uri="{BB962C8B-B14F-4D97-AF65-F5344CB8AC3E}">
        <p14:creationId xmlns:p14="http://schemas.microsoft.com/office/powerpoint/2010/main" val="335980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16</a:t>
            </a:fld>
            <a:endParaRPr lang="fr-FR"/>
          </a:p>
        </p:txBody>
      </p:sp>
    </p:spTree>
    <p:extLst>
      <p:ext uri="{BB962C8B-B14F-4D97-AF65-F5344CB8AC3E}">
        <p14:creationId xmlns:p14="http://schemas.microsoft.com/office/powerpoint/2010/main" val="208271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218089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a:t>
            </a:fld>
            <a:endParaRPr lang="fr-FR"/>
          </a:p>
        </p:txBody>
      </p:sp>
    </p:spTree>
    <p:extLst>
      <p:ext uri="{BB962C8B-B14F-4D97-AF65-F5344CB8AC3E}">
        <p14:creationId xmlns:p14="http://schemas.microsoft.com/office/powerpoint/2010/main" val="37480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4</a:t>
            </a:fld>
            <a:endParaRPr lang="fr-FR"/>
          </a:p>
        </p:txBody>
      </p:sp>
    </p:spTree>
    <p:extLst>
      <p:ext uri="{BB962C8B-B14F-4D97-AF65-F5344CB8AC3E}">
        <p14:creationId xmlns:p14="http://schemas.microsoft.com/office/powerpoint/2010/main" val="117133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5</a:t>
            </a:fld>
            <a:endParaRPr lang="fr-FR"/>
          </a:p>
        </p:txBody>
      </p:sp>
    </p:spTree>
    <p:extLst>
      <p:ext uri="{BB962C8B-B14F-4D97-AF65-F5344CB8AC3E}">
        <p14:creationId xmlns:p14="http://schemas.microsoft.com/office/powerpoint/2010/main" val="195307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6</a:t>
            </a:fld>
            <a:endParaRPr lang="fr-FR"/>
          </a:p>
        </p:txBody>
      </p:sp>
    </p:spTree>
    <p:extLst>
      <p:ext uri="{BB962C8B-B14F-4D97-AF65-F5344CB8AC3E}">
        <p14:creationId xmlns:p14="http://schemas.microsoft.com/office/powerpoint/2010/main" val="83483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7</a:t>
            </a:fld>
            <a:endParaRPr lang="fr-FR"/>
          </a:p>
        </p:txBody>
      </p:sp>
    </p:spTree>
    <p:extLst>
      <p:ext uri="{BB962C8B-B14F-4D97-AF65-F5344CB8AC3E}">
        <p14:creationId xmlns:p14="http://schemas.microsoft.com/office/powerpoint/2010/main" val="357355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8</a:t>
            </a:fld>
            <a:endParaRPr lang="fr-FR"/>
          </a:p>
        </p:txBody>
      </p:sp>
    </p:spTree>
    <p:extLst>
      <p:ext uri="{BB962C8B-B14F-4D97-AF65-F5344CB8AC3E}">
        <p14:creationId xmlns:p14="http://schemas.microsoft.com/office/powerpoint/2010/main" val="1872260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9</a:t>
            </a:fld>
            <a:endParaRPr lang="fr-FR"/>
          </a:p>
        </p:txBody>
      </p:sp>
    </p:spTree>
    <p:extLst>
      <p:ext uri="{BB962C8B-B14F-4D97-AF65-F5344CB8AC3E}">
        <p14:creationId xmlns:p14="http://schemas.microsoft.com/office/powerpoint/2010/main" val="4017798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2177FCB-884C-400F-8054-8E3CDDAFD3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147" t="56367" r="20506" b="5499"/>
          <a:stretch/>
        </p:blipFill>
        <p:spPr>
          <a:xfrm>
            <a:off x="0" y="1"/>
            <a:ext cx="8412268" cy="5143500"/>
          </a:xfrm>
          <a:prstGeom prst="rect">
            <a:avLst/>
          </a:prstGeom>
        </p:spPr>
      </p:pic>
      <p:sp>
        <p:nvSpPr>
          <p:cNvPr id="17" name="Triangle rectangle 16"/>
          <p:cNvSpPr/>
          <p:nvPr userDrawn="1"/>
        </p:nvSpPr>
        <p:spPr>
          <a:xfrm rot="10800000" flipV="1">
            <a:off x="771865" y="931852"/>
            <a:ext cx="8372134"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Triangle rectangle 17"/>
          <p:cNvSpPr/>
          <p:nvPr userDrawn="1"/>
        </p:nvSpPr>
        <p:spPr>
          <a:xfrm>
            <a:off x="1" y="2810694"/>
            <a:ext cx="4632534" cy="2332806"/>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riangle rectangle 18"/>
          <p:cNvSpPr>
            <a:spLocks noChangeAspect="1"/>
          </p:cNvSpPr>
          <p:nvPr userDrawn="1"/>
        </p:nvSpPr>
        <p:spPr>
          <a:xfrm rot="10800000">
            <a:off x="4122130" y="1"/>
            <a:ext cx="5021870"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itre 10"/>
          <p:cNvSpPr>
            <a:spLocks noGrp="1"/>
          </p:cNvSpPr>
          <p:nvPr userDrawn="1">
            <p:ph type="title"/>
          </p:nvPr>
        </p:nvSpPr>
        <p:spPr>
          <a:xfrm>
            <a:off x="3656775" y="3607361"/>
            <a:ext cx="5152370" cy="521302"/>
          </a:xfrm>
        </p:spPr>
        <p:txBody>
          <a:bodyPr>
            <a:normAutofit/>
          </a:bodyPr>
          <a:lstStyle>
            <a:lvl1pPr algn="r">
              <a:defRPr sz="3200" b="1">
                <a:solidFill>
                  <a:srgbClr val="5FA4B0"/>
                </a:solidFill>
              </a:defRPr>
            </a:lvl1pPr>
          </a:lstStyle>
          <a:p>
            <a:endParaRPr lang="fr-FR" dirty="0"/>
          </a:p>
        </p:txBody>
      </p:sp>
      <p:sp>
        <p:nvSpPr>
          <p:cNvPr id="22" name="Espace réservé du texte 6"/>
          <p:cNvSpPr>
            <a:spLocks noGrp="1"/>
          </p:cNvSpPr>
          <p:nvPr userDrawn="1">
            <p:ph type="body" sz="quarter" idx="10" hasCustomPrompt="1"/>
          </p:nvPr>
        </p:nvSpPr>
        <p:spPr>
          <a:xfrm>
            <a:off x="3656775" y="4176675"/>
            <a:ext cx="5152370" cy="585698"/>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grpSp>
        <p:nvGrpSpPr>
          <p:cNvPr id="10" name="Groupe 9">
            <a:extLst>
              <a:ext uri="{FF2B5EF4-FFF2-40B4-BE49-F238E27FC236}">
                <a16:creationId xmlns:a16="http://schemas.microsoft.com/office/drawing/2014/main" id="{81285652-8FAE-488D-84B4-28A7AA83DDB1}"/>
              </a:ext>
            </a:extLst>
          </p:cNvPr>
          <p:cNvGrpSpPr/>
          <p:nvPr userDrawn="1"/>
        </p:nvGrpSpPr>
        <p:grpSpPr>
          <a:xfrm>
            <a:off x="6553200" y="229393"/>
            <a:ext cx="2404946" cy="740816"/>
            <a:chOff x="6567601" y="240925"/>
            <a:chExt cx="2404946" cy="740816"/>
          </a:xfrm>
        </p:grpSpPr>
        <p:pic>
          <p:nvPicPr>
            <p:cNvPr id="12" name="Image 11" descr="uLIEGE_Logo_Compact_CMJN_pos@2x.png">
              <a:extLst>
                <a:ext uri="{FF2B5EF4-FFF2-40B4-BE49-F238E27FC236}">
                  <a16:creationId xmlns:a16="http://schemas.microsoft.com/office/drawing/2014/main" id="{C4FF1994-A6CC-4F30-9734-DAB80A96FD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601" y="240925"/>
              <a:ext cx="1525828" cy="740816"/>
            </a:xfrm>
            <a:prstGeom prst="rect">
              <a:avLst/>
            </a:prstGeom>
          </p:spPr>
        </p:pic>
        <p:pic>
          <p:nvPicPr>
            <p:cNvPr id="13" name="Image 12">
              <a:extLst>
                <a:ext uri="{FF2B5EF4-FFF2-40B4-BE49-F238E27FC236}">
                  <a16:creationId xmlns:a16="http://schemas.microsoft.com/office/drawing/2014/main" id="{6D6CA829-2C25-475A-B9F9-66CA7AF90C65}"/>
                </a:ext>
              </a:extLst>
            </p:cNvPr>
            <p:cNvPicPr>
              <a:picLocks noChangeAspect="1"/>
            </p:cNvPicPr>
            <p:nvPr userDrawn="1"/>
          </p:nvPicPr>
          <p:blipFill>
            <a:blip r:embed="rId4"/>
            <a:stretch>
              <a:fillRect/>
            </a:stretch>
          </p:blipFill>
          <p:spPr>
            <a:xfrm>
              <a:off x="8085512" y="381127"/>
              <a:ext cx="887035" cy="465953"/>
            </a:xfrm>
            <a:prstGeom prst="rect">
              <a:avLst/>
            </a:prstGeom>
          </p:spPr>
        </p:pic>
      </p:grpSp>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7099373" cy="5143500"/>
            <a:chOff x="0" y="0"/>
            <a:chExt cx="7099373" cy="5143500"/>
          </a:xfrm>
        </p:grpSpPr>
        <p:sp>
          <p:nvSpPr>
            <p:cNvPr id="14" name="Triangle rectangle 13"/>
            <p:cNvSpPr/>
            <p:nvPr userDrawn="1"/>
          </p:nvSpPr>
          <p:spPr>
            <a:xfrm flipV="1">
              <a:off x="1" y="0"/>
              <a:ext cx="4757430" cy="2395700"/>
            </a:xfrm>
            <a:prstGeom prst="rtTriangle">
              <a:avLst/>
            </a:pr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Espace réservé de la date 2"/>
          <p:cNvSpPr>
            <a:spLocks noGrp="1"/>
          </p:cNvSpPr>
          <p:nvPr>
            <p:ph type="dt" sz="half" idx="10"/>
          </p:nvPr>
        </p:nvSpPr>
        <p:spPr/>
        <p:txBody>
          <a:bodyPr/>
          <a:lstStyle/>
          <a:p>
            <a:fld id="{2597E5D0-1026-45D4-8591-D27403878835}" type="datetime1">
              <a:rPr lang="fr-FR" smtClean="0"/>
              <a:t>07/04/2022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t>‹N°›</a:t>
            </a:fld>
            <a:endParaRPr lang="fr-FR"/>
          </a:p>
        </p:txBody>
      </p:sp>
      <p:sp>
        <p:nvSpPr>
          <p:cNvPr id="10" name="Titre 1"/>
          <p:cNvSpPr>
            <a:spLocks noGrp="1"/>
          </p:cNvSpPr>
          <p:nvPr>
            <p:ph type="title"/>
          </p:nvPr>
        </p:nvSpPr>
        <p:spPr>
          <a:xfrm>
            <a:off x="457200" y="3285075"/>
            <a:ext cx="5622328" cy="567349"/>
          </a:xfrm>
        </p:spPr>
        <p:txBody>
          <a:bodyPr>
            <a:normAutofit/>
          </a:bodyPr>
          <a:lstStyle>
            <a:lvl1pPr algn="l">
              <a:defRPr sz="32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457200" y="3931026"/>
            <a:ext cx="5622328" cy="486486"/>
          </a:xfrm>
        </p:spPr>
        <p:txBody>
          <a:bodyPr>
            <a:noAutofit/>
          </a:bodyPr>
          <a:lstStyle>
            <a:lvl1pPr marL="0" indent="0" algn="l">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grpSp>
        <p:nvGrpSpPr>
          <p:cNvPr id="12" name="Groupe 11">
            <a:extLst>
              <a:ext uri="{FF2B5EF4-FFF2-40B4-BE49-F238E27FC236}">
                <a16:creationId xmlns:a16="http://schemas.microsoft.com/office/drawing/2014/main" id="{FEEF6A2A-413F-43CB-B3D4-76A7903E225F}"/>
              </a:ext>
            </a:extLst>
          </p:cNvPr>
          <p:cNvGrpSpPr/>
          <p:nvPr userDrawn="1"/>
        </p:nvGrpSpPr>
        <p:grpSpPr>
          <a:xfrm>
            <a:off x="6553200" y="229393"/>
            <a:ext cx="2404946" cy="740816"/>
            <a:chOff x="6567601" y="240925"/>
            <a:chExt cx="2404946" cy="740816"/>
          </a:xfrm>
        </p:grpSpPr>
        <p:pic>
          <p:nvPicPr>
            <p:cNvPr id="15" name="Image 14" descr="uLIEGE_Logo_Compact_CMJN_pos@2x.png">
              <a:extLst>
                <a:ext uri="{FF2B5EF4-FFF2-40B4-BE49-F238E27FC236}">
                  <a16:creationId xmlns:a16="http://schemas.microsoft.com/office/drawing/2014/main" id="{ABD51AB4-7E38-48EB-82D3-B0D6F26E10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7601" y="240925"/>
              <a:ext cx="1525828" cy="740816"/>
            </a:xfrm>
            <a:prstGeom prst="rect">
              <a:avLst/>
            </a:prstGeom>
          </p:spPr>
        </p:pic>
        <p:pic>
          <p:nvPicPr>
            <p:cNvPr id="17" name="Image 16">
              <a:extLst>
                <a:ext uri="{FF2B5EF4-FFF2-40B4-BE49-F238E27FC236}">
                  <a16:creationId xmlns:a16="http://schemas.microsoft.com/office/drawing/2014/main" id="{72C3856A-AE05-4AAC-A4CA-BA7C7F3FF4FA}"/>
                </a:ext>
              </a:extLst>
            </p:cNvPr>
            <p:cNvPicPr>
              <a:picLocks noChangeAspect="1"/>
            </p:cNvPicPr>
            <p:nvPr userDrawn="1"/>
          </p:nvPicPr>
          <p:blipFill>
            <a:blip r:embed="rId3"/>
            <a:stretch>
              <a:fillRect/>
            </a:stretch>
          </p:blipFill>
          <p:spPr>
            <a:xfrm>
              <a:off x="8085512" y="381127"/>
              <a:ext cx="887035" cy="465953"/>
            </a:xfrm>
            <a:prstGeom prst="rect">
              <a:avLst/>
            </a:prstGeom>
          </p:spPr>
        </p:pic>
      </p:grpSp>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7E323AA-0DB1-4CC2-9E28-5F9C550A7C05}" type="datetime1">
              <a:rPr lang="fr-FR" smtClean="0"/>
              <a:t>07/04/2022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‹N°›</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
        <p:nvSpPr>
          <p:cNvPr id="9" name="Titre 1"/>
          <p:cNvSpPr>
            <a:spLocks noGrp="1"/>
          </p:cNvSpPr>
          <p:nvPr>
            <p:ph type="title"/>
          </p:nvPr>
        </p:nvSpPr>
        <p:spPr>
          <a:xfrm>
            <a:off x="457199" y="640675"/>
            <a:ext cx="7639171" cy="567349"/>
          </a:xfrm>
        </p:spPr>
        <p:txBody>
          <a:bodyPr>
            <a:normAutofit/>
          </a:bodyPr>
          <a:lstStyle>
            <a:lvl1pPr algn="l">
              <a:defRPr sz="3200" b="0">
                <a:solidFill>
                  <a:srgbClr val="5FA4B0"/>
                </a:solidFill>
              </a:defRPr>
            </a:lvl1pPr>
          </a:lstStyle>
          <a:p>
            <a:r>
              <a:rPr lang="fr-FR"/>
              <a:t>Cliquez et modifiez le titre</a:t>
            </a:r>
          </a:p>
        </p:txBody>
      </p:sp>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D6E2B66-2755-4F27-B091-C74441C24EF4}" type="datetime1">
              <a:rPr lang="fr-FR" smtClean="0"/>
              <a:t>07/04/2022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‹N°›</a:t>
            </a:fld>
            <a:endParaRPr lang="fr-FR"/>
          </a:p>
        </p:txBody>
      </p:sp>
      <p:sp>
        <p:nvSpPr>
          <p:cNvPr id="6" name="Espace réservé du contenu 2"/>
          <p:cNvSpPr>
            <a:spLocks noGrp="1"/>
          </p:cNvSpPr>
          <p:nvPr>
            <p:ph idx="1" hasCustomPrompt="1"/>
          </p:nvPr>
        </p:nvSpPr>
        <p:spPr>
          <a:xfrm>
            <a:off x="457201" y="1278175"/>
            <a:ext cx="393566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6" y="1278175"/>
            <a:ext cx="396342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
        <p:nvSpPr>
          <p:cNvPr id="11" name="Titre 1"/>
          <p:cNvSpPr>
            <a:spLocks noGrp="1"/>
          </p:cNvSpPr>
          <p:nvPr>
            <p:ph type="title"/>
          </p:nvPr>
        </p:nvSpPr>
        <p:spPr>
          <a:xfrm>
            <a:off x="457199" y="640675"/>
            <a:ext cx="7989521" cy="567349"/>
          </a:xfrm>
        </p:spPr>
        <p:txBody>
          <a:bodyPr>
            <a:normAutofit/>
          </a:bodyPr>
          <a:lstStyle>
            <a:lvl1pPr algn="l">
              <a:defRPr sz="3200" b="0">
                <a:solidFill>
                  <a:srgbClr val="5FA4B0"/>
                </a:solidFill>
              </a:defRPr>
            </a:lvl1pPr>
          </a:lstStyle>
          <a:p>
            <a:r>
              <a:rPr lang="fr-FR"/>
              <a:t>Cliquez et modifiez le titre</a:t>
            </a:r>
          </a:p>
        </p:txBody>
      </p:sp>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F272D1F6-DE38-46F9-9CF0-F807B10BC02F}" type="datetime1">
              <a:rPr lang="fr-FR" smtClean="0"/>
              <a:t>07/04/2022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‹N°›</a:t>
            </a:fld>
            <a:endParaRPr lang="fr-FR"/>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pic>
        <p:nvPicPr>
          <p:cNvPr id="8" name="Image 7" descr="Une image contenant texte, clipart&#10;&#10;Description générée automatiquement">
            <a:extLst>
              <a:ext uri="{FF2B5EF4-FFF2-40B4-BE49-F238E27FC236}">
                <a16:creationId xmlns:a16="http://schemas.microsoft.com/office/drawing/2014/main" id="{2AE28432-CF46-4F42-8EF7-82E0D67F715F}"/>
              </a:ext>
            </a:extLst>
          </p:cNvPr>
          <p:cNvPicPr>
            <a:picLocks noChangeAspect="1"/>
          </p:cNvPicPr>
          <p:nvPr userDrawn="1"/>
        </p:nvPicPr>
        <p:blipFill>
          <a:blip r:embed="rId3"/>
          <a:stretch>
            <a:fillRect/>
          </a:stretch>
        </p:blipFill>
        <p:spPr>
          <a:xfrm>
            <a:off x="8854294" y="147256"/>
            <a:ext cx="118726" cy="367094"/>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normAutofit/>
          </a:bodyPr>
          <a:lstStyle>
            <a:lvl1pPr marL="0" indent="0">
              <a:buNone/>
              <a:defRPr sz="1200">
                <a:solidFill>
                  <a:srgbClr val="8C8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6CE5C8C8-AF22-495F-9902-808120ACE915}" type="datetime1">
              <a:rPr lang="fr-FR" smtClean="0"/>
              <a:t>07/04/2022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‹N°›</a:t>
            </a:fld>
            <a:endParaRPr lang="fr-FR"/>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grpSp>
        <p:nvGrpSpPr>
          <p:cNvPr id="2" name="Grouper 1"/>
          <p:cNvGrpSpPr/>
          <p:nvPr userDrawn="1"/>
        </p:nvGrpSpPr>
        <p:grpSpPr>
          <a:xfrm>
            <a:off x="0" y="2271293"/>
            <a:ext cx="9145410"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pic>
        <p:nvPicPr>
          <p:cNvPr id="11" name="Image 10" descr="uLIEGE_Logo_Compact_CMJN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9086" y="240925"/>
            <a:ext cx="1525828" cy="740816"/>
          </a:xfrm>
          <a:prstGeom prst="rect">
            <a:avLst/>
          </a:prstGeom>
        </p:spPr>
      </p:pic>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5FA4B0"/>
                </a:solidFill>
              </a:defRPr>
            </a:lvl1pPr>
          </a:lstStyle>
          <a:p>
            <a:r>
              <a:rPr lang="fr-FR" dirty="0"/>
              <a:t>Merci de votre attention/</a:t>
            </a:r>
            <a:br>
              <a:rPr lang="fr-FR" dirty="0"/>
            </a:br>
            <a:r>
              <a:rPr lang="fr-FR" dirty="0"/>
              <a:t>Questions-suggestions/...</a:t>
            </a:r>
          </a:p>
        </p:txBody>
      </p:sp>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0" y="2271293"/>
            <a:ext cx="9145410"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5FA4B0"/>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8" y="3952223"/>
            <a:ext cx="2465236" cy="875838"/>
          </a:xfrm>
        </p:spPr>
        <p:txBody>
          <a:bodyPr>
            <a:noAutofit/>
          </a:bodyPr>
          <a:lstStyle>
            <a:lvl1pPr marL="0" indent="0" algn="r">
              <a:buNone/>
              <a:defRPr sz="1200">
                <a:solidFill>
                  <a:schemeClr val="tx1"/>
                </a:solidFill>
              </a:defRPr>
            </a:lvl1pPr>
            <a:lvl2pPr marL="457200" indent="0" algn="r">
              <a:buNone/>
              <a:defRPr sz="1400"/>
            </a:lvl2pPr>
            <a:lvl3pPr marL="914400" indent="0" algn="r">
              <a:buNone/>
              <a:defRPr sz="1400"/>
            </a:lvl3pPr>
            <a:lvl4pPr marL="1371600" indent="0" algn="r">
              <a:buNone/>
              <a:defRPr sz="1400"/>
            </a:lvl4pPr>
            <a:lvl5pPr marL="1828800" indent="0" algn="r">
              <a:buNone/>
              <a:defRPr sz="1400"/>
            </a:lvl5pPr>
          </a:lstStyle>
          <a:p>
            <a:pPr lvl="0"/>
            <a:r>
              <a:rPr lang="fr-FR" sz="1400" dirty="0">
                <a:solidFill>
                  <a:srgbClr val="5FA4B0"/>
                </a:solidFill>
              </a:rPr>
              <a:t>Contact</a:t>
            </a:r>
            <a:endParaRPr lang="fr-FR" dirty="0"/>
          </a:p>
          <a:p>
            <a:pPr lvl="0"/>
            <a:r>
              <a:rPr lang="fr-FR" dirty="0"/>
              <a:t>À compléter</a:t>
            </a:r>
          </a:p>
        </p:txBody>
      </p:sp>
      <p:grpSp>
        <p:nvGrpSpPr>
          <p:cNvPr id="13" name="Groupe 12">
            <a:extLst>
              <a:ext uri="{FF2B5EF4-FFF2-40B4-BE49-F238E27FC236}">
                <a16:creationId xmlns:a16="http://schemas.microsoft.com/office/drawing/2014/main" id="{4CE99F72-E35B-4C0B-ADE9-CBE0BA614FD8}"/>
              </a:ext>
            </a:extLst>
          </p:cNvPr>
          <p:cNvGrpSpPr/>
          <p:nvPr userDrawn="1"/>
        </p:nvGrpSpPr>
        <p:grpSpPr>
          <a:xfrm>
            <a:off x="3369527" y="293179"/>
            <a:ext cx="2404946" cy="740816"/>
            <a:chOff x="6567601" y="240925"/>
            <a:chExt cx="2404946" cy="740816"/>
          </a:xfrm>
        </p:grpSpPr>
        <p:pic>
          <p:nvPicPr>
            <p:cNvPr id="14" name="Image 13" descr="uLIEGE_Logo_Compact_CMJN_pos@2x.png">
              <a:extLst>
                <a:ext uri="{FF2B5EF4-FFF2-40B4-BE49-F238E27FC236}">
                  <a16:creationId xmlns:a16="http://schemas.microsoft.com/office/drawing/2014/main" id="{BF65D7DD-5586-42A2-AFEF-F06FDF174F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7601" y="240925"/>
              <a:ext cx="1525828" cy="740816"/>
            </a:xfrm>
            <a:prstGeom prst="rect">
              <a:avLst/>
            </a:prstGeom>
          </p:spPr>
        </p:pic>
        <p:pic>
          <p:nvPicPr>
            <p:cNvPr id="15" name="Image 14">
              <a:extLst>
                <a:ext uri="{FF2B5EF4-FFF2-40B4-BE49-F238E27FC236}">
                  <a16:creationId xmlns:a16="http://schemas.microsoft.com/office/drawing/2014/main" id="{20B1A010-3D38-4048-B19D-CE2ADCAC5DF5}"/>
                </a:ext>
              </a:extLst>
            </p:cNvPr>
            <p:cNvPicPr>
              <a:picLocks noChangeAspect="1"/>
            </p:cNvPicPr>
            <p:nvPr userDrawn="1"/>
          </p:nvPicPr>
          <p:blipFill>
            <a:blip r:embed="rId3"/>
            <a:stretch>
              <a:fillRect/>
            </a:stretch>
          </p:blipFill>
          <p:spPr>
            <a:xfrm>
              <a:off x="8085512" y="381127"/>
              <a:ext cx="887035" cy="465953"/>
            </a:xfrm>
            <a:prstGeom prst="rect">
              <a:avLst/>
            </a:prstGeom>
          </p:spPr>
        </p:pic>
      </p:grpSp>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 2" descr="uLIEGE_Logo_Compact_CMJN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8224" y="1817365"/>
            <a:ext cx="3107552" cy="1508770"/>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0" y="2276498"/>
            <a:ext cx="9145410"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riangle isocèle 3"/>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2" name="Titre 1"/>
          <p:cNvSpPr>
            <a:spLocks noGrp="1"/>
          </p:cNvSpPr>
          <p:nvPr>
            <p:ph type="title"/>
          </p:nvPr>
        </p:nvSpPr>
        <p:spPr>
          <a:xfrm>
            <a:off x="848915" y="1987058"/>
            <a:ext cx="7493796" cy="567349"/>
          </a:xfrm>
        </p:spPr>
        <p:txBody>
          <a:bodyPr>
            <a:normAutofit/>
          </a:bodyPr>
          <a:lstStyle>
            <a:lvl1pPr>
              <a:defRPr sz="3200" b="1">
                <a:solidFill>
                  <a:srgbClr val="5FA4B0"/>
                </a:solidFill>
              </a:defRPr>
            </a:lvl1pPr>
          </a:lstStyle>
          <a:p>
            <a:r>
              <a:rPr lang="fr-FR"/>
              <a:t>Cliquez et modifiez le titre</a:t>
            </a:r>
          </a:p>
        </p:txBody>
      </p:sp>
      <p:sp>
        <p:nvSpPr>
          <p:cNvPr id="7" name="Espace réservé du texte 6"/>
          <p:cNvSpPr>
            <a:spLocks noGrp="1"/>
          </p:cNvSpPr>
          <p:nvPr>
            <p:ph type="body" sz="quarter" idx="10" hasCustomPrompt="1"/>
          </p:nvPr>
        </p:nvSpPr>
        <p:spPr>
          <a:xfrm>
            <a:off x="2012181" y="2633009"/>
            <a:ext cx="5119638" cy="552855"/>
          </a:xfrm>
        </p:spPr>
        <p:txBody>
          <a:bodyPr>
            <a:noAutofit/>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grpSp>
        <p:nvGrpSpPr>
          <p:cNvPr id="3" name="Groupe 2">
            <a:extLst>
              <a:ext uri="{FF2B5EF4-FFF2-40B4-BE49-F238E27FC236}">
                <a16:creationId xmlns:a16="http://schemas.microsoft.com/office/drawing/2014/main" id="{605759A7-AE5D-421A-BC8F-B06C75BB3556}"/>
              </a:ext>
            </a:extLst>
          </p:cNvPr>
          <p:cNvGrpSpPr/>
          <p:nvPr userDrawn="1"/>
        </p:nvGrpSpPr>
        <p:grpSpPr>
          <a:xfrm>
            <a:off x="3369527" y="286591"/>
            <a:ext cx="2404946" cy="740816"/>
            <a:chOff x="6567601" y="240925"/>
            <a:chExt cx="2404946" cy="740816"/>
          </a:xfrm>
        </p:grpSpPr>
        <p:pic>
          <p:nvPicPr>
            <p:cNvPr id="9" name="Image 8" descr="uLIEGE_Logo_Compact_CMJN_pos@2x.png">
              <a:extLst>
                <a:ext uri="{FF2B5EF4-FFF2-40B4-BE49-F238E27FC236}">
                  <a16:creationId xmlns:a16="http://schemas.microsoft.com/office/drawing/2014/main" id="{35398FC8-24DD-4762-8A36-69EB45B0F1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7601" y="240925"/>
              <a:ext cx="1525828" cy="740816"/>
            </a:xfrm>
            <a:prstGeom prst="rect">
              <a:avLst/>
            </a:prstGeom>
          </p:spPr>
        </p:pic>
        <p:pic>
          <p:nvPicPr>
            <p:cNvPr id="10" name="Image 9">
              <a:extLst>
                <a:ext uri="{FF2B5EF4-FFF2-40B4-BE49-F238E27FC236}">
                  <a16:creationId xmlns:a16="http://schemas.microsoft.com/office/drawing/2014/main" id="{31249BA3-570C-49E6-B84C-853EB5EF9636}"/>
                </a:ext>
              </a:extLst>
            </p:cNvPr>
            <p:cNvPicPr>
              <a:picLocks noChangeAspect="1"/>
            </p:cNvPicPr>
            <p:nvPr userDrawn="1"/>
          </p:nvPicPr>
          <p:blipFill>
            <a:blip r:embed="rId3"/>
            <a:stretch>
              <a:fillRect/>
            </a:stretch>
          </p:blipFill>
          <p:spPr>
            <a:xfrm>
              <a:off x="8085512" y="381127"/>
              <a:ext cx="887035" cy="465953"/>
            </a:xfrm>
            <a:prstGeom prst="rect">
              <a:avLst/>
            </a:prstGeom>
          </p:spPr>
        </p:pic>
      </p:grpSp>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sp>
        <p:nvSpPr>
          <p:cNvPr id="3" name="Triangle isocèle 2">
            <a:extLst>
              <a:ext uri="{FF2B5EF4-FFF2-40B4-BE49-F238E27FC236}">
                <a16:creationId xmlns:a16="http://schemas.microsoft.com/office/drawing/2014/main" id="{C703386D-D475-4B80-AE53-E6E9F4E5B45E}"/>
              </a:ext>
            </a:extLst>
          </p:cNvPr>
          <p:cNvSpPr/>
          <p:nvPr userDrawn="1"/>
        </p:nvSpPr>
        <p:spPr>
          <a:xfrm rot="19507034" flipH="1">
            <a:off x="-254473" y="1153467"/>
            <a:ext cx="4563565" cy="5828023"/>
          </a:xfrm>
          <a:custGeom>
            <a:avLst/>
            <a:gdLst>
              <a:gd name="connsiteX0" fmla="*/ 0 w 2967379"/>
              <a:gd name="connsiteY0" fmla="*/ 2946343 h 2946343"/>
              <a:gd name="connsiteX1" fmla="*/ 1483690 w 2967379"/>
              <a:gd name="connsiteY1" fmla="*/ 0 h 2946343"/>
              <a:gd name="connsiteX2" fmla="*/ 2967379 w 2967379"/>
              <a:gd name="connsiteY2" fmla="*/ 2946343 h 2946343"/>
              <a:gd name="connsiteX3" fmla="*/ 0 w 2967379"/>
              <a:gd name="connsiteY3" fmla="*/ 2946343 h 2946343"/>
              <a:gd name="connsiteX0" fmla="*/ 0 w 4222973"/>
              <a:gd name="connsiteY0" fmla="*/ 5842056 h 5842056"/>
              <a:gd name="connsiteX1" fmla="*/ 2739284 w 4222973"/>
              <a:gd name="connsiteY1" fmla="*/ 0 h 5842056"/>
              <a:gd name="connsiteX2" fmla="*/ 4222973 w 4222973"/>
              <a:gd name="connsiteY2" fmla="*/ 2946343 h 5842056"/>
              <a:gd name="connsiteX3" fmla="*/ 0 w 4222973"/>
              <a:gd name="connsiteY3" fmla="*/ 5842056 h 5842056"/>
              <a:gd name="connsiteX0" fmla="*/ 0 w 4571201"/>
              <a:gd name="connsiteY0" fmla="*/ 5842056 h 5842056"/>
              <a:gd name="connsiteX1" fmla="*/ 2739284 w 4571201"/>
              <a:gd name="connsiteY1" fmla="*/ 0 h 5842056"/>
              <a:gd name="connsiteX2" fmla="*/ 4571201 w 4571201"/>
              <a:gd name="connsiteY2" fmla="*/ 2633904 h 5842056"/>
              <a:gd name="connsiteX3" fmla="*/ 0 w 4571201"/>
              <a:gd name="connsiteY3" fmla="*/ 5842056 h 5842056"/>
              <a:gd name="connsiteX0" fmla="*/ 0 w 4565340"/>
              <a:gd name="connsiteY0" fmla="*/ 5837970 h 5837970"/>
              <a:gd name="connsiteX1" fmla="*/ 2733423 w 4565340"/>
              <a:gd name="connsiteY1" fmla="*/ 0 h 5837970"/>
              <a:gd name="connsiteX2" fmla="*/ 4565340 w 4565340"/>
              <a:gd name="connsiteY2" fmla="*/ 2633904 h 5837970"/>
              <a:gd name="connsiteX3" fmla="*/ 0 w 4565340"/>
              <a:gd name="connsiteY3" fmla="*/ 5837970 h 5837970"/>
              <a:gd name="connsiteX0" fmla="*/ 0 w 4563565"/>
              <a:gd name="connsiteY0" fmla="*/ 5828023 h 5828023"/>
              <a:gd name="connsiteX1" fmla="*/ 2731648 w 4563565"/>
              <a:gd name="connsiteY1" fmla="*/ 0 h 5828023"/>
              <a:gd name="connsiteX2" fmla="*/ 4563565 w 4563565"/>
              <a:gd name="connsiteY2" fmla="*/ 2633904 h 5828023"/>
              <a:gd name="connsiteX3" fmla="*/ 0 w 4563565"/>
              <a:gd name="connsiteY3" fmla="*/ 5828023 h 5828023"/>
            </a:gdLst>
            <a:ahLst/>
            <a:cxnLst>
              <a:cxn ang="0">
                <a:pos x="connsiteX0" y="connsiteY0"/>
              </a:cxn>
              <a:cxn ang="0">
                <a:pos x="connsiteX1" y="connsiteY1"/>
              </a:cxn>
              <a:cxn ang="0">
                <a:pos x="connsiteX2" y="connsiteY2"/>
              </a:cxn>
              <a:cxn ang="0">
                <a:pos x="connsiteX3" y="connsiteY3"/>
              </a:cxn>
            </a:cxnLst>
            <a:rect l="l" t="t" r="r" b="b"/>
            <a:pathLst>
              <a:path w="4563565" h="5828023">
                <a:moveTo>
                  <a:pt x="0" y="5828023"/>
                </a:moveTo>
                <a:lnTo>
                  <a:pt x="2731648" y="0"/>
                </a:lnTo>
                <a:lnTo>
                  <a:pt x="4563565" y="2633904"/>
                </a:lnTo>
                <a:lnTo>
                  <a:pt x="0" y="5828023"/>
                </a:lnTo>
                <a:close/>
              </a:path>
            </a:pathLst>
          </a:custGeom>
          <a:solidFill>
            <a:srgbClr val="E6E6E6">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pic>
        <p:nvPicPr>
          <p:cNvPr id="4" name="Image 3" descr="uLIEGE_DroitSciencesPoCrimino_Logo_U_RVB@2x.png">
            <a:extLst>
              <a:ext uri="{FF2B5EF4-FFF2-40B4-BE49-F238E27FC236}">
                <a16:creationId xmlns:a16="http://schemas.microsoft.com/office/drawing/2014/main" id="{97FA5AA2-B6C7-4584-8503-2E91BC3F28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pic>
        <p:nvPicPr>
          <p:cNvPr id="6" name="Image 5" descr="Une image contenant texte, clipart&#10;&#10;Description générée automatiquement">
            <a:extLst>
              <a:ext uri="{FF2B5EF4-FFF2-40B4-BE49-F238E27FC236}">
                <a16:creationId xmlns:a16="http://schemas.microsoft.com/office/drawing/2014/main" id="{33348A5B-ECF5-40FA-A681-45C7B05DA737}"/>
              </a:ext>
            </a:extLst>
          </p:cNvPr>
          <p:cNvPicPr>
            <a:picLocks noChangeAspect="1"/>
          </p:cNvPicPr>
          <p:nvPr userDrawn="1"/>
        </p:nvPicPr>
        <p:blipFill>
          <a:blip r:embed="rId3"/>
          <a:stretch>
            <a:fillRect/>
          </a:stretch>
        </p:blipFill>
        <p:spPr>
          <a:xfrm>
            <a:off x="8854294" y="147256"/>
            <a:ext cx="118726" cy="367094"/>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 y="0"/>
            <a:ext cx="9141652"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5102" y="-5100"/>
            <a:ext cx="9149101"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7" name="Espace réservé de la date 6"/>
          <p:cNvSpPr>
            <a:spLocks noGrp="1"/>
          </p:cNvSpPr>
          <p:nvPr>
            <p:ph type="dt" sz="half" idx="10"/>
          </p:nvPr>
        </p:nvSpPr>
        <p:spPr/>
        <p:txBody>
          <a:bodyPr/>
          <a:lstStyle/>
          <a:p>
            <a:fld id="{E00D2C80-318A-48F2-B276-0AAAD0CBF504}" type="datetime1">
              <a:rPr lang="fr-FR" smtClean="0"/>
              <a:t>07/04/2022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‹N°›</a:t>
            </a:fld>
            <a:endParaRPr lang="fr-FR"/>
          </a:p>
        </p:txBody>
      </p:sp>
      <p:pic>
        <p:nvPicPr>
          <p:cNvPr id="12" name="Image 11" descr="uLIEGE_Logo_Compact_CMJN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4632" y="74181"/>
            <a:ext cx="1010445" cy="490589"/>
          </a:xfrm>
          <a:prstGeom prst="rect">
            <a:avLst/>
          </a:prstGeom>
        </p:spPr>
      </p:pic>
      <p:sp>
        <p:nvSpPr>
          <p:cNvPr id="10" name="Titre 1"/>
          <p:cNvSpPr>
            <a:spLocks noGrp="1"/>
          </p:cNvSpPr>
          <p:nvPr>
            <p:ph type="title"/>
          </p:nvPr>
        </p:nvSpPr>
        <p:spPr>
          <a:xfrm>
            <a:off x="3186817" y="3476665"/>
            <a:ext cx="5622328" cy="567349"/>
          </a:xfrm>
        </p:spPr>
        <p:txBody>
          <a:bodyPr>
            <a:normAutofit/>
          </a:bodyPr>
          <a:lstStyle>
            <a:lvl1pPr algn="r">
              <a:defRPr sz="32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D092CE-7F77-417B-93B9-92B28A1DE436}" type="datetime1">
              <a:rPr lang="fr-FR" smtClean="0"/>
              <a:t>07/04/2022</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t>‹N°›</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07F"/>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00707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00707F"/>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00707F"/>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00707F"/>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mailto:s.hendrickx@uliege.be"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6775" y="3592121"/>
            <a:ext cx="5152370" cy="521302"/>
          </a:xfrm>
        </p:spPr>
        <p:txBody>
          <a:bodyPr>
            <a:normAutofit fontScale="90000"/>
          </a:bodyPr>
          <a:lstStyle/>
          <a:p>
            <a:r>
              <a:rPr lang="fr-FR" dirty="0"/>
              <a:t>Infrastructures vertes : </a:t>
            </a:r>
            <a:br>
              <a:rPr lang="fr-FR" dirty="0"/>
            </a:br>
            <a:r>
              <a:rPr lang="fr-FR" sz="2200" dirty="0"/>
              <a:t>une approche par l'aménagement du territoire</a:t>
            </a:r>
            <a:endParaRPr lang="fr-FR" dirty="0"/>
          </a:p>
        </p:txBody>
      </p:sp>
      <p:sp>
        <p:nvSpPr>
          <p:cNvPr id="3" name="Espace réservé du texte 2"/>
          <p:cNvSpPr>
            <a:spLocks noGrp="1"/>
          </p:cNvSpPr>
          <p:nvPr>
            <p:ph type="body" sz="quarter" idx="10"/>
          </p:nvPr>
        </p:nvSpPr>
        <p:spPr>
          <a:xfrm>
            <a:off x="3656775" y="4544294"/>
            <a:ext cx="5152370" cy="378141"/>
          </a:xfrm>
        </p:spPr>
        <p:txBody>
          <a:bodyPr/>
          <a:lstStyle/>
          <a:p>
            <a:r>
              <a:rPr lang="fr-FR" sz="1600" dirty="0"/>
              <a:t>Plus de vert et de bleu dans nos villes, 21 avril 2022</a:t>
            </a:r>
          </a:p>
        </p:txBody>
      </p:sp>
    </p:spTree>
    <p:extLst>
      <p:ext uri="{BB962C8B-B14F-4D97-AF65-F5344CB8AC3E}">
        <p14:creationId xmlns:p14="http://schemas.microsoft.com/office/powerpoint/2010/main" val="274626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Le </a:t>
            </a:r>
            <a:r>
              <a:rPr kumimoji="0" lang="fr-BE" sz="2800" b="1" i="1" u="none" strike="noStrike" kern="1200" cap="none" spc="0" normalizeH="0" baseline="0" noProof="0" dirty="0" err="1">
                <a:ln>
                  <a:noFill/>
                </a:ln>
                <a:solidFill>
                  <a:srgbClr val="90AC50"/>
                </a:solidFill>
                <a:effectLst/>
                <a:uLnTx/>
                <a:uFillTx/>
                <a:latin typeface="Calibri" panose="020F0502020204030204"/>
                <a:ea typeface="+mj-ea"/>
                <a:cs typeface="+mj-cs"/>
              </a:rPr>
              <a:t>Groenstructuurplan</a:t>
            </a: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 de la Ville de Gand</a:t>
            </a:r>
          </a:p>
        </p:txBody>
      </p:sp>
      <p:sp>
        <p:nvSpPr>
          <p:cNvPr id="4" name="ZoneTexte 8">
            <a:extLst>
              <a:ext uri="{FF2B5EF4-FFF2-40B4-BE49-F238E27FC236}">
                <a16:creationId xmlns:a16="http://schemas.microsoft.com/office/drawing/2014/main" id="{CB7000E2-ED3F-4F59-AF18-F0CEE8BFCC56}"/>
              </a:ext>
            </a:extLst>
          </p:cNvPr>
          <p:cNvSpPr txBox="1">
            <a:spLocks noChangeArrowheads="1"/>
          </p:cNvSpPr>
          <p:nvPr/>
        </p:nvSpPr>
        <p:spPr bwMode="auto">
          <a:xfrm>
            <a:off x="342900" y="672419"/>
            <a:ext cx="2377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fr-BE" altLang="fr-FR" sz="2000" b="1" dirty="0">
                <a:solidFill>
                  <a:schemeClr val="tx1">
                    <a:lumMod val="75000"/>
                    <a:lumOff val="25000"/>
                  </a:schemeClr>
                </a:solidFill>
                <a:latin typeface="Helvetica" panose="020B0604020202020204" pitchFamily="34" charset="0"/>
              </a:rPr>
              <a:t>Lignes directrices</a:t>
            </a:r>
          </a:p>
        </p:txBody>
      </p:sp>
      <p:sp>
        <p:nvSpPr>
          <p:cNvPr id="11" name="ZoneTexte 7">
            <a:extLst>
              <a:ext uri="{FF2B5EF4-FFF2-40B4-BE49-F238E27FC236}">
                <a16:creationId xmlns:a16="http://schemas.microsoft.com/office/drawing/2014/main" id="{F5F2C8B9-5A9D-44F5-8417-F67A67ABA8FB}"/>
              </a:ext>
            </a:extLst>
          </p:cNvPr>
          <p:cNvSpPr txBox="1">
            <a:spLocks noChangeArrowheads="1"/>
          </p:cNvSpPr>
          <p:nvPr/>
        </p:nvSpPr>
        <p:spPr bwMode="auto">
          <a:xfrm>
            <a:off x="342900" y="1196117"/>
            <a:ext cx="669131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buFont typeface="Arial" panose="020B0604020202020204" pitchFamily="34" charset="0"/>
              <a:buChar char="•"/>
            </a:pPr>
            <a:r>
              <a:rPr lang="fr-BE" altLang="fr-FR" sz="2000" dirty="0">
                <a:latin typeface="Helvetica" panose="020B0604020202020204" pitchFamily="34" charset="0"/>
              </a:rPr>
              <a:t>Chaque habitant doit pouvoir rapidement accéder à vélo à l’un des 5 pôles verts (&gt; 100 ha) ;</a:t>
            </a:r>
          </a:p>
          <a:p>
            <a:pPr>
              <a:buFont typeface="Arial" panose="020B0604020202020204" pitchFamily="34" charset="0"/>
              <a:buChar char="•"/>
            </a:pPr>
            <a:endParaRPr lang="fr-BE" altLang="fr-FR" sz="2000" dirty="0">
              <a:latin typeface="Helvetica" panose="020B0604020202020204" pitchFamily="34" charset="0"/>
            </a:endParaRPr>
          </a:p>
          <a:p>
            <a:pPr>
              <a:buFont typeface="Arial" panose="020B0604020202020204" pitchFamily="34" charset="0"/>
              <a:buChar char="•"/>
            </a:pPr>
            <a:r>
              <a:rPr lang="fr-BE" altLang="fr-FR" sz="2000" dirty="0">
                <a:latin typeface="Helvetica" panose="020B0604020202020204" pitchFamily="34" charset="0"/>
              </a:rPr>
              <a:t>Chaque habitant doit être situé à moins </a:t>
            </a:r>
            <a:br>
              <a:rPr lang="fr-BE" altLang="fr-FR" sz="2000" dirty="0">
                <a:latin typeface="Helvetica" panose="020B0604020202020204" pitchFamily="34" charset="0"/>
              </a:rPr>
            </a:br>
            <a:r>
              <a:rPr lang="fr-BE" altLang="fr-FR" sz="2000" dirty="0">
                <a:latin typeface="Helvetica" panose="020B0604020202020204" pitchFamily="34" charset="0"/>
              </a:rPr>
              <a:t>de 400 mètres d’un des 62 parcs de</a:t>
            </a:r>
            <a:br>
              <a:rPr lang="fr-BE" altLang="fr-FR" sz="2000" dirty="0">
                <a:latin typeface="Helvetica" panose="020B0604020202020204" pitchFamily="34" charset="0"/>
              </a:rPr>
            </a:br>
            <a:r>
              <a:rPr lang="fr-BE" altLang="fr-FR" sz="2000" dirty="0">
                <a:latin typeface="Helvetica" panose="020B0604020202020204" pitchFamily="34" charset="0"/>
              </a:rPr>
              <a:t>quartiers (&gt; 1 ha) ;</a:t>
            </a:r>
          </a:p>
          <a:p>
            <a:pPr>
              <a:buFont typeface="Arial" panose="020B0604020202020204" pitchFamily="34" charset="0"/>
              <a:buChar char="•"/>
            </a:pPr>
            <a:endParaRPr lang="fr-BE" altLang="fr-FR" sz="2000" dirty="0">
              <a:latin typeface="Helvetica" panose="020B0604020202020204" pitchFamily="34" charset="0"/>
            </a:endParaRPr>
          </a:p>
          <a:p>
            <a:pPr>
              <a:buFont typeface="Arial" panose="020B0604020202020204" pitchFamily="34" charset="0"/>
              <a:buChar char="•"/>
            </a:pPr>
            <a:r>
              <a:rPr lang="fr-BE" altLang="fr-FR" sz="2000" dirty="0">
                <a:latin typeface="Helvetica" panose="020B0604020202020204" pitchFamily="34" charset="0"/>
              </a:rPr>
              <a:t>Chaque habitant doit être situé à</a:t>
            </a:r>
            <a:br>
              <a:rPr lang="fr-BE" altLang="fr-FR" sz="2000" dirty="0">
                <a:latin typeface="Helvetica" panose="020B0604020202020204" pitchFamily="34" charset="0"/>
              </a:rPr>
            </a:br>
            <a:r>
              <a:rPr lang="fr-BE" altLang="fr-FR" sz="2000" dirty="0">
                <a:latin typeface="Helvetica" panose="020B0604020202020204" pitchFamily="34" charset="0"/>
              </a:rPr>
              <a:t>moins de 150 mètres d’un espace</a:t>
            </a:r>
            <a:br>
              <a:rPr lang="fr-BE" altLang="fr-FR" sz="2000" dirty="0">
                <a:latin typeface="Helvetica" panose="020B0604020202020204" pitchFamily="34" charset="0"/>
              </a:rPr>
            </a:br>
            <a:r>
              <a:rPr lang="fr-BE" altLang="fr-FR" sz="2000" dirty="0">
                <a:latin typeface="Helvetica" panose="020B0604020202020204" pitchFamily="34" charset="0"/>
              </a:rPr>
              <a:t>vert résidentiel (&lt; 1 ha).</a:t>
            </a:r>
          </a:p>
        </p:txBody>
      </p:sp>
      <p:grpSp>
        <p:nvGrpSpPr>
          <p:cNvPr id="2" name="Groupe 1">
            <a:extLst>
              <a:ext uri="{FF2B5EF4-FFF2-40B4-BE49-F238E27FC236}">
                <a16:creationId xmlns:a16="http://schemas.microsoft.com/office/drawing/2014/main" id="{38A01DC5-535E-4D98-AFA3-0CC1A7FC4D98}"/>
              </a:ext>
            </a:extLst>
          </p:cNvPr>
          <p:cNvGrpSpPr/>
          <p:nvPr/>
        </p:nvGrpSpPr>
        <p:grpSpPr>
          <a:xfrm>
            <a:off x="4572000" y="461963"/>
            <a:ext cx="4308759" cy="4545140"/>
            <a:chOff x="4195763" y="461963"/>
            <a:chExt cx="4948237" cy="5219700"/>
          </a:xfrm>
        </p:grpSpPr>
        <p:pic>
          <p:nvPicPr>
            <p:cNvPr id="10" name="Image 1">
              <a:extLst>
                <a:ext uri="{FF2B5EF4-FFF2-40B4-BE49-F238E27FC236}">
                  <a16:creationId xmlns:a16="http://schemas.microsoft.com/office/drawing/2014/main" id="{A34F99D5-EC9B-4B38-BDDB-2EC05D972602}"/>
                </a:ext>
              </a:extLst>
            </p:cNvPr>
            <p:cNvPicPr>
              <a:picLocks noChangeAspect="1"/>
            </p:cNvPicPr>
            <p:nvPr/>
          </p:nvPicPr>
          <p:blipFill>
            <a:blip r:embed="rId3">
              <a:extLst>
                <a:ext uri="{28A0092B-C50C-407E-A947-70E740481C1C}">
                  <a14:useLocalDpi xmlns:a14="http://schemas.microsoft.com/office/drawing/2010/main" val="0"/>
                </a:ext>
              </a:extLst>
            </a:blip>
            <a:srcRect b="6238"/>
            <a:stretch>
              <a:fillRect/>
            </a:stretch>
          </p:blipFill>
          <p:spPr bwMode="auto">
            <a:xfrm>
              <a:off x="4195763" y="461963"/>
              <a:ext cx="49482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1">
              <a:extLst>
                <a:ext uri="{FF2B5EF4-FFF2-40B4-BE49-F238E27FC236}">
                  <a16:creationId xmlns:a16="http://schemas.microsoft.com/office/drawing/2014/main" id="{253880E3-39AD-477A-A772-14E9126C0DC2}"/>
                </a:ext>
              </a:extLst>
            </p:cNvPr>
            <p:cNvSpPr/>
            <p:nvPr/>
          </p:nvSpPr>
          <p:spPr>
            <a:xfrm>
              <a:off x="5280025" y="2928938"/>
              <a:ext cx="792163"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Ellipse 12">
              <a:extLst>
                <a:ext uri="{FF2B5EF4-FFF2-40B4-BE49-F238E27FC236}">
                  <a16:creationId xmlns:a16="http://schemas.microsoft.com/office/drawing/2014/main" id="{C44EC162-BDC0-4C98-A3F4-910097A88EA8}"/>
                </a:ext>
              </a:extLst>
            </p:cNvPr>
            <p:cNvSpPr/>
            <p:nvPr/>
          </p:nvSpPr>
          <p:spPr>
            <a:xfrm>
              <a:off x="7435850" y="2532063"/>
              <a:ext cx="792163"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4" name="Ellipse 13">
              <a:extLst>
                <a:ext uri="{FF2B5EF4-FFF2-40B4-BE49-F238E27FC236}">
                  <a16:creationId xmlns:a16="http://schemas.microsoft.com/office/drawing/2014/main" id="{BA9B74A5-D6A5-43A5-89F2-3F311B8EF4DF}"/>
                </a:ext>
              </a:extLst>
            </p:cNvPr>
            <p:cNvSpPr/>
            <p:nvPr/>
          </p:nvSpPr>
          <p:spPr>
            <a:xfrm>
              <a:off x="7146925" y="3736975"/>
              <a:ext cx="792163"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5" name="Ellipse 14">
              <a:extLst>
                <a:ext uri="{FF2B5EF4-FFF2-40B4-BE49-F238E27FC236}">
                  <a16:creationId xmlns:a16="http://schemas.microsoft.com/office/drawing/2014/main" id="{B8F28473-C193-42C8-B0D8-4C1F0E720075}"/>
                </a:ext>
              </a:extLst>
            </p:cNvPr>
            <p:cNvSpPr/>
            <p:nvPr/>
          </p:nvSpPr>
          <p:spPr>
            <a:xfrm>
              <a:off x="5876925" y="3594100"/>
              <a:ext cx="792163"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6" name="Ellipse 15">
              <a:extLst>
                <a:ext uri="{FF2B5EF4-FFF2-40B4-BE49-F238E27FC236}">
                  <a16:creationId xmlns:a16="http://schemas.microsoft.com/office/drawing/2014/main" id="{B2DBED64-B16F-4EDC-9A99-24490664647D}"/>
                </a:ext>
              </a:extLst>
            </p:cNvPr>
            <p:cNvSpPr/>
            <p:nvPr/>
          </p:nvSpPr>
          <p:spPr>
            <a:xfrm>
              <a:off x="5562600" y="4529138"/>
              <a:ext cx="792163"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spTree>
    <p:extLst>
      <p:ext uri="{BB962C8B-B14F-4D97-AF65-F5344CB8AC3E}">
        <p14:creationId xmlns:p14="http://schemas.microsoft.com/office/powerpoint/2010/main" val="217802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Le </a:t>
            </a:r>
            <a:r>
              <a:rPr kumimoji="0" lang="fr-BE" sz="2800" b="1" i="1" u="none" strike="noStrike" kern="1200" cap="none" spc="0" normalizeH="0" baseline="0" noProof="0" dirty="0" err="1">
                <a:ln>
                  <a:noFill/>
                </a:ln>
                <a:solidFill>
                  <a:srgbClr val="90AC50"/>
                </a:solidFill>
                <a:effectLst/>
                <a:uLnTx/>
                <a:uFillTx/>
                <a:latin typeface="Calibri" panose="020F0502020204030204"/>
                <a:ea typeface="+mj-ea"/>
                <a:cs typeface="+mj-cs"/>
              </a:rPr>
              <a:t>Groenstructuurplan</a:t>
            </a: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 de la Ville de Gand</a:t>
            </a:r>
          </a:p>
        </p:txBody>
      </p:sp>
      <p:sp>
        <p:nvSpPr>
          <p:cNvPr id="4" name="ZoneTexte 8">
            <a:extLst>
              <a:ext uri="{FF2B5EF4-FFF2-40B4-BE49-F238E27FC236}">
                <a16:creationId xmlns:a16="http://schemas.microsoft.com/office/drawing/2014/main" id="{CB7000E2-ED3F-4F59-AF18-F0CEE8BFCC56}"/>
              </a:ext>
            </a:extLst>
          </p:cNvPr>
          <p:cNvSpPr txBox="1">
            <a:spLocks noChangeArrowheads="1"/>
          </p:cNvSpPr>
          <p:nvPr/>
        </p:nvSpPr>
        <p:spPr bwMode="auto">
          <a:xfrm>
            <a:off x="342900" y="672419"/>
            <a:ext cx="20361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fr-BE" altLang="fr-FR" sz="2000" b="1" dirty="0">
                <a:solidFill>
                  <a:schemeClr val="tx1">
                    <a:lumMod val="75000"/>
                    <a:lumOff val="25000"/>
                  </a:schemeClr>
                </a:solidFill>
                <a:latin typeface="Helvetica" panose="020B0604020202020204" pitchFamily="34" charset="0"/>
              </a:rPr>
              <a:t>Mise en </a:t>
            </a:r>
            <a:r>
              <a:rPr lang="fr-BE" altLang="fr-FR" sz="2000" b="1" dirty="0" err="1">
                <a:solidFill>
                  <a:schemeClr val="tx1">
                    <a:lumMod val="75000"/>
                    <a:lumOff val="25000"/>
                  </a:schemeClr>
                </a:solidFill>
                <a:latin typeface="Helvetica" panose="020B0604020202020204" pitchFamily="34" charset="0"/>
              </a:rPr>
              <a:t>oeuvre</a:t>
            </a:r>
            <a:endParaRPr lang="fr-BE" altLang="fr-FR" sz="2000" b="1" dirty="0">
              <a:solidFill>
                <a:schemeClr val="tx1">
                  <a:lumMod val="75000"/>
                  <a:lumOff val="25000"/>
                </a:schemeClr>
              </a:solidFill>
              <a:latin typeface="Helvetica" panose="020B0604020202020204" pitchFamily="34" charset="0"/>
            </a:endParaRPr>
          </a:p>
        </p:txBody>
      </p:sp>
      <p:sp>
        <p:nvSpPr>
          <p:cNvPr id="17" name="ZoneTexte 7">
            <a:extLst>
              <a:ext uri="{FF2B5EF4-FFF2-40B4-BE49-F238E27FC236}">
                <a16:creationId xmlns:a16="http://schemas.microsoft.com/office/drawing/2014/main" id="{87F1F2B3-A149-4B8F-982B-1694ED79A9C5}"/>
              </a:ext>
            </a:extLst>
          </p:cNvPr>
          <p:cNvSpPr txBox="1">
            <a:spLocks noChangeArrowheads="1"/>
          </p:cNvSpPr>
          <p:nvPr/>
        </p:nvSpPr>
        <p:spPr bwMode="auto">
          <a:xfrm>
            <a:off x="342900" y="1208441"/>
            <a:ext cx="8285162"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buFont typeface="Arial" panose="020B0604020202020204" pitchFamily="34" charset="0"/>
              <a:buChar char="•"/>
            </a:pPr>
            <a:r>
              <a:rPr lang="fr-BE" altLang="fr-FR" sz="2000" b="1" dirty="0">
                <a:latin typeface="Helvetica" panose="020B0604020202020204" pitchFamily="34" charset="0"/>
              </a:rPr>
              <a:t>Participation citoyenne : </a:t>
            </a:r>
            <a:r>
              <a:rPr lang="fr-BE" altLang="fr-FR" sz="2000" dirty="0">
                <a:latin typeface="Helvetica" panose="020B0604020202020204" pitchFamily="34" charset="0"/>
              </a:rPr>
              <a:t>lors de l’élaboration de projets de nouveaux parcs, les résidents locaux et les représentants de tous les groupes de la population sont invités à des activités de participation et peuvent contribuer à la conception du projet.</a:t>
            </a:r>
          </a:p>
          <a:p>
            <a:pPr>
              <a:buFont typeface="Arial" panose="020B0604020202020204" pitchFamily="34" charset="0"/>
              <a:buChar char="•"/>
            </a:pPr>
            <a:endParaRPr lang="fr-BE" altLang="fr-FR" sz="2000" dirty="0">
              <a:latin typeface="Helvetica" panose="020B0604020202020204" pitchFamily="34" charset="0"/>
            </a:endParaRPr>
          </a:p>
          <a:p>
            <a:pPr>
              <a:buFont typeface="Arial" panose="020B0604020202020204" pitchFamily="34" charset="0"/>
              <a:buChar char="•"/>
            </a:pPr>
            <a:r>
              <a:rPr lang="fr-BE" altLang="fr-FR" sz="2000" b="1" dirty="0">
                <a:latin typeface="Helvetica" panose="020B0604020202020204" pitchFamily="34" charset="0"/>
              </a:rPr>
              <a:t>Fonds de développement des espaces verts : </a:t>
            </a:r>
            <a:r>
              <a:rPr lang="fr-BE" altLang="fr-FR" sz="2000" dirty="0">
                <a:latin typeface="Helvetica" panose="020B0604020202020204" pitchFamily="34" charset="0"/>
              </a:rPr>
              <a:t>chaque développeur est tenu de verser une contribution lorsqu’il ne réalise pas des espaces verts publics (parce qu’inutile dans le cas de son projet) ou parce que les espaces verts réalisés ne correspondent pas à l’infrastructure verte souhaitée. Ce fonds sert à l’acquisition de terrains (opportunités) ou à la conception d’espaces verts publiques aux endroits souhaités.</a:t>
            </a:r>
          </a:p>
        </p:txBody>
      </p:sp>
    </p:spTree>
    <p:extLst>
      <p:ext uri="{BB962C8B-B14F-4D97-AF65-F5344CB8AC3E}">
        <p14:creationId xmlns:p14="http://schemas.microsoft.com/office/powerpoint/2010/main" val="28026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Le </a:t>
            </a:r>
            <a:r>
              <a:rPr kumimoji="0" lang="fr-BE" sz="2800" b="1" i="1" u="none" strike="noStrike" kern="1200" cap="none" spc="0" normalizeH="0" baseline="0" noProof="0" dirty="0">
                <a:ln>
                  <a:noFill/>
                </a:ln>
                <a:solidFill>
                  <a:srgbClr val="90AC50"/>
                </a:solidFill>
                <a:effectLst/>
                <a:uLnTx/>
                <a:uFillTx/>
                <a:latin typeface="Calibri" panose="020F0502020204030204"/>
                <a:ea typeface="+mj-ea"/>
                <a:cs typeface="+mj-cs"/>
              </a:rPr>
              <a:t>Plan </a:t>
            </a:r>
            <a:r>
              <a:rPr kumimoji="0" lang="fr-BE" sz="2800" b="1" i="1" u="none" strike="noStrike" kern="1200" cap="none" spc="0" normalizeH="0" baseline="0" noProof="0" dirty="0" err="1">
                <a:ln>
                  <a:noFill/>
                </a:ln>
                <a:solidFill>
                  <a:srgbClr val="90AC50"/>
                </a:solidFill>
                <a:effectLst/>
                <a:uLnTx/>
                <a:uFillTx/>
                <a:latin typeface="Calibri" panose="020F0502020204030204"/>
                <a:ea typeface="+mj-ea"/>
                <a:cs typeface="+mj-cs"/>
              </a:rPr>
              <a:t>Pep’s</a:t>
            </a: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 de la Ville de </a:t>
            </a:r>
            <a:r>
              <a:rPr lang="fr-BE" dirty="0">
                <a:latin typeface="Calibri" panose="020F0502020204030204"/>
              </a:rPr>
              <a:t>Liège</a:t>
            </a:r>
            <a:endPar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endParaRPr>
          </a:p>
        </p:txBody>
      </p:sp>
      <p:sp>
        <p:nvSpPr>
          <p:cNvPr id="4" name="ZoneTexte 8">
            <a:extLst>
              <a:ext uri="{FF2B5EF4-FFF2-40B4-BE49-F238E27FC236}">
                <a16:creationId xmlns:a16="http://schemas.microsoft.com/office/drawing/2014/main" id="{CB7000E2-ED3F-4F59-AF18-F0CEE8BFCC56}"/>
              </a:ext>
            </a:extLst>
          </p:cNvPr>
          <p:cNvSpPr txBox="1">
            <a:spLocks noChangeArrowheads="1"/>
          </p:cNvSpPr>
          <p:nvPr/>
        </p:nvSpPr>
        <p:spPr bwMode="auto">
          <a:xfrm>
            <a:off x="342900" y="672419"/>
            <a:ext cx="3315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fr-BE" altLang="fr-FR" sz="2000" b="1" dirty="0">
                <a:solidFill>
                  <a:schemeClr val="tx1">
                    <a:lumMod val="75000"/>
                    <a:lumOff val="25000"/>
                  </a:schemeClr>
                </a:solidFill>
                <a:latin typeface="Helvetica" panose="020B0604020202020204" pitchFamily="34" charset="0"/>
              </a:rPr>
              <a:t>Un projet de maillage vert</a:t>
            </a:r>
          </a:p>
        </p:txBody>
      </p:sp>
      <p:pic>
        <p:nvPicPr>
          <p:cNvPr id="3" name="Image 2" descr="Une image contenant carte&#10;&#10;Description générée automatiquement">
            <a:extLst>
              <a:ext uri="{FF2B5EF4-FFF2-40B4-BE49-F238E27FC236}">
                <a16:creationId xmlns:a16="http://schemas.microsoft.com/office/drawing/2014/main" id="{A4B48347-DDC0-4325-9B2D-AFCFCF29D713}"/>
              </a:ext>
            </a:extLst>
          </p:cNvPr>
          <p:cNvPicPr>
            <a:picLocks noChangeAspect="1"/>
          </p:cNvPicPr>
          <p:nvPr/>
        </p:nvPicPr>
        <p:blipFill>
          <a:blip r:embed="rId3"/>
          <a:stretch>
            <a:fillRect/>
          </a:stretch>
        </p:blipFill>
        <p:spPr>
          <a:xfrm>
            <a:off x="5509671" y="0"/>
            <a:ext cx="3634329" cy="5143500"/>
          </a:xfrm>
          <a:prstGeom prst="rect">
            <a:avLst/>
          </a:prstGeom>
        </p:spPr>
      </p:pic>
      <p:pic>
        <p:nvPicPr>
          <p:cNvPr id="8" name="Image 7" descr="Une image contenant carte&#10;&#10;Description générée automatiquement">
            <a:extLst>
              <a:ext uri="{FF2B5EF4-FFF2-40B4-BE49-F238E27FC236}">
                <a16:creationId xmlns:a16="http://schemas.microsoft.com/office/drawing/2014/main" id="{A932DBDE-DEF6-4A35-94D6-278C9A7D00DF}"/>
              </a:ext>
            </a:extLst>
          </p:cNvPr>
          <p:cNvPicPr>
            <a:picLocks noChangeAspect="1"/>
          </p:cNvPicPr>
          <p:nvPr/>
        </p:nvPicPr>
        <p:blipFill rotWithShape="1">
          <a:blip r:embed="rId3"/>
          <a:srcRect l="69539" t="83216" b="12186"/>
          <a:stretch/>
        </p:blipFill>
        <p:spPr>
          <a:xfrm>
            <a:off x="5608967" y="4125648"/>
            <a:ext cx="3535033" cy="755042"/>
          </a:xfrm>
          <a:prstGeom prst="rect">
            <a:avLst/>
          </a:prstGeom>
        </p:spPr>
      </p:pic>
      <p:sp>
        <p:nvSpPr>
          <p:cNvPr id="9" name="ZoneTexte 7">
            <a:extLst>
              <a:ext uri="{FF2B5EF4-FFF2-40B4-BE49-F238E27FC236}">
                <a16:creationId xmlns:a16="http://schemas.microsoft.com/office/drawing/2014/main" id="{50DF80C0-9676-491A-B47C-061B1D67F667}"/>
              </a:ext>
            </a:extLst>
          </p:cNvPr>
          <p:cNvSpPr txBox="1">
            <a:spLocks noChangeArrowheads="1"/>
          </p:cNvSpPr>
          <p:nvPr/>
        </p:nvSpPr>
        <p:spPr bwMode="auto">
          <a:xfrm>
            <a:off x="342900" y="1208441"/>
            <a:ext cx="516677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buFont typeface="Arial" panose="020B0604020202020204" pitchFamily="34" charset="0"/>
              <a:buChar char="•"/>
            </a:pPr>
            <a:r>
              <a:rPr lang="fr-BE" altLang="fr-FR" sz="2000" dirty="0">
                <a:latin typeface="Helvetica" panose="020B0604020202020204" pitchFamily="34" charset="0"/>
              </a:rPr>
              <a:t>« Prospective Espaces Publics »</a:t>
            </a:r>
          </a:p>
          <a:p>
            <a:pPr>
              <a:buFont typeface="Arial" panose="020B0604020202020204" pitchFamily="34" charset="0"/>
              <a:buChar char="•"/>
            </a:pPr>
            <a:endParaRPr lang="fr-BE" altLang="fr-FR" sz="2000" dirty="0">
              <a:latin typeface="Helvetica" panose="020B0604020202020204" pitchFamily="34" charset="0"/>
            </a:endParaRPr>
          </a:p>
          <a:p>
            <a:pPr>
              <a:buFont typeface="Arial" panose="020B0604020202020204" pitchFamily="34" charset="0"/>
              <a:buChar char="•"/>
            </a:pPr>
            <a:r>
              <a:rPr lang="fr-BE" altLang="fr-FR" sz="2000" dirty="0">
                <a:latin typeface="Helvetica" panose="020B0604020202020204" pitchFamily="34" charset="0"/>
              </a:rPr>
              <a:t>Objectif : que chaque liégeois ait accès à un espace vert à 10 minutes.</a:t>
            </a:r>
          </a:p>
          <a:p>
            <a:pPr>
              <a:buFont typeface="Arial" panose="020B0604020202020204" pitchFamily="34" charset="0"/>
              <a:buChar char="•"/>
            </a:pPr>
            <a:endParaRPr lang="fr-BE" altLang="fr-FR" sz="2000" dirty="0">
              <a:latin typeface="Helvetica" panose="020B0604020202020204" pitchFamily="34" charset="0"/>
            </a:endParaRPr>
          </a:p>
          <a:p>
            <a:pPr>
              <a:buFont typeface="Arial" panose="020B0604020202020204" pitchFamily="34" charset="0"/>
              <a:buChar char="•"/>
            </a:pPr>
            <a:r>
              <a:rPr lang="fr-BE" altLang="fr-FR" sz="2000" dirty="0">
                <a:latin typeface="Helvetica" panose="020B0604020202020204" pitchFamily="34" charset="0"/>
              </a:rPr>
              <a:t>Norme de référence OMS : 10 m²/hab.</a:t>
            </a:r>
          </a:p>
          <a:p>
            <a:pPr>
              <a:buFont typeface="Arial" panose="020B0604020202020204" pitchFamily="34" charset="0"/>
              <a:buChar char="•"/>
            </a:pPr>
            <a:endParaRPr lang="fr-BE" altLang="fr-FR" sz="2000" dirty="0">
              <a:latin typeface="Helvetica" panose="020B0604020202020204" pitchFamily="34" charset="0"/>
            </a:endParaRPr>
          </a:p>
          <a:p>
            <a:pPr>
              <a:buFont typeface="Arial" panose="020B0604020202020204" pitchFamily="34" charset="0"/>
              <a:buChar char="•"/>
            </a:pPr>
            <a:r>
              <a:rPr lang="fr-BE" altLang="fr-FR" sz="2000" dirty="0">
                <a:latin typeface="Helvetica" panose="020B0604020202020204" pitchFamily="34" charset="0"/>
              </a:rPr>
              <a:t>Diagnostic qualitatif des espaces publics existants sur la commune et de leurs zones d’influence</a:t>
            </a:r>
          </a:p>
        </p:txBody>
      </p:sp>
    </p:spTree>
    <p:extLst>
      <p:ext uri="{BB962C8B-B14F-4D97-AF65-F5344CB8AC3E}">
        <p14:creationId xmlns:p14="http://schemas.microsoft.com/office/powerpoint/2010/main" val="27859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Le </a:t>
            </a:r>
            <a:r>
              <a:rPr kumimoji="0" lang="fr-BE" sz="2800" b="1" i="1" u="none" strike="noStrike" kern="1200" cap="none" spc="0" normalizeH="0" baseline="0" noProof="0" dirty="0">
                <a:ln>
                  <a:noFill/>
                </a:ln>
                <a:solidFill>
                  <a:srgbClr val="90AC50"/>
                </a:solidFill>
                <a:effectLst/>
                <a:uLnTx/>
                <a:uFillTx/>
                <a:latin typeface="Calibri" panose="020F0502020204030204"/>
                <a:ea typeface="+mj-ea"/>
                <a:cs typeface="+mj-cs"/>
              </a:rPr>
              <a:t>Plan </a:t>
            </a:r>
            <a:r>
              <a:rPr kumimoji="0" lang="fr-BE" sz="2800" b="1" i="1" u="none" strike="noStrike" kern="1200" cap="none" spc="0" normalizeH="0" baseline="0" noProof="0" dirty="0" err="1">
                <a:ln>
                  <a:noFill/>
                </a:ln>
                <a:solidFill>
                  <a:srgbClr val="90AC50"/>
                </a:solidFill>
                <a:effectLst/>
                <a:uLnTx/>
                <a:uFillTx/>
                <a:latin typeface="Calibri" panose="020F0502020204030204"/>
                <a:ea typeface="+mj-ea"/>
                <a:cs typeface="+mj-cs"/>
              </a:rPr>
              <a:t>Pep’s</a:t>
            </a: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 de la Ville de </a:t>
            </a:r>
            <a:r>
              <a:rPr lang="fr-BE" dirty="0">
                <a:latin typeface="Calibri" panose="020F0502020204030204"/>
              </a:rPr>
              <a:t>Liège</a:t>
            </a:r>
            <a:endPar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endParaRPr>
          </a:p>
        </p:txBody>
      </p:sp>
      <p:sp>
        <p:nvSpPr>
          <p:cNvPr id="4" name="ZoneTexte 8">
            <a:extLst>
              <a:ext uri="{FF2B5EF4-FFF2-40B4-BE49-F238E27FC236}">
                <a16:creationId xmlns:a16="http://schemas.microsoft.com/office/drawing/2014/main" id="{CB7000E2-ED3F-4F59-AF18-F0CEE8BFCC56}"/>
              </a:ext>
            </a:extLst>
          </p:cNvPr>
          <p:cNvSpPr txBox="1">
            <a:spLocks noChangeArrowheads="1"/>
          </p:cNvSpPr>
          <p:nvPr/>
        </p:nvSpPr>
        <p:spPr bwMode="auto">
          <a:xfrm>
            <a:off x="342900" y="672419"/>
            <a:ext cx="2178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fr-BE" altLang="fr-FR" sz="2000" b="1" dirty="0">
                <a:solidFill>
                  <a:schemeClr val="tx1">
                    <a:lumMod val="75000"/>
                    <a:lumOff val="25000"/>
                  </a:schemeClr>
                </a:solidFill>
                <a:latin typeface="Helvetica" panose="020B0604020202020204" pitchFamily="34" charset="0"/>
              </a:rPr>
              <a:t>Un plan d’action</a:t>
            </a:r>
          </a:p>
        </p:txBody>
      </p:sp>
      <p:pic>
        <p:nvPicPr>
          <p:cNvPr id="6" name="Google Shape;136;p23">
            <a:extLst>
              <a:ext uri="{FF2B5EF4-FFF2-40B4-BE49-F238E27FC236}">
                <a16:creationId xmlns:a16="http://schemas.microsoft.com/office/drawing/2014/main" id="{D38F8FEE-2E4B-417A-9A90-E13A59BAF60E}"/>
              </a:ext>
            </a:extLst>
          </p:cNvPr>
          <p:cNvPicPr preferRelativeResize="0"/>
          <p:nvPr/>
        </p:nvPicPr>
        <p:blipFill rotWithShape="1">
          <a:blip r:embed="rId3">
            <a:alphaModFix/>
          </a:blip>
          <a:srcRect l="69958" t="77615" b="2360"/>
          <a:stretch/>
        </p:blipFill>
        <p:spPr>
          <a:xfrm>
            <a:off x="7162800" y="3455418"/>
            <a:ext cx="1981200" cy="1480358"/>
          </a:xfrm>
          <a:prstGeom prst="rect">
            <a:avLst/>
          </a:prstGeom>
          <a:noFill/>
          <a:ln>
            <a:noFill/>
          </a:ln>
        </p:spPr>
      </p:pic>
      <p:pic>
        <p:nvPicPr>
          <p:cNvPr id="8" name="Image 7" descr="Une image contenant carte&#10;&#10;Description générée automatiquement">
            <a:extLst>
              <a:ext uri="{FF2B5EF4-FFF2-40B4-BE49-F238E27FC236}">
                <a16:creationId xmlns:a16="http://schemas.microsoft.com/office/drawing/2014/main" id="{66174651-3253-4D44-982E-19128C0BC50D}"/>
              </a:ext>
            </a:extLst>
          </p:cNvPr>
          <p:cNvPicPr>
            <a:picLocks noChangeAspect="1"/>
          </p:cNvPicPr>
          <p:nvPr/>
        </p:nvPicPr>
        <p:blipFill>
          <a:blip r:embed="rId4"/>
          <a:stretch>
            <a:fillRect/>
          </a:stretch>
        </p:blipFill>
        <p:spPr>
          <a:xfrm>
            <a:off x="5509671" y="0"/>
            <a:ext cx="3634329" cy="5143500"/>
          </a:xfrm>
          <a:prstGeom prst="rect">
            <a:avLst/>
          </a:prstGeom>
        </p:spPr>
      </p:pic>
      <p:pic>
        <p:nvPicPr>
          <p:cNvPr id="10" name="Image 9" descr="Une image contenant carte&#10;&#10;Description générée automatiquement">
            <a:extLst>
              <a:ext uri="{FF2B5EF4-FFF2-40B4-BE49-F238E27FC236}">
                <a16:creationId xmlns:a16="http://schemas.microsoft.com/office/drawing/2014/main" id="{5C9E4D52-D6D1-4F52-9FC1-1ECFBBC52CD9}"/>
              </a:ext>
            </a:extLst>
          </p:cNvPr>
          <p:cNvPicPr>
            <a:picLocks noChangeAspect="1"/>
          </p:cNvPicPr>
          <p:nvPr/>
        </p:nvPicPr>
        <p:blipFill rotWithShape="1">
          <a:blip r:embed="rId4"/>
          <a:srcRect l="69821" t="73060" r="2902" b="16640"/>
          <a:stretch/>
        </p:blipFill>
        <p:spPr>
          <a:xfrm>
            <a:off x="6522720" y="3625945"/>
            <a:ext cx="2542291" cy="1358599"/>
          </a:xfrm>
          <a:prstGeom prst="rect">
            <a:avLst/>
          </a:prstGeom>
        </p:spPr>
      </p:pic>
      <p:sp>
        <p:nvSpPr>
          <p:cNvPr id="11" name="ZoneTexte 7">
            <a:extLst>
              <a:ext uri="{FF2B5EF4-FFF2-40B4-BE49-F238E27FC236}">
                <a16:creationId xmlns:a16="http://schemas.microsoft.com/office/drawing/2014/main" id="{912A65BA-9B64-47BD-9D79-F707DCEF8120}"/>
              </a:ext>
            </a:extLst>
          </p:cNvPr>
          <p:cNvSpPr txBox="1">
            <a:spLocks noChangeArrowheads="1"/>
          </p:cNvSpPr>
          <p:nvPr/>
        </p:nvSpPr>
        <p:spPr bwMode="auto">
          <a:xfrm>
            <a:off x="342900" y="1208441"/>
            <a:ext cx="516677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buFont typeface="Arial" panose="020B0604020202020204" pitchFamily="34" charset="0"/>
              <a:buChar char="•"/>
            </a:pPr>
            <a:r>
              <a:rPr lang="fr-BE" altLang="fr-FR" sz="2000" dirty="0">
                <a:latin typeface="Helvetica" panose="020B0604020202020204" pitchFamily="34" charset="0"/>
              </a:rPr>
              <a:t>Identification de quartier en besoin et désignation de quartiers prioritaires</a:t>
            </a:r>
          </a:p>
          <a:p>
            <a:pPr>
              <a:buFont typeface="Arial" panose="020B0604020202020204" pitchFamily="34" charset="0"/>
              <a:buChar char="•"/>
            </a:pPr>
            <a:endParaRPr lang="fr-BE" altLang="fr-FR" sz="2000" dirty="0">
              <a:latin typeface="Helvetica" panose="020B0604020202020204" pitchFamily="34" charset="0"/>
            </a:endParaRPr>
          </a:p>
          <a:p>
            <a:pPr>
              <a:buFont typeface="Arial" panose="020B0604020202020204" pitchFamily="34" charset="0"/>
              <a:buChar char="•"/>
            </a:pPr>
            <a:r>
              <a:rPr lang="fr-BE" altLang="fr-FR" sz="2000" dirty="0">
                <a:latin typeface="Helvetica" panose="020B0604020202020204" pitchFamily="34" charset="0"/>
              </a:rPr>
              <a:t>Constat d’un manque de liaisons vers les espaces verts de quartiers adjacent pourtant proches !</a:t>
            </a:r>
          </a:p>
          <a:p>
            <a:pPr>
              <a:buFont typeface="Arial" panose="020B0604020202020204" pitchFamily="34" charset="0"/>
              <a:buChar char="•"/>
            </a:pPr>
            <a:endParaRPr lang="fr-BE" altLang="fr-FR" sz="2000" dirty="0">
              <a:latin typeface="Helvetica" panose="020B0604020202020204" pitchFamily="34" charset="0"/>
            </a:endParaRPr>
          </a:p>
          <a:p>
            <a:pPr marL="0" indent="0" algn="l"/>
            <a:r>
              <a:rPr lang="fr-BE" altLang="fr-FR" sz="2000" dirty="0">
                <a:latin typeface="Helvetica" panose="020B0604020202020204" pitchFamily="34" charset="0"/>
                <a:sym typeface="Wingdings" panose="05000000000000000000" pitchFamily="2" charset="2"/>
              </a:rPr>
              <a:t> </a:t>
            </a:r>
            <a:r>
              <a:rPr lang="fr-FR" sz="2000" dirty="0">
                <a:latin typeface="Helvetica" panose="020B0604020202020204" pitchFamily="34" charset="0"/>
              </a:rPr>
              <a:t>Améliorer la qualité des espaces publics existants ;</a:t>
            </a:r>
          </a:p>
          <a:p>
            <a:pPr marL="0" indent="0" algn="l"/>
            <a:r>
              <a:rPr lang="fr-FR" sz="2000" dirty="0">
                <a:latin typeface="Helvetica" panose="020B0604020202020204" pitchFamily="34" charset="0"/>
                <a:sym typeface="Wingdings" panose="05000000000000000000" pitchFamily="2" charset="2"/>
              </a:rPr>
              <a:t> </a:t>
            </a:r>
            <a:r>
              <a:rPr lang="fr-FR" sz="2000" dirty="0">
                <a:latin typeface="Helvetica" panose="020B0604020202020204" pitchFamily="34" charset="0"/>
              </a:rPr>
              <a:t>Créer de nouveaux espaces verts ;</a:t>
            </a:r>
          </a:p>
          <a:p>
            <a:pPr marL="0" indent="0" algn="l"/>
            <a:r>
              <a:rPr lang="fr-FR" sz="2000" dirty="0">
                <a:latin typeface="Helvetica" panose="020B0604020202020204" pitchFamily="34" charset="0"/>
                <a:sym typeface="Wingdings" panose="05000000000000000000" pitchFamily="2" charset="2"/>
              </a:rPr>
              <a:t> </a:t>
            </a:r>
            <a:r>
              <a:rPr lang="fr-FR" sz="2000" dirty="0">
                <a:latin typeface="Helvetica" panose="020B0604020202020204" pitchFamily="34" charset="0"/>
              </a:rPr>
              <a:t>Créer de nouveaux accès aux espaces verts existants.</a:t>
            </a:r>
          </a:p>
          <a:p>
            <a:pPr marL="0" indent="0"/>
            <a:endParaRPr lang="fr-BE" altLang="fr-FR" sz="2000" dirty="0">
              <a:latin typeface="Helvetica" panose="020B0604020202020204" pitchFamily="34" charset="0"/>
            </a:endParaRPr>
          </a:p>
        </p:txBody>
      </p:sp>
    </p:spTree>
    <p:extLst>
      <p:ext uri="{BB962C8B-B14F-4D97-AF65-F5344CB8AC3E}">
        <p14:creationId xmlns:p14="http://schemas.microsoft.com/office/powerpoint/2010/main" val="4143761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Conclusion</a:t>
            </a:r>
          </a:p>
        </p:txBody>
      </p:sp>
      <p:sp>
        <p:nvSpPr>
          <p:cNvPr id="7" name="Espace réservé du contenu 2">
            <a:extLst>
              <a:ext uri="{FF2B5EF4-FFF2-40B4-BE49-F238E27FC236}">
                <a16:creationId xmlns:a16="http://schemas.microsoft.com/office/drawing/2014/main" id="{A1EB10F2-B0E7-4684-9315-8E81A4C4EC5D}"/>
              </a:ext>
            </a:extLst>
          </p:cNvPr>
          <p:cNvSpPr txBox="1">
            <a:spLocks/>
          </p:cNvSpPr>
          <p:nvPr/>
        </p:nvSpPr>
        <p:spPr>
          <a:xfrm>
            <a:off x="342900" y="668692"/>
            <a:ext cx="8458200" cy="447480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BE" dirty="0"/>
              <a:t>La mise en œuvre d’une infrastructure verte commence avec un </a:t>
            </a:r>
            <a:r>
              <a:rPr lang="fr-BE" b="1" dirty="0"/>
              <a:t>projet</a:t>
            </a:r>
            <a:r>
              <a:rPr lang="fr-BE" dirty="0"/>
              <a:t> (initiative politique ou citoyenne) ;</a:t>
            </a:r>
          </a:p>
          <a:p>
            <a:pPr marL="0" indent="0">
              <a:buNone/>
            </a:pPr>
            <a:endParaRPr lang="fr-BE" dirty="0"/>
          </a:p>
          <a:p>
            <a:pPr marL="0" indent="0">
              <a:buNone/>
            </a:pPr>
            <a:r>
              <a:rPr lang="fr-BE" dirty="0"/>
              <a:t>Sa concrétisation passe par une planification, une réalisation et une gestion, de préférence impliquant une </a:t>
            </a:r>
            <a:r>
              <a:rPr lang="fr-BE" b="1" dirty="0"/>
              <a:t>multitude d’acteurs </a:t>
            </a:r>
            <a:r>
              <a:rPr lang="fr-BE" dirty="0"/>
              <a:t>;</a:t>
            </a:r>
          </a:p>
          <a:p>
            <a:pPr marL="0" indent="0">
              <a:buNone/>
            </a:pPr>
            <a:endParaRPr lang="fr-BE" dirty="0"/>
          </a:p>
          <a:p>
            <a:pPr marL="0" indent="0">
              <a:buNone/>
            </a:pPr>
            <a:r>
              <a:rPr lang="fr-BE" dirty="0"/>
              <a:t>L’infrastructure verte est une approche </a:t>
            </a:r>
            <a:r>
              <a:rPr lang="fr-BE" b="1" dirty="0" err="1"/>
              <a:t>multifonctionelle</a:t>
            </a:r>
            <a:r>
              <a:rPr lang="fr-BE" b="1" dirty="0"/>
              <a:t> : </a:t>
            </a:r>
            <a:r>
              <a:rPr lang="fr-BE" dirty="0"/>
              <a:t>sa réalisation sera bénéfique à plusieurs égards ;</a:t>
            </a:r>
          </a:p>
          <a:p>
            <a:pPr marL="0" indent="0">
              <a:buNone/>
            </a:pPr>
            <a:endParaRPr lang="fr-BE" dirty="0"/>
          </a:p>
          <a:p>
            <a:pPr marL="0" indent="0">
              <a:buNone/>
            </a:pPr>
            <a:r>
              <a:rPr lang="fr-BE" dirty="0"/>
              <a:t>Les objectifs peuvent être définis en termes de proximité par rapport aux usagers potentiels. La proximité et l’accès implique des </a:t>
            </a:r>
            <a:r>
              <a:rPr lang="fr-BE" b="1" dirty="0"/>
              <a:t>liaisons</a:t>
            </a:r>
            <a:r>
              <a:rPr lang="fr-BE" dirty="0"/>
              <a:t> vers les espaces verts et une amélioration qualitative de ceux-ci.</a:t>
            </a:r>
          </a:p>
          <a:p>
            <a:pPr marL="0" indent="0">
              <a:buNone/>
            </a:pPr>
            <a:endParaRPr lang="fr-BE" dirty="0"/>
          </a:p>
        </p:txBody>
      </p:sp>
    </p:spTree>
    <p:extLst>
      <p:ext uri="{BB962C8B-B14F-4D97-AF65-F5344CB8AC3E}">
        <p14:creationId xmlns:p14="http://schemas.microsoft.com/office/powerpoint/2010/main" val="2044987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5169408" y="4255499"/>
            <a:ext cx="3782522" cy="875838"/>
          </a:xfrm>
        </p:spPr>
        <p:txBody>
          <a:bodyPr/>
          <a:lstStyle/>
          <a:p>
            <a:r>
              <a:rPr lang="fr-FR" dirty="0"/>
              <a:t>Sébastien Hendrickx, chercheur à la</a:t>
            </a:r>
            <a:br>
              <a:rPr lang="fr-FR" dirty="0"/>
            </a:br>
            <a:r>
              <a:rPr lang="fr-FR" dirty="0"/>
              <a:t>Conférence Permanente du Développement du Territoire</a:t>
            </a:r>
          </a:p>
          <a:p>
            <a:r>
              <a:rPr lang="fr-FR" dirty="0">
                <a:hlinkClick r:id="rId3"/>
              </a:rPr>
              <a:t>s.hendrickx@uliege.be</a:t>
            </a:r>
            <a:endParaRPr lang="fr-FR" dirty="0"/>
          </a:p>
          <a:p>
            <a:endParaRPr lang="fr-FR" dirty="0"/>
          </a:p>
        </p:txBody>
      </p:sp>
      <p:sp>
        <p:nvSpPr>
          <p:cNvPr id="6" name="ZoneTexte 5">
            <a:extLst>
              <a:ext uri="{FF2B5EF4-FFF2-40B4-BE49-F238E27FC236}">
                <a16:creationId xmlns:a16="http://schemas.microsoft.com/office/drawing/2014/main" id="{5CE1CBD6-F99D-49CA-BE9B-69C7FAC234AC}"/>
              </a:ext>
            </a:extLst>
          </p:cNvPr>
          <p:cNvSpPr txBox="1"/>
          <p:nvPr/>
        </p:nvSpPr>
        <p:spPr>
          <a:xfrm>
            <a:off x="0" y="2003405"/>
            <a:ext cx="9144000" cy="369332"/>
          </a:xfrm>
          <a:prstGeom prst="rect">
            <a:avLst/>
          </a:prstGeom>
          <a:noFill/>
        </p:spPr>
        <p:txBody>
          <a:bodyPr wrap="square">
            <a:spAutoFit/>
          </a:bodyPr>
          <a:lstStyle/>
          <a:p>
            <a:pPr algn="ctr"/>
            <a:r>
              <a:rPr lang="fr-BE" dirty="0">
                <a:solidFill>
                  <a:srgbClr val="5FA4B0"/>
                </a:solidFill>
              </a:rPr>
              <a:t>Plus d’info : cpdt.wallonie.be</a:t>
            </a:r>
          </a:p>
        </p:txBody>
      </p:sp>
    </p:spTree>
    <p:extLst>
      <p:ext uri="{BB962C8B-B14F-4D97-AF65-F5344CB8AC3E}">
        <p14:creationId xmlns:p14="http://schemas.microsoft.com/office/powerpoint/2010/main" val="315984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2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4C501FF-99FA-4DB7-92CA-AF0DAD0900B1}"/>
              </a:ext>
            </a:extLst>
          </p:cNvPr>
          <p:cNvSpPr txBox="1"/>
          <p:nvPr/>
        </p:nvSpPr>
        <p:spPr>
          <a:xfrm>
            <a:off x="342900" y="729872"/>
            <a:ext cx="5195966" cy="646331"/>
          </a:xfrm>
          <a:prstGeom prst="rect">
            <a:avLst/>
          </a:prstGeom>
          <a:noFill/>
        </p:spPr>
        <p:txBody>
          <a:bodyPr wrap="square">
            <a:spAutoFit/>
          </a:bodyPr>
          <a:lstStyle/>
          <a:p>
            <a:pPr>
              <a:spcBef>
                <a:spcPts val="800"/>
              </a:spcBef>
            </a:pPr>
            <a:r>
              <a:rPr lang="en-GB" sz="1800" dirty="0" err="1"/>
              <a:t>Réflexions</a:t>
            </a:r>
            <a:r>
              <a:rPr lang="en-GB" sz="1800" dirty="0"/>
              <a:t> d’un travail </a:t>
            </a:r>
            <a:r>
              <a:rPr lang="en-GB" sz="1800" dirty="0" err="1"/>
              <a:t>collectif</a:t>
            </a:r>
            <a:r>
              <a:rPr lang="en-GB" sz="1800" dirty="0"/>
              <a:t> </a:t>
            </a:r>
            <a:r>
              <a:rPr lang="en-GB" sz="1800" dirty="0" err="1"/>
              <a:t>issu</a:t>
            </a:r>
            <a:r>
              <a:rPr lang="en-GB" sz="1800" dirty="0"/>
              <a:t> </a:t>
            </a:r>
            <a:r>
              <a:rPr lang="en-GB" sz="1800" dirty="0" err="1"/>
              <a:t>d’une</a:t>
            </a:r>
            <a:r>
              <a:rPr lang="en-GB" sz="1800" dirty="0"/>
              <a:t> recherche</a:t>
            </a:r>
            <a:r>
              <a:rPr lang="en-GB" dirty="0"/>
              <a:t> de la CPDT</a:t>
            </a:r>
            <a:endParaRPr lang="en-GB" sz="1800" dirty="0"/>
          </a:p>
        </p:txBody>
      </p:sp>
      <p:sp>
        <p:nvSpPr>
          <p:cNvPr id="11" name="ZoneTexte 10">
            <a:extLst>
              <a:ext uri="{FF2B5EF4-FFF2-40B4-BE49-F238E27FC236}">
                <a16:creationId xmlns:a16="http://schemas.microsoft.com/office/drawing/2014/main" id="{B3FDC82A-812E-4B51-A0D4-7FD337B5B71D}"/>
              </a:ext>
            </a:extLst>
          </p:cNvPr>
          <p:cNvSpPr txBox="1"/>
          <p:nvPr/>
        </p:nvSpPr>
        <p:spPr>
          <a:xfrm>
            <a:off x="342899" y="1464653"/>
            <a:ext cx="5195966" cy="738664"/>
          </a:xfrm>
          <a:prstGeom prst="rect">
            <a:avLst/>
          </a:prstGeom>
          <a:noFill/>
        </p:spPr>
        <p:txBody>
          <a:bodyPr wrap="square">
            <a:spAutoFit/>
          </a:bodyPr>
          <a:lstStyle/>
          <a:p>
            <a:pPr>
              <a:spcBef>
                <a:spcPts val="800"/>
              </a:spcBef>
            </a:pPr>
            <a:r>
              <a:rPr lang="fr-BE" sz="1400" b="1" i="0" dirty="0">
                <a:solidFill>
                  <a:schemeClr val="tx1">
                    <a:lumMod val="65000"/>
                    <a:lumOff val="35000"/>
                  </a:schemeClr>
                </a:solidFill>
                <a:effectLst/>
                <a:latin typeface="Source Sans Pro" panose="020B0503030403020204" pitchFamily="34" charset="0"/>
              </a:rPr>
              <a:t>D. </a:t>
            </a:r>
            <a:r>
              <a:rPr lang="fr-BE" sz="1400" b="1" i="0" dirty="0" err="1">
                <a:solidFill>
                  <a:schemeClr val="tx1">
                    <a:lumMod val="65000"/>
                    <a:lumOff val="35000"/>
                  </a:schemeClr>
                </a:solidFill>
                <a:effectLst/>
                <a:latin typeface="Source Sans Pro" panose="020B0503030403020204" pitchFamily="34" charset="0"/>
              </a:rPr>
              <a:t>Bruggeman</a:t>
            </a:r>
            <a:r>
              <a:rPr lang="fr-BE" sz="1400" b="1" i="0" dirty="0">
                <a:solidFill>
                  <a:schemeClr val="tx1">
                    <a:lumMod val="65000"/>
                    <a:lumOff val="35000"/>
                  </a:schemeClr>
                </a:solidFill>
                <a:effectLst/>
                <a:latin typeface="Source Sans Pro" panose="020B0503030403020204" pitchFamily="34" charset="0"/>
              </a:rPr>
              <a:t>, V. </a:t>
            </a:r>
            <a:r>
              <a:rPr lang="fr-BE" sz="1400" b="1" i="0" dirty="0" err="1">
                <a:solidFill>
                  <a:schemeClr val="tx1">
                    <a:lumMod val="65000"/>
                    <a:lumOff val="35000"/>
                  </a:schemeClr>
                </a:solidFill>
                <a:effectLst/>
                <a:latin typeface="Source Sans Pro" panose="020B0503030403020204" pitchFamily="34" charset="0"/>
              </a:rPr>
              <a:t>Defer</a:t>
            </a:r>
            <a:r>
              <a:rPr lang="fr-BE" sz="1400" b="1" i="0" dirty="0">
                <a:solidFill>
                  <a:schemeClr val="tx1">
                    <a:lumMod val="65000"/>
                    <a:lumOff val="35000"/>
                  </a:schemeClr>
                </a:solidFill>
                <a:effectLst/>
                <a:latin typeface="Source Sans Pro" panose="020B0503030403020204" pitchFamily="34" charset="0"/>
              </a:rPr>
              <a:t>, S. Hendrickx, A. Legrand, S. </a:t>
            </a:r>
            <a:r>
              <a:rPr lang="fr-BE" sz="1400" b="1" i="0" dirty="0" err="1">
                <a:solidFill>
                  <a:schemeClr val="tx1">
                    <a:lumMod val="65000"/>
                    <a:lumOff val="35000"/>
                  </a:schemeClr>
                </a:solidFill>
                <a:effectLst/>
                <a:latin typeface="Source Sans Pro" panose="020B0503030403020204" pitchFamily="34" charset="0"/>
              </a:rPr>
              <a:t>Verelst</a:t>
            </a:r>
            <a:r>
              <a:rPr lang="fr-BE" sz="1400" b="1" i="0" dirty="0">
                <a:solidFill>
                  <a:schemeClr val="tx1">
                    <a:lumMod val="65000"/>
                    <a:lumOff val="35000"/>
                  </a:schemeClr>
                </a:solidFill>
                <a:effectLst/>
                <a:latin typeface="Source Sans Pro" panose="020B0503030403020204" pitchFamily="34" charset="0"/>
              </a:rPr>
              <a:t>, </a:t>
            </a:r>
            <a:br>
              <a:rPr lang="fr-BE" sz="1400" b="1" i="0" dirty="0">
                <a:solidFill>
                  <a:schemeClr val="tx1">
                    <a:lumMod val="65000"/>
                    <a:lumOff val="35000"/>
                  </a:schemeClr>
                </a:solidFill>
                <a:effectLst/>
                <a:latin typeface="Source Sans Pro" panose="020B0503030403020204" pitchFamily="34" charset="0"/>
              </a:rPr>
            </a:br>
            <a:r>
              <a:rPr lang="fr-BE" sz="1400" b="1" i="0" dirty="0">
                <a:solidFill>
                  <a:schemeClr val="tx1">
                    <a:lumMod val="65000"/>
                    <a:lumOff val="35000"/>
                  </a:schemeClr>
                </a:solidFill>
                <a:effectLst/>
                <a:latin typeface="Source Sans Pro" panose="020B0503030403020204" pitchFamily="34" charset="0"/>
              </a:rPr>
              <a:t>M.-F. </a:t>
            </a:r>
            <a:r>
              <a:rPr lang="fr-BE" sz="1400" b="1" i="0" dirty="0" err="1">
                <a:solidFill>
                  <a:schemeClr val="tx1">
                    <a:lumMod val="65000"/>
                    <a:lumOff val="35000"/>
                  </a:schemeClr>
                </a:solidFill>
                <a:effectLst/>
                <a:latin typeface="Source Sans Pro" panose="020B0503030403020204" pitchFamily="34" charset="0"/>
              </a:rPr>
              <a:t>Godart</a:t>
            </a:r>
            <a:r>
              <a:rPr lang="fr-BE" sz="1400" b="1" i="0" dirty="0">
                <a:solidFill>
                  <a:schemeClr val="tx1">
                    <a:lumMod val="65000"/>
                    <a:lumOff val="35000"/>
                  </a:schemeClr>
                </a:solidFill>
                <a:effectLst/>
                <a:latin typeface="Source Sans Pro" panose="020B0503030403020204" pitchFamily="34" charset="0"/>
              </a:rPr>
              <a:t>, J. Teller (2018). Opérationnalisation d’une infra	structure verte pourvoyeuse de services écosystémiques.</a:t>
            </a:r>
            <a:endParaRPr lang="en-GB" sz="1400" b="1" dirty="0">
              <a:solidFill>
                <a:schemeClr val="tx1">
                  <a:lumMod val="65000"/>
                  <a:lumOff val="35000"/>
                </a:schemeClr>
              </a:solidFill>
            </a:endParaRPr>
          </a:p>
        </p:txBody>
      </p:sp>
      <p:sp>
        <p:nvSpPr>
          <p:cNvPr id="8" name="Titre 1">
            <a:extLst>
              <a:ext uri="{FF2B5EF4-FFF2-40B4-BE49-F238E27FC236}">
                <a16:creationId xmlns:a16="http://schemas.microsoft.com/office/drawing/2014/main" id="{2E365157-05F4-4551-96A8-A44B2AB5D9EB}"/>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Cadre</a:t>
            </a:r>
          </a:p>
        </p:txBody>
      </p:sp>
      <p:pic>
        <p:nvPicPr>
          <p:cNvPr id="5" name="Image 4" descr="Une image contenant texte, arbre, herbe, extérieur&#10;&#10;Description générée automatiquement">
            <a:extLst>
              <a:ext uri="{FF2B5EF4-FFF2-40B4-BE49-F238E27FC236}">
                <a16:creationId xmlns:a16="http://schemas.microsoft.com/office/drawing/2014/main" id="{6C53FB4D-0CDD-4EB0-BDC6-A59CF2E48523}"/>
              </a:ext>
            </a:extLst>
          </p:cNvPr>
          <p:cNvPicPr>
            <a:picLocks noChangeAspect="1"/>
          </p:cNvPicPr>
          <p:nvPr/>
        </p:nvPicPr>
        <p:blipFill>
          <a:blip r:embed="rId3"/>
          <a:stretch>
            <a:fillRect/>
          </a:stretch>
        </p:blipFill>
        <p:spPr>
          <a:xfrm>
            <a:off x="5876144" y="729872"/>
            <a:ext cx="2981099" cy="42201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89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a:extLst>
              <a:ext uri="{FF2B5EF4-FFF2-40B4-BE49-F238E27FC236}">
                <a16:creationId xmlns:a16="http://schemas.microsoft.com/office/drawing/2014/main" id="{082B9D70-4033-438E-B026-A9D2B3BB12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71366" y="1066881"/>
            <a:ext cx="4629734" cy="3940222"/>
          </a:xfrm>
          <a:prstGeom prst="rect">
            <a:avLst/>
          </a:prstGeom>
        </p:spPr>
      </p:pic>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Qu’est-ce que l’infrastructure verte ?</a:t>
            </a:r>
          </a:p>
        </p:txBody>
      </p:sp>
      <p:sp>
        <p:nvSpPr>
          <p:cNvPr id="26" name="Espace réservé du contenu 2">
            <a:extLst>
              <a:ext uri="{FF2B5EF4-FFF2-40B4-BE49-F238E27FC236}">
                <a16:creationId xmlns:a16="http://schemas.microsoft.com/office/drawing/2014/main" id="{0C365AA7-DF01-445A-8368-79CD28D8419B}"/>
              </a:ext>
            </a:extLst>
          </p:cNvPr>
          <p:cNvSpPr txBox="1">
            <a:spLocks/>
          </p:cNvSpPr>
          <p:nvPr/>
        </p:nvSpPr>
        <p:spPr>
          <a:xfrm>
            <a:off x="342900" y="1159216"/>
            <a:ext cx="4450246" cy="29174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fr-BE"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Réseau constitué de zones naturelles, semi-naturelles et d’autres éléments environnementaux</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fr-BE"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faisant l’objet d’une planification stratégique,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fr-BE"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Conçu et géré aux fins de la </a:t>
            </a:r>
            <a:br>
              <a:rPr kumimoji="0" lang="fr-BE"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fr-BE"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production d’une large gamme</a:t>
            </a:r>
            <a:br>
              <a:rPr kumimoji="0" lang="fr-BE"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fr-BE"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de services écosystémiques.</a:t>
            </a:r>
          </a:p>
        </p:txBody>
      </p:sp>
      <p:sp>
        <p:nvSpPr>
          <p:cNvPr id="27" name="Rectangle 26">
            <a:extLst>
              <a:ext uri="{FF2B5EF4-FFF2-40B4-BE49-F238E27FC236}">
                <a16:creationId xmlns:a16="http://schemas.microsoft.com/office/drawing/2014/main" id="{46DE93CC-4A82-4B2B-9956-419C7EA82606}"/>
              </a:ext>
            </a:extLst>
          </p:cNvPr>
          <p:cNvSpPr/>
          <p:nvPr/>
        </p:nvSpPr>
        <p:spPr>
          <a:xfrm>
            <a:off x="6777215" y="4767263"/>
            <a:ext cx="1742720" cy="307777"/>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rPr>
              <a:t>(GREENSURGE, 2019)</a:t>
            </a:r>
          </a:p>
        </p:txBody>
      </p:sp>
      <p:sp>
        <p:nvSpPr>
          <p:cNvPr id="28" name="Espace réservé du contenu 2">
            <a:extLst>
              <a:ext uri="{FF2B5EF4-FFF2-40B4-BE49-F238E27FC236}">
                <a16:creationId xmlns:a16="http://schemas.microsoft.com/office/drawing/2014/main" id="{7CDC4F28-ABC0-4E7E-B939-1E407444AD6E}"/>
              </a:ext>
            </a:extLst>
          </p:cNvPr>
          <p:cNvSpPr txBox="1">
            <a:spLocks/>
          </p:cNvSpPr>
          <p:nvPr/>
        </p:nvSpPr>
        <p:spPr>
          <a:xfrm>
            <a:off x="342900" y="732379"/>
            <a:ext cx="7123872" cy="4574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BE" sz="2100" b="0" i="0" u="none" strike="noStrike" kern="1200" cap="none" spc="0" normalizeH="0" baseline="0" noProof="0" dirty="0">
                <a:ln>
                  <a:noFill/>
                </a:ln>
                <a:solidFill>
                  <a:prstClr val="black"/>
                </a:solidFill>
                <a:effectLst/>
                <a:uLnTx/>
                <a:uFillTx/>
                <a:ea typeface="+mn-ea"/>
                <a:cs typeface="+mn-cs"/>
              </a:rPr>
              <a:t>Définition européenne (commission européenne, 2013)</a:t>
            </a:r>
          </a:p>
        </p:txBody>
      </p:sp>
      <p:sp>
        <p:nvSpPr>
          <p:cNvPr id="29" name="Espace réservé du numéro de diapositive 28">
            <a:extLst>
              <a:ext uri="{FF2B5EF4-FFF2-40B4-BE49-F238E27FC236}">
                <a16:creationId xmlns:a16="http://schemas.microsoft.com/office/drawing/2014/main" id="{18CFE7C3-4EA1-498F-A2B8-34A469904AC9}"/>
              </a:ext>
            </a:extLst>
          </p:cNvPr>
          <p:cNvSpPr>
            <a:spLocks noGrp="1"/>
          </p:cNvSpPr>
          <p:nvPr>
            <p:ph type="sldNum" sz="quarter" idx="12"/>
          </p:nvPr>
        </p:nvSpPr>
        <p:spPr>
          <a:xfrm>
            <a:off x="6777215" y="4767228"/>
            <a:ext cx="2133600" cy="273844"/>
          </a:xfrm>
        </p:spPr>
        <p:txBody>
          <a:bodyPr/>
          <a:lstStyle/>
          <a:p>
            <a:fld id="{439CFB3C-5329-804D-A21F-9A0246BF7AB4}" type="slidenum">
              <a:rPr lang="fr-FR" smtClean="0"/>
              <a:t>3</a:t>
            </a:fld>
            <a:endParaRPr lang="fr-FR" dirty="0"/>
          </a:p>
        </p:txBody>
      </p:sp>
    </p:spTree>
    <p:extLst>
      <p:ext uri="{BB962C8B-B14F-4D97-AF65-F5344CB8AC3E}">
        <p14:creationId xmlns:p14="http://schemas.microsoft.com/office/powerpoint/2010/main" val="26091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a:ln>
                  <a:noFill/>
                </a:ln>
                <a:solidFill>
                  <a:srgbClr val="90AC50"/>
                </a:solidFill>
                <a:effectLst/>
                <a:uLnTx/>
                <a:uFillTx/>
                <a:latin typeface="Calibri" panose="020F0502020204030204"/>
                <a:ea typeface="+mj-ea"/>
                <a:cs typeface="+mj-cs"/>
              </a:rPr>
              <a:t>Qu’est-ce que l’infrastructure verte ?</a:t>
            </a:r>
            <a:endPar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endParaRPr>
          </a:p>
        </p:txBody>
      </p:sp>
      <p:sp>
        <p:nvSpPr>
          <p:cNvPr id="7" name="Espace réservé du contenu 2">
            <a:extLst>
              <a:ext uri="{FF2B5EF4-FFF2-40B4-BE49-F238E27FC236}">
                <a16:creationId xmlns:a16="http://schemas.microsoft.com/office/drawing/2014/main" id="{62944FF4-EB41-4EF2-A722-B7738F8A56B5}"/>
              </a:ext>
            </a:extLst>
          </p:cNvPr>
          <p:cNvSpPr txBox="1">
            <a:spLocks/>
          </p:cNvSpPr>
          <p:nvPr/>
        </p:nvSpPr>
        <p:spPr>
          <a:xfrm>
            <a:off x="390525" y="615399"/>
            <a:ext cx="8534400" cy="441628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BE" dirty="0"/>
              <a:t>Un concept proche (et complémentaire) du concept de réseau écologique</a:t>
            </a:r>
          </a:p>
        </p:txBody>
      </p:sp>
      <p:sp>
        <p:nvSpPr>
          <p:cNvPr id="8" name="Rectangle 7">
            <a:extLst>
              <a:ext uri="{FF2B5EF4-FFF2-40B4-BE49-F238E27FC236}">
                <a16:creationId xmlns:a16="http://schemas.microsoft.com/office/drawing/2014/main" id="{3C938276-AF8B-4403-A458-1D9341E0766D}"/>
              </a:ext>
            </a:extLst>
          </p:cNvPr>
          <p:cNvSpPr/>
          <p:nvPr/>
        </p:nvSpPr>
        <p:spPr>
          <a:xfrm>
            <a:off x="1328528" y="1697724"/>
            <a:ext cx="2713383" cy="2607495"/>
          </a:xfrm>
          <a:prstGeom prst="rect">
            <a:avLst/>
          </a:prstGeom>
          <a:noFill/>
          <a:ln w="28575">
            <a:solidFill>
              <a:srgbClr val="90A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chemeClr val="tx1"/>
                </a:solidFill>
              </a:rPr>
              <a:t>Réseau écologique</a:t>
            </a:r>
          </a:p>
          <a:p>
            <a:pPr algn="ctr"/>
            <a:endParaRPr lang="fr-BE" dirty="0">
              <a:solidFill>
                <a:schemeClr val="tx1"/>
              </a:solidFill>
            </a:endParaRPr>
          </a:p>
          <a:p>
            <a:pPr algn="ctr"/>
            <a:r>
              <a:rPr lang="fr-BE" dirty="0">
                <a:solidFill>
                  <a:schemeClr val="tx1"/>
                </a:solidFill>
              </a:rPr>
              <a:t>Objectif : offrir un support aux écosystèmes naturels et semi-naturels en vue d’assurer leur conservation</a:t>
            </a:r>
          </a:p>
        </p:txBody>
      </p:sp>
      <p:sp>
        <p:nvSpPr>
          <p:cNvPr id="9" name="Rectangle 8">
            <a:extLst>
              <a:ext uri="{FF2B5EF4-FFF2-40B4-BE49-F238E27FC236}">
                <a16:creationId xmlns:a16="http://schemas.microsoft.com/office/drawing/2014/main" id="{0C6EED46-90C8-4991-B1E1-1390A03DBD66}"/>
              </a:ext>
            </a:extLst>
          </p:cNvPr>
          <p:cNvSpPr/>
          <p:nvPr/>
        </p:nvSpPr>
        <p:spPr>
          <a:xfrm>
            <a:off x="954156" y="1237146"/>
            <a:ext cx="7235688" cy="35118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tx1"/>
              </a:solidFill>
            </a:endParaRPr>
          </a:p>
        </p:txBody>
      </p:sp>
      <p:sp>
        <p:nvSpPr>
          <p:cNvPr id="10" name="Rectangle 9">
            <a:extLst>
              <a:ext uri="{FF2B5EF4-FFF2-40B4-BE49-F238E27FC236}">
                <a16:creationId xmlns:a16="http://schemas.microsoft.com/office/drawing/2014/main" id="{F97578DB-84B1-463E-835F-FFDBE5C6D052}"/>
              </a:ext>
            </a:extLst>
          </p:cNvPr>
          <p:cNvSpPr/>
          <p:nvPr/>
        </p:nvSpPr>
        <p:spPr>
          <a:xfrm>
            <a:off x="4759186" y="1697724"/>
            <a:ext cx="2713383" cy="260749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chemeClr val="tx1"/>
                </a:solidFill>
              </a:rPr>
              <a:t>Infrastructure verte</a:t>
            </a:r>
          </a:p>
          <a:p>
            <a:pPr algn="ctr"/>
            <a:endParaRPr lang="fr-BE" dirty="0">
              <a:solidFill>
                <a:schemeClr val="tx1"/>
              </a:solidFill>
            </a:endParaRPr>
          </a:p>
          <a:p>
            <a:pPr algn="ctr"/>
            <a:r>
              <a:rPr lang="fr-BE" dirty="0">
                <a:solidFill>
                  <a:schemeClr val="tx1"/>
                </a:solidFill>
              </a:rPr>
              <a:t>Objectif : offrir de multiples avantages (écologiques, sociaux et économiques) en s’appuyant sur les services offerts par les écosystèmes naturels et semi-naturels</a:t>
            </a:r>
          </a:p>
        </p:txBody>
      </p:sp>
      <p:sp>
        <p:nvSpPr>
          <p:cNvPr id="2" name="Espace réservé du numéro de diapositive 1">
            <a:extLst>
              <a:ext uri="{FF2B5EF4-FFF2-40B4-BE49-F238E27FC236}">
                <a16:creationId xmlns:a16="http://schemas.microsoft.com/office/drawing/2014/main" id="{542D8D6B-DC84-42E2-8EB6-1CF86FBFBFF2}"/>
              </a:ext>
            </a:extLst>
          </p:cNvPr>
          <p:cNvSpPr>
            <a:spLocks noGrp="1"/>
          </p:cNvSpPr>
          <p:nvPr>
            <p:ph type="sldNum" sz="quarter" idx="12"/>
          </p:nvPr>
        </p:nvSpPr>
        <p:spPr/>
        <p:txBody>
          <a:bodyPr/>
          <a:lstStyle/>
          <a:p>
            <a:fld id="{439CFB3C-5329-804D-A21F-9A0246BF7AB4}" type="slidenum">
              <a:rPr lang="fr-FR" smtClean="0"/>
              <a:t>4</a:t>
            </a:fld>
            <a:endParaRPr lang="fr-FR"/>
          </a:p>
        </p:txBody>
      </p:sp>
    </p:spTree>
    <p:extLst>
      <p:ext uri="{BB962C8B-B14F-4D97-AF65-F5344CB8AC3E}">
        <p14:creationId xmlns:p14="http://schemas.microsoft.com/office/powerpoint/2010/main" val="341867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a:ln>
                  <a:noFill/>
                </a:ln>
                <a:solidFill>
                  <a:srgbClr val="90AC50"/>
                </a:solidFill>
                <a:effectLst/>
                <a:uLnTx/>
                <a:uFillTx/>
                <a:latin typeface="Calibri" panose="020F0502020204030204"/>
                <a:ea typeface="+mj-ea"/>
                <a:cs typeface="+mj-cs"/>
              </a:rPr>
              <a:t>Qu’est-ce que l’infrastructure verte ?</a:t>
            </a:r>
            <a:endPar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endParaRPr>
          </a:p>
        </p:txBody>
      </p:sp>
      <p:sp>
        <p:nvSpPr>
          <p:cNvPr id="2" name="Espace réservé du numéro de diapositive 1">
            <a:extLst>
              <a:ext uri="{FF2B5EF4-FFF2-40B4-BE49-F238E27FC236}">
                <a16:creationId xmlns:a16="http://schemas.microsoft.com/office/drawing/2014/main" id="{542D8D6B-DC84-42E2-8EB6-1CF86FBFBFF2}"/>
              </a:ext>
            </a:extLst>
          </p:cNvPr>
          <p:cNvSpPr>
            <a:spLocks noGrp="1"/>
          </p:cNvSpPr>
          <p:nvPr>
            <p:ph type="sldNum" sz="quarter" idx="12"/>
          </p:nvPr>
        </p:nvSpPr>
        <p:spPr/>
        <p:txBody>
          <a:bodyPr/>
          <a:lstStyle/>
          <a:p>
            <a:fld id="{439CFB3C-5329-804D-A21F-9A0246BF7AB4}" type="slidenum">
              <a:rPr lang="fr-FR" smtClean="0"/>
              <a:t>5</a:t>
            </a:fld>
            <a:endParaRPr lang="fr-FR"/>
          </a:p>
        </p:txBody>
      </p:sp>
      <p:sp>
        <p:nvSpPr>
          <p:cNvPr id="11" name="Espace réservé du contenu 2">
            <a:extLst>
              <a:ext uri="{FF2B5EF4-FFF2-40B4-BE49-F238E27FC236}">
                <a16:creationId xmlns:a16="http://schemas.microsoft.com/office/drawing/2014/main" id="{5062F815-5F8A-4A80-9EC5-E5297EDE96F6}"/>
              </a:ext>
            </a:extLst>
          </p:cNvPr>
          <p:cNvSpPr txBox="1">
            <a:spLocks/>
          </p:cNvSpPr>
          <p:nvPr/>
        </p:nvSpPr>
        <p:spPr>
          <a:xfrm>
            <a:off x="342900" y="668693"/>
            <a:ext cx="7886700" cy="116619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BE" dirty="0"/>
              <a:t>L’infrastructure verte est une approche </a:t>
            </a:r>
            <a:r>
              <a:rPr lang="fr-BE" b="1" dirty="0" err="1"/>
              <a:t>multifonctionelle</a:t>
            </a:r>
            <a:r>
              <a:rPr lang="fr-BE" dirty="0"/>
              <a:t>.</a:t>
            </a:r>
          </a:p>
          <a:p>
            <a:pPr marL="0" indent="0">
              <a:buNone/>
            </a:pPr>
            <a:r>
              <a:rPr lang="fr-BE" dirty="0"/>
              <a:t>Elle remplit une multitude de fonctions à travers la diversité des services écosystémiques qu’elle permet.</a:t>
            </a:r>
          </a:p>
        </p:txBody>
      </p:sp>
      <p:pic>
        <p:nvPicPr>
          <p:cNvPr id="12" name="Image 272285222">
            <a:extLst>
              <a:ext uri="{FF2B5EF4-FFF2-40B4-BE49-F238E27FC236}">
                <a16:creationId xmlns:a16="http://schemas.microsoft.com/office/drawing/2014/main" id="{1BCA752A-3A14-470E-BF02-B85B117109C0}"/>
              </a:ext>
            </a:extLst>
          </p:cNvPr>
          <p:cNvPicPr/>
          <p:nvPr/>
        </p:nvPicPr>
        <p:blipFill rotWithShape="1">
          <a:blip r:embed="rId3" cstate="print">
            <a:extLst>
              <a:ext uri="{28A0092B-C50C-407E-A947-70E740481C1C}">
                <a14:useLocalDpi xmlns:a14="http://schemas.microsoft.com/office/drawing/2010/main"/>
              </a:ext>
            </a:extLst>
          </a:blip>
          <a:srcRect r="-1162"/>
          <a:stretch/>
        </p:blipFill>
        <p:spPr bwMode="auto">
          <a:xfrm>
            <a:off x="1493566" y="1723208"/>
            <a:ext cx="6062658" cy="3283896"/>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D96C1CA9-B2FC-4092-8E89-45806D5B4880}"/>
              </a:ext>
            </a:extLst>
          </p:cNvPr>
          <p:cNvSpPr/>
          <p:nvPr/>
        </p:nvSpPr>
        <p:spPr>
          <a:xfrm>
            <a:off x="2692263" y="1826177"/>
            <a:ext cx="3916017" cy="288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7752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Comment mettre en œuvre l’infrastructure verte ?</a:t>
            </a:r>
          </a:p>
        </p:txBody>
      </p:sp>
      <p:sp>
        <p:nvSpPr>
          <p:cNvPr id="7" name="Espace réservé du contenu 2">
            <a:extLst>
              <a:ext uri="{FF2B5EF4-FFF2-40B4-BE49-F238E27FC236}">
                <a16:creationId xmlns:a16="http://schemas.microsoft.com/office/drawing/2014/main" id="{1E4937C0-7546-4286-A7BB-6B46CC163F4B}"/>
              </a:ext>
            </a:extLst>
          </p:cNvPr>
          <p:cNvSpPr txBox="1">
            <a:spLocks/>
          </p:cNvSpPr>
          <p:nvPr/>
        </p:nvSpPr>
        <p:spPr>
          <a:xfrm>
            <a:off x="419099" y="720172"/>
            <a:ext cx="3419475" cy="4144617"/>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BE" dirty="0"/>
              <a:t>L’opérationnalisation d’une infrastructure verte comporte plusieurs étapes</a:t>
            </a:r>
          </a:p>
          <a:p>
            <a:r>
              <a:rPr lang="fr-BE" dirty="0"/>
              <a:t>Chacune des étapes devrait idéalement prendre en compte</a:t>
            </a:r>
          </a:p>
          <a:p>
            <a:pPr lvl="1"/>
            <a:r>
              <a:rPr lang="fr-BE" sz="2100" dirty="0"/>
              <a:t>les parties prenantes,</a:t>
            </a:r>
          </a:p>
          <a:p>
            <a:pPr lvl="1"/>
            <a:r>
              <a:rPr lang="fr-BE" sz="2100" dirty="0"/>
              <a:t>les services écosystémiques attendus.</a:t>
            </a:r>
          </a:p>
          <a:p>
            <a:r>
              <a:rPr lang="fr-BE" dirty="0"/>
              <a:t>La question de la gestion de l’infrastructure verte doit être envisagée dès l’étape de planification.</a:t>
            </a:r>
          </a:p>
        </p:txBody>
      </p:sp>
      <p:pic>
        <p:nvPicPr>
          <p:cNvPr id="8" name="Image 7">
            <a:extLst>
              <a:ext uri="{FF2B5EF4-FFF2-40B4-BE49-F238E27FC236}">
                <a16:creationId xmlns:a16="http://schemas.microsoft.com/office/drawing/2014/main" id="{41DF0BE2-96DE-457B-8C4D-062E7F95E5D2}"/>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914775" y="638639"/>
            <a:ext cx="4800828" cy="4229373"/>
          </a:xfrm>
          <a:prstGeom prst="rect">
            <a:avLst/>
          </a:prstGeom>
          <a:noFill/>
        </p:spPr>
      </p:pic>
    </p:spTree>
    <p:extLst>
      <p:ext uri="{BB962C8B-B14F-4D97-AF65-F5344CB8AC3E}">
        <p14:creationId xmlns:p14="http://schemas.microsoft.com/office/powerpoint/2010/main" val="79963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Comment mettre en œuvre l’infrastructure verte ?</a:t>
            </a:r>
          </a:p>
        </p:txBody>
      </p:sp>
      <p:sp>
        <p:nvSpPr>
          <p:cNvPr id="5" name="Espace réservé du contenu 2">
            <a:extLst>
              <a:ext uri="{FF2B5EF4-FFF2-40B4-BE49-F238E27FC236}">
                <a16:creationId xmlns:a16="http://schemas.microsoft.com/office/drawing/2014/main" id="{9CD71FCF-13B9-4A15-8A1F-0713823AB726}"/>
              </a:ext>
            </a:extLst>
          </p:cNvPr>
          <p:cNvSpPr txBox="1">
            <a:spLocks/>
          </p:cNvSpPr>
          <p:nvPr/>
        </p:nvSpPr>
        <p:spPr>
          <a:xfrm>
            <a:off x="371475" y="672419"/>
            <a:ext cx="8352800" cy="416190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BE" dirty="0"/>
              <a:t>La </a:t>
            </a:r>
            <a:r>
              <a:rPr lang="fr-BE" b="1" dirty="0"/>
              <a:t>planification</a:t>
            </a:r>
            <a:r>
              <a:rPr lang="fr-BE" dirty="0"/>
              <a:t> passe par </a:t>
            </a:r>
          </a:p>
          <a:p>
            <a:pPr lvl="1"/>
            <a:r>
              <a:rPr lang="fr-BE" sz="2100" dirty="0"/>
              <a:t>l’identification des espaces à préserver en vue de fournir les services écosystémiques attendus ;</a:t>
            </a:r>
          </a:p>
          <a:p>
            <a:pPr lvl="1"/>
            <a:r>
              <a:rPr lang="fr-BE" sz="2100" dirty="0"/>
              <a:t>l’intégration de ces espaces dans des documents d’aménagements du territoire (stratégiques et/ou règlementaires)</a:t>
            </a:r>
            <a:endParaRPr lang="fr-BE" dirty="0"/>
          </a:p>
          <a:p>
            <a:pPr marL="0" indent="0">
              <a:buNone/>
            </a:pPr>
            <a:endParaRPr lang="fr-BE" sz="1000" dirty="0"/>
          </a:p>
          <a:p>
            <a:pPr marL="0" indent="0">
              <a:buNone/>
            </a:pPr>
            <a:r>
              <a:rPr lang="fr-BE" dirty="0"/>
              <a:t>Un approche </a:t>
            </a:r>
            <a:r>
              <a:rPr lang="fr-BE" b="1" dirty="0"/>
              <a:t>multi-échelles</a:t>
            </a:r>
            <a:r>
              <a:rPr lang="fr-BE" dirty="0"/>
              <a:t> :</a:t>
            </a:r>
          </a:p>
          <a:p>
            <a:pPr lvl="1"/>
            <a:r>
              <a:rPr lang="fr-BE" sz="2100" dirty="0"/>
              <a:t>Supra-communale : définition des objectifs, principes, connexions et priorisation</a:t>
            </a:r>
          </a:p>
          <a:p>
            <a:pPr lvl="1"/>
            <a:r>
              <a:rPr lang="fr-BE" sz="2100" dirty="0"/>
              <a:t>Locale : définition d’aménagement précis</a:t>
            </a:r>
          </a:p>
          <a:p>
            <a:pPr marL="0" indent="0">
              <a:buNone/>
            </a:pPr>
            <a:endParaRPr lang="fr-BE" sz="1050" dirty="0"/>
          </a:p>
          <a:p>
            <a:pPr marL="0" indent="0">
              <a:buNone/>
            </a:pPr>
            <a:r>
              <a:rPr lang="fr-BE" dirty="0"/>
              <a:t>La cartographie préalable du </a:t>
            </a:r>
            <a:r>
              <a:rPr lang="fr-BE" b="1" dirty="0"/>
              <a:t>réseau écologique </a:t>
            </a:r>
            <a:r>
              <a:rPr lang="fr-BE" dirty="0"/>
              <a:t>constitue un bon support, voire une opportunité, pour cette planification.</a:t>
            </a:r>
          </a:p>
        </p:txBody>
      </p:sp>
    </p:spTree>
    <p:extLst>
      <p:ext uri="{BB962C8B-B14F-4D97-AF65-F5344CB8AC3E}">
        <p14:creationId xmlns:p14="http://schemas.microsoft.com/office/powerpoint/2010/main" val="33036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Comment mettre en œuvre l’infrastructure verte ?</a:t>
            </a:r>
          </a:p>
        </p:txBody>
      </p:sp>
      <p:sp>
        <p:nvSpPr>
          <p:cNvPr id="4" name="Espace réservé du contenu 2">
            <a:extLst>
              <a:ext uri="{FF2B5EF4-FFF2-40B4-BE49-F238E27FC236}">
                <a16:creationId xmlns:a16="http://schemas.microsoft.com/office/drawing/2014/main" id="{0BBC10F1-AE28-4A6A-B5C5-8C5EAF979F4D}"/>
              </a:ext>
            </a:extLst>
          </p:cNvPr>
          <p:cNvSpPr txBox="1">
            <a:spLocks/>
          </p:cNvSpPr>
          <p:nvPr/>
        </p:nvSpPr>
        <p:spPr>
          <a:xfrm>
            <a:off x="342900" y="672420"/>
            <a:ext cx="7886700" cy="382463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BE" dirty="0"/>
              <a:t>La </a:t>
            </a:r>
            <a:r>
              <a:rPr lang="fr-BE" b="1" dirty="0"/>
              <a:t>réalisation</a:t>
            </a:r>
            <a:r>
              <a:rPr lang="fr-BE" dirty="0"/>
              <a:t> passe par </a:t>
            </a:r>
          </a:p>
          <a:p>
            <a:pPr lvl="1"/>
            <a:r>
              <a:rPr lang="fr-BE" sz="2100" dirty="0"/>
              <a:t>la maitrise foncière et/ou d’usage des espaces constitutifs du réseau ;</a:t>
            </a:r>
          </a:p>
          <a:p>
            <a:pPr lvl="1"/>
            <a:r>
              <a:rPr lang="fr-BE" sz="2100" dirty="0"/>
              <a:t>des investissements destinés à aménager et développer progressivement l’infrastructure verte ;</a:t>
            </a:r>
          </a:p>
          <a:p>
            <a:pPr lvl="1"/>
            <a:r>
              <a:rPr lang="fr-BE" sz="2100" dirty="0"/>
              <a:t>des conventions avec différents acteurs en vue de la préservation des espaces visés ;</a:t>
            </a:r>
          </a:p>
          <a:p>
            <a:pPr lvl="1"/>
            <a:r>
              <a:rPr lang="fr-BE" sz="2100" dirty="0"/>
              <a:t>des mesures pour développer l’infrastructure verte à travers les projets de développement (charges d’urbanisme, compensations environnementales et alternatives).</a:t>
            </a:r>
          </a:p>
          <a:p>
            <a:pPr marL="3175" lvl="1" indent="0">
              <a:buNone/>
            </a:pPr>
            <a:endParaRPr lang="fr-BE" sz="2100" dirty="0"/>
          </a:p>
          <a:p>
            <a:pPr marL="3175" lvl="1" indent="0">
              <a:buNone/>
            </a:pPr>
            <a:endParaRPr lang="fr-BE" sz="2100" dirty="0"/>
          </a:p>
          <a:p>
            <a:pPr marL="3175" lvl="1" indent="0">
              <a:buNone/>
            </a:pPr>
            <a:endParaRPr lang="fr-BE" sz="2100" dirty="0"/>
          </a:p>
        </p:txBody>
      </p:sp>
    </p:spTree>
    <p:extLst>
      <p:ext uri="{BB962C8B-B14F-4D97-AF65-F5344CB8AC3E}">
        <p14:creationId xmlns:p14="http://schemas.microsoft.com/office/powerpoint/2010/main" val="12437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27A83C82-6BC2-4317-8DD0-1BF396374F92}"/>
              </a:ext>
            </a:extLst>
          </p:cNvPr>
          <p:cNvSpPr txBox="1">
            <a:spLocks/>
          </p:cNvSpPr>
          <p:nvPr/>
        </p:nvSpPr>
        <p:spPr>
          <a:xfrm>
            <a:off x="342900" y="136397"/>
            <a:ext cx="7886700" cy="5360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b="1" kern="1200">
                <a:solidFill>
                  <a:srgbClr val="90AC50"/>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Le </a:t>
            </a:r>
            <a:r>
              <a:rPr kumimoji="0" lang="fr-BE" sz="2800" b="1" i="1" u="none" strike="noStrike" kern="1200" cap="none" spc="0" normalizeH="0" baseline="0" noProof="0" dirty="0" err="1">
                <a:ln>
                  <a:noFill/>
                </a:ln>
                <a:solidFill>
                  <a:srgbClr val="90AC50"/>
                </a:solidFill>
                <a:effectLst/>
                <a:uLnTx/>
                <a:uFillTx/>
                <a:latin typeface="Calibri" panose="020F0502020204030204"/>
                <a:ea typeface="+mj-ea"/>
                <a:cs typeface="+mj-cs"/>
              </a:rPr>
              <a:t>Groenstructuurplan</a:t>
            </a:r>
            <a:r>
              <a:rPr kumimoji="0" lang="fr-BE" sz="2800" b="1" i="0" u="none" strike="noStrike" kern="1200" cap="none" spc="0" normalizeH="0" baseline="0" noProof="0" dirty="0">
                <a:ln>
                  <a:noFill/>
                </a:ln>
                <a:solidFill>
                  <a:srgbClr val="90AC50"/>
                </a:solidFill>
                <a:effectLst/>
                <a:uLnTx/>
                <a:uFillTx/>
                <a:latin typeface="Calibri" panose="020F0502020204030204"/>
                <a:ea typeface="+mj-ea"/>
                <a:cs typeface="+mj-cs"/>
              </a:rPr>
              <a:t> de la Ville de Gand</a:t>
            </a:r>
          </a:p>
        </p:txBody>
      </p:sp>
      <p:sp>
        <p:nvSpPr>
          <p:cNvPr id="4" name="ZoneTexte 8">
            <a:extLst>
              <a:ext uri="{FF2B5EF4-FFF2-40B4-BE49-F238E27FC236}">
                <a16:creationId xmlns:a16="http://schemas.microsoft.com/office/drawing/2014/main" id="{CB7000E2-ED3F-4F59-AF18-F0CEE8BFCC56}"/>
              </a:ext>
            </a:extLst>
          </p:cNvPr>
          <p:cNvSpPr txBox="1">
            <a:spLocks noChangeArrowheads="1"/>
          </p:cNvSpPr>
          <p:nvPr/>
        </p:nvSpPr>
        <p:spPr bwMode="auto">
          <a:xfrm>
            <a:off x="342900" y="672419"/>
            <a:ext cx="12827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fr-BE" altLang="fr-FR" sz="2000" b="1" dirty="0">
                <a:solidFill>
                  <a:schemeClr val="tx1">
                    <a:lumMod val="75000"/>
                    <a:lumOff val="25000"/>
                  </a:schemeClr>
                </a:solidFill>
                <a:latin typeface="Helvetica" panose="020B0604020202020204" pitchFamily="34" charset="0"/>
              </a:rPr>
              <a:t>Contexte</a:t>
            </a:r>
          </a:p>
        </p:txBody>
      </p:sp>
      <p:sp>
        <p:nvSpPr>
          <p:cNvPr id="6" name="ZoneTexte 5">
            <a:extLst>
              <a:ext uri="{FF2B5EF4-FFF2-40B4-BE49-F238E27FC236}">
                <a16:creationId xmlns:a16="http://schemas.microsoft.com/office/drawing/2014/main" id="{411B1F68-D80A-4164-A813-05AAD12B018B}"/>
              </a:ext>
            </a:extLst>
          </p:cNvPr>
          <p:cNvSpPr txBox="1"/>
          <p:nvPr/>
        </p:nvSpPr>
        <p:spPr>
          <a:xfrm>
            <a:off x="342900" y="1130869"/>
            <a:ext cx="8285162" cy="2554288"/>
          </a:xfrm>
          <a:prstGeom prst="rect">
            <a:avLst/>
          </a:prstGeom>
          <a:noFill/>
        </p:spPr>
        <p:txBody>
          <a:bodyPr>
            <a:spAutoFit/>
          </a:bodyPr>
          <a:lstStyle/>
          <a:p>
            <a:pPr marL="342900" indent="-342900">
              <a:buFont typeface="Arial" panose="020B0604020202020204" pitchFamily="34" charset="0"/>
              <a:buChar char="•"/>
              <a:defRPr/>
            </a:pPr>
            <a:r>
              <a:rPr lang="fr-BE" sz="2000" dirty="0">
                <a:latin typeface="Helvetica" panose="020B0604020202020204" pitchFamily="34" charset="0"/>
                <a:cs typeface="Helvetica" panose="020B0604020202020204" pitchFamily="34" charset="0"/>
              </a:rPr>
              <a:t>Une politique verte ambitieuse : maintenir un taux de 18% d’espaces naturels sur le territoire communal ;</a:t>
            </a:r>
          </a:p>
          <a:p>
            <a:pPr>
              <a:defRPr/>
            </a:pPr>
            <a:endParaRPr lang="fr-BE"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defRPr/>
            </a:pPr>
            <a:r>
              <a:rPr lang="fr-BE" sz="2000" dirty="0">
                <a:latin typeface="Helvetica" panose="020B0604020202020204" pitchFamily="34" charset="0"/>
                <a:cs typeface="Helvetica" panose="020B0604020202020204" pitchFamily="34" charset="0"/>
              </a:rPr>
              <a:t>Le </a:t>
            </a:r>
            <a:r>
              <a:rPr lang="fr-BE" sz="2000" i="1" dirty="0" err="1">
                <a:latin typeface="Helvetica" panose="020B0604020202020204" pitchFamily="34" charset="0"/>
                <a:cs typeface="Helvetica" panose="020B0604020202020204" pitchFamily="34" charset="0"/>
              </a:rPr>
              <a:t>Groenstructuurplan</a:t>
            </a:r>
            <a:r>
              <a:rPr lang="fr-BE" sz="2000" dirty="0">
                <a:latin typeface="Helvetica" panose="020B0604020202020204" pitchFamily="34" charset="0"/>
                <a:cs typeface="Helvetica" panose="020B0604020202020204" pitchFamily="34" charset="0"/>
              </a:rPr>
              <a:t> doit préciser où et comment concrétiser cet objectif ;</a:t>
            </a:r>
          </a:p>
          <a:p>
            <a:pPr marL="342900" indent="-342900">
              <a:buFont typeface="Arial" panose="020B0604020202020204" pitchFamily="34" charset="0"/>
              <a:buChar char="•"/>
              <a:defRPr/>
            </a:pPr>
            <a:endParaRPr lang="fr-BE"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defRPr/>
            </a:pPr>
            <a:r>
              <a:rPr lang="fr-BE" sz="2000" dirty="0">
                <a:latin typeface="Helvetica" panose="020B0604020202020204" pitchFamily="34" charset="0"/>
                <a:cs typeface="Helvetica" panose="020B0604020202020204" pitchFamily="34" charset="0"/>
              </a:rPr>
              <a:t>Les espaces naturels y sont déclinés selon leurs fonctions (récréatif, forestier, biodiversité, paysage, climat) avec des objectifs à atteindre.</a:t>
            </a:r>
          </a:p>
        </p:txBody>
      </p:sp>
      <p:sp>
        <p:nvSpPr>
          <p:cNvPr id="7" name="ZoneTexte 5">
            <a:extLst>
              <a:ext uri="{FF2B5EF4-FFF2-40B4-BE49-F238E27FC236}">
                <a16:creationId xmlns:a16="http://schemas.microsoft.com/office/drawing/2014/main" id="{181C752F-8CC0-4520-84AD-9D387C6011A9}"/>
              </a:ext>
            </a:extLst>
          </p:cNvPr>
          <p:cNvSpPr txBox="1">
            <a:spLocks noChangeArrowheads="1"/>
          </p:cNvSpPr>
          <p:nvPr/>
        </p:nvSpPr>
        <p:spPr bwMode="auto">
          <a:xfrm>
            <a:off x="342900" y="3795523"/>
            <a:ext cx="14093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fr-BE" altLang="fr-FR" sz="2000" b="1" dirty="0">
                <a:solidFill>
                  <a:schemeClr val="tx1">
                    <a:lumMod val="75000"/>
                    <a:lumOff val="25000"/>
                  </a:schemeClr>
                </a:solidFill>
                <a:latin typeface="Helvetica" panose="020B0604020202020204" pitchFamily="34" charset="0"/>
              </a:rPr>
              <a:t>Opérateur</a:t>
            </a:r>
          </a:p>
        </p:txBody>
      </p:sp>
      <p:sp>
        <p:nvSpPr>
          <p:cNvPr id="8" name="ZoneTexte 6">
            <a:extLst>
              <a:ext uri="{FF2B5EF4-FFF2-40B4-BE49-F238E27FC236}">
                <a16:creationId xmlns:a16="http://schemas.microsoft.com/office/drawing/2014/main" id="{645B53C0-C4F1-40E4-81A4-ADEF98A4EC89}"/>
              </a:ext>
            </a:extLst>
          </p:cNvPr>
          <p:cNvSpPr txBox="1">
            <a:spLocks noChangeArrowheads="1"/>
          </p:cNvSpPr>
          <p:nvPr/>
        </p:nvSpPr>
        <p:spPr bwMode="auto">
          <a:xfrm>
            <a:off x="342900" y="4305999"/>
            <a:ext cx="820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buFont typeface="Arial" panose="020B0604020202020204" pitchFamily="34" charset="0"/>
              <a:buChar char="•"/>
            </a:pPr>
            <a:r>
              <a:rPr lang="fr-BE" altLang="fr-FR" sz="2000">
                <a:latin typeface="Helvetica" panose="020B0604020202020204" pitchFamily="34" charset="0"/>
              </a:rPr>
              <a:t>La Ville de Gand est le principal opérateur du </a:t>
            </a:r>
            <a:r>
              <a:rPr lang="fr-BE" altLang="fr-FR" sz="2000" i="1">
                <a:latin typeface="Helvetica" panose="020B0604020202020204" pitchFamily="34" charset="0"/>
              </a:rPr>
              <a:t>Groenstructuurplan</a:t>
            </a:r>
            <a:r>
              <a:rPr lang="fr-BE" altLang="fr-FR" sz="2000">
                <a:latin typeface="Helvetica" panose="020B0604020202020204" pitchFamily="34" charset="0"/>
              </a:rPr>
              <a:t>.</a:t>
            </a:r>
          </a:p>
        </p:txBody>
      </p:sp>
    </p:spTree>
    <p:extLst>
      <p:ext uri="{BB962C8B-B14F-4D97-AF65-F5344CB8AC3E}">
        <p14:creationId xmlns:p14="http://schemas.microsoft.com/office/powerpoint/2010/main" val="307534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7715</TotalTime>
  <Words>936</Words>
  <Application>Microsoft Office PowerPoint</Application>
  <PresentationFormat>Affichage à l'écran (16:9)</PresentationFormat>
  <Paragraphs>114</Paragraphs>
  <Slides>16</Slides>
  <Notes>16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Calibri</vt:lpstr>
      <vt:lpstr>Helvetica</vt:lpstr>
      <vt:lpstr>Lucida Grande</vt:lpstr>
      <vt:lpstr>Source Sans Pro</vt:lpstr>
      <vt:lpstr>Thème Office</vt:lpstr>
      <vt:lpstr>Infrastructures vertes :  une approche par l'aménagement du territoire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Hendrickx Sébastien</cp:lastModifiedBy>
  <cp:revision>78</cp:revision>
  <dcterms:created xsi:type="dcterms:W3CDTF">2018-03-13T16:35:22Z</dcterms:created>
  <dcterms:modified xsi:type="dcterms:W3CDTF">2022-04-08T14:49:50Z</dcterms:modified>
</cp:coreProperties>
</file>