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5807"/>
  </p:normalViewPr>
  <p:slideViewPr>
    <p:cSldViewPr snapToGrid="0" snapToObjects="1">
      <p:cViewPr varScale="1">
        <p:scale>
          <a:sx n="182" d="100"/>
          <a:sy n="182" d="100"/>
        </p:scale>
        <p:origin x="18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9DF4-1703-7A4E-998E-7D89E3F9F09E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B1583-8770-4F48-AFED-4CC5FF733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B20FD-D6A6-764E-978F-C1E23612751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03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8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9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24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5000" kern="1200">
          <a:solidFill>
            <a:schemeClr val="accent2"/>
          </a:solidFill>
          <a:latin typeface="Palatino Linotype" panose="0204050205050503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Palatino Linotype" panose="02040502050505030304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search?q=r%C3%A9gion+wallonie+bruxelles&amp;client=safari&amp;rls=en&amp;sxsrf=APq-WBvpQyOqlmAj1BExyB4AYSGa4LbsIQ:1647125617486&amp;tbm=isch&amp;source=iu&amp;ictx=1&amp;vet=1&amp;fir=9EsFbVGUuL0ZDM%252CwJMnGsk0Av0tQM%252C%252Fm%252F02ryc9%253BYYG95c4F_JTv9M%252Ck-89GRULeoTAeM%252C_%253BXJQ20J6OJPLROM%252CysgNQdI-fMJodM%252C_%253BtHrfiN92rxMalM%252Ccd2bQsRIuaGWdM%252C_%253BmO4oQaW2T45blM%252Ccd2bQsRIuaGWdM%252C_&amp;usg=AI4_-kT7FCXu_4XfBb8tyGGEjaw-QYTpAg&amp;sa=X&amp;ved=2ahUKEwjHotKK1cH2AhXYOuwKHQi7BUgQ_B16BAgtEAE#imgrc=9EsFbVGUuL0ZD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D31CB-0930-CD4B-83F3-6BCAA911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53" y="809697"/>
            <a:ext cx="11532693" cy="3245771"/>
          </a:xfrm>
        </p:spPr>
        <p:txBody>
          <a:bodyPr>
            <a:noAutofit/>
          </a:bodyPr>
          <a:lstStyle/>
          <a:p>
            <a:r>
              <a:rPr lang="fr-FR" sz="4000" dirty="0">
                <a:effectLst/>
              </a:rPr>
              <a:t>Les nouveaux traitements</a:t>
            </a:r>
            <a:br>
              <a:rPr lang="fr-FR" sz="4000" dirty="0">
                <a:effectLst/>
              </a:rPr>
            </a:br>
            <a:r>
              <a:rPr lang="fr-FR" sz="4000" dirty="0">
                <a:effectLst/>
              </a:rPr>
              <a:t>dans l’amyotrophie spinale :</a:t>
            </a:r>
            <a:br>
              <a:rPr lang="fr-FR" sz="4000" dirty="0">
                <a:effectLst/>
              </a:rPr>
            </a:br>
            <a:br>
              <a:rPr lang="fr-FR" sz="4000" dirty="0">
                <a:effectLst/>
              </a:rPr>
            </a:br>
            <a:r>
              <a:rPr lang="fr-FR" sz="3200" dirty="0">
                <a:solidFill>
                  <a:schemeClr val="accent1"/>
                </a:solidFill>
                <a:effectLst/>
              </a:rPr>
              <a:t>faut-il revoir les indications chirurgicales</a:t>
            </a:r>
            <a:br>
              <a:rPr lang="fr-FR" sz="3200" dirty="0">
                <a:solidFill>
                  <a:schemeClr val="accent1"/>
                </a:solidFill>
                <a:effectLst/>
              </a:rPr>
            </a:br>
            <a:r>
              <a:rPr lang="fr-FR" sz="3200" dirty="0">
                <a:solidFill>
                  <a:schemeClr val="accent1"/>
                </a:solidFill>
                <a:effectLst/>
              </a:rPr>
              <a:t>des luxations de hanche ?</a:t>
            </a:r>
            <a:br>
              <a:rPr lang="fr-BE" sz="4800" dirty="0">
                <a:solidFill>
                  <a:schemeClr val="accent1"/>
                </a:solidFill>
                <a:effectLst/>
              </a:rPr>
            </a:b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724B54-EA90-114F-9D31-666F7C796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3825124"/>
            <a:ext cx="8534400" cy="2191323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Isabelle </a:t>
            </a:r>
            <a:r>
              <a:rPr lang="fr-FR" sz="2000" dirty="0" err="1">
                <a:solidFill>
                  <a:schemeClr val="tx1"/>
                </a:solidFill>
              </a:rPr>
              <a:t>Schrouff</a:t>
            </a:r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Sarah Bethlen, Laurent Servais, Thierry </a:t>
            </a:r>
            <a:r>
              <a:rPr lang="fr-FR" sz="2000" dirty="0" err="1">
                <a:solidFill>
                  <a:schemeClr val="tx1"/>
                </a:solidFill>
              </a:rPr>
              <a:t>Thirion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altLang="fr-FR" sz="1800" dirty="0">
                <a:solidFill>
                  <a:schemeClr val="tx1"/>
                </a:solidFill>
              </a:rPr>
              <a:t>CHU Sart-</a:t>
            </a:r>
            <a:r>
              <a:rPr lang="fr-FR" altLang="fr-FR" sz="1800" dirty="0" err="1">
                <a:solidFill>
                  <a:schemeClr val="tx1"/>
                </a:solidFill>
              </a:rPr>
              <a:t>Tilman</a:t>
            </a:r>
            <a:r>
              <a:rPr lang="fr-FR" altLang="fr-FR" sz="1800" dirty="0">
                <a:solidFill>
                  <a:schemeClr val="tx1"/>
                </a:solidFill>
              </a:rPr>
              <a:t> – Liège – Belgique</a:t>
            </a:r>
          </a:p>
          <a:p>
            <a:endParaRPr lang="fr-FR" altLang="fr-FR" sz="1200" dirty="0">
              <a:solidFill>
                <a:schemeClr val="tx1"/>
              </a:solidFill>
            </a:endParaRPr>
          </a:p>
          <a:p>
            <a:r>
              <a:rPr lang="fr-FR" altLang="fr-FR" sz="1800" dirty="0"/>
              <a:t>SOFOP  - Lille - 23/03/2022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0E1F4A10-4E44-0041-AD50-69D46EBE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4" y="5422716"/>
            <a:ext cx="2015982" cy="11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45776842-FC78-9A4D-9813-15B64136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699" y="5426764"/>
            <a:ext cx="2719648" cy="1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2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5718" y="362069"/>
            <a:ext cx="4699519" cy="114300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  <a:latin typeface="Palatino Linotype" panose="02040502050505030304" pitchFamily="18" charset="0"/>
              </a:rPr>
              <a:t>Merci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t="1115" b="1115"/>
          <a:stretch>
            <a:fillRect/>
          </a:stretch>
        </p:blipFill>
        <p:spPr>
          <a:xfrm>
            <a:off x="674564" y="1419256"/>
            <a:ext cx="6121827" cy="336677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98" y="5213592"/>
            <a:ext cx="2351193" cy="12402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178" y="457201"/>
            <a:ext cx="3393873" cy="2115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30B51B-8FE5-1043-B7DB-1DC1383A35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19" b="15792"/>
          <a:stretch/>
        </p:blipFill>
        <p:spPr>
          <a:xfrm>
            <a:off x="674565" y="5213589"/>
            <a:ext cx="2509233" cy="12402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658E48-7DF9-2548-808F-687FA9217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710" y="2826927"/>
            <a:ext cx="2599341" cy="11314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7FCC45-AC01-D74F-9CFD-6FA57865D0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78" y="4206571"/>
            <a:ext cx="3393873" cy="22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6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5855E-6634-8C4E-B4B0-A91D7E89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L’amyotrophie spinale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2EA088-3979-9143-AFEB-6B8A9C3C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096" y="1957388"/>
            <a:ext cx="10972800" cy="44434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1/10.000 enfants.</a:t>
            </a:r>
          </a:p>
          <a:p>
            <a:pPr>
              <a:lnSpc>
                <a:spcPct val="120000"/>
              </a:lnSpc>
            </a:pPr>
            <a:r>
              <a:rPr lang="fr-FR" dirty="0"/>
              <a:t>3 types :</a:t>
            </a:r>
          </a:p>
          <a:p>
            <a:pPr marL="457188" lvl="1" indent="0">
              <a:lnSpc>
                <a:spcPct val="120000"/>
              </a:lnSpc>
              <a:buNone/>
            </a:pPr>
            <a:r>
              <a:rPr lang="fr-FR" dirty="0"/>
              <a:t> infantile sévère (type1), infantile intermédiaire (type 2)</a:t>
            </a:r>
            <a:br>
              <a:rPr lang="fr-FR" dirty="0"/>
            </a:br>
            <a:r>
              <a:rPr lang="fr-FR" dirty="0"/>
              <a:t>et juvénile (type 3).</a:t>
            </a:r>
          </a:p>
          <a:p>
            <a:pPr>
              <a:lnSpc>
                <a:spcPct val="120000"/>
              </a:lnSpc>
            </a:pPr>
            <a:r>
              <a:rPr lang="fr-FR" dirty="0"/>
              <a:t>En région Wallonie-Bruxelles, dépistage néonatal.</a:t>
            </a:r>
          </a:p>
          <a:p>
            <a:pPr>
              <a:lnSpc>
                <a:spcPct val="120000"/>
              </a:lnSpc>
            </a:pPr>
            <a:r>
              <a:rPr lang="fr-FR" dirty="0"/>
              <a:t>Traitement augmentant la protéine </a:t>
            </a:r>
            <a:r>
              <a:rPr lang="fr-FR" dirty="0" err="1"/>
              <a:t>smn</a:t>
            </a:r>
            <a:r>
              <a:rPr lang="fr-FR" dirty="0"/>
              <a:t>  (</a:t>
            </a:r>
            <a:r>
              <a:rPr lang="fr-FR" dirty="0" err="1"/>
              <a:t>Nusinersen</a:t>
            </a:r>
            <a:r>
              <a:rPr lang="fr-FR" dirty="0"/>
              <a:t>, </a:t>
            </a:r>
            <a:r>
              <a:rPr lang="fr-FR" dirty="0" err="1"/>
              <a:t>Risdiplam</a:t>
            </a:r>
            <a:r>
              <a:rPr lang="fr-FR" dirty="0"/>
              <a:t>…) et thérapie génique (</a:t>
            </a:r>
            <a:r>
              <a:rPr lang="fr-FR" dirty="0" err="1"/>
              <a:t>zolgensma</a:t>
            </a:r>
            <a:r>
              <a:rPr lang="fr-FR" dirty="0"/>
              <a:t>).</a:t>
            </a:r>
          </a:p>
          <a:p>
            <a:pPr>
              <a:lnSpc>
                <a:spcPct val="120000"/>
              </a:lnSpc>
            </a:pPr>
            <a:r>
              <a:rPr lang="fr-FR" dirty="0"/>
              <a:t>Le but de cette étude est de monter que la survie de nos patients a augmenté et donc que nos prises en charge doivent évoluer.</a:t>
            </a:r>
          </a:p>
          <a:p>
            <a:pPr>
              <a:lnSpc>
                <a:spcPct val="120000"/>
              </a:lnSpc>
            </a:pPr>
            <a:endParaRPr lang="fr-FR" dirty="0"/>
          </a:p>
        </p:txBody>
      </p:sp>
      <p:pic>
        <p:nvPicPr>
          <p:cNvPr id="1026" name="Picture 2" descr="Résultat de recherche d'images pour &quot;région wallonie bruxelles&quot;">
            <a:hlinkClick r:id="rId2"/>
            <a:extLst>
              <a:ext uri="{FF2B5EF4-FFF2-40B4-BE49-F238E27FC236}">
                <a16:creationId xmlns:a16="http://schemas.microsoft.com/office/drawing/2014/main" id="{568348B3-E719-294F-8326-AA07181A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724" y="2240629"/>
            <a:ext cx="1958676" cy="17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4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8B13D-B1C3-6746-8289-71AA72B8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C7F5F-D9B8-4B41-9A8E-985AE378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38 patients (14 type 1, 13 type 2, 11 type 3 ).</a:t>
            </a:r>
          </a:p>
          <a:p>
            <a:pPr lvl="1"/>
            <a:r>
              <a:rPr lang="fr-FR" dirty="0"/>
              <a:t>Trois groupes :</a:t>
            </a:r>
          </a:p>
          <a:p>
            <a:pPr marL="457188" lvl="1" indent="0">
              <a:buNone/>
            </a:pPr>
            <a:r>
              <a:rPr lang="fr-FR" dirty="0"/>
              <a:t>          1) 26 patients nés avant 2016, </a:t>
            </a:r>
          </a:p>
          <a:p>
            <a:pPr marL="457188" lvl="1" indent="0">
              <a:buNone/>
            </a:pPr>
            <a:r>
              <a:rPr lang="fr-FR" dirty="0"/>
              <a:t>          2)   9 nés après 2016 (7 type 1, 1 type 2 et 1 type 3),</a:t>
            </a:r>
          </a:p>
          <a:p>
            <a:pPr marL="457188" lvl="1" indent="0">
              <a:buNone/>
            </a:pPr>
            <a:r>
              <a:rPr lang="fr-FR" dirty="0"/>
              <a:t>          3)   3 traités en pré-symptomatique (tous type 1).</a:t>
            </a:r>
            <a:br>
              <a:rPr lang="fr-FR" dirty="0"/>
            </a:br>
            <a:r>
              <a:rPr lang="fr-FR" dirty="0"/>
              <a:t>	    </a:t>
            </a:r>
            <a:r>
              <a:rPr lang="fr-FR" sz="2400" dirty="0"/>
              <a:t>Sur les 3 pré-symptomatiques, un âgé de 1 mois, présentait déjà des symptômes.</a:t>
            </a:r>
          </a:p>
          <a:p>
            <a:r>
              <a:rPr lang="fr-FR" dirty="0"/>
              <a:t>Age moyen de 19,2 ans (1,5 - 60 ans).</a:t>
            </a:r>
          </a:p>
        </p:txBody>
      </p:sp>
    </p:spTree>
    <p:extLst>
      <p:ext uri="{BB962C8B-B14F-4D97-AF65-F5344CB8AC3E}">
        <p14:creationId xmlns:p14="http://schemas.microsoft.com/office/powerpoint/2010/main" val="393608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5524F-D333-D34E-B566-9B2A565B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C0A3A-6CA7-AB4F-A7A2-D22770F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Suivi moyen de 14,5 ans (1,5 - 44).</a:t>
            </a:r>
          </a:p>
          <a:p>
            <a:r>
              <a:rPr lang="fr-FR" dirty="0"/>
              <a:t>Critères d’évaluation :</a:t>
            </a:r>
          </a:p>
          <a:p>
            <a:pPr lvl="1"/>
            <a:r>
              <a:rPr lang="fr-FR" dirty="0">
                <a:effectLst/>
              </a:rPr>
              <a:t>Évolution clinique.</a:t>
            </a:r>
          </a:p>
          <a:p>
            <a:pPr lvl="1"/>
            <a:r>
              <a:rPr lang="fr-FR" dirty="0">
                <a:effectLst/>
              </a:rPr>
              <a:t>Évolution fonctionnelle.</a:t>
            </a:r>
          </a:p>
          <a:p>
            <a:pPr lvl="1"/>
            <a:r>
              <a:rPr lang="fr-FR" dirty="0">
                <a:effectLst/>
              </a:rPr>
              <a:t>Capacité de déambulation liées à l’articulation coxo-fémorale.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95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A0896-2AAF-8E45-8EE7-79E8ED1B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EBDA7-DEA3-3A45-994B-94C8D351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3011"/>
            <a:ext cx="10972800" cy="494194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Groupe 1 (26 patients) : </a:t>
            </a:r>
          </a:p>
          <a:p>
            <a:pPr lvl="1"/>
            <a:r>
              <a:rPr lang="fr-FR" dirty="0"/>
              <a:t>La majorité présente des problèmes de hanche mais leur état général ne laissait pas de place à la chirurgie.</a:t>
            </a:r>
          </a:p>
          <a:p>
            <a:r>
              <a:rPr lang="fr-FR" dirty="0"/>
              <a:t>Groupe 2 (9 patients) :</a:t>
            </a:r>
          </a:p>
          <a:p>
            <a:pPr lvl="1"/>
            <a:r>
              <a:rPr lang="fr-FR" dirty="0"/>
              <a:t>89 % présentent des problèmes de hanche. </a:t>
            </a:r>
          </a:p>
          <a:p>
            <a:pPr lvl="2"/>
            <a:r>
              <a:rPr lang="fr-FR" dirty="0"/>
              <a:t>De la subluxation à la luxation uni ou bilatérale.</a:t>
            </a:r>
          </a:p>
          <a:p>
            <a:r>
              <a:rPr lang="fr-FR" dirty="0"/>
              <a:t>Groupe 3 (3 patients) :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Dans le groupe traité en pré-symptomatique, tous ont acquis la marche.</a:t>
            </a:r>
          </a:p>
          <a:p>
            <a:pPr lvl="1"/>
            <a:r>
              <a:rPr lang="fr-FR" sz="2800" dirty="0">
                <a:solidFill>
                  <a:schemeClr val="accent1"/>
                </a:solidFill>
              </a:rPr>
              <a:t>Aucun ne présente à l’heure actuelle de pathologie de hanche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6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79034-8EA3-6E48-991B-113CB153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E00F15-0B57-D841-9EFD-4D02A770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Groupe 2 : </a:t>
            </a:r>
          </a:p>
          <a:p>
            <a:pPr lvl="1"/>
            <a:r>
              <a:rPr lang="fr-FR" dirty="0"/>
              <a:t>Deux patients ont bénéficiés d’une ténotomie des adducteurs pour : </a:t>
            </a:r>
          </a:p>
          <a:p>
            <a:pPr lvl="2"/>
            <a:r>
              <a:rPr lang="fr-FR" dirty="0"/>
              <a:t>Dysplasie bilatérale (1 cas).</a:t>
            </a:r>
          </a:p>
          <a:p>
            <a:pPr lvl="2"/>
            <a:r>
              <a:rPr lang="fr-FR" dirty="0"/>
              <a:t>Luxation unilatérale (1 cas).</a:t>
            </a:r>
          </a:p>
          <a:p>
            <a:pPr lvl="1"/>
            <a:r>
              <a:rPr lang="fr-FR" dirty="0"/>
              <a:t>Les deux patients ont vu leur mobilité augmenter avec une abduction à 40 degrés, facilitant les soins d’hygiène et la mobilité. </a:t>
            </a:r>
          </a:p>
          <a:p>
            <a:pPr lvl="1"/>
            <a:r>
              <a:rPr lang="fr-FR" dirty="0"/>
              <a:t>La patiente présentant une luxation semblait algique ; la douleur n’était plus retrouvée en post-opératoire.</a:t>
            </a:r>
          </a:p>
        </p:txBody>
      </p:sp>
    </p:spTree>
    <p:extLst>
      <p:ext uri="{BB962C8B-B14F-4D97-AF65-F5344CB8AC3E}">
        <p14:creationId xmlns:p14="http://schemas.microsoft.com/office/powerpoint/2010/main" val="8293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23C6F-C132-404B-A422-312DF4DE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17035-55B9-BC45-AFEF-49C09365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Notre étude confirme l’amélioration de la survie des patients avec les nouveaux traitements.</a:t>
            </a:r>
          </a:p>
          <a:p>
            <a:pPr>
              <a:lnSpc>
                <a:spcPct val="100000"/>
              </a:lnSpc>
            </a:pP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/>
              <a:t>Les complications orthopédiques sont nombreuses.</a:t>
            </a:r>
          </a:p>
          <a:p>
            <a:pPr>
              <a:lnSpc>
                <a:spcPct val="100000"/>
              </a:lnSpc>
            </a:pP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/>
              <a:t>Les données de la littérature sont encore trop faibles que pour changer les recommandations sur la prise en charge orthopédique et surtout chirurgicales.</a:t>
            </a:r>
          </a:p>
        </p:txBody>
      </p:sp>
    </p:spTree>
    <p:extLst>
      <p:ext uri="{BB962C8B-B14F-4D97-AF65-F5344CB8AC3E}">
        <p14:creationId xmlns:p14="http://schemas.microsoft.com/office/powerpoint/2010/main" val="123018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5A6AC-44DD-9247-B4CD-A1AB5E90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18847-1A08-CC4C-B924-4BD56045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9410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>
                <a:effectLst/>
              </a:rPr>
              <a:t>Des études ultérieures devront préciser les indications thérapeutiques chirurgicales sur base des phénotypes émergents.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BE" sz="2800" dirty="0"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2800" dirty="0">
                <a:effectLst/>
              </a:rPr>
              <a:t>Il est utile de s’interroger sur la nécessité d’un geste chirurgical plus lourd pour stabiliser ou réduire leurs luxations</a:t>
            </a:r>
            <a:r>
              <a:rPr lang="fr-BE" sz="2800" dirty="0">
                <a:effectLst/>
              </a:rPr>
              <a:t> au vu de la survie de nos patients.</a:t>
            </a:r>
          </a:p>
          <a:p>
            <a:pPr>
              <a:lnSpc>
                <a:spcPct val="100000"/>
              </a:lnSpc>
            </a:pPr>
            <a:endParaRPr lang="fr-BE" sz="28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fr-BE" sz="2800" dirty="0">
                <a:effectLst/>
              </a:rPr>
              <a:t>Des travaux à plus long terme sont nécessaires.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328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E8926-CDF1-964D-9921-00D21DF4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E5DC6-4AC3-7B4D-A68A-5EE0D4CC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6031"/>
            <a:ext cx="10972800" cy="52002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effectLst/>
              </a:rPr>
              <a:t>Wang CH, Finkel RS, </a:t>
            </a:r>
            <a:r>
              <a:rPr lang="en-US" sz="1600" dirty="0" err="1">
                <a:effectLst/>
              </a:rPr>
              <a:t>Bertini</a:t>
            </a:r>
            <a:r>
              <a:rPr lang="en-US" sz="1600" dirty="0">
                <a:effectLst/>
              </a:rPr>
              <a:t> ES, </a:t>
            </a:r>
            <a:r>
              <a:rPr lang="en-US" sz="1600" dirty="0" err="1">
                <a:effectLst/>
              </a:rPr>
              <a:t>Schroth</a:t>
            </a:r>
            <a:r>
              <a:rPr lang="en-US" sz="1600" dirty="0">
                <a:effectLst/>
              </a:rPr>
              <a:t> M, Simonds A, Wong B, et al. Consensus statement for standard of care in spinal muscular atrophy. J Child Neurol. 2007;22(8):1027-49.</a:t>
            </a:r>
            <a:br>
              <a:rPr lang="en-US" sz="1600" dirty="0">
                <a:effectLst/>
              </a:rPr>
            </a:br>
            <a:endParaRPr lang="en-US" sz="1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>
                <a:effectLst/>
              </a:rPr>
              <a:t>Mercuri</a:t>
            </a:r>
            <a:r>
              <a:rPr lang="en-US" sz="1600" dirty="0">
                <a:effectLst/>
              </a:rPr>
              <a:t> E, Finkel RS, </a:t>
            </a:r>
            <a:r>
              <a:rPr lang="en-US" sz="1600" dirty="0" err="1">
                <a:effectLst/>
              </a:rPr>
              <a:t>Muntoni</a:t>
            </a:r>
            <a:r>
              <a:rPr lang="en-US" sz="1600" dirty="0">
                <a:effectLst/>
              </a:rPr>
              <a:t> F, Wirth B, Montes J, Main M, et al. Diagnosis and management of spinal muscular atrophy: Part1: Recommendations for diagnosis, rehabilitation, orthopedic and nutritional care. Neuromuscular Disorders. 2018;(28):103-115.</a:t>
            </a:r>
            <a:br>
              <a:rPr lang="en-US" sz="1600" dirty="0">
                <a:effectLst/>
              </a:rPr>
            </a:br>
            <a:endParaRPr lang="en-US" sz="1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effectLst/>
              </a:rPr>
              <a:t>Finkel RS, </a:t>
            </a:r>
            <a:r>
              <a:rPr lang="en-US" sz="1600" dirty="0" err="1">
                <a:effectLst/>
              </a:rPr>
              <a:t>Mercuri</a:t>
            </a:r>
            <a:r>
              <a:rPr lang="en-US" sz="1600" dirty="0">
                <a:effectLst/>
              </a:rPr>
              <a:t> E, Meyer OH, Simonds AK, </a:t>
            </a:r>
            <a:r>
              <a:rPr lang="en-US" sz="1600" dirty="0" err="1">
                <a:effectLst/>
              </a:rPr>
              <a:t>Schroth</a:t>
            </a:r>
            <a:r>
              <a:rPr lang="en-US" sz="1600" dirty="0">
                <a:effectLst/>
              </a:rPr>
              <a:t> MK, Graham RJ, et al. Diagnosis and management of spinal muscular atrophy: Part 2: Pulmonary and acute care; medications, supplements and immunizations; other organ systems; and ethics. </a:t>
            </a:r>
            <a:r>
              <a:rPr lang="fr-FR" sz="1600" dirty="0" err="1">
                <a:effectLst/>
              </a:rPr>
              <a:t>Neuromuscul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Disord</a:t>
            </a:r>
            <a:r>
              <a:rPr lang="fr-FR" sz="1600" dirty="0">
                <a:effectLst/>
              </a:rPr>
              <a:t>. 2018;28(3):1972-07.</a:t>
            </a:r>
            <a:br>
              <a:rPr lang="fr-FR" sz="1600" dirty="0">
                <a:effectLst/>
              </a:rPr>
            </a:br>
            <a:endParaRPr lang="fr-FR" sz="16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effectLst/>
              </a:rPr>
              <a:t>den Brave M, Dal </a:t>
            </a:r>
            <a:r>
              <a:rPr lang="en-US" sz="1600" dirty="0" err="1">
                <a:effectLst/>
              </a:rPr>
              <a:t>Farra</a:t>
            </a:r>
            <a:r>
              <a:rPr lang="en-US" sz="1600" dirty="0">
                <a:effectLst/>
              </a:rPr>
              <a:t> F, </a:t>
            </a:r>
            <a:r>
              <a:rPr lang="en-US" sz="1600" dirty="0" err="1">
                <a:effectLst/>
              </a:rPr>
              <a:t>Bethlen</a:t>
            </a:r>
            <a:r>
              <a:rPr lang="en-US" sz="1600" dirty="0">
                <a:effectLst/>
              </a:rPr>
              <a:t> S, Servais L. Rehabilitation in spinal muscular atrophy – A challenge for the future. BJP 2021;23:39-43.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23888193"/>
      </p:ext>
    </p:extLst>
  </p:cSld>
  <p:clrMapOvr>
    <a:masterClrMapping/>
  </p:clrMapOvr>
</p:sld>
</file>

<file path=ppt/theme/theme1.xml><?xml version="1.0" encoding="utf-8"?>
<a:theme xmlns:a="http://schemas.openxmlformats.org/drawingml/2006/main" name="Aub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Canevas CHU</Template>
  <TotalTime>198</TotalTime>
  <Words>674</Words>
  <Application>Microsoft Macintosh PowerPoint</Application>
  <PresentationFormat>Grand écran</PresentationFormat>
  <Paragraphs>62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Palatino Linotype</vt:lpstr>
      <vt:lpstr>Aube</vt:lpstr>
      <vt:lpstr>Les nouveaux traitements dans l’amyotrophie spinale :  faut-il revoir les indications chirurgicales des luxations de hanche ? </vt:lpstr>
      <vt:lpstr>L’amyotrophie spinale</vt:lpstr>
      <vt:lpstr>Matériel et méthode</vt:lpstr>
      <vt:lpstr>Matériel et méthode</vt:lpstr>
      <vt:lpstr>Résultats</vt:lpstr>
      <vt:lpstr>Résultats</vt:lpstr>
      <vt:lpstr>Discussion</vt:lpstr>
      <vt:lpstr>Conclusion</vt:lpstr>
      <vt:lpstr>Références</vt:lpstr>
      <vt:lpstr>Merci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nouveaux traitements dans l’amyotrophie spinale : faut-il revoir les indications chirurgicales des luxations de hanche ? </dc:title>
  <dc:creator>Isabelle Schrouff</dc:creator>
  <cp:lastModifiedBy>Pierre Georis</cp:lastModifiedBy>
  <cp:revision>7</cp:revision>
  <cp:lastPrinted>2022-03-10T08:17:42Z</cp:lastPrinted>
  <dcterms:created xsi:type="dcterms:W3CDTF">2022-03-05T13:06:13Z</dcterms:created>
  <dcterms:modified xsi:type="dcterms:W3CDTF">2022-03-22T12:33:53Z</dcterms:modified>
</cp:coreProperties>
</file>