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sldIdLst>
    <p:sldId id="304" r:id="rId2"/>
    <p:sldId id="332" r:id="rId3"/>
    <p:sldId id="333" r:id="rId4"/>
    <p:sldId id="335" r:id="rId5"/>
    <p:sldId id="336" r:id="rId6"/>
    <p:sldId id="337" r:id="rId7"/>
    <p:sldId id="339" r:id="rId8"/>
    <p:sldId id="340" r:id="rId9"/>
    <p:sldId id="379" r:id="rId10"/>
    <p:sldId id="341" r:id="rId11"/>
    <p:sldId id="345" r:id="rId12"/>
    <p:sldId id="346" r:id="rId13"/>
    <p:sldId id="347" r:id="rId14"/>
    <p:sldId id="348" r:id="rId15"/>
    <p:sldId id="349" r:id="rId16"/>
    <p:sldId id="352" r:id="rId17"/>
    <p:sldId id="353" r:id="rId18"/>
    <p:sldId id="355" r:id="rId19"/>
    <p:sldId id="356" r:id="rId20"/>
    <p:sldId id="357" r:id="rId21"/>
    <p:sldId id="380" r:id="rId22"/>
    <p:sldId id="317" r:id="rId23"/>
    <p:sldId id="315" r:id="rId24"/>
    <p:sldId id="316" r:id="rId25"/>
    <p:sldId id="318" r:id="rId26"/>
    <p:sldId id="326" r:id="rId27"/>
    <p:sldId id="331" r:id="rId28"/>
    <p:sldId id="323" r:id="rId29"/>
    <p:sldId id="381" r:id="rId30"/>
    <p:sldId id="383" r:id="rId31"/>
    <p:sldId id="384" r:id="rId32"/>
    <p:sldId id="385" r:id="rId33"/>
    <p:sldId id="387" r:id="rId34"/>
    <p:sldId id="392" r:id="rId35"/>
    <p:sldId id="391" r:id="rId36"/>
    <p:sldId id="389" r:id="rId37"/>
    <p:sldId id="388" r:id="rId38"/>
    <p:sldId id="390" r:id="rId39"/>
    <p:sldId id="394" r:id="rId40"/>
    <p:sldId id="395" r:id="rId41"/>
    <p:sldId id="393" r:id="rId42"/>
    <p:sldId id="362" r:id="rId43"/>
    <p:sldId id="364" r:id="rId44"/>
    <p:sldId id="365" r:id="rId45"/>
    <p:sldId id="366" r:id="rId46"/>
    <p:sldId id="370" r:id="rId47"/>
    <p:sldId id="396" r:id="rId48"/>
    <p:sldId id="397" r:id="rId49"/>
    <p:sldId id="373" r:id="rId50"/>
    <p:sldId id="398" r:id="rId51"/>
    <p:sldId id="372" r:id="rId52"/>
    <p:sldId id="407" r:id="rId53"/>
    <p:sldId id="408" r:id="rId54"/>
    <p:sldId id="409" r:id="rId55"/>
    <p:sldId id="411" r:id="rId56"/>
    <p:sldId id="419" r:id="rId57"/>
    <p:sldId id="420" r:id="rId58"/>
    <p:sldId id="412" r:id="rId59"/>
    <p:sldId id="413" r:id="rId60"/>
    <p:sldId id="414" r:id="rId61"/>
    <p:sldId id="415" r:id="rId62"/>
    <p:sldId id="416" r:id="rId63"/>
    <p:sldId id="417" r:id="rId64"/>
    <p:sldId id="421" r:id="rId65"/>
    <p:sldId id="422" r:id="rId66"/>
    <p:sldId id="423" r:id="rId67"/>
    <p:sldId id="424" r:id="rId68"/>
    <p:sldId id="425" r:id="rId69"/>
    <p:sldId id="426" r:id="rId70"/>
    <p:sldId id="450" r:id="rId71"/>
    <p:sldId id="410" r:id="rId72"/>
    <p:sldId id="438" r:id="rId73"/>
    <p:sldId id="439" r:id="rId74"/>
    <p:sldId id="440" r:id="rId75"/>
    <p:sldId id="441" r:id="rId76"/>
    <p:sldId id="442" r:id="rId77"/>
    <p:sldId id="443" r:id="rId78"/>
    <p:sldId id="453" r:id="rId79"/>
    <p:sldId id="454" r:id="rId80"/>
    <p:sldId id="444" r:id="rId81"/>
    <p:sldId id="448" r:id="rId82"/>
    <p:sldId id="446" r:id="rId83"/>
    <p:sldId id="447" r:id="rId84"/>
    <p:sldId id="429" r:id="rId85"/>
    <p:sldId id="430" r:id="rId86"/>
    <p:sldId id="432" r:id="rId87"/>
    <p:sldId id="433" r:id="rId88"/>
    <p:sldId id="436" r:id="rId89"/>
    <p:sldId id="437" r:id="rId90"/>
    <p:sldId id="427" r:id="rId91"/>
    <p:sldId id="428" r:id="rId9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F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53" autoAdjust="0"/>
  </p:normalViewPr>
  <p:slideViewPr>
    <p:cSldViewPr snapToGrid="0" snapToObjects="1">
      <p:cViewPr>
        <p:scale>
          <a:sx n="112" d="100"/>
          <a:sy n="112" d="100"/>
        </p:scale>
        <p:origin x="-131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7817E-A671-0E44-851F-FE7F9EEE5EA6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25CC9BE-2A8A-6546-A9CF-E0DA7B5B6DCD}">
      <dgm:prSet phldrT="[Texte]"/>
      <dgm:spPr/>
      <dgm:t>
        <a:bodyPr/>
        <a:lstStyle/>
        <a:p>
          <a:r>
            <a:rPr lang="fr-FR" dirty="0" smtClean="0"/>
            <a:t>Immunofluorescence indirecte sur cellules Hep-2 </a:t>
          </a:r>
          <a:endParaRPr lang="fr-FR" dirty="0"/>
        </a:p>
      </dgm:t>
    </dgm:pt>
    <dgm:pt modelId="{691B4B6A-B764-1448-87EA-973171643A67}" type="parTrans" cxnId="{D858A457-992B-1645-9014-172E92082349}">
      <dgm:prSet/>
      <dgm:spPr/>
      <dgm:t>
        <a:bodyPr/>
        <a:lstStyle/>
        <a:p>
          <a:endParaRPr lang="fr-FR"/>
        </a:p>
      </dgm:t>
    </dgm:pt>
    <dgm:pt modelId="{6E115DE5-2B9D-E04E-B37B-D7C95FC372A0}" type="sibTrans" cxnId="{D858A457-992B-1645-9014-172E92082349}">
      <dgm:prSet/>
      <dgm:spPr/>
      <dgm:t>
        <a:bodyPr/>
        <a:lstStyle/>
        <a:p>
          <a:endParaRPr lang="fr-FR"/>
        </a:p>
      </dgm:t>
    </dgm:pt>
    <dgm:pt modelId="{326F8954-20E4-CA46-871D-F4206C1E934C}">
      <dgm:prSet phldrT="[Texte]"/>
      <dgm:spPr/>
      <dgm:t>
        <a:bodyPr/>
        <a:lstStyle/>
        <a:p>
          <a:r>
            <a:rPr lang="fr-FR" b="1" dirty="0" smtClean="0">
              <a:solidFill>
                <a:srgbClr val="FF0000"/>
              </a:solidFill>
            </a:rPr>
            <a:t>Aspect nucléaire</a:t>
          </a:r>
        </a:p>
      </dgm:t>
    </dgm:pt>
    <dgm:pt modelId="{3487C1F1-F192-AE42-A488-D1C3604490A6}" type="parTrans" cxnId="{5F44F4B2-4142-6049-B919-B495309C53FA}">
      <dgm:prSet/>
      <dgm:spPr/>
      <dgm:t>
        <a:bodyPr/>
        <a:lstStyle/>
        <a:p>
          <a:endParaRPr lang="fr-FR"/>
        </a:p>
      </dgm:t>
    </dgm:pt>
    <dgm:pt modelId="{72B27EEE-EF24-ED41-B248-81CB98FDA0BF}" type="sibTrans" cxnId="{5F44F4B2-4142-6049-B919-B495309C53FA}">
      <dgm:prSet/>
      <dgm:spPr/>
      <dgm:t>
        <a:bodyPr/>
        <a:lstStyle/>
        <a:p>
          <a:endParaRPr lang="fr-FR"/>
        </a:p>
      </dgm:t>
    </dgm:pt>
    <dgm:pt modelId="{2FE2A1B3-2625-E540-9C7F-6339418051A6}">
      <dgm:prSet phldrT="[Texte]"/>
      <dgm:spPr/>
      <dgm:t>
        <a:bodyPr/>
        <a:lstStyle/>
        <a:p>
          <a:r>
            <a:rPr lang="fr-FR" dirty="0" smtClean="0"/>
            <a:t>Négatif</a:t>
          </a:r>
          <a:endParaRPr lang="fr-FR" dirty="0"/>
        </a:p>
      </dgm:t>
    </dgm:pt>
    <dgm:pt modelId="{67A58FD5-1631-DF49-8FA5-1099FA089ED1}" type="parTrans" cxnId="{6241E859-798B-644F-B037-3602881492EE}">
      <dgm:prSet/>
      <dgm:spPr/>
      <dgm:t>
        <a:bodyPr/>
        <a:lstStyle/>
        <a:p>
          <a:endParaRPr lang="fr-FR"/>
        </a:p>
      </dgm:t>
    </dgm:pt>
    <dgm:pt modelId="{81CC1724-CEBF-7B4A-BE89-B7F128B1290B}" type="sibTrans" cxnId="{6241E859-798B-644F-B037-3602881492EE}">
      <dgm:prSet/>
      <dgm:spPr/>
      <dgm:t>
        <a:bodyPr/>
        <a:lstStyle/>
        <a:p>
          <a:endParaRPr lang="fr-FR"/>
        </a:p>
      </dgm:t>
    </dgm:pt>
    <dgm:pt modelId="{A57A630C-A429-6247-806B-42D1AD5C8105}">
      <dgm:prSet phldrT="[Texte]"/>
      <dgm:spPr/>
      <dgm:t>
        <a:bodyPr/>
        <a:lstStyle/>
        <a:p>
          <a:r>
            <a:rPr lang="fr-FR" dirty="0" smtClean="0"/>
            <a:t>Aspect cytoplasmique</a:t>
          </a:r>
          <a:endParaRPr lang="fr-FR" dirty="0"/>
        </a:p>
      </dgm:t>
    </dgm:pt>
    <dgm:pt modelId="{62494ABC-63B7-2341-888F-E20AE060EB0F}" type="parTrans" cxnId="{AA565A71-941C-4B48-8093-E2E939FBCA6C}">
      <dgm:prSet/>
      <dgm:spPr/>
      <dgm:t>
        <a:bodyPr/>
        <a:lstStyle/>
        <a:p>
          <a:endParaRPr lang="fr-FR"/>
        </a:p>
      </dgm:t>
    </dgm:pt>
    <dgm:pt modelId="{1C121F9A-F2E0-F545-8232-F07B140D89E7}" type="sibTrans" cxnId="{AA565A71-941C-4B48-8093-E2E939FBCA6C}">
      <dgm:prSet/>
      <dgm:spPr/>
      <dgm:t>
        <a:bodyPr/>
        <a:lstStyle/>
        <a:p>
          <a:endParaRPr lang="fr-FR"/>
        </a:p>
      </dgm:t>
    </dgm:pt>
    <dgm:pt modelId="{7D9B268F-6871-9043-93A3-AAD6A3FB3A2B}">
      <dgm:prSet phldrT="[Texte]"/>
      <dgm:spPr/>
      <dgm:t>
        <a:bodyPr/>
        <a:lstStyle/>
        <a:p>
          <a:r>
            <a:rPr lang="fr-FR" dirty="0" smtClean="0"/>
            <a:t>Positif &gt;= 1/80</a:t>
          </a:r>
          <a:endParaRPr lang="fr-FR" dirty="0"/>
        </a:p>
      </dgm:t>
    </dgm:pt>
    <dgm:pt modelId="{E6540E50-ADAE-114F-9413-41CED0AA042B}" type="sibTrans" cxnId="{89140AFB-E69D-214B-86B8-95233C97F066}">
      <dgm:prSet/>
      <dgm:spPr/>
      <dgm:t>
        <a:bodyPr/>
        <a:lstStyle/>
        <a:p>
          <a:endParaRPr lang="fr-FR"/>
        </a:p>
      </dgm:t>
    </dgm:pt>
    <dgm:pt modelId="{B85CDDBA-1EA0-AE4B-85BD-34693B3DC2BE}" type="parTrans" cxnId="{89140AFB-E69D-214B-86B8-95233C97F066}">
      <dgm:prSet/>
      <dgm:spPr/>
      <dgm:t>
        <a:bodyPr/>
        <a:lstStyle/>
        <a:p>
          <a:endParaRPr lang="fr-FR"/>
        </a:p>
      </dgm:t>
    </dgm:pt>
    <dgm:pt modelId="{780CCA20-15C6-024E-BE0C-671A6D5FA843}">
      <dgm:prSet/>
      <dgm:spPr/>
      <dgm:t>
        <a:bodyPr/>
        <a:lstStyle/>
        <a:p>
          <a:r>
            <a:rPr lang="fr-FR" b="1" dirty="0" smtClean="0">
              <a:solidFill>
                <a:srgbClr val="FF0000"/>
              </a:solidFill>
            </a:rPr>
            <a:t>Titre</a:t>
          </a:r>
        </a:p>
        <a:p>
          <a:r>
            <a:rPr lang="fr-FR" dirty="0" smtClean="0"/>
            <a:t>1/160, 1/320, 1/640, 1/1280, 1/2560, &gt; 1/2560</a:t>
          </a:r>
        </a:p>
      </dgm:t>
    </dgm:pt>
    <dgm:pt modelId="{F6FBB993-0406-7045-A9D3-75F2753D8BC5}" type="parTrans" cxnId="{1621DA7C-47BB-5A4E-B69C-40CBA73C254A}">
      <dgm:prSet/>
      <dgm:spPr/>
      <dgm:t>
        <a:bodyPr/>
        <a:lstStyle/>
        <a:p>
          <a:endParaRPr lang="fr-FR"/>
        </a:p>
      </dgm:t>
    </dgm:pt>
    <dgm:pt modelId="{B077486B-DBF0-154B-88D7-1688591339AA}" type="sibTrans" cxnId="{1621DA7C-47BB-5A4E-B69C-40CBA73C254A}">
      <dgm:prSet/>
      <dgm:spPr/>
      <dgm:t>
        <a:bodyPr/>
        <a:lstStyle/>
        <a:p>
          <a:endParaRPr lang="fr-FR"/>
        </a:p>
      </dgm:t>
    </dgm:pt>
    <dgm:pt modelId="{CE0BE2D4-79EB-294C-8001-11F73D2BBB77}">
      <dgm:prSet/>
      <dgm:spPr/>
      <dgm:t>
        <a:bodyPr/>
        <a:lstStyle/>
        <a:p>
          <a:r>
            <a:rPr lang="fr-FR" b="1" dirty="0" smtClean="0">
              <a:solidFill>
                <a:srgbClr val="FF0000"/>
              </a:solidFill>
            </a:rPr>
            <a:t>Caractérisation</a:t>
          </a:r>
          <a:endParaRPr lang="fr-FR" b="1" dirty="0">
            <a:solidFill>
              <a:srgbClr val="FF0000"/>
            </a:solidFill>
          </a:endParaRPr>
        </a:p>
      </dgm:t>
    </dgm:pt>
    <dgm:pt modelId="{CCB6E807-3372-4A49-B6A1-EE248B62D8B3}" type="parTrans" cxnId="{15B09F0E-548A-BB43-B1E1-4540988DC0B7}">
      <dgm:prSet/>
      <dgm:spPr/>
      <dgm:t>
        <a:bodyPr/>
        <a:lstStyle/>
        <a:p>
          <a:endParaRPr lang="fr-FR"/>
        </a:p>
      </dgm:t>
    </dgm:pt>
    <dgm:pt modelId="{6AFDA994-8715-844B-94A3-CF492C10B3FD}" type="sibTrans" cxnId="{15B09F0E-548A-BB43-B1E1-4540988DC0B7}">
      <dgm:prSet/>
      <dgm:spPr/>
      <dgm:t>
        <a:bodyPr/>
        <a:lstStyle/>
        <a:p>
          <a:endParaRPr lang="fr-FR"/>
        </a:p>
      </dgm:t>
    </dgm:pt>
    <dgm:pt modelId="{8507F110-D371-6445-8710-03A5F7E312F5}" type="pres">
      <dgm:prSet presAssocID="{7417817E-A671-0E44-851F-FE7F9EEE5EA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02296819-2C45-624A-A6AD-97EDBD9FD0AC}" type="pres">
      <dgm:prSet presAssocID="{825CC9BE-2A8A-6546-A9CF-E0DA7B5B6DCD}" presName="hierRoot1" presStyleCnt="0"/>
      <dgm:spPr/>
    </dgm:pt>
    <dgm:pt modelId="{1D408B65-8E94-0B43-A02B-D84DF3E80BBD}" type="pres">
      <dgm:prSet presAssocID="{825CC9BE-2A8A-6546-A9CF-E0DA7B5B6DCD}" presName="composite" presStyleCnt="0"/>
      <dgm:spPr/>
    </dgm:pt>
    <dgm:pt modelId="{72ACFB81-3BA8-064D-B6F7-813D95308685}" type="pres">
      <dgm:prSet presAssocID="{825CC9BE-2A8A-6546-A9CF-E0DA7B5B6DCD}" presName="background" presStyleLbl="node0" presStyleIdx="0" presStyleCnt="1"/>
      <dgm:spPr/>
    </dgm:pt>
    <dgm:pt modelId="{287C2021-F381-D741-824A-14467C77CABC}" type="pres">
      <dgm:prSet presAssocID="{825CC9BE-2A8A-6546-A9CF-E0DA7B5B6DCD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7B5466A-7B42-B645-A7FA-93231F905665}" type="pres">
      <dgm:prSet presAssocID="{825CC9BE-2A8A-6546-A9CF-E0DA7B5B6DCD}" presName="hierChild2" presStyleCnt="0"/>
      <dgm:spPr/>
    </dgm:pt>
    <dgm:pt modelId="{F03B8027-1370-7F41-BE4D-A764B34FF1A4}" type="pres">
      <dgm:prSet presAssocID="{3487C1F1-F192-AE42-A488-D1C3604490A6}" presName="Name10" presStyleLbl="parChTrans1D2" presStyleIdx="0" presStyleCnt="2"/>
      <dgm:spPr/>
      <dgm:t>
        <a:bodyPr/>
        <a:lstStyle/>
        <a:p>
          <a:endParaRPr lang="fr-FR"/>
        </a:p>
      </dgm:t>
    </dgm:pt>
    <dgm:pt modelId="{DC1AB271-A777-BD43-AC52-328898E5B100}" type="pres">
      <dgm:prSet presAssocID="{326F8954-20E4-CA46-871D-F4206C1E934C}" presName="hierRoot2" presStyleCnt="0"/>
      <dgm:spPr/>
    </dgm:pt>
    <dgm:pt modelId="{197716EE-4CB5-B740-9EE9-999477A991C1}" type="pres">
      <dgm:prSet presAssocID="{326F8954-20E4-CA46-871D-F4206C1E934C}" presName="composite2" presStyleCnt="0"/>
      <dgm:spPr/>
    </dgm:pt>
    <dgm:pt modelId="{A655F872-3599-2640-8E60-EC1E2F583546}" type="pres">
      <dgm:prSet presAssocID="{326F8954-20E4-CA46-871D-F4206C1E934C}" presName="background2" presStyleLbl="node2" presStyleIdx="0" presStyleCnt="2"/>
      <dgm:spPr/>
    </dgm:pt>
    <dgm:pt modelId="{D392851C-66AC-9D48-8CED-1E5D674758F2}" type="pres">
      <dgm:prSet presAssocID="{326F8954-20E4-CA46-871D-F4206C1E934C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222FE84-644D-464E-B031-BCB60475D428}" type="pres">
      <dgm:prSet presAssocID="{326F8954-20E4-CA46-871D-F4206C1E934C}" presName="hierChild3" presStyleCnt="0"/>
      <dgm:spPr/>
    </dgm:pt>
    <dgm:pt modelId="{962D3355-5400-C049-BB97-3205A022D004}" type="pres">
      <dgm:prSet presAssocID="{67A58FD5-1631-DF49-8FA5-1099FA089ED1}" presName="Name17" presStyleLbl="parChTrans1D3" presStyleIdx="0" presStyleCnt="2"/>
      <dgm:spPr/>
      <dgm:t>
        <a:bodyPr/>
        <a:lstStyle/>
        <a:p>
          <a:endParaRPr lang="fr-FR"/>
        </a:p>
      </dgm:t>
    </dgm:pt>
    <dgm:pt modelId="{3FAC1E34-471A-9046-95E2-55455B82F320}" type="pres">
      <dgm:prSet presAssocID="{2FE2A1B3-2625-E540-9C7F-6339418051A6}" presName="hierRoot3" presStyleCnt="0"/>
      <dgm:spPr/>
    </dgm:pt>
    <dgm:pt modelId="{6B2795C8-00F4-234D-A479-C8E6941D69C6}" type="pres">
      <dgm:prSet presAssocID="{2FE2A1B3-2625-E540-9C7F-6339418051A6}" presName="composite3" presStyleCnt="0"/>
      <dgm:spPr/>
    </dgm:pt>
    <dgm:pt modelId="{D7587143-1D6B-CB45-A4F8-9CC4CE614417}" type="pres">
      <dgm:prSet presAssocID="{2FE2A1B3-2625-E540-9C7F-6339418051A6}" presName="background3" presStyleLbl="node3" presStyleIdx="0" presStyleCnt="2"/>
      <dgm:spPr/>
    </dgm:pt>
    <dgm:pt modelId="{579F3EA1-9347-454C-AE41-9E8B11760BC8}" type="pres">
      <dgm:prSet presAssocID="{2FE2A1B3-2625-E540-9C7F-6339418051A6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39BDE6A-FF95-6B41-90A6-7784FB2A1FE6}" type="pres">
      <dgm:prSet presAssocID="{2FE2A1B3-2625-E540-9C7F-6339418051A6}" presName="hierChild4" presStyleCnt="0"/>
      <dgm:spPr/>
    </dgm:pt>
    <dgm:pt modelId="{1AB89A2E-3BA8-2645-B5A4-97F60963186E}" type="pres">
      <dgm:prSet presAssocID="{B85CDDBA-1EA0-AE4B-85BD-34693B3DC2BE}" presName="Name17" presStyleLbl="parChTrans1D3" presStyleIdx="1" presStyleCnt="2"/>
      <dgm:spPr/>
      <dgm:t>
        <a:bodyPr/>
        <a:lstStyle/>
        <a:p>
          <a:endParaRPr lang="fr-FR"/>
        </a:p>
      </dgm:t>
    </dgm:pt>
    <dgm:pt modelId="{6BFCC6A9-6E33-974C-8730-C3C8B9B90BB2}" type="pres">
      <dgm:prSet presAssocID="{7D9B268F-6871-9043-93A3-AAD6A3FB3A2B}" presName="hierRoot3" presStyleCnt="0"/>
      <dgm:spPr/>
    </dgm:pt>
    <dgm:pt modelId="{1E1443E8-9819-B244-BD1D-DCE985E339F4}" type="pres">
      <dgm:prSet presAssocID="{7D9B268F-6871-9043-93A3-AAD6A3FB3A2B}" presName="composite3" presStyleCnt="0"/>
      <dgm:spPr/>
    </dgm:pt>
    <dgm:pt modelId="{1891E671-1C1F-6B45-A1CB-67EEE12D58E3}" type="pres">
      <dgm:prSet presAssocID="{7D9B268F-6871-9043-93A3-AAD6A3FB3A2B}" presName="background3" presStyleLbl="node3" presStyleIdx="1" presStyleCnt="2"/>
      <dgm:spPr/>
    </dgm:pt>
    <dgm:pt modelId="{2CDECD6C-330C-7D41-8ECA-939DC49DA8D3}" type="pres">
      <dgm:prSet presAssocID="{7D9B268F-6871-9043-93A3-AAD6A3FB3A2B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4A76F22-49CF-C042-9C27-402415701F8A}" type="pres">
      <dgm:prSet presAssocID="{7D9B268F-6871-9043-93A3-AAD6A3FB3A2B}" presName="hierChild4" presStyleCnt="0"/>
      <dgm:spPr/>
    </dgm:pt>
    <dgm:pt modelId="{303FABAD-2F22-5F4B-A7E0-A6863A04BCBF}" type="pres">
      <dgm:prSet presAssocID="{F6FBB993-0406-7045-A9D3-75F2753D8BC5}" presName="Name23" presStyleLbl="parChTrans1D4" presStyleIdx="0" presStyleCnt="2"/>
      <dgm:spPr/>
      <dgm:t>
        <a:bodyPr/>
        <a:lstStyle/>
        <a:p>
          <a:endParaRPr lang="fr-FR"/>
        </a:p>
      </dgm:t>
    </dgm:pt>
    <dgm:pt modelId="{C3B7E6D5-3C59-8545-8162-B7883328F318}" type="pres">
      <dgm:prSet presAssocID="{780CCA20-15C6-024E-BE0C-671A6D5FA843}" presName="hierRoot4" presStyleCnt="0"/>
      <dgm:spPr/>
    </dgm:pt>
    <dgm:pt modelId="{841A17AF-F832-CF43-83EF-DD43DF1AA4EC}" type="pres">
      <dgm:prSet presAssocID="{780CCA20-15C6-024E-BE0C-671A6D5FA843}" presName="composite4" presStyleCnt="0"/>
      <dgm:spPr/>
    </dgm:pt>
    <dgm:pt modelId="{EDABCD15-E3DE-CA48-B6DD-3788F43A448A}" type="pres">
      <dgm:prSet presAssocID="{780CCA20-15C6-024E-BE0C-671A6D5FA843}" presName="background4" presStyleLbl="node4" presStyleIdx="0" presStyleCnt="2"/>
      <dgm:spPr/>
    </dgm:pt>
    <dgm:pt modelId="{4F7BB7D5-E21D-F645-99B6-004136C02732}" type="pres">
      <dgm:prSet presAssocID="{780CCA20-15C6-024E-BE0C-671A6D5FA843}" presName="text4" presStyleLbl="fgAcc4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2F14D83-3710-8448-9DB7-D6FC6E9CBB17}" type="pres">
      <dgm:prSet presAssocID="{780CCA20-15C6-024E-BE0C-671A6D5FA843}" presName="hierChild5" presStyleCnt="0"/>
      <dgm:spPr/>
    </dgm:pt>
    <dgm:pt modelId="{0C947BD6-275C-2D4C-9D72-3E9776E54CDF}" type="pres">
      <dgm:prSet presAssocID="{CCB6E807-3372-4A49-B6A1-EE248B62D8B3}" presName="Name23" presStyleLbl="parChTrans1D4" presStyleIdx="1" presStyleCnt="2"/>
      <dgm:spPr/>
      <dgm:t>
        <a:bodyPr/>
        <a:lstStyle/>
        <a:p>
          <a:endParaRPr lang="fr-FR"/>
        </a:p>
      </dgm:t>
    </dgm:pt>
    <dgm:pt modelId="{3EDB4F98-9F5C-824D-B2AD-4B6729BBEAB4}" type="pres">
      <dgm:prSet presAssocID="{CE0BE2D4-79EB-294C-8001-11F73D2BBB77}" presName="hierRoot4" presStyleCnt="0"/>
      <dgm:spPr/>
    </dgm:pt>
    <dgm:pt modelId="{66C7D111-64D6-8B43-80C0-66F3C5CCA472}" type="pres">
      <dgm:prSet presAssocID="{CE0BE2D4-79EB-294C-8001-11F73D2BBB77}" presName="composite4" presStyleCnt="0"/>
      <dgm:spPr/>
    </dgm:pt>
    <dgm:pt modelId="{D4A0DBD7-466C-9B4E-AF4E-4C14D4219D8C}" type="pres">
      <dgm:prSet presAssocID="{CE0BE2D4-79EB-294C-8001-11F73D2BBB77}" presName="background4" presStyleLbl="node4" presStyleIdx="1" presStyleCnt="2"/>
      <dgm:spPr/>
    </dgm:pt>
    <dgm:pt modelId="{B3906034-067A-A142-BB20-6C880C1D143E}" type="pres">
      <dgm:prSet presAssocID="{CE0BE2D4-79EB-294C-8001-11F73D2BBB77}" presName="text4" presStyleLbl="fgAcc4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CE58483-46A9-3D47-8BCF-0E597DDC15A3}" type="pres">
      <dgm:prSet presAssocID="{CE0BE2D4-79EB-294C-8001-11F73D2BBB77}" presName="hierChild5" presStyleCnt="0"/>
      <dgm:spPr/>
    </dgm:pt>
    <dgm:pt modelId="{E828CA3F-ABF0-FE4A-A113-F0E9D3D10534}" type="pres">
      <dgm:prSet presAssocID="{62494ABC-63B7-2341-888F-E20AE060EB0F}" presName="Name10" presStyleLbl="parChTrans1D2" presStyleIdx="1" presStyleCnt="2"/>
      <dgm:spPr/>
      <dgm:t>
        <a:bodyPr/>
        <a:lstStyle/>
        <a:p>
          <a:endParaRPr lang="fr-FR"/>
        </a:p>
      </dgm:t>
    </dgm:pt>
    <dgm:pt modelId="{2623CB9C-502A-DB44-ADB9-16BC179A6A34}" type="pres">
      <dgm:prSet presAssocID="{A57A630C-A429-6247-806B-42D1AD5C8105}" presName="hierRoot2" presStyleCnt="0"/>
      <dgm:spPr/>
    </dgm:pt>
    <dgm:pt modelId="{9AF4C808-05CE-FD44-84F9-D8F0112218DA}" type="pres">
      <dgm:prSet presAssocID="{A57A630C-A429-6247-806B-42D1AD5C8105}" presName="composite2" presStyleCnt="0"/>
      <dgm:spPr/>
    </dgm:pt>
    <dgm:pt modelId="{D0C109BC-2E5E-4449-9C9F-3EA64A6B4F23}" type="pres">
      <dgm:prSet presAssocID="{A57A630C-A429-6247-806B-42D1AD5C8105}" presName="background2" presStyleLbl="node2" presStyleIdx="1" presStyleCnt="2"/>
      <dgm:spPr/>
    </dgm:pt>
    <dgm:pt modelId="{01F47774-860D-8A44-A5EC-6102FE79B87C}" type="pres">
      <dgm:prSet presAssocID="{A57A630C-A429-6247-806B-42D1AD5C8105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9892BCF-3037-3F41-B431-7EB834C6A2EC}" type="pres">
      <dgm:prSet presAssocID="{A57A630C-A429-6247-806B-42D1AD5C8105}" presName="hierChild3" presStyleCnt="0"/>
      <dgm:spPr/>
    </dgm:pt>
  </dgm:ptLst>
  <dgm:cxnLst>
    <dgm:cxn modelId="{AE6FACD6-22A0-0346-AC84-041C41C976C8}" type="presOf" srcId="{67A58FD5-1631-DF49-8FA5-1099FA089ED1}" destId="{962D3355-5400-C049-BB97-3205A022D004}" srcOrd="0" destOrd="0" presId="urn:microsoft.com/office/officeart/2005/8/layout/hierarchy1"/>
    <dgm:cxn modelId="{15B09F0E-548A-BB43-B1E1-4540988DC0B7}" srcId="{7D9B268F-6871-9043-93A3-AAD6A3FB3A2B}" destId="{CE0BE2D4-79EB-294C-8001-11F73D2BBB77}" srcOrd="1" destOrd="0" parTransId="{CCB6E807-3372-4A49-B6A1-EE248B62D8B3}" sibTransId="{6AFDA994-8715-844B-94A3-CF492C10B3FD}"/>
    <dgm:cxn modelId="{1621DA7C-47BB-5A4E-B69C-40CBA73C254A}" srcId="{7D9B268F-6871-9043-93A3-AAD6A3FB3A2B}" destId="{780CCA20-15C6-024E-BE0C-671A6D5FA843}" srcOrd="0" destOrd="0" parTransId="{F6FBB993-0406-7045-A9D3-75F2753D8BC5}" sibTransId="{B077486B-DBF0-154B-88D7-1688591339AA}"/>
    <dgm:cxn modelId="{51BC2E9E-04A0-A543-818F-5BC4AF2998B2}" type="presOf" srcId="{7417817E-A671-0E44-851F-FE7F9EEE5EA6}" destId="{8507F110-D371-6445-8710-03A5F7E312F5}" srcOrd="0" destOrd="0" presId="urn:microsoft.com/office/officeart/2005/8/layout/hierarchy1"/>
    <dgm:cxn modelId="{3E5E64D9-AFA3-4046-9228-BBCB8ED54F92}" type="presOf" srcId="{A57A630C-A429-6247-806B-42D1AD5C8105}" destId="{01F47774-860D-8A44-A5EC-6102FE79B87C}" srcOrd="0" destOrd="0" presId="urn:microsoft.com/office/officeart/2005/8/layout/hierarchy1"/>
    <dgm:cxn modelId="{DE575154-2393-6142-A8AF-4BA640425D75}" type="presOf" srcId="{B85CDDBA-1EA0-AE4B-85BD-34693B3DC2BE}" destId="{1AB89A2E-3BA8-2645-B5A4-97F60963186E}" srcOrd="0" destOrd="0" presId="urn:microsoft.com/office/officeart/2005/8/layout/hierarchy1"/>
    <dgm:cxn modelId="{3E049F54-9040-6F4D-8BA3-37187FD13DF9}" type="presOf" srcId="{825CC9BE-2A8A-6546-A9CF-E0DA7B5B6DCD}" destId="{287C2021-F381-D741-824A-14467C77CABC}" srcOrd="0" destOrd="0" presId="urn:microsoft.com/office/officeart/2005/8/layout/hierarchy1"/>
    <dgm:cxn modelId="{277C2D8E-2DFD-064C-B79D-D70C980EC2DE}" type="presOf" srcId="{F6FBB993-0406-7045-A9D3-75F2753D8BC5}" destId="{303FABAD-2F22-5F4B-A7E0-A6863A04BCBF}" srcOrd="0" destOrd="0" presId="urn:microsoft.com/office/officeart/2005/8/layout/hierarchy1"/>
    <dgm:cxn modelId="{89140AFB-E69D-214B-86B8-95233C97F066}" srcId="{326F8954-20E4-CA46-871D-F4206C1E934C}" destId="{7D9B268F-6871-9043-93A3-AAD6A3FB3A2B}" srcOrd="1" destOrd="0" parTransId="{B85CDDBA-1EA0-AE4B-85BD-34693B3DC2BE}" sibTransId="{E6540E50-ADAE-114F-9413-41CED0AA042B}"/>
    <dgm:cxn modelId="{20BF63A0-9E8D-C749-A3A5-492F3FFB1ECE}" type="presOf" srcId="{CE0BE2D4-79EB-294C-8001-11F73D2BBB77}" destId="{B3906034-067A-A142-BB20-6C880C1D143E}" srcOrd="0" destOrd="0" presId="urn:microsoft.com/office/officeart/2005/8/layout/hierarchy1"/>
    <dgm:cxn modelId="{25BBAAEE-4ED7-E746-A707-8EFCFB7C6F1B}" type="presOf" srcId="{7D9B268F-6871-9043-93A3-AAD6A3FB3A2B}" destId="{2CDECD6C-330C-7D41-8ECA-939DC49DA8D3}" srcOrd="0" destOrd="0" presId="urn:microsoft.com/office/officeart/2005/8/layout/hierarchy1"/>
    <dgm:cxn modelId="{F6EAA887-0FCE-7F47-A297-BD3E0084315A}" type="presOf" srcId="{2FE2A1B3-2625-E540-9C7F-6339418051A6}" destId="{579F3EA1-9347-454C-AE41-9E8B11760BC8}" srcOrd="0" destOrd="0" presId="urn:microsoft.com/office/officeart/2005/8/layout/hierarchy1"/>
    <dgm:cxn modelId="{A54B1E63-4DCC-5546-83C4-CC6671C5F08E}" type="presOf" srcId="{326F8954-20E4-CA46-871D-F4206C1E934C}" destId="{D392851C-66AC-9D48-8CED-1E5D674758F2}" srcOrd="0" destOrd="0" presId="urn:microsoft.com/office/officeart/2005/8/layout/hierarchy1"/>
    <dgm:cxn modelId="{EA4EBD2D-7B61-5249-835B-0C14DB2F7505}" type="presOf" srcId="{780CCA20-15C6-024E-BE0C-671A6D5FA843}" destId="{4F7BB7D5-E21D-F645-99B6-004136C02732}" srcOrd="0" destOrd="0" presId="urn:microsoft.com/office/officeart/2005/8/layout/hierarchy1"/>
    <dgm:cxn modelId="{6241E859-798B-644F-B037-3602881492EE}" srcId="{326F8954-20E4-CA46-871D-F4206C1E934C}" destId="{2FE2A1B3-2625-E540-9C7F-6339418051A6}" srcOrd="0" destOrd="0" parTransId="{67A58FD5-1631-DF49-8FA5-1099FA089ED1}" sibTransId="{81CC1724-CEBF-7B4A-BE89-B7F128B1290B}"/>
    <dgm:cxn modelId="{5D958A34-DCA3-464A-A622-AA766C662EFC}" type="presOf" srcId="{CCB6E807-3372-4A49-B6A1-EE248B62D8B3}" destId="{0C947BD6-275C-2D4C-9D72-3E9776E54CDF}" srcOrd="0" destOrd="0" presId="urn:microsoft.com/office/officeart/2005/8/layout/hierarchy1"/>
    <dgm:cxn modelId="{C553F7B6-C368-3843-B1D4-B0A0EED0371C}" type="presOf" srcId="{3487C1F1-F192-AE42-A488-D1C3604490A6}" destId="{F03B8027-1370-7F41-BE4D-A764B34FF1A4}" srcOrd="0" destOrd="0" presId="urn:microsoft.com/office/officeart/2005/8/layout/hierarchy1"/>
    <dgm:cxn modelId="{AA565A71-941C-4B48-8093-E2E939FBCA6C}" srcId="{825CC9BE-2A8A-6546-A9CF-E0DA7B5B6DCD}" destId="{A57A630C-A429-6247-806B-42D1AD5C8105}" srcOrd="1" destOrd="0" parTransId="{62494ABC-63B7-2341-888F-E20AE060EB0F}" sibTransId="{1C121F9A-F2E0-F545-8232-F07B140D89E7}"/>
    <dgm:cxn modelId="{D858A457-992B-1645-9014-172E92082349}" srcId="{7417817E-A671-0E44-851F-FE7F9EEE5EA6}" destId="{825CC9BE-2A8A-6546-A9CF-E0DA7B5B6DCD}" srcOrd="0" destOrd="0" parTransId="{691B4B6A-B764-1448-87EA-973171643A67}" sibTransId="{6E115DE5-2B9D-E04E-B37B-D7C95FC372A0}"/>
    <dgm:cxn modelId="{5F44F4B2-4142-6049-B919-B495309C53FA}" srcId="{825CC9BE-2A8A-6546-A9CF-E0DA7B5B6DCD}" destId="{326F8954-20E4-CA46-871D-F4206C1E934C}" srcOrd="0" destOrd="0" parTransId="{3487C1F1-F192-AE42-A488-D1C3604490A6}" sibTransId="{72B27EEE-EF24-ED41-B248-81CB98FDA0BF}"/>
    <dgm:cxn modelId="{B4677FB3-DAE1-7240-A963-72EFA085DF45}" type="presOf" srcId="{62494ABC-63B7-2341-888F-E20AE060EB0F}" destId="{E828CA3F-ABF0-FE4A-A113-F0E9D3D10534}" srcOrd="0" destOrd="0" presId="urn:microsoft.com/office/officeart/2005/8/layout/hierarchy1"/>
    <dgm:cxn modelId="{BFC41BC2-E7E1-F14A-8AB0-4CCB9AB4927F}" type="presParOf" srcId="{8507F110-D371-6445-8710-03A5F7E312F5}" destId="{02296819-2C45-624A-A6AD-97EDBD9FD0AC}" srcOrd="0" destOrd="0" presId="urn:microsoft.com/office/officeart/2005/8/layout/hierarchy1"/>
    <dgm:cxn modelId="{0B4406FD-4F37-0045-A46F-1E2295001688}" type="presParOf" srcId="{02296819-2C45-624A-A6AD-97EDBD9FD0AC}" destId="{1D408B65-8E94-0B43-A02B-D84DF3E80BBD}" srcOrd="0" destOrd="0" presId="urn:microsoft.com/office/officeart/2005/8/layout/hierarchy1"/>
    <dgm:cxn modelId="{D9500315-6F9F-6849-8DD8-F2D0DC65A7E1}" type="presParOf" srcId="{1D408B65-8E94-0B43-A02B-D84DF3E80BBD}" destId="{72ACFB81-3BA8-064D-B6F7-813D95308685}" srcOrd="0" destOrd="0" presId="urn:microsoft.com/office/officeart/2005/8/layout/hierarchy1"/>
    <dgm:cxn modelId="{4BE65DB9-EDE1-F949-9A5D-17322436C93C}" type="presParOf" srcId="{1D408B65-8E94-0B43-A02B-D84DF3E80BBD}" destId="{287C2021-F381-D741-824A-14467C77CABC}" srcOrd="1" destOrd="0" presId="urn:microsoft.com/office/officeart/2005/8/layout/hierarchy1"/>
    <dgm:cxn modelId="{19EE70C6-3FF3-B440-9549-2899343180C2}" type="presParOf" srcId="{02296819-2C45-624A-A6AD-97EDBD9FD0AC}" destId="{F7B5466A-7B42-B645-A7FA-93231F905665}" srcOrd="1" destOrd="0" presId="urn:microsoft.com/office/officeart/2005/8/layout/hierarchy1"/>
    <dgm:cxn modelId="{A56D43C0-F4C6-D147-8766-C1BD4B4756C5}" type="presParOf" srcId="{F7B5466A-7B42-B645-A7FA-93231F905665}" destId="{F03B8027-1370-7F41-BE4D-A764B34FF1A4}" srcOrd="0" destOrd="0" presId="urn:microsoft.com/office/officeart/2005/8/layout/hierarchy1"/>
    <dgm:cxn modelId="{9728A52D-A563-3D4F-B66C-892A87A04ADB}" type="presParOf" srcId="{F7B5466A-7B42-B645-A7FA-93231F905665}" destId="{DC1AB271-A777-BD43-AC52-328898E5B100}" srcOrd="1" destOrd="0" presId="urn:microsoft.com/office/officeart/2005/8/layout/hierarchy1"/>
    <dgm:cxn modelId="{CCCF3753-153C-BA44-BCF9-65E4C8E36758}" type="presParOf" srcId="{DC1AB271-A777-BD43-AC52-328898E5B100}" destId="{197716EE-4CB5-B740-9EE9-999477A991C1}" srcOrd="0" destOrd="0" presId="urn:microsoft.com/office/officeart/2005/8/layout/hierarchy1"/>
    <dgm:cxn modelId="{24C0DFA6-B922-8C44-920B-C305D3B3E1D1}" type="presParOf" srcId="{197716EE-4CB5-B740-9EE9-999477A991C1}" destId="{A655F872-3599-2640-8E60-EC1E2F583546}" srcOrd="0" destOrd="0" presId="urn:microsoft.com/office/officeart/2005/8/layout/hierarchy1"/>
    <dgm:cxn modelId="{6E8E1CAB-0118-7C45-A33E-CDE2FB38B8C8}" type="presParOf" srcId="{197716EE-4CB5-B740-9EE9-999477A991C1}" destId="{D392851C-66AC-9D48-8CED-1E5D674758F2}" srcOrd="1" destOrd="0" presId="urn:microsoft.com/office/officeart/2005/8/layout/hierarchy1"/>
    <dgm:cxn modelId="{D51E9301-4070-FB44-8A08-9F96310E2280}" type="presParOf" srcId="{DC1AB271-A777-BD43-AC52-328898E5B100}" destId="{D222FE84-644D-464E-B031-BCB60475D428}" srcOrd="1" destOrd="0" presId="urn:microsoft.com/office/officeart/2005/8/layout/hierarchy1"/>
    <dgm:cxn modelId="{13455D82-FA9F-E944-A6D9-A41DC4D8656A}" type="presParOf" srcId="{D222FE84-644D-464E-B031-BCB60475D428}" destId="{962D3355-5400-C049-BB97-3205A022D004}" srcOrd="0" destOrd="0" presId="urn:microsoft.com/office/officeart/2005/8/layout/hierarchy1"/>
    <dgm:cxn modelId="{A38D32DB-0EAD-ED4F-8FCA-9B8B249DFB68}" type="presParOf" srcId="{D222FE84-644D-464E-B031-BCB60475D428}" destId="{3FAC1E34-471A-9046-95E2-55455B82F320}" srcOrd="1" destOrd="0" presId="urn:microsoft.com/office/officeart/2005/8/layout/hierarchy1"/>
    <dgm:cxn modelId="{016722EB-D1AE-C54C-A53F-920361E74789}" type="presParOf" srcId="{3FAC1E34-471A-9046-95E2-55455B82F320}" destId="{6B2795C8-00F4-234D-A479-C8E6941D69C6}" srcOrd="0" destOrd="0" presId="urn:microsoft.com/office/officeart/2005/8/layout/hierarchy1"/>
    <dgm:cxn modelId="{9EA021B7-C0E9-0141-9BF9-ACC68430D2DD}" type="presParOf" srcId="{6B2795C8-00F4-234D-A479-C8E6941D69C6}" destId="{D7587143-1D6B-CB45-A4F8-9CC4CE614417}" srcOrd="0" destOrd="0" presId="urn:microsoft.com/office/officeart/2005/8/layout/hierarchy1"/>
    <dgm:cxn modelId="{11CD97AE-1326-0F46-BADD-D1B825893282}" type="presParOf" srcId="{6B2795C8-00F4-234D-A479-C8E6941D69C6}" destId="{579F3EA1-9347-454C-AE41-9E8B11760BC8}" srcOrd="1" destOrd="0" presId="urn:microsoft.com/office/officeart/2005/8/layout/hierarchy1"/>
    <dgm:cxn modelId="{38080161-2EB4-784A-8FC5-DBA34069E71C}" type="presParOf" srcId="{3FAC1E34-471A-9046-95E2-55455B82F320}" destId="{739BDE6A-FF95-6B41-90A6-7784FB2A1FE6}" srcOrd="1" destOrd="0" presId="urn:microsoft.com/office/officeart/2005/8/layout/hierarchy1"/>
    <dgm:cxn modelId="{3B135B6B-FECA-A944-8D49-D8114885CB1A}" type="presParOf" srcId="{D222FE84-644D-464E-B031-BCB60475D428}" destId="{1AB89A2E-3BA8-2645-B5A4-97F60963186E}" srcOrd="2" destOrd="0" presId="urn:microsoft.com/office/officeart/2005/8/layout/hierarchy1"/>
    <dgm:cxn modelId="{31FA29A5-5F7A-FC4E-ADC6-63EBF3567581}" type="presParOf" srcId="{D222FE84-644D-464E-B031-BCB60475D428}" destId="{6BFCC6A9-6E33-974C-8730-C3C8B9B90BB2}" srcOrd="3" destOrd="0" presId="urn:microsoft.com/office/officeart/2005/8/layout/hierarchy1"/>
    <dgm:cxn modelId="{D661461E-5D8C-074B-BF38-7CB6FAF87E50}" type="presParOf" srcId="{6BFCC6A9-6E33-974C-8730-C3C8B9B90BB2}" destId="{1E1443E8-9819-B244-BD1D-DCE985E339F4}" srcOrd="0" destOrd="0" presId="urn:microsoft.com/office/officeart/2005/8/layout/hierarchy1"/>
    <dgm:cxn modelId="{126DC134-2873-9E42-A0F1-03AC8353D7D4}" type="presParOf" srcId="{1E1443E8-9819-B244-BD1D-DCE985E339F4}" destId="{1891E671-1C1F-6B45-A1CB-67EEE12D58E3}" srcOrd="0" destOrd="0" presId="urn:microsoft.com/office/officeart/2005/8/layout/hierarchy1"/>
    <dgm:cxn modelId="{C0B37DBC-76D5-8344-A1F6-A2D622EE6629}" type="presParOf" srcId="{1E1443E8-9819-B244-BD1D-DCE985E339F4}" destId="{2CDECD6C-330C-7D41-8ECA-939DC49DA8D3}" srcOrd="1" destOrd="0" presId="urn:microsoft.com/office/officeart/2005/8/layout/hierarchy1"/>
    <dgm:cxn modelId="{C9E95BFA-5F98-2241-B466-45DF1111E982}" type="presParOf" srcId="{6BFCC6A9-6E33-974C-8730-C3C8B9B90BB2}" destId="{34A76F22-49CF-C042-9C27-402415701F8A}" srcOrd="1" destOrd="0" presId="urn:microsoft.com/office/officeart/2005/8/layout/hierarchy1"/>
    <dgm:cxn modelId="{E15E4541-603E-B94F-BA78-D2F297D8DF07}" type="presParOf" srcId="{34A76F22-49CF-C042-9C27-402415701F8A}" destId="{303FABAD-2F22-5F4B-A7E0-A6863A04BCBF}" srcOrd="0" destOrd="0" presId="urn:microsoft.com/office/officeart/2005/8/layout/hierarchy1"/>
    <dgm:cxn modelId="{8E8F9892-AAB0-494E-9258-45E1975C9BF0}" type="presParOf" srcId="{34A76F22-49CF-C042-9C27-402415701F8A}" destId="{C3B7E6D5-3C59-8545-8162-B7883328F318}" srcOrd="1" destOrd="0" presId="urn:microsoft.com/office/officeart/2005/8/layout/hierarchy1"/>
    <dgm:cxn modelId="{26B9B628-3DB2-D34C-8334-52B2574E9538}" type="presParOf" srcId="{C3B7E6D5-3C59-8545-8162-B7883328F318}" destId="{841A17AF-F832-CF43-83EF-DD43DF1AA4EC}" srcOrd="0" destOrd="0" presId="urn:microsoft.com/office/officeart/2005/8/layout/hierarchy1"/>
    <dgm:cxn modelId="{0F0DAD8A-8938-9A46-ADE3-5264EFB3653F}" type="presParOf" srcId="{841A17AF-F832-CF43-83EF-DD43DF1AA4EC}" destId="{EDABCD15-E3DE-CA48-B6DD-3788F43A448A}" srcOrd="0" destOrd="0" presId="urn:microsoft.com/office/officeart/2005/8/layout/hierarchy1"/>
    <dgm:cxn modelId="{4014E2B8-C623-6A48-93DD-51281F103DAB}" type="presParOf" srcId="{841A17AF-F832-CF43-83EF-DD43DF1AA4EC}" destId="{4F7BB7D5-E21D-F645-99B6-004136C02732}" srcOrd="1" destOrd="0" presId="urn:microsoft.com/office/officeart/2005/8/layout/hierarchy1"/>
    <dgm:cxn modelId="{A091C6CC-9FE5-D14D-B5D0-E840B9943E58}" type="presParOf" srcId="{C3B7E6D5-3C59-8545-8162-B7883328F318}" destId="{12F14D83-3710-8448-9DB7-D6FC6E9CBB17}" srcOrd="1" destOrd="0" presId="urn:microsoft.com/office/officeart/2005/8/layout/hierarchy1"/>
    <dgm:cxn modelId="{67757673-0DAA-B341-AC7E-9712AA003C77}" type="presParOf" srcId="{34A76F22-49CF-C042-9C27-402415701F8A}" destId="{0C947BD6-275C-2D4C-9D72-3E9776E54CDF}" srcOrd="2" destOrd="0" presId="urn:microsoft.com/office/officeart/2005/8/layout/hierarchy1"/>
    <dgm:cxn modelId="{614DF67B-ADB4-2344-B9D8-FE07B3D00365}" type="presParOf" srcId="{34A76F22-49CF-C042-9C27-402415701F8A}" destId="{3EDB4F98-9F5C-824D-B2AD-4B6729BBEAB4}" srcOrd="3" destOrd="0" presId="urn:microsoft.com/office/officeart/2005/8/layout/hierarchy1"/>
    <dgm:cxn modelId="{0121623A-62A8-8E45-AC88-8F434B2C41EA}" type="presParOf" srcId="{3EDB4F98-9F5C-824D-B2AD-4B6729BBEAB4}" destId="{66C7D111-64D6-8B43-80C0-66F3C5CCA472}" srcOrd="0" destOrd="0" presId="urn:microsoft.com/office/officeart/2005/8/layout/hierarchy1"/>
    <dgm:cxn modelId="{26E2134F-BDB5-6C4F-9727-1CF496B94F54}" type="presParOf" srcId="{66C7D111-64D6-8B43-80C0-66F3C5CCA472}" destId="{D4A0DBD7-466C-9B4E-AF4E-4C14D4219D8C}" srcOrd="0" destOrd="0" presId="urn:microsoft.com/office/officeart/2005/8/layout/hierarchy1"/>
    <dgm:cxn modelId="{8717A216-CAFE-F64C-BC8C-938CD877038C}" type="presParOf" srcId="{66C7D111-64D6-8B43-80C0-66F3C5CCA472}" destId="{B3906034-067A-A142-BB20-6C880C1D143E}" srcOrd="1" destOrd="0" presId="urn:microsoft.com/office/officeart/2005/8/layout/hierarchy1"/>
    <dgm:cxn modelId="{61DC47CF-19A6-074B-AAFD-0F19BCCB3CAD}" type="presParOf" srcId="{3EDB4F98-9F5C-824D-B2AD-4B6729BBEAB4}" destId="{5CE58483-46A9-3D47-8BCF-0E597DDC15A3}" srcOrd="1" destOrd="0" presId="urn:microsoft.com/office/officeart/2005/8/layout/hierarchy1"/>
    <dgm:cxn modelId="{EEE01F3D-EAEA-AC41-A17A-F3E65EA08962}" type="presParOf" srcId="{F7B5466A-7B42-B645-A7FA-93231F905665}" destId="{E828CA3F-ABF0-FE4A-A113-F0E9D3D10534}" srcOrd="2" destOrd="0" presId="urn:microsoft.com/office/officeart/2005/8/layout/hierarchy1"/>
    <dgm:cxn modelId="{69E4F302-58EF-EE40-9552-0DFCF36E0FB8}" type="presParOf" srcId="{F7B5466A-7B42-B645-A7FA-93231F905665}" destId="{2623CB9C-502A-DB44-ADB9-16BC179A6A34}" srcOrd="3" destOrd="0" presId="urn:microsoft.com/office/officeart/2005/8/layout/hierarchy1"/>
    <dgm:cxn modelId="{CD95B8CA-A87E-5F4F-AE78-B131CDE6D2AB}" type="presParOf" srcId="{2623CB9C-502A-DB44-ADB9-16BC179A6A34}" destId="{9AF4C808-05CE-FD44-84F9-D8F0112218DA}" srcOrd="0" destOrd="0" presId="urn:microsoft.com/office/officeart/2005/8/layout/hierarchy1"/>
    <dgm:cxn modelId="{21B424A0-D83F-D14C-9E53-565E3B0916E5}" type="presParOf" srcId="{9AF4C808-05CE-FD44-84F9-D8F0112218DA}" destId="{D0C109BC-2E5E-4449-9C9F-3EA64A6B4F23}" srcOrd="0" destOrd="0" presId="urn:microsoft.com/office/officeart/2005/8/layout/hierarchy1"/>
    <dgm:cxn modelId="{FBCCA160-DEA8-8B45-B6A5-7A611A27584D}" type="presParOf" srcId="{9AF4C808-05CE-FD44-84F9-D8F0112218DA}" destId="{01F47774-860D-8A44-A5EC-6102FE79B87C}" srcOrd="1" destOrd="0" presId="urn:microsoft.com/office/officeart/2005/8/layout/hierarchy1"/>
    <dgm:cxn modelId="{EB340C0F-7678-BA4F-B30F-2373694A8877}" type="presParOf" srcId="{2623CB9C-502A-DB44-ADB9-16BC179A6A34}" destId="{19892BCF-3037-3F41-B431-7EB834C6A2EC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8CA3F-ABF0-FE4A-A113-F0E9D3D10534}">
      <dsp:nvSpPr>
        <dsp:cNvPr id="0" name=""/>
        <dsp:cNvSpPr/>
      </dsp:nvSpPr>
      <dsp:spPr>
        <a:xfrm>
          <a:off x="2429217" y="537792"/>
          <a:ext cx="517509" cy="246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837"/>
              </a:lnTo>
              <a:lnTo>
                <a:pt x="517509" y="167837"/>
              </a:lnTo>
              <a:lnTo>
                <a:pt x="517509" y="24628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947BD6-275C-2D4C-9D72-3E9776E54CDF}">
      <dsp:nvSpPr>
        <dsp:cNvPr id="0" name=""/>
        <dsp:cNvSpPr/>
      </dsp:nvSpPr>
      <dsp:spPr>
        <a:xfrm>
          <a:off x="2429217" y="2105845"/>
          <a:ext cx="517509" cy="246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837"/>
              </a:lnTo>
              <a:lnTo>
                <a:pt x="517509" y="167837"/>
              </a:lnTo>
              <a:lnTo>
                <a:pt x="517509" y="24628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3FABAD-2F22-5F4B-A7E0-A6863A04BCBF}">
      <dsp:nvSpPr>
        <dsp:cNvPr id="0" name=""/>
        <dsp:cNvSpPr/>
      </dsp:nvSpPr>
      <dsp:spPr>
        <a:xfrm>
          <a:off x="1911708" y="2105845"/>
          <a:ext cx="517509" cy="246287"/>
        </a:xfrm>
        <a:custGeom>
          <a:avLst/>
          <a:gdLst/>
          <a:ahLst/>
          <a:cxnLst/>
          <a:rect l="0" t="0" r="0" b="0"/>
          <a:pathLst>
            <a:path>
              <a:moveTo>
                <a:pt x="517509" y="0"/>
              </a:moveTo>
              <a:lnTo>
                <a:pt x="517509" y="167837"/>
              </a:lnTo>
              <a:lnTo>
                <a:pt x="0" y="167837"/>
              </a:lnTo>
              <a:lnTo>
                <a:pt x="0" y="24628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B89A2E-3BA8-2645-B5A4-97F60963186E}">
      <dsp:nvSpPr>
        <dsp:cNvPr id="0" name=""/>
        <dsp:cNvSpPr/>
      </dsp:nvSpPr>
      <dsp:spPr>
        <a:xfrm>
          <a:off x="1911708" y="1321818"/>
          <a:ext cx="517509" cy="246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837"/>
              </a:lnTo>
              <a:lnTo>
                <a:pt x="517509" y="167837"/>
              </a:lnTo>
              <a:lnTo>
                <a:pt x="517509" y="24628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D3355-5400-C049-BB97-3205A022D004}">
      <dsp:nvSpPr>
        <dsp:cNvPr id="0" name=""/>
        <dsp:cNvSpPr/>
      </dsp:nvSpPr>
      <dsp:spPr>
        <a:xfrm>
          <a:off x="1394199" y="1321818"/>
          <a:ext cx="517509" cy="246287"/>
        </a:xfrm>
        <a:custGeom>
          <a:avLst/>
          <a:gdLst/>
          <a:ahLst/>
          <a:cxnLst/>
          <a:rect l="0" t="0" r="0" b="0"/>
          <a:pathLst>
            <a:path>
              <a:moveTo>
                <a:pt x="517509" y="0"/>
              </a:moveTo>
              <a:lnTo>
                <a:pt x="517509" y="167837"/>
              </a:lnTo>
              <a:lnTo>
                <a:pt x="0" y="167837"/>
              </a:lnTo>
              <a:lnTo>
                <a:pt x="0" y="24628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B8027-1370-7F41-BE4D-A764B34FF1A4}">
      <dsp:nvSpPr>
        <dsp:cNvPr id="0" name=""/>
        <dsp:cNvSpPr/>
      </dsp:nvSpPr>
      <dsp:spPr>
        <a:xfrm>
          <a:off x="1911708" y="537792"/>
          <a:ext cx="517509" cy="246287"/>
        </a:xfrm>
        <a:custGeom>
          <a:avLst/>
          <a:gdLst/>
          <a:ahLst/>
          <a:cxnLst/>
          <a:rect l="0" t="0" r="0" b="0"/>
          <a:pathLst>
            <a:path>
              <a:moveTo>
                <a:pt x="517509" y="0"/>
              </a:moveTo>
              <a:lnTo>
                <a:pt x="517509" y="167837"/>
              </a:lnTo>
              <a:lnTo>
                <a:pt x="0" y="167837"/>
              </a:lnTo>
              <a:lnTo>
                <a:pt x="0" y="24628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CFB81-3BA8-064D-B6F7-813D95308685}">
      <dsp:nvSpPr>
        <dsp:cNvPr id="0" name=""/>
        <dsp:cNvSpPr/>
      </dsp:nvSpPr>
      <dsp:spPr>
        <a:xfrm>
          <a:off x="2005801" y="53"/>
          <a:ext cx="846833" cy="537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7C2021-F381-D741-824A-14467C77CABC}">
      <dsp:nvSpPr>
        <dsp:cNvPr id="0" name=""/>
        <dsp:cNvSpPr/>
      </dsp:nvSpPr>
      <dsp:spPr>
        <a:xfrm>
          <a:off x="2099893" y="89441"/>
          <a:ext cx="846833" cy="5377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/>
            <a:t>Immunofluorescence indirecte sur cellules Hep-2 </a:t>
          </a:r>
          <a:endParaRPr lang="fr-FR" sz="700" kern="1200" dirty="0"/>
        </a:p>
      </dsp:txBody>
      <dsp:txXfrm>
        <a:off x="2115643" y="105191"/>
        <a:ext cx="815333" cy="506239"/>
      </dsp:txXfrm>
    </dsp:sp>
    <dsp:sp modelId="{A655F872-3599-2640-8E60-EC1E2F583546}">
      <dsp:nvSpPr>
        <dsp:cNvPr id="0" name=""/>
        <dsp:cNvSpPr/>
      </dsp:nvSpPr>
      <dsp:spPr>
        <a:xfrm>
          <a:off x="1488292" y="784079"/>
          <a:ext cx="846833" cy="537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92851C-66AC-9D48-8CED-1E5D674758F2}">
      <dsp:nvSpPr>
        <dsp:cNvPr id="0" name=""/>
        <dsp:cNvSpPr/>
      </dsp:nvSpPr>
      <dsp:spPr>
        <a:xfrm>
          <a:off x="1582384" y="873467"/>
          <a:ext cx="846833" cy="5377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rgbClr val="FF0000"/>
              </a:solidFill>
            </a:rPr>
            <a:t>Aspect nucléaire</a:t>
          </a:r>
        </a:p>
      </dsp:txBody>
      <dsp:txXfrm>
        <a:off x="1598134" y="889217"/>
        <a:ext cx="815333" cy="506239"/>
      </dsp:txXfrm>
    </dsp:sp>
    <dsp:sp modelId="{D7587143-1D6B-CB45-A4F8-9CC4CE614417}">
      <dsp:nvSpPr>
        <dsp:cNvPr id="0" name=""/>
        <dsp:cNvSpPr/>
      </dsp:nvSpPr>
      <dsp:spPr>
        <a:xfrm>
          <a:off x="970782" y="1568106"/>
          <a:ext cx="846833" cy="537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9F3EA1-9347-454C-AE41-9E8B11760BC8}">
      <dsp:nvSpPr>
        <dsp:cNvPr id="0" name=""/>
        <dsp:cNvSpPr/>
      </dsp:nvSpPr>
      <dsp:spPr>
        <a:xfrm>
          <a:off x="1064875" y="1657494"/>
          <a:ext cx="846833" cy="5377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/>
            <a:t>Négatif</a:t>
          </a:r>
          <a:endParaRPr lang="fr-FR" sz="700" kern="1200" dirty="0"/>
        </a:p>
      </dsp:txBody>
      <dsp:txXfrm>
        <a:off x="1080625" y="1673244"/>
        <a:ext cx="815333" cy="506239"/>
      </dsp:txXfrm>
    </dsp:sp>
    <dsp:sp modelId="{1891E671-1C1F-6B45-A1CB-67EEE12D58E3}">
      <dsp:nvSpPr>
        <dsp:cNvPr id="0" name=""/>
        <dsp:cNvSpPr/>
      </dsp:nvSpPr>
      <dsp:spPr>
        <a:xfrm>
          <a:off x="2005801" y="1568106"/>
          <a:ext cx="846833" cy="537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DECD6C-330C-7D41-8ECA-939DC49DA8D3}">
      <dsp:nvSpPr>
        <dsp:cNvPr id="0" name=""/>
        <dsp:cNvSpPr/>
      </dsp:nvSpPr>
      <dsp:spPr>
        <a:xfrm>
          <a:off x="2099893" y="1657494"/>
          <a:ext cx="846833" cy="5377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/>
            <a:t>Positif &gt;= 1/80</a:t>
          </a:r>
          <a:endParaRPr lang="fr-FR" sz="700" kern="1200" dirty="0"/>
        </a:p>
      </dsp:txBody>
      <dsp:txXfrm>
        <a:off x="2115643" y="1673244"/>
        <a:ext cx="815333" cy="506239"/>
      </dsp:txXfrm>
    </dsp:sp>
    <dsp:sp modelId="{EDABCD15-E3DE-CA48-B6DD-3788F43A448A}">
      <dsp:nvSpPr>
        <dsp:cNvPr id="0" name=""/>
        <dsp:cNvSpPr/>
      </dsp:nvSpPr>
      <dsp:spPr>
        <a:xfrm>
          <a:off x="1488292" y="2352132"/>
          <a:ext cx="846833" cy="537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7BB7D5-E21D-F645-99B6-004136C02732}">
      <dsp:nvSpPr>
        <dsp:cNvPr id="0" name=""/>
        <dsp:cNvSpPr/>
      </dsp:nvSpPr>
      <dsp:spPr>
        <a:xfrm>
          <a:off x="1582384" y="2441520"/>
          <a:ext cx="846833" cy="5377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rgbClr val="FF0000"/>
              </a:solidFill>
            </a:rPr>
            <a:t>Titre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/>
            <a:t>1/160, 1/320, 1/640, 1/1280, 1/2560, &gt; 1/2560</a:t>
          </a:r>
        </a:p>
      </dsp:txBody>
      <dsp:txXfrm>
        <a:off x="1598134" y="2457270"/>
        <a:ext cx="815333" cy="506239"/>
      </dsp:txXfrm>
    </dsp:sp>
    <dsp:sp modelId="{D4A0DBD7-466C-9B4E-AF4E-4C14D4219D8C}">
      <dsp:nvSpPr>
        <dsp:cNvPr id="0" name=""/>
        <dsp:cNvSpPr/>
      </dsp:nvSpPr>
      <dsp:spPr>
        <a:xfrm>
          <a:off x="2523310" y="2352132"/>
          <a:ext cx="846833" cy="537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906034-067A-A142-BB20-6C880C1D143E}">
      <dsp:nvSpPr>
        <dsp:cNvPr id="0" name=""/>
        <dsp:cNvSpPr/>
      </dsp:nvSpPr>
      <dsp:spPr>
        <a:xfrm>
          <a:off x="2617402" y="2441520"/>
          <a:ext cx="846833" cy="5377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rgbClr val="FF0000"/>
              </a:solidFill>
            </a:rPr>
            <a:t>Caractérisation</a:t>
          </a:r>
          <a:endParaRPr lang="fr-FR" sz="700" b="1" kern="1200" dirty="0">
            <a:solidFill>
              <a:srgbClr val="FF0000"/>
            </a:solidFill>
          </a:endParaRPr>
        </a:p>
      </dsp:txBody>
      <dsp:txXfrm>
        <a:off x="2633152" y="2457270"/>
        <a:ext cx="815333" cy="506239"/>
      </dsp:txXfrm>
    </dsp:sp>
    <dsp:sp modelId="{D0C109BC-2E5E-4449-9C9F-3EA64A6B4F23}">
      <dsp:nvSpPr>
        <dsp:cNvPr id="0" name=""/>
        <dsp:cNvSpPr/>
      </dsp:nvSpPr>
      <dsp:spPr>
        <a:xfrm>
          <a:off x="2523310" y="784079"/>
          <a:ext cx="846833" cy="537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F47774-860D-8A44-A5EC-6102FE79B87C}">
      <dsp:nvSpPr>
        <dsp:cNvPr id="0" name=""/>
        <dsp:cNvSpPr/>
      </dsp:nvSpPr>
      <dsp:spPr>
        <a:xfrm>
          <a:off x="2617402" y="873467"/>
          <a:ext cx="846833" cy="5377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/>
            <a:t>Aspect cytoplasmique</a:t>
          </a:r>
          <a:endParaRPr lang="fr-FR" sz="700" kern="1200" dirty="0"/>
        </a:p>
      </dsp:txBody>
      <dsp:txXfrm>
        <a:off x="2633152" y="889217"/>
        <a:ext cx="815333" cy="506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7761C-FE5C-8041-8EE6-3952044E8E9E}" type="datetimeFigureOut">
              <a:rPr lang="fr-FR" smtClean="0"/>
              <a:t>2/02/22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49C9A-5380-7A44-BC86-5FE2E899A3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09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70BF39-2812-CD41-A7BC-C6FA42F76D40}" type="slidenum">
              <a:rPr lang="fr-FR"/>
              <a:pPr/>
              <a:t>3</a:t>
            </a:fld>
            <a:endParaRPr lang="fr-FR"/>
          </a:p>
        </p:txBody>
      </p:sp>
      <p:sp>
        <p:nvSpPr>
          <p:cNvPr id="22528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24123E48-2EB2-B84F-9DB1-6E369009A63E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3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25282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283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862E02-A2A3-8443-A536-6A641DEC156B}" type="slidenum">
              <a:rPr lang="fr-FR"/>
              <a:pPr/>
              <a:t>12</a:t>
            </a:fld>
            <a:endParaRPr lang="fr-FR"/>
          </a:p>
        </p:txBody>
      </p:sp>
      <p:sp>
        <p:nvSpPr>
          <p:cNvPr id="25804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8CA92899-0F7A-6B4D-A34B-929610648A11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12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58050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8051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4C79C6-B815-3F47-ABD7-D45C6F49A939}" type="slidenum">
              <a:rPr lang="fr-FR"/>
              <a:pPr/>
              <a:t>13</a:t>
            </a:fld>
            <a:endParaRPr lang="fr-FR"/>
          </a:p>
        </p:txBody>
      </p:sp>
      <p:sp>
        <p:nvSpPr>
          <p:cNvPr id="25907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FA7AC759-5BDB-5940-B3F3-BDC63B0CF761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13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59074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9075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E55CE6-6441-9945-8787-7755B179DA0E}" type="slidenum">
              <a:rPr lang="fr-FR"/>
              <a:pPr/>
              <a:t>14</a:t>
            </a:fld>
            <a:endParaRPr lang="fr-FR"/>
          </a:p>
        </p:txBody>
      </p:sp>
      <p:sp>
        <p:nvSpPr>
          <p:cNvPr id="26009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F37E0ACA-E48F-8B42-A1F3-BAA8C485FF32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14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600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00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0D11F2-24E2-4544-B72D-62D0BEF9937B}" type="slidenum">
              <a:rPr lang="fr-FR"/>
              <a:pPr/>
              <a:t>15</a:t>
            </a:fld>
            <a:endParaRPr lang="fr-FR"/>
          </a:p>
        </p:txBody>
      </p:sp>
      <p:sp>
        <p:nvSpPr>
          <p:cNvPr id="26112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029FA1BA-0810-5D49-8F45-DCEDB5F83C83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15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61122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1123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9D2C58-26FD-C946-AEA6-3E17C1733BC1}" type="slidenum">
              <a:rPr lang="fr-FR"/>
              <a:pPr/>
              <a:t>16</a:t>
            </a:fld>
            <a:endParaRPr lang="fr-FR"/>
          </a:p>
        </p:txBody>
      </p:sp>
      <p:sp>
        <p:nvSpPr>
          <p:cNvPr id="26624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104ADC53-29C2-3547-AD67-3B86BE7414B7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16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66242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43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9D45B8-0EB4-AA4D-84EA-234C79910F69}" type="slidenum">
              <a:rPr lang="fr-FR"/>
              <a:pPr/>
              <a:t>17</a:t>
            </a:fld>
            <a:endParaRPr lang="fr-FR"/>
          </a:p>
        </p:txBody>
      </p:sp>
      <p:sp>
        <p:nvSpPr>
          <p:cNvPr id="26726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2CAB9845-4D07-4D43-9013-5F97D84F20A8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17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67266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7267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063367-B515-C844-B57F-8A704F2C9540}" type="slidenum">
              <a:rPr lang="fr-FR"/>
              <a:pPr/>
              <a:t>18</a:t>
            </a:fld>
            <a:endParaRPr lang="fr-FR"/>
          </a:p>
        </p:txBody>
      </p:sp>
      <p:sp>
        <p:nvSpPr>
          <p:cNvPr id="26931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9C0F54C5-0484-5548-A04F-F4A34CC80BBF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18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69314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9315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6E3F5F-7562-7740-8E52-DFF504554171}" type="slidenum">
              <a:rPr lang="fr-FR"/>
              <a:pPr/>
              <a:t>19</a:t>
            </a:fld>
            <a:endParaRPr lang="fr-FR"/>
          </a:p>
        </p:txBody>
      </p:sp>
      <p:sp>
        <p:nvSpPr>
          <p:cNvPr id="27033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68F84CE1-0D3C-864D-BE74-50694172016A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19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7033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033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5D9757-A605-B844-AFA4-A80F76C6343E}" type="slidenum">
              <a:rPr lang="fr-FR"/>
              <a:pPr/>
              <a:t>20</a:t>
            </a:fld>
            <a:endParaRPr lang="fr-FR"/>
          </a:p>
        </p:txBody>
      </p:sp>
      <p:sp>
        <p:nvSpPr>
          <p:cNvPr id="27136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28A29AB8-E1FA-654A-BF46-86D414FD3C59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20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71362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1363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2FED63-BF92-F740-9B71-A24A6A888538}" type="slidenum">
              <a:rPr lang="fr-FR"/>
              <a:pPr/>
              <a:t>21</a:t>
            </a:fld>
            <a:endParaRPr lang="fr-FR"/>
          </a:p>
        </p:txBody>
      </p:sp>
      <p:sp>
        <p:nvSpPr>
          <p:cNvPr id="27750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E217EEAA-3772-1F4A-A98D-3232C2C0F12A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21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77506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7507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9E3E30-BE8A-B74D-85F1-C9A67D3C1835}" type="slidenum">
              <a:rPr lang="fr-FR"/>
              <a:pPr/>
              <a:t>4</a:t>
            </a:fld>
            <a:endParaRPr lang="fr-FR"/>
          </a:p>
        </p:txBody>
      </p:sp>
      <p:sp>
        <p:nvSpPr>
          <p:cNvPr id="23552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2A36C2C2-70DE-6847-895E-D86729EBB26A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4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35522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23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463"/>
            <a:fld id="{E0EDB1EE-A99E-47A0-97F8-C338DC6BCE39}" type="slidenum">
              <a:rPr lang="en-GB" smtClean="0"/>
              <a:pPr defTabSz="906463"/>
              <a:t>22</a:t>
            </a:fld>
            <a:endParaRPr lang="en-GB" smtClean="0"/>
          </a:p>
        </p:txBody>
      </p:sp>
      <p:sp>
        <p:nvSpPr>
          <p:cNvPr id="133123" name="Rectangle 7"/>
          <p:cNvSpPr txBox="1">
            <a:spLocks noGrp="1"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2" tIns="45362" rIns="90722" bIns="45362" anchor="ctr"/>
          <a:lstStyle/>
          <a:p>
            <a:pPr algn="r" defTabSz="906463">
              <a:lnSpc>
                <a:spcPct val="100000"/>
              </a:lnSpc>
            </a:pPr>
            <a:fld id="{09909FC0-38EF-4B3F-A746-F527AA0F6074}" type="slidenum">
              <a:rPr lang="en-GB" sz="1000" b="0">
                <a:latin typeface="Verdana" pitchFamily="34" charset="0"/>
              </a:rPr>
              <a:pPr algn="r" defTabSz="906463">
                <a:lnSpc>
                  <a:spcPct val="100000"/>
                </a:lnSpc>
              </a:pPr>
              <a:t>22</a:t>
            </a:fld>
            <a:endParaRPr lang="en-GB" sz="1000" b="0">
              <a:latin typeface="Verdana" pitchFamily="34" charset="0"/>
            </a:endParaRPr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10" y="4344607"/>
            <a:ext cx="5026369" cy="4113556"/>
          </a:xfrm>
          <a:noFill/>
          <a:ln/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463"/>
            <a:fld id="{E0EDB1EE-A99E-47A0-97F8-C338DC6BCE39}" type="slidenum">
              <a:rPr lang="en-GB" smtClean="0"/>
              <a:pPr defTabSz="906463"/>
              <a:t>23</a:t>
            </a:fld>
            <a:endParaRPr lang="en-GB" smtClean="0"/>
          </a:p>
        </p:txBody>
      </p:sp>
      <p:sp>
        <p:nvSpPr>
          <p:cNvPr id="133123" name="Rectangle 7"/>
          <p:cNvSpPr txBox="1">
            <a:spLocks noGrp="1"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2" tIns="45362" rIns="90722" bIns="45362" anchor="ctr"/>
          <a:lstStyle/>
          <a:p>
            <a:pPr algn="r" defTabSz="906463">
              <a:lnSpc>
                <a:spcPct val="100000"/>
              </a:lnSpc>
            </a:pPr>
            <a:fld id="{09909FC0-38EF-4B3F-A746-F527AA0F6074}" type="slidenum">
              <a:rPr lang="en-GB" sz="1000" b="0">
                <a:latin typeface="Verdana" pitchFamily="34" charset="0"/>
              </a:rPr>
              <a:pPr algn="r" defTabSz="906463">
                <a:lnSpc>
                  <a:spcPct val="100000"/>
                </a:lnSpc>
              </a:pPr>
              <a:t>23</a:t>
            </a:fld>
            <a:endParaRPr lang="en-GB" sz="1000" b="0">
              <a:latin typeface="Verdana" pitchFamily="34" charset="0"/>
            </a:endParaRPr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10" y="4344607"/>
            <a:ext cx="5026369" cy="4113556"/>
          </a:xfrm>
          <a:noFill/>
          <a:ln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fr-FR" smtClean="0"/>
              <a:t>La goutte est une arthrite induite par des cristaux qui résulte d’un déséquilibre entre la production d'acide urique et la capacité à excréter cette substance.</a:t>
            </a:r>
            <a:br>
              <a:rPr lang="fr-FR" smtClean="0"/>
            </a:br>
            <a:r>
              <a:rPr lang="fr-FR" smtClean="0"/>
              <a:t>La goutte est très douloureuse et résulte d’une alimentation riche, depuis étiquetée comme «la maladie des rois, le roi des maladies."</a:t>
            </a: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463"/>
            <a:fld id="{E0EDB1EE-A99E-47A0-97F8-C338DC6BCE39}" type="slidenum">
              <a:rPr lang="en-GB" smtClean="0"/>
              <a:pPr defTabSz="906463"/>
              <a:t>24</a:t>
            </a:fld>
            <a:endParaRPr lang="en-GB" smtClean="0"/>
          </a:p>
        </p:txBody>
      </p:sp>
      <p:sp>
        <p:nvSpPr>
          <p:cNvPr id="133123" name="Rectangle 7"/>
          <p:cNvSpPr txBox="1">
            <a:spLocks noGrp="1"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2" tIns="45362" rIns="90722" bIns="45362" anchor="ctr"/>
          <a:lstStyle/>
          <a:p>
            <a:pPr algn="r" defTabSz="906463">
              <a:lnSpc>
                <a:spcPct val="100000"/>
              </a:lnSpc>
            </a:pPr>
            <a:fld id="{09909FC0-38EF-4B3F-A746-F527AA0F6074}" type="slidenum">
              <a:rPr lang="en-GB" sz="1000" b="0">
                <a:latin typeface="Verdana" pitchFamily="34" charset="0"/>
              </a:rPr>
              <a:pPr algn="r" defTabSz="906463">
                <a:lnSpc>
                  <a:spcPct val="100000"/>
                </a:lnSpc>
              </a:pPr>
              <a:t>24</a:t>
            </a:fld>
            <a:endParaRPr lang="en-GB" sz="1000" b="0">
              <a:latin typeface="Verdana" pitchFamily="34" charset="0"/>
            </a:endParaRPr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10" y="4344607"/>
            <a:ext cx="5026369" cy="4113556"/>
          </a:xfrm>
          <a:noFill/>
          <a:ln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fr-FR" smtClean="0"/>
              <a:t>La goutte est une arthrite induite par des cristaux qui résulte d’un déséquilibre entre la production d'acide urique et la capacité à excréter cette substance.</a:t>
            </a:r>
            <a:br>
              <a:rPr lang="fr-FR" smtClean="0"/>
            </a:br>
            <a:r>
              <a:rPr lang="fr-FR" smtClean="0"/>
              <a:t>La goutte est très douloureuse et résulte d’une alimentation riche, depuis étiquetée comme «la maladie des rois, le roi des maladies."</a:t>
            </a:r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463"/>
            <a:fld id="{E0EDB1EE-A99E-47A0-97F8-C338DC6BCE39}" type="slidenum">
              <a:rPr lang="en-GB" smtClean="0"/>
              <a:pPr defTabSz="906463"/>
              <a:t>25</a:t>
            </a:fld>
            <a:endParaRPr lang="en-GB" smtClean="0"/>
          </a:p>
        </p:txBody>
      </p:sp>
      <p:sp>
        <p:nvSpPr>
          <p:cNvPr id="133123" name="Rectangle 7"/>
          <p:cNvSpPr txBox="1">
            <a:spLocks noGrp="1"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2" tIns="45362" rIns="90722" bIns="45362" anchor="ctr"/>
          <a:lstStyle/>
          <a:p>
            <a:pPr algn="r" defTabSz="906463">
              <a:lnSpc>
                <a:spcPct val="100000"/>
              </a:lnSpc>
            </a:pPr>
            <a:fld id="{09909FC0-38EF-4B3F-A746-F527AA0F6074}" type="slidenum">
              <a:rPr lang="en-GB" sz="1000" b="0">
                <a:latin typeface="Verdana" pitchFamily="34" charset="0"/>
              </a:rPr>
              <a:pPr algn="r" defTabSz="906463">
                <a:lnSpc>
                  <a:spcPct val="100000"/>
                </a:lnSpc>
              </a:pPr>
              <a:t>25</a:t>
            </a:fld>
            <a:endParaRPr lang="en-GB" sz="1000" b="0">
              <a:latin typeface="Verdana" pitchFamily="34" charset="0"/>
            </a:endParaRPr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10" y="4344607"/>
            <a:ext cx="5026369" cy="4113556"/>
          </a:xfrm>
          <a:noFill/>
          <a:ln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fr-FR" smtClean="0"/>
              <a:t>La goutte est une arthrite induite par des cristaux qui résulte d’un déséquilibre entre la production d'acide urique et la capacité à excréter cette substance.</a:t>
            </a:r>
            <a:br>
              <a:rPr lang="fr-FR" smtClean="0"/>
            </a:br>
            <a:r>
              <a:rPr lang="fr-FR" smtClean="0"/>
              <a:t>La goutte est très douloureuse et résulte d’une alimentation riche, depuis étiquetée comme «la maladie des rois, le roi des maladies."</a:t>
            </a: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463"/>
            <a:fld id="{E0EDB1EE-A99E-47A0-97F8-C338DC6BCE39}" type="slidenum">
              <a:rPr lang="en-GB" smtClean="0"/>
              <a:pPr defTabSz="906463"/>
              <a:t>26</a:t>
            </a:fld>
            <a:endParaRPr lang="en-GB" smtClean="0"/>
          </a:p>
        </p:txBody>
      </p:sp>
      <p:sp>
        <p:nvSpPr>
          <p:cNvPr id="133123" name="Rectangle 7"/>
          <p:cNvSpPr txBox="1">
            <a:spLocks noGrp="1"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2" tIns="45362" rIns="90722" bIns="45362" anchor="ctr"/>
          <a:lstStyle/>
          <a:p>
            <a:pPr algn="r" defTabSz="906463">
              <a:lnSpc>
                <a:spcPct val="100000"/>
              </a:lnSpc>
            </a:pPr>
            <a:fld id="{09909FC0-38EF-4B3F-A746-F527AA0F6074}" type="slidenum">
              <a:rPr lang="en-GB" sz="1000" b="0">
                <a:latin typeface="Verdana" pitchFamily="34" charset="0"/>
              </a:rPr>
              <a:pPr algn="r" defTabSz="906463">
                <a:lnSpc>
                  <a:spcPct val="100000"/>
                </a:lnSpc>
              </a:pPr>
              <a:t>26</a:t>
            </a:fld>
            <a:endParaRPr lang="en-GB" sz="1000" b="0">
              <a:latin typeface="Verdana" pitchFamily="34" charset="0"/>
            </a:endParaRPr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10" y="4344607"/>
            <a:ext cx="5026369" cy="4113556"/>
          </a:xfrm>
          <a:noFill/>
          <a:ln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fr-FR" smtClean="0"/>
              <a:t>La goutte est une arthrite induite par des cristaux qui résulte d’un déséquilibre entre la production d'acide urique et la capacité à excréter cette substance.</a:t>
            </a:r>
            <a:br>
              <a:rPr lang="fr-FR" smtClean="0"/>
            </a:br>
            <a:r>
              <a:rPr lang="fr-FR" smtClean="0"/>
              <a:t>La goutte est très douloureuse et résulte d’une alimentation riche, depuis étiquetée comme «la maladie des rois, le roi des maladies."</a:t>
            </a: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463"/>
            <a:fld id="{E0EDB1EE-A99E-47A0-97F8-C338DC6BCE39}" type="slidenum">
              <a:rPr lang="en-GB" smtClean="0"/>
              <a:pPr defTabSz="906463"/>
              <a:t>27</a:t>
            </a:fld>
            <a:endParaRPr lang="en-GB" smtClean="0"/>
          </a:p>
        </p:txBody>
      </p:sp>
      <p:sp>
        <p:nvSpPr>
          <p:cNvPr id="133123" name="Rectangle 7"/>
          <p:cNvSpPr txBox="1">
            <a:spLocks noGrp="1"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2" tIns="45362" rIns="90722" bIns="45362" anchor="ctr"/>
          <a:lstStyle/>
          <a:p>
            <a:pPr algn="r" defTabSz="906463">
              <a:lnSpc>
                <a:spcPct val="100000"/>
              </a:lnSpc>
            </a:pPr>
            <a:fld id="{09909FC0-38EF-4B3F-A746-F527AA0F6074}" type="slidenum">
              <a:rPr lang="en-GB" sz="1000" b="0">
                <a:latin typeface="Verdana" pitchFamily="34" charset="0"/>
              </a:rPr>
              <a:pPr algn="r" defTabSz="906463">
                <a:lnSpc>
                  <a:spcPct val="100000"/>
                </a:lnSpc>
              </a:pPr>
              <a:t>27</a:t>
            </a:fld>
            <a:endParaRPr lang="en-GB" sz="1000" b="0">
              <a:latin typeface="Verdana" pitchFamily="34" charset="0"/>
            </a:endParaRPr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10" y="4344607"/>
            <a:ext cx="5026369" cy="4113556"/>
          </a:xfrm>
          <a:noFill/>
          <a:ln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fr-FR" smtClean="0"/>
              <a:t>La goutte est une arthrite induite par des cristaux qui résulte d’un déséquilibre entre la production d'acide urique et la capacité à excréter cette substance.</a:t>
            </a:r>
            <a:br>
              <a:rPr lang="fr-FR" smtClean="0"/>
            </a:br>
            <a:r>
              <a:rPr lang="fr-FR" smtClean="0"/>
              <a:t>La goutte est très douloureuse et résulte d’une alimentation riche, depuis étiquetée comme «la maladie des rois, le roi des maladies."</a:t>
            </a: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463"/>
            <a:fld id="{E0EDB1EE-A99E-47A0-97F8-C338DC6BCE39}" type="slidenum">
              <a:rPr lang="en-GB" smtClean="0"/>
              <a:pPr defTabSz="906463"/>
              <a:t>28</a:t>
            </a:fld>
            <a:endParaRPr lang="en-GB" smtClean="0"/>
          </a:p>
        </p:txBody>
      </p:sp>
      <p:sp>
        <p:nvSpPr>
          <p:cNvPr id="133123" name="Rectangle 7"/>
          <p:cNvSpPr txBox="1">
            <a:spLocks noGrp="1"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2" tIns="45362" rIns="90722" bIns="45362" anchor="ctr"/>
          <a:lstStyle/>
          <a:p>
            <a:pPr algn="r" defTabSz="906463">
              <a:lnSpc>
                <a:spcPct val="100000"/>
              </a:lnSpc>
            </a:pPr>
            <a:fld id="{09909FC0-38EF-4B3F-A746-F527AA0F6074}" type="slidenum">
              <a:rPr lang="en-GB" sz="1000" b="0">
                <a:latin typeface="Verdana" pitchFamily="34" charset="0"/>
              </a:rPr>
              <a:pPr algn="r" defTabSz="906463">
                <a:lnSpc>
                  <a:spcPct val="100000"/>
                </a:lnSpc>
              </a:pPr>
              <a:t>28</a:t>
            </a:fld>
            <a:endParaRPr lang="en-GB" sz="1000" b="0">
              <a:latin typeface="Verdana" pitchFamily="34" charset="0"/>
            </a:endParaRPr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10" y="4344607"/>
            <a:ext cx="5026369" cy="4113556"/>
          </a:xfrm>
          <a:noFill/>
          <a:ln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fr-FR" smtClean="0"/>
              <a:t>La goutte est une arthrite induite par des cristaux qui résulte d’un déséquilibre entre la production d'acide urique et la capacité à excréter cette substance.</a:t>
            </a:r>
            <a:br>
              <a:rPr lang="fr-FR" smtClean="0"/>
            </a:br>
            <a:r>
              <a:rPr lang="fr-FR" smtClean="0"/>
              <a:t>La goutte est très douloureuse et résulte d’une alimentation riche, depuis étiquetée comme «la maladie des rois, le roi des maladies."</a:t>
            </a:r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29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29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30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30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31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31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E6A8B0-1261-7E49-976B-321590B3A2BC}" type="slidenum">
              <a:rPr lang="fr-FR"/>
              <a:pPr/>
              <a:t>5</a:t>
            </a:fld>
            <a:endParaRPr lang="fr-FR"/>
          </a:p>
        </p:txBody>
      </p:sp>
      <p:sp>
        <p:nvSpPr>
          <p:cNvPr id="23654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D3EEC762-EE9B-7347-825B-39BA7DCF40B5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5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36546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6547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32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32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33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33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34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34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35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35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36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36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37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37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38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38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39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39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40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40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41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41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9902F5-A8C5-1E43-A5B7-964F516F0782}" type="slidenum">
              <a:rPr lang="fr-FR"/>
              <a:pPr/>
              <a:t>6</a:t>
            </a:fld>
            <a:endParaRPr lang="fr-FR"/>
          </a:p>
        </p:txBody>
      </p:sp>
      <p:sp>
        <p:nvSpPr>
          <p:cNvPr id="24473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96D9E50A-2FD1-CF41-95C1-D0ED3D14A6E6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6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4473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473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666CB8-4CAD-5040-A0F5-DE6D69D7C206}" type="slidenum">
              <a:rPr lang="fr-FR"/>
              <a:pPr/>
              <a:t>42</a:t>
            </a:fld>
            <a:endParaRPr lang="fr-FR"/>
          </a:p>
        </p:txBody>
      </p:sp>
      <p:sp>
        <p:nvSpPr>
          <p:cNvPr id="30412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41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DAACEC-DD77-8A4F-B10F-959DE5D6A19A}" type="slidenum">
              <a:rPr lang="fr-FR"/>
              <a:pPr/>
              <a:t>43</a:t>
            </a:fld>
            <a:endParaRPr lang="fr-FR"/>
          </a:p>
        </p:txBody>
      </p:sp>
      <p:sp>
        <p:nvSpPr>
          <p:cNvPr id="31232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232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3A310D-0618-3B40-B54B-FD118A2D5FB5}" type="slidenum">
              <a:rPr lang="fr-FR"/>
              <a:pPr/>
              <a:t>44</a:t>
            </a:fld>
            <a:endParaRPr lang="fr-FR"/>
          </a:p>
        </p:txBody>
      </p:sp>
      <p:sp>
        <p:nvSpPr>
          <p:cNvPr id="31334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334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0F54D6-4D4A-824F-B62A-67F93755485F}" type="slidenum">
              <a:rPr lang="fr-FR"/>
              <a:pPr/>
              <a:t>45</a:t>
            </a:fld>
            <a:endParaRPr lang="fr-FR"/>
          </a:p>
        </p:txBody>
      </p:sp>
      <p:sp>
        <p:nvSpPr>
          <p:cNvPr id="31436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437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90BD0B-90A2-0442-8E29-1CF49CEC04C2}" type="slidenum">
              <a:rPr lang="fr-FR"/>
              <a:pPr/>
              <a:t>46</a:t>
            </a:fld>
            <a:endParaRPr lang="fr-FR"/>
          </a:p>
        </p:txBody>
      </p:sp>
      <p:sp>
        <p:nvSpPr>
          <p:cNvPr id="32051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051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68D4BF-E3D4-8E48-8854-D735497E3ADB}" type="slidenum">
              <a:rPr lang="fr-FR"/>
              <a:pPr/>
              <a:t>47</a:t>
            </a:fld>
            <a:endParaRPr lang="fr-FR"/>
          </a:p>
        </p:txBody>
      </p:sp>
      <p:sp>
        <p:nvSpPr>
          <p:cNvPr id="31846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846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149F36-DB82-A045-ABE1-9452D7AC6B46}" type="slidenum">
              <a:rPr lang="fr-FR"/>
              <a:pPr/>
              <a:t>48</a:t>
            </a:fld>
            <a:endParaRPr lang="fr-FR"/>
          </a:p>
        </p:txBody>
      </p:sp>
      <p:sp>
        <p:nvSpPr>
          <p:cNvPr id="31948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949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D894D5-A152-D64B-A039-B169C9ED2C57}" type="slidenum">
              <a:rPr lang="fr-FR"/>
              <a:pPr/>
              <a:t>49</a:t>
            </a:fld>
            <a:endParaRPr lang="fr-FR"/>
          </a:p>
        </p:txBody>
      </p:sp>
      <p:sp>
        <p:nvSpPr>
          <p:cNvPr id="33382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382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E717AC-7E95-4449-B081-B3044DCCC1F5}" type="slidenum">
              <a:rPr lang="fr-FR"/>
              <a:pPr/>
              <a:t>50</a:t>
            </a:fld>
            <a:endParaRPr lang="fr-FR"/>
          </a:p>
        </p:txBody>
      </p:sp>
      <p:sp>
        <p:nvSpPr>
          <p:cNvPr id="32256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256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E717AC-7E95-4449-B081-B3044DCCC1F5}" type="slidenum">
              <a:rPr lang="fr-FR"/>
              <a:pPr/>
              <a:t>51</a:t>
            </a:fld>
            <a:endParaRPr lang="fr-FR"/>
          </a:p>
        </p:txBody>
      </p:sp>
      <p:sp>
        <p:nvSpPr>
          <p:cNvPr id="32256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256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8425CA-4A1C-6A45-8788-D89E9EB7A818}" type="slidenum">
              <a:rPr lang="fr-FR"/>
              <a:pPr/>
              <a:t>7</a:t>
            </a:fld>
            <a:endParaRPr lang="fr-FR"/>
          </a:p>
        </p:txBody>
      </p:sp>
      <p:sp>
        <p:nvSpPr>
          <p:cNvPr id="24985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48168E70-154B-CC46-9F4C-8C068D076C50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7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4985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985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7C7ACA-67D7-424B-B9B5-62F1DEB805B1}" type="slidenum">
              <a:rPr lang="fr-FR"/>
              <a:pPr/>
              <a:t>52</a:t>
            </a:fld>
            <a:endParaRPr lang="fr-FR"/>
          </a:p>
        </p:txBody>
      </p:sp>
      <p:sp>
        <p:nvSpPr>
          <p:cNvPr id="41164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165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7C7ACA-67D7-424B-B9B5-62F1DEB805B1}" type="slidenum">
              <a:rPr lang="fr-FR"/>
              <a:pPr/>
              <a:t>53</a:t>
            </a:fld>
            <a:endParaRPr lang="fr-FR"/>
          </a:p>
        </p:txBody>
      </p:sp>
      <p:sp>
        <p:nvSpPr>
          <p:cNvPr id="41164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165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7C7ACA-67D7-424B-B9B5-62F1DEB805B1}" type="slidenum">
              <a:rPr lang="fr-FR"/>
              <a:pPr/>
              <a:t>54</a:t>
            </a:fld>
            <a:endParaRPr lang="fr-FR"/>
          </a:p>
        </p:txBody>
      </p:sp>
      <p:sp>
        <p:nvSpPr>
          <p:cNvPr id="41164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165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BE19D5-80F6-4944-B041-DC72219C925B}" type="slidenum">
              <a:rPr lang="fr-FR"/>
              <a:pPr/>
              <a:t>56</a:t>
            </a:fld>
            <a:endParaRPr lang="fr-FR"/>
          </a:p>
        </p:txBody>
      </p:sp>
      <p:sp>
        <p:nvSpPr>
          <p:cNvPr id="8089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4B0E29-10FF-5E4E-8727-FB5A8EB76788}" type="slidenum">
              <a:rPr lang="fr-FR"/>
              <a:pPr/>
              <a:t>57</a:t>
            </a:fld>
            <a:endParaRPr lang="fr-FR"/>
          </a:p>
        </p:txBody>
      </p:sp>
      <p:sp>
        <p:nvSpPr>
          <p:cNvPr id="8192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096AC-E045-0243-BCAC-9A3093D25F83}" type="slidenum">
              <a:rPr lang="fr-FR" smtClean="0"/>
              <a:pPr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9232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096AC-E045-0243-BCAC-9A3093D25F83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9232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7C7ACA-67D7-424B-B9B5-62F1DEB805B1}" type="slidenum">
              <a:rPr lang="fr-FR"/>
              <a:pPr/>
              <a:t>65</a:t>
            </a:fld>
            <a:endParaRPr lang="fr-FR"/>
          </a:p>
        </p:txBody>
      </p:sp>
      <p:sp>
        <p:nvSpPr>
          <p:cNvPr id="41164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165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7C7ACA-67D7-424B-B9B5-62F1DEB805B1}" type="slidenum">
              <a:rPr lang="fr-FR"/>
              <a:pPr/>
              <a:t>66</a:t>
            </a:fld>
            <a:endParaRPr lang="fr-FR"/>
          </a:p>
        </p:txBody>
      </p:sp>
      <p:sp>
        <p:nvSpPr>
          <p:cNvPr id="41164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165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7C7ACA-67D7-424B-B9B5-62F1DEB805B1}" type="slidenum">
              <a:rPr lang="fr-FR"/>
              <a:pPr/>
              <a:t>67</a:t>
            </a:fld>
            <a:endParaRPr lang="fr-FR"/>
          </a:p>
        </p:txBody>
      </p:sp>
      <p:sp>
        <p:nvSpPr>
          <p:cNvPr id="41164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165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8DD34B-1D88-D14C-8230-F8355000570E}" type="slidenum">
              <a:rPr lang="fr-FR"/>
              <a:pPr/>
              <a:t>8</a:t>
            </a:fld>
            <a:endParaRPr lang="fr-FR"/>
          </a:p>
        </p:txBody>
      </p:sp>
      <p:sp>
        <p:nvSpPr>
          <p:cNvPr id="25088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6609878B-708D-6147-A920-AF3986836FBA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8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50882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0883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7C7ACA-67D7-424B-B9B5-62F1DEB805B1}" type="slidenum">
              <a:rPr lang="fr-FR"/>
              <a:pPr/>
              <a:t>68</a:t>
            </a:fld>
            <a:endParaRPr lang="fr-FR"/>
          </a:p>
        </p:txBody>
      </p:sp>
      <p:sp>
        <p:nvSpPr>
          <p:cNvPr id="41164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165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7C7ACA-67D7-424B-B9B5-62F1DEB805B1}" type="slidenum">
              <a:rPr lang="fr-FR"/>
              <a:pPr/>
              <a:t>69</a:t>
            </a:fld>
            <a:endParaRPr lang="fr-FR"/>
          </a:p>
        </p:txBody>
      </p:sp>
      <p:sp>
        <p:nvSpPr>
          <p:cNvPr id="41164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165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7C7ACA-67D7-424B-B9B5-62F1DEB805B1}" type="slidenum">
              <a:rPr lang="fr-FR"/>
              <a:pPr/>
              <a:t>70</a:t>
            </a:fld>
            <a:endParaRPr lang="fr-FR"/>
          </a:p>
        </p:txBody>
      </p:sp>
      <p:sp>
        <p:nvSpPr>
          <p:cNvPr id="41164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165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7C7ACA-67D7-424B-B9B5-62F1DEB805B1}" type="slidenum">
              <a:rPr lang="fr-FR"/>
              <a:pPr/>
              <a:t>71</a:t>
            </a:fld>
            <a:endParaRPr lang="fr-FR"/>
          </a:p>
        </p:txBody>
      </p:sp>
      <p:sp>
        <p:nvSpPr>
          <p:cNvPr id="41164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165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7FB71E-AAC4-7C46-BF17-E39F1DF145CE}" type="slidenum">
              <a:rPr lang="fr-FR"/>
              <a:pPr/>
              <a:t>72</a:t>
            </a:fld>
            <a:endParaRPr lang="fr-FR"/>
          </a:p>
        </p:txBody>
      </p:sp>
      <p:sp>
        <p:nvSpPr>
          <p:cNvPr id="41267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267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457FD0-ABA1-3940-AA77-B5C80549347B}" type="slidenum">
              <a:rPr lang="fr-FR"/>
              <a:pPr/>
              <a:t>73</a:t>
            </a:fld>
            <a:endParaRPr lang="fr-FR"/>
          </a:p>
        </p:txBody>
      </p:sp>
      <p:sp>
        <p:nvSpPr>
          <p:cNvPr id="41472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472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9D8BC1-4E97-4C47-AA1A-BD97EB9BB7F3}" type="slidenum">
              <a:rPr lang="fr-FR"/>
              <a:pPr/>
              <a:t>74</a:t>
            </a:fld>
            <a:endParaRPr lang="fr-FR"/>
          </a:p>
        </p:txBody>
      </p:sp>
      <p:sp>
        <p:nvSpPr>
          <p:cNvPr id="41676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677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B844FC-60A6-8743-8E5F-18D06C4AF561}" type="slidenum">
              <a:rPr lang="fr-FR"/>
              <a:pPr/>
              <a:t>75</a:t>
            </a:fld>
            <a:endParaRPr lang="fr-FR"/>
          </a:p>
        </p:txBody>
      </p:sp>
      <p:sp>
        <p:nvSpPr>
          <p:cNvPr id="41881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881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7F6859-C64C-6F4D-9A01-FAF397EFCAB8}" type="slidenum">
              <a:rPr lang="fr-FR"/>
              <a:pPr/>
              <a:t>76</a:t>
            </a:fld>
            <a:endParaRPr lang="fr-FR"/>
          </a:p>
        </p:txBody>
      </p:sp>
      <p:sp>
        <p:nvSpPr>
          <p:cNvPr id="42086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2086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EA1601-CEE3-C04A-9D8A-616A3C17C8D7}" type="slidenum">
              <a:rPr lang="fr-FR"/>
              <a:pPr/>
              <a:t>77</a:t>
            </a:fld>
            <a:endParaRPr lang="fr-FR"/>
          </a:p>
        </p:txBody>
      </p:sp>
      <p:sp>
        <p:nvSpPr>
          <p:cNvPr id="42188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2189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F1868-2588-2648-A9FE-543C20197AD3}" type="slidenum">
              <a:rPr lang="fr-FR"/>
              <a:pPr/>
              <a:t>9</a:t>
            </a:fld>
            <a:endParaRPr lang="fr-FR"/>
          </a:p>
        </p:txBody>
      </p:sp>
      <p:sp>
        <p:nvSpPr>
          <p:cNvPr id="285697" name="Rectangle 1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18491DDC-DBD4-7D46-8B3D-B3C6EEBA01F6}" type="slidenum">
              <a:rPr lang="fr-FR" sz="120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9</a:t>
            </a:fld>
            <a:endParaRPr lang="fr-FR" sz="12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85698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5699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EA1601-CEE3-C04A-9D8A-616A3C17C8D7}" type="slidenum">
              <a:rPr lang="fr-FR"/>
              <a:pPr/>
              <a:t>78</a:t>
            </a:fld>
            <a:endParaRPr lang="fr-FR"/>
          </a:p>
        </p:txBody>
      </p:sp>
      <p:sp>
        <p:nvSpPr>
          <p:cNvPr id="42188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2189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EA1601-CEE3-C04A-9D8A-616A3C17C8D7}" type="slidenum">
              <a:rPr lang="fr-FR"/>
              <a:pPr/>
              <a:t>79</a:t>
            </a:fld>
            <a:endParaRPr lang="fr-FR"/>
          </a:p>
        </p:txBody>
      </p:sp>
      <p:sp>
        <p:nvSpPr>
          <p:cNvPr id="42188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2189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27FB88-00F7-7147-B200-D82AA2C24FEE}" type="slidenum">
              <a:rPr lang="fr-FR"/>
              <a:pPr/>
              <a:t>80</a:t>
            </a:fld>
            <a:endParaRPr lang="fr-FR"/>
          </a:p>
        </p:txBody>
      </p:sp>
      <p:sp>
        <p:nvSpPr>
          <p:cNvPr id="42393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2393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463"/>
            <a:fld id="{E0EDB1EE-A99E-47A0-97F8-C338DC6BCE39}" type="slidenum">
              <a:rPr lang="en-GB" smtClean="0"/>
              <a:pPr defTabSz="906463"/>
              <a:t>81</a:t>
            </a:fld>
            <a:endParaRPr lang="en-GB" smtClean="0"/>
          </a:p>
        </p:txBody>
      </p:sp>
      <p:sp>
        <p:nvSpPr>
          <p:cNvPr id="133123" name="Rectangle 7"/>
          <p:cNvSpPr txBox="1">
            <a:spLocks noGrp="1" noChangeArrowheads="1"/>
          </p:cNvSpPr>
          <p:nvPr/>
        </p:nvSpPr>
        <p:spPr bwMode="auto">
          <a:xfrm>
            <a:off x="3885275" y="8686288"/>
            <a:ext cx="2972725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2" tIns="45362" rIns="90722" bIns="45362" anchor="ctr"/>
          <a:lstStyle/>
          <a:p>
            <a:pPr algn="r" defTabSz="906463">
              <a:lnSpc>
                <a:spcPct val="100000"/>
              </a:lnSpc>
            </a:pPr>
            <a:fld id="{09909FC0-38EF-4B3F-A746-F527AA0F6074}" type="slidenum">
              <a:rPr lang="en-GB" sz="1000" b="0">
                <a:latin typeface="Verdana" pitchFamily="34" charset="0"/>
              </a:rPr>
              <a:pPr algn="r" defTabSz="906463">
                <a:lnSpc>
                  <a:spcPct val="100000"/>
                </a:lnSpc>
              </a:pPr>
              <a:t>81</a:t>
            </a:fld>
            <a:endParaRPr lang="en-GB" sz="1000" b="0">
              <a:latin typeface="Verdana" pitchFamily="34" charset="0"/>
            </a:endParaRPr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10" y="4344607"/>
            <a:ext cx="5026369" cy="4113556"/>
          </a:xfrm>
          <a:noFill/>
          <a:ln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fr-FR" smtClean="0"/>
              <a:t>La goutte est une arthrite induite par des cristaux qui résulte d’un déséquilibre entre la production d'acide urique et la capacité à excréter cette substance.</a:t>
            </a:r>
            <a:br>
              <a:rPr lang="fr-FR" smtClean="0"/>
            </a:br>
            <a:r>
              <a:rPr lang="fr-FR" smtClean="0"/>
              <a:t>La goutte est très douloureuse et résulte d’une alimentation riche, depuis étiquetée comme «la maladie des rois, le roi des maladies."</a:t>
            </a:r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0EC2F6-6E0F-A441-92DE-6368E04199C6}" type="slidenum">
              <a:rPr lang="fr-FR"/>
              <a:pPr/>
              <a:t>82</a:t>
            </a:fld>
            <a:endParaRPr lang="fr-FR"/>
          </a:p>
        </p:txBody>
      </p:sp>
      <p:sp>
        <p:nvSpPr>
          <p:cNvPr id="42598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2598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0EC2F6-6E0F-A441-92DE-6368E04199C6}" type="slidenum">
              <a:rPr lang="fr-FR"/>
              <a:pPr/>
              <a:t>83</a:t>
            </a:fld>
            <a:endParaRPr lang="fr-FR"/>
          </a:p>
        </p:txBody>
      </p:sp>
      <p:sp>
        <p:nvSpPr>
          <p:cNvPr id="42598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2598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F85C94-5254-3044-95AE-BD55E6C5AAFA}" type="slidenum">
              <a:rPr lang="fr-FR"/>
              <a:pPr/>
              <a:t>84</a:t>
            </a:fld>
            <a:endParaRPr lang="fr-FR"/>
          </a:p>
        </p:txBody>
      </p:sp>
      <p:sp>
        <p:nvSpPr>
          <p:cNvPr id="42700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2701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490E90-7DD5-3B4A-BDB8-12F5214E52B3}" type="slidenum">
              <a:rPr lang="fr-FR"/>
              <a:pPr/>
              <a:t>85</a:t>
            </a:fld>
            <a:endParaRPr lang="fr-FR"/>
          </a:p>
        </p:txBody>
      </p:sp>
      <p:sp>
        <p:nvSpPr>
          <p:cNvPr id="428033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2803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93C3E2-05DD-3D4D-97EF-1247C43A378D}" type="slidenum">
              <a:rPr lang="fr-FR"/>
              <a:pPr/>
              <a:t>86</a:t>
            </a:fld>
            <a:endParaRPr lang="fr-FR"/>
          </a:p>
        </p:txBody>
      </p:sp>
      <p:sp>
        <p:nvSpPr>
          <p:cNvPr id="43008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08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89697B-06BB-E54B-A102-FCCA0D03059C}" type="slidenum">
              <a:rPr lang="fr-FR"/>
              <a:pPr/>
              <a:t>87</a:t>
            </a:fld>
            <a:endParaRPr lang="fr-FR"/>
          </a:p>
        </p:txBody>
      </p:sp>
      <p:sp>
        <p:nvSpPr>
          <p:cNvPr id="43110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110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773420-3893-7C49-80EC-2FC96B7D4B86}" type="slidenum">
              <a:rPr lang="fr-FR"/>
              <a:pPr/>
              <a:t>10</a:t>
            </a:fld>
            <a:endParaRPr lang="fr-FR"/>
          </a:p>
        </p:txBody>
      </p:sp>
      <p:sp>
        <p:nvSpPr>
          <p:cNvPr id="25190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5A249649-F185-5C48-8028-563DCFB92631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10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51906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1907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FCC676-650D-8844-A340-31A1298F3A06}" type="slidenum">
              <a:rPr lang="fr-FR"/>
              <a:pPr/>
              <a:t>88</a:t>
            </a:fld>
            <a:endParaRPr lang="fr-FR"/>
          </a:p>
        </p:txBody>
      </p:sp>
      <p:sp>
        <p:nvSpPr>
          <p:cNvPr id="43417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417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FCC676-650D-8844-A340-31A1298F3A06}" type="slidenum">
              <a:rPr lang="fr-FR"/>
              <a:pPr/>
              <a:t>89</a:t>
            </a:fld>
            <a:endParaRPr lang="fr-FR"/>
          </a:p>
        </p:txBody>
      </p:sp>
      <p:sp>
        <p:nvSpPr>
          <p:cNvPr id="43417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417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2FED63-BF92-F740-9B71-A24A6A888538}" type="slidenum">
              <a:rPr lang="fr-FR"/>
              <a:pPr/>
              <a:t>90</a:t>
            </a:fld>
            <a:endParaRPr lang="fr-FR"/>
          </a:p>
        </p:txBody>
      </p:sp>
      <p:sp>
        <p:nvSpPr>
          <p:cNvPr id="27750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E217EEAA-3772-1F4A-A98D-3232C2C0F12A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90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77506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7507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2FED63-BF92-F740-9B71-A24A6A888538}" type="slidenum">
              <a:rPr lang="fr-FR"/>
              <a:pPr/>
              <a:t>91</a:t>
            </a:fld>
            <a:endParaRPr lang="fr-FR"/>
          </a:p>
        </p:txBody>
      </p:sp>
      <p:sp>
        <p:nvSpPr>
          <p:cNvPr id="27750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E217EEAA-3772-1F4A-A98D-3232C2C0F12A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91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77506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7507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6B3951-A185-D647-96A7-0BD8B6889B5D}" type="slidenum">
              <a:rPr lang="fr-FR"/>
              <a:pPr/>
              <a:t>11</a:t>
            </a:fld>
            <a:endParaRPr lang="fr-FR"/>
          </a:p>
        </p:txBody>
      </p:sp>
      <p:sp>
        <p:nvSpPr>
          <p:cNvPr id="25702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</a:pPr>
            <a:fld id="{AA12951C-6534-894F-8CA3-9227DF923BB2}" type="slidenum">
              <a:rPr lang="fr-FR" sz="1200">
                <a:latin typeface="Times New Roman" charset="0"/>
                <a:cs typeface="ＭＳ Ｐゴシック" charset="0"/>
              </a:rPr>
              <a:pPr algn="r">
                <a:lnSpc>
                  <a:spcPct val="100000"/>
                </a:lnSpc>
              </a:pPr>
              <a:t>11</a:t>
            </a:fld>
            <a:endParaRPr lang="fr-FR" sz="1200">
              <a:latin typeface="Times New Roman" charset="0"/>
              <a:cs typeface="ＭＳ Ｐゴシック" charset="0"/>
            </a:endParaRPr>
          </a:p>
        </p:txBody>
      </p:sp>
      <p:sp>
        <p:nvSpPr>
          <p:cNvPr id="257026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7027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ABC2-AC33-9747-B383-C0420A465A57}" type="datetimeFigureOut">
              <a:rPr lang="fr-FR" smtClean="0"/>
              <a:t>2/02/22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4A1F-E4C8-D742-9EEA-56C9F25D43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86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ABC2-AC33-9747-B383-C0420A465A57}" type="datetimeFigureOut">
              <a:rPr lang="fr-FR" smtClean="0"/>
              <a:t>2/02/22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4A1F-E4C8-D742-9EEA-56C9F25D43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62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ABC2-AC33-9747-B383-C0420A465A57}" type="datetimeFigureOut">
              <a:rPr lang="fr-FR" smtClean="0"/>
              <a:t>2/02/22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4A1F-E4C8-D742-9EEA-56C9F25D43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22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ABC2-AC33-9747-B383-C0420A465A57}" type="datetimeFigureOut">
              <a:rPr lang="fr-FR" smtClean="0"/>
              <a:t>2/02/22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4A1F-E4C8-D742-9EEA-56C9F25D43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2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ABC2-AC33-9747-B383-C0420A465A57}" type="datetimeFigureOut">
              <a:rPr lang="fr-FR" smtClean="0"/>
              <a:t>2/02/22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4A1F-E4C8-D742-9EEA-56C9F25D43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14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ABC2-AC33-9747-B383-C0420A465A57}" type="datetimeFigureOut">
              <a:rPr lang="fr-FR" smtClean="0"/>
              <a:t>2/02/22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4A1F-E4C8-D742-9EEA-56C9F25D43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62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ABC2-AC33-9747-B383-C0420A465A57}" type="datetimeFigureOut">
              <a:rPr lang="fr-FR" smtClean="0"/>
              <a:t>2/02/22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4A1F-E4C8-D742-9EEA-56C9F25D43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9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ABC2-AC33-9747-B383-C0420A465A57}" type="datetimeFigureOut">
              <a:rPr lang="fr-FR" smtClean="0"/>
              <a:t>2/02/22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4A1F-E4C8-D742-9EEA-56C9F25D43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06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ABC2-AC33-9747-B383-C0420A465A57}" type="datetimeFigureOut">
              <a:rPr lang="fr-FR" smtClean="0"/>
              <a:t>2/02/22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4A1F-E4C8-D742-9EEA-56C9F25D43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333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ABC2-AC33-9747-B383-C0420A465A57}" type="datetimeFigureOut">
              <a:rPr lang="fr-FR" smtClean="0"/>
              <a:t>2/02/22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4A1F-E4C8-D742-9EEA-56C9F25D43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53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ABC2-AC33-9747-B383-C0420A465A57}" type="datetimeFigureOut">
              <a:rPr lang="fr-FR" smtClean="0"/>
              <a:t>2/02/22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4A1F-E4C8-D742-9EEA-56C9F25D43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66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EABC2-AC33-9747-B383-C0420A465A57}" type="datetimeFigureOut">
              <a:rPr lang="fr-FR" smtClean="0"/>
              <a:t>2/02/22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54A1F-E4C8-D742-9EEA-56C9F25D43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79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3.png"/><Relationship Id="rId8" Type="http://schemas.openxmlformats.org/officeDocument/2006/relationships/image" Target="../media/image26.png"/><Relationship Id="rId9" Type="http://schemas.openxmlformats.org/officeDocument/2006/relationships/image" Target="../media/image27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tiff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2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35.jp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4.PNG"/><Relationship Id="rId6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g"/><Relationship Id="rId3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Relationship Id="rId3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g"/><Relationship Id="rId3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5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98.jp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0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0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884042" y="6207988"/>
            <a:ext cx="1150327" cy="588962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317188" y="6207988"/>
            <a:ext cx="1150327" cy="588962"/>
          </a:xfrm>
          <a:prstGeom prst="rect">
            <a:avLst/>
          </a:prstGeom>
          <a:solidFill>
            <a:srgbClr val="0098C6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778177" y="6207988"/>
            <a:ext cx="1150326" cy="588962"/>
          </a:xfrm>
          <a:prstGeom prst="rect">
            <a:avLst/>
          </a:prstGeom>
          <a:solidFill>
            <a:srgbClr val="DC5B26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r>
              <a:rPr lang="fr-FR" sz="8200">
                <a:solidFill>
                  <a:srgbClr val="2D3235"/>
                </a:solidFill>
              </a:rPr>
              <a:t>  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283126" y="6207988"/>
            <a:ext cx="1150327" cy="588962"/>
          </a:xfrm>
          <a:prstGeom prst="rect">
            <a:avLst/>
          </a:prstGeom>
          <a:solidFill>
            <a:srgbClr val="CD0066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 dirty="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 dirty="0">
              <a:solidFill>
                <a:srgbClr val="2D3235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7782216" y="6207988"/>
            <a:ext cx="1151792" cy="588962"/>
          </a:xfrm>
          <a:prstGeom prst="rect">
            <a:avLst/>
          </a:prstGeom>
          <a:solidFill>
            <a:srgbClr val="383579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30" name="Picture 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18969" r="54815" b="23007"/>
          <a:stretch/>
        </p:blipFill>
        <p:spPr bwMode="auto">
          <a:xfrm>
            <a:off x="242284" y="6211123"/>
            <a:ext cx="1298926" cy="63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08968-FC1F-9843-909A-5076BB71D15F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sp>
        <p:nvSpPr>
          <p:cNvPr id="19" name="Sous-titre 2"/>
          <p:cNvSpPr txBox="1">
            <a:spLocks/>
          </p:cNvSpPr>
          <p:nvPr/>
        </p:nvSpPr>
        <p:spPr bwMode="auto">
          <a:xfrm>
            <a:off x="4154336" y="4124012"/>
            <a:ext cx="479772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793" tIns="47896" rIns="95793" bIns="47896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78963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57925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436888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915851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394814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73776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352739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31702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endParaRPr lang="fr-BE" sz="2000" b="1" dirty="0">
              <a:solidFill>
                <a:schemeClr val="bg1">
                  <a:lumMod val="50000"/>
                </a:schemeClr>
              </a:solidFill>
              <a:latin typeface="+mj-lt"/>
              <a:cs typeface="Arial" charset="0"/>
            </a:endParaRPr>
          </a:p>
          <a:p>
            <a:pPr algn="r" eaLnBrk="1" hangingPunct="1">
              <a:defRPr/>
            </a:pP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charset="0"/>
              </a:rPr>
              <a:t>Dr 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charset="0"/>
              </a:rPr>
              <a:t>Olivier 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charset="0"/>
              </a:rPr>
              <a:t>Malaise, M.D. Ph.D.</a:t>
            </a:r>
          </a:p>
          <a:p>
            <a:pPr algn="r" eaLnBrk="1" hangingPunct="1">
              <a:defRPr/>
            </a:pPr>
            <a:endParaRPr lang="fr-BE" sz="2000" b="1" dirty="0">
              <a:solidFill>
                <a:schemeClr val="bg1">
                  <a:lumMod val="50000"/>
                </a:schemeClr>
              </a:solidFill>
              <a:latin typeface="+mj-lt"/>
              <a:cs typeface="Arial" charset="0"/>
            </a:endParaRPr>
          </a:p>
          <a:p>
            <a:pPr algn="r" eaLnBrk="1" hangingPunct="1">
              <a:defRPr/>
            </a:pP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charset="0"/>
              </a:rPr>
              <a:t>Service de rhumatologie, CHU de Liège</a:t>
            </a:r>
          </a:p>
          <a:p>
            <a:pPr algn="r" eaLnBrk="1" hangingPunct="1">
              <a:defRPr/>
            </a:pP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charset="0"/>
              </a:rPr>
              <a:t>Centre MaRGOs, ULiège</a:t>
            </a:r>
            <a:endParaRPr lang="fr-BE" sz="2000" b="1" dirty="0" smtClean="0">
              <a:solidFill>
                <a:schemeClr val="bg1">
                  <a:lumMod val="50000"/>
                </a:schemeClr>
              </a:solidFill>
              <a:latin typeface="+mj-lt"/>
              <a:cs typeface="Arial" charset="0"/>
            </a:endParaRPr>
          </a:p>
          <a:p>
            <a:pPr algn="r" eaLnBrk="1" hangingPunct="1">
              <a:defRPr/>
            </a:pPr>
            <a:endParaRPr lang="fr-BE" sz="1600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  <a:p>
            <a:pPr algn="r" eaLnBrk="1" hangingPunct="1">
              <a:defRPr/>
            </a:pPr>
            <a:endParaRPr lang="fr-BE" sz="2800" b="1" dirty="0" smtClean="0">
              <a:solidFill>
                <a:schemeClr val="bg1">
                  <a:lumMod val="50000"/>
                </a:schemeClr>
              </a:solidFill>
              <a:latin typeface="+mj-lt"/>
              <a:cs typeface="Arial" charset="0"/>
            </a:endParaRPr>
          </a:p>
          <a:p>
            <a:pPr algn="r" eaLnBrk="1" hangingPunct="1">
              <a:defRPr/>
            </a:pPr>
            <a:r>
              <a:rPr lang="fr-BE" sz="1800" b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charset="0"/>
              </a:rPr>
              <a:t> </a:t>
            </a:r>
            <a:endParaRPr lang="fr-BE" sz="1800" b="1" dirty="0">
              <a:solidFill>
                <a:schemeClr val="bg1">
                  <a:lumMod val="50000"/>
                </a:schemeClr>
              </a:solidFill>
              <a:latin typeface="+mj-lt"/>
              <a:cs typeface="Arial" charset="0"/>
            </a:endParaRPr>
          </a:p>
        </p:txBody>
      </p:sp>
      <p:sp>
        <p:nvSpPr>
          <p:cNvPr id="28" name="Sous-titre 2"/>
          <p:cNvSpPr txBox="1">
            <a:spLocks/>
          </p:cNvSpPr>
          <p:nvPr/>
        </p:nvSpPr>
        <p:spPr bwMode="auto">
          <a:xfrm>
            <a:off x="539548" y="1121255"/>
            <a:ext cx="8434586" cy="65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793" tIns="47896" rIns="95793" bIns="47896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78963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57925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436888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915851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394814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73776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352739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31702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fr-BE" sz="2400" b="1" dirty="0" smtClean="0">
                <a:solidFill>
                  <a:srgbClr val="000000"/>
                </a:solidFill>
                <a:latin typeface="+mj-lt"/>
                <a:cs typeface="Arial" charset="0"/>
              </a:rPr>
              <a:t>Et si c’était </a:t>
            </a:r>
            <a:r>
              <a:rPr lang="mr-IN" sz="2400" b="1" dirty="0" smtClean="0">
                <a:solidFill>
                  <a:srgbClr val="000000"/>
                </a:solidFill>
                <a:latin typeface="+mj-lt"/>
                <a:cs typeface="Arial" charset="0"/>
              </a:rPr>
              <a:t>…</a:t>
            </a:r>
            <a:r>
              <a:rPr lang="nl-BE" sz="2400" b="1" dirty="0" smtClean="0">
                <a:solidFill>
                  <a:srgbClr val="000000"/>
                </a:solidFill>
                <a:latin typeface="+mj-lt"/>
                <a:cs typeface="Arial" charset="0"/>
              </a:rPr>
              <a:t> un neurolupus ?</a:t>
            </a:r>
            <a:endParaRPr lang="fr-BE" sz="2400" b="1" dirty="0" smtClean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 rot="20860340">
            <a:off x="-374183" y="4229128"/>
            <a:ext cx="257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psychose</a:t>
            </a:r>
            <a:endParaRPr lang="fr-FR" dirty="0" smtClean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464" y="4204339"/>
            <a:ext cx="1918829" cy="1918829"/>
          </a:xfrm>
          <a:prstGeom prst="rect">
            <a:avLst/>
          </a:prstGeom>
        </p:spPr>
      </p:pic>
      <p:sp>
        <p:nvSpPr>
          <p:cNvPr id="13" name="Bulle ronde 12"/>
          <p:cNvSpPr/>
          <p:nvPr/>
        </p:nvSpPr>
        <p:spPr>
          <a:xfrm>
            <a:off x="1849176" y="878075"/>
            <a:ext cx="3400706" cy="3326264"/>
          </a:xfrm>
          <a:prstGeom prst="wedgeEllipseCallout">
            <a:avLst>
              <a:gd name="adj1" fmla="val -20557"/>
              <a:gd name="adj2" fmla="val 57568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482131">
            <a:off x="-130072" y="3773220"/>
            <a:ext cx="257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AVC</a:t>
            </a:r>
            <a:endParaRPr lang="fr-FR" dirty="0" smtClean="0"/>
          </a:p>
        </p:txBody>
      </p:sp>
      <p:sp>
        <p:nvSpPr>
          <p:cNvPr id="15" name="ZoneTexte 14"/>
          <p:cNvSpPr txBox="1"/>
          <p:nvPr/>
        </p:nvSpPr>
        <p:spPr>
          <a:xfrm rot="21321830">
            <a:off x="-330794" y="4893872"/>
            <a:ext cx="257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céphalées</a:t>
            </a:r>
            <a:endParaRPr lang="fr-FR" dirty="0" smtClean="0"/>
          </a:p>
        </p:txBody>
      </p:sp>
      <p:sp>
        <p:nvSpPr>
          <p:cNvPr id="16" name="ZoneTexte 15"/>
          <p:cNvSpPr txBox="1"/>
          <p:nvPr/>
        </p:nvSpPr>
        <p:spPr>
          <a:xfrm rot="423421">
            <a:off x="-459374" y="5674556"/>
            <a:ext cx="257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confusion</a:t>
            </a:r>
            <a:endParaRPr lang="fr-FR" dirty="0" smtClean="0"/>
          </a:p>
        </p:txBody>
      </p:sp>
      <p:sp>
        <p:nvSpPr>
          <p:cNvPr id="17" name="ZoneTexte 16"/>
          <p:cNvSpPr txBox="1"/>
          <p:nvPr/>
        </p:nvSpPr>
        <p:spPr>
          <a:xfrm>
            <a:off x="91972" y="4526592"/>
            <a:ext cx="257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épilepsie</a:t>
            </a:r>
            <a:endParaRPr lang="fr-FR" dirty="0" smtClean="0"/>
          </a:p>
        </p:txBody>
      </p:sp>
      <p:pic>
        <p:nvPicPr>
          <p:cNvPr id="18" name="Image 17" descr="2451494598850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8" t="5055" r="20869"/>
          <a:stretch/>
        </p:blipFill>
        <p:spPr>
          <a:xfrm>
            <a:off x="2398736" y="1527988"/>
            <a:ext cx="2294191" cy="2098194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 rot="21034237">
            <a:off x="-368666" y="5162182"/>
            <a:ext cx="2580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aphasie</a:t>
            </a:r>
            <a:endParaRPr lang="fr-FR" dirty="0" smtClean="0"/>
          </a:p>
        </p:txBody>
      </p:sp>
      <p:pic>
        <p:nvPicPr>
          <p:cNvPr id="21" name="Image 20" descr="IMG_742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23321" r="-822" b="40180"/>
          <a:stretch/>
        </p:blipFill>
        <p:spPr>
          <a:xfrm>
            <a:off x="5438017" y="1575674"/>
            <a:ext cx="3436919" cy="2754105"/>
          </a:xfrm>
          <a:prstGeom prst="rect">
            <a:avLst/>
          </a:prstGeom>
        </p:spPr>
      </p:pic>
      <p:cxnSp>
        <p:nvCxnSpPr>
          <p:cNvPr id="23" name="Connecteur droit 22"/>
          <p:cNvCxnSpPr/>
          <p:nvPr/>
        </p:nvCxnSpPr>
        <p:spPr>
          <a:xfrm>
            <a:off x="5799511" y="3661644"/>
            <a:ext cx="933976" cy="5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5650077" y="2806059"/>
            <a:ext cx="8328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5650077" y="2428840"/>
            <a:ext cx="741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ous-titre 2"/>
          <p:cNvSpPr txBox="1">
            <a:spLocks/>
          </p:cNvSpPr>
          <p:nvPr/>
        </p:nvSpPr>
        <p:spPr bwMode="auto">
          <a:xfrm>
            <a:off x="394684" y="150201"/>
            <a:ext cx="8434586" cy="65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793" tIns="47896" rIns="95793" bIns="47896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78963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57925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436888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915851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394814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73776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352739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31702" indent="0" algn="ctr" defTabSz="47896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nl-BE" sz="3100" b="1" dirty="0" smtClean="0">
                <a:solidFill>
                  <a:srgbClr val="000000"/>
                </a:solidFill>
                <a:latin typeface="+mj-lt"/>
                <a:cs typeface="Arial" charset="0"/>
              </a:rPr>
              <a:t>Atteinte du SNC dans les maladies de système</a:t>
            </a:r>
            <a:endParaRPr lang="fr-BE" sz="3100" b="1" dirty="0" smtClean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1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296866" y="2041525"/>
            <a:ext cx="72375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Articulaires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fréquentes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(60-90%),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polymorphes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et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souvent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inaugurales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(50%)</a:t>
            </a:r>
          </a:p>
          <a:p>
            <a:pPr lvl="1" indent="-284163">
              <a:lnSpc>
                <a:spcPct val="10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Arthralgies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migratrices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doigts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/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poignets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(25%</a:t>
            </a:r>
            <a:r>
              <a:rPr lang="en-US" sz="20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</a:t>
            </a:r>
          </a:p>
          <a:p>
            <a:pPr lvl="1" indent="-284163">
              <a:lnSpc>
                <a:spcPct val="10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Rare : </a:t>
            </a:r>
            <a:r>
              <a:rPr lang="en-US" sz="2000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arthrite</a:t>
            </a:r>
            <a:endParaRPr lang="en-US" sz="2000" dirty="0" smtClean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lvl="1" indent="-284163">
              <a:lnSpc>
                <a:spcPct val="10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sz="20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Osseuses</a:t>
            </a:r>
            <a:endParaRPr lang="en-US" sz="24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lvl="1" indent="-284163">
              <a:lnSpc>
                <a:spcPct val="10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Ostéonécrose</a:t>
            </a:r>
            <a:r>
              <a:rPr lang="en-US" sz="20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(5%):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corticoïdes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, Ac anti-P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6CAEBFE6-E94A-524F-8A79-208F80730908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10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articulaire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257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296866" y="2193925"/>
            <a:ext cx="72375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Eruption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érythémato-squameuse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en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aile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de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papillon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aigu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 (10-50%)</a:t>
            </a: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Plaques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érythémato-squameuses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des zones photo-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exposées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subaigu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 (10-60)</a:t>
            </a: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Photosensibilité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lucite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 (15-50%)</a:t>
            </a: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Lésions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discoïdes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à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centre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atrophique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(lupus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discoïde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 (10%)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2ADD207F-27F1-034B-B765-249721D96A0A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11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cutanée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7959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296866" y="1981200"/>
            <a:ext cx="72375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Alopécie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diffuse et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réversible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(avec lupus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cutané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aigu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ou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circonstrite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et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irréversible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(avec lupus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discoïde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</a:t>
            </a: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Ulcérations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muqueuses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bucco-pharyngées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(1-30%)</a:t>
            </a: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Purpura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vasculaire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(5-20%)</a:t>
            </a: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Acrosyndrome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(Raynaud) (30%)</a:t>
            </a: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Livedo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reticularis</a:t>
            </a:r>
            <a:r>
              <a:rPr lang="en-US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(&lt;10%)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18AE571E-5C8D-0842-9498-2CD6F569EC0D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12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cutanée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015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2946400" cy="4051300"/>
          </a:xfrm>
          <a:prstGeom prst="rect">
            <a:avLst/>
          </a:prstGeom>
          <a:noFill/>
          <a:ln w="25560" cap="flat">
            <a:solidFill>
              <a:srgbClr val="5E574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65650" y="1684338"/>
            <a:ext cx="3289300" cy="4343400"/>
          </a:xfrm>
          <a:prstGeom prst="rect">
            <a:avLst/>
          </a:prstGeom>
          <a:noFill/>
          <a:ln w="25560" cap="flat">
            <a:solidFill>
              <a:srgbClr val="5E574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113213" y="5791200"/>
            <a:ext cx="40814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en-US" sz="2800">
                <a:solidFill>
                  <a:srgbClr val="5E574E"/>
                </a:solidFill>
                <a:latin typeface="Arial" charset="0"/>
                <a:cs typeface="ＭＳ Ｐゴシック" charset="0"/>
              </a:rPr>
              <a:t>Lupus aigu: rash malaire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3E236F4D-4426-B141-944C-C20B4CBD0BD0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13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cutanée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3942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803525" y="6248400"/>
            <a:ext cx="3667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en-US" sz="2800">
                <a:solidFill>
                  <a:srgbClr val="5E574E"/>
                </a:solidFill>
                <a:latin typeface="Arial" charset="0"/>
                <a:cs typeface="ＭＳ Ｐゴシック" charset="0"/>
              </a:rPr>
              <a:t>Lupus cutané subaigu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0"/>
            <a:ext cx="4191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05400" y="1982788"/>
            <a:ext cx="34163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AD0D382C-519A-D640-BC34-32AE3A872E2D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14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cutanée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3230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805113" y="6248400"/>
            <a:ext cx="25765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en-US" sz="2800">
                <a:solidFill>
                  <a:srgbClr val="5E574E"/>
                </a:solidFill>
                <a:latin typeface="Arial" charset="0"/>
                <a:cs typeface="ＭＳ Ｐゴシック" charset="0"/>
              </a:rPr>
              <a:t>Lupus discoïde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4400" y="1754188"/>
            <a:ext cx="2913063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3400" y="2287588"/>
            <a:ext cx="4445000" cy="31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81112A1-85EA-824D-BAA5-726AA6EDE9B5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15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cutanée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959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95300" y="2514600"/>
            <a:ext cx="8153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07494" y="1285082"/>
            <a:ext cx="3830637" cy="5638800"/>
          </a:xfrm>
          <a:prstGeom prst="rect">
            <a:avLst/>
          </a:prstGeom>
          <a:noFill/>
          <a:ln w="25560" cap="flat">
            <a:solidFill>
              <a:srgbClr val="5E574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3275013" y="6248400"/>
            <a:ext cx="28543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en-US" sz="2800">
                <a:solidFill>
                  <a:srgbClr val="5E574E"/>
                </a:solidFill>
                <a:latin typeface="Arial" charset="0"/>
                <a:cs typeface="ＭＳ Ｐゴシック" charset="0"/>
              </a:rPr>
              <a:t>Livedo reticularis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6B6E5207-13FB-584D-B50B-5EB4A1170B77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16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cutanée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42870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95300" y="2514600"/>
            <a:ext cx="8153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27956" y="2151857"/>
            <a:ext cx="2779713" cy="3505200"/>
          </a:xfrm>
          <a:prstGeom prst="rect">
            <a:avLst/>
          </a:prstGeom>
          <a:noFill/>
          <a:ln w="25560" cap="flat">
            <a:solidFill>
              <a:srgbClr val="5E574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141413" y="5500688"/>
            <a:ext cx="32686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en-US" sz="2800">
                <a:solidFill>
                  <a:srgbClr val="5E574E"/>
                </a:solidFill>
                <a:latin typeface="Arial" charset="0"/>
                <a:cs typeface="ＭＳ Ｐゴシック" charset="0"/>
              </a:rPr>
              <a:t>Purpura-vascularite</a:t>
            </a: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1638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52600"/>
            <a:ext cx="1638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5433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B7CF2A83-2BA7-7145-BB46-72BD1D62FAC8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17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cutanée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0245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16330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296866" y="1719651"/>
            <a:ext cx="72375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Cytopénies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périphériques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</a:t>
            </a:r>
          </a:p>
          <a:p>
            <a:pPr lvl="1" indent="-284163">
              <a:lnSpc>
                <a:spcPct val="9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Lymphopénies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(50-80%)</a:t>
            </a:r>
          </a:p>
          <a:p>
            <a:pPr lvl="1" indent="-284163">
              <a:lnSpc>
                <a:spcPct val="9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Neutropénies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(20-60%)</a:t>
            </a:r>
          </a:p>
          <a:p>
            <a:pPr lvl="1" indent="-284163">
              <a:lnSpc>
                <a:spcPct val="9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Thrombocytopénies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(10-30%</a:t>
            </a:r>
            <a:r>
              <a:rPr lang="en-US" sz="20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</a:t>
            </a:r>
          </a:p>
          <a:p>
            <a:pPr lvl="1" indent="-284163">
              <a:lnSpc>
                <a:spcPct val="9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sz="20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Anémies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hémolytiques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auto-immunes (6-10%) (Coombs +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dans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60%</a:t>
            </a:r>
            <a:r>
              <a:rPr lang="en-US" sz="24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</a:t>
            </a:r>
          </a:p>
          <a:p>
            <a:pPr marL="342900" indent="-34131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sz="24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Thromboses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artérielles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ou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veineuses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(20-30%) (Ac anti-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phospholipides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</a:t>
            </a:r>
          </a:p>
          <a:p>
            <a:pPr marL="342900" indent="-34131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Adénopathies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(30-70%),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splénomégalie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(10%)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E2BA35E4-4BB6-3B42-A7D7-AAC3872A02E5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18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hématologique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3024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296866" y="1965325"/>
            <a:ext cx="72375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Péricardite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(10-30%)</a:t>
            </a: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Myocardite</a:t>
            </a:r>
            <a:r>
              <a:rPr lang="en-US" sz="24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rare (5-15%)</a:t>
            </a: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Troubles de conduction et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insuffisance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cardiaque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très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rares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(&lt;10%)</a:t>
            </a: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Endocardite</a:t>
            </a:r>
            <a:r>
              <a:rPr lang="en-US" sz="24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de </a:t>
            </a:r>
            <a:r>
              <a:rPr lang="en-US" sz="24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Libmann</a:t>
            </a:r>
            <a:r>
              <a:rPr lang="en-US" sz="24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-Sachs </a:t>
            </a:r>
            <a:r>
              <a:rPr lang="en-US" sz="24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(lien avec les APL) </a:t>
            </a: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Pleurésie</a:t>
            </a:r>
            <a:r>
              <a:rPr lang="en-US" sz="24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(15-40%)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B7912051-8286-2F49-A780-F0210B167281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19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cardio-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pulmonaire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86947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579685" y="6084175"/>
            <a:ext cx="1150327" cy="588962"/>
          </a:xfrm>
          <a:prstGeom prst="rect">
            <a:avLst/>
          </a:prstGeom>
          <a:solidFill>
            <a:srgbClr val="0098C6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040674" y="6084175"/>
            <a:ext cx="1150326" cy="588962"/>
          </a:xfrm>
          <a:prstGeom prst="rect">
            <a:avLst/>
          </a:prstGeom>
          <a:solidFill>
            <a:srgbClr val="DC5B26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r>
              <a:rPr lang="fr-FR" sz="8200">
                <a:solidFill>
                  <a:srgbClr val="2D3235"/>
                </a:solidFill>
              </a:rPr>
              <a:t>  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45623" y="6084175"/>
            <a:ext cx="1150327" cy="588962"/>
          </a:xfrm>
          <a:prstGeom prst="rect">
            <a:avLst/>
          </a:prstGeom>
          <a:solidFill>
            <a:srgbClr val="CD0066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 dirty="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 dirty="0">
              <a:solidFill>
                <a:srgbClr val="2D3235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044713" y="6084175"/>
            <a:ext cx="1151792" cy="588962"/>
          </a:xfrm>
          <a:prstGeom prst="rect">
            <a:avLst/>
          </a:prstGeom>
          <a:solidFill>
            <a:srgbClr val="383579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6538" y="4001"/>
            <a:ext cx="899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b="1" dirty="0"/>
          </a:p>
          <a:p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527910" y="709301"/>
            <a:ext cx="7567399" cy="301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dirty="0"/>
          </a:p>
          <a:p>
            <a:endParaRPr lang="fr-FR" sz="1400" b="1" dirty="0" smtClean="0"/>
          </a:p>
          <a:p>
            <a:r>
              <a:rPr lang="fr-FR" sz="1400" b="1" dirty="0"/>
              <a:t>	</a:t>
            </a:r>
          </a:p>
          <a:p>
            <a:r>
              <a:rPr lang="fr-FR" sz="1400" b="1" dirty="0" smtClean="0"/>
              <a:t>	</a:t>
            </a:r>
            <a:endParaRPr lang="fr-FR" sz="1400" b="1" dirty="0"/>
          </a:p>
          <a:p>
            <a:endParaRPr lang="fr-FR" sz="1400" b="1" dirty="0" smtClean="0"/>
          </a:p>
          <a:p>
            <a:endParaRPr lang="fr-FR" sz="1400" b="1" dirty="0"/>
          </a:p>
          <a:p>
            <a:endParaRPr lang="fr-FR" sz="1400" b="1" dirty="0" smtClean="0"/>
          </a:p>
          <a:p>
            <a:endParaRPr lang="fr-FR" sz="1400" b="1" dirty="0" smtClean="0"/>
          </a:p>
          <a:p>
            <a:endParaRPr lang="fr-FR" sz="1400" dirty="0" smtClean="0"/>
          </a:p>
          <a:p>
            <a:endParaRPr lang="fr-FR" sz="1400" dirty="0"/>
          </a:p>
          <a:p>
            <a:endParaRPr lang="fr-FR" sz="1400" dirty="0"/>
          </a:p>
          <a:p>
            <a:endParaRPr lang="fr-FR" b="1" dirty="0" smtClean="0"/>
          </a:p>
          <a:p>
            <a:endParaRPr lang="fr-FR" dirty="0"/>
          </a:p>
        </p:txBody>
      </p:sp>
      <p:sp>
        <p:nvSpPr>
          <p:cNvPr id="12" name="Espace réservé du numéro de diapositive 3"/>
          <p:cNvSpPr txBox="1">
            <a:spLocks/>
          </p:cNvSpPr>
          <p:nvPr/>
        </p:nvSpPr>
        <p:spPr>
          <a:xfrm>
            <a:off x="696171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6999932-48D3-7C4A-8758-E35BB4FBFC89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296866" y="675563"/>
            <a:ext cx="7847134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Expression neurologique (SNC) des maladies systémiques</a:t>
            </a:r>
          </a:p>
          <a:p>
            <a:endParaRPr lang="fr-FR" dirty="0"/>
          </a:p>
          <a:p>
            <a:r>
              <a:rPr lang="fr-FR" dirty="0" smtClean="0"/>
              <a:t>Face à un sympt</a:t>
            </a:r>
            <a:r>
              <a:rPr lang="fr-FR" dirty="0" smtClean="0"/>
              <a:t>ôme neurologique, quand faut-il évoquer une atteinte neurologique secondaire à une maladie de système ?</a:t>
            </a:r>
          </a:p>
          <a:p>
            <a:endParaRPr lang="fr-FR" dirty="0"/>
          </a:p>
          <a:p>
            <a:r>
              <a:rPr lang="fr-FR" dirty="0" smtClean="0"/>
              <a:t>1. Présentation iconographique / clinique neurologique spécifique d’une atteinte secondaire ?</a:t>
            </a:r>
          </a:p>
          <a:p>
            <a:endParaRPr lang="fr-FR" dirty="0"/>
          </a:p>
          <a:p>
            <a:r>
              <a:rPr lang="fr-FR" dirty="0" smtClean="0"/>
              <a:t>2. Contexte « hors neurologique » anamnestique ou clinique évocateur d’une maladie de système ?</a:t>
            </a:r>
          </a:p>
          <a:p>
            <a:endParaRPr lang="fr-FR" dirty="0"/>
          </a:p>
          <a:p>
            <a:r>
              <a:rPr lang="fr-FR" dirty="0" smtClean="0"/>
              <a:t>3.Contexte biologique évocateur d’une maladie de système ?</a:t>
            </a:r>
          </a:p>
          <a:p>
            <a:endParaRPr lang="fr-FR" dirty="0"/>
          </a:p>
          <a:p>
            <a:r>
              <a:rPr lang="fr-FR" dirty="0" smtClean="0"/>
              <a:t>! Un patient avec une maladie de système </a:t>
            </a:r>
          </a:p>
          <a:p>
            <a:r>
              <a:rPr lang="fr-FR" dirty="0"/>
              <a:t>	</a:t>
            </a:r>
            <a:r>
              <a:rPr lang="fr-FR" dirty="0" smtClean="0"/>
              <a:t>* prend </a:t>
            </a:r>
            <a:r>
              <a:rPr lang="fr-FR" dirty="0" err="1" smtClean="0"/>
              <a:t>bcp</a:t>
            </a:r>
            <a:r>
              <a:rPr lang="fr-FR" dirty="0" smtClean="0"/>
              <a:t> de médicaments, dont des immunosuppresseurs</a:t>
            </a:r>
          </a:p>
          <a:p>
            <a:r>
              <a:rPr lang="fr-FR" dirty="0"/>
              <a:t>	</a:t>
            </a:r>
            <a:r>
              <a:rPr lang="fr-FR" dirty="0" smtClean="0"/>
              <a:t>* a un risque CV global augmenté </a:t>
            </a:r>
          </a:p>
          <a:p>
            <a:r>
              <a:rPr lang="fr-FR" dirty="0"/>
              <a:t>	</a:t>
            </a:r>
            <a:r>
              <a:rPr lang="fr-FR" dirty="0" smtClean="0"/>
              <a:t>* peut avoir un risque néoplasique augmenté (maladie ou traitement)</a:t>
            </a:r>
          </a:p>
          <a:p>
            <a:r>
              <a:rPr lang="fr-FR" dirty="0"/>
              <a:t>	</a:t>
            </a:r>
            <a:r>
              <a:rPr lang="fr-FR" dirty="0" smtClean="0"/>
              <a:t>* reste un patient comme un autre </a:t>
            </a:r>
            <a:r>
              <a:rPr lang="mr-IN" dirty="0" smtClean="0"/>
              <a:t>…</a:t>
            </a:r>
            <a:endParaRPr lang="fr-FR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98150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296866" y="2270125"/>
            <a:ext cx="72375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Souvent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au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cours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des premières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années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d’évolution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(10-30%)</a:t>
            </a: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Rarement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inaugurales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(2%)</a:t>
            </a: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Manifestation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cardinale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et </a:t>
            </a:r>
            <a:r>
              <a:rPr lang="en-US" sz="2400" u="sng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facteur</a:t>
            </a:r>
            <a:r>
              <a:rPr lang="en-US" sz="2400" u="sng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de </a:t>
            </a:r>
            <a:r>
              <a:rPr lang="en-US" sz="2400" u="sng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gravité</a:t>
            </a:r>
            <a:endParaRPr lang="en-US" sz="2400" u="sng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Hématurie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protéinurie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cylindre</a:t>
            </a:r>
            <a:endParaRPr lang="en-US" sz="24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Glomérulonéphrite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le plus </a:t>
            </a:r>
            <a:r>
              <a:rPr lang="en-US" sz="2400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souvent</a:t>
            </a:r>
            <a:endParaRPr lang="en-US" sz="2400" dirty="0" smtClean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sz="24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DEPISTAGE SYSTEMATIQUE OBLIGATOIRE</a:t>
            </a:r>
            <a:endParaRPr lang="en-US" sz="24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F1D6A97A-6AC3-0A4E-8F8F-9FA3287D4ECE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20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rénale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589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296866" y="1371600"/>
            <a:ext cx="75423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VS avec CRP (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fibrinogène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)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dissocié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Cytopénies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;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élévation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des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immunoglobulines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IgG</a:t>
            </a: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u="sng" dirty="0">
                <a:solidFill>
                  <a:srgbClr val="5E574E"/>
                </a:solidFill>
                <a:latin typeface="+mj-lt"/>
                <a:cs typeface="ＭＳ Ｐゴシック" charset="0"/>
              </a:rPr>
              <a:t>Ac anti-</a:t>
            </a:r>
            <a:r>
              <a:rPr lang="en-US" u="sng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nucléaire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(Hep-2) (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sens.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99%;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spéc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. 67%)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Ac anti-</a:t>
            </a:r>
            <a:r>
              <a:rPr lang="en-US" b="1" dirty="0">
                <a:solidFill>
                  <a:srgbClr val="5E574E"/>
                </a:solidFill>
                <a:latin typeface="+mj-lt"/>
                <a:cs typeface="ＭＳ Ｐゴシック" charset="0"/>
              </a:rPr>
              <a:t>dsDNA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sens.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40-75%;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spéc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. 95%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) ; </a:t>
            </a:r>
            <a:r>
              <a:rPr lang="en-US" b="1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SS-A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; SS-B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Ac anti-</a:t>
            </a:r>
            <a:r>
              <a:rPr lang="en-US" b="1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Sm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sens.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10-20%;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spéc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. 100%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)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Ac anti-</a:t>
            </a:r>
            <a:r>
              <a:rPr lang="en-US" b="1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histone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(lupus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médicamenteux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) ; Ac anti-</a:t>
            </a:r>
            <a:r>
              <a:rPr lang="en-US" b="1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ribosome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(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neurolupus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)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Le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seul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corrélé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à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l’activité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: dsDNA</a:t>
            </a: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Hypocomplémentémie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: 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C3, C4 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et CH50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Anti-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phospholipides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: anti-beta2GPI, anti-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cardiolipine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, anticoagulant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lupique</a:t>
            </a:r>
            <a:endParaRPr lang="en-US" dirty="0" smtClean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Proteines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et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créat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urinaires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avec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sédiment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00CDCF77-E771-144F-A34C-26378C8675A3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21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BILAN BIOLOGIQUE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630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138259" y="864417"/>
            <a:ext cx="8635890" cy="220690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1" defTabSz="5120640"/>
            <a:r>
              <a:rPr lang="fr-BE" sz="1600" kern="0" dirty="0">
                <a:solidFill>
                  <a:srgbClr val="000000">
                    <a:lumMod val="50000"/>
                  </a:srgbClr>
                </a:solidFill>
              </a:rPr>
              <a:t>Anticorps dirigés contre un/plusieurs constituants du noyau cellulaire (ADN, histones, …</a:t>
            </a:r>
            <a:r>
              <a:rPr lang="fr-BE" sz="1600" kern="0" dirty="0" smtClean="0">
                <a:solidFill>
                  <a:srgbClr val="000000">
                    <a:lumMod val="50000"/>
                  </a:srgbClr>
                </a:solidFill>
              </a:rPr>
              <a:t>)</a:t>
            </a:r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lvl="1" defTabSz="5120640"/>
            <a:endParaRPr lang="fr-BE" sz="800" kern="0" dirty="0">
              <a:solidFill>
                <a:srgbClr val="000000">
                  <a:lumMod val="50000"/>
                </a:srgbClr>
              </a:solidFill>
            </a:endParaRPr>
          </a:p>
          <a:p>
            <a:pPr lvl="2" defTabSz="5120640"/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lvl="2" defTabSz="5120640"/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lvl="2" defTabSz="5120640"/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lvl="2" defTabSz="5120640"/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lvl="2" defTabSz="5120640"/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lvl="2" defTabSz="5120640"/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marL="2048256" lvl="1" indent="0" defTabSz="5120640">
              <a:buNone/>
            </a:pPr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marL="2048256" lvl="1" indent="0" defTabSz="5120640">
              <a:buNone/>
            </a:pPr>
            <a:endParaRPr lang="fr-BE" sz="1600" b="1" kern="0" dirty="0">
              <a:solidFill>
                <a:srgbClr val="000000">
                  <a:lumMod val="50000"/>
                </a:srgbClr>
              </a:solidFill>
            </a:endParaRPr>
          </a:p>
          <a:p>
            <a:pPr marL="2048256" lvl="1" indent="0" defTabSz="5120640">
              <a:buNone/>
            </a:pPr>
            <a:endParaRPr lang="fr-BE" sz="1600" b="1" kern="0" dirty="0">
              <a:solidFill>
                <a:srgbClr val="000000">
                  <a:lumMod val="50000"/>
                </a:srgbClr>
              </a:solidFill>
            </a:endParaRPr>
          </a:p>
          <a:p>
            <a:pPr marL="2048256" lvl="1" indent="0" defTabSz="5120640">
              <a:buNone/>
            </a:pPr>
            <a:endParaRPr lang="fr-BE" sz="1600" b="1" kern="0" dirty="0">
              <a:solidFill>
                <a:srgbClr val="000000">
                  <a:lumMod val="50000"/>
                </a:srgbClr>
              </a:solidFill>
            </a:endParaRPr>
          </a:p>
          <a:p>
            <a:pPr marL="2048256" lvl="1" indent="0" defTabSz="5120640">
              <a:buNone/>
            </a:pPr>
            <a:endParaRPr lang="fr-BE" sz="1600" b="1" kern="0" dirty="0">
              <a:solidFill>
                <a:srgbClr val="000000">
                  <a:lumMod val="50000"/>
                </a:srgb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" y="1919253"/>
            <a:ext cx="4865603" cy="3066556"/>
          </a:xfrm>
          <a:prstGeom prst="rect">
            <a:avLst/>
          </a:prstGeom>
        </p:spPr>
      </p:pic>
      <p:sp>
        <p:nvSpPr>
          <p:cNvPr id="23" name="Rectangle à coins arrondis 22"/>
          <p:cNvSpPr/>
          <p:nvPr/>
        </p:nvSpPr>
        <p:spPr>
          <a:xfrm>
            <a:off x="36980" y="3343579"/>
            <a:ext cx="1356265" cy="77126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34232" t="7951" r="28994" b="13807"/>
          <a:stretch/>
        </p:blipFill>
        <p:spPr>
          <a:xfrm>
            <a:off x="4899640" y="1737243"/>
            <a:ext cx="1679786" cy="20094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42" y="3709699"/>
            <a:ext cx="2946835" cy="144014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628785" y="1737243"/>
            <a:ext cx="23842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smtClean="0"/>
              <a:t>Nucléole</a:t>
            </a:r>
            <a:r>
              <a:rPr lang="fr-FR" sz="1400" dirty="0" smtClean="0"/>
              <a:t> : lieu de la transcription de l’ARN ribosomiale (ribosome: = organite impliqué dans la traduction de l’ARNm et la première étape de la synthèse protéique)</a:t>
            </a:r>
          </a:p>
          <a:p>
            <a:pPr algn="just"/>
            <a:endParaRPr lang="fr-FR" sz="1400" dirty="0"/>
          </a:p>
          <a:p>
            <a:pPr algn="just"/>
            <a:r>
              <a:rPr lang="fr-FR" sz="1400" b="1" dirty="0" smtClean="0"/>
              <a:t>Chromatine : </a:t>
            </a:r>
            <a:r>
              <a:rPr lang="fr-FR" sz="1400" dirty="0" smtClean="0"/>
              <a:t>ADN et histones</a:t>
            </a:r>
            <a:endParaRPr lang="fr-FR" sz="14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5412730" y="1928252"/>
            <a:ext cx="1282288" cy="6287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H="1" flipV="1">
            <a:off x="5938282" y="2871420"/>
            <a:ext cx="756736" cy="74590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/>
          <a:srcRect l="48958" t="48236" b="11924"/>
          <a:stretch/>
        </p:blipFill>
        <p:spPr>
          <a:xfrm>
            <a:off x="1064926" y="5158289"/>
            <a:ext cx="1945186" cy="1099082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17" name="ZoneTexte 16"/>
          <p:cNvSpPr txBox="1"/>
          <p:nvPr/>
        </p:nvSpPr>
        <p:spPr>
          <a:xfrm>
            <a:off x="1215612" y="6274137"/>
            <a:ext cx="166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smtClean="0"/>
              <a:t>Fixation nucléaire (ADN double brin)</a:t>
            </a:r>
            <a:endParaRPr lang="fr-FR" sz="1400" dirty="0"/>
          </a:p>
        </p:txBody>
      </p:sp>
      <p:sp>
        <p:nvSpPr>
          <p:cNvPr id="16" name="Rectangle 1"/>
          <p:cNvSpPr txBox="1">
            <a:spLocks noChangeArrowheads="1"/>
          </p:cNvSpPr>
          <p:nvPr/>
        </p:nvSpPr>
        <p:spPr>
          <a:xfrm>
            <a:off x="406400" y="4001"/>
            <a:ext cx="8737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en-US" sz="2800" b="1" dirty="0">
              <a:solidFill>
                <a:srgbClr val="5E574E"/>
              </a:solidFill>
              <a:latin typeface="Arial Black" charset="0"/>
            </a:endParaRP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LES ANTICORPS ANTINUCLEAIRES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5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grpSp>
        <p:nvGrpSpPr>
          <p:cNvPr id="28" name="Grouper 27"/>
          <p:cNvGrpSpPr/>
          <p:nvPr/>
        </p:nvGrpSpPr>
        <p:grpSpPr>
          <a:xfrm>
            <a:off x="668027" y="3202325"/>
            <a:ext cx="1967205" cy="1564748"/>
            <a:chOff x="94438" y="10285733"/>
            <a:chExt cx="11278244" cy="11731551"/>
          </a:xfrm>
        </p:grpSpPr>
        <p:pic>
          <p:nvPicPr>
            <p:cNvPr id="29" name="Picture 5" descr="depot-a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03431" y="10285733"/>
              <a:ext cx="9121140" cy="613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94438" y="16479220"/>
              <a:ext cx="11278244" cy="5538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512064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>
                  <a:solidFill>
                    <a:srgbClr val="000000"/>
                  </a:solidFill>
                </a:rPr>
                <a:t>Dépôts</a:t>
              </a:r>
              <a:r>
                <a:rPr lang="en-US" sz="1400" b="1" dirty="0">
                  <a:solidFill>
                    <a:srgbClr val="000000"/>
                  </a:solidFill>
                </a:rPr>
                <a:t> des </a:t>
              </a:r>
              <a:r>
                <a:rPr lang="en-US" sz="1400" b="1" dirty="0" err="1">
                  <a:solidFill>
                    <a:srgbClr val="000000"/>
                  </a:solidFill>
                </a:rPr>
                <a:t>échantillons</a:t>
              </a:r>
              <a:r>
                <a:rPr lang="en-US" sz="1400" b="1" dirty="0">
                  <a:solidFill>
                    <a:srgbClr val="000000"/>
                  </a:solidFill>
                </a:rPr>
                <a:t> </a:t>
              </a:r>
            </a:p>
            <a:p>
              <a:pPr defTabSz="512064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</a:rPr>
                <a:t>de </a:t>
              </a:r>
              <a:r>
                <a:rPr lang="en-US" sz="1400" b="1" dirty="0" err="1">
                  <a:solidFill>
                    <a:srgbClr val="000000"/>
                  </a:solidFill>
                </a:rPr>
                <a:t>sérum</a:t>
              </a:r>
              <a:r>
                <a:rPr lang="en-US" sz="1400" b="1" dirty="0">
                  <a:solidFill>
                    <a:srgbClr val="000000"/>
                  </a:solidFill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</a:rPr>
                <a:t>dilués</a:t>
              </a:r>
              <a:r>
                <a:rPr lang="en-US" sz="1400" b="1" dirty="0">
                  <a:solidFill>
                    <a:srgbClr val="000000"/>
                  </a:solidFill>
                </a:rPr>
                <a:t>  </a:t>
              </a:r>
              <a:r>
                <a:rPr lang="en-US" sz="1400" dirty="0">
                  <a:solidFill>
                    <a:srgbClr val="333399"/>
                  </a:solidFill>
                </a:rPr>
                <a:t> </a:t>
              </a:r>
              <a:br>
                <a:rPr lang="en-US" sz="1400" dirty="0">
                  <a:solidFill>
                    <a:srgbClr val="333399"/>
                  </a:solidFill>
                </a:rPr>
              </a:br>
              <a:endParaRPr lang="en-US" sz="1400" dirty="0">
                <a:solidFill>
                  <a:srgbClr val="333399"/>
                </a:solidFill>
              </a:endParaRPr>
            </a:p>
          </p:txBody>
        </p:sp>
      </p:grpSp>
      <p:pic>
        <p:nvPicPr>
          <p:cNvPr id="41" name="Picture 4" descr="autoimmune_hep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/>
          <a:stretch>
            <a:fillRect/>
          </a:stretch>
        </p:blipFill>
        <p:spPr bwMode="auto">
          <a:xfrm>
            <a:off x="5651972" y="3669480"/>
            <a:ext cx="3158078" cy="2714986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</p:spPr>
      </p:pic>
      <p:graphicFrame>
        <p:nvGraphicFramePr>
          <p:cNvPr id="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244170"/>
              </p:ext>
            </p:extLst>
          </p:nvPr>
        </p:nvGraphicFramePr>
        <p:xfrm>
          <a:off x="7736241" y="5512148"/>
          <a:ext cx="1293296" cy="126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" name="Photo Editor Photo" r:id="rId6" imgW="4676190" imgH="4580952" progId="">
                  <p:embed/>
                </p:oleObj>
              </mc:Choice>
              <mc:Fallback>
                <p:oleObj name="Photo Editor Photo" r:id="rId6" imgW="4676190" imgH="45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6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280" r="1540"/>
                      <a:stretch>
                        <a:fillRect/>
                      </a:stretch>
                    </p:blipFill>
                    <p:spPr bwMode="auto">
                      <a:xfrm>
                        <a:off x="7736241" y="5512148"/>
                        <a:ext cx="1293296" cy="12674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33139" y="1342922"/>
            <a:ext cx="5204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Cellules Hep 2 (carcinome laryngé humain)</a:t>
            </a:r>
          </a:p>
          <a:p>
            <a:r>
              <a:rPr lang="fr-FR" dirty="0"/>
              <a:t>	</a:t>
            </a:r>
            <a:r>
              <a:rPr lang="fr-FR" dirty="0" smtClean="0"/>
              <a:t>gros noyaux, gros nucléole</a:t>
            </a:r>
          </a:p>
          <a:p>
            <a:r>
              <a:rPr lang="fr-FR" dirty="0"/>
              <a:t>	</a:t>
            </a:r>
            <a:r>
              <a:rPr lang="fr-FR" dirty="0" smtClean="0"/>
              <a:t>cellules en mitose et au repos (accès au maximum d’antigènes)</a:t>
            </a:r>
          </a:p>
        </p:txBody>
      </p:sp>
      <p:pic>
        <p:nvPicPr>
          <p:cNvPr id="43" name="Picture 2" descr="C:\Users\STVI221082\Desktop\ial-lame-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949" y="913012"/>
            <a:ext cx="3562588" cy="212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166340" y="77159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4F81BD"/>
                </a:solidFill>
              </a:rPr>
              <a:t>	</a:t>
            </a:r>
          </a:p>
        </p:txBody>
      </p:sp>
      <p:pic>
        <p:nvPicPr>
          <p:cNvPr id="22" name="Picture 11" descr="depot-conju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4265" y="3202325"/>
            <a:ext cx="1617313" cy="80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2894265" y="4025671"/>
            <a:ext cx="16398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0000"/>
                </a:solidFill>
              </a:rPr>
              <a:t>Dépôt</a:t>
            </a:r>
            <a:r>
              <a:rPr lang="en-US" sz="1400" b="1" dirty="0">
                <a:solidFill>
                  <a:srgbClr val="000000"/>
                </a:solidFill>
              </a:rPr>
              <a:t> du </a:t>
            </a:r>
            <a:r>
              <a:rPr lang="en-US" sz="1400" b="1" dirty="0" err="1">
                <a:solidFill>
                  <a:srgbClr val="000000"/>
                </a:solidFill>
              </a:rPr>
              <a:t>conjugué</a:t>
            </a:r>
            <a:r>
              <a:rPr lang="en-US" sz="1400" b="1" dirty="0">
                <a:solidFill>
                  <a:srgbClr val="000000"/>
                </a:solidFill>
              </a:rPr>
              <a:t> </a:t>
            </a:r>
            <a:r>
              <a:rPr lang="en-US" sz="1400" dirty="0">
                <a:solidFill>
                  <a:srgbClr val="FFFFCC"/>
                </a:solidFill>
              </a:rPr>
              <a:t> </a:t>
            </a:r>
            <a:br>
              <a:rPr lang="en-US" sz="1400" dirty="0">
                <a:solidFill>
                  <a:srgbClr val="FFFFCC"/>
                </a:solidFill>
              </a:rPr>
            </a:br>
            <a:endParaRPr lang="en-US" sz="1400" dirty="0">
              <a:solidFill>
                <a:srgbClr val="FFFFCC"/>
              </a:solidFill>
            </a:endParaRPr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406400" y="4001"/>
            <a:ext cx="8737600" cy="11430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b="1" dirty="0" err="1" smtClean="0">
                <a:solidFill>
                  <a:srgbClr val="808000"/>
                </a:solidFill>
                <a:latin typeface="Arial" charset="0"/>
              </a:rPr>
              <a:t>Dépistage</a:t>
            </a:r>
            <a:r>
              <a:rPr lang="en-US" sz="2700" b="1" dirty="0" smtClean="0">
                <a:solidFill>
                  <a:srgbClr val="808000"/>
                </a:solidFill>
                <a:latin typeface="Arial" charset="0"/>
              </a:rPr>
              <a:t> par immunofluorescence </a:t>
            </a:r>
            <a:r>
              <a:rPr lang="en-US" sz="2700" b="1" dirty="0" err="1" smtClean="0">
                <a:solidFill>
                  <a:srgbClr val="808000"/>
                </a:solidFill>
                <a:latin typeface="Arial" charset="0"/>
              </a:rPr>
              <a:t>indirecte</a:t>
            </a:r>
            <a:endParaRPr lang="en-US" sz="2800" b="1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54942" y="802058"/>
            <a:ext cx="3494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1.1. Titre </a:t>
            </a:r>
            <a:r>
              <a:rPr lang="fr-FR" dirty="0" smtClean="0"/>
              <a:t>(nombre de dilution où la fluorescence est toujours visible)</a:t>
            </a:r>
            <a:endParaRPr lang="fr-FR" dirty="0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9587493" y="12451210"/>
            <a:ext cx="3238810" cy="18242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23924780" y="12481433"/>
            <a:ext cx="3393673" cy="18242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4149660" y="15415848"/>
            <a:ext cx="8676640" cy="2249167"/>
          </a:xfrm>
          <a:prstGeom prst="rect">
            <a:avLst/>
          </a:prstGeom>
          <a:solidFill>
            <a:srgbClr val="E0FFE0"/>
          </a:solidFill>
          <a:ln w="49213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6755855" y="16113706"/>
            <a:ext cx="337592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C000"/>
                </a:solidFill>
                <a:latin typeface="Comic Sans MS" pitchFamily="66" charset="0"/>
              </a:rPr>
              <a:t>NEGATIF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62" y="18362875"/>
            <a:ext cx="6127509" cy="5401542"/>
          </a:xfrm>
          <a:prstGeom prst="rect">
            <a:avLst/>
          </a:prstGeom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24532002" y="15415848"/>
            <a:ext cx="8676640" cy="2249167"/>
          </a:xfrm>
          <a:prstGeom prst="rect">
            <a:avLst/>
          </a:prstGeom>
          <a:solidFill>
            <a:srgbClr val="FFCC99"/>
          </a:solidFill>
          <a:ln w="49213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Rectangle 21"/>
          <p:cNvSpPr>
            <a:spLocks noChangeArrowheads="1"/>
          </p:cNvSpPr>
          <p:nvPr/>
        </p:nvSpPr>
        <p:spPr bwMode="auto">
          <a:xfrm>
            <a:off x="25898996" y="16113706"/>
            <a:ext cx="591668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FF0000"/>
                </a:solidFill>
                <a:latin typeface="Comic Sans MS" pitchFamily="66" charset="0"/>
              </a:rPr>
              <a:t>POSITIF ≥ 1/80</a:t>
            </a:r>
            <a:endParaRPr lang="fr-FR" sz="1008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" name="Line 15"/>
          <p:cNvSpPr>
            <a:spLocks noChangeShapeType="1"/>
          </p:cNvSpPr>
          <p:nvPr/>
        </p:nvSpPr>
        <p:spPr bwMode="auto">
          <a:xfrm flipH="1">
            <a:off x="23224889" y="18454013"/>
            <a:ext cx="2891258" cy="34209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Line 15"/>
          <p:cNvSpPr>
            <a:spLocks noChangeShapeType="1"/>
          </p:cNvSpPr>
          <p:nvPr/>
        </p:nvSpPr>
        <p:spPr bwMode="auto">
          <a:xfrm>
            <a:off x="31289794" y="18362873"/>
            <a:ext cx="2829562" cy="34209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Oval 24"/>
          <p:cNvSpPr>
            <a:spLocks noChangeArrowheads="1"/>
          </p:cNvSpPr>
          <p:nvPr/>
        </p:nvSpPr>
        <p:spPr bwMode="auto">
          <a:xfrm>
            <a:off x="19764423" y="22355628"/>
            <a:ext cx="6383020" cy="3262627"/>
          </a:xfrm>
          <a:prstGeom prst="ellipse">
            <a:avLst/>
          </a:prstGeom>
          <a:solidFill>
            <a:srgbClr val="E0FFFF"/>
          </a:solidFill>
          <a:ln w="49213">
            <a:solidFill>
              <a:schemeClr val="accent1">
                <a:lumMod val="90000"/>
              </a:schemeClr>
            </a:solidFill>
            <a:round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21782268" y="23864688"/>
            <a:ext cx="230191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FF"/>
                </a:solidFill>
                <a:latin typeface="Comic Sans MS" pitchFamily="66" charset="0"/>
              </a:rPr>
              <a:t>TITRE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" name="Freeform 28"/>
          <p:cNvSpPr>
            <a:spLocks/>
          </p:cNvSpPr>
          <p:nvPr/>
        </p:nvSpPr>
        <p:spPr bwMode="auto">
          <a:xfrm>
            <a:off x="6630431" y="1410476"/>
            <a:ext cx="1482130" cy="2098225"/>
          </a:xfrm>
          <a:custGeom>
            <a:avLst/>
            <a:gdLst/>
            <a:ahLst/>
            <a:cxnLst>
              <a:cxn ang="0">
                <a:pos x="653" y="0"/>
              </a:cxn>
              <a:cxn ang="0">
                <a:pos x="1307" y="1131"/>
              </a:cxn>
              <a:cxn ang="0">
                <a:pos x="0" y="1131"/>
              </a:cxn>
              <a:cxn ang="0">
                <a:pos x="653" y="0"/>
              </a:cxn>
            </a:cxnLst>
            <a:rect l="0" t="0" r="r" b="b"/>
            <a:pathLst>
              <a:path w="1307" h="1131">
                <a:moveTo>
                  <a:pt x="653" y="0"/>
                </a:moveTo>
                <a:lnTo>
                  <a:pt x="1307" y="1131"/>
                </a:lnTo>
                <a:lnTo>
                  <a:pt x="0" y="1131"/>
                </a:lnTo>
                <a:lnTo>
                  <a:pt x="653" y="0"/>
                </a:lnTo>
                <a:close/>
              </a:path>
            </a:pathLst>
          </a:custGeom>
          <a:solidFill>
            <a:srgbClr val="E0FFFF"/>
          </a:solidFill>
          <a:ln w="38100">
            <a:solidFill>
              <a:schemeClr val="accent1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ectangle 39"/>
          <p:cNvSpPr>
            <a:spLocks noChangeArrowheads="1"/>
          </p:cNvSpPr>
          <p:nvPr/>
        </p:nvSpPr>
        <p:spPr bwMode="auto">
          <a:xfrm>
            <a:off x="8214697" y="1788459"/>
            <a:ext cx="18005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C0"/>
                </a:solidFill>
                <a:latin typeface="Comic Sans MS" pitchFamily="66" charset="0"/>
              </a:rPr>
              <a:t>1/160</a:t>
            </a:r>
            <a:endParaRPr lang="fr-FR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" name="Rectangle 39"/>
          <p:cNvSpPr>
            <a:spLocks noChangeArrowheads="1"/>
          </p:cNvSpPr>
          <p:nvPr/>
        </p:nvSpPr>
        <p:spPr bwMode="auto">
          <a:xfrm>
            <a:off x="8229699" y="2086921"/>
            <a:ext cx="18005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C0"/>
                </a:solidFill>
                <a:latin typeface="Comic Sans MS" pitchFamily="66" charset="0"/>
              </a:rPr>
              <a:t>1/320</a:t>
            </a:r>
            <a:endParaRPr lang="fr-FR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" name="Rectangle 39"/>
          <p:cNvSpPr>
            <a:spLocks noChangeArrowheads="1"/>
          </p:cNvSpPr>
          <p:nvPr/>
        </p:nvSpPr>
        <p:spPr bwMode="auto">
          <a:xfrm>
            <a:off x="8235645" y="2376232"/>
            <a:ext cx="18005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C0"/>
                </a:solidFill>
                <a:latin typeface="Comic Sans MS" pitchFamily="66" charset="0"/>
              </a:rPr>
              <a:t>1/640</a:t>
            </a:r>
            <a:endParaRPr lang="fr-FR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8238018" y="2647635"/>
            <a:ext cx="21726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C0"/>
                </a:solidFill>
                <a:latin typeface="Comic Sans MS" pitchFamily="66" charset="0"/>
              </a:rPr>
              <a:t>1/1280</a:t>
            </a:r>
            <a:endParaRPr lang="fr-FR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6" name="Rectangle 39"/>
          <p:cNvSpPr>
            <a:spLocks noChangeArrowheads="1"/>
          </p:cNvSpPr>
          <p:nvPr/>
        </p:nvSpPr>
        <p:spPr bwMode="auto">
          <a:xfrm>
            <a:off x="8237802" y="2942555"/>
            <a:ext cx="21726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C0"/>
                </a:solidFill>
                <a:latin typeface="Comic Sans MS" pitchFamily="66" charset="0"/>
              </a:rPr>
              <a:t>1/2560</a:t>
            </a:r>
            <a:endParaRPr lang="fr-FR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" name="Rectangle 39"/>
          <p:cNvSpPr>
            <a:spLocks noChangeArrowheads="1"/>
          </p:cNvSpPr>
          <p:nvPr/>
        </p:nvSpPr>
        <p:spPr bwMode="auto">
          <a:xfrm>
            <a:off x="8119145" y="3249792"/>
            <a:ext cx="25447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C0"/>
                </a:solidFill>
                <a:latin typeface="Comic Sans MS" pitchFamily="66" charset="0"/>
              </a:rPr>
              <a:t>≥1/2560</a:t>
            </a:r>
            <a:endParaRPr lang="fr-FR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8" name="Oval 26"/>
          <p:cNvSpPr>
            <a:spLocks noChangeArrowheads="1"/>
          </p:cNvSpPr>
          <p:nvPr/>
        </p:nvSpPr>
        <p:spPr bwMode="auto">
          <a:xfrm>
            <a:off x="29983303" y="22119932"/>
            <a:ext cx="9550122" cy="3697630"/>
          </a:xfrm>
          <a:prstGeom prst="ellipse">
            <a:avLst/>
          </a:prstGeom>
          <a:solidFill>
            <a:srgbClr val="FFE0FF"/>
          </a:solidFill>
          <a:ln w="49213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ectangle 27"/>
          <p:cNvSpPr>
            <a:spLocks noChangeArrowheads="1"/>
          </p:cNvSpPr>
          <p:nvPr/>
        </p:nvSpPr>
        <p:spPr bwMode="auto">
          <a:xfrm>
            <a:off x="30935891" y="23688322"/>
            <a:ext cx="727603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C000C0"/>
                </a:solidFill>
                <a:latin typeface="Comic Sans MS" pitchFamily="66" charset="0"/>
              </a:rPr>
              <a:t>CARACTERISATION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0" name="Image 59" descr="1H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3" b="3691"/>
          <a:stretch/>
        </p:blipFill>
        <p:spPr>
          <a:xfrm>
            <a:off x="620033" y="5165706"/>
            <a:ext cx="3890125" cy="1686113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145740" y="3996737"/>
            <a:ext cx="8686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La présence d’auto-anticorps n’est pas nécessairement liée à une pathologie immunitaire</a:t>
            </a:r>
          </a:p>
          <a:p>
            <a:endParaRPr lang="fr-FR" sz="800" b="1" dirty="0" smtClean="0"/>
          </a:p>
          <a:p>
            <a:r>
              <a:rPr lang="fr-FR" dirty="0" smtClean="0"/>
              <a:t>L’auto-immunité « à bas-bruit » est physiologique </a:t>
            </a:r>
          </a:p>
          <a:p>
            <a:r>
              <a:rPr lang="fr-FR" sz="1400" dirty="0" smtClean="0"/>
              <a:t>(imperfection de la sélection négative du thymus et de la moelle osseuse  avec persistance de quelques clones auto-réactifs)</a:t>
            </a:r>
            <a:endParaRPr lang="fr-FR" sz="1400" dirty="0"/>
          </a:p>
        </p:txBody>
      </p:sp>
      <p:sp>
        <p:nvSpPr>
          <p:cNvPr id="62" name="ZoneTexte 61"/>
          <p:cNvSpPr txBox="1"/>
          <p:nvPr/>
        </p:nvSpPr>
        <p:spPr>
          <a:xfrm>
            <a:off x="4796247" y="5252009"/>
            <a:ext cx="43477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titre plus élevé d’AAN, indépendamment d’une signification pathologique, se retrouve d’autant plus que</a:t>
            </a:r>
          </a:p>
          <a:p>
            <a:pPr marL="285750" indent="-285750">
              <a:buFontTx/>
              <a:buChar char="•"/>
            </a:pPr>
            <a:r>
              <a:rPr lang="fr-FR" sz="1400" dirty="0" smtClean="0"/>
              <a:t>Sexe féminin</a:t>
            </a:r>
          </a:p>
          <a:p>
            <a:pPr marL="285750" indent="-285750">
              <a:buFontTx/>
              <a:buChar char="•"/>
            </a:pPr>
            <a:r>
              <a:rPr lang="fr-FR" sz="1400" dirty="0" smtClean="0"/>
              <a:t>Age avancé</a:t>
            </a:r>
          </a:p>
          <a:p>
            <a:pPr marL="285750" indent="-285750">
              <a:buFontTx/>
              <a:buChar char="•"/>
            </a:pPr>
            <a:endParaRPr lang="fr-FR" dirty="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478477751"/>
              </p:ext>
            </p:extLst>
          </p:nvPr>
        </p:nvGraphicFramePr>
        <p:xfrm>
          <a:off x="2673780" y="886759"/>
          <a:ext cx="4435019" cy="2979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3" name="Rectangle 39"/>
          <p:cNvSpPr>
            <a:spLocks noChangeArrowheads="1"/>
          </p:cNvSpPr>
          <p:nvPr/>
        </p:nvSpPr>
        <p:spPr bwMode="auto">
          <a:xfrm>
            <a:off x="6995645" y="3196595"/>
            <a:ext cx="6223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 smtClean="0">
                <a:solidFill>
                  <a:srgbClr val="FF0000"/>
                </a:solidFill>
                <a:latin typeface="Comic Sans MS" pitchFamily="66" charset="0"/>
              </a:rPr>
              <a:t>Titre</a:t>
            </a:r>
            <a:endParaRPr lang="fr-FR" sz="1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" name="Rectangle 39"/>
          <p:cNvSpPr>
            <a:spLocks noChangeArrowheads="1"/>
          </p:cNvSpPr>
          <p:nvPr/>
        </p:nvSpPr>
        <p:spPr bwMode="auto">
          <a:xfrm>
            <a:off x="8217785" y="1547465"/>
            <a:ext cx="18005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C0"/>
                </a:solidFill>
                <a:latin typeface="Comic Sans MS" pitchFamily="66" charset="0"/>
              </a:rPr>
              <a:t>1</a:t>
            </a:r>
            <a:r>
              <a:rPr lang="fr-FR" sz="1600" b="1" dirty="0" smtClean="0">
                <a:solidFill>
                  <a:srgbClr val="0000C0"/>
                </a:solidFill>
                <a:latin typeface="Comic Sans MS" pitchFamily="66" charset="0"/>
              </a:rPr>
              <a:t>/</a:t>
            </a:r>
            <a:r>
              <a:rPr lang="fr-FR" sz="1600" b="1" dirty="0">
                <a:solidFill>
                  <a:srgbClr val="0000C0"/>
                </a:solidFill>
                <a:latin typeface="Comic Sans MS" pitchFamily="66" charset="0"/>
              </a:rPr>
              <a:t>8</a:t>
            </a:r>
            <a:r>
              <a:rPr lang="fr-FR" sz="1600" b="1" dirty="0" smtClean="0">
                <a:solidFill>
                  <a:srgbClr val="0000C0"/>
                </a:solidFill>
                <a:latin typeface="Comic Sans MS" pitchFamily="66" charset="0"/>
              </a:rPr>
              <a:t>0</a:t>
            </a:r>
            <a:endParaRPr lang="fr-FR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6341" y="1818284"/>
            <a:ext cx="248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= première approche de dépistage (sensibilité &gt; spécificité)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3" name="Rectangle 1"/>
          <p:cNvSpPr txBox="1">
            <a:spLocks noChangeArrowheads="1"/>
          </p:cNvSpPr>
          <p:nvPr/>
        </p:nvSpPr>
        <p:spPr>
          <a:xfrm>
            <a:off x="406400" y="4001"/>
            <a:ext cx="8737600" cy="698751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b="1" dirty="0" smtClean="0">
                <a:solidFill>
                  <a:srgbClr val="808000"/>
                </a:solidFill>
                <a:latin typeface="Arial" charset="0"/>
              </a:rPr>
              <a:t>AAN : </a:t>
            </a:r>
            <a:r>
              <a:rPr lang="en-US" sz="2700" b="1" dirty="0" err="1" smtClean="0">
                <a:solidFill>
                  <a:srgbClr val="808000"/>
                </a:solidFill>
                <a:latin typeface="Arial" charset="0"/>
              </a:rPr>
              <a:t>analyse</a:t>
            </a:r>
            <a:r>
              <a:rPr lang="en-US" sz="2700" b="1" dirty="0" smtClean="0">
                <a:solidFill>
                  <a:srgbClr val="808000"/>
                </a:solidFill>
                <a:latin typeface="Arial" charset="0"/>
              </a:rPr>
              <a:t> du </a:t>
            </a:r>
            <a:r>
              <a:rPr lang="en-US" sz="2700" b="1" dirty="0" err="1" smtClean="0">
                <a:solidFill>
                  <a:srgbClr val="808000"/>
                </a:solidFill>
                <a:latin typeface="Arial" charset="0"/>
              </a:rPr>
              <a:t>titre</a:t>
            </a:r>
            <a:endParaRPr lang="en-US" sz="2800" b="1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2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54942" y="802058"/>
            <a:ext cx="650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1.2. Caractérisation </a:t>
            </a:r>
            <a:r>
              <a:rPr lang="fr-FR" dirty="0" smtClean="0"/>
              <a:t>(« d’où (de quel Ag) provient la fluorescence »)</a:t>
            </a:r>
            <a:endParaRPr lang="fr-FR" dirty="0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9587493" y="12451210"/>
            <a:ext cx="3238810" cy="18242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23924780" y="12481433"/>
            <a:ext cx="3393673" cy="18242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4149660" y="15415848"/>
            <a:ext cx="8676640" cy="2249167"/>
          </a:xfrm>
          <a:prstGeom prst="rect">
            <a:avLst/>
          </a:prstGeom>
          <a:solidFill>
            <a:srgbClr val="E0FFE0"/>
          </a:solidFill>
          <a:ln w="49213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6755855" y="16113706"/>
            <a:ext cx="337592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C000"/>
                </a:solidFill>
                <a:latin typeface="Comic Sans MS" pitchFamily="66" charset="0"/>
              </a:rPr>
              <a:t>NEGATIF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62" y="18362875"/>
            <a:ext cx="6127509" cy="5401542"/>
          </a:xfrm>
          <a:prstGeom prst="rect">
            <a:avLst/>
          </a:prstGeom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24532002" y="15415848"/>
            <a:ext cx="8676640" cy="2249167"/>
          </a:xfrm>
          <a:prstGeom prst="rect">
            <a:avLst/>
          </a:prstGeom>
          <a:solidFill>
            <a:srgbClr val="FFCC99"/>
          </a:solidFill>
          <a:ln w="49213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Rectangle 21"/>
          <p:cNvSpPr>
            <a:spLocks noChangeArrowheads="1"/>
          </p:cNvSpPr>
          <p:nvPr/>
        </p:nvSpPr>
        <p:spPr bwMode="auto">
          <a:xfrm>
            <a:off x="25898996" y="16113706"/>
            <a:ext cx="591668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FF0000"/>
                </a:solidFill>
                <a:latin typeface="Comic Sans MS" pitchFamily="66" charset="0"/>
              </a:rPr>
              <a:t>POSITIF ≥ 1/80</a:t>
            </a:r>
            <a:endParaRPr lang="fr-FR" sz="1008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" name="Line 15"/>
          <p:cNvSpPr>
            <a:spLocks noChangeShapeType="1"/>
          </p:cNvSpPr>
          <p:nvPr/>
        </p:nvSpPr>
        <p:spPr bwMode="auto">
          <a:xfrm flipH="1">
            <a:off x="23224889" y="18454013"/>
            <a:ext cx="2891258" cy="34209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Line 15"/>
          <p:cNvSpPr>
            <a:spLocks noChangeShapeType="1"/>
          </p:cNvSpPr>
          <p:nvPr/>
        </p:nvSpPr>
        <p:spPr bwMode="auto">
          <a:xfrm>
            <a:off x="31289794" y="18362873"/>
            <a:ext cx="2829562" cy="34209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Oval 24"/>
          <p:cNvSpPr>
            <a:spLocks noChangeArrowheads="1"/>
          </p:cNvSpPr>
          <p:nvPr/>
        </p:nvSpPr>
        <p:spPr bwMode="auto">
          <a:xfrm>
            <a:off x="19764423" y="22355628"/>
            <a:ext cx="6383020" cy="3262627"/>
          </a:xfrm>
          <a:prstGeom prst="ellipse">
            <a:avLst/>
          </a:prstGeom>
          <a:solidFill>
            <a:srgbClr val="E0FFFF"/>
          </a:solidFill>
          <a:ln w="49213">
            <a:solidFill>
              <a:schemeClr val="accent1">
                <a:lumMod val="90000"/>
              </a:schemeClr>
            </a:solidFill>
            <a:round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21782268" y="23864688"/>
            <a:ext cx="230191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FF"/>
                </a:solidFill>
                <a:latin typeface="Comic Sans MS" pitchFamily="66" charset="0"/>
              </a:rPr>
              <a:t>TITRE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" name="Freeform 28"/>
          <p:cNvSpPr>
            <a:spLocks/>
          </p:cNvSpPr>
          <p:nvPr/>
        </p:nvSpPr>
        <p:spPr bwMode="auto">
          <a:xfrm>
            <a:off x="22924629" y="20395331"/>
            <a:ext cx="7908012" cy="6938714"/>
          </a:xfrm>
          <a:custGeom>
            <a:avLst/>
            <a:gdLst/>
            <a:ahLst/>
            <a:cxnLst>
              <a:cxn ang="0">
                <a:pos x="653" y="0"/>
              </a:cxn>
              <a:cxn ang="0">
                <a:pos x="1307" y="1131"/>
              </a:cxn>
              <a:cxn ang="0">
                <a:pos x="0" y="1131"/>
              </a:cxn>
              <a:cxn ang="0">
                <a:pos x="653" y="0"/>
              </a:cxn>
            </a:cxnLst>
            <a:rect l="0" t="0" r="r" b="b"/>
            <a:pathLst>
              <a:path w="1307" h="1131">
                <a:moveTo>
                  <a:pt x="653" y="0"/>
                </a:moveTo>
                <a:lnTo>
                  <a:pt x="1307" y="1131"/>
                </a:lnTo>
                <a:lnTo>
                  <a:pt x="0" y="1131"/>
                </a:lnTo>
                <a:lnTo>
                  <a:pt x="653" y="0"/>
                </a:lnTo>
                <a:close/>
              </a:path>
            </a:pathLst>
          </a:custGeom>
          <a:solidFill>
            <a:srgbClr val="E0FFFF"/>
          </a:solidFill>
          <a:ln w="38100">
            <a:solidFill>
              <a:schemeClr val="accent1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ectangle 39"/>
          <p:cNvSpPr>
            <a:spLocks noChangeArrowheads="1"/>
          </p:cNvSpPr>
          <p:nvPr/>
        </p:nvSpPr>
        <p:spPr bwMode="auto">
          <a:xfrm>
            <a:off x="26045688" y="22079264"/>
            <a:ext cx="211756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C0"/>
                </a:solidFill>
                <a:latin typeface="Comic Sans MS" pitchFamily="66" charset="0"/>
              </a:rPr>
              <a:t>1/160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" name="Rectangle 39"/>
          <p:cNvSpPr>
            <a:spLocks noChangeArrowheads="1"/>
          </p:cNvSpPr>
          <p:nvPr/>
        </p:nvSpPr>
        <p:spPr bwMode="auto">
          <a:xfrm>
            <a:off x="26060690" y="22942134"/>
            <a:ext cx="211756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C0"/>
                </a:solidFill>
                <a:latin typeface="Comic Sans MS" pitchFamily="66" charset="0"/>
              </a:rPr>
              <a:t>1/320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" name="Rectangle 39"/>
          <p:cNvSpPr>
            <a:spLocks noChangeArrowheads="1"/>
          </p:cNvSpPr>
          <p:nvPr/>
        </p:nvSpPr>
        <p:spPr bwMode="auto">
          <a:xfrm>
            <a:off x="26019592" y="23654751"/>
            <a:ext cx="211756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C0"/>
                </a:solidFill>
                <a:latin typeface="Comic Sans MS" pitchFamily="66" charset="0"/>
              </a:rPr>
              <a:t>1/640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25904355" y="24443528"/>
            <a:ext cx="255518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C0"/>
                </a:solidFill>
                <a:latin typeface="Comic Sans MS" pitchFamily="66" charset="0"/>
              </a:rPr>
              <a:t>1/1280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6" name="Rectangle 39"/>
          <p:cNvSpPr>
            <a:spLocks noChangeArrowheads="1"/>
          </p:cNvSpPr>
          <p:nvPr/>
        </p:nvSpPr>
        <p:spPr bwMode="auto">
          <a:xfrm>
            <a:off x="25810051" y="25232305"/>
            <a:ext cx="255518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C0"/>
                </a:solidFill>
                <a:latin typeface="Comic Sans MS" pitchFamily="66" charset="0"/>
              </a:rPr>
              <a:t>1/2560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" name="Rectangle 39"/>
          <p:cNvSpPr>
            <a:spLocks noChangeArrowheads="1"/>
          </p:cNvSpPr>
          <p:nvPr/>
        </p:nvSpPr>
        <p:spPr bwMode="auto">
          <a:xfrm>
            <a:off x="25620827" y="26009882"/>
            <a:ext cx="299280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C0"/>
                </a:solidFill>
                <a:latin typeface="Comic Sans MS" pitchFamily="66" charset="0"/>
              </a:rPr>
              <a:t>≥1/2560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8" name="Oval 26"/>
          <p:cNvSpPr>
            <a:spLocks noChangeArrowheads="1"/>
          </p:cNvSpPr>
          <p:nvPr/>
        </p:nvSpPr>
        <p:spPr bwMode="auto">
          <a:xfrm>
            <a:off x="29983303" y="22119932"/>
            <a:ext cx="9550122" cy="3697630"/>
          </a:xfrm>
          <a:prstGeom prst="ellipse">
            <a:avLst/>
          </a:prstGeom>
          <a:solidFill>
            <a:srgbClr val="FFE0FF"/>
          </a:solidFill>
          <a:ln w="49213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ectangle 27"/>
          <p:cNvSpPr>
            <a:spLocks noChangeArrowheads="1"/>
          </p:cNvSpPr>
          <p:nvPr/>
        </p:nvSpPr>
        <p:spPr bwMode="auto">
          <a:xfrm>
            <a:off x="30935891" y="23688322"/>
            <a:ext cx="727603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C000C0"/>
                </a:solidFill>
                <a:latin typeface="Comic Sans MS" pitchFamily="66" charset="0"/>
              </a:rPr>
              <a:t>CARACTERISATION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22" y="1243207"/>
            <a:ext cx="1795547" cy="1299788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893" y="1243207"/>
            <a:ext cx="1763777" cy="1299788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671" y="1243207"/>
            <a:ext cx="1597128" cy="1299788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5371" y="1243207"/>
            <a:ext cx="1876137" cy="129978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34" name="ZoneTexte 33"/>
          <p:cNvSpPr txBox="1"/>
          <p:nvPr/>
        </p:nvSpPr>
        <p:spPr>
          <a:xfrm>
            <a:off x="904828" y="254633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homogène</a:t>
            </a:r>
            <a:endParaRPr lang="fr-FR" b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3049609" y="2551880"/>
            <a:ext cx="115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moucheté</a:t>
            </a:r>
            <a:endParaRPr lang="fr-FR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5255806" y="2544294"/>
            <a:ext cx="125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nucléolaire</a:t>
            </a:r>
            <a:endParaRPr lang="fr-FR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7499864" y="254633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centromère</a:t>
            </a:r>
            <a:endParaRPr lang="fr-FR" b="1" dirty="0"/>
          </a:p>
        </p:txBody>
      </p:sp>
      <p:sp>
        <p:nvSpPr>
          <p:cNvPr id="2" name="Accolade ouvrante 1"/>
          <p:cNvSpPr/>
          <p:nvPr/>
        </p:nvSpPr>
        <p:spPr>
          <a:xfrm rot="16200000">
            <a:off x="4440561" y="-17401"/>
            <a:ext cx="507631" cy="871724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35958" y="4784136"/>
            <a:ext cx="51594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En fonction du pattern de la fluorescence, recherche précise d’un nombre limité d’anticorps (protéines) pouvant expliquer cette fluorescence </a:t>
            </a:r>
          </a:p>
          <a:p>
            <a:r>
              <a:rPr lang="fr-FR" b="1" dirty="0"/>
              <a:t>	</a:t>
            </a:r>
            <a:r>
              <a:rPr lang="fr-FR" dirty="0" smtClean="0"/>
              <a:t>* ELISA (</a:t>
            </a:r>
            <a:r>
              <a:rPr lang="fr-FR" dirty="0" err="1" smtClean="0"/>
              <a:t>ds-DNA</a:t>
            </a:r>
            <a:r>
              <a:rPr lang="fr-FR" dirty="0" smtClean="0"/>
              <a:t>) : quantitatif</a:t>
            </a:r>
          </a:p>
          <a:p>
            <a:r>
              <a:rPr lang="fr-FR" dirty="0" smtClean="0"/>
              <a:t>	* </a:t>
            </a:r>
            <a:r>
              <a:rPr lang="fr-FR" dirty="0" err="1" smtClean="0"/>
              <a:t>ImmunoDOT</a:t>
            </a:r>
            <a:r>
              <a:rPr lang="fr-FR" dirty="0" smtClean="0"/>
              <a:t>, </a:t>
            </a:r>
            <a:r>
              <a:rPr lang="fr-FR" dirty="0" err="1" smtClean="0"/>
              <a:t>ImmunoBLOT</a:t>
            </a:r>
            <a:r>
              <a:rPr lang="fr-FR" dirty="0"/>
              <a:t> </a:t>
            </a:r>
            <a:r>
              <a:rPr lang="fr-FR" dirty="0" smtClean="0"/>
              <a:t>(SSA) : qualitative</a:t>
            </a:r>
          </a:p>
          <a:p>
            <a:endParaRPr lang="fr-FR" b="1" dirty="0" smtClean="0"/>
          </a:p>
          <a:p>
            <a:r>
              <a:rPr lang="fr-FR" dirty="0" smtClean="0"/>
              <a:t>La recherche est orientée par l’aspect en IF</a:t>
            </a:r>
            <a:endParaRPr lang="fr-FR" dirty="0"/>
          </a:p>
        </p:txBody>
      </p:sp>
      <p:pic>
        <p:nvPicPr>
          <p:cNvPr id="40" name="Image 39" descr="Capture d’écran 2019-09-23 à 18.11.40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87"/>
          <a:stretch/>
        </p:blipFill>
        <p:spPr>
          <a:xfrm>
            <a:off x="5195403" y="4626396"/>
            <a:ext cx="3897331" cy="21630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8415" y="3059512"/>
            <a:ext cx="167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dsDNA ? (lupus)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2896810" y="3065737"/>
            <a:ext cx="158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SSA ? (</a:t>
            </a:r>
            <a:r>
              <a:rPr lang="fr-FR" dirty="0" err="1" smtClean="0"/>
              <a:t>Sjogren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499494" y="3268783"/>
            <a:ext cx="2813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err="1"/>
              <a:t>Ac</a:t>
            </a:r>
            <a:r>
              <a:rPr lang="fr-FR" sz="1600" dirty="0"/>
              <a:t> anti SCl70 (sclérodermie diffuse), anti PM-</a:t>
            </a:r>
            <a:r>
              <a:rPr lang="fr-FR" sz="1600" dirty="0" err="1"/>
              <a:t>Scl</a:t>
            </a:r>
            <a:r>
              <a:rPr lang="fr-FR" sz="1600" dirty="0"/>
              <a:t> (chevauchement </a:t>
            </a:r>
            <a:r>
              <a:rPr lang="fr-FR" sz="1600" dirty="0" err="1"/>
              <a:t>polymyosite</a:t>
            </a:r>
            <a:r>
              <a:rPr lang="mr-IN" sz="1600" dirty="0"/>
              <a:t>–</a:t>
            </a:r>
            <a:r>
              <a:rPr lang="fr-FR" sz="1600" dirty="0"/>
              <a:t>sclérodermie </a:t>
            </a:r>
            <a:r>
              <a:rPr lang="mr-IN" sz="1600" dirty="0"/>
              <a:t>…</a:t>
            </a:r>
            <a:r>
              <a:rPr lang="nl-BE" sz="1600" dirty="0"/>
              <a:t>). </a:t>
            </a:r>
            <a:endParaRPr lang="fr-FR" sz="1600" dirty="0"/>
          </a:p>
        </p:txBody>
      </p:sp>
      <p:pic>
        <p:nvPicPr>
          <p:cNvPr id="42" name="Image 41" descr="centromere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98" y="568941"/>
            <a:ext cx="1644136" cy="9484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31035" y="2858875"/>
            <a:ext cx="18689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600" dirty="0"/>
              <a:t>Ac anti CENP A, </a:t>
            </a:r>
            <a:r>
              <a:rPr lang="nl-BE" sz="1600" dirty="0" smtClean="0"/>
              <a:t>B, </a:t>
            </a:r>
            <a:r>
              <a:rPr lang="nl-BE" sz="1600" dirty="0"/>
              <a:t>C</a:t>
            </a:r>
          </a:p>
          <a:p>
            <a:r>
              <a:rPr lang="nl-BE" sz="1600" dirty="0"/>
              <a:t>Association avec la sclérodermie cutanée limitée</a:t>
            </a:r>
            <a:endParaRPr lang="fr-FR" sz="1600" dirty="0"/>
          </a:p>
        </p:txBody>
      </p:sp>
      <p:sp>
        <p:nvSpPr>
          <p:cNvPr id="61" name="Rectangle 1"/>
          <p:cNvSpPr txBox="1">
            <a:spLocks noChangeArrowheads="1"/>
          </p:cNvSpPr>
          <p:nvPr/>
        </p:nvSpPr>
        <p:spPr>
          <a:xfrm>
            <a:off x="406400" y="4001"/>
            <a:ext cx="8737600" cy="698751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b="1" dirty="0" smtClean="0">
                <a:solidFill>
                  <a:srgbClr val="808000"/>
                </a:solidFill>
                <a:latin typeface="Arial" charset="0"/>
              </a:rPr>
              <a:t>AAN : </a:t>
            </a:r>
            <a:r>
              <a:rPr lang="en-US" sz="2700" b="1" dirty="0" err="1" smtClean="0">
                <a:solidFill>
                  <a:srgbClr val="808000"/>
                </a:solidFill>
                <a:latin typeface="Arial" charset="0"/>
              </a:rPr>
              <a:t>caractérisation</a:t>
            </a:r>
            <a:endParaRPr lang="en-US" sz="2800" b="1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33" name="Rectangle 1"/>
          <p:cNvSpPr txBox="1">
            <a:spLocks noChangeArrowheads="1"/>
          </p:cNvSpPr>
          <p:nvPr/>
        </p:nvSpPr>
        <p:spPr>
          <a:xfrm>
            <a:off x="406400" y="4001"/>
            <a:ext cx="8737600" cy="698751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b="1" dirty="0" smtClean="0">
                <a:solidFill>
                  <a:srgbClr val="808000"/>
                </a:solidFill>
                <a:latin typeface="Arial" charset="0"/>
              </a:rPr>
              <a:t>AAN : </a:t>
            </a:r>
            <a:r>
              <a:rPr lang="en-US" sz="2700" b="1" dirty="0" err="1" smtClean="0">
                <a:solidFill>
                  <a:srgbClr val="808000"/>
                </a:solidFill>
                <a:latin typeface="Arial" charset="0"/>
              </a:rPr>
              <a:t>caractérisation</a:t>
            </a:r>
            <a:endParaRPr lang="en-US" sz="2800" b="1" dirty="0">
              <a:solidFill>
                <a:srgbClr val="5E574E"/>
              </a:solidFill>
              <a:latin typeface="Arial Black" charset="0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9587493" y="12451210"/>
            <a:ext cx="3238810" cy="18242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23924780" y="12481433"/>
            <a:ext cx="3393673" cy="18242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4149660" y="15415848"/>
            <a:ext cx="8676640" cy="2249167"/>
          </a:xfrm>
          <a:prstGeom prst="rect">
            <a:avLst/>
          </a:prstGeom>
          <a:solidFill>
            <a:srgbClr val="E0FFE0"/>
          </a:solidFill>
          <a:ln w="49213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6755855" y="16113706"/>
            <a:ext cx="337592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C000"/>
                </a:solidFill>
                <a:latin typeface="Comic Sans MS" pitchFamily="66" charset="0"/>
              </a:rPr>
              <a:t>NEGATIF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62" y="18362875"/>
            <a:ext cx="6127509" cy="5401542"/>
          </a:xfrm>
          <a:prstGeom prst="rect">
            <a:avLst/>
          </a:prstGeom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24532002" y="15415848"/>
            <a:ext cx="8676640" cy="2249167"/>
          </a:xfrm>
          <a:prstGeom prst="rect">
            <a:avLst/>
          </a:prstGeom>
          <a:solidFill>
            <a:srgbClr val="FFCC99"/>
          </a:solidFill>
          <a:ln w="49213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Rectangle 21"/>
          <p:cNvSpPr>
            <a:spLocks noChangeArrowheads="1"/>
          </p:cNvSpPr>
          <p:nvPr/>
        </p:nvSpPr>
        <p:spPr bwMode="auto">
          <a:xfrm>
            <a:off x="25898996" y="16113706"/>
            <a:ext cx="591668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FF0000"/>
                </a:solidFill>
                <a:latin typeface="Comic Sans MS" pitchFamily="66" charset="0"/>
              </a:rPr>
              <a:t>POSITIF ≥ 1/80</a:t>
            </a:r>
            <a:endParaRPr lang="fr-FR" sz="1008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" name="Line 15"/>
          <p:cNvSpPr>
            <a:spLocks noChangeShapeType="1"/>
          </p:cNvSpPr>
          <p:nvPr/>
        </p:nvSpPr>
        <p:spPr bwMode="auto">
          <a:xfrm flipH="1">
            <a:off x="23224889" y="18454013"/>
            <a:ext cx="2891258" cy="34209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Line 15"/>
          <p:cNvSpPr>
            <a:spLocks noChangeShapeType="1"/>
          </p:cNvSpPr>
          <p:nvPr/>
        </p:nvSpPr>
        <p:spPr bwMode="auto">
          <a:xfrm>
            <a:off x="31289794" y="18362873"/>
            <a:ext cx="2829562" cy="34209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Oval 24"/>
          <p:cNvSpPr>
            <a:spLocks noChangeArrowheads="1"/>
          </p:cNvSpPr>
          <p:nvPr/>
        </p:nvSpPr>
        <p:spPr bwMode="auto">
          <a:xfrm>
            <a:off x="19764423" y="22355628"/>
            <a:ext cx="6383020" cy="3262627"/>
          </a:xfrm>
          <a:prstGeom prst="ellipse">
            <a:avLst/>
          </a:prstGeom>
          <a:solidFill>
            <a:srgbClr val="E0FFFF"/>
          </a:solidFill>
          <a:ln w="49213">
            <a:solidFill>
              <a:schemeClr val="accent1">
                <a:lumMod val="90000"/>
              </a:schemeClr>
            </a:solidFill>
            <a:round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21782268" y="23864688"/>
            <a:ext cx="230191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FF"/>
                </a:solidFill>
                <a:latin typeface="Comic Sans MS" pitchFamily="66" charset="0"/>
              </a:rPr>
              <a:t>TITRE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" name="Freeform 28"/>
          <p:cNvSpPr>
            <a:spLocks/>
          </p:cNvSpPr>
          <p:nvPr/>
        </p:nvSpPr>
        <p:spPr bwMode="auto">
          <a:xfrm>
            <a:off x="22924629" y="20395331"/>
            <a:ext cx="7908012" cy="6938714"/>
          </a:xfrm>
          <a:custGeom>
            <a:avLst/>
            <a:gdLst/>
            <a:ahLst/>
            <a:cxnLst>
              <a:cxn ang="0">
                <a:pos x="653" y="0"/>
              </a:cxn>
              <a:cxn ang="0">
                <a:pos x="1307" y="1131"/>
              </a:cxn>
              <a:cxn ang="0">
                <a:pos x="0" y="1131"/>
              </a:cxn>
              <a:cxn ang="0">
                <a:pos x="653" y="0"/>
              </a:cxn>
            </a:cxnLst>
            <a:rect l="0" t="0" r="r" b="b"/>
            <a:pathLst>
              <a:path w="1307" h="1131">
                <a:moveTo>
                  <a:pt x="653" y="0"/>
                </a:moveTo>
                <a:lnTo>
                  <a:pt x="1307" y="1131"/>
                </a:lnTo>
                <a:lnTo>
                  <a:pt x="0" y="1131"/>
                </a:lnTo>
                <a:lnTo>
                  <a:pt x="653" y="0"/>
                </a:lnTo>
                <a:close/>
              </a:path>
            </a:pathLst>
          </a:custGeom>
          <a:solidFill>
            <a:srgbClr val="E0FFFF"/>
          </a:solidFill>
          <a:ln w="38100">
            <a:solidFill>
              <a:schemeClr val="accent1">
                <a:lumMod val="90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ectangle 39"/>
          <p:cNvSpPr>
            <a:spLocks noChangeArrowheads="1"/>
          </p:cNvSpPr>
          <p:nvPr/>
        </p:nvSpPr>
        <p:spPr bwMode="auto">
          <a:xfrm>
            <a:off x="26045688" y="22079264"/>
            <a:ext cx="211756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C0"/>
                </a:solidFill>
                <a:latin typeface="Comic Sans MS" pitchFamily="66" charset="0"/>
              </a:rPr>
              <a:t>1/160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" name="Rectangle 39"/>
          <p:cNvSpPr>
            <a:spLocks noChangeArrowheads="1"/>
          </p:cNvSpPr>
          <p:nvPr/>
        </p:nvSpPr>
        <p:spPr bwMode="auto">
          <a:xfrm>
            <a:off x="26060690" y="22942134"/>
            <a:ext cx="211756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C0"/>
                </a:solidFill>
                <a:latin typeface="Comic Sans MS" pitchFamily="66" charset="0"/>
              </a:rPr>
              <a:t>1/320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" name="Rectangle 39"/>
          <p:cNvSpPr>
            <a:spLocks noChangeArrowheads="1"/>
          </p:cNvSpPr>
          <p:nvPr/>
        </p:nvSpPr>
        <p:spPr bwMode="auto">
          <a:xfrm>
            <a:off x="26019592" y="23654751"/>
            <a:ext cx="211756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C0"/>
                </a:solidFill>
                <a:latin typeface="Comic Sans MS" pitchFamily="66" charset="0"/>
              </a:rPr>
              <a:t>1/640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25904355" y="24443528"/>
            <a:ext cx="255518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C0"/>
                </a:solidFill>
                <a:latin typeface="Comic Sans MS" pitchFamily="66" charset="0"/>
              </a:rPr>
              <a:t>1/1280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6" name="Rectangle 39"/>
          <p:cNvSpPr>
            <a:spLocks noChangeArrowheads="1"/>
          </p:cNvSpPr>
          <p:nvPr/>
        </p:nvSpPr>
        <p:spPr bwMode="auto">
          <a:xfrm>
            <a:off x="25810051" y="25232305"/>
            <a:ext cx="255518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C0"/>
                </a:solidFill>
                <a:latin typeface="Comic Sans MS" pitchFamily="66" charset="0"/>
              </a:rPr>
              <a:t>1/2560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" name="Rectangle 39"/>
          <p:cNvSpPr>
            <a:spLocks noChangeArrowheads="1"/>
          </p:cNvSpPr>
          <p:nvPr/>
        </p:nvSpPr>
        <p:spPr bwMode="auto">
          <a:xfrm>
            <a:off x="25620827" y="26009882"/>
            <a:ext cx="299280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00C0"/>
                </a:solidFill>
                <a:latin typeface="Comic Sans MS" pitchFamily="66" charset="0"/>
              </a:rPr>
              <a:t>≥1/2560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8" name="Oval 26"/>
          <p:cNvSpPr>
            <a:spLocks noChangeArrowheads="1"/>
          </p:cNvSpPr>
          <p:nvPr/>
        </p:nvSpPr>
        <p:spPr bwMode="auto">
          <a:xfrm>
            <a:off x="29983303" y="22119932"/>
            <a:ext cx="9550122" cy="3697630"/>
          </a:xfrm>
          <a:prstGeom prst="ellipse">
            <a:avLst/>
          </a:prstGeom>
          <a:solidFill>
            <a:srgbClr val="FFE0FF"/>
          </a:solidFill>
          <a:ln w="49213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ectangle 27"/>
          <p:cNvSpPr>
            <a:spLocks noChangeArrowheads="1"/>
          </p:cNvSpPr>
          <p:nvPr/>
        </p:nvSpPr>
        <p:spPr bwMode="auto">
          <a:xfrm>
            <a:off x="30935891" y="23688322"/>
            <a:ext cx="727603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C000C0"/>
                </a:solidFill>
                <a:latin typeface="Comic Sans MS" pitchFamily="66" charset="0"/>
              </a:rPr>
              <a:t>CARACTERISATION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Image 3" descr="werfen_illustration_auto-immunité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5" y="989132"/>
            <a:ext cx="1815041" cy="1197927"/>
          </a:xfrm>
          <a:prstGeom prst="rect">
            <a:avLst/>
          </a:prstGeom>
          <a:ln w="57150" cmpd="sng">
            <a:solidFill>
              <a:schemeClr val="accent3"/>
            </a:solidFill>
          </a:ln>
        </p:spPr>
      </p:pic>
      <p:sp>
        <p:nvSpPr>
          <p:cNvPr id="40" name="ZoneTexte 39"/>
          <p:cNvSpPr txBox="1"/>
          <p:nvPr/>
        </p:nvSpPr>
        <p:spPr>
          <a:xfrm>
            <a:off x="222785" y="2269045"/>
            <a:ext cx="2380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« Dense Fine </a:t>
            </a:r>
            <a:r>
              <a:rPr lang="fr-FR" dirty="0" err="1" smtClean="0"/>
              <a:t>Spickled</a:t>
            </a:r>
            <a:r>
              <a:rPr lang="fr-FR" dirty="0" smtClean="0"/>
              <a:t> »</a:t>
            </a:r>
            <a:endParaRPr lang="fr-FR" dirty="0"/>
          </a:p>
        </p:txBody>
      </p:sp>
      <p:sp>
        <p:nvSpPr>
          <p:cNvPr id="60" name="ZoneTexte 59"/>
          <p:cNvSpPr txBox="1"/>
          <p:nvPr/>
        </p:nvSpPr>
        <p:spPr>
          <a:xfrm>
            <a:off x="2615030" y="910732"/>
            <a:ext cx="62879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smtClean="0"/>
              <a:t>Toute caractérisation n’est pas nécessairement pathologique</a:t>
            </a:r>
          </a:p>
          <a:p>
            <a:pPr algn="just"/>
            <a:endParaRPr lang="fr-FR" sz="800" dirty="0"/>
          </a:p>
          <a:p>
            <a:pPr algn="just"/>
            <a:r>
              <a:rPr lang="fr-FR" sz="1600" dirty="0" smtClean="0"/>
              <a:t>Aspect « Dense Fine </a:t>
            </a:r>
            <a:r>
              <a:rPr lang="fr-FR" sz="1600" dirty="0" err="1" smtClean="0"/>
              <a:t>Spickled</a:t>
            </a:r>
            <a:r>
              <a:rPr lang="fr-FR" sz="1600" dirty="0" smtClean="0"/>
              <a:t> (DFS) » associé à des anticorps contre une protéine à 70 KD (DFS70)</a:t>
            </a:r>
          </a:p>
          <a:p>
            <a:pPr algn="just"/>
            <a:endParaRPr lang="fr-FR" sz="800" dirty="0" smtClean="0"/>
          </a:p>
          <a:p>
            <a:pPr algn="just"/>
            <a:r>
              <a:rPr lang="fr-FR" sz="1600" dirty="0" smtClean="0"/>
              <a:t>La mise en évidence d’anticorps anti-DFS 70, en l’absence d’autre caractérisation, est significativement plus fréquente chez les </a:t>
            </a:r>
            <a:r>
              <a:rPr lang="fr-FR" sz="1600" b="1" dirty="0" smtClean="0"/>
              <a:t>patients sains</a:t>
            </a:r>
            <a:r>
              <a:rPr lang="fr-FR" sz="1600" dirty="0" smtClean="0"/>
              <a:t> (cette fixation explique les anticorps anti-nucléaires)</a:t>
            </a:r>
            <a:endParaRPr lang="fr-FR" sz="1600" dirty="0"/>
          </a:p>
        </p:txBody>
      </p:sp>
      <p:sp>
        <p:nvSpPr>
          <p:cNvPr id="39" name="ZoneTexte 38"/>
          <p:cNvSpPr txBox="1"/>
          <p:nvPr/>
        </p:nvSpPr>
        <p:spPr>
          <a:xfrm>
            <a:off x="166340" y="3000771"/>
            <a:ext cx="437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/>
              <a:t>Sensibilité / spécificité</a:t>
            </a:r>
            <a:endParaRPr lang="fr-FR" dirty="0" smtClean="0"/>
          </a:p>
        </p:txBody>
      </p:sp>
      <p:pic>
        <p:nvPicPr>
          <p:cNvPr id="41" name="Image 40" descr="Capture d’écran 2019-09-23 à 21.09.2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0" y="3370102"/>
            <a:ext cx="3379183" cy="3487897"/>
          </a:xfrm>
          <a:prstGeom prst="rect">
            <a:avLst/>
          </a:prstGeom>
        </p:spPr>
      </p:pic>
      <p:sp>
        <p:nvSpPr>
          <p:cNvPr id="61" name="Rectangle à coins arrondis 60"/>
          <p:cNvSpPr/>
          <p:nvPr/>
        </p:nvSpPr>
        <p:spPr>
          <a:xfrm>
            <a:off x="1255403" y="4612813"/>
            <a:ext cx="2207144" cy="172620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à coins arrondis 61"/>
          <p:cNvSpPr/>
          <p:nvPr/>
        </p:nvSpPr>
        <p:spPr>
          <a:xfrm>
            <a:off x="1255403" y="5499846"/>
            <a:ext cx="2207144" cy="172620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/>
          <p:cNvSpPr txBox="1"/>
          <p:nvPr/>
        </p:nvSpPr>
        <p:spPr>
          <a:xfrm>
            <a:off x="3717143" y="3453193"/>
            <a:ext cx="52743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Sensibilité bonne des AAN, mais avec une spécificité médiocre </a:t>
            </a:r>
            <a:r>
              <a:rPr lang="fr-FR" u="sng" dirty="0" smtClean="0"/>
              <a:t>rendant leur utilisation en diagnostic peu rentable</a:t>
            </a:r>
          </a:p>
          <a:p>
            <a:pPr algn="just"/>
            <a:endParaRPr lang="fr-FR" dirty="0"/>
          </a:p>
          <a:p>
            <a:pPr algn="just"/>
            <a:r>
              <a:rPr lang="fr-FR" dirty="0" smtClean="0"/>
              <a:t>Spécificité correcte des </a:t>
            </a:r>
            <a:r>
              <a:rPr lang="fr-FR" dirty="0" err="1" smtClean="0"/>
              <a:t>Ac</a:t>
            </a:r>
            <a:r>
              <a:rPr lang="fr-FR" dirty="0" smtClean="0"/>
              <a:t> spécifiques, mais sensibilité basse (bonne VPP, mauvaise VPN)</a:t>
            </a:r>
          </a:p>
          <a:p>
            <a:pPr algn="just"/>
            <a:endParaRPr lang="fr-FR" dirty="0" smtClean="0"/>
          </a:p>
          <a:p>
            <a:pPr algn="just"/>
            <a:r>
              <a:rPr lang="fr-FR" dirty="0" smtClean="0"/>
              <a:t>La valeur prédictive positive des AAN en IF est basse, mais peut-être améliorée par l’utilisation d’un </a:t>
            </a:r>
            <a:r>
              <a:rPr lang="fr-FR" b="1" dirty="0" smtClean="0"/>
              <a:t>pré-test </a:t>
            </a:r>
            <a:r>
              <a:rPr lang="fr-FR" dirty="0" smtClean="0"/>
              <a:t>qui intègre les données cliniques (</a:t>
            </a:r>
            <a:r>
              <a:rPr lang="fr-FR" dirty="0" err="1" smtClean="0"/>
              <a:t>cfr</a:t>
            </a:r>
            <a:r>
              <a:rPr lang="fr-FR" dirty="0" smtClean="0"/>
              <a:t> 2</a:t>
            </a:r>
            <a:r>
              <a:rPr lang="fr-FR" baseline="30000" dirty="0" smtClean="0"/>
              <a:t>ème</a:t>
            </a:r>
            <a:r>
              <a:rPr lang="fr-FR" dirty="0" smtClean="0"/>
              <a:t> partie de l’exposé)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909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138259" y="864417"/>
            <a:ext cx="8635890" cy="220690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1" defTabSz="5120640"/>
            <a:r>
              <a:rPr lang="fr-BE" sz="1600" kern="0" dirty="0" smtClean="0">
                <a:solidFill>
                  <a:srgbClr val="000000">
                    <a:lumMod val="50000"/>
                  </a:srgbClr>
                </a:solidFill>
              </a:rPr>
              <a:t>Anticorps anti-nucléaires</a:t>
            </a:r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lvl="1" defTabSz="5120640"/>
            <a:r>
              <a:rPr lang="fr-BE" sz="1600" kern="0" dirty="0">
                <a:solidFill>
                  <a:srgbClr val="000000">
                    <a:lumMod val="50000"/>
                  </a:srgbClr>
                </a:solidFill>
              </a:rPr>
              <a:t>Par extension, désigne également un anticorps dirigés contre des constituants cytoplasmiques (</a:t>
            </a:r>
            <a:r>
              <a:rPr lang="fr-BE" sz="1600" u="sng" kern="0" dirty="0">
                <a:solidFill>
                  <a:srgbClr val="000000">
                    <a:lumMod val="50000"/>
                  </a:srgbClr>
                </a:solidFill>
              </a:rPr>
              <a:t>mitochondries</a:t>
            </a:r>
            <a:r>
              <a:rPr lang="fr-BE" sz="1600" kern="0" dirty="0">
                <a:solidFill>
                  <a:srgbClr val="000000">
                    <a:lumMod val="50000"/>
                  </a:srgbClr>
                </a:solidFill>
              </a:rPr>
              <a:t>, </a:t>
            </a:r>
            <a:r>
              <a:rPr lang="fr-BE" sz="1600" u="sng" kern="0" dirty="0">
                <a:solidFill>
                  <a:srgbClr val="000000">
                    <a:lumMod val="50000"/>
                  </a:srgbClr>
                </a:solidFill>
              </a:rPr>
              <a:t>actine</a:t>
            </a:r>
            <a:r>
              <a:rPr lang="fr-BE" sz="1600" kern="0" dirty="0">
                <a:solidFill>
                  <a:srgbClr val="000000">
                    <a:lumMod val="50000"/>
                  </a:srgbClr>
                </a:solidFill>
              </a:rPr>
              <a:t>, </a:t>
            </a:r>
            <a:r>
              <a:rPr lang="fr-BE" sz="1600" u="sng" kern="0" dirty="0">
                <a:solidFill>
                  <a:srgbClr val="000000">
                    <a:lumMod val="50000"/>
                  </a:srgbClr>
                </a:solidFill>
              </a:rPr>
              <a:t>ribosome</a:t>
            </a:r>
            <a:r>
              <a:rPr lang="fr-BE" sz="1600" kern="0" dirty="0">
                <a:solidFill>
                  <a:srgbClr val="000000">
                    <a:lumMod val="50000"/>
                  </a:srgbClr>
                </a:solidFill>
              </a:rPr>
              <a:t>, …</a:t>
            </a:r>
            <a:r>
              <a:rPr lang="fr-BE" sz="1600" kern="0" dirty="0" smtClean="0">
                <a:solidFill>
                  <a:srgbClr val="000000">
                    <a:lumMod val="50000"/>
                  </a:srgbClr>
                </a:solidFill>
              </a:rPr>
              <a:t>)</a:t>
            </a:r>
          </a:p>
          <a:p>
            <a:pPr lvl="1" defTabSz="5120640"/>
            <a:endParaRPr lang="fr-BE" sz="800" kern="0" dirty="0">
              <a:solidFill>
                <a:srgbClr val="000000">
                  <a:lumMod val="50000"/>
                </a:srgbClr>
              </a:solidFill>
            </a:endParaRPr>
          </a:p>
          <a:p>
            <a:pPr lvl="2" defTabSz="5120640"/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lvl="2" defTabSz="5120640"/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lvl="2" defTabSz="5120640"/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lvl="2" defTabSz="5120640"/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lvl="2" defTabSz="5120640"/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lvl="2" defTabSz="5120640"/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marL="2048256" lvl="1" indent="0" defTabSz="5120640">
              <a:buNone/>
            </a:pPr>
            <a:endParaRPr lang="fr-BE" sz="1600" kern="0" dirty="0">
              <a:solidFill>
                <a:srgbClr val="000000">
                  <a:lumMod val="50000"/>
                </a:srgbClr>
              </a:solidFill>
            </a:endParaRPr>
          </a:p>
          <a:p>
            <a:pPr marL="2048256" lvl="1" indent="0" defTabSz="5120640">
              <a:buNone/>
            </a:pPr>
            <a:endParaRPr lang="fr-BE" sz="1600" b="1" kern="0" dirty="0">
              <a:solidFill>
                <a:srgbClr val="000000">
                  <a:lumMod val="50000"/>
                </a:srgbClr>
              </a:solidFill>
            </a:endParaRPr>
          </a:p>
          <a:p>
            <a:pPr marL="2048256" lvl="1" indent="0" defTabSz="5120640">
              <a:buNone/>
            </a:pPr>
            <a:endParaRPr lang="fr-BE" sz="1600" b="1" kern="0" dirty="0">
              <a:solidFill>
                <a:srgbClr val="000000">
                  <a:lumMod val="50000"/>
                </a:srgbClr>
              </a:solidFill>
            </a:endParaRPr>
          </a:p>
          <a:p>
            <a:pPr marL="2048256" lvl="1" indent="0" defTabSz="5120640">
              <a:buNone/>
            </a:pPr>
            <a:endParaRPr lang="fr-BE" sz="1600" b="1" kern="0" dirty="0">
              <a:solidFill>
                <a:srgbClr val="000000">
                  <a:lumMod val="50000"/>
                </a:srgbClr>
              </a:solidFill>
            </a:endParaRPr>
          </a:p>
          <a:p>
            <a:pPr marL="2048256" lvl="1" indent="0" defTabSz="5120640">
              <a:buNone/>
            </a:pPr>
            <a:endParaRPr lang="fr-BE" sz="1600" b="1" kern="0" dirty="0">
              <a:solidFill>
                <a:srgbClr val="000000">
                  <a:lumMod val="50000"/>
                </a:srgb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" y="1919253"/>
            <a:ext cx="4865603" cy="3066556"/>
          </a:xfrm>
          <a:prstGeom prst="rect">
            <a:avLst/>
          </a:prstGeom>
        </p:spPr>
      </p:pic>
      <p:sp>
        <p:nvSpPr>
          <p:cNvPr id="23" name="Rectangle à coins arrondis 22"/>
          <p:cNvSpPr/>
          <p:nvPr/>
        </p:nvSpPr>
        <p:spPr>
          <a:xfrm>
            <a:off x="2247533" y="1889106"/>
            <a:ext cx="809614" cy="36744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l="76650" t="14067" r="7482" b="67936"/>
          <a:stretch/>
        </p:blipFill>
        <p:spPr>
          <a:xfrm>
            <a:off x="3666237" y="5276491"/>
            <a:ext cx="1746493" cy="1122000"/>
          </a:xfrm>
          <a:prstGeom prst="rect">
            <a:avLst/>
          </a:prstGeom>
          <a:ln w="38100" cmpd="sng">
            <a:solidFill>
              <a:srgbClr val="9BBB59"/>
            </a:solidFill>
          </a:ln>
        </p:spPr>
      </p:pic>
      <p:sp>
        <p:nvSpPr>
          <p:cNvPr id="18" name="ZoneTexte 17"/>
          <p:cNvSpPr txBox="1"/>
          <p:nvPr/>
        </p:nvSpPr>
        <p:spPr>
          <a:xfrm>
            <a:off x="3417729" y="6385378"/>
            <a:ext cx="2210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Fixation cytoplasmique (mitochondrie)</a:t>
            </a:r>
            <a:endParaRPr lang="fr-FR" sz="14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/>
          <a:srcRect l="76700" t="35117" r="6757" b="48344"/>
          <a:stretch/>
        </p:blipFill>
        <p:spPr>
          <a:xfrm>
            <a:off x="5962941" y="5276491"/>
            <a:ext cx="1869687" cy="1122000"/>
          </a:xfrm>
          <a:prstGeom prst="rect">
            <a:avLst/>
          </a:prstGeom>
          <a:ln w="38100" cmpd="sng">
            <a:solidFill>
              <a:srgbClr val="9BBB59"/>
            </a:solidFill>
          </a:ln>
        </p:spPr>
      </p:pic>
      <p:sp>
        <p:nvSpPr>
          <p:cNvPr id="20" name="ZoneTexte 19"/>
          <p:cNvSpPr txBox="1"/>
          <p:nvPr/>
        </p:nvSpPr>
        <p:spPr>
          <a:xfrm>
            <a:off x="5827710" y="6373256"/>
            <a:ext cx="2210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Fixation cytoplasmique (</a:t>
            </a:r>
            <a:r>
              <a:rPr lang="fr-FR" sz="1400" b="1" dirty="0" err="1" smtClean="0"/>
              <a:t>ARNt</a:t>
            </a:r>
            <a:r>
              <a:rPr lang="fr-FR" sz="1400" b="1" dirty="0"/>
              <a:t>-</a:t>
            </a:r>
            <a:r>
              <a:rPr lang="fr-FR" sz="1400" b="1" dirty="0" smtClean="0"/>
              <a:t>synthétase)</a:t>
            </a:r>
            <a:endParaRPr lang="fr-FR" sz="14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/>
          <a:srcRect l="42888" b="28983"/>
          <a:stretch/>
        </p:blipFill>
        <p:spPr>
          <a:xfrm>
            <a:off x="5096102" y="2256555"/>
            <a:ext cx="3678047" cy="282032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628" y="908156"/>
            <a:ext cx="1108213" cy="2437618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5096102" y="2683114"/>
            <a:ext cx="223640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Histidyl</a:t>
            </a:r>
            <a:r>
              <a:rPr lang="fr-FR" sz="1600" dirty="0" smtClean="0"/>
              <a:t> </a:t>
            </a:r>
            <a:r>
              <a:rPr lang="fr-FR" sz="1600" dirty="0" err="1" smtClean="0"/>
              <a:t>ARNt</a:t>
            </a:r>
            <a:r>
              <a:rPr lang="fr-FR" sz="1600" dirty="0" smtClean="0"/>
              <a:t> synthétase</a:t>
            </a:r>
            <a:endParaRPr lang="fr-FR" sz="1600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209546" y="4377847"/>
            <a:ext cx="945035" cy="36744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"/>
          <p:cNvSpPr txBox="1">
            <a:spLocks noChangeArrowheads="1"/>
          </p:cNvSpPr>
          <p:nvPr/>
        </p:nvSpPr>
        <p:spPr>
          <a:xfrm>
            <a:off x="406400" y="4001"/>
            <a:ext cx="8737600" cy="698751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b="1" dirty="0" smtClean="0">
                <a:solidFill>
                  <a:srgbClr val="808000"/>
                </a:solidFill>
                <a:latin typeface="Arial" charset="0"/>
              </a:rPr>
              <a:t>AAN : fixation “</a:t>
            </a:r>
            <a:r>
              <a:rPr lang="en-US" sz="2700" b="1" dirty="0" err="1" smtClean="0">
                <a:solidFill>
                  <a:srgbClr val="808000"/>
                </a:solidFill>
                <a:latin typeface="Arial" charset="0"/>
              </a:rPr>
              <a:t>cytoplasmique</a:t>
            </a:r>
            <a:r>
              <a:rPr lang="en-US" sz="2700" b="1" dirty="0" smtClean="0">
                <a:solidFill>
                  <a:srgbClr val="808000"/>
                </a:solidFill>
                <a:latin typeface="Arial" charset="0"/>
              </a:rPr>
              <a:t>”</a:t>
            </a:r>
            <a:endParaRPr lang="en-US" sz="2800" b="1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5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2" name="Rectangle 1"/>
          <p:cNvSpPr txBox="1">
            <a:spLocks noChangeArrowheads="1"/>
          </p:cNvSpPr>
          <p:nvPr/>
        </p:nvSpPr>
        <p:spPr>
          <a:xfrm>
            <a:off x="406400" y="4001"/>
            <a:ext cx="8737600" cy="698751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b="1" dirty="0" smtClean="0">
                <a:solidFill>
                  <a:srgbClr val="808000"/>
                </a:solidFill>
                <a:latin typeface="Arial" charset="0"/>
              </a:rPr>
              <a:t>AAN : fixation “</a:t>
            </a:r>
            <a:r>
              <a:rPr lang="en-US" sz="2700" b="1" dirty="0" err="1" smtClean="0">
                <a:solidFill>
                  <a:srgbClr val="808000"/>
                </a:solidFill>
                <a:latin typeface="Arial" charset="0"/>
              </a:rPr>
              <a:t>cytoplasmique</a:t>
            </a:r>
            <a:r>
              <a:rPr lang="en-US" sz="2700" b="1" dirty="0" smtClean="0">
                <a:solidFill>
                  <a:srgbClr val="808000"/>
                </a:solidFill>
                <a:latin typeface="Arial" charset="0"/>
              </a:rPr>
              <a:t>”</a:t>
            </a:r>
            <a:endParaRPr lang="en-US" sz="2800" b="1" dirty="0">
              <a:solidFill>
                <a:srgbClr val="5E574E"/>
              </a:solidFill>
              <a:latin typeface="Arial Black" charset="0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9587493" y="12451210"/>
            <a:ext cx="3238810" cy="18242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4149660" y="15415848"/>
            <a:ext cx="8676640" cy="2249167"/>
          </a:xfrm>
          <a:prstGeom prst="rect">
            <a:avLst/>
          </a:prstGeom>
          <a:solidFill>
            <a:srgbClr val="E0FFE0"/>
          </a:solidFill>
          <a:ln w="49213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8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6755855" y="16113706"/>
            <a:ext cx="337592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5120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5600" b="1" dirty="0">
                <a:solidFill>
                  <a:srgbClr val="00C000"/>
                </a:solidFill>
                <a:latin typeface="Comic Sans MS" pitchFamily="66" charset="0"/>
              </a:rPr>
              <a:t>NEGATIF</a:t>
            </a:r>
            <a:endParaRPr lang="fr-FR" sz="1008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6" y="796030"/>
            <a:ext cx="4563080" cy="2738956"/>
          </a:xfrm>
          <a:prstGeom prst="rect">
            <a:avLst/>
          </a:prstGeom>
        </p:spPr>
      </p:pic>
      <p:sp>
        <p:nvSpPr>
          <p:cNvPr id="61" name="Rectangle à coins arrondis 60"/>
          <p:cNvSpPr/>
          <p:nvPr/>
        </p:nvSpPr>
        <p:spPr>
          <a:xfrm>
            <a:off x="40916" y="1690643"/>
            <a:ext cx="4563080" cy="686291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03998" y="1192915"/>
            <a:ext cx="285281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Pattern anti-mitochondrie : </a:t>
            </a:r>
          </a:p>
          <a:p>
            <a:r>
              <a:rPr lang="fr-FR" sz="1200" dirty="0"/>
              <a:t>	</a:t>
            </a:r>
            <a:r>
              <a:rPr lang="fr-FR" sz="1200" dirty="0" smtClean="0"/>
              <a:t>* cirrhose biliaire primitive</a:t>
            </a:r>
          </a:p>
          <a:p>
            <a:endParaRPr lang="fr-FR" sz="800" dirty="0"/>
          </a:p>
          <a:p>
            <a:r>
              <a:rPr lang="fr-FR" sz="1200" dirty="0" smtClean="0"/>
              <a:t>Pattern anti-ribosome : </a:t>
            </a:r>
          </a:p>
          <a:p>
            <a:r>
              <a:rPr lang="fr-FR" sz="1200" dirty="0"/>
              <a:t>	</a:t>
            </a:r>
            <a:r>
              <a:rPr lang="fr-FR" sz="1200" dirty="0" smtClean="0"/>
              <a:t>* lupus (</a:t>
            </a:r>
            <a:r>
              <a:rPr lang="fr-FR" sz="1200" dirty="0" err="1" smtClean="0"/>
              <a:t>neuro-psychologique</a:t>
            </a:r>
            <a:r>
              <a:rPr lang="fr-FR" sz="1200" dirty="0" smtClean="0"/>
              <a:t>)</a:t>
            </a:r>
          </a:p>
          <a:p>
            <a:endParaRPr lang="fr-FR" sz="800" dirty="0"/>
          </a:p>
          <a:p>
            <a:r>
              <a:rPr lang="fr-FR" sz="1200" dirty="0" smtClean="0"/>
              <a:t>Pattern cytoplasme granulaire fin  :</a:t>
            </a:r>
          </a:p>
          <a:p>
            <a:r>
              <a:rPr lang="fr-FR" sz="1200" dirty="0"/>
              <a:t>	</a:t>
            </a:r>
            <a:r>
              <a:rPr lang="fr-FR" sz="1200" dirty="0" smtClean="0"/>
              <a:t>*  </a:t>
            </a:r>
            <a:r>
              <a:rPr lang="fr-FR" sz="1200" b="1" dirty="0" smtClean="0"/>
              <a:t>syndrome des anti-synthétase</a:t>
            </a:r>
          </a:p>
          <a:p>
            <a:endParaRPr lang="fr-FR" sz="1200" b="1" dirty="0" smtClean="0"/>
          </a:p>
          <a:p>
            <a:r>
              <a:rPr lang="fr-FR" sz="1200" dirty="0"/>
              <a:t>	</a:t>
            </a:r>
            <a:endParaRPr lang="fr-FR" sz="1200" dirty="0" smtClean="0"/>
          </a:p>
          <a:p>
            <a:r>
              <a:rPr lang="fr-FR" sz="1200" dirty="0"/>
              <a:t>	</a:t>
            </a:r>
            <a:r>
              <a:rPr lang="fr-FR" sz="1200" dirty="0" smtClean="0"/>
              <a:t>* Différents auto-</a:t>
            </a:r>
            <a:r>
              <a:rPr lang="fr-FR" sz="1200" dirty="0" err="1" smtClean="0"/>
              <a:t>ac</a:t>
            </a:r>
            <a:r>
              <a:rPr lang="fr-FR" sz="1200" dirty="0" smtClean="0"/>
              <a:t> du syndrome des anti-synthétase :</a:t>
            </a:r>
          </a:p>
          <a:p>
            <a:r>
              <a:rPr lang="fr-FR" sz="1200" dirty="0"/>
              <a:t>	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r="50872"/>
          <a:stretch/>
        </p:blipFill>
        <p:spPr>
          <a:xfrm>
            <a:off x="7301576" y="1167262"/>
            <a:ext cx="1764034" cy="220737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0916" y="4069033"/>
            <a:ext cx="4764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Both"/>
            </a:pPr>
            <a:r>
              <a:rPr lang="fr-FR" sz="1200" dirty="0" smtClean="0"/>
              <a:t>Immunofluorescence indirecte négative chez 50% des patients avec </a:t>
            </a:r>
            <a:r>
              <a:rPr lang="fr-FR" sz="1200" dirty="0" err="1" smtClean="0"/>
              <a:t>polymyosite</a:t>
            </a:r>
            <a:r>
              <a:rPr lang="fr-FR" sz="1200" dirty="0" smtClean="0"/>
              <a:t> / </a:t>
            </a:r>
            <a:r>
              <a:rPr lang="fr-FR" sz="1200" dirty="0" err="1" smtClean="0"/>
              <a:t>dermatopolymyosite</a:t>
            </a:r>
            <a:r>
              <a:rPr lang="fr-FR" sz="1200" dirty="0" smtClean="0"/>
              <a:t> (non expression de certains Ag par les cellules Hep 2)</a:t>
            </a:r>
          </a:p>
          <a:p>
            <a:pPr marL="228600" indent="-228600">
              <a:buAutoNum type="arabicParenBoth"/>
            </a:pPr>
            <a:endParaRPr lang="fr-FR" sz="1200" dirty="0"/>
          </a:p>
          <a:p>
            <a:pPr marL="228600" indent="-228600">
              <a:buFontTx/>
              <a:buAutoNum type="arabicParenBoth"/>
            </a:pPr>
            <a:r>
              <a:rPr lang="fr-FR" sz="1200" dirty="0"/>
              <a:t>Nombreux nouveaux </a:t>
            </a:r>
            <a:r>
              <a:rPr lang="fr-FR" sz="1200" dirty="0" err="1"/>
              <a:t>Ac</a:t>
            </a:r>
            <a:r>
              <a:rPr lang="fr-FR" sz="1200" dirty="0"/>
              <a:t> contre des cibles nucléaires et cytoplasmiques dans les </a:t>
            </a:r>
            <a:r>
              <a:rPr lang="fr-FR" sz="1200" b="1" dirty="0"/>
              <a:t>myopathies </a:t>
            </a:r>
            <a:r>
              <a:rPr lang="fr-FR" sz="1200" b="1" dirty="0" smtClean="0"/>
              <a:t>inflammatoires</a:t>
            </a:r>
            <a:endParaRPr lang="fr-FR" sz="1200" dirty="0"/>
          </a:p>
          <a:p>
            <a:pPr marL="228600" indent="-228600">
              <a:buAutoNum type="arabicParenBoth"/>
            </a:pPr>
            <a:endParaRPr lang="fr-FR" sz="1200" dirty="0" smtClean="0"/>
          </a:p>
          <a:p>
            <a:endParaRPr lang="fr-FR" sz="1200" dirty="0"/>
          </a:p>
          <a:p>
            <a:r>
              <a:rPr lang="fr-FR" sz="1200" b="1" dirty="0" smtClean="0"/>
              <a:t>IMMUNODOT SPECIFIQUE </a:t>
            </a:r>
            <a:r>
              <a:rPr lang="fr-FR" sz="1200" dirty="0" smtClean="0"/>
              <a:t>A DEMANDER, même en cas d’IF négative</a:t>
            </a:r>
          </a:p>
          <a:p>
            <a:r>
              <a:rPr lang="fr-FR" sz="1200" dirty="0"/>
              <a:t>	</a:t>
            </a:r>
          </a:p>
        </p:txBody>
      </p:sp>
      <p:pic>
        <p:nvPicPr>
          <p:cNvPr id="17" name="Image 16" descr="IMG_742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3" t="47798" r="43632" b="41707"/>
          <a:stretch/>
        </p:blipFill>
        <p:spPr>
          <a:xfrm>
            <a:off x="5364194" y="5232668"/>
            <a:ext cx="1806685" cy="924712"/>
          </a:xfrm>
          <a:prstGeom prst="rect">
            <a:avLst/>
          </a:prstGeom>
        </p:spPr>
      </p:pic>
      <p:pic>
        <p:nvPicPr>
          <p:cNvPr id="18" name="Image 17" descr="RMS_456-457_25_fig02.jpg_i77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09"/>
          <a:stretch/>
        </p:blipFill>
        <p:spPr>
          <a:xfrm>
            <a:off x="7766000" y="4020879"/>
            <a:ext cx="1299610" cy="2738956"/>
          </a:xfrm>
          <a:prstGeom prst="rect">
            <a:avLst/>
          </a:prstGeom>
        </p:spPr>
      </p:pic>
      <p:cxnSp>
        <p:nvCxnSpPr>
          <p:cNvPr id="20" name="Connecteur droit avec flèche 19"/>
          <p:cNvCxnSpPr/>
          <p:nvPr/>
        </p:nvCxnSpPr>
        <p:spPr>
          <a:xfrm>
            <a:off x="7244373" y="5680083"/>
            <a:ext cx="487582" cy="14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4669573" y="5695024"/>
            <a:ext cx="487582" cy="14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73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296866" y="10524"/>
            <a:ext cx="7847134" cy="5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b="1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Le </a:t>
            </a:r>
            <a:r>
              <a:rPr lang="en-US" sz="2700" b="1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neuro</a:t>
            </a:r>
            <a:r>
              <a:rPr lang="en-US" sz="2700" b="1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-lupus “central”</a:t>
            </a:r>
            <a:endParaRPr lang="en-US" sz="2400" b="1" dirty="0">
              <a:solidFill>
                <a:srgbClr val="5E574E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29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7" name="Image 6" descr="Capture d’écran 2022-02-03 à 23.24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63" y="819918"/>
            <a:ext cx="3924520" cy="5486400"/>
          </a:xfrm>
          <a:prstGeom prst="rect">
            <a:avLst/>
          </a:prstGeom>
        </p:spPr>
      </p:pic>
      <p:pic>
        <p:nvPicPr>
          <p:cNvPr id="3" name="Image 2" descr="Capture d’écran 2022-02-04 à 09.50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65" y="2303585"/>
            <a:ext cx="2772132" cy="311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29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196429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Définition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et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épidémiologie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320800" y="1300842"/>
            <a:ext cx="73152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Syndrome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clinique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de cause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inconnue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touchant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préférentiellement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la femme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avant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40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ans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,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caractérisé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par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une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atteinte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systémique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évoluant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par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poussées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,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atteignant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un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ou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plusieurs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appareils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,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entrecoupé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de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rémissions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multiples</a:t>
            </a: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Découverte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d’auto-anticorps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dirigés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contre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les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constituants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du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noyau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des </a:t>
            </a:r>
            <a:r>
              <a:rPr lang="en-US" sz="2000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cellules</a:t>
            </a: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8 femmes/1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homme</a:t>
            </a:r>
            <a:endParaRPr lang="en-US" sz="2000" dirty="0">
              <a:solidFill>
                <a:srgbClr val="5E574E"/>
              </a:solidFill>
              <a:cs typeface="ＭＳ Ｐゴシック" charset="0"/>
            </a:endParaRP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Adulte</a:t>
            </a: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jeune</a:t>
            </a: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, entre 16 et 45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ans</a:t>
            </a:r>
            <a:endParaRPr lang="en-US" sz="2000" dirty="0">
              <a:solidFill>
                <a:srgbClr val="5E574E"/>
              </a:solidFill>
              <a:cs typeface="ＭＳ Ｐゴシック" charset="0"/>
            </a:endParaRP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Plus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fréquente</a:t>
            </a: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 et plus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sévère</a:t>
            </a: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 en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Asie</a:t>
            </a: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, en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Amérique</a:t>
            </a: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 du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Sud</a:t>
            </a: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 et chez les Afro-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Américains</a:t>
            </a:r>
            <a:endParaRPr lang="en-US" sz="2000" dirty="0">
              <a:solidFill>
                <a:srgbClr val="5E574E"/>
              </a:solidFill>
              <a:cs typeface="ＭＳ Ｐゴシック" charset="0"/>
            </a:endParaRP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endParaRPr lang="en-US" sz="2000" dirty="0" smtClean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endParaRPr lang="en-US" sz="2000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1587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endParaRPr lang="en-US" sz="2000" dirty="0">
              <a:solidFill>
                <a:srgbClr val="5E574E"/>
              </a:solidFill>
              <a:latin typeface="+mj-lt"/>
              <a:cs typeface="ＭＳ Ｐゴシック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991E9AFD-ADA7-E749-8D53-B3DE4883D9B5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3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742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296866" y="10524"/>
            <a:ext cx="7847134" cy="5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Le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neuro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-lupus “central”</a:t>
            </a:r>
            <a:endParaRPr lang="en-US" sz="2400" dirty="0">
              <a:solidFill>
                <a:srgbClr val="5E574E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30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7" name="Image 6" descr="Capture d’écran 2022-02-03 à 23.24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63" y="819918"/>
            <a:ext cx="3924520" cy="54864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149602" y="972044"/>
            <a:ext cx="3994398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! Traitements immunosuppresseurs</a:t>
            </a:r>
          </a:p>
          <a:p>
            <a:r>
              <a:rPr lang="fr-FR" dirty="0"/>
              <a:t>	</a:t>
            </a:r>
            <a:r>
              <a:rPr lang="fr-FR" dirty="0" smtClean="0"/>
              <a:t>Méthotrexate</a:t>
            </a:r>
          </a:p>
          <a:p>
            <a:r>
              <a:rPr lang="fr-FR" dirty="0"/>
              <a:t>	</a:t>
            </a:r>
            <a:r>
              <a:rPr lang="fr-FR" dirty="0" err="1" smtClean="0"/>
              <a:t>Azathioprine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Mycophenolate</a:t>
            </a:r>
          </a:p>
          <a:p>
            <a:r>
              <a:rPr lang="fr-FR" dirty="0"/>
              <a:t>	</a:t>
            </a:r>
            <a:r>
              <a:rPr lang="fr-FR" dirty="0" err="1" smtClean="0"/>
              <a:t>Rituximab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Belimumab</a:t>
            </a:r>
          </a:p>
          <a:p>
            <a:r>
              <a:rPr lang="fr-FR" dirty="0"/>
              <a:t>	</a:t>
            </a:r>
            <a:r>
              <a:rPr lang="fr-FR" dirty="0" smtClean="0"/>
              <a:t>Inhibiteur des </a:t>
            </a:r>
            <a:r>
              <a:rPr lang="fr-FR" dirty="0" err="1" smtClean="0"/>
              <a:t>jak</a:t>
            </a:r>
            <a:r>
              <a:rPr lang="fr-FR" dirty="0" smtClean="0"/>
              <a:t>-kinases</a:t>
            </a:r>
          </a:p>
          <a:p>
            <a:endParaRPr lang="fr-FR" b="1" dirty="0"/>
          </a:p>
          <a:p>
            <a:r>
              <a:rPr lang="fr-FR" b="1" dirty="0" smtClean="0"/>
              <a:t>! Traitements toxiques</a:t>
            </a:r>
          </a:p>
          <a:p>
            <a:r>
              <a:rPr lang="fr-FR" dirty="0"/>
              <a:t>	</a:t>
            </a:r>
            <a:r>
              <a:rPr lang="fr-FR" dirty="0" smtClean="0"/>
              <a:t>Hydroxychloroquine et neuropathie</a:t>
            </a:r>
          </a:p>
          <a:p>
            <a:endParaRPr lang="fr-FR" dirty="0"/>
          </a:p>
          <a:p>
            <a:r>
              <a:rPr lang="fr-FR" b="1" dirty="0" smtClean="0"/>
              <a:t>! Cortico</a:t>
            </a:r>
            <a:r>
              <a:rPr lang="fr-FR" b="1" dirty="0" smtClean="0"/>
              <a:t>ï</a:t>
            </a:r>
            <a:r>
              <a:rPr lang="fr-FR" b="1" dirty="0" smtClean="0"/>
              <a:t>des</a:t>
            </a:r>
          </a:p>
          <a:p>
            <a:r>
              <a:rPr lang="fr-FR" dirty="0"/>
              <a:t>	</a:t>
            </a:r>
            <a:r>
              <a:rPr lang="fr-FR" dirty="0" smtClean="0"/>
              <a:t>Risque infectieux</a:t>
            </a:r>
          </a:p>
          <a:p>
            <a:r>
              <a:rPr lang="fr-FR" dirty="0"/>
              <a:t>	</a:t>
            </a:r>
            <a:r>
              <a:rPr lang="fr-FR" dirty="0" smtClean="0"/>
              <a:t>Risque </a:t>
            </a:r>
            <a:r>
              <a:rPr lang="fr-FR" dirty="0" err="1" smtClean="0"/>
              <a:t>thrombo-embolique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Risque psychiatrique</a:t>
            </a:r>
          </a:p>
          <a:p>
            <a:endParaRPr lang="fr-FR" dirty="0"/>
          </a:p>
          <a:p>
            <a:r>
              <a:rPr lang="fr-FR" b="1" dirty="0" smtClean="0"/>
              <a:t>! Risque néoplasique </a:t>
            </a:r>
            <a:r>
              <a:rPr lang="fr-FR" dirty="0" smtClean="0"/>
              <a:t>: RR de lymphome et RR des traitements</a:t>
            </a:r>
          </a:p>
          <a:p>
            <a:endParaRPr lang="fr-FR" dirty="0"/>
          </a:p>
          <a:p>
            <a:r>
              <a:rPr lang="fr-FR" dirty="0" smtClean="0"/>
              <a:t>! </a:t>
            </a:r>
            <a:r>
              <a:rPr lang="fr-FR" b="1" dirty="0" smtClean="0"/>
              <a:t>Risque cardiovasculaire </a:t>
            </a:r>
            <a:r>
              <a:rPr lang="fr-FR" dirty="0" smtClean="0"/>
              <a:t>propre et des traitements (anti-JAK)</a:t>
            </a:r>
          </a:p>
        </p:txBody>
      </p:sp>
    </p:spTree>
    <p:extLst>
      <p:ext uri="{BB962C8B-B14F-4D97-AF65-F5344CB8AC3E}">
        <p14:creationId xmlns:p14="http://schemas.microsoft.com/office/powerpoint/2010/main" val="27635690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296866" y="10524"/>
            <a:ext cx="7847134" cy="5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Le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neuro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-lupus “central”</a:t>
            </a:r>
            <a:endParaRPr lang="en-US" sz="2400" dirty="0">
              <a:solidFill>
                <a:srgbClr val="5E574E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31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3" name="Image 2" descr="Capture d’écran 2022-02-04 à 00.35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33" y="873792"/>
            <a:ext cx="6120774" cy="492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174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296866" y="10524"/>
            <a:ext cx="7847134" cy="5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Le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neuro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-lupus “central”</a:t>
            </a:r>
            <a:endParaRPr lang="en-US" sz="2400" dirty="0">
              <a:solidFill>
                <a:srgbClr val="5E574E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32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7" name="Image 6" descr="Capture d’écran 2022-02-03 à 23.24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63" y="819918"/>
            <a:ext cx="3924520" cy="5486400"/>
          </a:xfrm>
          <a:prstGeom prst="rect">
            <a:avLst/>
          </a:prstGeom>
        </p:spPr>
      </p:pic>
      <p:pic>
        <p:nvPicPr>
          <p:cNvPr id="8" name="Image 7" descr="Capture d’écran 2022-02-03 à 23.53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5" y="1834360"/>
            <a:ext cx="4387549" cy="370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311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296866" y="10524"/>
            <a:ext cx="7847134" cy="5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Le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neuro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-lupus “central”</a:t>
            </a:r>
            <a:endParaRPr lang="en-US" sz="2400" dirty="0">
              <a:solidFill>
                <a:srgbClr val="5E574E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33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7" name="Image 6" descr="Capture d’écran 2022-02-03 à 23.24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63" y="819918"/>
            <a:ext cx="3924520" cy="5486400"/>
          </a:xfrm>
          <a:prstGeom prst="rect">
            <a:avLst/>
          </a:prstGeom>
        </p:spPr>
      </p:pic>
      <p:pic>
        <p:nvPicPr>
          <p:cNvPr id="2" name="Image 1" descr="Capture d’écran 2022-02-03 à 23.55.3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4"/>
          <a:stretch/>
        </p:blipFill>
        <p:spPr>
          <a:xfrm>
            <a:off x="4866468" y="1527518"/>
            <a:ext cx="4277532" cy="515903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78483" y="238648"/>
            <a:ext cx="3422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Distinction </a:t>
            </a:r>
          </a:p>
          <a:p>
            <a:pPr algn="ctr"/>
            <a:r>
              <a:rPr lang="fr-FR" dirty="0" smtClean="0"/>
              <a:t>« inflammatoire » - « ischémique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264493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296866" y="10524"/>
            <a:ext cx="7847134" cy="5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Le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neuro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-lupus “central”</a:t>
            </a:r>
            <a:endParaRPr lang="en-US" sz="2400" dirty="0">
              <a:solidFill>
                <a:srgbClr val="5E574E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34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3" name="Image 2" descr="Capture d’écran 2022-02-04 à 00.05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045"/>
            <a:ext cx="9144000" cy="440187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8161028" y="1891397"/>
            <a:ext cx="756652" cy="1351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773657" y="2061097"/>
            <a:ext cx="1860834" cy="1351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4620979" y="2524227"/>
            <a:ext cx="1192796" cy="1351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966175" y="3406165"/>
            <a:ext cx="1192796" cy="1351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593818" y="3618046"/>
            <a:ext cx="1760604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416564" y="4472965"/>
            <a:ext cx="2893787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5485724" y="4679405"/>
            <a:ext cx="2273727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6572635" y="4885845"/>
            <a:ext cx="1318161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9908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296866" y="10524"/>
            <a:ext cx="7847134" cy="5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Le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neuro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-lupus “central”</a:t>
            </a:r>
            <a:endParaRPr lang="en-US" sz="2400" dirty="0">
              <a:solidFill>
                <a:srgbClr val="5E574E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35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2" name="Image 1" descr="Capture d’écran 2022-02-04 à 00.05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982"/>
            <a:ext cx="9144000" cy="2178145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6870273" y="2166549"/>
            <a:ext cx="1765727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414002" y="2368223"/>
            <a:ext cx="1765727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5253178" y="2804332"/>
            <a:ext cx="2421432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1902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296866" y="10524"/>
            <a:ext cx="7847134" cy="5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Le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neuro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-lupus “central”</a:t>
            </a:r>
            <a:endParaRPr lang="en-US" sz="2400" dirty="0">
              <a:solidFill>
                <a:srgbClr val="5E574E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36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4" name="Image 3" descr="Capture d’écran 2022-02-04 à 00.06.5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25"/>
          <a:stretch/>
        </p:blipFill>
        <p:spPr>
          <a:xfrm>
            <a:off x="-1" y="675497"/>
            <a:ext cx="9164927" cy="5025711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265374" y="1125306"/>
            <a:ext cx="3612466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958954" y="1353024"/>
            <a:ext cx="3612466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238350" y="2289002"/>
            <a:ext cx="3612466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65374" y="3670810"/>
            <a:ext cx="5882421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265374" y="5228248"/>
            <a:ext cx="6909305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65374" y="5677867"/>
            <a:ext cx="5531118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6147795" y="1125306"/>
            <a:ext cx="2833117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7060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296866" y="10524"/>
            <a:ext cx="7847134" cy="5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Le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neuro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-lupus “central”</a:t>
            </a:r>
            <a:endParaRPr lang="en-US" sz="2400" dirty="0">
              <a:solidFill>
                <a:srgbClr val="5E574E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37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4" name="Image 3" descr="Capture d’écran 2022-02-04 à 00.06.5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2"/>
          <a:stretch/>
        </p:blipFill>
        <p:spPr>
          <a:xfrm>
            <a:off x="-24832" y="1564833"/>
            <a:ext cx="9168832" cy="3242393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224838" y="2435473"/>
            <a:ext cx="5531118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224838" y="3168802"/>
            <a:ext cx="3031466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769075" y="4347960"/>
            <a:ext cx="7770279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0957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296866" y="10524"/>
            <a:ext cx="7847134" cy="5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Le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neuro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-lupus “central”</a:t>
            </a:r>
            <a:endParaRPr lang="en-US" sz="2400" dirty="0">
              <a:solidFill>
                <a:srgbClr val="5E574E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38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7" name="Image 6" descr="Capture d’écran 2022-02-04 à 00.06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5764"/>
            <a:ext cx="9144000" cy="2713290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2521816" y="2719183"/>
            <a:ext cx="3896211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836633" y="2933092"/>
            <a:ext cx="1365764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6878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296866" y="361784"/>
            <a:ext cx="7847134" cy="5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Le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neuro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-SAPL “central”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Tout APL </a:t>
            </a:r>
            <a:r>
              <a:rPr lang="en-US" sz="2000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n’est</a:t>
            </a:r>
            <a:r>
              <a:rPr lang="en-US" sz="20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 pas un SAPL</a:t>
            </a:r>
            <a:endParaRPr lang="en-US" sz="2000" dirty="0">
              <a:solidFill>
                <a:srgbClr val="5E574E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39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7" name="Image 6" descr="Capture d’écran 2022-02-04 à 00.17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67" y="1418603"/>
            <a:ext cx="6748833" cy="52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1942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765800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296866" y="6019800"/>
            <a:ext cx="7529634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Néo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-expression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antigénique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lors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de mort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cellulaire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?</a:t>
            </a:r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3276600" y="2971800"/>
            <a:ext cx="838200" cy="381000"/>
          </a:xfrm>
          <a:custGeom>
            <a:avLst/>
            <a:gdLst>
              <a:gd name="G0" fmla="+- 0 0 16667"/>
              <a:gd name="G1" fmla="+- 32767 0 16667"/>
              <a:gd name="G2" fmla="?: G1 16667 32767"/>
              <a:gd name="G3" fmla="?: G0 0 G1"/>
              <a:gd name="G4" fmla="min 2328 1058"/>
              <a:gd name="G5" fmla="*/ G4 G3 1"/>
              <a:gd name="G6" fmla="*/ G5 1 32767"/>
              <a:gd name="G7" fmla="+- 2328 0 G6"/>
              <a:gd name="G8" fmla="+- 1058 0 G6"/>
              <a:gd name="G9" fmla="*/ G6 29289 1"/>
              <a:gd name="G10" fmla="*/ G9 1 32767"/>
              <a:gd name="G11" fmla="+- 2328 0 G10"/>
              <a:gd name="G12" fmla="+- 1058 0 G10"/>
              <a:gd name="G13" fmla="*/ 2328 1 2"/>
              <a:gd name="G14" fmla="*/ 1058 1 2"/>
              <a:gd name="G15" fmla="+- 1058 0 0"/>
              <a:gd name="G16" fmla="+- 2328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520"/>
                </a:moveTo>
                <a:lnTo>
                  <a:pt x="520" y="520"/>
                </a:lnTo>
                <a:lnTo>
                  <a:pt x="180" y="90"/>
                </a:lnTo>
                <a:lnTo>
                  <a:pt x="1808" y="0"/>
                </a:lnTo>
                <a:lnTo>
                  <a:pt x="520" y="520"/>
                </a:lnTo>
                <a:lnTo>
                  <a:pt x="270" y="90"/>
                </a:lnTo>
                <a:lnTo>
                  <a:pt x="2328" y="538"/>
                </a:lnTo>
                <a:lnTo>
                  <a:pt x="520" y="520"/>
                </a:lnTo>
                <a:close/>
              </a:path>
            </a:pathLst>
          </a:custGeom>
          <a:noFill/>
          <a:ln w="38160" cap="flat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4114800" y="4267200"/>
            <a:ext cx="838200" cy="381000"/>
          </a:xfrm>
          <a:custGeom>
            <a:avLst/>
            <a:gdLst>
              <a:gd name="G0" fmla="+- 0 0 16667"/>
              <a:gd name="G1" fmla="+- 32767 0 16667"/>
              <a:gd name="G2" fmla="?: G1 16667 32767"/>
              <a:gd name="G3" fmla="?: G0 0 G1"/>
              <a:gd name="G4" fmla="min 2328 1058"/>
              <a:gd name="G5" fmla="*/ G4 G3 1"/>
              <a:gd name="G6" fmla="*/ G5 1 32767"/>
              <a:gd name="G7" fmla="+- 2328 0 G6"/>
              <a:gd name="G8" fmla="+- 1058 0 G6"/>
              <a:gd name="G9" fmla="*/ G6 29289 1"/>
              <a:gd name="G10" fmla="*/ G9 1 32767"/>
              <a:gd name="G11" fmla="+- 2328 0 G10"/>
              <a:gd name="G12" fmla="+- 1058 0 G10"/>
              <a:gd name="G13" fmla="*/ 2328 1 2"/>
              <a:gd name="G14" fmla="*/ 1058 1 2"/>
              <a:gd name="G15" fmla="+- 1058 0 0"/>
              <a:gd name="G16" fmla="+- 2328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520"/>
                </a:moveTo>
                <a:lnTo>
                  <a:pt x="520" y="520"/>
                </a:lnTo>
                <a:lnTo>
                  <a:pt x="180" y="90"/>
                </a:lnTo>
                <a:lnTo>
                  <a:pt x="1808" y="0"/>
                </a:lnTo>
                <a:lnTo>
                  <a:pt x="520" y="520"/>
                </a:lnTo>
                <a:lnTo>
                  <a:pt x="270" y="90"/>
                </a:lnTo>
                <a:lnTo>
                  <a:pt x="2328" y="538"/>
                </a:lnTo>
                <a:lnTo>
                  <a:pt x="520" y="520"/>
                </a:lnTo>
                <a:close/>
              </a:path>
            </a:pathLst>
          </a:custGeom>
          <a:noFill/>
          <a:ln w="38160" cap="flat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3810000" y="5181600"/>
            <a:ext cx="838200" cy="381000"/>
          </a:xfrm>
          <a:custGeom>
            <a:avLst/>
            <a:gdLst>
              <a:gd name="G0" fmla="+- 0 0 16667"/>
              <a:gd name="G1" fmla="+- 32767 0 16667"/>
              <a:gd name="G2" fmla="?: G1 16667 32767"/>
              <a:gd name="G3" fmla="?: G0 0 G1"/>
              <a:gd name="G4" fmla="min 2328 1058"/>
              <a:gd name="G5" fmla="*/ G4 G3 1"/>
              <a:gd name="G6" fmla="*/ G5 1 32767"/>
              <a:gd name="G7" fmla="+- 2328 0 G6"/>
              <a:gd name="G8" fmla="+- 1058 0 G6"/>
              <a:gd name="G9" fmla="*/ G6 29289 1"/>
              <a:gd name="G10" fmla="*/ G9 1 32767"/>
              <a:gd name="G11" fmla="+- 2328 0 G10"/>
              <a:gd name="G12" fmla="+- 1058 0 G10"/>
              <a:gd name="G13" fmla="*/ 2328 1 2"/>
              <a:gd name="G14" fmla="*/ 1058 1 2"/>
              <a:gd name="G15" fmla="+- 1058 0 0"/>
              <a:gd name="G16" fmla="+- 2328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520"/>
                </a:moveTo>
                <a:lnTo>
                  <a:pt x="520" y="520"/>
                </a:lnTo>
                <a:lnTo>
                  <a:pt x="180" y="90"/>
                </a:lnTo>
                <a:lnTo>
                  <a:pt x="1808" y="0"/>
                </a:lnTo>
                <a:lnTo>
                  <a:pt x="520" y="520"/>
                </a:lnTo>
                <a:lnTo>
                  <a:pt x="270" y="90"/>
                </a:lnTo>
                <a:lnTo>
                  <a:pt x="2328" y="538"/>
                </a:lnTo>
                <a:lnTo>
                  <a:pt x="520" y="520"/>
                </a:lnTo>
                <a:close/>
              </a:path>
            </a:pathLst>
          </a:custGeom>
          <a:noFill/>
          <a:ln w="38160" cap="flat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D645E924-246B-D546-9008-8B111093CADA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4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196429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une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maladie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à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auto-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anticorps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6374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296866" y="10524"/>
            <a:ext cx="7847134" cy="5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Le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neuro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-SAPL “central”</a:t>
            </a:r>
            <a:endParaRPr lang="en-US" sz="2400" dirty="0">
              <a:solidFill>
                <a:srgbClr val="5E574E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40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6" name="Image 5" descr="sap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95" y="1210982"/>
            <a:ext cx="7111859" cy="501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807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296866" y="10524"/>
            <a:ext cx="7847134" cy="5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Le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neuro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  <a:cs typeface="ＭＳ Ｐゴシック" charset="0"/>
              </a:rPr>
              <a:t>-SAPL “central”</a:t>
            </a:r>
            <a:endParaRPr lang="en-US" sz="2400" dirty="0">
              <a:solidFill>
                <a:srgbClr val="5E574E"/>
              </a:solidFill>
              <a:latin typeface="Arial Black" charset="0"/>
              <a:cs typeface="ＭＳ Ｐゴシック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41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6" name="Image 5" descr="Capture d’écran 2022-02-04 à 00.17.5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5" t="4063" r="11846" b="27167"/>
          <a:stretch/>
        </p:blipFill>
        <p:spPr>
          <a:xfrm>
            <a:off x="337539" y="551585"/>
            <a:ext cx="7796465" cy="6077044"/>
          </a:xfrm>
          <a:prstGeom prst="rect">
            <a:avLst/>
          </a:prstGeom>
          <a:ln>
            <a:solidFill>
              <a:srgbClr val="F79646"/>
            </a:solidFill>
          </a:ln>
        </p:spPr>
      </p:pic>
      <p:pic>
        <p:nvPicPr>
          <p:cNvPr id="8" name="Image 7" descr="Capture d’écran 2022-02-04 à 00.24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31" y="4033240"/>
            <a:ext cx="5256701" cy="2770720"/>
          </a:xfrm>
          <a:prstGeom prst="rect">
            <a:avLst/>
          </a:prstGeom>
          <a:ln>
            <a:solidFill>
              <a:srgbClr val="F79646"/>
            </a:solidFill>
          </a:ln>
        </p:spPr>
      </p:pic>
    </p:spTree>
    <p:extLst>
      <p:ext uri="{BB962C8B-B14F-4D97-AF65-F5344CB8AC3E}">
        <p14:creationId xmlns:p14="http://schemas.microsoft.com/office/powerpoint/2010/main" val="99150797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296866" y="1344935"/>
            <a:ext cx="76185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9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Lympho-exocrinopathie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auto-immune</a:t>
            </a:r>
          </a:p>
          <a:p>
            <a:pPr marL="342900" indent="-341313">
              <a:lnSpc>
                <a:spcPct val="9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Atteinte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des glandes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salivaires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et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lacrymales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9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Manifestations</a:t>
            </a:r>
          </a:p>
          <a:p>
            <a:pPr lvl="2" indent="-28416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Articulaires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lvl="2" indent="-28416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Pulmonaires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lvl="2" indent="-28416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Neurologiques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lvl="2" indent="-28416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Rénales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9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Forme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primitive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ou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secondaire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(PR, LED…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)</a:t>
            </a: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9 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femmes/1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homme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Après 40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ans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Sujet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jeune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(18)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ou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âgé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(90) possible</a:t>
            </a:r>
          </a:p>
          <a:p>
            <a:pPr marL="342900" indent="-341313">
              <a:lnSpc>
                <a:spcPct val="9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sz="2000" dirty="0">
              <a:solidFill>
                <a:srgbClr val="5E574E"/>
              </a:solidFill>
              <a:latin typeface="+mj-lt"/>
              <a:cs typeface="ＭＳ Ｐゴシック" charset="0"/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3EA45B71-F493-534C-9CE8-32F202ADA9C9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42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196429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SYNDROME DE SJOGREN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Définition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et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épidémiologie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257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1296866" y="1166812"/>
            <a:ext cx="78471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Xérophtalmie</a:t>
            </a:r>
            <a:endParaRPr lang="en-US" sz="20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Xérostomie</a:t>
            </a:r>
            <a:endParaRPr lang="en-US" sz="20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Sécheresse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trachéobronchique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toux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dyspnée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asthmatiforme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</a:t>
            </a: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Sécheresse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cutanée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diffuse (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xérose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cutanée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</a:t>
            </a: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Sécheresse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vaginale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dyspareunie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</a:t>
            </a: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Xérorhinie</a:t>
            </a:r>
            <a:endParaRPr lang="en-US" sz="20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5C2943D7-080F-9A49-B45B-5949723F886B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43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196429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SYNDROME DE SJOGREN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Eléments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cliniques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861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1447800" y="20574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Sensation de corps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étranger</a:t>
            </a: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, “sable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dans</a:t>
            </a: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 les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yeux</a:t>
            </a: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”,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douleur</a:t>
            </a: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oculaire</a:t>
            </a:r>
            <a:endParaRPr lang="en-US" sz="2000" dirty="0">
              <a:solidFill>
                <a:srgbClr val="5E574E"/>
              </a:solidFill>
              <a:cs typeface="ＭＳ Ｐゴシック" charset="0"/>
            </a:endParaRP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Mise</a:t>
            </a: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 en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évidence</a:t>
            </a:r>
            <a:r>
              <a:rPr lang="en-US" sz="2000" dirty="0">
                <a:solidFill>
                  <a:srgbClr val="5E574E"/>
                </a:solidFill>
                <a:cs typeface="ＭＳ Ｐゴシック" charset="0"/>
              </a:rPr>
              <a:t> par le test de </a:t>
            </a:r>
            <a:r>
              <a:rPr lang="en-US" sz="2000" dirty="0" err="1">
                <a:solidFill>
                  <a:srgbClr val="5E574E"/>
                </a:solidFill>
                <a:cs typeface="ＭＳ Ｐゴシック" charset="0"/>
              </a:rPr>
              <a:t>Schirmer</a:t>
            </a:r>
            <a:endParaRPr lang="en-US" sz="2000" dirty="0">
              <a:solidFill>
                <a:srgbClr val="5E574E"/>
              </a:solidFill>
              <a:cs typeface="ＭＳ Ｐゴシック" charset="0"/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962400"/>
            <a:ext cx="340360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794375" y="4648200"/>
            <a:ext cx="2041525" cy="942975"/>
          </a:xfrm>
          <a:prstGeom prst="rect">
            <a:avLst/>
          </a:prstGeom>
          <a:noFill/>
          <a:ln w="25560" cap="flat">
            <a:solidFill>
              <a:srgbClr val="5E574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2800">
                <a:solidFill>
                  <a:srgbClr val="5E574E"/>
                </a:solidFill>
                <a:latin typeface="Arial" charset="0"/>
                <a:cs typeface="ＭＳ Ｐゴシック" charset="0"/>
              </a:rPr>
              <a:t>&lt; 5 mm 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2800">
                <a:solidFill>
                  <a:srgbClr val="5E574E"/>
                </a:solidFill>
                <a:latin typeface="Arial" charset="0"/>
                <a:cs typeface="ＭＳ Ｐゴシック" charset="0"/>
              </a:rPr>
              <a:t>après 5 min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23A80A08-20C0-1947-9E18-7473844F19DC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44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196429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SYNDROME DE SJOGREN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Eléments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cliniques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190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972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3900" b="1" dirty="0">
                <a:latin typeface="Arial" charset="0"/>
              </a:rPr>
              <a:t/>
            </a:r>
            <a:br>
              <a:rPr lang="en-US" sz="3900" b="1" dirty="0">
                <a:latin typeface="Arial" charset="0"/>
              </a:rPr>
            </a:br>
            <a:r>
              <a:rPr lang="en-US" sz="2800" dirty="0">
                <a:solidFill>
                  <a:srgbClr val="5E574E"/>
                </a:solidFill>
                <a:latin typeface="Arial Black" charset="0"/>
              </a:rPr>
              <a:t>La </a:t>
            </a:r>
            <a:r>
              <a:rPr lang="en-US" sz="2800" dirty="0" err="1">
                <a:solidFill>
                  <a:srgbClr val="5E574E"/>
                </a:solidFill>
                <a:latin typeface="Arial Black" charset="0"/>
              </a:rPr>
              <a:t>kératoconjonctivite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1676400" y="44958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800">
                <a:solidFill>
                  <a:srgbClr val="5E574E"/>
                </a:solidFill>
                <a:latin typeface="Arial" charset="0"/>
                <a:cs typeface="ＭＳ Ｐゴシック" charset="0"/>
              </a:rPr>
              <a:t>Le test au rose Bengale</a:t>
            </a: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800">
                <a:solidFill>
                  <a:srgbClr val="5E574E"/>
                </a:solidFill>
                <a:latin typeface="Arial" charset="0"/>
                <a:cs typeface="ＭＳ Ｐゴシック" charset="0"/>
              </a:rPr>
              <a:t>Le temps de rupture du film lacrymal (break-up time) (fluorescéine) (qualité lacrymale) (pathologique si &lt; 10 sec)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620000" cy="266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FD966B32-D8B6-154D-BDED-C3BB3CC0271F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45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71751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1447800" y="10668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Polyarthralgies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ou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polyarthrites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inflammatoires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(60-75%), avec petites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synovites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, sans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érosion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osseuse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,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ni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destruction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articulaire</a:t>
            </a:r>
            <a:endParaRPr lang="en-US" sz="2000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Syndrome de Raynaud (15-37%)</a:t>
            </a: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u="sng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Purpura</a:t>
            </a:r>
            <a:r>
              <a:rPr lang="en-US" sz="2000" u="sng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u="sng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vasculaire</a:t>
            </a:r>
            <a:r>
              <a:rPr lang="en-US" sz="2000" u="sng" dirty="0">
                <a:solidFill>
                  <a:srgbClr val="5E574E"/>
                </a:solidFill>
                <a:latin typeface="+mj-lt"/>
                <a:cs typeface="ＭＳ Ｐゴシック" charset="0"/>
              </a:rPr>
              <a:t> des </a:t>
            </a:r>
            <a:r>
              <a:rPr lang="en-US" sz="2000" u="sng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membres</a:t>
            </a:r>
            <a:r>
              <a:rPr lang="en-US" sz="2000" u="sng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u="sng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inférieurs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(11-30%) </a:t>
            </a:r>
            <a:r>
              <a:rPr lang="en-US" sz="2000" b="1" dirty="0">
                <a:solidFill>
                  <a:srgbClr val="5E574E"/>
                </a:solidFill>
                <a:latin typeface="+mj-lt"/>
                <a:cs typeface="ＭＳ Ｐゴシック" charset="0"/>
              </a:rPr>
              <a:t>(</a:t>
            </a:r>
            <a:r>
              <a:rPr lang="en-US" sz="2000" b="1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surtout</a:t>
            </a:r>
            <a:r>
              <a:rPr lang="en-US" sz="2000" b="1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si</a:t>
            </a:r>
            <a:r>
              <a:rPr lang="en-US" sz="2000" b="1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hypergammaglobulinémie</a:t>
            </a:r>
            <a:r>
              <a:rPr lang="en-US" sz="2000" b="1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polyclonale</a:t>
            </a:r>
            <a:r>
              <a:rPr lang="en-US" sz="2000" b="1" dirty="0">
                <a:solidFill>
                  <a:srgbClr val="5E574E"/>
                </a:solidFill>
                <a:latin typeface="+mj-lt"/>
                <a:cs typeface="ＭＳ Ｐゴシック" charset="0"/>
              </a:rPr>
              <a:t> et/</a:t>
            </a:r>
            <a:r>
              <a:rPr lang="en-US" sz="2000" b="1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ou</a:t>
            </a:r>
            <a:r>
              <a:rPr lang="en-US" sz="2000" b="1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cryoglobulinémie</a:t>
            </a:r>
            <a:r>
              <a:rPr lang="en-US" sz="2000" b="1" dirty="0">
                <a:solidFill>
                  <a:srgbClr val="5E574E"/>
                </a:solidFill>
                <a:latin typeface="+mj-lt"/>
                <a:cs typeface="ＭＳ Ｐゴシック" charset="0"/>
              </a:rPr>
              <a:t>)</a:t>
            </a: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Adénopathies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banales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(10-15%)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13E420C2-8309-554F-8D60-95A928DB0BA6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46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196429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SYNDROME DE SJOGREN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Eléments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cliniques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45498" y="3813696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Atteinte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pulmonaire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(10-15%)</a:t>
            </a:r>
          </a:p>
          <a:p>
            <a:pPr lvl="2" indent="-284163"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Pneumopathie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lymphocytaire</a:t>
            </a:r>
            <a:endParaRPr lang="en-US" sz="2000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lvl="2" indent="-284163"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Fibrose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pulmonaire</a:t>
            </a:r>
            <a:endParaRPr lang="en-US" sz="2000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Atteinte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rénale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(10%)</a:t>
            </a:r>
          </a:p>
          <a:p>
            <a:pPr lvl="2" indent="-284163"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Tubulopathie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lymphoïde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interstitielle</a:t>
            </a:r>
            <a:endParaRPr lang="en-US" sz="2000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lvl="2" indent="-284163"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Glomérulonéphrite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exceptionnelle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(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sauf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si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cryoglobuline)</a:t>
            </a:r>
          </a:p>
        </p:txBody>
      </p:sp>
    </p:spTree>
    <p:extLst>
      <p:ext uri="{BB962C8B-B14F-4D97-AF65-F5344CB8AC3E}">
        <p14:creationId xmlns:p14="http://schemas.microsoft.com/office/powerpoint/2010/main" val="341221646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3581400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0600" y="4205288"/>
            <a:ext cx="3581400" cy="22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268913" y="1981200"/>
            <a:ext cx="3521075" cy="375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marL="215900" indent="-215900">
              <a:lnSpc>
                <a:spcPct val="9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en-US" sz="2800">
                <a:solidFill>
                  <a:srgbClr val="5E574E"/>
                </a:solidFill>
                <a:latin typeface="Arial" charset="0"/>
                <a:cs typeface="ＭＳ Ｐゴシック" charset="0"/>
              </a:rPr>
              <a:t>BGSA</a:t>
            </a:r>
          </a:p>
          <a:p>
            <a:pPr marL="215900" indent="-215900">
              <a:lnSpc>
                <a:spcPct val="9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en-US" sz="2800">
                <a:solidFill>
                  <a:srgbClr val="5E574E"/>
                </a:solidFill>
                <a:latin typeface="Arial" charset="0"/>
                <a:cs typeface="ＭＳ Ｐゴシック" charset="0"/>
              </a:rPr>
              <a:t>Chisholm et Mason</a:t>
            </a:r>
          </a:p>
          <a:p>
            <a:pPr marL="457200" lvl="1" indent="-215900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en-US" sz="2400" b="1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>
                <a:solidFill>
                  <a:srgbClr val="5E574E"/>
                </a:solidFill>
                <a:latin typeface="Arial" charset="0"/>
                <a:cs typeface="ＭＳ Ｐゴシック" charset="0"/>
              </a:rPr>
              <a:t>Pas d’infiltrat (0)</a:t>
            </a:r>
          </a:p>
          <a:p>
            <a:pPr marL="457200" lvl="1" indent="-215900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en-US" sz="2400">
                <a:solidFill>
                  <a:srgbClr val="5E574E"/>
                </a:solidFill>
                <a:latin typeface="Arial" charset="0"/>
                <a:cs typeface="ＭＳ Ｐゴシック" charset="0"/>
              </a:rPr>
              <a:t> Infiltrat léger (I)</a:t>
            </a:r>
          </a:p>
          <a:p>
            <a:pPr marL="457200" lvl="1" indent="-215900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en-US" sz="2400">
                <a:solidFill>
                  <a:srgbClr val="5E574E"/>
                </a:solidFill>
                <a:latin typeface="Arial" charset="0"/>
                <a:cs typeface="ＭＳ Ｐゴシック" charset="0"/>
              </a:rPr>
              <a:t> &lt; 1 foyer/4 mm</a:t>
            </a:r>
            <a:r>
              <a:rPr lang="en-US" sz="2400" baseline="30000">
                <a:solidFill>
                  <a:srgbClr val="5E574E"/>
                </a:solidFill>
                <a:latin typeface="Arial" charset="0"/>
                <a:cs typeface="ＭＳ Ｐゴシック" charset="0"/>
              </a:rPr>
              <a:t>2</a:t>
            </a:r>
            <a:r>
              <a:rPr lang="en-US" sz="2400">
                <a:solidFill>
                  <a:srgbClr val="5E574E"/>
                </a:solidFill>
                <a:latin typeface="Arial" charset="0"/>
                <a:cs typeface="ＭＳ Ｐゴシック" charset="0"/>
              </a:rPr>
              <a:t> (II)</a:t>
            </a:r>
          </a:p>
          <a:p>
            <a:pPr marL="457200" lvl="1" indent="-215900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en-US" sz="2400">
                <a:solidFill>
                  <a:srgbClr val="5E574E"/>
                </a:solidFill>
                <a:latin typeface="Arial" charset="0"/>
                <a:cs typeface="ＭＳ Ｐゴシック" charset="0"/>
              </a:rPr>
              <a:t> 1 foyer/4 mm</a:t>
            </a:r>
            <a:r>
              <a:rPr lang="en-US" sz="2400" baseline="30000">
                <a:solidFill>
                  <a:srgbClr val="5E574E"/>
                </a:solidFill>
                <a:latin typeface="Arial" charset="0"/>
                <a:cs typeface="ＭＳ Ｐゴシック" charset="0"/>
              </a:rPr>
              <a:t>2</a:t>
            </a:r>
            <a:r>
              <a:rPr lang="en-US" sz="2400">
                <a:solidFill>
                  <a:srgbClr val="5E574E"/>
                </a:solidFill>
                <a:latin typeface="Arial" charset="0"/>
                <a:cs typeface="ＭＳ Ｐゴシック" charset="0"/>
              </a:rPr>
              <a:t> (III) </a:t>
            </a:r>
          </a:p>
          <a:p>
            <a:pPr marL="457200" lvl="1" indent="-215900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en-US" sz="2400">
                <a:solidFill>
                  <a:srgbClr val="5E574E"/>
                </a:solidFill>
                <a:latin typeface="Arial" charset="0"/>
                <a:cs typeface="ＭＳ Ｐゴシック" charset="0"/>
              </a:rPr>
              <a:t>  &gt;1 foyer/4 mm</a:t>
            </a:r>
            <a:r>
              <a:rPr lang="en-US" sz="2400" baseline="30000">
                <a:solidFill>
                  <a:srgbClr val="5E574E"/>
                </a:solidFill>
                <a:latin typeface="Arial" charset="0"/>
                <a:cs typeface="ＭＳ Ｐゴシック" charset="0"/>
              </a:rPr>
              <a:t>2</a:t>
            </a:r>
            <a:r>
              <a:rPr lang="en-US" sz="2400">
                <a:solidFill>
                  <a:srgbClr val="5E574E"/>
                </a:solidFill>
                <a:latin typeface="Arial" charset="0"/>
                <a:cs typeface="ＭＳ Ｐゴシック" charset="0"/>
              </a:rPr>
              <a:t> (IV)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D9D18C4-06CA-C84A-BF19-863B4951ED58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47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196429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SYNDROME DE SJOGREN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BIOPSIE GLANDES SALIVAIRES ACCESSOIRES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2953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1E7FDD61-3FC5-524C-907C-EFF6B924362F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48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1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392858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SYNDROME DE SJOGREN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BIOLOGIE SANGUINE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296866" y="1371600"/>
            <a:ext cx="75423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VS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ou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CRP (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fibrinogène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)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élevées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Ac anti-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nucléaires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(Hep-2) (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sens.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99%;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spéc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. 67%)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Ac anti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-</a:t>
            </a:r>
            <a:r>
              <a:rPr lang="en-US" b="1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SS-A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; SS-B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Facteur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rhumatoide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isolément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positif</a:t>
            </a:r>
            <a:endParaRPr lang="en-US" dirty="0" smtClean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Idem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endocardite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mr-IN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…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Cryoglobuline</a:t>
            </a:r>
          </a:p>
          <a:p>
            <a:pPr marL="342900" indent="-341313">
              <a:lnSpc>
                <a:spcPct val="8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Electrophorèse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des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protéines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sanguines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avec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immunofixations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0163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14981"/>
            <a:ext cx="5357814" cy="57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230188" y="5727700"/>
            <a:ext cx="2279650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en-US" sz="1600">
                <a:solidFill>
                  <a:srgbClr val="5E574E"/>
                </a:solidFill>
                <a:latin typeface="Arial" charset="0"/>
                <a:cs typeface="ＭＳ Ｐゴシック" charset="0"/>
              </a:rPr>
              <a:t>Vitali C et al. </a:t>
            </a:r>
          </a:p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en-US" sz="1600">
                <a:solidFill>
                  <a:srgbClr val="5E574E"/>
                </a:solidFill>
                <a:latin typeface="Arial" charset="0"/>
                <a:cs typeface="ＭＳ Ｐゴシック" charset="0"/>
              </a:rPr>
              <a:t>Ann Rheum Dis  2002; </a:t>
            </a:r>
          </a:p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en-US" sz="1600">
                <a:solidFill>
                  <a:srgbClr val="5E574E"/>
                </a:solidFill>
                <a:latin typeface="Arial" charset="0"/>
                <a:cs typeface="ＭＳ Ｐゴシック" charset="0"/>
              </a:rPr>
              <a:t>61: 554-58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382588" y="3048000"/>
            <a:ext cx="1852612" cy="577850"/>
          </a:xfrm>
          <a:prstGeom prst="rect">
            <a:avLst/>
          </a:prstGeom>
          <a:solidFill>
            <a:srgbClr val="FF6600"/>
          </a:solidFill>
          <a:ln w="9360" cap="flat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1600">
                <a:solidFill>
                  <a:srgbClr val="5E574E"/>
                </a:solidFill>
                <a:latin typeface="Arial" charset="0"/>
                <a:cs typeface="ＭＳ Ｐゴシック" charset="0"/>
              </a:rPr>
              <a:t>Sensibilité: 89,5% </a:t>
            </a:r>
          </a:p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1600">
                <a:solidFill>
                  <a:srgbClr val="5E574E"/>
                </a:solidFill>
                <a:latin typeface="Arial" charset="0"/>
                <a:cs typeface="ＭＳ Ｐゴシック" charset="0"/>
              </a:rPr>
              <a:t>Spécificité: 95,2%</a:t>
            </a: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46493FCE-D54C-BE41-BA2F-3C7C6649B5A2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49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196429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SYNDROME DE SJOGREN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CRITERES DE CLASSIFICATIONS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91636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025" y="1136390"/>
            <a:ext cx="36766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92401A5A-A7FC-B248-A341-0FC353D84EAF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5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196429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une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maladie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à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auto-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anticorps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20800" y="1300842"/>
            <a:ext cx="3948225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nl-BE" sz="2000" b="1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Cytotoxicité</a:t>
            </a:r>
            <a:r>
              <a:rPr lang="nl-BE" sz="2000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(lyse, apoptose, ADCC)</a:t>
            </a:r>
          </a:p>
          <a:p>
            <a:pPr marL="800100" lvl="1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nl-BE" sz="2000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Atteinte hématologique (Coombs)</a:t>
            </a:r>
          </a:p>
          <a:p>
            <a:pPr marL="800100" lvl="1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nl-BE" sz="2000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SSA et BAV chez le foetus</a:t>
            </a:r>
            <a:endParaRPr lang="en-US" sz="2000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b="1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Dépots</a:t>
            </a:r>
            <a:r>
              <a:rPr lang="en-US" sz="2000" b="1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de CI </a:t>
            </a:r>
          </a:p>
          <a:p>
            <a:pPr marL="800100" lvl="1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Atteinte</a:t>
            </a:r>
            <a:r>
              <a:rPr lang="en-US" sz="2000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rénale</a:t>
            </a:r>
            <a:endParaRPr lang="en-US" sz="2000" dirty="0" smtClean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b="1" dirty="0" smtClean="0">
                <a:solidFill>
                  <a:srgbClr val="5E574E"/>
                </a:solidFill>
                <a:cs typeface="ＭＳ Ｐゴシック" charset="0"/>
              </a:rPr>
              <a:t>Activation</a:t>
            </a:r>
          </a:p>
          <a:p>
            <a:pPr marL="800100" lvl="1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smtClean="0">
                <a:solidFill>
                  <a:srgbClr val="5E574E"/>
                </a:solidFill>
                <a:cs typeface="ＭＳ Ｐゴシック" charset="0"/>
              </a:rPr>
              <a:t>APL</a:t>
            </a:r>
            <a:endParaRPr lang="en-US" sz="2000" dirty="0">
              <a:solidFill>
                <a:srgbClr val="5E574E"/>
              </a:solidFill>
              <a:cs typeface="ＭＳ Ｐゴシック" charset="0"/>
            </a:endParaRP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endParaRPr lang="en-US" sz="2000" dirty="0">
              <a:solidFill>
                <a:srgbClr val="5E574E"/>
              </a:solidFill>
              <a:cs typeface="ＭＳ Ｐゴシック" charset="0"/>
            </a:endParaRP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endParaRPr lang="en-US" sz="2000" dirty="0" smtClean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endParaRPr lang="en-US" sz="2000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1587">
              <a:lnSpc>
                <a:spcPct val="110000"/>
              </a:lnSpc>
              <a:spcAft>
                <a:spcPts val="1825"/>
              </a:spcAft>
              <a:buClr>
                <a:srgbClr val="FFCC00"/>
              </a:buCl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endParaRPr lang="en-US" sz="2000" dirty="0">
              <a:solidFill>
                <a:srgbClr val="5E574E"/>
              </a:solidFill>
              <a:latin typeface="+mj-lt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23054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1447800" y="10668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Atteinte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neurologique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</a:t>
            </a:r>
            <a:r>
              <a:rPr lang="en-US" sz="20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2-20%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</a:t>
            </a: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Polyneuropathies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sensitivo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/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motrices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(20-40%!)</a:t>
            </a: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Lésions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démyélinisantes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de type SEP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rares</a:t>
            </a:r>
            <a:endParaRPr lang="en-US" sz="20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Tableaux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neuropsychiatriques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variés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fréquence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?) </a:t>
            </a:r>
            <a:endParaRPr lang="en-US" sz="2000" dirty="0" smtClean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lvl="2" indent="-284163"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Idem lupus</a:t>
            </a:r>
          </a:p>
          <a:p>
            <a:pPr lvl="2" indent="-284163"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!! </a:t>
            </a:r>
            <a:r>
              <a:rPr lang="en-US" sz="2000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Méningite</a:t>
            </a:r>
            <a:r>
              <a:rPr lang="en-US" sz="20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aseptique</a:t>
            </a:r>
            <a:r>
              <a:rPr lang="en-US" sz="20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!!</a:t>
            </a: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endParaRPr lang="en-US" sz="20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Evolution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vers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un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lymphome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B (3-5% après 15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ans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d’évolution</a:t>
            </a:r>
            <a:r>
              <a:rPr lang="en-US" sz="2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 (RR de 44) </a:t>
            </a:r>
            <a:r>
              <a:rPr lang="en-US" sz="20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(zones </a:t>
            </a:r>
            <a:r>
              <a:rPr lang="en-US" sz="20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marginales</a:t>
            </a:r>
            <a:r>
              <a:rPr lang="en-US" sz="20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des </a:t>
            </a:r>
            <a:r>
              <a:rPr lang="en-US" sz="20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muqueuses</a:t>
            </a:r>
            <a:r>
              <a:rPr lang="en-US" sz="20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-glandes </a:t>
            </a:r>
            <a:r>
              <a:rPr lang="en-US" sz="20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salivaires</a:t>
            </a:r>
            <a:r>
              <a:rPr lang="en-US" sz="20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sz="20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bronches</a:t>
            </a:r>
            <a:r>
              <a:rPr lang="en-US" sz="20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sz="20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estomac</a:t>
            </a:r>
            <a:r>
              <a:rPr lang="en-US" sz="20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- </a:t>
            </a:r>
            <a:r>
              <a:rPr lang="en-US" sz="20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ou</a:t>
            </a:r>
            <a:r>
              <a:rPr lang="en-US" sz="20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des ganglions)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E55E4BDB-340F-0648-AD97-0A7FB544B182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50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392858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SYNDROME DE SJOGREN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ATTEINTE NEUROLOGIQUE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1768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E55E4BDB-340F-0648-AD97-0A7FB544B182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51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392858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SYNDROME DE SJOGREN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ATTEINTE NEUROLOGIQUE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pic>
        <p:nvPicPr>
          <p:cNvPr id="3" name="Image 2" descr="Capture d’écran 2022-02-04 à 10.10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04" y="4137959"/>
            <a:ext cx="3610096" cy="2548591"/>
          </a:xfrm>
          <a:prstGeom prst="rect">
            <a:avLst/>
          </a:prstGeom>
        </p:spPr>
      </p:pic>
      <p:pic>
        <p:nvPicPr>
          <p:cNvPr id="2" name="Image 1" descr="Capture d’écran 2022-02-04 à 10.10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1" y="1040269"/>
            <a:ext cx="5988136" cy="422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115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1447800" y="20574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95450"/>
            <a:ext cx="7010400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2590800" y="6365875"/>
            <a:ext cx="6324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en-US" sz="1600">
                <a:solidFill>
                  <a:srgbClr val="5E574E"/>
                </a:solidFill>
                <a:latin typeface="Arial" charset="0"/>
                <a:cs typeface="ＭＳ Ｐゴシック" charset="0"/>
              </a:rPr>
              <a:t>Jennette JC, Falk RJ. Curr Opin Rheumatol 2007: 19 (1): 10-16</a:t>
            </a:r>
          </a:p>
        </p:txBody>
      </p:sp>
      <p:sp>
        <p:nvSpPr>
          <p:cNvPr id="194572" name="Text Box 12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D57B7A91-C548-DF44-BC82-C38202C510FA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52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1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392858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VASCULARITE PRIMITIVE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CLASSIFICATION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2196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1447800" y="20574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95450"/>
            <a:ext cx="7010400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2590800" y="6365875"/>
            <a:ext cx="6324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en-US" sz="1600">
                <a:solidFill>
                  <a:srgbClr val="5E574E"/>
                </a:solidFill>
                <a:latin typeface="Arial" charset="0"/>
                <a:cs typeface="ＭＳ Ｐゴシック" charset="0"/>
              </a:rPr>
              <a:t>Jennette JC, Falk RJ. Curr Opin Rheumatol 2007: 19 (1): 10-16</a:t>
            </a:r>
          </a:p>
        </p:txBody>
      </p:sp>
      <p:sp>
        <p:nvSpPr>
          <p:cNvPr id="194565" name="Rectangle 5"/>
          <p:cNvSpPr>
            <a:spLocks noChangeArrowheads="1"/>
          </p:cNvSpPr>
          <p:nvPr/>
        </p:nvSpPr>
        <p:spPr bwMode="auto">
          <a:xfrm>
            <a:off x="1371600" y="3886200"/>
            <a:ext cx="990600" cy="1066800"/>
          </a:xfrm>
          <a:prstGeom prst="rect">
            <a:avLst/>
          </a:prstGeom>
          <a:solidFill>
            <a:srgbClr val="FF66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1447800" y="3505200"/>
            <a:ext cx="1905000" cy="228600"/>
          </a:xfrm>
          <a:prstGeom prst="rect">
            <a:avLst/>
          </a:prstGeom>
          <a:solidFill>
            <a:srgbClr val="FF66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5562600" y="3505200"/>
            <a:ext cx="1752600" cy="228600"/>
          </a:xfrm>
          <a:prstGeom prst="rect">
            <a:avLst/>
          </a:prstGeom>
          <a:solidFill>
            <a:srgbClr val="FFCC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5257800" y="4876800"/>
            <a:ext cx="2667000" cy="228600"/>
          </a:xfrm>
          <a:prstGeom prst="rect">
            <a:avLst/>
          </a:prstGeom>
          <a:solidFill>
            <a:srgbClr val="FFCC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569" name="Rectangle 9"/>
          <p:cNvSpPr>
            <a:spLocks noChangeArrowheads="1"/>
          </p:cNvSpPr>
          <p:nvPr/>
        </p:nvSpPr>
        <p:spPr bwMode="auto">
          <a:xfrm>
            <a:off x="6019800" y="5334000"/>
            <a:ext cx="1066800" cy="990600"/>
          </a:xfrm>
          <a:prstGeom prst="rect">
            <a:avLst/>
          </a:prstGeom>
          <a:solidFill>
            <a:srgbClr val="FFCC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570" name="Rectangle 10"/>
          <p:cNvSpPr>
            <a:spLocks noChangeArrowheads="1"/>
          </p:cNvSpPr>
          <p:nvPr/>
        </p:nvSpPr>
        <p:spPr bwMode="auto">
          <a:xfrm>
            <a:off x="2209800" y="4876800"/>
            <a:ext cx="2667000" cy="228600"/>
          </a:xfrm>
          <a:prstGeom prst="rect">
            <a:avLst/>
          </a:prstGeom>
          <a:solidFill>
            <a:srgbClr val="FFCC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571" name="Rectangle 11"/>
          <p:cNvSpPr>
            <a:spLocks noChangeArrowheads="1"/>
          </p:cNvSpPr>
          <p:nvPr/>
        </p:nvSpPr>
        <p:spPr bwMode="auto">
          <a:xfrm>
            <a:off x="4191000" y="5334000"/>
            <a:ext cx="914400" cy="990600"/>
          </a:xfrm>
          <a:prstGeom prst="rect">
            <a:avLst/>
          </a:prstGeom>
          <a:solidFill>
            <a:srgbClr val="FFCC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572" name="Text Box 12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D57B7A91-C548-DF44-BC82-C38202C510FA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53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1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392858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VASCULARITE PRIMITIVE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CLASSIFICATION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pic>
        <p:nvPicPr>
          <p:cNvPr id="2" name="Image 1" descr="Capture d’écran 2022-02-04 à 10.18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4" y="4001"/>
            <a:ext cx="8114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558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1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392858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VASCULARITE PRIMITIVE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CLASSIFICATION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pic>
        <p:nvPicPr>
          <p:cNvPr id="4" name="Image 3" descr="Capture d’écran 2022-02-04 à 10.18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406"/>
            <a:ext cx="9144000" cy="226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800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6866" y="3248980"/>
            <a:ext cx="7847134" cy="1368152"/>
          </a:xfrm>
        </p:spPr>
        <p:txBody>
          <a:bodyPr>
            <a:normAutofit fontScale="90000"/>
          </a:bodyPr>
          <a:lstStyle/>
          <a:p>
            <a:pPr algn="just"/>
            <a:r>
              <a:rPr lang="fr-FR" sz="1600" dirty="0" smtClean="0">
                <a:latin typeface="Arial Black" charset="0"/>
              </a:rPr>
              <a:t>Vascularite des gros vaisseaux (« partie supérieure du corps »)</a:t>
            </a: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/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>Céphalées temporales, « signe du peigne », </a:t>
            </a:r>
            <a:r>
              <a:rPr lang="fr-FR" sz="1600" dirty="0" err="1" smtClean="0">
                <a:latin typeface="Arial Black" charset="0"/>
              </a:rPr>
              <a:t>défect</a:t>
            </a:r>
            <a:r>
              <a:rPr lang="fr-FR" sz="1600" dirty="0" smtClean="0">
                <a:latin typeface="Arial Black" charset="0"/>
              </a:rPr>
              <a:t> du champ visuel, claudication de la mâchoire, perte de poids, signe de PPR (30%). Rare : claudication sur les axes vasculaires inférieurs </a:t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>Bio : syndrome inflammatoire (CRP / VS), pas d’anticorps pathognomonique</a:t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>Ex clinique : pauvre. </a:t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>Induration de l’artère temporale</a:t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/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/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/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/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>Morbidité : </a:t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>	</a:t>
            </a:r>
            <a:r>
              <a:rPr lang="fr-FR" sz="1600" dirty="0" smtClean="0">
                <a:latin typeface="Arial Black" charset="0"/>
              </a:rPr>
              <a:t>&gt; cécité (</a:t>
            </a:r>
            <a:r>
              <a:rPr lang="fr-FR" sz="1600" dirty="0" err="1" smtClean="0">
                <a:latin typeface="Arial Black" charset="0"/>
              </a:rPr>
              <a:t>bilatéralisation</a:t>
            </a:r>
            <a:r>
              <a:rPr lang="fr-FR" sz="1600" dirty="0" smtClean="0">
                <a:latin typeface="Arial Black" charset="0"/>
              </a:rPr>
              <a:t>), accident vasculaire cérébral, céphalées</a:t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>	</a:t>
            </a:r>
            <a:r>
              <a:rPr lang="fr-FR" sz="1600" dirty="0" smtClean="0">
                <a:latin typeface="Arial Black" charset="0"/>
              </a:rPr>
              <a:t>&gt; anorexie</a:t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>	</a:t>
            </a:r>
            <a:r>
              <a:rPr lang="fr-FR" sz="1600" dirty="0" smtClean="0">
                <a:latin typeface="Arial Black" charset="0"/>
              </a:rPr>
              <a:t>&gt; </a:t>
            </a:r>
            <a:r>
              <a:rPr lang="fr-FR" sz="1600" dirty="0" smtClean="0">
                <a:latin typeface="Arial Black" charset="0"/>
              </a:rPr>
              <a:t>morbidité thérapeutique des corticostéroïdes (</a:t>
            </a:r>
            <a:r>
              <a:rPr lang="fr-FR" sz="1600" dirty="0" err="1" smtClean="0">
                <a:latin typeface="Arial Black" charset="0"/>
              </a:rPr>
              <a:t>sarcopénie</a:t>
            </a:r>
            <a:r>
              <a:rPr lang="fr-FR" sz="1600" dirty="0" smtClean="0">
                <a:latin typeface="Arial Black" charset="0"/>
              </a:rPr>
              <a:t>, fractures, diabètes, cataracte, infections </a:t>
            </a:r>
            <a:r>
              <a:rPr lang="mr-IN" sz="1600" dirty="0" smtClean="0">
                <a:latin typeface="Arial Black" charset="0"/>
              </a:rPr>
              <a:t>…</a:t>
            </a:r>
            <a:r>
              <a:rPr lang="nl-BE" sz="1600" dirty="0" smtClean="0">
                <a:latin typeface="Arial Black" charset="0"/>
              </a:rPr>
              <a:t>)</a:t>
            </a:r>
            <a:endParaRPr lang="fr-FR" sz="1600" dirty="0">
              <a:latin typeface="Arial Black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296866" y="620688"/>
            <a:ext cx="7692253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Artérite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à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cellules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géantes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 Horton</a:t>
            </a:r>
          </a:p>
          <a:p>
            <a:endParaRPr lang="en-US" sz="2000" b="0" dirty="0">
              <a:solidFill>
                <a:schemeClr val="folHlin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2000" b="0" dirty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linique</a:t>
            </a:r>
            <a:endParaRPr lang="fr-FR" sz="2000" dirty="0">
              <a:latin typeface="Arial Black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933056"/>
            <a:ext cx="2061907" cy="1491758"/>
          </a:xfrm>
          <a:prstGeom prst="rect">
            <a:avLst/>
          </a:prstGeom>
        </p:spPr>
      </p:pic>
      <p:pic>
        <p:nvPicPr>
          <p:cNvPr id="7" name="Image 6" descr="images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933056"/>
            <a:ext cx="2088232" cy="1497223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2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1296866" y="228600"/>
            <a:ext cx="7085134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800" dirty="0" err="1" smtClean="0">
                <a:solidFill>
                  <a:srgbClr val="5E574E"/>
                </a:solidFill>
                <a:latin typeface="Arial Black" charset="0"/>
              </a:rPr>
              <a:t>Atteinte</a:t>
            </a:r>
            <a:r>
              <a:rPr lang="en-US" sz="2800" dirty="0" smtClean="0">
                <a:solidFill>
                  <a:srgbClr val="5E574E"/>
                </a:solidFill>
                <a:latin typeface="Arial Black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 Black" charset="0"/>
              </a:rPr>
              <a:t>oculaire</a:t>
            </a:r>
            <a:r>
              <a:rPr lang="en-US" sz="2800" dirty="0">
                <a:solidFill>
                  <a:srgbClr val="5E574E"/>
                </a:solidFill>
                <a:latin typeface="Arial Black" charset="0"/>
              </a:rPr>
              <a:t>: </a:t>
            </a:r>
            <a:r>
              <a:rPr lang="en-US" sz="2800" dirty="0" err="1">
                <a:solidFill>
                  <a:srgbClr val="5E574E"/>
                </a:solidFill>
                <a:latin typeface="Arial Black" charset="0"/>
              </a:rPr>
              <a:t>artère</a:t>
            </a:r>
            <a:r>
              <a:rPr lang="en-US" sz="2800" dirty="0">
                <a:solidFill>
                  <a:srgbClr val="5E574E"/>
                </a:solidFill>
                <a:latin typeface="Arial Black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 Black" charset="0"/>
              </a:rPr>
              <a:t>ophtalmique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296866" y="1676400"/>
            <a:ext cx="7051797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Artère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ciliaire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post:                                      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papillite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ischémique</a:t>
            </a:r>
            <a:endParaRPr lang="en-US" sz="2400" dirty="0">
              <a:solidFill>
                <a:srgbClr val="5E574E"/>
              </a:solidFill>
              <a:latin typeface="Arial" charset="0"/>
            </a:endParaRP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Artère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centrale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de la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rétine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:                         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oedème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rétinien</a:t>
            </a:r>
            <a:endParaRPr lang="en-US" sz="2400" dirty="0">
              <a:solidFill>
                <a:srgbClr val="5E574E"/>
              </a:solidFill>
              <a:latin typeface="Arial" charset="0"/>
            </a:endParaRP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Risque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de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cécité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irréversible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                               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si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atteinte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aigüe</a:t>
            </a:r>
            <a:endParaRPr lang="en-US" sz="2400" dirty="0">
              <a:solidFill>
                <a:srgbClr val="5E574E"/>
              </a:solidFill>
              <a:latin typeface="Arial" charset="0"/>
            </a:endParaRP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400" dirty="0">
                <a:solidFill>
                  <a:srgbClr val="5E574E"/>
                </a:solidFill>
                <a:latin typeface="Arial" charset="0"/>
              </a:rPr>
              <a:t>Importance des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prodromes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: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flou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visuel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,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scotome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,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ambliopie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, hallucinations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visuelles</a:t>
            </a:r>
            <a:endParaRPr lang="en-US" sz="2400" dirty="0">
              <a:solidFill>
                <a:srgbClr val="5E574E"/>
              </a:solidFill>
              <a:latin typeface="Arial" charset="0"/>
            </a:endParaRP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Risque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controlatéral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important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026" y="1676401"/>
            <a:ext cx="2357673" cy="220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6573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7975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3900" b="1" dirty="0">
                <a:latin typeface="Arial" charset="0"/>
              </a:rPr>
              <a:t/>
            </a:r>
            <a:br>
              <a:rPr lang="en-US" sz="3900" b="1" dirty="0">
                <a:latin typeface="Arial" charset="0"/>
              </a:rPr>
            </a:br>
            <a:r>
              <a:rPr lang="en-US" sz="2800" dirty="0" err="1">
                <a:solidFill>
                  <a:srgbClr val="5E574E"/>
                </a:solidFill>
                <a:latin typeface="Arial Black" charset="0"/>
              </a:rPr>
              <a:t>Autres</a:t>
            </a:r>
            <a:r>
              <a:rPr lang="en-US" sz="2800" dirty="0">
                <a:solidFill>
                  <a:srgbClr val="5E574E"/>
                </a:solidFill>
                <a:latin typeface="Arial Black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 Black" charset="0"/>
              </a:rPr>
              <a:t>atteintes</a:t>
            </a:r>
            <a:r>
              <a:rPr lang="en-US" sz="2800" dirty="0">
                <a:solidFill>
                  <a:srgbClr val="5E574E"/>
                </a:solidFill>
                <a:latin typeface="Arial Black" charset="0"/>
              </a:rPr>
              <a:t> </a:t>
            </a:r>
            <a:r>
              <a:rPr lang="en-US" sz="2800" dirty="0" err="1">
                <a:solidFill>
                  <a:srgbClr val="5E574E"/>
                </a:solidFill>
                <a:latin typeface="Arial Black" charset="0"/>
              </a:rPr>
              <a:t>artérielles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296866" y="1676400"/>
            <a:ext cx="7051797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Artère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linguale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: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douleur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linguale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avec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possibilité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de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nécrose</a:t>
            </a:r>
            <a:endParaRPr lang="en-US" sz="2400" dirty="0">
              <a:solidFill>
                <a:srgbClr val="5E574E"/>
              </a:solidFill>
              <a:latin typeface="Arial" charset="0"/>
            </a:endParaRP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Artère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maxillaire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: claudication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massétérienne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Artère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faciale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: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douleur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et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oedème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périorbitaire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et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otalgie</a:t>
            </a:r>
            <a:endParaRPr lang="en-US" sz="2400" dirty="0">
              <a:solidFill>
                <a:srgbClr val="5E574E"/>
              </a:solidFill>
              <a:latin typeface="Arial" charset="0"/>
            </a:endParaRP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Aorte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: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douleurs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thoraciques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, IA,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infarctus</a:t>
            </a:r>
            <a:endParaRPr lang="en-US" sz="2400" dirty="0">
              <a:solidFill>
                <a:srgbClr val="5E574E"/>
              </a:solidFill>
              <a:latin typeface="Arial" charset="0"/>
            </a:endParaRP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Gros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vaisseaux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de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membres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: claudication</a:t>
            </a: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Artère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mésentérique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: claudication digestive</a:t>
            </a: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Artère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</a:rPr>
              <a:t>rénale</a:t>
            </a:r>
            <a:r>
              <a:rPr lang="en-US" sz="2400" dirty="0">
                <a:solidFill>
                  <a:srgbClr val="5E574E"/>
                </a:solidFill>
                <a:latin typeface="Arial" charset="0"/>
              </a:rPr>
              <a:t>: HTA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1963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61862" y="1628800"/>
            <a:ext cx="4932040" cy="1368152"/>
          </a:xfrm>
        </p:spPr>
        <p:txBody>
          <a:bodyPr/>
          <a:lstStyle/>
          <a:p>
            <a:pPr algn="just"/>
            <a:r>
              <a:rPr lang="nl-BE" sz="1600" dirty="0" smtClean="0">
                <a:latin typeface="Arial Black" charset="0"/>
              </a:rPr>
              <a:t>1. Echographie d’artère temporale (dépistage / orientation rapide). Sensibilité insuffisante</a:t>
            </a:r>
            <a:endParaRPr lang="fr-FR" sz="1600" dirty="0">
              <a:latin typeface="Arial Black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133462" y="404664"/>
            <a:ext cx="80175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Artérite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à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cellules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géantes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 Horton</a:t>
            </a:r>
          </a:p>
          <a:p>
            <a:endParaRPr lang="en-US" sz="2000" b="0" dirty="0">
              <a:solidFill>
                <a:schemeClr val="folHlin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Méthodes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diagnostiques</a:t>
            </a:r>
            <a:endParaRPr lang="fr-FR" sz="2000" dirty="0">
              <a:latin typeface="Arial Black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42930" y="1181929"/>
            <a:ext cx="500404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nl-BE" sz="1600" dirty="0" smtClean="0">
                <a:solidFill>
                  <a:srgbClr val="000000"/>
                </a:solidFill>
                <a:latin typeface="Arial Black" charset="0"/>
              </a:rPr>
              <a:t>Nécessité d’examens de confirmation vu la longueur et la morbidité des traitements</a:t>
            </a:r>
            <a:endParaRPr lang="fr-FR" sz="1600" dirty="0">
              <a:solidFill>
                <a:srgbClr val="000000"/>
              </a:solidFill>
              <a:latin typeface="Arial Black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161862" y="3356992"/>
            <a:ext cx="500404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nl-BE" sz="1600" dirty="0">
                <a:solidFill>
                  <a:srgbClr val="000000"/>
                </a:solidFill>
                <a:latin typeface="Arial Black" charset="0"/>
              </a:rPr>
              <a:t>2</a:t>
            </a:r>
            <a:r>
              <a:rPr lang="nl-BE" sz="1600" dirty="0" smtClean="0">
                <a:solidFill>
                  <a:srgbClr val="000000"/>
                </a:solidFill>
                <a:latin typeface="Arial Black" charset="0"/>
              </a:rPr>
              <a:t>. Examen ophtalmologique (Fo et CV : retard de perfusion choroidienne). Pas pathognomonique. Si +, 1g iv.</a:t>
            </a:r>
            <a:endParaRPr lang="fr-FR" sz="1600" dirty="0">
              <a:solidFill>
                <a:srgbClr val="000000"/>
              </a:solidFill>
              <a:latin typeface="Arial Black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161862" y="4509120"/>
            <a:ext cx="501629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nl-BE" sz="1600" dirty="0" smtClean="0">
                <a:solidFill>
                  <a:srgbClr val="000000"/>
                </a:solidFill>
                <a:latin typeface="Arial Black" charset="0"/>
              </a:rPr>
              <a:t>3. Pet-scanner : niveau de preuve suffisant pour se passer de biopsie d’artète temporale si la clinique est évidente</a:t>
            </a:r>
            <a:endParaRPr lang="fr-FR" sz="1600" dirty="0">
              <a:solidFill>
                <a:srgbClr val="000000"/>
              </a:solidFill>
              <a:latin typeface="Arial Black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135092" y="5796644"/>
            <a:ext cx="5027913" cy="8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nl-BE" sz="1600" dirty="0">
                <a:solidFill>
                  <a:srgbClr val="000000"/>
                </a:solidFill>
                <a:latin typeface="Arial Black" charset="0"/>
              </a:rPr>
              <a:t>4</a:t>
            </a:r>
            <a:r>
              <a:rPr lang="nl-BE" sz="1600" dirty="0" smtClean="0">
                <a:solidFill>
                  <a:srgbClr val="000000"/>
                </a:solidFill>
                <a:latin typeface="Arial Black" charset="0"/>
              </a:rPr>
              <a:t>. Biopsie d’artère temporale (au </a:t>
            </a:r>
            <a:r>
              <a:rPr lang="mr-IN" sz="1600" dirty="0" smtClean="0">
                <a:solidFill>
                  <a:srgbClr val="000000"/>
                </a:solidFill>
                <a:latin typeface="Arial Black" charset="0"/>
              </a:rPr>
              <a:t>–</a:t>
            </a:r>
            <a:r>
              <a:rPr lang="nl-BE" sz="1600" dirty="0" smtClean="0">
                <a:solidFill>
                  <a:srgbClr val="000000"/>
                </a:solidFill>
                <a:latin typeface="Arial Black" charset="0"/>
              </a:rPr>
              <a:t> plusieurs cm, peut-être clinique ou écho-guidée). Reste positive jusqu’à 10j de corticoides (?)</a:t>
            </a:r>
            <a:endParaRPr lang="fr-FR" sz="1600" dirty="0">
              <a:solidFill>
                <a:srgbClr val="000000"/>
              </a:solidFill>
              <a:latin typeface="Arial Black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5" name="Image 4" descr="1-s2.0-S1878622719300438-gr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7"/>
          <a:stretch/>
        </p:blipFill>
        <p:spPr>
          <a:xfrm>
            <a:off x="53385" y="3107294"/>
            <a:ext cx="2013898" cy="3562066"/>
          </a:xfrm>
          <a:prstGeom prst="rect">
            <a:avLst/>
          </a:prstGeom>
        </p:spPr>
      </p:pic>
      <p:pic>
        <p:nvPicPr>
          <p:cNvPr id="3" name="Image 2" descr="images-2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0" b="22095"/>
          <a:stretch/>
        </p:blipFill>
        <p:spPr>
          <a:xfrm>
            <a:off x="53385" y="667134"/>
            <a:ext cx="2016218" cy="180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4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67350" y="3201864"/>
            <a:ext cx="5835754" cy="1587696"/>
          </a:xfrm>
        </p:spPr>
        <p:txBody>
          <a:bodyPr>
            <a:normAutofit fontScale="90000"/>
          </a:bodyPr>
          <a:lstStyle/>
          <a:p>
            <a:pPr algn="just"/>
            <a:r>
              <a:rPr lang="fr-FR" sz="1600" dirty="0" smtClean="0">
                <a:latin typeface="Arial Black" charset="0"/>
              </a:rPr>
              <a:t>Rhumatisme inflammatoire (rhizome « partie proximale du corps »)</a:t>
            </a: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/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>Raideur des ceintures, nocturnes et matinales, avec ankylose et amélioration progressive en cours de journées. Amélioration spontanée en quelques mois / années. 30% : symptomatologie de Horton associée.</a:t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>Bio : syndrome inflammatoire (CRP / VS), pas d’anticorps pathognomonique</a:t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>Ex clinique : pauvre. Bursite / enthésite proximale des 4 membres. </a:t>
            </a:r>
            <a:r>
              <a:rPr lang="fr-FR" sz="1600" dirty="0" smtClean="0">
                <a:latin typeface="Arial Black" charset="0"/>
              </a:rPr>
              <a:t>Rare</a:t>
            </a:r>
            <a:r>
              <a:rPr lang="fr-FR" sz="1600" dirty="0">
                <a:latin typeface="Arial Black" charset="0"/>
              </a:rPr>
              <a:t> </a:t>
            </a:r>
            <a:r>
              <a:rPr lang="fr-FR" sz="1600" dirty="0" smtClean="0">
                <a:latin typeface="Arial Black" charset="0"/>
              </a:rPr>
              <a:t>: </a:t>
            </a:r>
            <a:r>
              <a:rPr lang="fr-FR" sz="1600" dirty="0" smtClean="0">
                <a:latin typeface="Arial Black" charset="0"/>
              </a:rPr>
              <a:t>RS3PE (</a:t>
            </a:r>
            <a:r>
              <a:rPr lang="fr-FR" sz="1600" dirty="0" err="1" smtClean="0">
                <a:latin typeface="Arial Black" charset="0"/>
              </a:rPr>
              <a:t>remitting</a:t>
            </a:r>
            <a:r>
              <a:rPr lang="fr-FR" sz="1600" dirty="0" smtClean="0">
                <a:latin typeface="Arial Black" charset="0"/>
              </a:rPr>
              <a:t> </a:t>
            </a:r>
            <a:r>
              <a:rPr lang="fr-FR" sz="1600" dirty="0" err="1" smtClean="0">
                <a:latin typeface="Arial Black" charset="0"/>
              </a:rPr>
              <a:t>seronegative</a:t>
            </a:r>
            <a:r>
              <a:rPr lang="fr-FR" sz="1600" dirty="0" smtClean="0">
                <a:latin typeface="Arial Black" charset="0"/>
              </a:rPr>
              <a:t> </a:t>
            </a:r>
            <a:r>
              <a:rPr lang="fr-FR" sz="1600" dirty="0" err="1" smtClean="0">
                <a:latin typeface="Arial Black" charset="0"/>
              </a:rPr>
              <a:t>symetric</a:t>
            </a:r>
            <a:r>
              <a:rPr lang="fr-FR" sz="1600" dirty="0" smtClean="0">
                <a:latin typeface="Arial Black" charset="0"/>
              </a:rPr>
              <a:t> synovitis </a:t>
            </a:r>
            <a:r>
              <a:rPr lang="fr-FR" sz="1600" dirty="0" err="1" smtClean="0">
                <a:latin typeface="Arial Black" charset="0"/>
              </a:rPr>
              <a:t>with</a:t>
            </a:r>
            <a:r>
              <a:rPr lang="fr-FR" sz="1600" dirty="0" smtClean="0">
                <a:latin typeface="Arial Black" charset="0"/>
              </a:rPr>
              <a:t> </a:t>
            </a:r>
            <a:r>
              <a:rPr lang="fr-FR" sz="1600" dirty="0" err="1" smtClean="0">
                <a:latin typeface="Arial Black" charset="0"/>
              </a:rPr>
              <a:t>pitting</a:t>
            </a:r>
            <a:r>
              <a:rPr lang="fr-FR" sz="1600" dirty="0" smtClean="0">
                <a:latin typeface="Arial Black" charset="0"/>
              </a:rPr>
              <a:t> oedema)</a:t>
            </a: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/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/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/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/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/>
            </a:r>
            <a:br>
              <a:rPr lang="fr-FR" sz="1600" dirty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/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 smtClean="0">
                <a:latin typeface="Arial Black" charset="0"/>
              </a:rPr>
              <a:t>Morbidité : </a:t>
            </a:r>
            <a:br>
              <a:rPr lang="fr-FR" sz="1600" dirty="0" smtClean="0">
                <a:latin typeface="Arial Black" charset="0"/>
              </a:rPr>
            </a:br>
            <a:r>
              <a:rPr lang="fr-FR" sz="1600" dirty="0">
                <a:latin typeface="Arial Black" charset="0"/>
              </a:rPr>
              <a:t>	</a:t>
            </a:r>
            <a:r>
              <a:rPr lang="fr-FR" sz="1600" dirty="0" smtClean="0">
                <a:latin typeface="Arial Black" charset="0"/>
              </a:rPr>
              <a:t>&gt; morbidité thérapeutique des corticostéroïdes (</a:t>
            </a:r>
            <a:r>
              <a:rPr lang="fr-FR" sz="1600" dirty="0" err="1" smtClean="0">
                <a:latin typeface="Arial Black" charset="0"/>
              </a:rPr>
              <a:t>sarcopénie</a:t>
            </a:r>
            <a:r>
              <a:rPr lang="fr-FR" sz="1600" dirty="0" smtClean="0">
                <a:latin typeface="Arial Black" charset="0"/>
              </a:rPr>
              <a:t>, fractures, diabètes, cataracte, infections </a:t>
            </a:r>
            <a:r>
              <a:rPr lang="mr-IN" sz="1600" dirty="0" smtClean="0">
                <a:latin typeface="Arial Black" charset="0"/>
              </a:rPr>
              <a:t>…</a:t>
            </a:r>
            <a:r>
              <a:rPr lang="nl-BE" sz="1600" dirty="0" smtClean="0">
                <a:latin typeface="Arial Black" charset="0"/>
              </a:rPr>
              <a:t>)</a:t>
            </a:r>
            <a:endParaRPr lang="fr-FR" sz="1600" dirty="0">
              <a:latin typeface="Arial Black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591676" y="472079"/>
            <a:ext cx="607330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Pseudo-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polyarthrite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rhizomélique</a:t>
            </a:r>
            <a:endParaRPr lang="en-US" sz="2000" b="0" dirty="0" smtClean="0">
              <a:solidFill>
                <a:schemeClr val="folHlin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endParaRPr lang="en-US" sz="2000" b="0" dirty="0">
              <a:solidFill>
                <a:schemeClr val="folHlin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2000" b="0" dirty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linique</a:t>
            </a:r>
            <a:endParaRPr lang="fr-FR" sz="2000" dirty="0">
              <a:latin typeface="Arial Black" charset="0"/>
            </a:endParaRPr>
          </a:p>
        </p:txBody>
      </p:sp>
      <p:pic>
        <p:nvPicPr>
          <p:cNvPr id="4" name="Image 3" descr="images-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59746"/>
            <a:ext cx="2952328" cy="18335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527" y="4381825"/>
            <a:ext cx="902815" cy="171147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1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447800" y="976602"/>
            <a:ext cx="73152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587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1400" b="1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FACTEURS ETIOLOGIQUES</a:t>
            </a: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1400" b="1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Facteurs</a:t>
            </a:r>
            <a:r>
              <a:rPr lang="en-US" sz="1400" b="1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14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génétiques</a:t>
            </a:r>
            <a:endParaRPr lang="en-US" sz="1400" b="1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Cas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familiaux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(2-5%)</a:t>
            </a: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Présence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dans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la </a:t>
            </a: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famille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d’autres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maladies auto-immunes (Sjögren, Hashimoto…)</a:t>
            </a: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Anomalie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dans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les </a:t>
            </a: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gènes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pour les </a:t>
            </a: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protéines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du </a:t>
            </a: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complément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</a:t>
            </a: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déficit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en C1q, C2, C4)</a:t>
            </a: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A1 B8 DR3</a:t>
            </a: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Autres</a:t>
            </a:r>
            <a:r>
              <a:rPr lang="en-US" sz="14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?</a:t>
            </a: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14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Facteurs</a:t>
            </a:r>
            <a:r>
              <a:rPr lang="en-US" sz="14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14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d’environnement</a:t>
            </a:r>
            <a:endParaRPr lang="en-US" sz="1400" b="1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Ultraviolet</a:t>
            </a: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Médicaments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(&lt;10%</a:t>
            </a:r>
            <a:r>
              <a:rPr lang="en-US" sz="1400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 : anti-histone versus anti-dsDNA</a:t>
            </a:r>
            <a:endParaRPr lang="en-US" sz="14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Rétrovirus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?</a:t>
            </a:r>
          </a:p>
          <a:p>
            <a:pPr marL="342900" indent="-341313">
              <a:lnSpc>
                <a:spcPct val="100000"/>
              </a:lnSpc>
              <a:spcAft>
                <a:spcPts val="1825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14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Facteurs</a:t>
            </a:r>
            <a:r>
              <a:rPr lang="en-US" sz="14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14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endocriniens</a:t>
            </a:r>
            <a:endParaRPr lang="en-US" sz="1400" b="1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lvl="1" indent="-28416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Oestrogènes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</a:t>
            </a: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contraceptifs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oraux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grossesse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sz="1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hormonothérapie</a:t>
            </a:r>
            <a:r>
              <a:rPr lang="en-US" sz="1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substitutive)</a:t>
            </a:r>
            <a:r>
              <a:rPr lang="en-US" sz="14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</a:p>
          <a:p>
            <a:pPr indent="-284163"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</a:pPr>
            <a:endParaRPr lang="en-US" sz="14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42B0BF25-F369-8C4D-AF9B-88CC36385BDA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6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196429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une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maladie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à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auto-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anticorps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178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12776"/>
            <a:ext cx="4716016" cy="1368152"/>
          </a:xfrm>
        </p:spPr>
        <p:txBody>
          <a:bodyPr/>
          <a:lstStyle/>
          <a:p>
            <a:pPr algn="just"/>
            <a:r>
              <a:rPr lang="nl-BE" sz="1600" dirty="0" smtClean="0">
                <a:latin typeface="Arial Black" charset="0"/>
              </a:rPr>
              <a:t>1. Evaluation clinique et biologie suffisante pour poser un diagnostique.</a:t>
            </a:r>
            <a:endParaRPr lang="fr-FR" sz="1600" dirty="0">
              <a:latin typeface="Arial Black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71600" y="620688"/>
            <a:ext cx="80175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Pseudo-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polyarthrite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rhizomélique</a:t>
            </a:r>
            <a:endParaRPr lang="en-US" sz="2000" b="0" dirty="0" smtClean="0">
              <a:solidFill>
                <a:schemeClr val="folHlin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endParaRPr lang="en-US" sz="2000" b="0" dirty="0">
              <a:solidFill>
                <a:schemeClr val="folHlin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Méthodes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diagnostiques</a:t>
            </a:r>
            <a:endParaRPr lang="fr-FR" sz="2000" dirty="0">
              <a:latin typeface="Arial Black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3068960"/>
            <a:ext cx="471601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nl-BE" sz="1600" dirty="0">
                <a:latin typeface="Arial Black" charset="0"/>
              </a:rPr>
              <a:t>2</a:t>
            </a:r>
            <a:r>
              <a:rPr lang="nl-BE" sz="1600" dirty="0" smtClean="0">
                <a:latin typeface="Arial Black" charset="0"/>
              </a:rPr>
              <a:t>. Echographie articulaire: bursite aux 4 membres</a:t>
            </a:r>
            <a:endParaRPr lang="fr-FR" sz="1600" dirty="0">
              <a:latin typeface="Arial Black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17429" y="4437112"/>
            <a:ext cx="479279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nl-BE" sz="1600" dirty="0" smtClean="0">
                <a:latin typeface="Arial Black" charset="0"/>
              </a:rPr>
              <a:t>3. Pet-scanner : bursite, apophysite inter-épineuses et zygo-apophysaires, enthésite (tubérosité ischiatique)</a:t>
            </a:r>
            <a:endParaRPr lang="fr-FR" sz="1600" dirty="0">
              <a:latin typeface="Arial Black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26770" y="5877272"/>
            <a:ext cx="4742786" cy="8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nl-BE" sz="1600" dirty="0">
                <a:latin typeface="Arial Black" charset="0"/>
              </a:rPr>
              <a:t>4</a:t>
            </a:r>
            <a:r>
              <a:rPr lang="nl-BE" sz="1600" dirty="0" smtClean="0">
                <a:latin typeface="Arial Black" charset="0"/>
              </a:rPr>
              <a:t>. Bilan para-néoplasique ? Discuté. Nécessaire si cortico-résistance / dépendance. Scan TAP versus PET-scanner.</a:t>
            </a:r>
            <a:endParaRPr lang="fr-FR" sz="1600" dirty="0">
              <a:latin typeface="Arial Black" charset="0"/>
            </a:endParaRPr>
          </a:p>
        </p:txBody>
      </p:sp>
      <p:pic>
        <p:nvPicPr>
          <p:cNvPr id="2" name="Image 1" descr="1-s2.0-S1878622719300438-gr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5" t="56083" r="35185"/>
          <a:stretch/>
        </p:blipFill>
        <p:spPr>
          <a:xfrm>
            <a:off x="6156176" y="332656"/>
            <a:ext cx="2794289" cy="2051521"/>
          </a:xfrm>
          <a:prstGeom prst="rect">
            <a:avLst/>
          </a:prstGeom>
        </p:spPr>
      </p:pic>
      <p:pic>
        <p:nvPicPr>
          <p:cNvPr id="7" name="Image 6" descr="3-Figure1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64904"/>
            <a:ext cx="4211960" cy="414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4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926" y="1916832"/>
            <a:ext cx="8748464" cy="1368152"/>
          </a:xfrm>
        </p:spPr>
        <p:txBody>
          <a:bodyPr>
            <a:normAutofit fontScale="90000"/>
          </a:bodyPr>
          <a:lstStyle/>
          <a:p>
            <a:pPr algn="just"/>
            <a:r>
              <a:rPr lang="nl-BE" sz="1600" dirty="0" smtClean="0">
                <a:latin typeface="Arial Black" charset="0"/>
              </a:rPr>
              <a:t>Pseudo-polyarthrite rhizomélique : </a:t>
            </a:r>
            <a:br>
              <a:rPr lang="nl-BE" sz="1600" dirty="0" smtClean="0">
                <a:latin typeface="Arial Black" charset="0"/>
              </a:rPr>
            </a:br>
            <a:r>
              <a:rPr lang="nl-BE" sz="1600" dirty="0">
                <a:latin typeface="Arial Black" charset="0"/>
              </a:rPr>
              <a:t>	</a:t>
            </a:r>
            <a:br>
              <a:rPr lang="nl-BE" sz="1600" dirty="0">
                <a:latin typeface="Arial Black" charset="0"/>
              </a:rPr>
            </a:br>
            <a:r>
              <a:rPr lang="nl-BE" sz="1600" dirty="0" smtClean="0">
                <a:latin typeface="Arial Black" charset="0"/>
              </a:rPr>
              <a:t>	&gt; methyl-prednisolone 0.5 mg/kg per os</a:t>
            </a:r>
            <a:br>
              <a:rPr lang="nl-BE" sz="1600" dirty="0" smtClean="0">
                <a:latin typeface="Arial Black" charset="0"/>
              </a:rPr>
            </a:br>
            <a:r>
              <a:rPr lang="nl-BE" sz="1600" dirty="0">
                <a:latin typeface="Arial Black" charset="0"/>
              </a:rPr>
              <a:t>	</a:t>
            </a:r>
            <a:r>
              <a:rPr lang="nl-BE" sz="1600" dirty="0" smtClean="0">
                <a:latin typeface="Arial Black" charset="0"/>
              </a:rPr>
              <a:t>&gt; régression lente sur 6 à 9 mois</a:t>
            </a:r>
            <a:br>
              <a:rPr lang="nl-BE" sz="1600" dirty="0" smtClean="0">
                <a:latin typeface="Arial Black" charset="0"/>
              </a:rPr>
            </a:br>
            <a:r>
              <a:rPr lang="nl-BE" sz="1600" dirty="0">
                <a:latin typeface="Arial Black" charset="0"/>
              </a:rPr>
              <a:t/>
            </a:r>
            <a:br>
              <a:rPr lang="nl-BE" sz="1600" dirty="0">
                <a:latin typeface="Arial Black" charset="0"/>
              </a:rPr>
            </a:br>
            <a:r>
              <a:rPr lang="nl-BE" sz="1600" dirty="0" smtClean="0">
                <a:latin typeface="Arial Black" charset="0"/>
              </a:rPr>
              <a:t>	&gt; “Real-life data” : corticothérapie persistante chez 30% après 1 an</a:t>
            </a:r>
            <a:endParaRPr lang="fr-FR" sz="1600" dirty="0">
              <a:latin typeface="Arial Black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71600" y="404664"/>
            <a:ext cx="80175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Traitements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actuels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 la pseudo-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polyarthrite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rhizomélique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et de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l’artérite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à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cellules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géantes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 Horton</a:t>
            </a:r>
            <a:endParaRPr lang="fr-FR" sz="2000" dirty="0">
              <a:latin typeface="Arial Black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9049" y="3717032"/>
            <a:ext cx="915230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nl-BE" sz="1600" dirty="0" smtClean="0">
                <a:latin typeface="Arial Black" charset="0"/>
              </a:rPr>
              <a:t>Artérite à cellules géantes de Horton</a:t>
            </a:r>
          </a:p>
          <a:p>
            <a:pPr algn="just"/>
            <a:endParaRPr lang="nl-BE" sz="1600" dirty="0">
              <a:latin typeface="Arial Black" charset="0"/>
            </a:endParaRPr>
          </a:p>
          <a:p>
            <a:pPr algn="just"/>
            <a:r>
              <a:rPr lang="nl-BE" sz="1600" dirty="0" smtClean="0">
                <a:latin typeface="Arial Black" charset="0"/>
              </a:rPr>
              <a:t>	&gt; </a:t>
            </a:r>
            <a:r>
              <a:rPr lang="nl-BE" sz="1600" dirty="0">
                <a:latin typeface="Arial Black" charset="0"/>
              </a:rPr>
              <a:t>methyl-prednisolone </a:t>
            </a:r>
            <a:r>
              <a:rPr lang="nl-BE" sz="1600" dirty="0" smtClean="0">
                <a:latin typeface="Arial Black" charset="0"/>
              </a:rPr>
              <a:t>1 </a:t>
            </a:r>
            <a:r>
              <a:rPr lang="nl-BE" sz="1600" dirty="0">
                <a:latin typeface="Arial Black" charset="0"/>
              </a:rPr>
              <a:t>mg/</a:t>
            </a:r>
            <a:r>
              <a:rPr lang="nl-BE" sz="1600" dirty="0" smtClean="0">
                <a:latin typeface="Arial Black" charset="0"/>
              </a:rPr>
              <a:t>kg (atteinte visuelle : 1g iv 3j d’abord) </a:t>
            </a:r>
          </a:p>
          <a:p>
            <a:pPr algn="just"/>
            <a:r>
              <a:rPr lang="nl-BE" sz="1600" dirty="0">
                <a:latin typeface="Arial Black" charset="0"/>
              </a:rPr>
              <a:t>	</a:t>
            </a:r>
            <a:r>
              <a:rPr lang="nl-BE" sz="1600" dirty="0" smtClean="0">
                <a:latin typeface="Arial Black" charset="0"/>
              </a:rPr>
              <a:t>&gt; régression lente sur 9 à 12 mois</a:t>
            </a:r>
            <a:endParaRPr lang="fr-FR" sz="1600" dirty="0">
              <a:latin typeface="Arial Black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26770" y="5300026"/>
            <a:ext cx="7551098" cy="8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nl-BE" sz="1600" dirty="0" smtClean="0">
                <a:latin typeface="Arial Black" charset="0"/>
              </a:rPr>
              <a:t>Prévention </a:t>
            </a:r>
          </a:p>
          <a:p>
            <a:pPr algn="just"/>
            <a:r>
              <a:rPr lang="nl-BE" sz="1600" dirty="0">
                <a:latin typeface="Arial Black" charset="0"/>
              </a:rPr>
              <a:t>	</a:t>
            </a:r>
            <a:r>
              <a:rPr lang="nl-BE" sz="1600" dirty="0" smtClean="0">
                <a:latin typeface="Arial Black" charset="0"/>
              </a:rPr>
              <a:t>&gt; infectieuses (vaccinations)</a:t>
            </a:r>
          </a:p>
          <a:p>
            <a:pPr algn="just"/>
            <a:r>
              <a:rPr lang="nl-BE" sz="1600" dirty="0">
                <a:latin typeface="Arial Black" charset="0"/>
              </a:rPr>
              <a:t>	</a:t>
            </a:r>
            <a:r>
              <a:rPr lang="nl-BE" sz="1600" dirty="0" smtClean="0">
                <a:latin typeface="Arial Black" charset="0"/>
              </a:rPr>
              <a:t>&gt; diabète GC-induit</a:t>
            </a:r>
          </a:p>
          <a:p>
            <a:pPr algn="just"/>
            <a:r>
              <a:rPr lang="nl-BE" sz="1600" dirty="0">
                <a:latin typeface="Arial Black" charset="0"/>
              </a:rPr>
              <a:t>	</a:t>
            </a:r>
            <a:r>
              <a:rPr lang="nl-BE" sz="1600" dirty="0" smtClean="0">
                <a:latin typeface="Arial Black" charset="0"/>
              </a:rPr>
              <a:t>&gt; ostéoporose</a:t>
            </a:r>
          </a:p>
          <a:p>
            <a:pPr algn="just"/>
            <a:r>
              <a:rPr lang="nl-BE" sz="1600" dirty="0">
                <a:latin typeface="Arial Black" charset="0"/>
              </a:rPr>
              <a:t>	</a:t>
            </a:r>
            <a:r>
              <a:rPr lang="nl-BE" sz="1600" dirty="0" smtClean="0">
                <a:latin typeface="Arial Black" charset="0"/>
              </a:rPr>
              <a:t>&gt; amyotrophie et myopathie cortisonique</a:t>
            </a:r>
          </a:p>
          <a:p>
            <a:pPr algn="just"/>
            <a:r>
              <a:rPr lang="nl-BE" sz="1600" dirty="0">
                <a:latin typeface="Arial Black" charset="0"/>
              </a:rPr>
              <a:t>	</a:t>
            </a:r>
            <a:r>
              <a:rPr lang="nl-BE" sz="1600" dirty="0" smtClean="0">
                <a:latin typeface="Arial Black" charset="0"/>
              </a:rPr>
              <a:t>&gt; ulcère gastrique</a:t>
            </a:r>
            <a:endParaRPr lang="fr-FR" sz="1600" dirty="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6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71600" y="404664"/>
            <a:ext cx="80175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Traitements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actuels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 la pseudo-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polyarthrite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rhizomélique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et de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l’artérite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à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cellules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géantes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 Horton</a:t>
            </a:r>
            <a:endParaRPr lang="fr-FR" sz="2000" dirty="0">
              <a:latin typeface="Arial Black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54" y="2060848"/>
            <a:ext cx="4235919" cy="469866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10606" y="2204864"/>
            <a:ext cx="24600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Qu’est-ce qu’on donne ?</a:t>
            </a:r>
            <a:endParaRPr lang="fr-FR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3446910" y="2132856"/>
            <a:ext cx="18597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800" b="1" dirty="0" smtClean="0"/>
              <a:t>Du ledertrexate !</a:t>
            </a:r>
            <a:endParaRPr lang="fr-FR" sz="18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38598" y="3717032"/>
            <a:ext cx="258845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Et que disent les études ?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293198" y="3717032"/>
            <a:ext cx="26469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800" b="1" dirty="0" smtClean="0"/>
              <a:t>Que ça ne fonctionne pas</a:t>
            </a:r>
            <a:endParaRPr lang="fr-FR" sz="18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2838" y="5301208"/>
            <a:ext cx="317804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Et qu’est-ce qu’on donne alors ?</a:t>
            </a:r>
            <a:endParaRPr lang="fr-FR" sz="18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3302894" y="5229200"/>
            <a:ext cx="2016224" cy="50405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00" b="0" i="0" u="none" strike="noStrike" cap="none" normalizeH="0" baseline="0">
              <a:ln>
                <a:noFill/>
              </a:ln>
              <a:solidFill>
                <a:srgbClr val="5E574E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288285" y="5373216"/>
            <a:ext cx="243584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800" b="1" dirty="0" smtClean="0"/>
              <a:t>Du ledertrexate !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80"/>
            <a:ext cx="8748464" cy="1368152"/>
          </a:xfrm>
        </p:spPr>
        <p:txBody>
          <a:bodyPr/>
          <a:lstStyle/>
          <a:p>
            <a:pPr algn="just"/>
            <a:r>
              <a:rPr lang="nl-BE" sz="1600" dirty="0" smtClean="0">
                <a:latin typeface="Arial Black" charset="0"/>
              </a:rPr>
              <a:t>Que faire en cas de cortico-dépendance / cortico-résistance ?</a:t>
            </a:r>
            <a:endParaRPr lang="fr-FR" sz="1600" dirty="0">
              <a:latin typeface="Arial Black" charset="0"/>
            </a:endParaRPr>
          </a:p>
        </p:txBody>
      </p:sp>
      <p:pic>
        <p:nvPicPr>
          <p:cNvPr id="6" name="Image 5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37112"/>
            <a:ext cx="3456384" cy="21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0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71600" y="620688"/>
            <a:ext cx="80175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Artérite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à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cellules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géantes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 Horton</a:t>
            </a:r>
          </a:p>
          <a:p>
            <a:endParaRPr lang="en-US" sz="2000" b="0" dirty="0">
              <a:solidFill>
                <a:schemeClr val="folHlin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Efficacité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des anti-IL6-R </a:t>
            </a:r>
            <a:endParaRPr lang="fr-FR" sz="2000" dirty="0">
              <a:latin typeface="Arial Black" charset="0"/>
            </a:endParaRPr>
          </a:p>
        </p:txBody>
      </p:sp>
      <p:pic>
        <p:nvPicPr>
          <p:cNvPr id="4" name="Image 3" descr="smf_02849_abb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27566"/>
            <a:ext cx="5572749" cy="5085810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724128" y="3068960"/>
            <a:ext cx="331236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AutoNum type="arabicPeriod"/>
            </a:pPr>
            <a:r>
              <a:rPr lang="nl-BE" sz="1600" dirty="0" smtClean="0">
                <a:latin typeface="Arial Black" charset="0"/>
              </a:rPr>
              <a:t>Réduction nette du pourcentage de rechute</a:t>
            </a:r>
          </a:p>
          <a:p>
            <a:pPr marL="342900" indent="-342900">
              <a:buAutoNum type="arabicPeriod"/>
            </a:pPr>
            <a:endParaRPr lang="nl-BE" sz="1600" dirty="0" smtClean="0">
              <a:latin typeface="Arial Black" charset="0"/>
            </a:endParaRPr>
          </a:p>
          <a:p>
            <a:pPr marL="342900" indent="-342900">
              <a:buAutoNum type="arabicPeriod"/>
            </a:pPr>
            <a:r>
              <a:rPr lang="nl-BE" sz="1600" dirty="0" smtClean="0">
                <a:latin typeface="Arial Black" charset="0"/>
              </a:rPr>
              <a:t>Nette éparge cortisonique</a:t>
            </a:r>
          </a:p>
          <a:p>
            <a:pPr marL="342900" indent="-342900">
              <a:buAutoNum type="arabicPeriod"/>
            </a:pPr>
            <a:endParaRPr lang="nl-BE" sz="1600" dirty="0">
              <a:latin typeface="Arial Black" charset="0"/>
            </a:endParaRPr>
          </a:p>
          <a:p>
            <a:r>
              <a:rPr lang="nl-BE" sz="1600" dirty="0" smtClean="0">
                <a:latin typeface="Arial Black" charset="0"/>
              </a:rPr>
              <a:t>Effet uniquement suspensif ?</a:t>
            </a:r>
          </a:p>
        </p:txBody>
      </p:sp>
      <p:sp>
        <p:nvSpPr>
          <p:cNvPr id="14" name="Rectangle à coins arrondis 13"/>
          <p:cNvSpPr/>
          <p:nvPr/>
        </p:nvSpPr>
        <p:spPr bwMode="auto">
          <a:xfrm>
            <a:off x="1403648" y="2564904"/>
            <a:ext cx="1224136" cy="288032"/>
          </a:xfrm>
          <a:prstGeom prst="round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00" b="0" i="0" u="none" strike="noStrike" cap="none" normalizeH="0" baseline="0">
              <a:ln>
                <a:noFill/>
              </a:ln>
              <a:solidFill>
                <a:srgbClr val="5E574E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5" name="Rectangle à coins arrondis 14"/>
          <p:cNvSpPr/>
          <p:nvPr/>
        </p:nvSpPr>
        <p:spPr bwMode="auto">
          <a:xfrm>
            <a:off x="1403648" y="5157192"/>
            <a:ext cx="2664296" cy="144016"/>
          </a:xfrm>
          <a:prstGeom prst="round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00" b="0" i="0" u="none" strike="noStrike" cap="none" normalizeH="0" baseline="0">
              <a:ln>
                <a:noFill/>
              </a:ln>
              <a:solidFill>
                <a:srgbClr val="5E574E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8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71600" y="620688"/>
            <a:ext cx="801752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Artérite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à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cellules </a:t>
            </a:r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géantes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 Horton</a:t>
            </a:r>
          </a:p>
          <a:p>
            <a:endParaRPr lang="en-US" sz="2000" b="0" dirty="0">
              <a:solidFill>
                <a:schemeClr val="folHlin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2000" b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Efficacité</a:t>
            </a:r>
            <a:r>
              <a:rPr lang="en-US" sz="2000" b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des anti-IL6-R </a:t>
            </a:r>
            <a:endParaRPr lang="fr-FR" sz="2000" dirty="0">
              <a:latin typeface="Arial Black" charset="0"/>
            </a:endParaRPr>
          </a:p>
        </p:txBody>
      </p:sp>
      <p:sp>
        <p:nvSpPr>
          <p:cNvPr id="14" name="Rectangle à coins arrondis 13"/>
          <p:cNvSpPr/>
          <p:nvPr/>
        </p:nvSpPr>
        <p:spPr bwMode="auto">
          <a:xfrm>
            <a:off x="1403648" y="2564904"/>
            <a:ext cx="1224136" cy="288032"/>
          </a:xfrm>
          <a:prstGeom prst="round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00" b="0" i="0" u="none" strike="noStrike" cap="none" normalizeH="0" baseline="0">
              <a:ln>
                <a:noFill/>
              </a:ln>
              <a:solidFill>
                <a:srgbClr val="5E574E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5" name="Rectangle à coins arrondis 14"/>
          <p:cNvSpPr/>
          <p:nvPr/>
        </p:nvSpPr>
        <p:spPr bwMode="auto">
          <a:xfrm>
            <a:off x="1403648" y="5157192"/>
            <a:ext cx="2664296" cy="144016"/>
          </a:xfrm>
          <a:prstGeom prst="round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00" b="0" i="0" u="none" strike="noStrike" cap="none" normalizeH="0" baseline="0">
              <a:ln>
                <a:noFill/>
              </a:ln>
              <a:solidFill>
                <a:srgbClr val="5E574E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" name="Image 1" descr="Capture d’écran 2022-02-04 à 10.28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6" y="1511669"/>
            <a:ext cx="7644208" cy="515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1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392858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VASCULARITE PRIMITIVE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CLASSIFICATION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pic>
        <p:nvPicPr>
          <p:cNvPr id="3" name="Image 2" descr="Capture d’écran 2022-02-04 à 10.19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750"/>
            <a:ext cx="9144000" cy="1908041"/>
          </a:xfrm>
          <a:prstGeom prst="rect">
            <a:avLst/>
          </a:prstGeom>
        </p:spPr>
      </p:pic>
      <p:pic>
        <p:nvPicPr>
          <p:cNvPr id="5" name="Image 4" descr="Capture d’écran 2022-02-04 à 10.36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58" y="3353871"/>
            <a:ext cx="3996066" cy="297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8362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1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392858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VASCULARITE PRIMITIVE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CLASSIFICATION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pic>
        <p:nvPicPr>
          <p:cNvPr id="4" name="Image 3" descr="Capture d’écran 2022-02-04 à 10.51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11" y="785717"/>
            <a:ext cx="6875239" cy="594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3563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2" name="Image 1" descr="Capture d’écran 2022-02-04 à 07.35.4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7"/>
          <a:stretch/>
        </p:blipFill>
        <p:spPr>
          <a:xfrm>
            <a:off x="1411699" y="4839295"/>
            <a:ext cx="6908091" cy="1953259"/>
          </a:xfrm>
          <a:prstGeom prst="rect">
            <a:avLst/>
          </a:prstGeom>
        </p:spPr>
      </p:pic>
      <p:pic>
        <p:nvPicPr>
          <p:cNvPr id="9" name="Image 8" descr="Capture d’écran 2022-02-04 à 10.51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13" y="4001"/>
            <a:ext cx="4916017" cy="483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934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3" name="Image 2" descr="Capture d’écran 2022-02-04 à 10.53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7" y="723873"/>
            <a:ext cx="8468429" cy="55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505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5" name="Image 4" descr="Capture d’écran 2022-02-04 à 10.54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" y="586534"/>
            <a:ext cx="9144000" cy="55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505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066800" y="1965325"/>
            <a:ext cx="76962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Articulaires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55%</a:t>
            </a: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Cutanées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20%</a:t>
            </a: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Hématologiques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10%</a:t>
            </a: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Pleuropéricardiques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5%</a:t>
            </a: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Rénales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2%</a:t>
            </a: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Neuropsychiatriques</a:t>
            </a:r>
            <a:r>
              <a:rPr lang="en-US" sz="24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1%</a:t>
            </a:r>
          </a:p>
          <a:p>
            <a:pPr marL="342900" indent="-341313">
              <a:lnSpc>
                <a:spcPct val="10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Autres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7%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A0CDC3C7-3350-7540-A450-6782C3A73EAD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7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541468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Manifestations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inaugurales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976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4" name="Image 3" descr="Capture d’écran 2022-02-04 à 22.16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49" y="985180"/>
            <a:ext cx="6694638" cy="514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291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1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392858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VASCULARITE PRIMITIVE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CLASSIFICATION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pic>
        <p:nvPicPr>
          <p:cNvPr id="2" name="Image 1" descr="Capture d’écran 2022-02-04 à 10.19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228"/>
            <a:ext cx="9144000" cy="47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3915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>
                <a:solidFill>
                  <a:srgbClr val="808000"/>
                </a:solidFill>
                <a:latin typeface="Arial" charset="0"/>
              </a:rPr>
              <a:t>GRANULOMATOSE DE WEGENER </a:t>
            </a:r>
            <a:r>
              <a:rPr lang="en-US" sz="3900" b="1" dirty="0">
                <a:latin typeface="Arial" charset="0"/>
              </a:rPr>
              <a:t/>
            </a:r>
            <a:br>
              <a:rPr lang="en-US" sz="3900" b="1" dirty="0">
                <a:latin typeface="Arial" charset="0"/>
              </a:rPr>
            </a:br>
            <a:r>
              <a:rPr lang="en-US" sz="2800" dirty="0" smtClean="0">
                <a:solidFill>
                  <a:srgbClr val="5E574E"/>
                </a:solidFill>
                <a:latin typeface="Arial Black" charset="0"/>
              </a:rPr>
              <a:t>- </a:t>
            </a:r>
            <a:r>
              <a:rPr lang="en-US" sz="2800" dirty="0" err="1" smtClean="0">
                <a:solidFill>
                  <a:srgbClr val="5E574E"/>
                </a:solidFill>
                <a:latin typeface="Arial Black" charset="0"/>
              </a:rPr>
              <a:t>Granulomatose</a:t>
            </a:r>
            <a:r>
              <a:rPr lang="en-US" sz="2800" dirty="0" smtClean="0">
                <a:solidFill>
                  <a:srgbClr val="5E574E"/>
                </a:solidFill>
                <a:latin typeface="Arial Black" charset="0"/>
              </a:rPr>
              <a:t> avec </a:t>
            </a:r>
            <a:r>
              <a:rPr lang="en-US" sz="2800" dirty="0" err="1" smtClean="0">
                <a:solidFill>
                  <a:srgbClr val="5E574E"/>
                </a:solidFill>
                <a:latin typeface="Arial Black" charset="0"/>
              </a:rPr>
              <a:t>PolyAngéite</a:t>
            </a:r>
            <a:r>
              <a:rPr lang="en-US" sz="2800" dirty="0" smtClean="0">
                <a:solidFill>
                  <a:srgbClr val="5E574E"/>
                </a:solidFill>
                <a:latin typeface="Arial Black" charset="0"/>
              </a:rPr>
              <a:t> -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1447800" y="20574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1296866" y="2041525"/>
            <a:ext cx="76185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Artères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de petit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calibre</a:t>
            </a:r>
            <a:endParaRPr lang="en-US" sz="24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Panartérite</a:t>
            </a:r>
            <a:endParaRPr lang="en-US" sz="24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Nécrose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et </a:t>
            </a:r>
            <a:r>
              <a:rPr lang="en-US" sz="2400" u="sng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granulome</a:t>
            </a:r>
            <a:endParaRPr lang="en-US" sz="2400" u="sng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Topographie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disséminée</a:t>
            </a:r>
            <a:endParaRPr lang="en-US" sz="24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Prévalence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0,1-3/100.000</a:t>
            </a: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Incidence: 8/10</a:t>
            </a:r>
            <a:r>
              <a:rPr lang="en-US" sz="2400" baseline="300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6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/an</a:t>
            </a: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40-60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ans</a:t>
            </a:r>
            <a:endParaRPr lang="en-US" sz="24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1,5H/1F</a:t>
            </a:r>
          </a:p>
        </p:txBody>
      </p:sp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3C18066F-3892-9647-8A56-830509E06EA3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72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6530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>
                <a:solidFill>
                  <a:srgbClr val="808000"/>
                </a:solidFill>
                <a:latin typeface="Arial" charset="0"/>
              </a:rPr>
              <a:t>GRANULOMATOSE DE WEGENER </a:t>
            </a:r>
            <a:r>
              <a:rPr lang="en-US" sz="3900" b="1">
                <a:latin typeface="Arial" charset="0"/>
              </a:rPr>
              <a:t/>
            </a:r>
            <a:br>
              <a:rPr lang="en-US" sz="3900" b="1">
                <a:latin typeface="Arial" charset="0"/>
              </a:rPr>
            </a:br>
            <a:r>
              <a:rPr lang="en-US" sz="2800">
                <a:solidFill>
                  <a:srgbClr val="5E574E"/>
                </a:solidFill>
                <a:latin typeface="Arial Black" charset="0"/>
              </a:rPr>
              <a:t>Systèmes touchés</a:t>
            </a:r>
          </a:p>
        </p:txBody>
      </p:sp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1447800" y="20574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1296866" y="1383225"/>
            <a:ext cx="76185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Atteinte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pulmonaire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nodules (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excavés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 (90%)</a:t>
            </a:r>
          </a:p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Sinus (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rhinorhée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sanglante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)-pharynx (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sténose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 (80%) </a:t>
            </a:r>
          </a:p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Atteinte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rénale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glomérulonéphrite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(70%)</a:t>
            </a:r>
          </a:p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Arthralgies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/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myalgies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(60%)</a:t>
            </a:r>
          </a:p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Signes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généraux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(40%)</a:t>
            </a:r>
          </a:p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Atteinte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cutanée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purpura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nécrose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cutanée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(40%)</a:t>
            </a:r>
          </a:p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Atteinte</a:t>
            </a:r>
            <a:r>
              <a:rPr lang="en-US" sz="24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neurologique</a:t>
            </a:r>
            <a:r>
              <a:rPr lang="en-US" sz="24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</a:t>
            </a:r>
            <a:endParaRPr lang="en-US" sz="2400" b="1" dirty="0" smtClean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800100" lvl="1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b="1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multinévrites</a:t>
            </a:r>
            <a:r>
              <a:rPr lang="en-US" sz="2400" b="1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svt</a:t>
            </a:r>
            <a:r>
              <a:rPr lang="en-US" sz="2400" b="1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(30%</a:t>
            </a:r>
            <a:r>
              <a:rPr lang="en-US" sz="2400" b="1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)</a:t>
            </a:r>
          </a:p>
          <a:p>
            <a:pPr marL="800100" lvl="1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b="1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Vascularite</a:t>
            </a:r>
            <a:r>
              <a:rPr lang="en-US" sz="2400" b="1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cérébrale</a:t>
            </a:r>
            <a:endParaRPr lang="en-US" sz="2400" b="1" dirty="0" smtClean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800100" lvl="1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b="1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Granulomatose</a:t>
            </a:r>
            <a:r>
              <a:rPr lang="en-US" sz="2400" b="1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</a:p>
          <a:p>
            <a:pPr marL="800100" lvl="1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b="1" dirty="0" err="1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Pachyméningite</a:t>
            </a:r>
            <a:r>
              <a:rPr lang="en-US" sz="2400" b="1" dirty="0" smtClean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de la base</a:t>
            </a:r>
            <a:endParaRPr lang="en-US" sz="2400" b="1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Oeil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évocateur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mais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rare (15%):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épisclérite</a:t>
            </a:r>
            <a:endParaRPr lang="en-US" sz="24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098D193-02D4-6A44-95BA-C3D7843EB0F3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73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5589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>
                <a:solidFill>
                  <a:srgbClr val="808000"/>
                </a:solidFill>
                <a:latin typeface="Arial" charset="0"/>
              </a:rPr>
              <a:t>GRANULOMATOSE DE WEGENER </a:t>
            </a:r>
            <a:r>
              <a:rPr lang="en-US" sz="3900" b="1">
                <a:latin typeface="Arial" charset="0"/>
              </a:rPr>
              <a:t/>
            </a:r>
            <a:br>
              <a:rPr lang="en-US" sz="3900" b="1">
                <a:latin typeface="Arial" charset="0"/>
              </a:rPr>
            </a:br>
            <a:r>
              <a:rPr lang="en-US" sz="2800">
                <a:solidFill>
                  <a:srgbClr val="5E574E"/>
                </a:solidFill>
                <a:latin typeface="Arial Black" charset="0"/>
              </a:rPr>
              <a:t>L’atteinte pulmonaire: nodules</a:t>
            </a: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79600"/>
            <a:ext cx="5765800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2298700" y="6096000"/>
            <a:ext cx="471487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en-US" sz="2400" b="1">
                <a:solidFill>
                  <a:srgbClr val="5E574E"/>
                </a:solidFill>
                <a:latin typeface="Arial" charset="0"/>
                <a:cs typeface="ＭＳ Ｐゴシック" charset="0"/>
              </a:rPr>
              <a:t>Tomodensitométrie pulmonaire</a:t>
            </a:r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A8208B95-E6E9-4E40-8044-D2E048D176A0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74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5116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2017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2006600"/>
            <a:ext cx="3975100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1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>
                <a:solidFill>
                  <a:srgbClr val="808000"/>
                </a:solidFill>
                <a:latin typeface="Arial" charset="0"/>
              </a:rPr>
              <a:t>GRANULOMATOSE DE WEGENER </a:t>
            </a:r>
            <a:r>
              <a:rPr lang="en-US" sz="3900" b="1">
                <a:latin typeface="Arial" charset="0"/>
              </a:rPr>
              <a:t/>
            </a:r>
            <a:br>
              <a:rPr lang="en-US" sz="3900" b="1">
                <a:latin typeface="Arial" charset="0"/>
              </a:rPr>
            </a:br>
            <a:r>
              <a:rPr lang="en-US" sz="2800">
                <a:solidFill>
                  <a:srgbClr val="5E574E"/>
                </a:solidFill>
                <a:latin typeface="Arial Black" charset="0"/>
              </a:rPr>
              <a:t>L’atteinte ORL: sinusite</a:t>
            </a:r>
          </a:p>
        </p:txBody>
      </p:sp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81200"/>
            <a:ext cx="20955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1231900" y="6096000"/>
            <a:ext cx="430847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en-US" sz="2400" b="1">
                <a:solidFill>
                  <a:srgbClr val="5E574E"/>
                </a:solidFill>
                <a:latin typeface="Arial" charset="0"/>
                <a:cs typeface="ＭＳ Ｐゴシック" charset="0"/>
              </a:rPr>
              <a:t>Tomodendotimétrie sinusale</a:t>
            </a:r>
          </a:p>
        </p:txBody>
      </p:sp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6707188" y="5181600"/>
            <a:ext cx="18907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2400" b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Atrophie du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2400" b="1">
                <a:solidFill>
                  <a:srgbClr val="5E574E"/>
                </a:solidFill>
                <a:latin typeface="Arial" charset="0"/>
                <a:cs typeface="ＭＳ Ｐゴシック" charset="0"/>
              </a:rPr>
              <a:t>cartilage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 sz="2400" b="1">
                <a:solidFill>
                  <a:srgbClr val="5E574E"/>
                </a:solidFill>
                <a:latin typeface="Arial" charset="0"/>
                <a:cs typeface="ＭＳ Ｐゴシック" charset="0"/>
              </a:rPr>
              <a:t>nasal</a:t>
            </a:r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3355975" y="1981200"/>
            <a:ext cx="191928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2200" b="1">
                <a:solidFill>
                  <a:srgbClr val="FFFFFF"/>
                </a:solidFill>
                <a:latin typeface="Arial" charset="0"/>
                <a:cs typeface="ＭＳ Ｐゴシック" charset="0"/>
              </a:rPr>
              <a:t>Inflammation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2200" b="1">
                <a:solidFill>
                  <a:srgbClr val="FFFFFF"/>
                </a:solidFill>
                <a:latin typeface="Arial" charset="0"/>
                <a:cs typeface="ＭＳ Ｐゴシック" charset="0"/>
              </a:rPr>
              <a:t>sinusale</a:t>
            </a:r>
          </a:p>
        </p:txBody>
      </p:sp>
      <p:sp>
        <p:nvSpPr>
          <p:cNvPr id="201735" name="Line 7"/>
          <p:cNvSpPr>
            <a:spLocks noChangeShapeType="1"/>
          </p:cNvSpPr>
          <p:nvPr/>
        </p:nvSpPr>
        <p:spPr bwMode="auto">
          <a:xfrm>
            <a:off x="2971800" y="2819400"/>
            <a:ext cx="381000" cy="381000"/>
          </a:xfrm>
          <a:prstGeom prst="line">
            <a:avLst/>
          </a:prstGeom>
          <a:noFill/>
          <a:ln w="5724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1736" name="Line 8"/>
          <p:cNvSpPr>
            <a:spLocks noChangeShapeType="1"/>
          </p:cNvSpPr>
          <p:nvPr/>
        </p:nvSpPr>
        <p:spPr bwMode="auto">
          <a:xfrm>
            <a:off x="4343400" y="2819400"/>
            <a:ext cx="1588" cy="533400"/>
          </a:xfrm>
          <a:prstGeom prst="line">
            <a:avLst/>
          </a:prstGeom>
          <a:noFill/>
          <a:ln w="5724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1737" name="Rectangle 9"/>
          <p:cNvSpPr>
            <a:spLocks noChangeArrowheads="1"/>
          </p:cNvSpPr>
          <p:nvPr/>
        </p:nvSpPr>
        <p:spPr bwMode="auto">
          <a:xfrm>
            <a:off x="1320800" y="1981200"/>
            <a:ext cx="187483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2200" b="1">
                <a:solidFill>
                  <a:srgbClr val="FFFFFF"/>
                </a:solidFill>
                <a:latin typeface="Arial" charset="0"/>
                <a:cs typeface="ＭＳ Ｐゴシック" charset="0"/>
              </a:rPr>
              <a:t>Destruction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2200" b="1">
                <a:solidFill>
                  <a:srgbClr val="FFFFFF"/>
                </a:solidFill>
                <a:latin typeface="Arial" charset="0"/>
                <a:cs typeface="ＭＳ Ｐゴシック" charset="0"/>
              </a:rPr>
              <a:t>de la cloison</a:t>
            </a:r>
          </a:p>
        </p:txBody>
      </p:sp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F24FC2F7-E8E1-BE4F-A58C-44942B683C7D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75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16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037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>
                <a:solidFill>
                  <a:srgbClr val="808000"/>
                </a:solidFill>
                <a:latin typeface="Arial" charset="0"/>
              </a:rPr>
              <a:t>GRANULOMATOSE DE WEGENER </a:t>
            </a:r>
            <a:r>
              <a:rPr lang="en-US" sz="3900" b="1">
                <a:latin typeface="Arial" charset="0"/>
              </a:rPr>
              <a:t/>
            </a:r>
            <a:br>
              <a:rPr lang="en-US" sz="3900" b="1">
                <a:latin typeface="Arial" charset="0"/>
              </a:rPr>
            </a:br>
            <a:r>
              <a:rPr lang="en-US" sz="2800">
                <a:solidFill>
                  <a:srgbClr val="5E574E"/>
                </a:solidFill>
                <a:latin typeface="Arial Black" charset="0"/>
              </a:rPr>
              <a:t>L’atteinte cutanée: purpura/nécrose</a:t>
            </a:r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0" y="2606675"/>
            <a:ext cx="410210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60900" y="2606675"/>
            <a:ext cx="410210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3781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F2424FB7-2EB8-3C40-90FB-7266CF953893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76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63754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>
                <a:solidFill>
                  <a:srgbClr val="808000"/>
                </a:solidFill>
                <a:latin typeface="Arial" charset="0"/>
              </a:rPr>
              <a:t>GRANULOMATOSE DE WEGENER </a:t>
            </a:r>
            <a:r>
              <a:rPr lang="en-US" sz="3900" b="1">
                <a:latin typeface="Arial" charset="0"/>
              </a:rPr>
              <a:t/>
            </a:r>
            <a:br>
              <a:rPr lang="en-US" sz="3900" b="1">
                <a:latin typeface="Arial" charset="0"/>
              </a:rPr>
            </a:br>
            <a:r>
              <a:rPr lang="en-US" sz="2800">
                <a:solidFill>
                  <a:srgbClr val="5E574E"/>
                </a:solidFill>
                <a:latin typeface="Arial Black" charset="0"/>
              </a:rPr>
              <a:t>L’atteinte oculaire: épisclérite</a:t>
            </a:r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716280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A5782CA3-9010-EF47-B4BD-910832A4A376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77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2534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A5782CA3-9010-EF47-B4BD-910832A4A376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78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7" name="Image 6" descr="Capture d’écran 2022-02-04 à 22.10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99402"/>
            <a:ext cx="7924800" cy="3200400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4479157" y="1961859"/>
            <a:ext cx="3776099" cy="0"/>
          </a:xfrm>
          <a:prstGeom prst="line">
            <a:avLst/>
          </a:prstGeom>
          <a:ln>
            <a:solidFill>
              <a:srgbClr val="9BBB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Capture d’écran 2022-02-04 à 22.16.2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3"/>
          <a:stretch/>
        </p:blipFill>
        <p:spPr>
          <a:xfrm>
            <a:off x="3594665" y="3580221"/>
            <a:ext cx="5447277" cy="310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212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A5782CA3-9010-EF47-B4BD-910832A4A376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79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8" name="Image 7" descr="Capture d’écran 2022-02-04 à 22.15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61" y="1065981"/>
            <a:ext cx="7659012" cy="497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222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296866" y="1965325"/>
            <a:ext cx="74661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Articulations: 90%</a:t>
            </a:r>
          </a:p>
          <a:p>
            <a:pPr marL="342900" indent="-34131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Peau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70%</a:t>
            </a:r>
          </a:p>
          <a:p>
            <a:pPr marL="342900" indent="-34131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Système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hématologique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65%</a:t>
            </a:r>
          </a:p>
          <a:p>
            <a:pPr marL="342900" indent="-34131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Séreuses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60%</a:t>
            </a:r>
          </a:p>
          <a:p>
            <a:pPr marL="342900" indent="-34131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Rein: 50%</a:t>
            </a:r>
          </a:p>
          <a:p>
            <a:pPr marL="342900" indent="-34131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Vaisseaux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20%</a:t>
            </a:r>
          </a:p>
          <a:p>
            <a:pPr marL="342900" indent="-34131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Système</a:t>
            </a:r>
            <a:r>
              <a:rPr lang="en-US" sz="24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nerveux</a:t>
            </a:r>
            <a:r>
              <a:rPr lang="en-US" sz="2400" b="1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central: 15%</a:t>
            </a:r>
          </a:p>
          <a:p>
            <a:pPr marL="342900" indent="-341313">
              <a:lnSpc>
                <a:spcPct val="9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Système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digestif</a:t>
            </a:r>
            <a:r>
              <a:rPr lang="en-US" sz="24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: 10%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2DD90C9F-45BE-D049-9BA2-DA38488CF51F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8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6866" y="541468"/>
            <a:ext cx="7847134" cy="392859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Organes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atteints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tout au long de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l’évolution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162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>
                <a:solidFill>
                  <a:srgbClr val="808000"/>
                </a:solidFill>
                <a:latin typeface="Arial" charset="0"/>
              </a:rPr>
              <a:t>GRANULOMATOSE DE WEGENER </a:t>
            </a:r>
            <a:r>
              <a:rPr lang="en-US" sz="3900" b="1">
                <a:latin typeface="Arial" charset="0"/>
              </a:rPr>
              <a:t/>
            </a:r>
            <a:br>
              <a:rPr lang="en-US" sz="3900" b="1">
                <a:latin typeface="Arial" charset="0"/>
              </a:rPr>
            </a:br>
            <a:r>
              <a:rPr lang="en-US" sz="2800">
                <a:solidFill>
                  <a:srgbClr val="5E574E"/>
                </a:solidFill>
                <a:latin typeface="Arial Black" charset="0"/>
              </a:rPr>
              <a:t>ANCA cytoplasmique</a:t>
            </a:r>
          </a:p>
        </p:txBody>
      </p:sp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609600" y="1828800"/>
            <a:ext cx="7772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/>
          <a:lstStyle/>
          <a:p>
            <a:pPr marL="342900" indent="-341313">
              <a:lnSpc>
                <a:spcPct val="100000"/>
              </a:lnSpc>
              <a:spcBef>
                <a:spcPts val="650"/>
              </a:spcBef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32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c-ANCA (anti-protéinase 3)</a:t>
            </a:r>
          </a:p>
          <a:p>
            <a:pPr lvl="1" indent="-284163">
              <a:lnSpc>
                <a:spcPct val="100000"/>
              </a:lnSpc>
              <a:spcBef>
                <a:spcPts val="563"/>
              </a:spcBef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Wegener</a:t>
            </a:r>
          </a:p>
          <a:p>
            <a:pPr lvl="1" indent="-284163">
              <a:lnSpc>
                <a:spcPct val="100000"/>
              </a:lnSpc>
              <a:spcBef>
                <a:spcPts val="563"/>
              </a:spcBef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Sensibilité 80%</a:t>
            </a:r>
          </a:p>
          <a:p>
            <a:pPr lvl="1" indent="-284163">
              <a:lnSpc>
                <a:spcPct val="100000"/>
              </a:lnSpc>
              <a:spcBef>
                <a:spcPts val="563"/>
              </a:spcBef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Spécificité 98%</a:t>
            </a:r>
          </a:p>
          <a:p>
            <a:pPr marL="342900" indent="-341313">
              <a:lnSpc>
                <a:spcPct val="100000"/>
              </a:lnSpc>
              <a:spcBef>
                <a:spcPts val="563"/>
              </a:spcBef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fr-FR" sz="28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100000"/>
              </a:lnSpc>
              <a:spcBef>
                <a:spcPts val="650"/>
              </a:spcBef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32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p-ANCA</a:t>
            </a:r>
            <a:r>
              <a:rPr lang="fr-FR" sz="32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 </a:t>
            </a:r>
          </a:p>
          <a:p>
            <a:pPr lvl="1" indent="-284163">
              <a:lnSpc>
                <a:spcPct val="100000"/>
              </a:lnSpc>
              <a:spcBef>
                <a:spcPts val="563"/>
              </a:spcBef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Anti-</a:t>
            </a:r>
            <a:r>
              <a:rPr lang="fr-FR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myélopéroxydase</a:t>
            </a:r>
            <a:endParaRPr lang="fr-FR" sz="28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lvl="1" indent="-284163">
              <a:lnSpc>
                <a:spcPct val="100000"/>
              </a:lnSpc>
              <a:spcBef>
                <a:spcPts val="563"/>
              </a:spcBef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800" dirty="0">
                <a:solidFill>
                  <a:srgbClr val="5E574E"/>
                </a:solidFill>
                <a:latin typeface="Arial" charset="0"/>
                <a:cs typeface="ＭＳ Ｐゴシック" charset="0"/>
              </a:rPr>
              <a:t>Anti-</a:t>
            </a:r>
            <a:r>
              <a:rPr lang="fr-FR" sz="2800" dirty="0" err="1">
                <a:solidFill>
                  <a:srgbClr val="5E574E"/>
                </a:solidFill>
                <a:latin typeface="Arial" charset="0"/>
                <a:cs typeface="ＭＳ Ｐゴシック" charset="0"/>
              </a:rPr>
              <a:t>élastase</a:t>
            </a:r>
            <a:endParaRPr lang="fr-FR" sz="28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100000"/>
              </a:lnSpc>
              <a:spcBef>
                <a:spcPts val="563"/>
              </a:spcBef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fr-FR" sz="28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  <a:p>
            <a:pPr marL="342900" indent="-341313">
              <a:lnSpc>
                <a:spcPct val="100000"/>
              </a:lnSpc>
              <a:spcBef>
                <a:spcPts val="563"/>
              </a:spcBef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fr-FR" sz="2800" dirty="0">
              <a:solidFill>
                <a:srgbClr val="5E574E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72200" y="1982788"/>
            <a:ext cx="2603500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648200"/>
            <a:ext cx="21717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698827A3-63B6-CB4C-94DF-63A5F6C661DD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80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8038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8" name="Picture 4" descr="autoimmune_hep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7347980" y="201688"/>
            <a:ext cx="1643529" cy="1412935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" name="Image 3" descr="RMS_426_854_fig01.jpg_i11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7" y="881768"/>
            <a:ext cx="3414040" cy="2963528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1107291" y="2849920"/>
            <a:ext cx="2647312" cy="53641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318001" y="1543712"/>
            <a:ext cx="4673508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smtClean="0"/>
              <a:t>1</a:t>
            </a:r>
            <a:r>
              <a:rPr lang="fr-FR" sz="1600" baseline="30000" dirty="0" smtClean="0"/>
              <a:t>ère</a:t>
            </a:r>
            <a:r>
              <a:rPr lang="fr-FR" sz="1600" dirty="0" smtClean="0"/>
              <a:t> étape de DEPISTAGE: </a:t>
            </a:r>
          </a:p>
          <a:p>
            <a:pPr algn="just"/>
            <a:endParaRPr lang="fr-FR" sz="800" dirty="0"/>
          </a:p>
          <a:p>
            <a:pPr marL="285750" indent="-285750" algn="just">
              <a:buFontTx/>
              <a:buChar char="•"/>
            </a:pPr>
            <a:r>
              <a:rPr lang="fr-FR" sz="1600" b="1" dirty="0" smtClean="0"/>
              <a:t>Immunofluorescence</a:t>
            </a:r>
            <a:r>
              <a:rPr lang="fr-FR" sz="1600" dirty="0" smtClean="0"/>
              <a:t> (idem que pour les AAN) sur polynucléaires neutrophiles fixés à l’éthanol ou au formol </a:t>
            </a:r>
          </a:p>
          <a:p>
            <a:pPr marL="285750" indent="-285750" algn="just">
              <a:buFontTx/>
              <a:buChar char="•"/>
            </a:pPr>
            <a:endParaRPr lang="fr-FR" sz="800" dirty="0" smtClean="0"/>
          </a:p>
          <a:p>
            <a:pPr marL="285750" indent="-285750" algn="just">
              <a:buFontTx/>
              <a:buChar char="•"/>
            </a:pPr>
            <a:r>
              <a:rPr lang="fr-FR" sz="1600" dirty="0" smtClean="0"/>
              <a:t>Positif si dilution &gt;/= 1/20</a:t>
            </a:r>
          </a:p>
          <a:p>
            <a:pPr marL="285750" indent="-285750" algn="just">
              <a:buFontTx/>
              <a:buChar char="•"/>
            </a:pPr>
            <a:endParaRPr lang="fr-FR" sz="800" dirty="0" smtClean="0"/>
          </a:p>
          <a:p>
            <a:pPr marL="285750" indent="-285750" algn="just">
              <a:buFontTx/>
              <a:buChar char="•"/>
            </a:pPr>
            <a:r>
              <a:rPr lang="fr-FR" sz="1600" dirty="0" err="1" smtClean="0"/>
              <a:t>Ac</a:t>
            </a:r>
            <a:r>
              <a:rPr lang="fr-FR" sz="1600" dirty="0" smtClean="0"/>
              <a:t> dirigés contre les enzymes contenues dans les granules des neutrophiles</a:t>
            </a:r>
          </a:p>
          <a:p>
            <a:pPr marL="742950" lvl="1" indent="-285750" algn="just">
              <a:buFontTx/>
              <a:buChar char="•"/>
            </a:pPr>
            <a:r>
              <a:rPr lang="fr-FR" sz="1600" b="1" dirty="0" smtClean="0"/>
              <a:t>Protéinase 3</a:t>
            </a:r>
            <a:r>
              <a:rPr lang="fr-FR" sz="1600" dirty="0" smtClean="0"/>
              <a:t> (PR3)</a:t>
            </a:r>
          </a:p>
          <a:p>
            <a:pPr marL="742950" lvl="1" indent="-285750" algn="just">
              <a:buFontTx/>
              <a:buChar char="•"/>
            </a:pPr>
            <a:r>
              <a:rPr lang="fr-FR" sz="1600" b="1" dirty="0" err="1" smtClean="0"/>
              <a:t>Myéloperoxydase</a:t>
            </a:r>
            <a:r>
              <a:rPr lang="fr-FR" sz="1600" dirty="0" smtClean="0"/>
              <a:t> (MPO)</a:t>
            </a:r>
          </a:p>
          <a:p>
            <a:pPr marL="742950" lvl="1" indent="-285750" algn="just">
              <a:buFontTx/>
              <a:buChar char="•"/>
            </a:pPr>
            <a:r>
              <a:rPr lang="fr-FR" sz="1600" dirty="0" err="1" smtClean="0"/>
              <a:t>Elastase</a:t>
            </a:r>
            <a:r>
              <a:rPr lang="fr-FR" sz="1600" dirty="0" smtClean="0"/>
              <a:t>, cathepsine G, lactoferrine, lysozyme </a:t>
            </a:r>
            <a:r>
              <a:rPr lang="mr-IN" sz="1600" dirty="0" smtClean="0"/>
              <a:t>…</a:t>
            </a:r>
            <a:endParaRPr lang="nl-BE" sz="1600" dirty="0"/>
          </a:p>
          <a:p>
            <a:pPr marL="742950" lvl="1" indent="-285750" algn="just">
              <a:buFontTx/>
              <a:buChar char="•"/>
            </a:pPr>
            <a:endParaRPr lang="nl-BE" sz="800" dirty="0" smtClean="0"/>
          </a:p>
          <a:p>
            <a:pPr marL="285750" indent="-285750" algn="just">
              <a:buFontTx/>
              <a:buChar char="•"/>
            </a:pPr>
            <a:r>
              <a:rPr lang="nl-BE" sz="1600" dirty="0" smtClean="0"/>
              <a:t>DEUX informations</a:t>
            </a:r>
          </a:p>
          <a:p>
            <a:pPr marL="742950" lvl="1" indent="-285750" algn="just">
              <a:buFontTx/>
              <a:buChar char="•"/>
            </a:pPr>
            <a:r>
              <a:rPr lang="nl-BE" sz="1600" dirty="0" smtClean="0"/>
              <a:t>La présence d’ANCA</a:t>
            </a:r>
          </a:p>
          <a:p>
            <a:pPr marL="742950" lvl="1" indent="-285750" algn="just">
              <a:buFontTx/>
              <a:buChar char="•"/>
            </a:pPr>
            <a:r>
              <a:rPr lang="nl-BE" sz="1600" dirty="0" smtClean="0"/>
              <a:t>L’aspect de la fixation</a:t>
            </a:r>
          </a:p>
          <a:p>
            <a:pPr marL="1200150" lvl="2" indent="-285750" algn="just">
              <a:buFontTx/>
              <a:buChar char="•"/>
            </a:pPr>
            <a:r>
              <a:rPr lang="nl-BE" sz="1600" b="1" dirty="0" smtClean="0">
                <a:solidFill>
                  <a:srgbClr val="FF0000"/>
                </a:solidFill>
              </a:rPr>
              <a:t>c</a:t>
            </a:r>
            <a:r>
              <a:rPr lang="nl-BE" sz="1600" dirty="0" smtClean="0"/>
              <a:t>ANCA (granules </a:t>
            </a:r>
            <a:r>
              <a:rPr lang="nl-BE" sz="1600" b="1" dirty="0" smtClean="0">
                <a:solidFill>
                  <a:srgbClr val="FF0000"/>
                </a:solidFill>
              </a:rPr>
              <a:t>c</a:t>
            </a:r>
            <a:r>
              <a:rPr lang="nl-BE" sz="1600" dirty="0" smtClean="0"/>
              <a:t>ytoplasmiques)</a:t>
            </a:r>
          </a:p>
          <a:p>
            <a:pPr marL="1200150" lvl="2" indent="-285750" algn="just">
              <a:buFontTx/>
              <a:buChar char="•"/>
            </a:pPr>
            <a:r>
              <a:rPr lang="nl-BE" sz="1600" b="1" dirty="0" smtClean="0">
                <a:solidFill>
                  <a:srgbClr val="FF0000"/>
                </a:solidFill>
              </a:rPr>
              <a:t>p</a:t>
            </a:r>
            <a:r>
              <a:rPr lang="nl-BE" sz="1600" dirty="0" smtClean="0"/>
              <a:t>ANCA (granules </a:t>
            </a:r>
            <a:r>
              <a:rPr lang="nl-BE" sz="1600" b="1" dirty="0" smtClean="0">
                <a:solidFill>
                  <a:srgbClr val="FF0000"/>
                </a:solidFill>
              </a:rPr>
              <a:t>p</a:t>
            </a:r>
            <a:r>
              <a:rPr lang="nl-BE" sz="1600" dirty="0" smtClean="0"/>
              <a:t>érinucléaires)</a:t>
            </a:r>
          </a:p>
          <a:p>
            <a:pPr marL="1200150" lvl="2" indent="-285750" algn="just">
              <a:buFontTx/>
              <a:buChar char="•"/>
            </a:pPr>
            <a:r>
              <a:rPr lang="nl-BE" sz="1600" dirty="0" smtClean="0"/>
              <a:t>Atypique</a:t>
            </a:r>
          </a:p>
          <a:p>
            <a:pPr marL="285750" indent="-285750" algn="just">
              <a:buFontTx/>
              <a:buChar char="•"/>
            </a:pPr>
            <a:endParaRPr lang="nl-BE" sz="1600" dirty="0"/>
          </a:p>
          <a:p>
            <a:pPr marL="285750" indent="-285750" algn="just">
              <a:buFontTx/>
              <a:buChar char="•"/>
            </a:pPr>
            <a:r>
              <a:rPr lang="nl-BE" sz="1600" dirty="0" smtClean="0"/>
              <a:t>CONFIRMATION : ELISA anti-PR3 et anti-MPO</a:t>
            </a:r>
            <a:endParaRPr lang="fr-FR" sz="16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/>
          <a:srcRect r="38931"/>
          <a:stretch/>
        </p:blipFill>
        <p:spPr>
          <a:xfrm>
            <a:off x="301130" y="3888254"/>
            <a:ext cx="3583575" cy="29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0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>
                <a:solidFill>
                  <a:srgbClr val="808000"/>
                </a:solidFill>
                <a:latin typeface="Arial" charset="0"/>
              </a:rPr>
              <a:t>GRANULOMATOSE DE WEGENER </a:t>
            </a:r>
            <a:r>
              <a:rPr lang="en-US" sz="3900" b="1">
                <a:latin typeface="Arial" charset="0"/>
              </a:rPr>
              <a:t/>
            </a:r>
            <a:br>
              <a:rPr lang="en-US" sz="3900" b="1">
                <a:latin typeface="Arial" charset="0"/>
              </a:rPr>
            </a:br>
            <a:r>
              <a:rPr lang="en-US" sz="2800">
                <a:solidFill>
                  <a:srgbClr val="5E574E"/>
                </a:solidFill>
                <a:latin typeface="Arial Black" charset="0"/>
              </a:rPr>
              <a:t>Critères de classification</a:t>
            </a:r>
          </a:p>
        </p:txBody>
      </p:sp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1447800" y="20574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4038600" y="6276975"/>
            <a:ext cx="487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en-US" sz="1600">
                <a:solidFill>
                  <a:srgbClr val="5E574E"/>
                </a:solidFill>
                <a:latin typeface="Arial" charset="0"/>
                <a:cs typeface="Osaka" charset="0"/>
              </a:rPr>
              <a:t>Leavitt RY et al. Arthritis Rheum 1990; 33: 1101-07</a:t>
            </a: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3E07D3E9-39C0-2A47-A719-71E835513C1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82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4" name="Image 3" descr="Capture d’écran 2022-02-04 à 11.28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7272808" cy="615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835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1447800" y="20574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3E07D3E9-39C0-2A47-A719-71E835513C1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83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3" name="Image 2" descr="Capture d’écran 2022-02-04 à 11.20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695266" cy="558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758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>
                <a:solidFill>
                  <a:srgbClr val="808000"/>
                </a:solidFill>
                <a:latin typeface="Arial" charset="0"/>
              </a:rPr>
              <a:t>MALADIE DE BEHCET </a:t>
            </a:r>
            <a:r>
              <a:rPr lang="en-US" sz="3900" b="1">
                <a:latin typeface="Arial" charset="0"/>
              </a:rPr>
              <a:t/>
            </a:r>
            <a:br>
              <a:rPr lang="en-US" sz="3900" b="1">
                <a:latin typeface="Arial" charset="0"/>
              </a:rPr>
            </a:br>
            <a:r>
              <a:rPr lang="en-US" sz="2800">
                <a:solidFill>
                  <a:srgbClr val="5E574E"/>
                </a:solidFill>
                <a:latin typeface="Arial Black" charset="0"/>
              </a:rPr>
              <a:t>Caractéristiques</a:t>
            </a:r>
          </a:p>
        </p:txBody>
      </p:sp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1447800" y="20574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1296866" y="2041525"/>
            <a:ext cx="76185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Vascularite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et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thrombose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d’artères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et de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veines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de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calibre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variables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disséminés</a:t>
            </a:r>
            <a:endParaRPr lang="en-US" sz="2000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Prévalence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: 1-10/100.000 (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mais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10/10.000 en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Turquie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et en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Tunisie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)</a:t>
            </a: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Incidence: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très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variable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selon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les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endroits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géographiques</a:t>
            </a:r>
            <a:endParaRPr lang="en-US" sz="2000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Distribution le long de “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l’ancienne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route de la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soie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” </a:t>
            </a: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Adulte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jeune</a:t>
            </a: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: 20-30 </a:t>
            </a:r>
            <a:r>
              <a:rPr lang="en-US" sz="2000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ans</a:t>
            </a:r>
            <a:endParaRPr lang="en-US" sz="2000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2000" dirty="0">
                <a:solidFill>
                  <a:srgbClr val="5E574E"/>
                </a:solidFill>
                <a:latin typeface="+mj-lt"/>
                <a:cs typeface="ＭＳ Ｐゴシック" charset="0"/>
              </a:rPr>
              <a:t>1H/1F</a:t>
            </a:r>
          </a:p>
        </p:txBody>
      </p:sp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FE81D50C-CF0B-0F4D-9417-22F6F946A051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84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700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1447800" y="20574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1404962" y="349294"/>
            <a:ext cx="78471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Ulcères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oraux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(100%) et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génitaux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testicules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,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grandes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lèvres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) (85%):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aphtose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bipolaire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</a:p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b="1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Atteinte</a:t>
            </a:r>
            <a:r>
              <a:rPr lang="en-US" b="1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b="1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cutanée</a:t>
            </a:r>
            <a:endParaRPr lang="en-US" b="1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lvl="1" indent="-284163">
              <a:lnSpc>
                <a:spcPct val="7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Lésions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papulopustuleuses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et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pseudofolliculites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(85%)</a:t>
            </a:r>
          </a:p>
          <a:p>
            <a:pPr lvl="1" indent="-284163">
              <a:lnSpc>
                <a:spcPct val="7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Erythème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noueux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(50%)</a:t>
            </a:r>
          </a:p>
          <a:p>
            <a:pPr lvl="1" indent="-284163">
              <a:lnSpc>
                <a:spcPct val="7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Réaction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pathergique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(60%) (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Méditérannée-Japon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)</a:t>
            </a:r>
          </a:p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b="1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Atteinte</a:t>
            </a:r>
            <a:r>
              <a:rPr lang="en-US" b="1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b="1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oculaire</a:t>
            </a:r>
            <a:r>
              <a:rPr lang="en-US" b="1" dirty="0">
                <a:solidFill>
                  <a:srgbClr val="5E574E"/>
                </a:solidFill>
                <a:latin typeface="+mj-lt"/>
                <a:cs typeface="ＭＳ Ｐゴシック" charset="0"/>
              </a:rPr>
              <a:t>: </a:t>
            </a:r>
          </a:p>
          <a:p>
            <a:pPr lvl="1" indent="-284163">
              <a:lnSpc>
                <a:spcPct val="7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Uvéite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antérieure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et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postérieure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(50%) (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classique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uvéite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ant.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à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hypopion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(20%), </a:t>
            </a:r>
          </a:p>
          <a:p>
            <a:pPr lvl="1" indent="-284163">
              <a:lnSpc>
                <a:spcPct val="7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Vascularite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rétinienne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…</a:t>
            </a:r>
          </a:p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Arthrite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non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érosive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, non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déformante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(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svt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latin typeface="+mj-lt"/>
                <a:cs typeface="ＭＳ Ｐゴシック" charset="0"/>
              </a:rPr>
              <a:t>genou-cheville</a:t>
            </a:r>
            <a:r>
              <a:rPr lang="en-US" dirty="0">
                <a:solidFill>
                  <a:srgbClr val="5E574E"/>
                </a:solidFill>
                <a:latin typeface="+mj-lt"/>
                <a:cs typeface="ＭＳ Ｐゴシック" charset="0"/>
              </a:rPr>
              <a:t>) (50%)</a:t>
            </a: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37227A58-0153-FD4A-98C5-5282F96E10CD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85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6866" y="3807679"/>
            <a:ext cx="7847134" cy="295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b="1" dirty="0" err="1">
                <a:solidFill>
                  <a:srgbClr val="5E574E"/>
                </a:solidFill>
                <a:cs typeface="ＭＳ Ｐゴシック" charset="0"/>
              </a:rPr>
              <a:t>Thrombophlébites</a:t>
            </a:r>
            <a:r>
              <a:rPr lang="en-US" b="1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b="1" dirty="0" err="1">
                <a:solidFill>
                  <a:srgbClr val="5E574E"/>
                </a:solidFill>
                <a:cs typeface="ＭＳ Ｐゴシック" charset="0"/>
              </a:rPr>
              <a:t>superficielles</a:t>
            </a:r>
            <a:r>
              <a:rPr lang="en-US" b="1" dirty="0">
                <a:solidFill>
                  <a:srgbClr val="5E574E"/>
                </a:solidFill>
                <a:cs typeface="ＭＳ Ｐゴシック" charset="0"/>
              </a:rPr>
              <a:t> (25%) et </a:t>
            </a:r>
            <a:r>
              <a:rPr lang="en-US" b="1" dirty="0" err="1">
                <a:solidFill>
                  <a:srgbClr val="5E574E"/>
                </a:solidFill>
                <a:cs typeface="ＭＳ Ｐゴシック" charset="0"/>
              </a:rPr>
              <a:t>profondes</a:t>
            </a:r>
            <a:r>
              <a:rPr lang="en-US" b="1" dirty="0">
                <a:solidFill>
                  <a:srgbClr val="5E574E"/>
                </a:solidFill>
                <a:cs typeface="ＭＳ Ｐゴシック" charset="0"/>
              </a:rPr>
              <a:t> (5%) </a:t>
            </a:r>
          </a:p>
          <a:p>
            <a:pPr lvl="1" indent="-284163">
              <a:lnSpc>
                <a:spcPct val="7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Syndrome de Budd-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Chiari</a:t>
            </a:r>
            <a:endParaRPr lang="en-US" dirty="0">
              <a:solidFill>
                <a:srgbClr val="5E574E"/>
              </a:solidFill>
              <a:cs typeface="ＭＳ Ｐゴシック" charset="0"/>
            </a:endParaRPr>
          </a:p>
          <a:p>
            <a:pPr lvl="1" indent="-284163">
              <a:lnSpc>
                <a:spcPct val="7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Thrombose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des sinus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caverneux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	</a:t>
            </a:r>
          </a:p>
          <a:p>
            <a:pPr lvl="1" indent="-284163">
              <a:lnSpc>
                <a:spcPct val="70000"/>
              </a:lnSpc>
              <a:spcAft>
                <a:spcPts val="1300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Obstruction de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veine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cave</a:t>
            </a:r>
          </a:p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Atteinte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artérielle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: occlusions,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anévrismes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(4%) (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atteinte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disséminée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mais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gravité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liée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à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la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localisation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)</a:t>
            </a:r>
          </a:p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b="1" dirty="0" err="1">
                <a:solidFill>
                  <a:srgbClr val="5E574E"/>
                </a:solidFill>
                <a:cs typeface="ＭＳ Ｐゴシック" charset="0"/>
              </a:rPr>
              <a:t>Atteinte</a:t>
            </a:r>
            <a:r>
              <a:rPr lang="en-US" b="1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b="1" dirty="0" err="1">
                <a:solidFill>
                  <a:srgbClr val="5E574E"/>
                </a:solidFill>
                <a:cs typeface="ＭＳ Ｐゴシック" charset="0"/>
              </a:rPr>
              <a:t>neurologique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: “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neuroBehcet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” :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atteintes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variées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centrales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(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méningoencéphalite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) (&lt;10%)</a:t>
            </a:r>
          </a:p>
          <a:p>
            <a:pPr marL="342900" indent="-341313">
              <a:lnSpc>
                <a:spcPct val="7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Biologie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inflammatoire</a:t>
            </a:r>
            <a:r>
              <a:rPr lang="en-US" dirty="0">
                <a:solidFill>
                  <a:srgbClr val="5E574E"/>
                </a:solidFill>
                <a:cs typeface="ＭＳ Ｐゴシック" charset="0"/>
              </a:rPr>
              <a:t> </a:t>
            </a:r>
            <a:r>
              <a:rPr lang="en-US" dirty="0" err="1">
                <a:solidFill>
                  <a:srgbClr val="5E574E"/>
                </a:solidFill>
                <a:cs typeface="ＭＳ Ｐゴシック" charset="0"/>
              </a:rPr>
              <a:t>aspécifique</a:t>
            </a:r>
            <a:endParaRPr lang="en-US" dirty="0">
              <a:solidFill>
                <a:srgbClr val="5E574E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365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129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>
                <a:solidFill>
                  <a:srgbClr val="808000"/>
                </a:solidFill>
                <a:latin typeface="Arial" charset="0"/>
              </a:rPr>
              <a:t>MALADIE DE BEHCET </a:t>
            </a:r>
            <a:r>
              <a:rPr lang="en-US" sz="3900" b="1">
                <a:latin typeface="Arial" charset="0"/>
              </a:rPr>
              <a:t/>
            </a:r>
            <a:br>
              <a:rPr lang="en-US" sz="3900" b="1">
                <a:latin typeface="Arial" charset="0"/>
              </a:rPr>
            </a:br>
            <a:r>
              <a:rPr lang="en-US" sz="2800">
                <a:solidFill>
                  <a:srgbClr val="5E574E"/>
                </a:solidFill>
                <a:latin typeface="Arial Black" charset="0"/>
              </a:rPr>
              <a:t>L’apthose bipolaire</a:t>
            </a:r>
          </a:p>
        </p:txBody>
      </p:sp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2286000" y="6096000"/>
            <a:ext cx="450215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en-US" sz="2400" b="1">
                <a:solidFill>
                  <a:srgbClr val="5E574E"/>
                </a:solidFill>
                <a:latin typeface="Arial" charset="0"/>
                <a:cs typeface="ＭＳ Ｐゴシック" charset="0"/>
              </a:rPr>
              <a:t>Aphtose bucale et testiculaire</a:t>
            </a:r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8063" y="1657350"/>
            <a:ext cx="33909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33528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3A38BCF8-6B64-374D-816E-CBCC32C373CA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86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987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140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>
                <a:solidFill>
                  <a:srgbClr val="808000"/>
                </a:solidFill>
                <a:latin typeface="Arial" charset="0"/>
              </a:rPr>
              <a:t>MALADIE DE BEHCET </a:t>
            </a:r>
            <a:r>
              <a:rPr lang="en-US" sz="3900" b="1">
                <a:latin typeface="Arial" charset="0"/>
              </a:rPr>
              <a:t/>
            </a:r>
            <a:br>
              <a:rPr lang="en-US" sz="3900" b="1">
                <a:latin typeface="Arial" charset="0"/>
              </a:rPr>
            </a:br>
            <a:r>
              <a:rPr lang="en-US" sz="2800">
                <a:solidFill>
                  <a:srgbClr val="5E574E"/>
                </a:solidFill>
                <a:latin typeface="Arial Black" charset="0"/>
              </a:rPr>
              <a:t>L’atteinte cutanée</a:t>
            </a:r>
          </a:p>
        </p:txBody>
      </p:sp>
      <p:sp>
        <p:nvSpPr>
          <p:cNvPr id="214018" name="Rectangle 2"/>
          <p:cNvSpPr>
            <a:spLocks noChangeArrowheads="1"/>
          </p:cNvSpPr>
          <p:nvPr/>
        </p:nvSpPr>
        <p:spPr bwMode="auto">
          <a:xfrm flipH="1">
            <a:off x="763588" y="6096000"/>
            <a:ext cx="619283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en-US" sz="2400" b="1">
                <a:solidFill>
                  <a:srgbClr val="5E574E"/>
                </a:solidFill>
                <a:latin typeface="Arial" charset="0"/>
                <a:cs typeface="ＭＳ Ｐゴシック" charset="0"/>
              </a:rPr>
              <a:t>Erythème noueux et réaction pathergique</a:t>
            </a:r>
          </a:p>
        </p:txBody>
      </p:sp>
      <p:pic>
        <p:nvPicPr>
          <p:cNvPr id="214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5856" y="1758157"/>
            <a:ext cx="328771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20066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4CABAAEE-1DD2-C449-A90A-3CBC4FDF797F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87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6916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2170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>
                <a:solidFill>
                  <a:srgbClr val="808000"/>
                </a:solidFill>
                <a:latin typeface="Arial" charset="0"/>
              </a:rPr>
              <a:t>MALADIE DE BEHCET </a:t>
            </a:r>
            <a:r>
              <a:rPr lang="en-US" sz="3900" b="1">
                <a:latin typeface="Arial" charset="0"/>
              </a:rPr>
              <a:t/>
            </a:r>
            <a:br>
              <a:rPr lang="en-US" sz="3900" b="1">
                <a:latin typeface="Arial" charset="0"/>
              </a:rPr>
            </a:br>
            <a:r>
              <a:rPr lang="en-US" sz="2800">
                <a:solidFill>
                  <a:srgbClr val="5E574E"/>
                </a:solidFill>
                <a:latin typeface="Arial Black" charset="0"/>
              </a:rPr>
              <a:t>Critères de classification </a:t>
            </a:r>
          </a:p>
        </p:txBody>
      </p:sp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1447800" y="20574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30400"/>
            <a:ext cx="7937500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7092" name="Rectangle 4"/>
          <p:cNvSpPr>
            <a:spLocks noChangeArrowheads="1"/>
          </p:cNvSpPr>
          <p:nvPr/>
        </p:nvSpPr>
        <p:spPr bwMode="auto">
          <a:xfrm>
            <a:off x="762000" y="6445250"/>
            <a:ext cx="77724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sz="1600">
                <a:solidFill>
                  <a:srgbClr val="5E574E"/>
                </a:solidFill>
                <a:latin typeface="Arial" charset="0"/>
                <a:cs typeface="ＭＳ Ｐゴシック" charset="0"/>
              </a:rPr>
              <a:t>Guillevin L. Atlas of Rheumatology 2</a:t>
            </a:r>
            <a:r>
              <a:rPr lang="en-US" sz="1600" baseline="30000">
                <a:solidFill>
                  <a:srgbClr val="5E574E"/>
                </a:solidFill>
                <a:latin typeface="Arial" charset="0"/>
                <a:cs typeface="ＭＳ Ｐゴシック" charset="0"/>
              </a:rPr>
              <a:t>nd</a:t>
            </a:r>
            <a:r>
              <a:rPr lang="en-US" sz="1600">
                <a:solidFill>
                  <a:srgbClr val="5E574E"/>
                </a:solidFill>
                <a:latin typeface="Arial" charset="0"/>
                <a:cs typeface="ＭＳ Ｐゴシック" charset="0"/>
              </a:rPr>
              <a:t> edition 2000: chapitre 4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B9547171-6048-6249-8E4E-DA132526C3EB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88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3580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28600"/>
            <a:ext cx="8737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>
                <a:solidFill>
                  <a:srgbClr val="808000"/>
                </a:solidFill>
                <a:latin typeface="Arial" charset="0"/>
              </a:rPr>
              <a:t>MALADIE DE BEHCET </a:t>
            </a:r>
            <a:r>
              <a:rPr lang="en-US" sz="3900" b="1">
                <a:latin typeface="Arial" charset="0"/>
              </a:rPr>
              <a:t/>
            </a:r>
            <a:br>
              <a:rPr lang="en-US" sz="3900" b="1">
                <a:latin typeface="Arial" charset="0"/>
              </a:rPr>
            </a:br>
            <a:r>
              <a:rPr lang="en-US" sz="2800">
                <a:solidFill>
                  <a:srgbClr val="5E574E"/>
                </a:solidFill>
                <a:latin typeface="Arial Black" charset="0"/>
              </a:rPr>
              <a:t>Critères de classification </a:t>
            </a:r>
          </a:p>
        </p:txBody>
      </p:sp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1447800" y="2057400"/>
            <a:ext cx="7467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B9547171-6048-6249-8E4E-DA132526C3EB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89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2" name="Image 1" descr="Capture d’écran 2022-02-04 à 11.50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86" y="1451778"/>
            <a:ext cx="7105939" cy="435751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256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06" y="1175368"/>
            <a:ext cx="5028380" cy="568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86BADE2C-AD2A-5A44-842F-1EECDF97CF64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9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LUPUS ERYTHEMATEUX DISSEMINE</a:t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Atteinte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</a:t>
            </a: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clinique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err="1" smtClean="0">
                <a:solidFill>
                  <a:srgbClr val="808000"/>
                </a:solidFill>
                <a:latin typeface="Arial" charset="0"/>
              </a:rPr>
              <a:t>Critères</a:t>
            </a: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 de classifications</a:t>
            </a: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1594373" y="1337487"/>
            <a:ext cx="972838" cy="0"/>
          </a:xfrm>
          <a:prstGeom prst="straightConnector1">
            <a:avLst/>
          </a:prstGeom>
          <a:ln w="762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4274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296866" y="993321"/>
            <a:ext cx="75423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ATTEINTE OPHTALMOLOGIQUE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Uvéite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antérieure</a:t>
            </a:r>
            <a:endParaRPr lang="en-US" dirty="0" smtClean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Uvéite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postérieure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(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vascularite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occlusive et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nécrosante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)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ATTEINTE NEUROLOGIQUE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4-42% (20%)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40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ans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,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dans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les 10 premières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années</a:t>
            </a:r>
            <a:endParaRPr lang="en-US" dirty="0" smtClean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Parenchymateuses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ou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vasculaires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(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veineuses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++)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Clinique :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méningo-encéphalite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;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défects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focaux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; syndromes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pyramidaux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;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céphalées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anonciatrices</a:t>
            </a:r>
            <a:endParaRPr lang="en-US" dirty="0" smtClean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Atteinte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psychiatrique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bien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établie</a:t>
            </a:r>
            <a:endParaRPr lang="en-US" dirty="0" smtClean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Evaluation : PL indispensable ; IRM avec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atteinte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typique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du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tronc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cérébral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00CDCF77-E771-144F-A34C-26378C8675A3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90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BEHCET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200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539" y="4001"/>
            <a:ext cx="1150327" cy="6853999"/>
          </a:xfrm>
          <a:prstGeom prst="rect">
            <a:avLst/>
          </a:prstGeom>
          <a:solidFill>
            <a:srgbClr val="8DC04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23" tIns="208812" rIns="417623" bIns="208812" anchor="ctr"/>
          <a:lstStyle/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  <a:p>
            <a:pPr algn="ctr" defTabSz="2088113">
              <a:defRPr/>
            </a:pPr>
            <a:endParaRPr lang="fr-FR" sz="8200">
              <a:solidFill>
                <a:srgbClr val="2D3235"/>
              </a:solidFill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296866" y="993321"/>
            <a:ext cx="754233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ATTEINTE OPHTALMOLOGIQUE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Uvéite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antérieure</a:t>
            </a:r>
            <a:endParaRPr lang="en-US" dirty="0" smtClean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Uvéite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postérieure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(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vascularite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occlusive et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nécrosante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)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ATTEINTE NEUROLOGIQUE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4-42% (20%)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40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ans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,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dans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les 10 premières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années</a:t>
            </a:r>
            <a:endParaRPr lang="en-US" dirty="0" smtClean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Parenchymateuses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ou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vasculaires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(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veineuses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++)</a:t>
            </a: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Clinique :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méningo-encéphalite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;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défects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focaux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; syndromes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pyramidaux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;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céphalées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anonciatrices</a:t>
            </a:r>
            <a:endParaRPr lang="en-US" dirty="0" smtClean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Atteinte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psychiatrique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bien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établie</a:t>
            </a:r>
            <a:endParaRPr lang="en-US" dirty="0" smtClean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800100" lvl="1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Evaluation : PL indispensable ; IRM avec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atteinte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typique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du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tronc</a:t>
            </a:r>
            <a:r>
              <a:rPr lang="en-US" dirty="0" smtClean="0">
                <a:solidFill>
                  <a:srgbClr val="5E574E"/>
                </a:solidFill>
                <a:latin typeface="+mj-lt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5E574E"/>
                </a:solidFill>
                <a:latin typeface="+mj-lt"/>
                <a:cs typeface="ＭＳ Ｐゴシック" charset="0"/>
              </a:rPr>
              <a:t>cérébral</a:t>
            </a: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  <a:p>
            <a:pPr marL="342900" indent="-341313">
              <a:lnSpc>
                <a:spcPct val="80000"/>
              </a:lnSpc>
              <a:spcAft>
                <a:spcPts val="1563"/>
              </a:spcAft>
              <a:buClr>
                <a:srgbClr val="FFCC00"/>
              </a:buClr>
              <a:buFont typeface="Wingdings" charset="0"/>
              <a:buChar char="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endParaRPr lang="en-US" dirty="0">
              <a:solidFill>
                <a:srgbClr val="5E574E"/>
              </a:solidFill>
              <a:latin typeface="+mj-lt"/>
              <a:cs typeface="ＭＳ Ｐゴシック" charset="0"/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5pPr>
            <a:lvl6pPr marL="25146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6pPr>
            <a:lvl7pPr marL="29718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7pPr>
            <a:lvl8pPr marL="34290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8pPr>
            <a:lvl9pPr marL="3886200" indent="-228600" defTabSz="449263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Noto Sans SC Regular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700"/>
              </a:spcBef>
            </a:pPr>
            <a:fld id="{00CDCF77-E771-144F-A34C-26378C8675A3}" type="slidenum">
              <a:rPr lang="fr-FR" sz="1400">
                <a:solidFill>
                  <a:srgbClr val="5E574E"/>
                </a:solidFill>
                <a:latin typeface="Arial" charset="0"/>
                <a:cs typeface="DejaVu Sans" charset="0"/>
              </a:rPr>
              <a:pPr algn="r">
                <a:lnSpc>
                  <a:spcPct val="100000"/>
                </a:lnSpc>
                <a:spcBef>
                  <a:spcPts val="700"/>
                </a:spcBef>
              </a:pPr>
              <a:t>91</a:t>
            </a:fld>
            <a:endParaRPr lang="fr-FR" sz="1400">
              <a:solidFill>
                <a:srgbClr val="5E574E"/>
              </a:solidFill>
              <a:latin typeface="Arial" charset="0"/>
              <a:cs typeface="DejaVu Sans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296866" y="0"/>
            <a:ext cx="7847134" cy="117536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>BEHCET</a:t>
            </a:r>
          </a:p>
          <a:p>
            <a:pPr algn="l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r>
              <a:rPr lang="en-US" sz="2700" dirty="0" smtClean="0">
                <a:solidFill>
                  <a:srgbClr val="808000"/>
                </a:solidFill>
                <a:latin typeface="Arial" charset="0"/>
              </a:rPr>
              <a:t/>
            </a:r>
            <a:br>
              <a:rPr lang="en-US" sz="2700" dirty="0" smtClean="0">
                <a:solidFill>
                  <a:srgbClr val="808000"/>
                </a:solidFill>
                <a:latin typeface="Arial" charset="0"/>
              </a:rPr>
            </a:br>
            <a:endParaRPr lang="en-US" sz="2800" dirty="0">
              <a:solidFill>
                <a:srgbClr val="5E574E"/>
              </a:solidFill>
              <a:latin typeface="Arial Black" charset="0"/>
            </a:endParaRPr>
          </a:p>
        </p:txBody>
      </p:sp>
      <p:pic>
        <p:nvPicPr>
          <p:cNvPr id="7" name="Image 6" descr="Capture d’écran 2022-02-04 à 11.51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64" y="588308"/>
            <a:ext cx="8016916" cy="56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461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15051</TotalTime>
  <Words>3399</Words>
  <Application>Microsoft Macintosh PowerPoint</Application>
  <PresentationFormat>Présentation à l'écran (4:3)</PresentationFormat>
  <Paragraphs>806</Paragraphs>
  <Slides>91</Slides>
  <Notes>83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91</vt:i4>
      </vt:variant>
    </vt:vector>
  </HeadingPairs>
  <TitlesOfParts>
    <vt:vector size="93" baseType="lpstr">
      <vt:lpstr>Thème Office</vt:lpstr>
      <vt:lpstr>Photo Editor Photo</vt:lpstr>
      <vt:lpstr>Présentation PowerPoint</vt:lpstr>
      <vt:lpstr>Présentation PowerPoint</vt:lpstr>
      <vt:lpstr>LUPUS ERYTHEMATEUX DISSEMINE Définition et épidémiologie</vt:lpstr>
      <vt:lpstr>LUPUS ERYTHEMATEUX DISSEMINE une maladie à auto-anticorps</vt:lpstr>
      <vt:lpstr>LUPUS ERYTHEMATEUX DISSEMINE une maladie à auto-anticorps</vt:lpstr>
      <vt:lpstr>LUPUS ERYTHEMATEUX DISSEMINE une maladie à auto-anticorps</vt:lpstr>
      <vt:lpstr>LUPUS ERYTHEMATEUX DISSEMINE Atteinte clinique  Manifestations inaugurales</vt:lpstr>
      <vt:lpstr>LUPUS ERYTHEMATEUX DISSEMINE Atteinte clinique  Organes atteints tout au long de l’évolution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SYNDROME DE SJOGREN Définition et épidémiologie</vt:lpstr>
      <vt:lpstr>SYNDROME DE SJOGREN Eléments cliniques</vt:lpstr>
      <vt:lpstr>SYNDROME DE SJOGREN Eléments cliniques</vt:lpstr>
      <vt:lpstr> La kératoconjonctivite</vt:lpstr>
      <vt:lpstr>SYNDROME DE SJOGREN Eléments cliniques</vt:lpstr>
      <vt:lpstr>SYNDROME DE SJOGREN BIOPSIE GLANDES SALIVAIRES ACCESSOIRES</vt:lpstr>
      <vt:lpstr>SYNDROME DE SJOGREN BIOLOGIE SANGUINE </vt:lpstr>
      <vt:lpstr>SYNDROME DE SJOGREN CRITERES DE CLASSIFICATIONS</vt:lpstr>
      <vt:lpstr>SYNDROME DE SJOGREN ATTEINTE NEUROLOGIQUE </vt:lpstr>
      <vt:lpstr>SYNDROME DE SJOGREN ATTEINTE NEUROLOGIQUE </vt:lpstr>
      <vt:lpstr>VASCULARITE PRIMITIVE CLASSIFICATION </vt:lpstr>
      <vt:lpstr>VASCULARITE PRIMITIVE CLASSIFICATION </vt:lpstr>
      <vt:lpstr>VASCULARITE PRIMITIVE CLASSIFICATION </vt:lpstr>
      <vt:lpstr>Vascularite des gros vaisseaux (« partie supérieure du corps »)  Céphalées temporales, « signe du peigne », défect du champ visuel, claudication de la mâchoire, perte de poids, signe de PPR (30%). Rare : claudication sur les axes vasculaires inférieurs   Bio : syndrome inflammatoire (CRP / VS), pas d’anticorps pathognomonique  Ex clinique : pauvre.  Induration de l’artère temporale         Morbidité :   &gt; cécité (bilatéralisation), accident vasculaire cérébral, céphalées  &gt; anorexie  &gt; morbidité thérapeutique des corticostéroïdes (sarcopénie, fractures, diabètes, cataracte, infections …)</vt:lpstr>
      <vt:lpstr>Atteinte oculaire: artère ophtalmique</vt:lpstr>
      <vt:lpstr> Autres atteintes artérielles</vt:lpstr>
      <vt:lpstr>1. Echographie d’artère temporale (dépistage / orientation rapide). Sensibilité insuffisante</vt:lpstr>
      <vt:lpstr>Rhumatisme inflammatoire (rhizome « partie proximale du corps »)  Raideur des ceintures, nocturnes et matinales, avec ankylose et amélioration progressive en cours de journées. Amélioration spontanée en quelques mois / années. 30% : symptomatologie de Horton associée.  Bio : syndrome inflammatoire (CRP / VS), pas d’anticorps pathognomonique  Ex clinique : pauvre. Bursite / enthésite proximale des 4 membres. Rare : RS3PE (remitting seronegative symetric synovitis with pitting oedema)         Morbidité :   &gt; morbidité thérapeutique des corticostéroïdes (sarcopénie, fractures, diabètes, cataracte, infections …)</vt:lpstr>
      <vt:lpstr>1. Evaluation clinique et biologie suffisante pour poser un diagnostique.</vt:lpstr>
      <vt:lpstr>Pseudo-polyarthrite rhizomélique :     &gt; methyl-prednisolone 0.5 mg/kg per os  &gt; régression lente sur 6 à 9 mois   &gt; “Real-life data” : corticothérapie persistante chez 30% après 1 an</vt:lpstr>
      <vt:lpstr>Que faire en cas de cortico-dépendance / cortico-résistance ?</vt:lpstr>
      <vt:lpstr>Présentation PowerPoint</vt:lpstr>
      <vt:lpstr>Présentation PowerPoint</vt:lpstr>
      <vt:lpstr>VASCULARITE PRIMITIVE CLASSIFICATION </vt:lpstr>
      <vt:lpstr>VASCULARITE PRIMITIVE CLASSIFICATION </vt:lpstr>
      <vt:lpstr>Présentation PowerPoint</vt:lpstr>
      <vt:lpstr>Présentation PowerPoint</vt:lpstr>
      <vt:lpstr>Présentation PowerPoint</vt:lpstr>
      <vt:lpstr>Présentation PowerPoint</vt:lpstr>
      <vt:lpstr>VASCULARITE PRIMITIVE CLASSIFICATION </vt:lpstr>
      <vt:lpstr>GRANULOMATOSE DE WEGENER  - Granulomatose avec PolyAngéite -</vt:lpstr>
      <vt:lpstr>GRANULOMATOSE DE WEGENER  Systèmes touchés</vt:lpstr>
      <vt:lpstr>GRANULOMATOSE DE WEGENER  L’atteinte pulmonaire: nodules</vt:lpstr>
      <vt:lpstr>GRANULOMATOSE DE WEGENER  L’atteinte ORL: sinusite</vt:lpstr>
      <vt:lpstr>GRANULOMATOSE DE WEGENER  L’atteinte cutanée: purpura/nécrose</vt:lpstr>
      <vt:lpstr>GRANULOMATOSE DE WEGENER  L’atteinte oculaire: épisclérite</vt:lpstr>
      <vt:lpstr>Présentation PowerPoint</vt:lpstr>
      <vt:lpstr>Présentation PowerPoint</vt:lpstr>
      <vt:lpstr>GRANULOMATOSE DE WEGENER  ANCA cytoplasmique</vt:lpstr>
      <vt:lpstr>Présentation PowerPoint</vt:lpstr>
      <vt:lpstr>GRANULOMATOSE DE WEGENER  Critères de classification</vt:lpstr>
      <vt:lpstr>Présentation PowerPoint</vt:lpstr>
      <vt:lpstr>MALADIE DE BEHCET  Caractéristiques</vt:lpstr>
      <vt:lpstr>Présentation PowerPoint</vt:lpstr>
      <vt:lpstr>MALADIE DE BEHCET  L’apthose bipolaire</vt:lpstr>
      <vt:lpstr>MALADIE DE BEHCET  L’atteinte cutanée</vt:lpstr>
      <vt:lpstr>MALADIE DE BEHCET  Critères de classification </vt:lpstr>
      <vt:lpstr>MALADIE DE BEHCET  Critères de classification </vt:lpstr>
      <vt:lpstr>Présentation PowerPoint</vt:lpstr>
      <vt:lpstr>Présentation PowerPoint</vt:lpstr>
    </vt:vector>
  </TitlesOfParts>
  <Company>ULg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Malaise</dc:creator>
  <cp:lastModifiedBy>Olivier Malaise</cp:lastModifiedBy>
  <cp:revision>216</cp:revision>
  <dcterms:created xsi:type="dcterms:W3CDTF">2018-09-28T19:47:35Z</dcterms:created>
  <dcterms:modified xsi:type="dcterms:W3CDTF">2022-02-05T09:56:18Z</dcterms:modified>
</cp:coreProperties>
</file>