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80" r:id="rId16"/>
    <p:sldId id="270" r:id="rId17"/>
    <p:sldId id="271" r:id="rId18"/>
    <p:sldId id="272" r:id="rId19"/>
    <p:sldId id="273" r:id="rId20"/>
    <p:sldId id="282" r:id="rId21"/>
    <p:sldId id="281" r:id="rId22"/>
    <p:sldId id="275" r:id="rId23"/>
    <p:sldId id="276" r:id="rId24"/>
    <p:sldId id="277" r:id="rId25"/>
    <p:sldId id="283" r:id="rId26"/>
    <p:sldId id="284" r:id="rId27"/>
    <p:sldId id="286" r:id="rId28"/>
    <p:sldId id="287" r:id="rId2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3E11-AF22-B949-A0BE-EB36E6BA5563}" type="datetimeFigureOut">
              <a:rPr lang="fr-FR" smtClean="0"/>
              <a:t>11/01/22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D4B9-C413-9845-9AE4-17D5347C82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239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3E11-AF22-B949-A0BE-EB36E6BA5563}" type="datetimeFigureOut">
              <a:rPr lang="fr-FR" smtClean="0"/>
              <a:t>11/01/22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D4B9-C413-9845-9AE4-17D5347C82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30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3E11-AF22-B949-A0BE-EB36E6BA5563}" type="datetimeFigureOut">
              <a:rPr lang="fr-FR" smtClean="0"/>
              <a:t>11/01/22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D4B9-C413-9845-9AE4-17D5347C82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95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3E11-AF22-B949-A0BE-EB36E6BA5563}" type="datetimeFigureOut">
              <a:rPr lang="fr-FR" smtClean="0"/>
              <a:t>11/01/22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D4B9-C413-9845-9AE4-17D5347C82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50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3E11-AF22-B949-A0BE-EB36E6BA5563}" type="datetimeFigureOut">
              <a:rPr lang="fr-FR" smtClean="0"/>
              <a:t>11/01/22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D4B9-C413-9845-9AE4-17D5347C82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059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3E11-AF22-B949-A0BE-EB36E6BA5563}" type="datetimeFigureOut">
              <a:rPr lang="fr-FR" smtClean="0"/>
              <a:t>11/01/22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D4B9-C413-9845-9AE4-17D5347C82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06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3E11-AF22-B949-A0BE-EB36E6BA5563}" type="datetimeFigureOut">
              <a:rPr lang="fr-FR" smtClean="0"/>
              <a:t>11/01/22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D4B9-C413-9845-9AE4-17D5347C82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823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3E11-AF22-B949-A0BE-EB36E6BA5563}" type="datetimeFigureOut">
              <a:rPr lang="fr-FR" smtClean="0"/>
              <a:t>11/01/22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D4B9-C413-9845-9AE4-17D5347C82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14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3E11-AF22-B949-A0BE-EB36E6BA5563}" type="datetimeFigureOut">
              <a:rPr lang="fr-FR" smtClean="0"/>
              <a:t>11/01/22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D4B9-C413-9845-9AE4-17D5347C82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03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3E11-AF22-B949-A0BE-EB36E6BA5563}" type="datetimeFigureOut">
              <a:rPr lang="fr-FR" smtClean="0"/>
              <a:t>11/01/22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D4B9-C413-9845-9AE4-17D5347C82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4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3E11-AF22-B949-A0BE-EB36E6BA5563}" type="datetimeFigureOut">
              <a:rPr lang="fr-FR" smtClean="0"/>
              <a:t>11/01/22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D4B9-C413-9845-9AE4-17D5347C82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69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63E11-AF22-B949-A0BE-EB36E6BA5563}" type="datetimeFigureOut">
              <a:rPr lang="fr-FR" smtClean="0"/>
              <a:t>11/01/22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BD4B9-C413-9845-9AE4-17D5347C82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77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-10643" y="-5228"/>
            <a:ext cx="2414925" cy="688937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BE" sz="8200" smtClean="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BE" sz="8200">
              <a:solidFill>
                <a:srgbClr val="2D3235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317188" y="6176580"/>
            <a:ext cx="1150327" cy="588962"/>
          </a:xfrm>
          <a:prstGeom prst="rect">
            <a:avLst/>
          </a:prstGeom>
          <a:solidFill>
            <a:srgbClr val="0098C6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778177" y="6176580"/>
            <a:ext cx="1150326" cy="588962"/>
          </a:xfrm>
          <a:prstGeom prst="rect">
            <a:avLst/>
          </a:prstGeom>
          <a:solidFill>
            <a:srgbClr val="DC5B26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r>
              <a:rPr lang="fr-FR" sz="8200">
                <a:solidFill>
                  <a:srgbClr val="2D3235"/>
                </a:solidFill>
              </a:rPr>
              <a:t>  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283126" y="6176580"/>
            <a:ext cx="1150327" cy="588962"/>
          </a:xfrm>
          <a:prstGeom prst="rect">
            <a:avLst/>
          </a:prstGeom>
          <a:solidFill>
            <a:srgbClr val="CD0066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 dirty="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 dirty="0">
              <a:solidFill>
                <a:srgbClr val="2D3235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7782216" y="6176580"/>
            <a:ext cx="1151792" cy="588962"/>
          </a:xfrm>
          <a:prstGeom prst="rect">
            <a:avLst/>
          </a:prstGeom>
          <a:solidFill>
            <a:srgbClr val="383579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30" name="Picture 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8969" r="54815" b="23007"/>
          <a:stretch/>
        </p:blipFill>
        <p:spPr bwMode="auto">
          <a:xfrm>
            <a:off x="5262563" y="5317345"/>
            <a:ext cx="1613052" cy="78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08968-FC1F-9843-909A-5076BB71D15F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sp>
        <p:nvSpPr>
          <p:cNvPr id="19" name="Sous-titre 2"/>
          <p:cNvSpPr txBox="1">
            <a:spLocks/>
          </p:cNvSpPr>
          <p:nvPr/>
        </p:nvSpPr>
        <p:spPr bwMode="auto">
          <a:xfrm>
            <a:off x="1714824" y="3729474"/>
            <a:ext cx="7230189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793" tIns="47896" rIns="95793" bIns="47896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78963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57925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436888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915851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394814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73776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352739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31702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fr-BE" sz="2800" b="1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Dr </a:t>
            </a:r>
            <a:r>
              <a:rPr lang="fr-BE" sz="2800" b="1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Olivier </a:t>
            </a:r>
            <a:r>
              <a:rPr lang="fr-BE" sz="2800" b="1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Malaise</a:t>
            </a:r>
          </a:p>
          <a:p>
            <a:pPr algn="r" eaLnBrk="1" hangingPunct="1">
              <a:defRPr/>
            </a:pPr>
            <a:endParaRPr lang="fr-BE" sz="800" b="1" dirty="0" smtClean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  <a:p>
            <a:pPr algn="r" eaLnBrk="1" hangingPunct="1">
              <a:defRPr/>
            </a:pPr>
            <a:r>
              <a:rPr lang="fr-BE" sz="1800" b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charset="0"/>
              </a:rPr>
              <a:t>M.D., Ph.D.</a:t>
            </a:r>
          </a:p>
          <a:p>
            <a:pPr algn="r" eaLnBrk="1" hangingPunct="1">
              <a:defRPr/>
            </a:pPr>
            <a:endParaRPr lang="fr-BE" sz="800" b="1" dirty="0" smtClean="0">
              <a:solidFill>
                <a:schemeClr val="bg1">
                  <a:lumMod val="50000"/>
                </a:schemeClr>
              </a:solidFill>
              <a:latin typeface="+mj-lt"/>
              <a:cs typeface="Arial" charset="0"/>
            </a:endParaRPr>
          </a:p>
          <a:p>
            <a:pPr algn="r" eaLnBrk="1" hangingPunct="1">
              <a:defRPr/>
            </a:pPr>
            <a:r>
              <a:rPr lang="fr-BE" sz="1800" b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charset="0"/>
              </a:rPr>
              <a:t>Service de rhumatologie, Centre Hospitalier Universitaire de Liège</a:t>
            </a:r>
          </a:p>
          <a:p>
            <a:pPr algn="r" eaLnBrk="1" hangingPunct="1">
              <a:defRPr/>
            </a:pPr>
            <a:r>
              <a:rPr lang="fr-BE" sz="1800" b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charset="0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24891" y="5505267"/>
            <a:ext cx="7769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Juillet 2018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658" y="5294357"/>
            <a:ext cx="1832696" cy="79776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1007"/>
          <a:stretch/>
        </p:blipFill>
        <p:spPr>
          <a:xfrm>
            <a:off x="42504" y="2652026"/>
            <a:ext cx="2316147" cy="136684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t="15923" b="8019"/>
          <a:stretch/>
        </p:blipFill>
        <p:spPr>
          <a:xfrm>
            <a:off x="33615" y="1449517"/>
            <a:ext cx="2325036" cy="11748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l="63834" t="2895" r="13361" b="52401"/>
          <a:stretch/>
        </p:blipFill>
        <p:spPr>
          <a:xfrm>
            <a:off x="42504" y="5455836"/>
            <a:ext cx="1053402" cy="13770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/>
          <a:srcRect t="10268"/>
          <a:stretch/>
        </p:blipFill>
        <p:spPr>
          <a:xfrm>
            <a:off x="33615" y="38479"/>
            <a:ext cx="2334098" cy="139082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04" y="4053298"/>
            <a:ext cx="2316147" cy="134915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9"/>
          <a:srcRect l="59638" t="5263" r="7738" b="9763"/>
          <a:stretch/>
        </p:blipFill>
        <p:spPr>
          <a:xfrm>
            <a:off x="1090481" y="5455835"/>
            <a:ext cx="1268170" cy="1377004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415095" y="1061383"/>
            <a:ext cx="6728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800" b="1" dirty="0" smtClean="0"/>
              <a:t>Place de l’alimentation dans la prévention de l’ostéoporose </a:t>
            </a:r>
            <a:endParaRPr lang="fr-BE" sz="2800" b="1" dirty="0" smtClean="0"/>
          </a:p>
          <a:p>
            <a:pPr algn="just"/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114277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APPROCHE PREVENTIVE ALIMENTAIRE DE L’OSTEOPOROSE</a:t>
            </a:r>
          </a:p>
          <a:p>
            <a:endParaRPr lang="fr-FR" dirty="0"/>
          </a:p>
          <a:p>
            <a:r>
              <a:rPr lang="fr-FR" u="sng" dirty="0" smtClean="0"/>
              <a:t>Recherche Google</a:t>
            </a:r>
            <a:r>
              <a:rPr lang="fr-FR" dirty="0" smtClean="0"/>
              <a:t> OU </a:t>
            </a:r>
            <a:r>
              <a:rPr lang="fr-FR" dirty="0"/>
              <a:t>m</a:t>
            </a:r>
            <a:r>
              <a:rPr lang="fr-FR" dirty="0" smtClean="0"/>
              <a:t>éthode scientifique d’analyse de la littérature médicale internationale</a:t>
            </a:r>
          </a:p>
          <a:p>
            <a:endParaRPr lang="fr-FR" dirty="0" smtClean="0"/>
          </a:p>
          <a:p>
            <a:pPr marL="342900" indent="-342900">
              <a:buAutoNum type="arabicPeriod"/>
            </a:pP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2" name="Image 1" descr="Capture d’écran 2022-01-11 à 11.58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73" y="1073838"/>
            <a:ext cx="7858458" cy="140515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3" name="Image 2" descr="Capture d’écran 2022-01-11 à 12.00.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50"/>
          <a:stretch/>
        </p:blipFill>
        <p:spPr>
          <a:xfrm>
            <a:off x="573073" y="2820081"/>
            <a:ext cx="7858458" cy="193521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Image 3" descr="Capture d’écran 2022-01-11 à 12.01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73" y="5078932"/>
            <a:ext cx="7858458" cy="148544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06704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APPROCHE PREVENTIVE ALIMENTAIRE DE L’OSTEOPOROSE</a:t>
            </a:r>
          </a:p>
          <a:p>
            <a:endParaRPr lang="fr-FR" dirty="0"/>
          </a:p>
          <a:p>
            <a:r>
              <a:rPr lang="fr-FR" dirty="0" smtClean="0"/>
              <a:t>Recherche Google OU </a:t>
            </a:r>
            <a:r>
              <a:rPr lang="fr-FR" u="sng" dirty="0"/>
              <a:t>m</a:t>
            </a:r>
            <a:r>
              <a:rPr lang="fr-FR" u="sng" dirty="0" smtClean="0"/>
              <a:t>éthode scientifique d’analyse de la littérature médicale internationale</a:t>
            </a:r>
          </a:p>
          <a:p>
            <a:endParaRPr lang="fr-FR" u="sng" dirty="0"/>
          </a:p>
          <a:p>
            <a:r>
              <a:rPr lang="fr-FR" b="1" u="sng" dirty="0" smtClean="0"/>
              <a:t>1. Le « phénotype alimentaire »</a:t>
            </a:r>
          </a:p>
          <a:p>
            <a:endParaRPr lang="fr-FR" dirty="0" smtClean="0"/>
          </a:p>
          <a:p>
            <a:pPr marL="342900" indent="-342900">
              <a:buAutoNum type="arabicPeriod"/>
            </a:pP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958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99932-48D3-7C4A-8758-E35BB4FBFC89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pic>
        <p:nvPicPr>
          <p:cNvPr id="6" name="Image 5" descr="Capture d’écran 2020-12-15 à 09.13.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t="39702" r="56888" b="29750"/>
          <a:stretch/>
        </p:blipFill>
        <p:spPr>
          <a:xfrm>
            <a:off x="0" y="1102620"/>
            <a:ext cx="4620668" cy="2380468"/>
          </a:xfrm>
          <a:prstGeom prst="rect">
            <a:avLst/>
          </a:prstGeom>
        </p:spPr>
      </p:pic>
      <p:pic>
        <p:nvPicPr>
          <p:cNvPr id="7" name="Image 6" descr="Capture d’écran 2020-12-15 à 09.14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39590" r="57471" b="29206"/>
          <a:stretch/>
        </p:blipFill>
        <p:spPr>
          <a:xfrm>
            <a:off x="4478498" y="1093144"/>
            <a:ext cx="4679773" cy="238046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61547" y="1326771"/>
            <a:ext cx="731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healthy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1099459" y="2256308"/>
            <a:ext cx="778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western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716046" y="1360471"/>
            <a:ext cx="731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healthy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753958" y="2290008"/>
            <a:ext cx="778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western</a:t>
            </a:r>
            <a:endParaRPr lang="fr-FR" sz="1400" dirty="0"/>
          </a:p>
        </p:txBody>
      </p:sp>
      <p:sp>
        <p:nvSpPr>
          <p:cNvPr id="15" name="Ellipse 14"/>
          <p:cNvSpPr/>
          <p:nvPr/>
        </p:nvSpPr>
        <p:spPr>
          <a:xfrm>
            <a:off x="3040013" y="1577685"/>
            <a:ext cx="988181" cy="87237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7599731" y="1493153"/>
            <a:ext cx="988181" cy="87237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7894303" y="2432167"/>
            <a:ext cx="988181" cy="87237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792799" y="3396644"/>
            <a:ext cx="1434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DMO 20 </a:t>
            </a:r>
            <a:r>
              <a:rPr lang="mr-IN" sz="1400" dirty="0" smtClean="0"/>
              <a:t>–</a:t>
            </a:r>
            <a:r>
              <a:rPr lang="fr-FR" sz="1400" dirty="0" smtClean="0"/>
              <a:t> 50 ans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6191389" y="3395155"/>
            <a:ext cx="1251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smtClean="0"/>
              <a:t> DMO &gt; 50 ans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296866" y="77481"/>
            <a:ext cx="7847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Influence de « </a:t>
            </a:r>
            <a:r>
              <a:rPr lang="fr-FR" sz="2000" b="1" u="sng" dirty="0" smtClean="0"/>
              <a:t>phénotype nutritionnel</a:t>
            </a:r>
            <a:r>
              <a:rPr lang="fr-FR" sz="2000" dirty="0" smtClean="0"/>
              <a:t> » sur « DMO » et sur « fracture »</a:t>
            </a:r>
          </a:p>
          <a:p>
            <a:endParaRPr lang="fr-FR" sz="2000" dirty="0"/>
          </a:p>
          <a:p>
            <a:r>
              <a:rPr lang="fr-FR" sz="2000" dirty="0" smtClean="0"/>
              <a:t>« </a:t>
            </a:r>
            <a:r>
              <a:rPr lang="fr-FR" sz="2000" dirty="0" err="1" smtClean="0"/>
              <a:t>Healthy</a:t>
            </a:r>
            <a:r>
              <a:rPr lang="fr-FR" sz="2000" dirty="0" smtClean="0"/>
              <a:t> » (poisson, fruits, légume) vs « Western » (viande rouge, soda..</a:t>
            </a:r>
            <a:r>
              <a:rPr lang="nl-BE" sz="2000" dirty="0" smtClean="0"/>
              <a:t>)</a:t>
            </a:r>
            <a:endParaRPr lang="fr-FR" sz="2000" dirty="0"/>
          </a:p>
        </p:txBody>
      </p:sp>
      <p:pic>
        <p:nvPicPr>
          <p:cNvPr id="21" name="Image 20" descr="Capture d’écran 2020-12-15 à 09.14.2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40264" r="57348" b="31345"/>
          <a:stretch/>
        </p:blipFill>
        <p:spPr>
          <a:xfrm>
            <a:off x="1739086" y="3810972"/>
            <a:ext cx="5865796" cy="2761176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4303705" y="6559320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smtClean="0"/>
              <a:t>Fracture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3594823" y="4044708"/>
            <a:ext cx="731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healthy</a:t>
            </a:r>
            <a:endParaRPr lang="fr-FR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594248" y="5192321"/>
            <a:ext cx="778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western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04131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99932-48D3-7C4A-8758-E35BB4FBFC89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pic>
        <p:nvPicPr>
          <p:cNvPr id="22" name="Image 21" descr="Capture d’écran 2020-12-15 à 09.18.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t="28482" r="59105" b="36597"/>
          <a:stretch/>
        </p:blipFill>
        <p:spPr>
          <a:xfrm>
            <a:off x="161129" y="1544476"/>
            <a:ext cx="3971325" cy="2388597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296866" y="77481"/>
            <a:ext cx="7847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Influence de « </a:t>
            </a:r>
            <a:r>
              <a:rPr lang="fr-FR" sz="2000" b="1" u="sng" dirty="0" smtClean="0"/>
              <a:t>régime végétarien - </a:t>
            </a:r>
            <a:r>
              <a:rPr lang="fr-FR" sz="2000" b="1" u="sng" dirty="0" err="1" smtClean="0"/>
              <a:t>végan</a:t>
            </a:r>
            <a:r>
              <a:rPr lang="fr-FR" sz="2000" dirty="0" smtClean="0"/>
              <a:t> » sur « DMO » et « fracture »</a:t>
            </a:r>
          </a:p>
          <a:p>
            <a:endParaRPr lang="fr-FR" sz="2000" dirty="0"/>
          </a:p>
        </p:txBody>
      </p:sp>
      <p:pic>
        <p:nvPicPr>
          <p:cNvPr id="24" name="Image 23" descr="Capture d’écran 2021-01-05 à 21.11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52" y="1155908"/>
            <a:ext cx="4664283" cy="5313524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054" y="432874"/>
            <a:ext cx="1037626" cy="69049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5"/>
          <a:srcRect b="9605"/>
          <a:stretch/>
        </p:blipFill>
        <p:spPr>
          <a:xfrm>
            <a:off x="6537196" y="475797"/>
            <a:ext cx="988418" cy="657047"/>
          </a:xfrm>
          <a:prstGeom prst="rect">
            <a:avLst/>
          </a:prstGeom>
        </p:spPr>
      </p:pic>
      <p:pic>
        <p:nvPicPr>
          <p:cNvPr id="27" name="Image 26" descr="Unknown-1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93" y="466320"/>
            <a:ext cx="905358" cy="678145"/>
          </a:xfrm>
          <a:prstGeom prst="rect">
            <a:avLst/>
          </a:prstGeom>
        </p:spPr>
      </p:pic>
      <p:pic>
        <p:nvPicPr>
          <p:cNvPr id="28" name="Image 27" descr="Unknown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90" y="470782"/>
            <a:ext cx="1050080" cy="689944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2014868" y="2312457"/>
            <a:ext cx="1023023" cy="13257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6340851" y="1298388"/>
            <a:ext cx="1023023" cy="81271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331512" y="3422064"/>
            <a:ext cx="1023023" cy="81271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6370174" y="4133624"/>
            <a:ext cx="1023023" cy="81271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91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99932-48D3-7C4A-8758-E35BB4FBFC89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296865" y="77481"/>
            <a:ext cx="7122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Influence de « </a:t>
            </a:r>
            <a:r>
              <a:rPr lang="fr-FR" sz="2000" b="1" u="sng" dirty="0" smtClean="0"/>
              <a:t>régime végétarien - </a:t>
            </a:r>
            <a:r>
              <a:rPr lang="fr-FR" sz="2000" b="1" u="sng" dirty="0" err="1" smtClean="0"/>
              <a:t>végan</a:t>
            </a:r>
            <a:r>
              <a:rPr lang="fr-FR" sz="2000" dirty="0" smtClean="0"/>
              <a:t> »</a:t>
            </a:r>
          </a:p>
          <a:p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446" y="147273"/>
            <a:ext cx="1193198" cy="9385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b="9605"/>
          <a:stretch/>
        </p:blipFill>
        <p:spPr>
          <a:xfrm>
            <a:off x="6303099" y="147273"/>
            <a:ext cx="1069710" cy="84056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01160" y="1102820"/>
            <a:ext cx="718760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régimes souvent carentiels en calcium et en protéines</a:t>
            </a:r>
          </a:p>
          <a:p>
            <a:endParaRPr lang="fr-FR" dirty="0"/>
          </a:p>
          <a:p>
            <a:r>
              <a:rPr lang="fr-FR" dirty="0" smtClean="0"/>
              <a:t>Protéines</a:t>
            </a:r>
          </a:p>
          <a:p>
            <a:pPr marL="285750" indent="-285750">
              <a:buFontTx/>
              <a:buChar char="•"/>
            </a:pPr>
            <a:r>
              <a:rPr lang="fr-FR" dirty="0" smtClean="0"/>
              <a:t>Souvent associées au régime « occidental »</a:t>
            </a:r>
          </a:p>
          <a:p>
            <a:pPr marL="285750" indent="-285750">
              <a:buFontTx/>
              <a:buChar char="•"/>
            </a:pPr>
            <a:r>
              <a:rPr lang="fr-FR" dirty="0" smtClean="0"/>
              <a:t>Excès de protéines &gt; balance calcique négative ?</a:t>
            </a:r>
          </a:p>
          <a:p>
            <a:pPr marL="742950" lvl="1" indent="-285750">
              <a:buFontTx/>
              <a:buChar char="•"/>
            </a:pPr>
            <a:r>
              <a:rPr lang="fr-FR" dirty="0" smtClean="0"/>
              <a:t>Théorie de la charge acide, avec excès de protéines surtout animales (acides aminés sulfurés) qui augmentent la charge acide / oxydante et la résorption osseuse</a:t>
            </a:r>
          </a:p>
          <a:p>
            <a:pPr marL="742950" lvl="1" indent="-285750">
              <a:buFontTx/>
              <a:buChar char="•"/>
            </a:pPr>
            <a:endParaRPr lang="fr-FR" dirty="0"/>
          </a:p>
          <a:p>
            <a:pPr marL="285750" indent="-285750">
              <a:buFontTx/>
              <a:buChar char="•"/>
            </a:pPr>
            <a:r>
              <a:rPr lang="fr-FR" dirty="0" smtClean="0"/>
              <a:t>En réalité, un apport protéique élevé (&gt; 0,8 g/kg) est associés à une DMO meilleure et un risque fracturaire plus bas</a:t>
            </a:r>
          </a:p>
          <a:p>
            <a:pPr marL="285750" indent="-285750">
              <a:buFontTx/>
              <a:buChar char="•"/>
            </a:pPr>
            <a:endParaRPr lang="fr-FR" dirty="0"/>
          </a:p>
          <a:p>
            <a:pPr marL="285750" indent="-285750">
              <a:buFontTx/>
              <a:buChar char="•"/>
            </a:pPr>
            <a:r>
              <a:rPr lang="fr-FR" dirty="0" smtClean="0"/>
              <a:t>1 </a:t>
            </a:r>
            <a:r>
              <a:rPr lang="mr-IN" dirty="0" smtClean="0"/>
              <a:t>–</a:t>
            </a:r>
            <a:r>
              <a:rPr lang="fr-FR" dirty="0" smtClean="0"/>
              <a:t> 1,2 g/kg, avec minimum 20 </a:t>
            </a:r>
            <a:r>
              <a:rPr lang="mr-IN" dirty="0" smtClean="0"/>
              <a:t>–</a:t>
            </a:r>
            <a:r>
              <a:rPr lang="fr-FR" dirty="0" smtClean="0"/>
              <a:t> 25 g de protéines </a:t>
            </a:r>
            <a:r>
              <a:rPr lang="fr-FR" b="1" dirty="0" smtClean="0"/>
              <a:t>« de haute qualité » </a:t>
            </a:r>
            <a:r>
              <a:rPr lang="fr-FR" dirty="0" smtClean="0"/>
              <a:t>(protéines « complètes », « digestible », comme viande / poisson / œufs).</a:t>
            </a:r>
          </a:p>
          <a:p>
            <a:pPr marL="742950" lvl="1" indent="-285750">
              <a:buFontTx/>
              <a:buChar char="•"/>
            </a:pPr>
            <a:r>
              <a:rPr lang="fr-FR" dirty="0" smtClean="0"/>
              <a:t>Légumes / plantes ? Non, sauf le </a:t>
            </a:r>
            <a:r>
              <a:rPr lang="fr-FR" u="sng" dirty="0" smtClean="0"/>
              <a:t>soja</a:t>
            </a:r>
            <a:r>
              <a:rPr lang="fr-FR" dirty="0" smtClean="0"/>
              <a:t> et le </a:t>
            </a:r>
            <a:r>
              <a:rPr lang="fr-FR" u="sng" dirty="0" smtClean="0"/>
              <a:t>quinoa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t="68610"/>
          <a:stretch/>
        </p:blipFill>
        <p:spPr>
          <a:xfrm>
            <a:off x="2952561" y="5573654"/>
            <a:ext cx="4420248" cy="12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5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APPROCHE PREVENTIVE ALIMENTAIRE DE L’OSTEOPOROSE</a:t>
            </a:r>
          </a:p>
          <a:p>
            <a:endParaRPr lang="fr-FR" dirty="0"/>
          </a:p>
          <a:p>
            <a:r>
              <a:rPr lang="fr-FR" dirty="0" smtClean="0"/>
              <a:t>Recherche Google OU </a:t>
            </a:r>
            <a:r>
              <a:rPr lang="fr-FR" u="sng" dirty="0"/>
              <a:t>m</a:t>
            </a:r>
            <a:r>
              <a:rPr lang="fr-FR" u="sng" dirty="0" smtClean="0"/>
              <a:t>éthode scientifique d’analyse de la littérature médicale internationale</a:t>
            </a:r>
          </a:p>
          <a:p>
            <a:endParaRPr lang="fr-FR" u="sng" dirty="0"/>
          </a:p>
          <a:p>
            <a:r>
              <a:rPr lang="fr-FR" b="1" u="sng" dirty="0"/>
              <a:t>2</a:t>
            </a:r>
            <a:r>
              <a:rPr lang="fr-FR" b="1" u="sng" dirty="0" smtClean="0"/>
              <a:t>. Les « produits laitiers »</a:t>
            </a:r>
          </a:p>
          <a:p>
            <a:endParaRPr lang="fr-FR" dirty="0" smtClean="0"/>
          </a:p>
          <a:p>
            <a:pPr marL="342900" indent="-342900">
              <a:buAutoNum type="arabicPeriod"/>
            </a:pP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075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99932-48D3-7C4A-8758-E35BB4FBFC89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pic>
        <p:nvPicPr>
          <p:cNvPr id="5" name="Image 4" descr="Capture d’écran 2020-12-15 à 08.52.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r="21556" b="9939"/>
          <a:stretch/>
        </p:blipFill>
        <p:spPr>
          <a:xfrm>
            <a:off x="0" y="1552088"/>
            <a:ext cx="9092730" cy="50678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96866" y="77481"/>
            <a:ext cx="7795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Influence de « </a:t>
            </a:r>
            <a:r>
              <a:rPr lang="fr-FR" sz="2000" b="1" u="sng" dirty="0" smtClean="0"/>
              <a:t>lait </a:t>
            </a:r>
            <a:r>
              <a:rPr lang="mr-IN" sz="2000" b="1" u="sng" dirty="0" smtClean="0"/>
              <a:t>–</a:t>
            </a:r>
            <a:r>
              <a:rPr lang="fr-FR" sz="2000" b="1" u="sng" dirty="0" smtClean="0"/>
              <a:t> fromage </a:t>
            </a:r>
            <a:r>
              <a:rPr lang="mr-IN" sz="2000" b="1" u="sng" dirty="0" smtClean="0"/>
              <a:t>–</a:t>
            </a:r>
            <a:r>
              <a:rPr lang="fr-FR" sz="2000" b="1" u="sng" dirty="0" smtClean="0"/>
              <a:t> yoghourt</a:t>
            </a:r>
            <a:r>
              <a:rPr lang="fr-FR" sz="2000" dirty="0" smtClean="0"/>
              <a:t> » sur « </a:t>
            </a:r>
            <a:r>
              <a:rPr lang="fr-FR" sz="2000" b="1" u="sng" dirty="0" smtClean="0"/>
              <a:t>fracture </a:t>
            </a:r>
            <a:r>
              <a:rPr lang="fr-FR" sz="2000" b="1" u="sng" dirty="0" err="1" smtClean="0"/>
              <a:t>at</a:t>
            </a:r>
            <a:r>
              <a:rPr lang="fr-FR" sz="2000" b="1" u="sng" dirty="0" smtClean="0"/>
              <a:t> </a:t>
            </a:r>
            <a:r>
              <a:rPr lang="fr-FR" sz="2000" b="1" u="sng" dirty="0" err="1" smtClean="0"/>
              <a:t>any</a:t>
            </a:r>
            <a:r>
              <a:rPr lang="fr-FR" sz="2000" b="1" u="sng" dirty="0" smtClean="0"/>
              <a:t> site</a:t>
            </a:r>
            <a:r>
              <a:rPr lang="fr-FR" sz="2000" dirty="0" smtClean="0"/>
              <a:t> »</a:t>
            </a:r>
          </a:p>
          <a:p>
            <a:endParaRPr lang="fr-FR" sz="2000" dirty="0"/>
          </a:p>
          <a:p>
            <a:r>
              <a:rPr lang="fr-FR" sz="2000" dirty="0" smtClean="0"/>
              <a:t>(comparaison entre le « </a:t>
            </a:r>
            <a:r>
              <a:rPr lang="fr-FR" sz="2000" dirty="0" err="1" smtClean="0"/>
              <a:t>highest</a:t>
            </a:r>
            <a:r>
              <a:rPr lang="fr-FR" sz="2000" dirty="0" smtClean="0"/>
              <a:t> </a:t>
            </a:r>
            <a:r>
              <a:rPr lang="fr-FR" sz="2000" dirty="0" err="1" smtClean="0"/>
              <a:t>intake</a:t>
            </a:r>
            <a:r>
              <a:rPr lang="fr-FR" sz="2000" dirty="0" smtClean="0"/>
              <a:t> » et le « </a:t>
            </a:r>
            <a:r>
              <a:rPr lang="fr-FR" sz="2000" dirty="0" err="1" smtClean="0"/>
              <a:t>lowest</a:t>
            </a:r>
            <a:r>
              <a:rPr lang="fr-FR" sz="2000" dirty="0" smtClean="0"/>
              <a:t> </a:t>
            </a:r>
            <a:r>
              <a:rPr lang="fr-FR" sz="2000" dirty="0" err="1" smtClean="0"/>
              <a:t>intake</a:t>
            </a:r>
            <a:r>
              <a:rPr lang="fr-FR" sz="2000" dirty="0" smtClean="0"/>
              <a:t> »)</a:t>
            </a:r>
            <a:endParaRPr lang="fr-FR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16" y="3213592"/>
            <a:ext cx="736943" cy="8312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1" y="4044836"/>
            <a:ext cx="1040971" cy="6927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6" y="4826064"/>
            <a:ext cx="707313" cy="707313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3351281" y="4127146"/>
            <a:ext cx="1023023" cy="610409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3339055" y="4796898"/>
            <a:ext cx="1023023" cy="610409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833712" y="4226868"/>
            <a:ext cx="186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Hazard</a:t>
            </a:r>
            <a:r>
              <a:rPr lang="fr-FR" dirty="0" smtClean="0"/>
              <a:t> ratio: 0.89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862897" y="4976336"/>
            <a:ext cx="186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Hazard</a:t>
            </a:r>
            <a:r>
              <a:rPr lang="fr-FR" dirty="0" smtClean="0"/>
              <a:t> ratio: 0.95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28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99932-48D3-7C4A-8758-E35BB4FBFC89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pic>
        <p:nvPicPr>
          <p:cNvPr id="5" name="Image 4" descr="Capture d’écran 2020-12-15 à 08.52.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8" r="21556" b="9939"/>
          <a:stretch/>
        </p:blipFill>
        <p:spPr>
          <a:xfrm>
            <a:off x="0" y="2809263"/>
            <a:ext cx="9092730" cy="38106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16" y="3213592"/>
            <a:ext cx="736943" cy="83124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3919625" y="3457622"/>
            <a:ext cx="262687" cy="2624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96866" y="187662"/>
            <a:ext cx="7795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Consommation de lait dans les pays avec apport calcique élevé augmente le risque de fracture » ? </a:t>
            </a:r>
          </a:p>
          <a:p>
            <a:r>
              <a:rPr lang="fr-FR" dirty="0" smtClean="0"/>
              <a:t>Rationnel : </a:t>
            </a:r>
          </a:p>
          <a:p>
            <a:pPr marL="285750" indent="-285750">
              <a:buFontTx/>
              <a:buChar char="•"/>
            </a:pPr>
            <a:r>
              <a:rPr lang="fr-FR" dirty="0"/>
              <a:t>L</a:t>
            </a:r>
            <a:r>
              <a:rPr lang="fr-FR" dirty="0" smtClean="0"/>
              <a:t>e lait apporte une charge acide dans l’organisme (D-galactose, justement peu présent dans les yaourts et les fromages) ?</a:t>
            </a:r>
          </a:p>
          <a:p>
            <a:pPr marL="285750" indent="-285750">
              <a:buFontTx/>
              <a:buChar char="•"/>
            </a:pPr>
            <a:r>
              <a:rPr lang="fr-FR" dirty="0" smtClean="0"/>
              <a:t>« Une vache, ça boit de l’eau, pas du lait » &gt; à réserver aux enfants</a:t>
            </a:r>
          </a:p>
          <a:p>
            <a:endParaRPr lang="fr-FR" dirty="0"/>
          </a:p>
          <a:p>
            <a:r>
              <a:rPr lang="fr-FR" dirty="0" smtClean="0"/>
              <a:t>Mais jamais confirmé, </a:t>
            </a:r>
            <a:r>
              <a:rPr lang="fr-FR" dirty="0" err="1" smtClean="0"/>
              <a:t>bcp</a:t>
            </a:r>
            <a:r>
              <a:rPr lang="fr-FR" dirty="0" smtClean="0"/>
              <a:t> de facteurs confondants, anamnèse rétrospective peu précise </a:t>
            </a:r>
            <a:r>
              <a:rPr lang="mr-IN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332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99932-48D3-7C4A-8758-E35BB4FBFC89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pic>
        <p:nvPicPr>
          <p:cNvPr id="5" name="Image 4" descr="Capture d’écran 2020-12-15 à 08.54.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12979" r="20028" b="10469"/>
          <a:stretch/>
        </p:blipFill>
        <p:spPr>
          <a:xfrm>
            <a:off x="0" y="1475296"/>
            <a:ext cx="9144000" cy="52656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25" y="4970985"/>
            <a:ext cx="736943" cy="83124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96866" y="77481"/>
            <a:ext cx="7847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Influence de « </a:t>
            </a:r>
            <a:r>
              <a:rPr lang="fr-FR" sz="2000" b="1" u="sng" dirty="0" smtClean="0"/>
              <a:t>lait</a:t>
            </a:r>
            <a:r>
              <a:rPr lang="fr-FR" sz="2000" dirty="0" smtClean="0"/>
              <a:t> » sur « </a:t>
            </a:r>
            <a:r>
              <a:rPr lang="fr-FR" sz="2000" b="1" u="sng" dirty="0" smtClean="0"/>
              <a:t>hip fracture</a:t>
            </a:r>
            <a:r>
              <a:rPr lang="fr-FR" sz="2000" dirty="0" smtClean="0"/>
              <a:t> »</a:t>
            </a:r>
          </a:p>
          <a:p>
            <a:endParaRPr lang="fr-FR" sz="2000" dirty="0"/>
          </a:p>
          <a:p>
            <a:r>
              <a:rPr lang="fr-FR" sz="2000" dirty="0" smtClean="0"/>
              <a:t>(analyse en sous-groupe)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6833712" y="2802995"/>
            <a:ext cx="2310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4 études US positives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4 études pays scandinaves négatives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 smtClean="0"/>
              <a:t>Cause ? Lait enrichi en vitamine D aux USA ?</a:t>
            </a:r>
          </a:p>
        </p:txBody>
      </p:sp>
      <p:sp>
        <p:nvSpPr>
          <p:cNvPr id="9" name="Ellipse 8"/>
          <p:cNvSpPr/>
          <p:nvPr/>
        </p:nvSpPr>
        <p:spPr>
          <a:xfrm>
            <a:off x="136077" y="2959103"/>
            <a:ext cx="6531632" cy="610409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86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99932-48D3-7C4A-8758-E35BB4FBFC89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296866" y="77481"/>
            <a:ext cx="7122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Influence de « </a:t>
            </a:r>
            <a:r>
              <a:rPr lang="fr-FR" sz="2000" b="1" u="sng" dirty="0" smtClean="0"/>
              <a:t>aliments enrichis en vitamine D</a:t>
            </a:r>
            <a:r>
              <a:rPr lang="fr-FR" sz="2000" dirty="0" smtClean="0"/>
              <a:t> » sur « </a:t>
            </a:r>
            <a:r>
              <a:rPr lang="fr-FR" sz="2000" b="1" u="sng" dirty="0" smtClean="0"/>
              <a:t>DMO</a:t>
            </a:r>
            <a:r>
              <a:rPr lang="fr-FR" sz="2000" dirty="0" smtClean="0"/>
              <a:t> »</a:t>
            </a:r>
          </a:p>
          <a:p>
            <a:endParaRPr lang="fr-FR" sz="2000" dirty="0"/>
          </a:p>
        </p:txBody>
      </p:sp>
      <p:pic>
        <p:nvPicPr>
          <p:cNvPr id="6" name="Image 5" descr="Capture d’écran 2021-01-05 à 23.46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0" y="522946"/>
            <a:ext cx="6185650" cy="1718236"/>
          </a:xfrm>
          <a:prstGeom prst="rect">
            <a:avLst/>
          </a:prstGeom>
        </p:spPr>
      </p:pic>
      <p:pic>
        <p:nvPicPr>
          <p:cNvPr id="7" name="Image 6" descr="Capture d’écran 2021-01-05 à 23.47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0" y="2226242"/>
            <a:ext cx="6280537" cy="46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2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795" y="2471196"/>
            <a:ext cx="3219966" cy="4293288"/>
          </a:xfrm>
          <a:prstGeom prst="rect">
            <a:avLst/>
          </a:prstGeom>
        </p:spPr>
      </p:pic>
      <p:pic>
        <p:nvPicPr>
          <p:cNvPr id="6" name="Image 5" descr="image_5457_2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54" y="2505519"/>
            <a:ext cx="3192137" cy="426052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17161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OSTEOPOROSE</a:t>
            </a:r>
          </a:p>
          <a:p>
            <a:endParaRPr lang="fr-FR" dirty="0"/>
          </a:p>
          <a:p>
            <a:r>
              <a:rPr lang="fr-FR" dirty="0" smtClean="0"/>
              <a:t>Maladie du squelette caractérisée par </a:t>
            </a:r>
          </a:p>
          <a:p>
            <a:r>
              <a:rPr lang="fr-FR" dirty="0" smtClean="0"/>
              <a:t>	1. Une perte de la densité de l’os (concept quantitatif)</a:t>
            </a:r>
          </a:p>
          <a:p>
            <a:r>
              <a:rPr lang="fr-FR" dirty="0"/>
              <a:t>	</a:t>
            </a:r>
            <a:r>
              <a:rPr lang="fr-FR" dirty="0" smtClean="0"/>
              <a:t>2. Une perte de l’organisation de la </a:t>
            </a:r>
            <a:r>
              <a:rPr lang="fr-FR" dirty="0" err="1" smtClean="0"/>
              <a:t>micro-architecture</a:t>
            </a:r>
            <a:r>
              <a:rPr lang="fr-FR" dirty="0" smtClean="0"/>
              <a:t> de l’os (concept qualitatif)</a:t>
            </a:r>
          </a:p>
          <a:p>
            <a:r>
              <a:rPr lang="fr-FR" dirty="0"/>
              <a:t>	</a:t>
            </a:r>
            <a:r>
              <a:rPr lang="fr-FR" dirty="0" smtClean="0"/>
              <a:t>telle que risque de survenir des fractures spontanées ou provoquées par des traumatismes mineurs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410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APPROCHE PREVENTIVE ALIMENTAIRE DE L’OSTEOPOROSE</a:t>
            </a:r>
          </a:p>
          <a:p>
            <a:endParaRPr lang="fr-FR" dirty="0"/>
          </a:p>
          <a:p>
            <a:r>
              <a:rPr lang="fr-FR" dirty="0" smtClean="0"/>
              <a:t>Recherche Google OU </a:t>
            </a:r>
            <a:r>
              <a:rPr lang="fr-FR" u="sng" dirty="0"/>
              <a:t>m</a:t>
            </a:r>
            <a:r>
              <a:rPr lang="fr-FR" u="sng" dirty="0" smtClean="0"/>
              <a:t>éthode scientifique d’analyse de la littérature médicale internationale</a:t>
            </a:r>
          </a:p>
          <a:p>
            <a:endParaRPr lang="fr-FR" u="sng" dirty="0"/>
          </a:p>
          <a:p>
            <a:r>
              <a:rPr lang="fr-FR" b="1" u="sng" dirty="0" smtClean="0"/>
              <a:t>3. Les « compléments alimentaires »</a:t>
            </a:r>
          </a:p>
          <a:p>
            <a:endParaRPr lang="fr-FR" dirty="0" smtClean="0"/>
          </a:p>
          <a:p>
            <a:pPr marL="342900" indent="-342900">
              <a:buAutoNum type="arabicPeriod"/>
            </a:pP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628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99932-48D3-7C4A-8758-E35BB4FBFC89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pic>
        <p:nvPicPr>
          <p:cNvPr id="5" name="Image 4" descr="Capture d’écran 2020-12-15 à 08.59.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t="34915" r="38553" b="24216"/>
          <a:stretch/>
        </p:blipFill>
        <p:spPr>
          <a:xfrm>
            <a:off x="1415085" y="1251740"/>
            <a:ext cx="5138115" cy="21518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96866" y="77480"/>
            <a:ext cx="7847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Influence de « </a:t>
            </a:r>
            <a:r>
              <a:rPr lang="fr-FR" sz="2000" b="1" u="sng" dirty="0" err="1" smtClean="0"/>
              <a:t>probiotique</a:t>
            </a:r>
            <a:r>
              <a:rPr lang="fr-FR" sz="2000" dirty="0" smtClean="0"/>
              <a:t> » sur « </a:t>
            </a:r>
            <a:r>
              <a:rPr lang="fr-FR" sz="2000" b="1" u="sng" dirty="0" smtClean="0"/>
              <a:t>DMO</a:t>
            </a:r>
            <a:r>
              <a:rPr lang="fr-FR" sz="2000" dirty="0" smtClean="0"/>
              <a:t> »</a:t>
            </a:r>
            <a:endParaRPr lang="fr-FR" sz="2000" dirty="0"/>
          </a:p>
          <a:p>
            <a:r>
              <a:rPr lang="fr-FR" sz="2000" dirty="0" smtClean="0"/>
              <a:t>(lactobacillus </a:t>
            </a:r>
            <a:r>
              <a:rPr lang="fr-FR" sz="2000" dirty="0" err="1" smtClean="0"/>
              <a:t>reuteri</a:t>
            </a:r>
            <a:r>
              <a:rPr lang="fr-FR" sz="2000" dirty="0" smtClean="0"/>
              <a:t>, contre placebo, dans une population de femmes âgées)</a:t>
            </a:r>
            <a:endParaRPr lang="fr-FR" sz="20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1964750" y="2267740"/>
            <a:ext cx="41566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690843" y="1251740"/>
            <a:ext cx="21545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P&lt;0.05</a:t>
            </a:r>
          </a:p>
          <a:p>
            <a:endParaRPr lang="fr-FR" dirty="0"/>
          </a:p>
          <a:p>
            <a:r>
              <a:rPr lang="fr-FR" dirty="0" smtClean="0"/>
              <a:t>« on perd moins »</a:t>
            </a:r>
          </a:p>
          <a:p>
            <a:endParaRPr lang="fr-FR" dirty="0"/>
          </a:p>
          <a:p>
            <a:r>
              <a:rPr lang="fr-FR" dirty="0" smtClean="0"/>
              <a:t>« Il n’y a pas que du lait dans les produits laitiers </a:t>
            </a:r>
            <a:r>
              <a:rPr lang="mr-IN" dirty="0" smtClean="0"/>
              <a:t>…</a:t>
            </a:r>
            <a:r>
              <a:rPr lang="nl-BE" dirty="0" smtClean="0"/>
              <a:t>”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296866" y="3633481"/>
            <a:ext cx="7122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Influence de « </a:t>
            </a:r>
            <a:r>
              <a:rPr lang="fr-FR" sz="2000" b="1" u="sng" dirty="0" err="1" smtClean="0"/>
              <a:t>omega</a:t>
            </a:r>
            <a:r>
              <a:rPr lang="fr-FR" sz="2000" b="1" u="sng" dirty="0" smtClean="0"/>
              <a:t> 3</a:t>
            </a:r>
            <a:r>
              <a:rPr lang="fr-FR" sz="2000" dirty="0" smtClean="0"/>
              <a:t> » sur « </a:t>
            </a:r>
            <a:r>
              <a:rPr lang="fr-FR" sz="2000" b="1" u="sng" dirty="0" smtClean="0"/>
              <a:t>fracture de hanche</a:t>
            </a:r>
            <a:r>
              <a:rPr lang="fr-FR" sz="2000" dirty="0" smtClean="0"/>
              <a:t> »</a:t>
            </a:r>
            <a:endParaRPr lang="fr-FR" sz="2000" dirty="0"/>
          </a:p>
          <a:p>
            <a:r>
              <a:rPr lang="fr-FR" sz="2000" dirty="0" smtClean="0"/>
              <a:t>(poisson, apport en acide gras polyinsaturés)</a:t>
            </a:r>
            <a:endParaRPr lang="fr-FR" sz="2000" dirty="0"/>
          </a:p>
        </p:txBody>
      </p:sp>
      <p:pic>
        <p:nvPicPr>
          <p:cNvPr id="14" name="Image 13" descr="Capture d’écran 2020-12-15 à 09.10.5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29145" r="48611" b="22657"/>
          <a:stretch/>
        </p:blipFill>
        <p:spPr>
          <a:xfrm>
            <a:off x="2165524" y="4355875"/>
            <a:ext cx="3955876" cy="249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66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99932-48D3-7C4A-8758-E35BB4FBFC89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pic>
        <p:nvPicPr>
          <p:cNvPr id="5" name="Image 4" descr="Capture d’écran 2020-12-15 à 09.07.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28889" r="47685" b="24537"/>
          <a:stretch/>
        </p:blipFill>
        <p:spPr>
          <a:xfrm>
            <a:off x="1576916" y="1933222"/>
            <a:ext cx="7206512" cy="43038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96866" y="77481"/>
            <a:ext cx="7122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Influence de « </a:t>
            </a:r>
            <a:r>
              <a:rPr lang="fr-FR" sz="2000" b="1" u="sng" dirty="0" smtClean="0"/>
              <a:t>vitamine K</a:t>
            </a:r>
            <a:r>
              <a:rPr lang="fr-FR" sz="2000" dirty="0" smtClean="0"/>
              <a:t> »</a:t>
            </a:r>
          </a:p>
          <a:p>
            <a:endParaRPr lang="fr-FR" sz="2000" dirty="0"/>
          </a:p>
        </p:txBody>
      </p:sp>
      <p:pic>
        <p:nvPicPr>
          <p:cNvPr id="7" name="Image 6" descr="Formes-de-vitamine-k-F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28383" r="35915" b="13772"/>
          <a:stretch/>
        </p:blipFill>
        <p:spPr>
          <a:xfrm>
            <a:off x="5629595" y="674128"/>
            <a:ext cx="3153833" cy="20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7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99932-48D3-7C4A-8758-E35BB4FBFC89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pic>
        <p:nvPicPr>
          <p:cNvPr id="8" name="Image 7" descr="Capture d’écran 2020-12-15 à 09.08.5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30056" r="57562" b="24995"/>
          <a:stretch/>
        </p:blipFill>
        <p:spPr>
          <a:xfrm>
            <a:off x="8731" y="1914330"/>
            <a:ext cx="4571848" cy="3188770"/>
          </a:xfrm>
          <a:prstGeom prst="rect">
            <a:avLst/>
          </a:prstGeom>
        </p:spPr>
      </p:pic>
      <p:pic>
        <p:nvPicPr>
          <p:cNvPr id="9" name="Image 8" descr="Capture d’écran 2020-12-15 à 09.09.2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28747" r="57960" b="25121"/>
          <a:stretch/>
        </p:blipFill>
        <p:spPr>
          <a:xfrm>
            <a:off x="4596810" y="1914329"/>
            <a:ext cx="4500480" cy="333619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96866" y="77481"/>
            <a:ext cx="71224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Influence de « </a:t>
            </a:r>
            <a:r>
              <a:rPr lang="fr-FR" sz="2000" b="1" u="sng" dirty="0" smtClean="0"/>
              <a:t>vitamine K</a:t>
            </a:r>
            <a:r>
              <a:rPr lang="fr-FR" sz="2000" dirty="0" smtClean="0"/>
              <a:t> » sur « </a:t>
            </a:r>
            <a:r>
              <a:rPr lang="fr-FR" sz="2000" dirty="0" err="1" smtClean="0"/>
              <a:t>any</a:t>
            </a:r>
            <a:r>
              <a:rPr lang="fr-FR" sz="2000" dirty="0" smtClean="0"/>
              <a:t> site fracture » et « </a:t>
            </a:r>
            <a:r>
              <a:rPr lang="fr-FR" sz="2000" dirty="0" err="1" smtClean="0"/>
              <a:t>vertebral</a:t>
            </a:r>
            <a:r>
              <a:rPr lang="fr-FR" sz="2000" dirty="0" smtClean="0"/>
              <a:t> fracture »</a:t>
            </a:r>
          </a:p>
          <a:p>
            <a:endParaRPr lang="fr-FR" sz="800" dirty="0"/>
          </a:p>
          <a:p>
            <a:r>
              <a:rPr lang="fr-FR" sz="2000" dirty="0" smtClean="0"/>
              <a:t>13 études de supplémentation. Pour les fractures totales, </a:t>
            </a:r>
            <a:r>
              <a:rPr lang="fr-FR" sz="2000" dirty="0"/>
              <a:t>6</a:t>
            </a:r>
            <a:r>
              <a:rPr lang="fr-FR" sz="2000" dirty="0" smtClean="0"/>
              <a:t> études avec K2 et 3 avec K1. Suivi : de 6 mois à 3 ans.</a:t>
            </a:r>
          </a:p>
          <a:p>
            <a:r>
              <a:rPr lang="fr-FR" sz="2000" dirty="0" smtClean="0"/>
              <a:t>Contexte d’ostéoporose ou de post-ménopause</a:t>
            </a:r>
          </a:p>
          <a:p>
            <a:endParaRPr lang="fr-FR" sz="2000" dirty="0"/>
          </a:p>
        </p:txBody>
      </p:sp>
      <p:sp>
        <p:nvSpPr>
          <p:cNvPr id="11" name="Ellipse 10"/>
          <p:cNvSpPr/>
          <p:nvPr/>
        </p:nvSpPr>
        <p:spPr>
          <a:xfrm>
            <a:off x="2466792" y="2789695"/>
            <a:ext cx="1023023" cy="231340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890442" y="5250523"/>
            <a:ext cx="2621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Hazard</a:t>
            </a:r>
            <a:r>
              <a:rPr lang="fr-FR" dirty="0" smtClean="0"/>
              <a:t> ratio: 0.72</a:t>
            </a:r>
            <a:endParaRPr lang="fr-FR" dirty="0"/>
          </a:p>
          <a:p>
            <a:r>
              <a:rPr lang="fr-FR" dirty="0" smtClean="0"/>
              <a:t>Groupe vitamine K: 2.24%</a:t>
            </a:r>
          </a:p>
          <a:p>
            <a:r>
              <a:rPr lang="fr-FR" dirty="0" smtClean="0"/>
              <a:t>Groupe sans : 3.06% </a:t>
            </a:r>
          </a:p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2508437" y="2254918"/>
            <a:ext cx="2226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Total </a:t>
            </a:r>
            <a:r>
              <a:rPr lang="fr-FR" dirty="0" err="1" smtClean="0"/>
              <a:t>clinical</a:t>
            </a:r>
            <a:r>
              <a:rPr lang="fr-FR" dirty="0" smtClean="0"/>
              <a:t> fracture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644736" y="2203606"/>
            <a:ext cx="145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Lumbar</a:t>
            </a:r>
            <a:r>
              <a:rPr lang="fr-FR" dirty="0" smtClean="0"/>
              <a:t> </a:t>
            </a:r>
            <a:r>
              <a:rPr lang="fr-FR" dirty="0" err="1" smtClean="0"/>
              <a:t>spine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930447" y="6488668"/>
            <a:ext cx="321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Osteoporosis</a:t>
            </a:r>
            <a:r>
              <a:rPr lang="fr-FR" dirty="0" smtClean="0"/>
              <a:t> International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7364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99932-48D3-7C4A-8758-E35BB4FBFC89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295746" y="77481"/>
            <a:ext cx="7123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Influence de « </a:t>
            </a:r>
            <a:r>
              <a:rPr lang="fr-FR" sz="2000" b="1" u="sng" dirty="0" smtClean="0"/>
              <a:t>vitamine K</a:t>
            </a:r>
            <a:r>
              <a:rPr lang="fr-FR" sz="2000" dirty="0" smtClean="0"/>
              <a:t> » sur « fracture »</a:t>
            </a:r>
          </a:p>
          <a:p>
            <a:endParaRPr lang="fr-FR" sz="2000" dirty="0"/>
          </a:p>
          <a:p>
            <a:r>
              <a:rPr lang="fr-FR" sz="2000" dirty="0" smtClean="0"/>
              <a:t>Apports alimentaires (</a:t>
            </a:r>
            <a:r>
              <a:rPr lang="fr-FR" sz="2000" dirty="0" err="1" smtClean="0"/>
              <a:t>highest</a:t>
            </a:r>
            <a:r>
              <a:rPr lang="fr-FR" sz="2000" dirty="0" smtClean="0"/>
              <a:t> </a:t>
            </a:r>
            <a:r>
              <a:rPr lang="fr-FR" sz="2000" dirty="0" err="1" smtClean="0"/>
              <a:t>intake</a:t>
            </a:r>
            <a:r>
              <a:rPr lang="fr-FR" sz="2000" dirty="0" smtClean="0"/>
              <a:t> vs </a:t>
            </a:r>
            <a:r>
              <a:rPr lang="fr-FR" sz="2000" dirty="0" err="1" smtClean="0"/>
              <a:t>lowest</a:t>
            </a:r>
            <a:r>
              <a:rPr lang="fr-FR" sz="2000" dirty="0" smtClean="0"/>
              <a:t> </a:t>
            </a:r>
            <a:r>
              <a:rPr lang="fr-FR" sz="2000" dirty="0" err="1" smtClean="0"/>
              <a:t>intake</a:t>
            </a:r>
            <a:r>
              <a:rPr lang="fr-FR" sz="2000" dirty="0" smtClean="0"/>
              <a:t>)</a:t>
            </a:r>
          </a:p>
          <a:p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6391098" y="6488668"/>
            <a:ext cx="275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Medecine</a:t>
            </a:r>
            <a:r>
              <a:rPr lang="fr-FR" dirty="0" smtClean="0"/>
              <a:t> (Baltimore) 2017</a:t>
            </a:r>
            <a:endParaRPr lang="fr-FR" dirty="0"/>
          </a:p>
        </p:txBody>
      </p:sp>
      <p:pic>
        <p:nvPicPr>
          <p:cNvPr id="7" name="Image 6" descr="Capture d’écran 2021-01-05 à 21.5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6" y="1567807"/>
            <a:ext cx="6625417" cy="437141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2978303" y="2045689"/>
            <a:ext cx="2538246" cy="3316282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50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APPROCHE PREVENTIVE ALIMENTAIRE DE L’OSTEOPOROSE</a:t>
            </a:r>
          </a:p>
          <a:p>
            <a:endParaRPr lang="fr-FR" dirty="0"/>
          </a:p>
          <a:p>
            <a:r>
              <a:rPr lang="fr-FR" dirty="0" smtClean="0"/>
              <a:t>Recherche Google OU </a:t>
            </a:r>
            <a:r>
              <a:rPr lang="fr-FR" u="sng" dirty="0"/>
              <a:t>m</a:t>
            </a:r>
            <a:r>
              <a:rPr lang="fr-FR" u="sng" dirty="0" smtClean="0"/>
              <a:t>éthode scientifique d’analyse de la littérature médicale internationale</a:t>
            </a:r>
          </a:p>
          <a:p>
            <a:endParaRPr lang="fr-FR" u="sng" dirty="0"/>
          </a:p>
          <a:p>
            <a:r>
              <a:rPr lang="fr-FR" b="1" u="sng" dirty="0"/>
              <a:t>4</a:t>
            </a:r>
            <a:r>
              <a:rPr lang="fr-FR" b="1" u="sng" dirty="0" smtClean="0"/>
              <a:t>. La supplémentation en calcium et en vitamine D</a:t>
            </a:r>
          </a:p>
          <a:p>
            <a:endParaRPr lang="fr-FR" b="1" u="sng" dirty="0" smtClean="0"/>
          </a:p>
          <a:p>
            <a:endParaRPr lang="fr-FR" b="1" u="sng" dirty="0"/>
          </a:p>
          <a:p>
            <a:pPr marL="273050" indent="-273050">
              <a:spcBef>
                <a:spcPct val="20000"/>
              </a:spcBef>
              <a:buFontTx/>
              <a:buChar char="•"/>
              <a:defRPr/>
            </a:pP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Besoins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en </a:t>
            </a: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vitamine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D : 200 UI/j ; </a:t>
            </a:r>
            <a:r>
              <a:rPr kumimoji="1" lang="en-US" sz="2000" dirty="0">
                <a:solidFill>
                  <a:srgbClr val="00B0F0"/>
                </a:solidFill>
                <a:latin typeface="Times New Roman"/>
                <a:cs typeface="Times New Roman"/>
              </a:rPr>
              <a:t>400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entre 50 et 70 </a:t>
            </a: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ans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; </a:t>
            </a:r>
            <a:r>
              <a:rPr kumimoji="1" lang="en-US" sz="2000" dirty="0">
                <a:solidFill>
                  <a:srgbClr val="00B0F0"/>
                </a:solidFill>
                <a:latin typeface="Times New Roman"/>
                <a:cs typeface="Times New Roman"/>
              </a:rPr>
              <a:t>600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&gt; 70 </a:t>
            </a: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ans</a:t>
            </a:r>
            <a:endParaRPr kumimoji="1"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73050" indent="-273050">
              <a:spcBef>
                <a:spcPct val="20000"/>
              </a:spcBef>
              <a:buFontTx/>
              <a:buChar char="•"/>
              <a:defRPr/>
            </a:pPr>
            <a:r>
              <a:rPr kumimoji="1" lang="en-US" sz="2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Apports</a:t>
            </a:r>
            <a:r>
              <a:rPr kumimoji="1"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</a:p>
          <a:p>
            <a:pPr marL="730250" lvl="1" indent="-273050">
              <a:spcBef>
                <a:spcPct val="20000"/>
              </a:spcBef>
              <a:buFontTx/>
              <a:buChar char="•"/>
              <a:defRPr/>
            </a:pP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8000-30000 UI/100g </a:t>
            </a: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huile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de </a:t>
            </a: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foie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de </a:t>
            </a: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morue</a:t>
            </a:r>
            <a:endParaRPr kumimoji="1"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730250" lvl="1" indent="-273050">
              <a:spcBef>
                <a:spcPct val="20000"/>
              </a:spcBef>
              <a:buFontTx/>
              <a:buChar char="•"/>
              <a:defRPr/>
            </a:pP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2400 UI/100g thon</a:t>
            </a:r>
          </a:p>
          <a:p>
            <a:pPr marL="730250" lvl="1" indent="-273050">
              <a:spcBef>
                <a:spcPct val="20000"/>
              </a:spcBef>
              <a:buFontTx/>
              <a:buChar char="•"/>
              <a:defRPr/>
            </a:pP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1400 UI/100g  sardine</a:t>
            </a:r>
          </a:p>
          <a:p>
            <a:pPr marL="730250" lvl="1" indent="-273050">
              <a:spcBef>
                <a:spcPct val="20000"/>
              </a:spcBef>
              <a:buFontTx/>
              <a:buChar char="•"/>
              <a:defRPr/>
            </a:pP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5-40 UI/100g </a:t>
            </a: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lait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de </a:t>
            </a: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vache</a:t>
            </a:r>
            <a:endParaRPr kumimoji="1"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730250" lvl="1" indent="-273050">
              <a:spcBef>
                <a:spcPct val="20000"/>
              </a:spcBef>
              <a:buFontTx/>
              <a:buChar char="•"/>
              <a:defRPr/>
            </a:pP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Réduction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exposition </a:t>
            </a: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solaire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-&gt; </a:t>
            </a: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synthèse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et </a:t>
            </a: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apports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insuffisants</a:t>
            </a:r>
            <a:endParaRPr kumimoji="1"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1"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fr-FR" b="1" u="sng" dirty="0" smtClean="0"/>
          </a:p>
          <a:p>
            <a:endParaRPr lang="fr-FR" dirty="0" smtClean="0"/>
          </a:p>
          <a:p>
            <a:pPr marL="342900" indent="-342900">
              <a:buAutoNum type="arabicPeriod"/>
            </a:pP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34692"/>
            <a:ext cx="1866133" cy="186613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407" y="4738240"/>
            <a:ext cx="2798965" cy="18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8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APPROCHE PREVENTIVE ALIMENTAIRE DE L’OSTEOPOROSE</a:t>
            </a:r>
          </a:p>
          <a:p>
            <a:endParaRPr lang="fr-FR" dirty="0"/>
          </a:p>
          <a:p>
            <a:r>
              <a:rPr lang="fr-FR" dirty="0" smtClean="0"/>
              <a:t>Recherche Google OU </a:t>
            </a:r>
            <a:r>
              <a:rPr lang="fr-FR" u="sng" dirty="0"/>
              <a:t>m</a:t>
            </a:r>
            <a:r>
              <a:rPr lang="fr-FR" u="sng" dirty="0" smtClean="0"/>
              <a:t>éthode scientifique d’analyse de la littérature médicale internationale</a:t>
            </a:r>
          </a:p>
          <a:p>
            <a:endParaRPr lang="fr-FR" u="sng" dirty="0"/>
          </a:p>
          <a:p>
            <a:r>
              <a:rPr lang="fr-FR" b="1" u="sng" dirty="0"/>
              <a:t>4</a:t>
            </a:r>
            <a:r>
              <a:rPr lang="fr-FR" b="1" u="sng" dirty="0" smtClean="0"/>
              <a:t>. La supplémentation en calcium et en vitamine D</a:t>
            </a:r>
          </a:p>
          <a:p>
            <a:endParaRPr lang="fr-FR" b="1" u="sng" dirty="0" smtClean="0"/>
          </a:p>
          <a:p>
            <a:endParaRPr lang="fr-FR" b="1" u="sng" dirty="0"/>
          </a:p>
          <a:p>
            <a:endParaRPr lang="fr-BE" dirty="0" smtClean="0"/>
          </a:p>
          <a:p>
            <a:pPr marL="730250" lvl="1" indent="-273050">
              <a:spcBef>
                <a:spcPct val="20000"/>
              </a:spcBef>
              <a:buFontTx/>
              <a:buChar char="•"/>
              <a:defRPr/>
            </a:pPr>
            <a:endParaRPr kumimoji="1"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1"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1"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fr-FR" b="1" u="sng" dirty="0" smtClean="0"/>
          </a:p>
          <a:p>
            <a:endParaRPr lang="fr-FR" dirty="0" smtClean="0"/>
          </a:p>
          <a:p>
            <a:pPr marL="342900" indent="-342900">
              <a:buAutoNum type="arabicPeriod"/>
            </a:pP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5" b="5991"/>
          <a:stretch/>
        </p:blipFill>
        <p:spPr bwMode="auto">
          <a:xfrm flipH="1" flipV="1">
            <a:off x="5003800" y="1027112"/>
            <a:ext cx="4081462" cy="19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06"/>
          <a:stretch/>
        </p:blipFill>
        <p:spPr bwMode="auto">
          <a:xfrm flipH="1" flipV="1">
            <a:off x="5003800" y="3043237"/>
            <a:ext cx="4081462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7" y="5607050"/>
            <a:ext cx="1296988" cy="103663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2" y="5607050"/>
            <a:ext cx="1439863" cy="103028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607050"/>
            <a:ext cx="1120775" cy="100806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263296" y="1540655"/>
            <a:ext cx="4662027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u="sng" dirty="0"/>
          </a:p>
          <a:p>
            <a:pPr marL="273050" indent="-273050">
              <a:spcBef>
                <a:spcPct val="20000"/>
              </a:spcBef>
              <a:buFontTx/>
              <a:buChar char="•"/>
              <a:defRPr/>
            </a:pPr>
            <a:r>
              <a:rPr kumimoji="1"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Besoins</a:t>
            </a:r>
            <a:r>
              <a:rPr kumimoji="1"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kumimoji="1"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en calcium : </a:t>
            </a:r>
          </a:p>
          <a:p>
            <a:r>
              <a:rPr lang="fr-FR" dirty="0" smtClean="0"/>
              <a:t>	* Calcium : </a:t>
            </a:r>
            <a:r>
              <a:rPr lang="fr-FR" b="1" dirty="0" smtClean="0"/>
              <a:t>1000 - 1200 mg/jour </a:t>
            </a:r>
            <a:r>
              <a:rPr lang="fr-FR" dirty="0" smtClean="0"/>
              <a:t>(SFR et BBC), en privilégiant les apports alimentaires</a:t>
            </a:r>
          </a:p>
          <a:p>
            <a:r>
              <a:rPr lang="fr-BE" dirty="0" smtClean="0"/>
              <a:t>	* Niveau de preuve ? </a:t>
            </a:r>
            <a:r>
              <a:rPr lang="fr-BE" b="1" dirty="0" smtClean="0"/>
              <a:t>600 </a:t>
            </a:r>
            <a:r>
              <a:rPr lang="mr-IN" b="1" dirty="0" smtClean="0"/>
              <a:t>–</a:t>
            </a:r>
            <a:r>
              <a:rPr lang="fr-BE" b="1" dirty="0" smtClean="0"/>
              <a:t> 800 mg / jour </a:t>
            </a:r>
            <a:r>
              <a:rPr lang="fr-BE" dirty="0" smtClean="0"/>
              <a:t>seraient suffisants ?</a:t>
            </a:r>
          </a:p>
          <a:p>
            <a:endParaRPr lang="fr-BE" dirty="0"/>
          </a:p>
          <a:p>
            <a:pPr>
              <a:spcBef>
                <a:spcPct val="20000"/>
              </a:spcBef>
              <a:defRPr/>
            </a:pPr>
            <a:r>
              <a:rPr kumimoji="1" lang="en-US" dirty="0">
                <a:cs typeface="Times New Roman"/>
              </a:rPr>
              <a:t>1g / jour correspond </a:t>
            </a:r>
            <a:r>
              <a:rPr kumimoji="1" lang="en-US" dirty="0" err="1">
                <a:cs typeface="Times New Roman"/>
              </a:rPr>
              <a:t>à</a:t>
            </a:r>
            <a:r>
              <a:rPr kumimoji="1" lang="en-US" dirty="0">
                <a:cs typeface="Times New Roman"/>
              </a:rPr>
              <a:t> </a:t>
            </a:r>
          </a:p>
          <a:p>
            <a:pPr marL="273050" indent="-273050">
              <a:spcBef>
                <a:spcPct val="20000"/>
              </a:spcBef>
              <a:buFontTx/>
              <a:buChar char="•"/>
              <a:defRPr/>
            </a:pPr>
            <a:r>
              <a:rPr kumimoji="1" lang="en-US" dirty="0">
                <a:cs typeface="Times New Roman"/>
              </a:rPr>
              <a:t>400 ml de </a:t>
            </a:r>
            <a:r>
              <a:rPr kumimoji="1" lang="en-US" dirty="0" err="1">
                <a:cs typeface="Times New Roman"/>
              </a:rPr>
              <a:t>lait</a:t>
            </a:r>
            <a:r>
              <a:rPr kumimoji="1" lang="en-US" dirty="0">
                <a:cs typeface="Times New Roman"/>
              </a:rPr>
              <a:t> (480mg </a:t>
            </a:r>
            <a:r>
              <a:rPr kumimoji="1" lang="en-US" dirty="0" err="1">
                <a:cs typeface="Times New Roman"/>
              </a:rPr>
              <a:t>Ca</a:t>
            </a:r>
            <a:r>
              <a:rPr kumimoji="1" lang="en-US" dirty="0">
                <a:cs typeface="Times New Roman"/>
              </a:rPr>
              <a:t>)</a:t>
            </a:r>
          </a:p>
          <a:p>
            <a:pPr marL="273050" indent="-273050">
              <a:spcBef>
                <a:spcPct val="20000"/>
              </a:spcBef>
              <a:buFontTx/>
              <a:buChar char="•"/>
              <a:defRPr/>
            </a:pPr>
            <a:r>
              <a:rPr kumimoji="1" lang="en-US" dirty="0">
                <a:cs typeface="Times New Roman"/>
              </a:rPr>
              <a:t>125g de </a:t>
            </a:r>
            <a:r>
              <a:rPr kumimoji="1" lang="en-US" dirty="0" err="1">
                <a:cs typeface="Times New Roman"/>
              </a:rPr>
              <a:t>yogourt</a:t>
            </a:r>
            <a:r>
              <a:rPr kumimoji="1" lang="en-US" dirty="0">
                <a:cs typeface="Times New Roman"/>
              </a:rPr>
              <a:t> (250mg)</a:t>
            </a:r>
          </a:p>
          <a:p>
            <a:pPr marL="273050" indent="-273050">
              <a:spcBef>
                <a:spcPct val="20000"/>
              </a:spcBef>
              <a:buFontTx/>
              <a:buChar char="•"/>
              <a:defRPr/>
            </a:pPr>
            <a:r>
              <a:rPr kumimoji="1" lang="en-US" dirty="0">
                <a:cs typeface="Times New Roman"/>
              </a:rPr>
              <a:t>39g de </a:t>
            </a:r>
            <a:r>
              <a:rPr kumimoji="1" lang="en-US" dirty="0" err="1">
                <a:cs typeface="Times New Roman"/>
              </a:rPr>
              <a:t>fromage</a:t>
            </a:r>
            <a:r>
              <a:rPr kumimoji="1" lang="en-US" dirty="0">
                <a:cs typeface="Times New Roman"/>
              </a:rPr>
              <a:t> </a:t>
            </a:r>
            <a:r>
              <a:rPr kumimoji="1" lang="en-US" dirty="0" err="1">
                <a:cs typeface="Times New Roman"/>
              </a:rPr>
              <a:t>dur</a:t>
            </a:r>
            <a:r>
              <a:rPr kumimoji="1" lang="en-US" dirty="0">
                <a:cs typeface="Times New Roman"/>
              </a:rPr>
              <a:t> (225mg)</a:t>
            </a:r>
          </a:p>
          <a:p>
            <a:pPr marL="273050" indent="-273050">
              <a:spcBef>
                <a:spcPct val="20000"/>
              </a:spcBef>
              <a:buFontTx/>
              <a:buChar char="•"/>
              <a:defRPr/>
            </a:pPr>
            <a:r>
              <a:rPr kumimoji="1" lang="en-US" dirty="0">
                <a:cs typeface="Times New Roman"/>
              </a:rPr>
              <a:t>2 tranches de pain </a:t>
            </a:r>
            <a:r>
              <a:rPr kumimoji="1" lang="en-US" dirty="0" err="1">
                <a:cs typeface="Times New Roman"/>
              </a:rPr>
              <a:t>complet</a:t>
            </a:r>
            <a:r>
              <a:rPr kumimoji="1" lang="en-US" dirty="0">
                <a:cs typeface="Times New Roman"/>
              </a:rPr>
              <a:t>  (60mg)</a:t>
            </a:r>
          </a:p>
          <a:p>
            <a:endParaRPr lang="fr-BE" dirty="0" smtClean="0"/>
          </a:p>
          <a:p>
            <a:pPr marL="730250" lvl="1" indent="-273050">
              <a:spcBef>
                <a:spcPct val="20000"/>
              </a:spcBef>
              <a:buFontTx/>
              <a:buChar char="•"/>
              <a:defRPr/>
            </a:pPr>
            <a:endParaRPr kumimoji="1"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1"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1"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fr-FR" b="1" u="sng" dirty="0" smtClean="0"/>
          </a:p>
          <a:p>
            <a:endParaRPr lang="fr-FR" dirty="0" smtClean="0"/>
          </a:p>
          <a:p>
            <a:pPr marL="342900" indent="-342900">
              <a:buAutoNum type="arabicPeriod"/>
            </a:pP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6465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9633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APPROCHE PREVENTIVE ALIMENTAIRE DE L’OSTEOPOROSE</a:t>
            </a:r>
          </a:p>
          <a:p>
            <a:endParaRPr lang="fr-FR" dirty="0"/>
          </a:p>
          <a:p>
            <a:r>
              <a:rPr lang="fr-FR" dirty="0" smtClean="0"/>
              <a:t>Recherche Google OU </a:t>
            </a:r>
            <a:r>
              <a:rPr lang="fr-FR" u="sng" dirty="0"/>
              <a:t>m</a:t>
            </a:r>
            <a:r>
              <a:rPr lang="fr-FR" u="sng" dirty="0" smtClean="0"/>
              <a:t>éthode scientifique d’analyse de la littérature médicale internationale</a:t>
            </a:r>
          </a:p>
          <a:p>
            <a:endParaRPr lang="fr-FR" u="sng" dirty="0"/>
          </a:p>
          <a:p>
            <a:r>
              <a:rPr lang="fr-FR" b="1" u="sng" dirty="0" smtClean="0"/>
              <a:t>5. Que puis-je faire d’autre ?</a:t>
            </a:r>
          </a:p>
          <a:p>
            <a:endParaRPr lang="fr-FR" b="1" u="sng" dirty="0"/>
          </a:p>
          <a:p>
            <a:r>
              <a:rPr lang="fr-FR" b="1" dirty="0" smtClean="0"/>
              <a:t>&gt; Limiter le risque de chute</a:t>
            </a:r>
          </a:p>
          <a:p>
            <a:r>
              <a:rPr lang="fr-FR" b="1" dirty="0" smtClean="0"/>
              <a:t>	</a:t>
            </a:r>
            <a:r>
              <a:rPr lang="fr-FR" dirty="0" smtClean="0"/>
              <a:t>&gt; audition, vision, proprioception</a:t>
            </a:r>
          </a:p>
          <a:p>
            <a:r>
              <a:rPr lang="fr-FR" dirty="0" smtClean="0"/>
              <a:t>	&gt; aménagement de l’habitat (tapis, pantoufle </a:t>
            </a:r>
            <a:r>
              <a:rPr lang="mr-IN" dirty="0" smtClean="0"/>
              <a:t>…</a:t>
            </a:r>
            <a:r>
              <a:rPr lang="nl-BE" dirty="0" smtClean="0"/>
              <a:t>)</a:t>
            </a:r>
            <a:endParaRPr lang="fr-FR" dirty="0" smtClean="0"/>
          </a:p>
          <a:p>
            <a:r>
              <a:rPr lang="fr-FR" dirty="0" smtClean="0"/>
              <a:t>	&gt; taux suffisant de vitamine D</a:t>
            </a:r>
          </a:p>
          <a:p>
            <a:endParaRPr lang="fr-FR" dirty="0" smtClean="0"/>
          </a:p>
          <a:p>
            <a:endParaRPr lang="fr-FR" sz="800" dirty="0" smtClean="0"/>
          </a:p>
          <a:p>
            <a:r>
              <a:rPr lang="fr-FR" b="1" dirty="0" smtClean="0"/>
              <a:t>&gt; Encourager la pratique sportive</a:t>
            </a:r>
          </a:p>
          <a:p>
            <a:r>
              <a:rPr lang="fr-FR" dirty="0" smtClean="0"/>
              <a:t>	&gt; DMO influencée par la pratique physique</a:t>
            </a:r>
          </a:p>
          <a:p>
            <a:r>
              <a:rPr lang="fr-FR" dirty="0" smtClean="0"/>
              <a:t>	&gt; 15 – 60 min d’exercice aérobie 2 à 3/semaine</a:t>
            </a:r>
          </a:p>
          <a:p>
            <a:r>
              <a:rPr lang="fr-FR" dirty="0" smtClean="0"/>
              <a:t>	&gt; sport micro-traumatique</a:t>
            </a:r>
          </a:p>
          <a:p>
            <a:r>
              <a:rPr lang="fr-FR" dirty="0" smtClean="0"/>
              <a:t>		&gt; la natation n’aide </a:t>
            </a:r>
            <a:r>
              <a:rPr lang="fr-FR" b="1" dirty="0" smtClean="0"/>
              <a:t>pas</a:t>
            </a:r>
            <a:r>
              <a:rPr lang="fr-FR" dirty="0" smtClean="0"/>
              <a:t> à une meilleur  densité osseuse</a:t>
            </a:r>
          </a:p>
          <a:p>
            <a:r>
              <a:rPr lang="fr-FR" dirty="0" smtClean="0"/>
              <a:t>		&gt; </a:t>
            </a:r>
            <a:r>
              <a:rPr lang="fr-FR" u="sng" dirty="0" smtClean="0"/>
              <a:t>rationnel</a:t>
            </a:r>
            <a:r>
              <a:rPr lang="fr-FR" dirty="0" smtClean="0"/>
              <a:t> : occasionner des dégâts aux ostéocytes dormants dans leurs logettes autour de la matrice calcifiée empêche l’inhibition des ostéoblastes</a:t>
            </a:r>
          </a:p>
          <a:p>
            <a:r>
              <a:rPr lang="fr-FR" dirty="0" smtClean="0"/>
              <a:t>		&gt; Exercice musculaires de type musculation des avant-bras : pas d’effet sur la DMO. Un travail musculaire ne sera efficace que si il actionne des muscles proches du squelette axial. Concept de « impact training »</a:t>
            </a:r>
          </a:p>
          <a:p>
            <a:endParaRPr lang="fr-FR" b="1" u="sng" dirty="0" smtClean="0"/>
          </a:p>
          <a:p>
            <a:endParaRPr lang="fr-FR" b="1" u="sng" dirty="0" smtClean="0"/>
          </a:p>
          <a:p>
            <a:endParaRPr lang="fr-FR" b="1" u="sng" dirty="0"/>
          </a:p>
          <a:p>
            <a:endParaRPr lang="fr-BE" dirty="0" smtClean="0"/>
          </a:p>
          <a:p>
            <a:pPr marL="730250" lvl="1" indent="-273050">
              <a:spcBef>
                <a:spcPct val="20000"/>
              </a:spcBef>
              <a:buFontTx/>
              <a:buChar char="•"/>
              <a:defRPr/>
            </a:pPr>
            <a:endParaRPr kumimoji="1"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1"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1"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fr-FR" b="1" u="sng" dirty="0" smtClean="0"/>
          </a:p>
          <a:p>
            <a:endParaRPr lang="fr-FR" dirty="0" smtClean="0"/>
          </a:p>
          <a:p>
            <a:pPr marL="342900" indent="-342900">
              <a:buAutoNum type="arabicPeriod"/>
            </a:pP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576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APPROCHE PREVENTIVE ALIMENTAIRE DE L’OSTEOPOROSE</a:t>
            </a:r>
          </a:p>
          <a:p>
            <a:endParaRPr lang="fr-FR" dirty="0"/>
          </a:p>
          <a:p>
            <a:r>
              <a:rPr lang="fr-FR" dirty="0" smtClean="0"/>
              <a:t>Recherche Google OU </a:t>
            </a:r>
            <a:r>
              <a:rPr lang="fr-FR" u="sng" dirty="0"/>
              <a:t>m</a:t>
            </a:r>
            <a:r>
              <a:rPr lang="fr-FR" u="sng" dirty="0" smtClean="0"/>
              <a:t>éthode scientifique d’analyse de la littérature médicale internationale</a:t>
            </a:r>
          </a:p>
          <a:p>
            <a:endParaRPr lang="fr-FR" u="sng" dirty="0"/>
          </a:p>
          <a:p>
            <a:r>
              <a:rPr lang="fr-FR" b="1" u="sng" dirty="0" smtClean="0"/>
              <a:t>Est-ce que tout cela fonctionne vraiment ?</a:t>
            </a:r>
          </a:p>
          <a:p>
            <a:endParaRPr lang="fr-FR" b="1" u="sng" dirty="0"/>
          </a:p>
          <a:p>
            <a:endParaRPr lang="fr-FR" b="1" u="sng" dirty="0" smtClean="0"/>
          </a:p>
          <a:p>
            <a:endParaRPr lang="fr-FR" b="1" u="sng" dirty="0" smtClean="0"/>
          </a:p>
          <a:p>
            <a:endParaRPr lang="fr-FR" b="1" u="sng" dirty="0"/>
          </a:p>
          <a:p>
            <a:endParaRPr lang="fr-BE" dirty="0" smtClean="0"/>
          </a:p>
          <a:p>
            <a:pPr marL="730250" lvl="1" indent="-273050">
              <a:spcBef>
                <a:spcPct val="20000"/>
              </a:spcBef>
              <a:buFontTx/>
              <a:buChar char="•"/>
              <a:defRPr/>
            </a:pPr>
            <a:endParaRPr kumimoji="1"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1"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1"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fr-FR" b="1" u="sng" dirty="0" smtClean="0"/>
          </a:p>
          <a:p>
            <a:endParaRPr lang="fr-FR" dirty="0" smtClean="0"/>
          </a:p>
          <a:p>
            <a:pPr marL="342900" indent="-342900">
              <a:buAutoNum type="arabicPeriod"/>
            </a:pP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2" name="Image 1" descr="Capture d’écran 2022-01-11 à 14.00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072" y="1025590"/>
            <a:ext cx="4273726" cy="2242705"/>
          </a:xfrm>
          <a:prstGeom prst="rect">
            <a:avLst/>
          </a:prstGeom>
        </p:spPr>
      </p:pic>
      <p:pic>
        <p:nvPicPr>
          <p:cNvPr id="3" name="Image 2" descr="Capture d’écran 2022-01-11 à 14.01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" y="3519589"/>
            <a:ext cx="4584584" cy="2628335"/>
          </a:xfrm>
          <a:prstGeom prst="rect">
            <a:avLst/>
          </a:prstGeom>
        </p:spPr>
      </p:pic>
      <p:pic>
        <p:nvPicPr>
          <p:cNvPr id="4" name="Image 3" descr="Capture d’écran 2022-01-11 à 14.05.2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02"/>
          <a:stretch/>
        </p:blipFill>
        <p:spPr>
          <a:xfrm>
            <a:off x="4715468" y="3717493"/>
            <a:ext cx="4297726" cy="21685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21469"/>
            <a:ext cx="9013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BMJ 2021;375:n2364 http://</a:t>
            </a:r>
            <a:r>
              <a:rPr lang="en-US" dirty="0" err="1" smtClean="0"/>
              <a:t>dx.doi.org</a:t>
            </a:r>
            <a:r>
              <a:rPr lang="en-US" dirty="0" smtClean="0"/>
              <a:t>/10.1136/bmj.n2364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31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OSTEOPOROSE</a:t>
            </a:r>
          </a:p>
          <a:p>
            <a:endParaRPr lang="fr-FR" dirty="0"/>
          </a:p>
          <a:p>
            <a:r>
              <a:rPr lang="fr-FR" dirty="0" smtClean="0"/>
              <a:t>Maladie du squelette caractérisée par </a:t>
            </a:r>
          </a:p>
          <a:p>
            <a:r>
              <a:rPr lang="fr-FR" dirty="0" smtClean="0"/>
              <a:t>	1. Une perte de la densité de l’os (concept quantitatif)</a:t>
            </a:r>
          </a:p>
          <a:p>
            <a:r>
              <a:rPr lang="fr-FR" dirty="0"/>
              <a:t>	</a:t>
            </a:r>
            <a:r>
              <a:rPr lang="fr-FR" dirty="0" smtClean="0"/>
              <a:t>2. Une perte de l’organisation de la </a:t>
            </a:r>
            <a:r>
              <a:rPr lang="fr-FR" dirty="0" err="1" smtClean="0"/>
              <a:t>micro-architecture</a:t>
            </a:r>
            <a:r>
              <a:rPr lang="fr-FR" dirty="0" smtClean="0"/>
              <a:t> de l’os (concept qualitatif)</a:t>
            </a:r>
          </a:p>
          <a:p>
            <a:r>
              <a:rPr lang="fr-FR" dirty="0"/>
              <a:t>	</a:t>
            </a:r>
            <a:r>
              <a:rPr lang="fr-FR" dirty="0" smtClean="0"/>
              <a:t>telle que risque de survenir des fractures spontanées ou provoquées par des traumatismes mineurs</a:t>
            </a:r>
          </a:p>
          <a:p>
            <a:endParaRPr lang="fr-FR" dirty="0" smtClean="0"/>
          </a:p>
          <a:p>
            <a:r>
              <a:rPr lang="fr-FR" dirty="0" smtClean="0"/>
              <a:t>C’est une maladie fréquente (35% des femmes après la ménopause)</a:t>
            </a:r>
          </a:p>
          <a:p>
            <a:r>
              <a:rPr lang="fr-FR" dirty="0" smtClean="0"/>
              <a:t>C’est une maladie qui ne provoque pas de symptôme, jusqu’à l’événement fracturaire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1198" y="2606320"/>
            <a:ext cx="2945200" cy="437000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Image 7" descr="Capture d’écran 2021-11-17 à 22.49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05" y="3318723"/>
            <a:ext cx="4272220" cy="29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OSTEOPOROSE</a:t>
            </a:r>
          </a:p>
          <a:p>
            <a:endParaRPr lang="fr-FR" dirty="0"/>
          </a:p>
          <a:p>
            <a:r>
              <a:rPr lang="fr-FR" dirty="0" smtClean="0"/>
              <a:t>Maladie du squelette caractérisée par </a:t>
            </a:r>
          </a:p>
          <a:p>
            <a:r>
              <a:rPr lang="fr-FR" dirty="0" smtClean="0"/>
              <a:t>	1. Une perte de la densité de l’os (concept quantitatif)</a:t>
            </a:r>
          </a:p>
          <a:p>
            <a:r>
              <a:rPr lang="fr-FR" dirty="0"/>
              <a:t>	</a:t>
            </a:r>
            <a:r>
              <a:rPr lang="fr-FR" dirty="0" smtClean="0"/>
              <a:t>2. Une perte de l’organisation de la </a:t>
            </a:r>
            <a:r>
              <a:rPr lang="fr-FR" dirty="0" err="1" smtClean="0"/>
              <a:t>micro-architecture</a:t>
            </a:r>
            <a:r>
              <a:rPr lang="fr-FR" dirty="0" smtClean="0"/>
              <a:t> de l’os (concept qualitatif)</a:t>
            </a:r>
          </a:p>
          <a:p>
            <a:r>
              <a:rPr lang="fr-FR" dirty="0"/>
              <a:t>	</a:t>
            </a:r>
            <a:r>
              <a:rPr lang="fr-FR" dirty="0" smtClean="0"/>
              <a:t>telle que risque de survenir des fractures spontanées ou provoquées par des traumatismes mineurs</a:t>
            </a:r>
          </a:p>
          <a:p>
            <a:endParaRPr lang="fr-FR" dirty="0" smtClean="0"/>
          </a:p>
          <a:p>
            <a:r>
              <a:rPr lang="fr-FR" dirty="0" smtClean="0"/>
              <a:t>C’est une maladie fréquente (35% des femmes après la ménopause)</a:t>
            </a:r>
          </a:p>
          <a:p>
            <a:r>
              <a:rPr lang="fr-FR" dirty="0" smtClean="0"/>
              <a:t>C’est une maladie qui ne provoque pas de symptôme, jusqu’à l’événement fracturaire</a:t>
            </a:r>
          </a:p>
          <a:p>
            <a:r>
              <a:rPr lang="fr-FR" dirty="0" smtClean="0"/>
              <a:t>C’est une maladie grave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3" b="13286"/>
          <a:stretch/>
        </p:blipFill>
        <p:spPr>
          <a:xfrm>
            <a:off x="1445856" y="3226285"/>
            <a:ext cx="6397730" cy="33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OSTEOPOROSE</a:t>
            </a:r>
          </a:p>
          <a:p>
            <a:endParaRPr lang="fr-FR" dirty="0"/>
          </a:p>
          <a:p>
            <a:r>
              <a:rPr lang="fr-FR" dirty="0" smtClean="0"/>
              <a:t>Maladie du squelette caractérisée par </a:t>
            </a:r>
          </a:p>
          <a:p>
            <a:r>
              <a:rPr lang="fr-FR" dirty="0" smtClean="0"/>
              <a:t>	1. Une perte de la densité de l’os (concept quantitatif)</a:t>
            </a:r>
          </a:p>
          <a:p>
            <a:r>
              <a:rPr lang="fr-FR" dirty="0"/>
              <a:t>	</a:t>
            </a:r>
            <a:r>
              <a:rPr lang="fr-FR" dirty="0" smtClean="0"/>
              <a:t>2. Une perte de l’organisation de la </a:t>
            </a:r>
            <a:r>
              <a:rPr lang="fr-FR" dirty="0" err="1" smtClean="0"/>
              <a:t>micro-architecture</a:t>
            </a:r>
            <a:r>
              <a:rPr lang="fr-FR" dirty="0" smtClean="0"/>
              <a:t> de l’os (concept qualitatif)</a:t>
            </a:r>
          </a:p>
          <a:p>
            <a:r>
              <a:rPr lang="fr-FR" dirty="0"/>
              <a:t>	</a:t>
            </a:r>
            <a:r>
              <a:rPr lang="fr-FR" dirty="0" smtClean="0"/>
              <a:t>telle que risque de survenir des fractures spontanées ou provoquées par des traumatismes mineurs</a:t>
            </a:r>
          </a:p>
          <a:p>
            <a:endParaRPr lang="fr-FR" dirty="0" smtClean="0"/>
          </a:p>
          <a:p>
            <a:r>
              <a:rPr lang="fr-FR" dirty="0" smtClean="0"/>
              <a:t>Le pic de masse osseuse est obtenu après la puberté et dépend de 4 variables</a:t>
            </a:r>
          </a:p>
          <a:p>
            <a:endParaRPr lang="fr-FR" dirty="0"/>
          </a:p>
        </p:txBody>
      </p:sp>
      <p:pic>
        <p:nvPicPr>
          <p:cNvPr id="5" name="Image 2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8" y="2948128"/>
            <a:ext cx="4253416" cy="279101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" name="Image 3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454" y="2965288"/>
            <a:ext cx="4787740" cy="230316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29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OSTEOPOROSE</a:t>
            </a:r>
          </a:p>
          <a:p>
            <a:endParaRPr lang="fr-FR" dirty="0"/>
          </a:p>
          <a:p>
            <a:r>
              <a:rPr lang="fr-FR" dirty="0" smtClean="0"/>
              <a:t>On peut quantifier l’ostéoporose avec une </a:t>
            </a:r>
            <a:r>
              <a:rPr lang="fr-FR" u="sng" dirty="0" smtClean="0"/>
              <a:t>ostéodensitométrie osseuse</a:t>
            </a:r>
            <a:r>
              <a:rPr lang="fr-FR" dirty="0" smtClean="0"/>
              <a:t> et estimer le risque de fracture avec le score FRAX</a:t>
            </a:r>
          </a:p>
          <a:p>
            <a:endParaRPr lang="fr-FR" dirty="0"/>
          </a:p>
        </p:txBody>
      </p:sp>
      <p:pic>
        <p:nvPicPr>
          <p:cNvPr id="8" name="Image 7" descr="Macintosh HD:Users:Olivier:Desktop:I.tif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20" b="47484"/>
          <a:stretch/>
        </p:blipFill>
        <p:spPr bwMode="auto">
          <a:xfrm>
            <a:off x="3627063" y="1026888"/>
            <a:ext cx="2688603" cy="265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Macintosh HD:Users:Olivier:Desktop:H.tif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7354" b="35650"/>
          <a:stretch/>
        </p:blipFill>
        <p:spPr bwMode="auto">
          <a:xfrm>
            <a:off x="6454275" y="1026888"/>
            <a:ext cx="1938650" cy="25427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492764" y="3605605"/>
            <a:ext cx="265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Zone totale et col </a:t>
            </a:r>
            <a:r>
              <a:rPr lang="fr-FR" dirty="0" err="1" smtClean="0"/>
              <a:t>femoral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27063" y="3594225"/>
            <a:ext cx="253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Colonne lombaire L1L4</a:t>
            </a:r>
            <a:endParaRPr lang="fr-FR" dirty="0"/>
          </a:p>
        </p:txBody>
      </p:sp>
      <p:pic>
        <p:nvPicPr>
          <p:cNvPr id="12" name="Image 11" descr="684E879B-FFBD-43D4-9C23-4F7751CE52B3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4" t="22360" r="8488" b="39918"/>
          <a:stretch/>
        </p:blipFill>
        <p:spPr>
          <a:xfrm>
            <a:off x="243902" y="1423368"/>
            <a:ext cx="3617509" cy="2078994"/>
          </a:xfrm>
          <a:prstGeom prst="rect">
            <a:avLst/>
          </a:prstGeom>
        </p:spPr>
      </p:pic>
      <p:pic>
        <p:nvPicPr>
          <p:cNvPr id="13" name="Image 12" descr="Macintosh HD:Users:Olivier:Desktop:I.tif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52" r="54408"/>
          <a:stretch/>
        </p:blipFill>
        <p:spPr bwMode="auto">
          <a:xfrm>
            <a:off x="2278175" y="3963557"/>
            <a:ext cx="4077175" cy="27906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lipse 1"/>
          <p:cNvSpPr/>
          <p:nvPr/>
        </p:nvSpPr>
        <p:spPr>
          <a:xfrm>
            <a:off x="4021376" y="5344842"/>
            <a:ext cx="238107" cy="22490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4021376" y="4901901"/>
            <a:ext cx="238107" cy="22490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28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OSTEOPOROSE</a:t>
            </a:r>
          </a:p>
          <a:p>
            <a:endParaRPr lang="fr-FR" dirty="0"/>
          </a:p>
          <a:p>
            <a:r>
              <a:rPr lang="fr-FR" dirty="0" smtClean="0"/>
              <a:t>On peut quantifier l’ostéoporose avec une ostéodensitométrie osseuse et estimer le risque de fracture avec le </a:t>
            </a:r>
            <a:r>
              <a:rPr lang="fr-FR" u="sng" dirty="0" smtClean="0"/>
              <a:t>score FRAX</a:t>
            </a:r>
          </a:p>
          <a:p>
            <a:endParaRPr lang="fr-FR" dirty="0"/>
          </a:p>
        </p:txBody>
      </p:sp>
      <p:pic>
        <p:nvPicPr>
          <p:cNvPr id="15" name="Image 14" descr="Capture d’écran 2021-11-16 à 14.39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27" y="3541455"/>
            <a:ext cx="5002773" cy="3121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40765" y="1494489"/>
            <a:ext cx="773289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Madame F. 60 ans</a:t>
            </a:r>
          </a:p>
          <a:p>
            <a:r>
              <a:rPr lang="fr-FR" dirty="0" smtClean="0"/>
              <a:t>	</a:t>
            </a:r>
            <a:r>
              <a:rPr lang="fr-FR" sz="1600" dirty="0" smtClean="0"/>
              <a:t>* BMI à 19 kg/m</a:t>
            </a:r>
            <a:r>
              <a:rPr lang="fr-FR" sz="1600" baseline="30000" dirty="0" smtClean="0"/>
              <a:t>2</a:t>
            </a:r>
            <a:r>
              <a:rPr lang="fr-FR" sz="1600" dirty="0" smtClean="0"/>
              <a:t>,</a:t>
            </a:r>
            <a:r>
              <a:rPr lang="fr-FR" sz="1600" baseline="30000" dirty="0" smtClean="0"/>
              <a:t> </a:t>
            </a:r>
            <a:r>
              <a:rPr lang="fr-FR" sz="1600" dirty="0" smtClean="0"/>
              <a:t>ménopausée depuis 6 ans </a:t>
            </a:r>
          </a:p>
          <a:p>
            <a:r>
              <a:rPr lang="fr-FR" sz="1600" baseline="30000" dirty="0" smtClean="0"/>
              <a:t>	</a:t>
            </a:r>
            <a:r>
              <a:rPr lang="fr-FR" sz="1600" dirty="0" smtClean="0"/>
              <a:t>* Pas d’antécédent de fracture, pas de cortisone, alimentation équilibrée</a:t>
            </a:r>
          </a:p>
          <a:p>
            <a:r>
              <a:rPr lang="fr-FR" sz="1600" dirty="0"/>
              <a:t>	</a:t>
            </a:r>
            <a:r>
              <a:rPr lang="fr-FR" sz="1600" dirty="0" smtClean="0"/>
              <a:t>* Tabagisme actif et maman avec fracture de hanche (80 ans) </a:t>
            </a:r>
          </a:p>
          <a:p>
            <a:endParaRPr lang="fr-FR" dirty="0"/>
          </a:p>
          <a:p>
            <a:r>
              <a:rPr lang="fr-FR" dirty="0" smtClean="0"/>
              <a:t>	</a:t>
            </a:r>
            <a:r>
              <a:rPr lang="fr-FR" sz="1600" dirty="0" smtClean="0"/>
              <a:t>* </a:t>
            </a:r>
            <a:r>
              <a:rPr lang="fr-FR" sz="1600" b="1" dirty="0" smtClean="0"/>
              <a:t>11%</a:t>
            </a:r>
            <a:r>
              <a:rPr lang="fr-FR" sz="1600" dirty="0" smtClean="0"/>
              <a:t> de risque que, 10 ans plus tard, à l’âge de 70 ans, madame F. ait présenté une </a:t>
            </a:r>
            <a:r>
              <a:rPr lang="fr-FR" sz="1600" u="sng" dirty="0" smtClean="0"/>
              <a:t>fracture majeure </a:t>
            </a:r>
            <a:r>
              <a:rPr lang="fr-FR" sz="1600" dirty="0" smtClean="0"/>
              <a:t>(hanche, colonne, os long)</a:t>
            </a:r>
          </a:p>
          <a:p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88" y="1891880"/>
            <a:ext cx="1421061" cy="939084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43692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OSTEOPOROSE</a:t>
            </a:r>
          </a:p>
          <a:p>
            <a:endParaRPr lang="fr-FR" dirty="0"/>
          </a:p>
          <a:p>
            <a:r>
              <a:rPr lang="fr-FR" dirty="0" smtClean="0"/>
              <a:t>Si un patient souffre d’ostéoporose ou a présenté des fractures, un traitement médicamenteux est généralement inévitable. Ces traitements sont efficaces, mais pas complètement. </a:t>
            </a:r>
            <a:endParaRPr lang="fr-FR" u="sng" dirty="0" smtClean="0"/>
          </a:p>
          <a:p>
            <a:endParaRPr lang="fr-FR" dirty="0"/>
          </a:p>
        </p:txBody>
      </p:sp>
      <p:pic>
        <p:nvPicPr>
          <p:cNvPr id="6" name="Image 5" descr="Capture d’écran 2021-11-16 à 21.39.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2792" r="3434" b="2836"/>
          <a:stretch/>
        </p:blipFill>
        <p:spPr>
          <a:xfrm>
            <a:off x="4584584" y="2669882"/>
            <a:ext cx="3992460" cy="2914224"/>
          </a:xfrm>
          <a:prstGeom prst="rect">
            <a:avLst/>
          </a:prstGeom>
        </p:spPr>
      </p:pic>
      <p:pic>
        <p:nvPicPr>
          <p:cNvPr id="8" name="Image 7" descr="Capture d’écran 2021-11-16 à 16.52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4" y="2809292"/>
            <a:ext cx="4046579" cy="257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2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7161"/>
            <a:ext cx="91440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OSTEOPOROSE</a:t>
            </a:r>
          </a:p>
          <a:p>
            <a:endParaRPr lang="fr-FR" dirty="0"/>
          </a:p>
          <a:p>
            <a:r>
              <a:rPr lang="fr-FR" dirty="0" smtClean="0"/>
              <a:t>Si un patient souffre d’ostéoporose ou a présenté des fractures, un traitement médicamenteux est généralement inévitable. Ces traitements sont efficaces, mais pas complètement. </a:t>
            </a:r>
          </a:p>
          <a:p>
            <a:endParaRPr lang="fr-FR" u="sng" dirty="0"/>
          </a:p>
          <a:p>
            <a:r>
              <a:rPr lang="fr-FR" dirty="0" smtClean="0"/>
              <a:t>Une supplémentation en calcium </a:t>
            </a:r>
            <a:r>
              <a:rPr lang="mr-IN" dirty="0" smtClean="0"/>
              <a:t>–</a:t>
            </a:r>
            <a:r>
              <a:rPr lang="fr-FR" dirty="0" smtClean="0"/>
              <a:t> vitamine D est nécessaire, mais généralement insuffisante pour empêcher des fractures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Une approche préventive est utile, notamment via l’alimentation.</a:t>
            </a:r>
          </a:p>
          <a:p>
            <a:endParaRPr lang="fr-FR" dirty="0"/>
          </a:p>
        </p:txBody>
      </p:sp>
      <p:pic>
        <p:nvPicPr>
          <p:cNvPr id="5" name="Image 4" descr="Capture d’écran 2021-04-17 à 14.5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" y="2185649"/>
            <a:ext cx="9144000" cy="835572"/>
          </a:xfrm>
          <a:prstGeom prst="rect">
            <a:avLst/>
          </a:prstGeom>
        </p:spPr>
      </p:pic>
      <p:pic>
        <p:nvPicPr>
          <p:cNvPr id="9" name="Image 8" descr="Capture d’écran 2021-04-17 à 14.58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" y="3122477"/>
            <a:ext cx="9144000" cy="6936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60074" y="3156345"/>
            <a:ext cx="862446" cy="712401"/>
          </a:xfrm>
          <a:prstGeom prst="rect">
            <a:avLst/>
          </a:prstGeom>
          <a:solidFill>
            <a:schemeClr val="accent2">
              <a:lumMod val="40000"/>
              <a:lumOff val="60000"/>
              <a:alpha val="23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449110" y="3182239"/>
            <a:ext cx="862446" cy="712401"/>
          </a:xfrm>
          <a:prstGeom prst="rect">
            <a:avLst/>
          </a:prstGeom>
          <a:solidFill>
            <a:schemeClr val="accent3">
              <a:lumMod val="40000"/>
              <a:lumOff val="60000"/>
              <a:alpha val="23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893200" y="3156345"/>
            <a:ext cx="3659999" cy="712401"/>
          </a:xfrm>
          <a:prstGeom prst="rect">
            <a:avLst/>
          </a:prstGeom>
          <a:solidFill>
            <a:schemeClr val="accent3">
              <a:lumMod val="40000"/>
              <a:lumOff val="60000"/>
              <a:alpha val="23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996335" y="3156345"/>
            <a:ext cx="862446" cy="712401"/>
          </a:xfrm>
          <a:prstGeom prst="rect">
            <a:avLst/>
          </a:prstGeom>
          <a:solidFill>
            <a:schemeClr val="accent2">
              <a:lumMod val="40000"/>
              <a:lumOff val="60000"/>
              <a:alpha val="23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858958" y="2397248"/>
            <a:ext cx="862446" cy="712401"/>
          </a:xfrm>
          <a:prstGeom prst="rect">
            <a:avLst/>
          </a:prstGeom>
          <a:solidFill>
            <a:schemeClr val="accent2">
              <a:lumMod val="40000"/>
              <a:lumOff val="60000"/>
              <a:alpha val="23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255577" y="3178921"/>
            <a:ext cx="862446" cy="712401"/>
          </a:xfrm>
          <a:prstGeom prst="rect">
            <a:avLst/>
          </a:prstGeom>
          <a:solidFill>
            <a:schemeClr val="accent3">
              <a:lumMod val="40000"/>
              <a:lumOff val="60000"/>
              <a:alpha val="23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71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587</Words>
  <Application>Microsoft Macintosh PowerPoint</Application>
  <PresentationFormat>Présentation à l'écran (4:3)</PresentationFormat>
  <Paragraphs>277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ULg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Malaise</dc:creator>
  <cp:lastModifiedBy>Olivier Malaise</cp:lastModifiedBy>
  <cp:revision>17</cp:revision>
  <dcterms:created xsi:type="dcterms:W3CDTF">2022-01-11T10:16:37Z</dcterms:created>
  <dcterms:modified xsi:type="dcterms:W3CDTF">2022-01-11T13:46:31Z</dcterms:modified>
</cp:coreProperties>
</file>