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30480000" cy="41910000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7375" autoAdjust="0"/>
    <p:restoredTop sz="90929"/>
  </p:normalViewPr>
  <p:slideViewPr>
    <p:cSldViewPr>
      <p:cViewPr>
        <p:scale>
          <a:sx n="50" d="100"/>
          <a:sy n="50" d="100"/>
        </p:scale>
        <p:origin x="4314" y="3150"/>
      </p:cViewPr>
      <p:guideLst>
        <p:guide orient="horz" pos="13200"/>
        <p:guide pos="9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791223D-D251-4A8D-A47F-50C48ABAB6D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86000" y="13019088"/>
            <a:ext cx="25908000" cy="898366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72000" y="23749000"/>
            <a:ext cx="21336000" cy="10710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306E38-35E9-496D-8584-51CFA3B902C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FD7413-7ECE-43E6-AFBE-E269575BC38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21717000" y="3725863"/>
            <a:ext cx="6477000" cy="335280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286000" y="3725863"/>
            <a:ext cx="19278600" cy="335280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20F54B-A95A-4320-9C7A-7389477E6B5A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7C8427-26E4-4AC8-A3CD-5B2BC948F66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08238" y="26930350"/>
            <a:ext cx="25908000" cy="83248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408238" y="17762538"/>
            <a:ext cx="25908000" cy="91678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EE3DC3-1486-4D43-93FF-5B70CA4089A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286000" y="12107863"/>
            <a:ext cx="12877800" cy="2514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5316200" y="12107863"/>
            <a:ext cx="12877800" cy="2514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943C88-1F80-4228-B9B2-F3335DC129B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677988"/>
            <a:ext cx="27432000" cy="6985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24000" y="9380538"/>
            <a:ext cx="13466763" cy="3910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524000" y="13290550"/>
            <a:ext cx="13466763" cy="241474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15482888" y="9380538"/>
            <a:ext cx="13473112" cy="3910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15482888" y="13290550"/>
            <a:ext cx="13473112" cy="241474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1838AF-C95E-45EB-B79A-0D913D984FA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7C2B32-07EC-4835-92E7-CC5C60638922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A89E3-D83E-43EA-B8AE-B17AD938971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668463"/>
            <a:ext cx="10028238" cy="7100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917363" y="1668463"/>
            <a:ext cx="17038637" cy="35769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24000" y="8769350"/>
            <a:ext cx="10028238" cy="286686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4F48DC-3C2D-4A6A-A98E-E9139870A12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73763" y="29337000"/>
            <a:ext cx="18288000" cy="34639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973763" y="3744913"/>
            <a:ext cx="18288000" cy="2514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973763" y="32800925"/>
            <a:ext cx="18288000" cy="4918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D5441A-62C5-4E33-B67E-9F93ADDADB9A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3725863"/>
            <a:ext cx="25908000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3656" tIns="206828" rIns="413656" bIns="2068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0" y="12107863"/>
            <a:ext cx="25908000" cy="2514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3656" tIns="206828" rIns="413656" bIns="2068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0" y="38184138"/>
            <a:ext cx="63500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3656" tIns="206828" rIns="413656" bIns="206828" numCol="1" anchor="t" anchorCtr="0" compatLnSpc="1">
            <a:prstTxWarp prst="textNoShape">
              <a:avLst/>
            </a:prstTxWarp>
          </a:bodyPr>
          <a:lstStyle>
            <a:lvl1pPr>
              <a:defRPr sz="6300">
                <a:latin typeface="Times New Roman" pitchFamily="18" charset="0"/>
              </a:defRPr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414000" y="38184138"/>
            <a:ext cx="96520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3656" tIns="206828" rIns="413656" bIns="206828" numCol="1" anchor="t" anchorCtr="0" compatLnSpc="1">
            <a:prstTxWarp prst="textNoShape">
              <a:avLst/>
            </a:prstTxWarp>
          </a:bodyPr>
          <a:lstStyle>
            <a:lvl1pPr algn="ctr">
              <a:defRPr sz="6300">
                <a:latin typeface="Times New Roman" pitchFamily="18" charset="0"/>
              </a:defRPr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844000" y="38184138"/>
            <a:ext cx="63500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3656" tIns="206828" rIns="413656" bIns="206828" numCol="1" anchor="t" anchorCtr="0" compatLnSpc="1">
            <a:prstTxWarp prst="textNoShape">
              <a:avLst/>
            </a:prstTxWarp>
          </a:bodyPr>
          <a:lstStyle>
            <a:lvl1pPr algn="r">
              <a:defRPr sz="6300">
                <a:latin typeface="Times New Roman" pitchFamily="18" charset="0"/>
              </a:defRPr>
            </a:lvl1pPr>
          </a:lstStyle>
          <a:p>
            <a:fld id="{60CEEBA3-F08E-4BE3-8B39-EA424237FD7D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137025" rtl="0" eaLnBrk="0" fontAlgn="base" hangingPunct="0">
        <a:spcBef>
          <a:spcPct val="0"/>
        </a:spcBef>
        <a:spcAft>
          <a:spcPct val="0"/>
        </a:spcAft>
        <a:defRPr sz="19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137025" rtl="0" eaLnBrk="0" fontAlgn="base" hangingPunct="0">
        <a:spcBef>
          <a:spcPct val="0"/>
        </a:spcBef>
        <a:spcAft>
          <a:spcPct val="0"/>
        </a:spcAft>
        <a:defRPr sz="19900">
          <a:solidFill>
            <a:schemeClr val="tx2"/>
          </a:solidFill>
          <a:latin typeface="Times New Roman" pitchFamily="18" charset="0"/>
        </a:defRPr>
      </a:lvl2pPr>
      <a:lvl3pPr algn="ctr" defTabSz="4137025" rtl="0" eaLnBrk="0" fontAlgn="base" hangingPunct="0">
        <a:spcBef>
          <a:spcPct val="0"/>
        </a:spcBef>
        <a:spcAft>
          <a:spcPct val="0"/>
        </a:spcAft>
        <a:defRPr sz="19900">
          <a:solidFill>
            <a:schemeClr val="tx2"/>
          </a:solidFill>
          <a:latin typeface="Times New Roman" pitchFamily="18" charset="0"/>
        </a:defRPr>
      </a:lvl3pPr>
      <a:lvl4pPr algn="ctr" defTabSz="4137025" rtl="0" eaLnBrk="0" fontAlgn="base" hangingPunct="0">
        <a:spcBef>
          <a:spcPct val="0"/>
        </a:spcBef>
        <a:spcAft>
          <a:spcPct val="0"/>
        </a:spcAft>
        <a:defRPr sz="19900">
          <a:solidFill>
            <a:schemeClr val="tx2"/>
          </a:solidFill>
          <a:latin typeface="Times New Roman" pitchFamily="18" charset="0"/>
        </a:defRPr>
      </a:lvl4pPr>
      <a:lvl5pPr algn="ctr" defTabSz="4137025" rtl="0" eaLnBrk="0" fontAlgn="base" hangingPunct="0">
        <a:spcBef>
          <a:spcPct val="0"/>
        </a:spcBef>
        <a:spcAft>
          <a:spcPct val="0"/>
        </a:spcAft>
        <a:defRPr sz="19900">
          <a:solidFill>
            <a:schemeClr val="tx2"/>
          </a:solidFill>
          <a:latin typeface="Times New Roman" pitchFamily="18" charset="0"/>
        </a:defRPr>
      </a:lvl5pPr>
      <a:lvl6pPr marL="457200" algn="ctr" defTabSz="4137025" rtl="0" fontAlgn="base">
        <a:spcBef>
          <a:spcPct val="0"/>
        </a:spcBef>
        <a:spcAft>
          <a:spcPct val="0"/>
        </a:spcAft>
        <a:defRPr sz="19900">
          <a:solidFill>
            <a:schemeClr val="tx2"/>
          </a:solidFill>
          <a:latin typeface="Times New Roman" pitchFamily="18" charset="0"/>
        </a:defRPr>
      </a:lvl6pPr>
      <a:lvl7pPr marL="914400" algn="ctr" defTabSz="4137025" rtl="0" fontAlgn="base">
        <a:spcBef>
          <a:spcPct val="0"/>
        </a:spcBef>
        <a:spcAft>
          <a:spcPct val="0"/>
        </a:spcAft>
        <a:defRPr sz="19900">
          <a:solidFill>
            <a:schemeClr val="tx2"/>
          </a:solidFill>
          <a:latin typeface="Times New Roman" pitchFamily="18" charset="0"/>
        </a:defRPr>
      </a:lvl7pPr>
      <a:lvl8pPr marL="1371600" algn="ctr" defTabSz="4137025" rtl="0" fontAlgn="base">
        <a:spcBef>
          <a:spcPct val="0"/>
        </a:spcBef>
        <a:spcAft>
          <a:spcPct val="0"/>
        </a:spcAft>
        <a:defRPr sz="19900">
          <a:solidFill>
            <a:schemeClr val="tx2"/>
          </a:solidFill>
          <a:latin typeface="Times New Roman" pitchFamily="18" charset="0"/>
        </a:defRPr>
      </a:lvl8pPr>
      <a:lvl9pPr marL="1828800" algn="ctr" defTabSz="4137025" rtl="0" fontAlgn="base">
        <a:spcBef>
          <a:spcPct val="0"/>
        </a:spcBef>
        <a:spcAft>
          <a:spcPct val="0"/>
        </a:spcAft>
        <a:defRPr sz="19900">
          <a:solidFill>
            <a:schemeClr val="tx2"/>
          </a:solidFill>
          <a:latin typeface="Times New Roman" pitchFamily="18" charset="0"/>
        </a:defRPr>
      </a:lvl9pPr>
    </p:titleStyle>
    <p:bodyStyle>
      <a:lvl1pPr marL="1550988" indent="-1550988" algn="l" defTabSz="4137025" rtl="0" eaLnBrk="0" fontAlgn="base" hangingPunct="0">
        <a:spcBef>
          <a:spcPct val="20000"/>
        </a:spcBef>
        <a:spcAft>
          <a:spcPct val="0"/>
        </a:spcAft>
        <a:buChar char="•"/>
        <a:defRPr sz="14500">
          <a:solidFill>
            <a:schemeClr val="tx1"/>
          </a:solidFill>
          <a:latin typeface="+mn-lt"/>
          <a:ea typeface="+mn-ea"/>
          <a:cs typeface="+mn-cs"/>
        </a:defRPr>
      </a:lvl1pPr>
      <a:lvl2pPr marL="3360738" indent="-1292225" algn="l" defTabSz="4137025" rtl="0" eaLnBrk="0" fontAlgn="base" hangingPunct="0">
        <a:spcBef>
          <a:spcPct val="20000"/>
        </a:spcBef>
        <a:spcAft>
          <a:spcPct val="0"/>
        </a:spcAft>
        <a:buChar char="–"/>
        <a:defRPr sz="12700">
          <a:solidFill>
            <a:schemeClr val="tx1"/>
          </a:solidFill>
          <a:latin typeface="+mn-lt"/>
        </a:defRPr>
      </a:lvl2pPr>
      <a:lvl3pPr marL="5170488" indent="-1033463" algn="l" defTabSz="4137025" rtl="0" eaLnBrk="0" fontAlgn="base" hangingPunct="0">
        <a:spcBef>
          <a:spcPct val="20000"/>
        </a:spcBef>
        <a:spcAft>
          <a:spcPct val="0"/>
        </a:spcAft>
        <a:buChar char="•"/>
        <a:defRPr sz="10900">
          <a:solidFill>
            <a:schemeClr val="tx1"/>
          </a:solidFill>
          <a:latin typeface="+mn-lt"/>
        </a:defRPr>
      </a:lvl3pPr>
      <a:lvl4pPr marL="7239000" indent="-1033463" algn="l" defTabSz="4137025" rtl="0" eaLnBrk="0" fontAlgn="base" hangingPunct="0">
        <a:spcBef>
          <a:spcPct val="20000"/>
        </a:spcBef>
        <a:spcAft>
          <a:spcPct val="0"/>
        </a:spcAft>
        <a:buChar char="–"/>
        <a:defRPr sz="9000">
          <a:solidFill>
            <a:schemeClr val="tx1"/>
          </a:solidFill>
          <a:latin typeface="+mn-lt"/>
        </a:defRPr>
      </a:lvl4pPr>
      <a:lvl5pPr marL="9307513" indent="-1035050" algn="l" defTabSz="4137025" rtl="0" eaLnBrk="0" fontAlgn="base" hangingPunct="0">
        <a:spcBef>
          <a:spcPct val="20000"/>
        </a:spcBef>
        <a:spcAft>
          <a:spcPct val="0"/>
        </a:spcAft>
        <a:buChar char="»"/>
        <a:defRPr sz="9000">
          <a:solidFill>
            <a:schemeClr val="tx1"/>
          </a:solidFill>
          <a:latin typeface="+mn-lt"/>
        </a:defRPr>
      </a:lvl5pPr>
      <a:lvl6pPr marL="9764713" indent="-1035050" algn="l" defTabSz="4137025" rtl="0" fontAlgn="base">
        <a:spcBef>
          <a:spcPct val="20000"/>
        </a:spcBef>
        <a:spcAft>
          <a:spcPct val="0"/>
        </a:spcAft>
        <a:buChar char="»"/>
        <a:defRPr sz="9000">
          <a:solidFill>
            <a:schemeClr val="tx1"/>
          </a:solidFill>
          <a:latin typeface="+mn-lt"/>
        </a:defRPr>
      </a:lvl6pPr>
      <a:lvl7pPr marL="10221913" indent="-1035050" algn="l" defTabSz="4137025" rtl="0" fontAlgn="base">
        <a:spcBef>
          <a:spcPct val="20000"/>
        </a:spcBef>
        <a:spcAft>
          <a:spcPct val="0"/>
        </a:spcAft>
        <a:buChar char="»"/>
        <a:defRPr sz="9000">
          <a:solidFill>
            <a:schemeClr val="tx1"/>
          </a:solidFill>
          <a:latin typeface="+mn-lt"/>
        </a:defRPr>
      </a:lvl7pPr>
      <a:lvl8pPr marL="10679113" indent="-1035050" algn="l" defTabSz="4137025" rtl="0" fontAlgn="base">
        <a:spcBef>
          <a:spcPct val="20000"/>
        </a:spcBef>
        <a:spcAft>
          <a:spcPct val="0"/>
        </a:spcAft>
        <a:buChar char="»"/>
        <a:defRPr sz="9000">
          <a:solidFill>
            <a:schemeClr val="tx1"/>
          </a:solidFill>
          <a:latin typeface="+mn-lt"/>
        </a:defRPr>
      </a:lvl8pPr>
      <a:lvl9pPr marL="11136313" indent="-1035050" algn="l" defTabSz="4137025" rtl="0" fontAlgn="base">
        <a:spcBef>
          <a:spcPct val="20000"/>
        </a:spcBef>
        <a:spcAft>
          <a:spcPct val="0"/>
        </a:spcAft>
        <a:buChar char="»"/>
        <a:defRPr sz="9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1.emf"/><Relationship Id="rId18" Type="http://schemas.openxmlformats.org/officeDocument/2006/relationships/image" Target="../media/image16.jpeg"/><Relationship Id="rId3" Type="http://schemas.openxmlformats.org/officeDocument/2006/relationships/image" Target="../media/image2.jpeg"/><Relationship Id="rId21" Type="http://schemas.openxmlformats.org/officeDocument/2006/relationships/image" Target="../media/image19.png"/><Relationship Id="rId7" Type="http://schemas.openxmlformats.org/officeDocument/2006/relationships/image" Target="../media/image6.emf"/><Relationship Id="rId12" Type="http://schemas.openxmlformats.org/officeDocument/2006/relationships/image" Target="../media/image10.emf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jpeg"/><Relationship Id="rId20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11" Type="http://schemas.openxmlformats.org/officeDocument/2006/relationships/image" Target="../media/image9.emf"/><Relationship Id="rId5" Type="http://schemas.openxmlformats.org/officeDocument/2006/relationships/image" Target="../media/image4.jpeg"/><Relationship Id="rId15" Type="http://schemas.openxmlformats.org/officeDocument/2006/relationships/image" Target="../media/image13.jpeg"/><Relationship Id="rId10" Type="http://schemas.openxmlformats.org/officeDocument/2006/relationships/image" Target="../media/image8.emf"/><Relationship Id="rId19" Type="http://schemas.openxmlformats.org/officeDocument/2006/relationships/image" Target="../media/image17.png"/><Relationship Id="rId4" Type="http://schemas.openxmlformats.org/officeDocument/2006/relationships/image" Target="../media/image3.wmf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2.emf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595688" y="1219200"/>
            <a:ext cx="23360062" cy="479583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01613" algn="ctr">
              <a:defRPr/>
            </a:pPr>
            <a:endParaRPr lang="en-US" sz="4000" b="1" dirty="0">
              <a:cs typeface="Times New Roman" pitchFamily="18" charset="0"/>
            </a:endParaRPr>
          </a:p>
          <a:p>
            <a:pPr indent="201613" algn="ctr">
              <a:defRPr/>
            </a:pPr>
            <a:r>
              <a:rPr lang="en-US" sz="4000" b="1" dirty="0">
                <a:solidFill>
                  <a:schemeClr val="accent6"/>
                </a:solidFill>
                <a:cs typeface="Times New Roman" pitchFamily="18" charset="0"/>
              </a:rPr>
              <a:t>Mapping of soil-sediment systems contaminations around a metal-ore smelter. </a:t>
            </a:r>
            <a:br>
              <a:rPr lang="en-US" sz="4000" b="1" dirty="0">
                <a:solidFill>
                  <a:schemeClr val="accent6"/>
                </a:solidFill>
                <a:cs typeface="Times New Roman" pitchFamily="18" charset="0"/>
              </a:rPr>
            </a:br>
            <a:r>
              <a:rPr lang="en-US" sz="4000" b="1" dirty="0">
                <a:solidFill>
                  <a:schemeClr val="accent6"/>
                </a:solidFill>
                <a:cs typeface="Times New Roman" pitchFamily="18" charset="0"/>
              </a:rPr>
              <a:t>The example of Cu in Lubumbashi (</a:t>
            </a:r>
            <a:r>
              <a:rPr lang="en-US" sz="4000" b="1" dirty="0" err="1">
                <a:solidFill>
                  <a:schemeClr val="accent6"/>
                </a:solidFill>
                <a:cs typeface="Times New Roman" pitchFamily="18" charset="0"/>
              </a:rPr>
              <a:t>R.D.Congo</a:t>
            </a:r>
            <a:r>
              <a:rPr lang="en-US" sz="4000" b="1" dirty="0">
                <a:solidFill>
                  <a:schemeClr val="accent6"/>
                </a:solidFill>
                <a:cs typeface="Times New Roman" pitchFamily="18" charset="0"/>
              </a:rPr>
              <a:t>).</a:t>
            </a:r>
            <a:endParaRPr lang="en-AU" sz="4000" b="1" dirty="0">
              <a:solidFill>
                <a:schemeClr val="accent6"/>
              </a:solidFill>
              <a:cs typeface="Times New Roman" pitchFamily="18" charset="0"/>
            </a:endParaRPr>
          </a:p>
          <a:p>
            <a:pPr indent="201613" algn="ctr" eaLnBrk="0" hangingPunct="0">
              <a:defRPr/>
            </a:pPr>
            <a:endParaRPr lang="en-AU" sz="4000" dirty="0">
              <a:cs typeface="Times New Roman" pitchFamily="18" charset="0"/>
            </a:endParaRPr>
          </a:p>
          <a:p>
            <a:pPr indent="201613" algn="ctr" eaLnBrk="0" hangingPunct="0">
              <a:defRPr/>
            </a:pPr>
            <a:r>
              <a:rPr lang="en-US" sz="3200" u="sng" dirty="0" err="1">
                <a:cs typeface="Times New Roman" pitchFamily="18" charset="0"/>
              </a:rPr>
              <a:t>Mpundu</a:t>
            </a:r>
            <a:r>
              <a:rPr lang="en-US" sz="3200" u="sng" dirty="0">
                <a:cs typeface="Times New Roman" pitchFamily="18" charset="0"/>
              </a:rPr>
              <a:t> M.M.</a:t>
            </a:r>
            <a:r>
              <a:rPr lang="en-US" sz="3200" u="sng" baseline="30000" dirty="0">
                <a:cs typeface="Times New Roman" pitchFamily="18" charset="0"/>
              </a:rPr>
              <a:t>1,2</a:t>
            </a:r>
            <a:r>
              <a:rPr lang="en-US" sz="3200" u="sng" dirty="0">
                <a:cs typeface="Times New Roman" pitchFamily="18" charset="0"/>
              </a:rPr>
              <a:t>, </a:t>
            </a:r>
            <a:r>
              <a:rPr lang="en-US" sz="3200" u="sng" dirty="0" err="1">
                <a:cs typeface="Times New Roman" pitchFamily="18" charset="0"/>
              </a:rPr>
              <a:t>Mukobo</a:t>
            </a:r>
            <a:r>
              <a:rPr lang="en-US" sz="3200" u="sng" dirty="0">
                <a:cs typeface="Times New Roman" pitchFamily="18" charset="0"/>
              </a:rPr>
              <a:t> R.P.</a:t>
            </a:r>
            <a:r>
              <a:rPr lang="en-US" sz="3200" u="sng" baseline="30000" dirty="0">
                <a:cs typeface="Times New Roman" pitchFamily="18" charset="0"/>
              </a:rPr>
              <a:t>1</a:t>
            </a:r>
            <a:r>
              <a:rPr lang="en-US" sz="3200" u="sng" dirty="0">
                <a:cs typeface="Times New Roman" pitchFamily="18" charset="0"/>
              </a:rPr>
              <a:t>, </a:t>
            </a:r>
            <a:r>
              <a:rPr lang="en-US" sz="3200" u="sng" dirty="0" err="1">
                <a:cs typeface="Times New Roman" pitchFamily="18" charset="0"/>
              </a:rPr>
              <a:t>Kaya</a:t>
            </a:r>
            <a:r>
              <a:rPr lang="en-US" sz="3200" u="sng" dirty="0">
                <a:cs typeface="Times New Roman" pitchFamily="18" charset="0"/>
              </a:rPr>
              <a:t> D.</a:t>
            </a:r>
            <a:r>
              <a:rPr lang="en-US" sz="3200" u="sng" baseline="30000" dirty="0">
                <a:cs typeface="Times New Roman" pitchFamily="18" charset="0"/>
              </a:rPr>
              <a:t>1</a:t>
            </a:r>
            <a:r>
              <a:rPr lang="en-US" sz="3200" u="sng" dirty="0">
                <a:cs typeface="Times New Roman" pitchFamily="18" charset="0"/>
              </a:rPr>
              <a:t>, </a:t>
            </a:r>
            <a:r>
              <a:rPr lang="en-US" sz="3200" u="sng" dirty="0" err="1">
                <a:cs typeface="Times New Roman" pitchFamily="18" charset="0"/>
              </a:rPr>
              <a:t>Faucon</a:t>
            </a:r>
            <a:r>
              <a:rPr lang="en-US" sz="3200" u="sng" dirty="0">
                <a:cs typeface="Times New Roman" pitchFamily="18" charset="0"/>
              </a:rPr>
              <a:t> M.P.</a:t>
            </a:r>
            <a:r>
              <a:rPr lang="en-US" sz="3200" u="sng" baseline="30000" dirty="0">
                <a:cs typeface="Times New Roman" pitchFamily="18" charset="0"/>
              </a:rPr>
              <a:t>3</a:t>
            </a:r>
            <a:r>
              <a:rPr lang="en-US" sz="3200" u="sng" dirty="0">
                <a:cs typeface="Times New Roman" pitchFamily="18" charset="0"/>
              </a:rPr>
              <a:t>, Andres L.</a:t>
            </a:r>
            <a:r>
              <a:rPr lang="en-US" sz="3200" u="sng" baseline="30000" dirty="0">
                <a:cs typeface="Times New Roman" pitchFamily="18" charset="0"/>
              </a:rPr>
              <a:t>2</a:t>
            </a:r>
            <a:r>
              <a:rPr lang="en-US" sz="3200" u="sng" dirty="0">
                <a:cs typeface="Times New Roman" pitchFamily="18" charset="0"/>
              </a:rPr>
              <a:t>, </a:t>
            </a:r>
            <a:r>
              <a:rPr lang="en-US" sz="3200" u="sng" dirty="0" err="1">
                <a:cs typeface="Times New Roman" pitchFamily="18" charset="0"/>
              </a:rPr>
              <a:t>Ngongo</a:t>
            </a:r>
            <a:r>
              <a:rPr lang="en-US" sz="3200" u="sng" dirty="0">
                <a:cs typeface="Times New Roman" pitchFamily="18" charset="0"/>
              </a:rPr>
              <a:t> M.</a:t>
            </a:r>
            <a:r>
              <a:rPr lang="en-US" sz="3200" u="sng" baseline="30000" dirty="0">
                <a:cs typeface="Times New Roman" pitchFamily="18" charset="0"/>
              </a:rPr>
              <a:t>1</a:t>
            </a:r>
            <a:r>
              <a:rPr lang="en-US" sz="3200" u="sng" dirty="0">
                <a:cs typeface="Times New Roman" pitchFamily="18" charset="0"/>
              </a:rPr>
              <a:t>, </a:t>
            </a:r>
            <a:r>
              <a:rPr lang="en-US" sz="3200" u="sng" dirty="0" err="1">
                <a:cs typeface="Times New Roman" pitchFamily="18" charset="0"/>
              </a:rPr>
              <a:t>Meerts</a:t>
            </a:r>
            <a:r>
              <a:rPr lang="en-US" sz="3200" u="sng" dirty="0">
                <a:cs typeface="Times New Roman" pitchFamily="18" charset="0"/>
              </a:rPr>
              <a:t> P.J.</a:t>
            </a:r>
            <a:r>
              <a:rPr lang="en-US" sz="3200" u="sng" baseline="30000" dirty="0">
                <a:cs typeface="Times New Roman" pitchFamily="18" charset="0"/>
              </a:rPr>
              <a:t>3</a:t>
            </a:r>
            <a:r>
              <a:rPr lang="en-US" sz="3200" u="sng" dirty="0">
                <a:cs typeface="Times New Roman" pitchFamily="18" charset="0"/>
              </a:rPr>
              <a:t>, </a:t>
            </a:r>
            <a:r>
              <a:rPr lang="en-US" sz="3200" u="sng" dirty="0" err="1">
                <a:cs typeface="Times New Roman" pitchFamily="18" charset="0"/>
              </a:rPr>
              <a:t>Colinet</a:t>
            </a:r>
            <a:r>
              <a:rPr lang="en-US" sz="3200" u="sng" dirty="0">
                <a:cs typeface="Times New Roman" pitchFamily="18" charset="0"/>
              </a:rPr>
              <a:t> G.</a:t>
            </a:r>
            <a:r>
              <a:rPr lang="en-US" sz="3200" u="sng" baseline="30000" dirty="0">
                <a:cs typeface="Times New Roman" pitchFamily="18" charset="0"/>
              </a:rPr>
              <a:t>2</a:t>
            </a:r>
            <a:r>
              <a:rPr lang="en-US" sz="3200" dirty="0">
                <a:cs typeface="Times New Roman" pitchFamily="18" charset="0"/>
              </a:rPr>
              <a:t> </a:t>
            </a:r>
            <a:endParaRPr lang="en-AU" sz="3200" dirty="0">
              <a:cs typeface="Times New Roman" pitchFamily="18" charset="0"/>
            </a:endParaRPr>
          </a:p>
          <a:p>
            <a:pPr indent="201613" algn="ctr" eaLnBrk="0" hangingPunct="0">
              <a:defRPr/>
            </a:pPr>
            <a:r>
              <a:rPr lang="en-US" sz="3200" dirty="0">
                <a:cs typeface="Times New Roman" pitchFamily="18" charset="0"/>
              </a:rPr>
              <a:t> </a:t>
            </a:r>
            <a:endParaRPr lang="en-AU" sz="3200" dirty="0">
              <a:cs typeface="Times New Roman" pitchFamily="18" charset="0"/>
            </a:endParaRPr>
          </a:p>
          <a:p>
            <a:pPr indent="201613" eaLnBrk="0" hangingPunct="0">
              <a:defRPr/>
            </a:pPr>
            <a:r>
              <a:rPr lang="en-US" sz="2800" baseline="30000" dirty="0">
                <a:cs typeface="Times New Roman" pitchFamily="18" charset="0"/>
              </a:rPr>
              <a:t>1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Faculté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d’agronomie</a:t>
            </a:r>
            <a:r>
              <a:rPr lang="en-US" sz="2800" dirty="0">
                <a:cs typeface="Times New Roman" pitchFamily="18" charset="0"/>
              </a:rPr>
              <a:t>. </a:t>
            </a:r>
            <a:r>
              <a:rPr lang="en-US" sz="2800" dirty="0" err="1">
                <a:cs typeface="Times New Roman" pitchFamily="18" charset="0"/>
              </a:rPr>
              <a:t>Université</a:t>
            </a:r>
            <a:r>
              <a:rPr lang="en-US" sz="2800" dirty="0">
                <a:cs typeface="Times New Roman" pitchFamily="18" charset="0"/>
              </a:rPr>
              <a:t> de Lubumbashi. R.D. Congo</a:t>
            </a:r>
          </a:p>
          <a:p>
            <a:pPr indent="201613" eaLnBrk="0" hangingPunct="0">
              <a:defRPr/>
            </a:pPr>
            <a:r>
              <a:rPr lang="en-US" sz="2800" baseline="30000" dirty="0">
                <a:cs typeface="Times New Roman" pitchFamily="18" charset="0"/>
              </a:rPr>
              <a:t>2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Gembloux</a:t>
            </a:r>
            <a:r>
              <a:rPr lang="en-US" sz="2800" dirty="0">
                <a:cs typeface="Times New Roman" pitchFamily="18" charset="0"/>
              </a:rPr>
              <a:t> Agricultural University, </a:t>
            </a:r>
            <a:r>
              <a:rPr lang="en-US" sz="2800" dirty="0" err="1">
                <a:cs typeface="Times New Roman" pitchFamily="18" charset="0"/>
              </a:rPr>
              <a:t>Geopedology</a:t>
            </a:r>
            <a:r>
              <a:rPr lang="en-US" sz="2800" dirty="0">
                <a:cs typeface="Times New Roman" pitchFamily="18" charset="0"/>
              </a:rPr>
              <a:t> Dpt., Passage des </a:t>
            </a:r>
            <a:r>
              <a:rPr lang="en-US" sz="2800" dirty="0" err="1">
                <a:cs typeface="Times New Roman" pitchFamily="18" charset="0"/>
              </a:rPr>
              <a:t>deportes</a:t>
            </a:r>
            <a:r>
              <a:rPr lang="en-US" sz="2800" dirty="0">
                <a:cs typeface="Times New Roman" pitchFamily="18" charset="0"/>
              </a:rPr>
              <a:t> 2, B-5030 </a:t>
            </a:r>
            <a:r>
              <a:rPr lang="en-US" sz="2800" dirty="0" err="1">
                <a:cs typeface="Times New Roman" pitchFamily="18" charset="0"/>
              </a:rPr>
              <a:t>Gembloux</a:t>
            </a:r>
            <a:r>
              <a:rPr lang="en-US" sz="2800" dirty="0">
                <a:cs typeface="Times New Roman" pitchFamily="18" charset="0"/>
              </a:rPr>
              <a:t>, Belgium (geopedologie@fsagx.ac.be) </a:t>
            </a:r>
          </a:p>
          <a:p>
            <a:pPr indent="201613" eaLnBrk="0" hangingPunct="0">
              <a:defRPr/>
            </a:pPr>
            <a:r>
              <a:rPr lang="en-US" sz="2800" baseline="30000" dirty="0">
                <a:cs typeface="Times New Roman" pitchFamily="18" charset="0"/>
              </a:rPr>
              <a:t>3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Laboratoire</a:t>
            </a:r>
            <a:r>
              <a:rPr lang="en-US" sz="2800" dirty="0">
                <a:cs typeface="Times New Roman" pitchFamily="18" charset="0"/>
              </a:rPr>
              <a:t> de </a:t>
            </a:r>
            <a:r>
              <a:rPr lang="en-US" sz="2800" dirty="0" err="1">
                <a:cs typeface="Times New Roman" pitchFamily="18" charset="0"/>
              </a:rPr>
              <a:t>génétique</a:t>
            </a:r>
            <a:r>
              <a:rPr lang="en-US" sz="2800" dirty="0">
                <a:cs typeface="Times New Roman" pitchFamily="18" charset="0"/>
              </a:rPr>
              <a:t> et </a:t>
            </a:r>
            <a:r>
              <a:rPr lang="en-US" sz="2800" dirty="0" err="1">
                <a:cs typeface="Times New Roman" pitchFamily="18" charset="0"/>
              </a:rPr>
              <a:t>d’écologie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végétale</a:t>
            </a:r>
            <a:r>
              <a:rPr lang="en-US" sz="2800" dirty="0">
                <a:cs typeface="Times New Roman" pitchFamily="18" charset="0"/>
              </a:rPr>
              <a:t>. </a:t>
            </a:r>
            <a:r>
              <a:rPr lang="en-US" sz="2800" dirty="0" err="1">
                <a:cs typeface="Times New Roman" pitchFamily="18" charset="0"/>
              </a:rPr>
              <a:t>Université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libre</a:t>
            </a:r>
            <a:r>
              <a:rPr lang="en-US" sz="2800" dirty="0">
                <a:cs typeface="Times New Roman" pitchFamily="18" charset="0"/>
              </a:rPr>
              <a:t> de </a:t>
            </a:r>
            <a:r>
              <a:rPr lang="en-US" sz="2800" dirty="0" err="1">
                <a:cs typeface="Times New Roman" pitchFamily="18" charset="0"/>
              </a:rPr>
              <a:t>Bruxelles</a:t>
            </a:r>
            <a:r>
              <a:rPr lang="en-US" sz="2800" dirty="0">
                <a:cs typeface="Times New Roman" pitchFamily="18" charset="0"/>
              </a:rPr>
              <a:t>. Belgium.</a:t>
            </a:r>
            <a:endParaRPr lang="en-AU" sz="2800" dirty="0">
              <a:cs typeface="Times New Roman" pitchFamily="18" charset="0"/>
            </a:endParaRPr>
          </a:p>
        </p:txBody>
      </p:sp>
      <p:grpSp>
        <p:nvGrpSpPr>
          <p:cNvPr id="2051" name="Group 47"/>
          <p:cNvGrpSpPr>
            <a:grpSpLocks/>
          </p:cNvGrpSpPr>
          <p:nvPr/>
        </p:nvGrpSpPr>
        <p:grpSpPr bwMode="auto">
          <a:xfrm>
            <a:off x="27112913" y="1595438"/>
            <a:ext cx="3367087" cy="3070225"/>
            <a:chOff x="16800" y="241"/>
            <a:chExt cx="2160" cy="2473"/>
          </a:xfrm>
        </p:grpSpPr>
        <p:pic>
          <p:nvPicPr>
            <p:cNvPr id="2085" name="Picture 45"/>
            <p:cNvPicPr>
              <a:picLocks noChangeArrowheads="1"/>
            </p:cNvPicPr>
            <p:nvPr/>
          </p:nvPicPr>
          <p:blipFill>
            <a:blip r:embed="rId4"/>
            <a:srcRect r="71388"/>
            <a:stretch>
              <a:fillRect/>
            </a:stretch>
          </p:blipFill>
          <p:spPr bwMode="auto">
            <a:xfrm>
              <a:off x="17157" y="241"/>
              <a:ext cx="853" cy="1432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</p:pic>
        <p:sp>
          <p:nvSpPr>
            <p:cNvPr id="2086" name="Text Box 46"/>
            <p:cNvSpPr txBox="1">
              <a:spLocks noChangeArrowheads="1"/>
            </p:cNvSpPr>
            <p:nvPr/>
          </p:nvSpPr>
          <p:spPr bwMode="auto">
            <a:xfrm>
              <a:off x="16800" y="1736"/>
              <a:ext cx="2160" cy="978"/>
            </a:xfrm>
            <a:prstGeom prst="rect">
              <a:avLst/>
            </a:prstGeom>
            <a:solidFill>
              <a:schemeClr val="bg1">
                <a:alpha val="4705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BE" sz="2400">
                  <a:solidFill>
                    <a:srgbClr val="006600"/>
                  </a:solidFill>
                </a:rPr>
                <a:t>Gembloux</a:t>
              </a:r>
            </a:p>
            <a:p>
              <a:r>
                <a:rPr lang="fr-BE" sz="2400"/>
                <a:t>	</a:t>
              </a:r>
              <a:r>
                <a:rPr lang="fr-BE" sz="2400">
                  <a:solidFill>
                    <a:schemeClr val="accent2"/>
                  </a:solidFill>
                </a:rPr>
                <a:t>Agricultural</a:t>
              </a:r>
            </a:p>
            <a:p>
              <a:r>
                <a:rPr lang="fr-BE" sz="2400"/>
                <a:t>		University</a:t>
              </a:r>
              <a:endParaRPr lang="fr-FR" sz="2400"/>
            </a:p>
          </p:txBody>
        </p:sp>
      </p:grpSp>
      <p:graphicFrame>
        <p:nvGraphicFramePr>
          <p:cNvPr id="2155" name="Group 107"/>
          <p:cNvGraphicFramePr>
            <a:graphicFrameLocks noGrp="1"/>
          </p:cNvGraphicFramePr>
          <p:nvPr/>
        </p:nvGraphicFramePr>
        <p:xfrm>
          <a:off x="1809750" y="7096125"/>
          <a:ext cx="27527250" cy="33602932"/>
        </p:xfrm>
        <a:graphic>
          <a:graphicData uri="http://schemas.openxmlformats.org/drawingml/2006/table">
            <a:tbl>
              <a:tblPr/>
              <a:tblGrid>
                <a:gridCol w="6881813"/>
                <a:gridCol w="6881812"/>
                <a:gridCol w="6881813"/>
                <a:gridCol w="6881812"/>
              </a:tblGrid>
              <a:tr h="530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2D2DB9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Introduction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The Katanga is famous for its high richness in metal ores, mainly Cu- and Co-minerals (figure 1). The ore-treatments activities lead to metal spreading in the environment which do endanger the viability of ecosystems and human health.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The contaminations of soil and sediments around the Gecamines smelter (figure 2) in Lubumbashi have been evaluated through a multi-scale approach. The Gecamines  district is located under the dominant wind from the plant chimney and presents evidences of soil degradation (figure 3).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530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 </a:t>
                      </a:r>
                      <a:r>
                        <a:rPr kumimoji="0" lang="fr-BE" sz="20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Reference</a:t>
                      </a:r>
                      <a:r>
                        <a:rPr kumimoji="0" lang="fr-BE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values about </a:t>
                      </a:r>
                      <a:r>
                        <a:rPr kumimoji="0" lang="fr-BE" sz="20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natural</a:t>
                      </a:r>
                      <a:r>
                        <a:rPr kumimoji="0" lang="fr-BE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contents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 major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soil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types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can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found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in 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Gecamines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district (Figure 4). A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reference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system about 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natural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contents in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these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soils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has been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implemented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The four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soil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units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were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studied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in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natural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or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weakly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contamined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areas (figure 5) and in 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Gecamines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district (Figure 6).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Soils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were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characterized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through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field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observations and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laboratory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determinations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: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acido-basic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and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organic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status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particle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size distribution,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cationic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exchange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capacity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, total contents in Al, Fe, Mn, Cu, Co, Cd, Pb, and Zn.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Although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being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relatively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high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compared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to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other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references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around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the world, values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found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in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these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sites 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(figure 7)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can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considered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as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natural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background values. Notice surface accumulation.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Figure 4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Figure 5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Figure 6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530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Figure 7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2. </a:t>
                      </a:r>
                      <a:r>
                        <a:rPr kumimoji="0" lang="fr-BE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Exploratory</a:t>
                      </a:r>
                      <a:r>
                        <a:rPr kumimoji="0" lang="fr-B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mapping</a:t>
                      </a:r>
                      <a:r>
                        <a:rPr kumimoji="0" lang="fr-B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of contaminations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Soil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samples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(0_15cm)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were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taken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according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to a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stratified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random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scheme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A square area (4x4km)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centered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on 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Gecamines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chimney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has been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divided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in 100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cells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(25 in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each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quadrant). 44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cells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were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semi-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randomly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selected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and a site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randomly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chosen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within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cell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In 16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cells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, 4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additional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samples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were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taken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at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 distances of 1, 5, 20, and 50m of the initial point in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random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directions (Figure 8).</a:t>
                      </a: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NH4-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Oac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-EDTA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extractable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Cu, Co, Cd, Pb and Zn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were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measured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as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well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as pH.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First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results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indicate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very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high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levels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of contaminations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compared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to background values.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However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Gecamines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district (quadrant I in figure 9)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does’nt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appear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more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contaminated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than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other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districts.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Figure 8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Figure 9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530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Figure 10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Figure 11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Maps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could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produced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by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kriging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for all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studied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parameters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Cu (the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darker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the more Cu,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see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orders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of magnitude in figure 9) and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pHwater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(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: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very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acidic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to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blue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: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neutral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soil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reaction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) are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given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as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examples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in figures 10 and 11.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However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, the spatial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differen-ciation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(C:C+C0 ratio)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was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found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rather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poor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No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clear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effect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of the dominant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wind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could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identified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except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for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soil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acidity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(figure 11).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However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ant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-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hill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faces 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located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under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wind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were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more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contaminated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than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opposite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ones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(figure 13).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 PCA-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analysis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was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performed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on the data. 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results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clearly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show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that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the 5 trace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elements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are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closely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linked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to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each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other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which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indicates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that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they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are all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present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in the contaminants, but 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effect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of distance to 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chimney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appears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rather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independant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(figure 12).  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Figure 12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530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Figure 13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3. </a:t>
                      </a:r>
                      <a:r>
                        <a:rPr kumimoji="0" lang="fr-BE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Detailed</a:t>
                      </a:r>
                      <a:r>
                        <a:rPr kumimoji="0" lang="fr-B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soil</a:t>
                      </a:r>
                      <a:r>
                        <a:rPr kumimoji="0" lang="fr-B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study</a:t>
                      </a:r>
                      <a:r>
                        <a:rPr kumimoji="0" lang="fr-B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in the </a:t>
                      </a:r>
                      <a:r>
                        <a:rPr kumimoji="0" lang="fr-BE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Gecamines</a:t>
                      </a:r>
                      <a:r>
                        <a:rPr kumimoji="0" lang="fr-B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district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To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understand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origin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of 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small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-range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variability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, a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study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of 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organization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and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properties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of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soil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surface horizons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was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conducted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in 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Gecamines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district.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Three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great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types of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soil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surfaces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were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identified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for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each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soil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type (Figure 14).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Beside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an original profile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which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collected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eolian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contaminants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from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the plant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activities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both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buried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and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eroded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profiles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can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found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The first one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present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 surface horizon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composed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of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eolian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sediments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or pile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material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( (C) in figure 15). This horizon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less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contaminated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than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 horizon but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much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more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than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B horizon. 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eroded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profile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characterized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by 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presence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of the B horizon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at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the surface. 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Figure 14</a:t>
                      </a: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Figure 15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530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Figure 16</a:t>
                      </a: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The surface redistribution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processes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appear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thus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as the main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explanation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for 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high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variability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at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short distance (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even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less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than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1m, figure 16). As a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result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, the contamination affects 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sediments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deposited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in 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valleys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Figure 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17 (up) 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shows the augmentation of contamination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occuring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from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up- to down-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stream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   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Conclusions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Our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results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point out 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difficulty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to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identify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the sources of contaminations in an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urban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environment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and stress 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need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to have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approaches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with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complementary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levels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of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details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As the spatial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variability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high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at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small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distances,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precise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mapping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of contaminations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appears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unrealistic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and 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delimitation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of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operationally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-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defined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areas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regardings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remediation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techniques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should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integer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this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point.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This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work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was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conducted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under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the REMEDLU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research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project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supported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by the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Belgian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« 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University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Cooperation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for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Development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 ». Project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coordinators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are Pr P.J.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Meerts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and M.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Ngongo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(figure 18).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Figure 18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360000" marR="360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84" name="Image 111" descr="P301014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0" y="7315200"/>
            <a:ext cx="6019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7" name="Picture 79" descr="C:\Gilles Colinet\Lubumbashi\photos\photos_2007\20070216164016\P21600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2532" y="34599658"/>
            <a:ext cx="6572296" cy="4929222"/>
          </a:xfrm>
          <a:prstGeom prst="rect">
            <a:avLst/>
          </a:prstGeom>
          <a:noFill/>
        </p:spPr>
      </p:pic>
      <p:pic>
        <p:nvPicPr>
          <p:cNvPr id="2139" name="Picture 9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15400" y="12649200"/>
            <a:ext cx="6477000" cy="477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40" name="Picture 9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849600" y="12649200"/>
            <a:ext cx="64008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142" name="Object 94"/>
          <p:cNvGraphicFramePr>
            <a:graphicFrameLocks noChangeAspect="1"/>
          </p:cNvGraphicFramePr>
          <p:nvPr/>
        </p:nvGraphicFramePr>
        <p:xfrm>
          <a:off x="22631400" y="12725400"/>
          <a:ext cx="6553200" cy="4565650"/>
        </p:xfrm>
        <a:graphic>
          <a:graphicData uri="http://schemas.openxmlformats.org/presentationml/2006/ole">
            <p:oleObj spid="_x0000_s2142" name="Image bitmap" r:id="rId9" imgW="8066667" imgH="5619048" progId="PBrush">
              <p:embed/>
            </p:oleObj>
          </a:graphicData>
        </a:graphic>
      </p:graphicFrame>
      <p:pic>
        <p:nvPicPr>
          <p:cNvPr id="2145" name="Picture 9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078200" y="7315200"/>
            <a:ext cx="5943600" cy="482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47" name="Picture 9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707600" y="7162800"/>
            <a:ext cx="6324600" cy="455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48" name="Picture 10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740066" y="29598998"/>
            <a:ext cx="6705600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2" name="Picture 10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3241056" y="29384684"/>
            <a:ext cx="5643602" cy="433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3" name="Picture 10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810580" y="34599658"/>
            <a:ext cx="676175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6" name="Rectangle 108"/>
          <p:cNvSpPr>
            <a:spLocks noChangeArrowheads="1"/>
          </p:cNvSpPr>
          <p:nvPr/>
        </p:nvSpPr>
        <p:spPr bwMode="auto">
          <a:xfrm>
            <a:off x="8915400" y="14325600"/>
            <a:ext cx="4191000" cy="26670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157" name="AutoShape 109"/>
          <p:cNvSpPr>
            <a:spLocks noChangeArrowheads="1"/>
          </p:cNvSpPr>
          <p:nvPr/>
        </p:nvSpPr>
        <p:spPr bwMode="auto">
          <a:xfrm rot="-3795421">
            <a:off x="12039600" y="16154400"/>
            <a:ext cx="457200" cy="914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21" name="Image 20" descr="Lubum1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67770" y="23955396"/>
            <a:ext cx="6215106" cy="4734930"/>
          </a:xfrm>
          <a:prstGeom prst="rect">
            <a:avLst/>
          </a:prstGeom>
        </p:spPr>
      </p:pic>
      <p:pic>
        <p:nvPicPr>
          <p:cNvPr id="22" name="Image 21" descr="Lubum2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95408" y="24026834"/>
            <a:ext cx="6112946" cy="4657100"/>
          </a:xfrm>
          <a:prstGeom prst="rect">
            <a:avLst/>
          </a:prstGeom>
        </p:spPr>
      </p:pic>
      <p:pic>
        <p:nvPicPr>
          <p:cNvPr id="23" name="Image 22" descr="Boxplot of C14.bmp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98114" y="19026174"/>
            <a:ext cx="6536578" cy="4357718"/>
          </a:xfrm>
          <a:prstGeom prst="rect">
            <a:avLst/>
          </a:prstGeom>
        </p:spPr>
      </p:pic>
      <p:pic>
        <p:nvPicPr>
          <p:cNvPr id="24" name="Image 23" descr="Loading Plot of logCu; ..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598114" y="24026834"/>
            <a:ext cx="6502400" cy="4334933"/>
          </a:xfrm>
          <a:prstGeom prst="rect">
            <a:avLst/>
          </a:prstGeom>
        </p:spPr>
      </p:pic>
      <p:pic>
        <p:nvPicPr>
          <p:cNvPr id="2143" name="Picture 9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023970" y="29598998"/>
            <a:ext cx="657304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Image 24" descr="figure 8.bmp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025818" y="18740422"/>
            <a:ext cx="6148380" cy="4664009"/>
          </a:xfrm>
          <a:prstGeom prst="rect">
            <a:avLst/>
          </a:prstGeom>
        </p:spPr>
      </p:pic>
      <p:pic>
        <p:nvPicPr>
          <p:cNvPr id="26" name="Image 25" descr="figure 18.bmp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598114" y="34885410"/>
            <a:ext cx="6433664" cy="4286280"/>
          </a:xfrm>
          <a:prstGeom prst="rect">
            <a:avLst/>
          </a:prstGeom>
        </p:spPr>
      </p:pic>
      <p:pic>
        <p:nvPicPr>
          <p:cNvPr id="27" name="Image 26" descr="figure 7.bmp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52598" y="18811860"/>
            <a:ext cx="5915037" cy="4613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812</Words>
  <Application>Microsoft PowerPoint</Application>
  <PresentationFormat>Personnalisé</PresentationFormat>
  <Paragraphs>298</Paragraphs>
  <Slides>1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3" baseType="lpstr">
      <vt:lpstr>Modèle par défaut</vt:lpstr>
      <vt:lpstr>Image bitmap</vt:lpstr>
      <vt:lpstr>Diapositive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Administrateur</dc:creator>
  <cp:lastModifiedBy>GILLES</cp:lastModifiedBy>
  <cp:revision>61</cp:revision>
  <dcterms:created xsi:type="dcterms:W3CDTF">2006-06-27T14:06:28Z</dcterms:created>
  <dcterms:modified xsi:type="dcterms:W3CDTF">2009-04-18T00:44:25Z</dcterms:modified>
</cp:coreProperties>
</file>