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64" r:id="rId4"/>
    <p:sldId id="259" r:id="rId5"/>
    <p:sldId id="260" r:id="rId6"/>
    <p:sldId id="261" r:id="rId7"/>
    <p:sldId id="262" r:id="rId8"/>
    <p:sldId id="278" r:id="rId9"/>
    <p:sldId id="277" r:id="rId10"/>
    <p:sldId id="283" r:id="rId11"/>
    <p:sldId id="284" r:id="rId12"/>
    <p:sldId id="269" r:id="rId13"/>
    <p:sldId id="270" r:id="rId14"/>
    <p:sldId id="272" r:id="rId15"/>
    <p:sldId id="273" r:id="rId16"/>
    <p:sldId id="279" r:id="rId17"/>
    <p:sldId id="281" r:id="rId18"/>
    <p:sldId id="286" r:id="rId19"/>
    <p:sldId id="28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F6A50"/>
    <a:srgbClr val="5B9BD5"/>
    <a:srgbClr val="E6A97B"/>
    <a:srgbClr val="C63B0B"/>
    <a:srgbClr val="E6A676"/>
    <a:srgbClr val="FFB983"/>
    <a:srgbClr val="FFBB87"/>
    <a:srgbClr val="64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ACE85-72AD-4887-A217-CFA84B845C55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F0C94-9931-48E0-834C-23D99E792F1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7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1D839811-268C-48AD-BF03-7064ADB45775}"/>
              </a:ext>
            </a:extLst>
          </p:cNvPr>
          <p:cNvSpPr txBox="1"/>
          <p:nvPr userDrawn="1"/>
        </p:nvSpPr>
        <p:spPr>
          <a:xfrm>
            <a:off x="1524000" y="3759381"/>
            <a:ext cx="485674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/>
          </a:p>
          <a:p>
            <a:r>
              <a:rPr lang="en-US" sz="2300" dirty="0"/>
              <a:t>Martin Volvert</a:t>
            </a:r>
          </a:p>
          <a:p>
            <a:endParaRPr lang="en-US" sz="2000" dirty="0"/>
          </a:p>
          <a:p>
            <a:r>
              <a:rPr lang="en-US" dirty="0"/>
              <a:t>Space Structures and Systems Lab</a:t>
            </a:r>
          </a:p>
          <a:p>
            <a:endParaRPr lang="en-US" sz="800" dirty="0"/>
          </a:p>
          <a:p>
            <a:r>
              <a:rPr lang="en-US" dirty="0"/>
              <a:t>Aerospace and Mechanical Eng. Dept.</a:t>
            </a:r>
          </a:p>
          <a:p>
            <a:endParaRPr lang="en-US" sz="800" dirty="0"/>
          </a:p>
          <a:p>
            <a:r>
              <a:rPr lang="en-US" dirty="0"/>
              <a:t>University of Li</a:t>
            </a:r>
            <a:r>
              <a:rPr lang="fr-BE" dirty="0"/>
              <a:t>è</a:t>
            </a:r>
            <a:r>
              <a:rPr lang="en-US" dirty="0" err="1"/>
              <a:t>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425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043" y="91440"/>
            <a:ext cx="11557724" cy="706582"/>
          </a:xfrm>
        </p:spPr>
        <p:txBody>
          <a:bodyPr/>
          <a:lstStyle/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043" y="1170717"/>
            <a:ext cx="10515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noProof="0" smtClean="0"/>
              <a:t>Modifier les styles du texte du masque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57447" y="91440"/>
            <a:ext cx="0" cy="9310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91440" y="798022"/>
            <a:ext cx="120118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 userDrawn="1"/>
        </p:nvSpPr>
        <p:spPr>
          <a:xfrm>
            <a:off x="261851" y="702426"/>
            <a:ext cx="191192" cy="19119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902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E3AD8-97BC-4186-B692-C7A857DB3D0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86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8DC6-4236-4EE7-A7D9-F71B1D83C94F}" type="datetime1">
              <a:rPr lang="en-GB" smtClean="0"/>
              <a:t>22/04/2022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E3AD8-97BC-4186-B692-C7A857DB3D01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47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5.emf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7.emf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34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0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70.png"/><Relationship Id="rId2" Type="http://schemas.openxmlformats.org/officeDocument/2006/relationships/image" Target="../media/image1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2976" y="665163"/>
            <a:ext cx="966612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Numerical and Analytical Study of the Phase Resonances of a Duffing Oscillator</a:t>
            </a:r>
            <a:endParaRPr lang="en-GB" dirty="0"/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1D839811-268C-48AD-BF03-7064ADB45775}"/>
              </a:ext>
            </a:extLst>
          </p:cNvPr>
          <p:cNvSpPr txBox="1"/>
          <p:nvPr/>
        </p:nvSpPr>
        <p:spPr>
          <a:xfrm>
            <a:off x="1452976" y="3560590"/>
            <a:ext cx="413317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/>
          </a:p>
          <a:p>
            <a:r>
              <a:rPr lang="en-US" sz="2300" u="sng" dirty="0"/>
              <a:t>Martin </a:t>
            </a:r>
            <a:r>
              <a:rPr lang="en-US" sz="2300" u="sng" dirty="0" smtClean="0"/>
              <a:t>Volvert</a:t>
            </a:r>
          </a:p>
          <a:p>
            <a:r>
              <a:rPr lang="en-US" sz="2300" dirty="0" smtClean="0"/>
              <a:t>Gaëtan Kerschen</a:t>
            </a:r>
            <a:endParaRPr lang="en-US" sz="2300" dirty="0"/>
          </a:p>
          <a:p>
            <a:endParaRPr lang="en-US" sz="2000" dirty="0"/>
          </a:p>
          <a:p>
            <a:r>
              <a:rPr lang="en-US" dirty="0"/>
              <a:t>Space Structures and Systems </a:t>
            </a:r>
            <a:r>
              <a:rPr lang="en-US" dirty="0" smtClean="0"/>
              <a:t>Lab.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Aerospace and Mechanical Eng. Dept.</a:t>
            </a:r>
          </a:p>
          <a:p>
            <a:endParaRPr lang="en-US" sz="800" dirty="0"/>
          </a:p>
          <a:p>
            <a:r>
              <a:rPr lang="en-US" dirty="0"/>
              <a:t>University of Li</a:t>
            </a:r>
            <a:r>
              <a:rPr lang="fr-BE" dirty="0"/>
              <a:t>è</a:t>
            </a:r>
            <a:r>
              <a:rPr lang="en-US" dirty="0" err="1" smtClean="0"/>
              <a:t>ge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737" y="4145459"/>
            <a:ext cx="896112" cy="8991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036483" y="5099473"/>
            <a:ext cx="2082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err="1" smtClean="0"/>
              <a:t>February</a:t>
            </a:r>
            <a:r>
              <a:rPr lang="fr-BE" dirty="0" smtClean="0"/>
              <a:t> 2022</a:t>
            </a:r>
            <a:endParaRPr lang="en-US" dirty="0"/>
          </a:p>
          <a:p>
            <a:pPr algn="ctr"/>
            <a:endParaRPr lang="en-US" sz="800" dirty="0"/>
          </a:p>
          <a:p>
            <a:pPr algn="ctr"/>
            <a:r>
              <a:rPr lang="en-US" dirty="0"/>
              <a:t>Submission </a:t>
            </a:r>
            <a:r>
              <a:rPr lang="en-US" dirty="0" smtClean="0"/>
              <a:t>12644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888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1301637" y="2911815"/>
            <a:ext cx="4770300" cy="3667056"/>
            <a:chOff x="1301637" y="3190944"/>
            <a:chExt cx="4770300" cy="366705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452" y="3190944"/>
              <a:ext cx="4740485" cy="35591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/>
                <p:cNvSpPr txBox="1"/>
                <p:nvPr/>
              </p:nvSpPr>
              <p:spPr>
                <a:xfrm rot="16200000">
                  <a:off x="532644" y="4785877"/>
                  <a:ext cx="190731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BE" dirty="0" smtClean="0"/>
                    <a:t>Amplitude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r-BE" dirty="0" smtClean="0"/>
                    <a:t> [m]</a:t>
                  </a:r>
                  <a:endParaRPr lang="fr-BE" dirty="0"/>
                </a:p>
              </p:txBody>
            </p:sp>
          </mc:Choice>
          <mc:Fallback xmlns="">
            <p:sp>
              <p:nvSpPr>
                <p:cNvPr id="5" name="ZoneText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2644" y="4785877"/>
                  <a:ext cx="190731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000" t="-2875" r="-26667" b="-2556"/>
                  </a:stretch>
                </a:blipFill>
              </p:spPr>
              <p:txBody>
                <a:bodyPr/>
                <a:lstStyle/>
                <a:p>
                  <a:r>
                    <a:rPr lang="fr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ZoneTexte 14"/>
            <p:cNvSpPr txBox="1"/>
            <p:nvPr/>
          </p:nvSpPr>
          <p:spPr>
            <a:xfrm>
              <a:off x="2711680" y="6488668"/>
              <a:ext cx="19800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dirty="0" err="1" smtClean="0"/>
                <a:t>Frequency</a:t>
              </a:r>
              <a:r>
                <a:rPr lang="fr-BE" dirty="0" smtClean="0"/>
                <a:t> [rad/s]</a:t>
              </a:r>
              <a:endParaRPr lang="fr-BE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Averaging</a:t>
            </a:r>
            <a:r>
              <a:rPr lang="fr-BE" dirty="0" smtClean="0"/>
              <a:t> </a:t>
            </a:r>
            <a:r>
              <a:rPr lang="fr-BE" dirty="0" err="1" smtClean="0"/>
              <a:t>around</a:t>
            </a:r>
            <a:r>
              <a:rPr lang="fr-BE" dirty="0" smtClean="0"/>
              <a:t> the </a:t>
            </a:r>
            <a:r>
              <a:rPr lang="fr-BE" dirty="0" err="1" smtClean="0"/>
              <a:t>primary</a:t>
            </a:r>
            <a:r>
              <a:rPr lang="fr-BE" dirty="0" smtClean="0"/>
              <a:t> </a:t>
            </a:r>
            <a:r>
              <a:rPr lang="fr-BE" dirty="0" err="1" smtClean="0"/>
              <a:t>resonance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3043" y="1170717"/>
                <a:ext cx="11557724" cy="5185633"/>
              </a:xfrm>
            </p:spPr>
            <p:txBody>
              <a:bodyPr/>
              <a:lstStyle/>
              <a:p>
                <a:r>
                  <a:rPr lang="fr-BE" dirty="0" smtClean="0">
                    <a:latin typeface="+mj-lt"/>
                  </a:rPr>
                  <a:t>Governing </a:t>
                </a:r>
                <a:r>
                  <a:rPr lang="fr-BE" dirty="0" err="1" smtClean="0">
                    <a:latin typeface="+mj-lt"/>
                  </a:rPr>
                  <a:t>equations</a:t>
                </a:r>
                <a:r>
                  <a:rPr lang="fr-BE" dirty="0" smtClean="0">
                    <a:latin typeface="+mj-lt"/>
                  </a:rPr>
                  <a:t> at </a:t>
                </a:r>
                <a:r>
                  <a:rPr lang="fr-BE" dirty="0" err="1" smtClean="0">
                    <a:latin typeface="+mj-lt"/>
                  </a:rPr>
                  <a:t>steady</a:t>
                </a:r>
                <a:r>
                  <a:rPr lang="fr-BE" dirty="0" smtClean="0">
                    <a:latin typeface="+mj-lt"/>
                  </a:rPr>
                  <a:t>-state:</a:t>
                </a:r>
                <a:endParaRPr lang="fr-BE" sz="400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BE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BE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sSub>
                              <m:sSub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 sz="2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func>
                          </m:e>
                          <m:e>
                            <m:f>
                              <m:f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BE" sz="24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 sz="24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fr-BE" sz="2400" dirty="0" smtClean="0"/>
                  <a:t> 			</a:t>
                </a:r>
              </a:p>
              <a:p>
                <a:pPr marL="6900863" indent="-6900863"/>
                <a:r>
                  <a:rPr lang="fr-BE" sz="2400" dirty="0" smtClean="0"/>
                  <a:t>	</a:t>
                </a:r>
                <a:endParaRPr lang="fr-BE" sz="26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43" y="1170717"/>
                <a:ext cx="11557724" cy="5185633"/>
              </a:xfrm>
              <a:blipFill>
                <a:blip r:embed="rId4"/>
                <a:stretch>
                  <a:fillRect l="-1055" t="-1998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10</a:t>
            </a:fld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2214321" y="3567314"/>
            <a:ext cx="205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C63B0B"/>
                </a:solidFill>
              </a:rPr>
              <a:t>Phase </a:t>
            </a:r>
            <a:r>
              <a:rPr lang="fr-BE" dirty="0" err="1" smtClean="0">
                <a:solidFill>
                  <a:srgbClr val="C63B0B"/>
                </a:solidFill>
              </a:rPr>
              <a:t>resonance</a:t>
            </a:r>
            <a:r>
              <a:rPr lang="fr-BE" dirty="0" smtClean="0">
                <a:solidFill>
                  <a:srgbClr val="C63B0B"/>
                </a:solidFill>
              </a:rPr>
              <a:t> </a:t>
            </a:r>
            <a:r>
              <a:rPr lang="fr-BE" dirty="0" err="1" smtClean="0">
                <a:solidFill>
                  <a:srgbClr val="C63B0B"/>
                </a:solidFill>
              </a:rPr>
              <a:t>curve</a:t>
            </a:r>
            <a:endParaRPr lang="fr-BE" dirty="0">
              <a:solidFill>
                <a:srgbClr val="C63B0B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979707" y="2911815"/>
            <a:ext cx="4839311" cy="3655833"/>
            <a:chOff x="5979707" y="3190944"/>
            <a:chExt cx="4839311" cy="3655833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937" y="3190944"/>
              <a:ext cx="4747081" cy="3564151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7455462" y="6477445"/>
              <a:ext cx="19800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dirty="0" err="1" smtClean="0"/>
                <a:t>Frequency</a:t>
              </a:r>
              <a:r>
                <a:rPr lang="fr-BE" dirty="0" smtClean="0"/>
                <a:t> [rad/s]</a:t>
              </a:r>
              <a:endParaRPr lang="fr-BE" dirty="0"/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5296186" y="4785877"/>
              <a:ext cx="17363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Phase </a:t>
              </a:r>
              <a:r>
                <a:rPr lang="fr-BE" dirty="0" err="1" smtClean="0"/>
                <a:t>lag</a:t>
              </a:r>
              <a:r>
                <a:rPr lang="fr-BE" dirty="0" smtClean="0"/>
                <a:t> [rad]</a:t>
              </a:r>
              <a:endParaRPr lang="fr-B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572143" y="1654665"/>
                <a:ext cx="6920422" cy="112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216400" algn="l"/>
                  </a:tabLst>
                </a:pPr>
                <a:r>
                  <a:rPr lang="fr-BE" sz="2400" dirty="0" smtClean="0"/>
                  <a:t>Amplitude </a:t>
                </a:r>
                <a:r>
                  <a:rPr lang="fr-BE" sz="2400" dirty="0" err="1" smtClean="0"/>
                  <a:t>resonance</a:t>
                </a:r>
                <a:r>
                  <a:rPr lang="fr-BE" sz="2400" dirty="0" smtClean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r>
                      <a:rPr lang="fr-B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BE" sz="2400" dirty="0" smtClean="0"/>
                  <a:t>	</a:t>
                </a:r>
                <a14:m>
                  <m:oMath xmlns:m="http://schemas.openxmlformats.org/officeDocument/2006/math">
                    <m:r>
                      <a:rPr lang="fr-BE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B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B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B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 sz="2400">
                            <a:latin typeface="Cambria Math" panose="02040503050406030204" pitchFamily="18" charset="0"/>
                          </a:rPr>
                          <m:t>atan</m:t>
                        </m:r>
                      </m:fName>
                      <m:e>
                        <m:f>
                          <m:fPr>
                            <m:ctrlPr>
                              <a:rPr lang="fr-B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fr-BE" sz="2400" dirty="0" smtClean="0"/>
              </a:p>
              <a:p>
                <a:pPr>
                  <a:tabLst>
                    <a:tab pos="4216400" algn="l"/>
                  </a:tabLst>
                </a:pPr>
                <a:r>
                  <a:rPr lang="fr-BE" sz="2400" dirty="0" smtClean="0"/>
                  <a:t>Phase </a:t>
                </a:r>
                <a:r>
                  <a:rPr lang="fr-BE" sz="2400" dirty="0" err="1" smtClean="0"/>
                  <a:t>resonance</a:t>
                </a:r>
                <a:r>
                  <a:rPr lang="fr-BE" sz="2400" dirty="0" smtClean="0"/>
                  <a:t>: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BE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acc>
                    <m:r>
                      <a:rPr lang="fr-BE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fr-B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BE" sz="2400" dirty="0" smtClean="0"/>
                  <a:t>	</a:t>
                </a:r>
                <a14:m>
                  <m:oMath xmlns:m="http://schemas.openxmlformats.org/officeDocument/2006/math">
                    <m:r>
                      <a:rPr lang="fr-B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B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BE" sz="2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143" y="1654665"/>
                <a:ext cx="6920422" cy="1125308"/>
              </a:xfrm>
              <a:prstGeom prst="rect">
                <a:avLst/>
              </a:prstGeom>
              <a:blipFill>
                <a:blip r:embed="rId6"/>
                <a:stretch>
                  <a:fillRect l="-1322" b="-432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9153626" y="1722923"/>
            <a:ext cx="1973179" cy="10378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28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1301637" y="2911814"/>
            <a:ext cx="4770300" cy="3667055"/>
            <a:chOff x="1301637" y="3190945"/>
            <a:chExt cx="4770300" cy="366705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452" y="3190945"/>
              <a:ext cx="4740485" cy="35591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 rot="16200000">
                  <a:off x="501129" y="4785877"/>
                  <a:ext cx="197034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BE" dirty="0" smtClean="0"/>
                    <a:t>Amplitude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fr-BE" dirty="0" smtClean="0"/>
                    <a:t> [m]</a:t>
                  </a:r>
                  <a:endParaRPr lang="fr-BE" dirty="0"/>
                </a:p>
              </p:txBody>
            </p:sp>
          </mc:Choice>
          <mc:Fallback xmlns=""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01129" y="4785877"/>
                  <a:ext cx="197034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000" r="-26667" b="-2477"/>
                  </a:stretch>
                </a:blipFill>
              </p:spPr>
              <p:txBody>
                <a:bodyPr/>
                <a:lstStyle/>
                <a:p>
                  <a:r>
                    <a:rPr lang="fr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ZoneTexte 16"/>
            <p:cNvSpPr txBox="1"/>
            <p:nvPr/>
          </p:nvSpPr>
          <p:spPr>
            <a:xfrm>
              <a:off x="2711680" y="6488668"/>
              <a:ext cx="19800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dirty="0" err="1" smtClean="0"/>
                <a:t>Frequency</a:t>
              </a:r>
              <a:r>
                <a:rPr lang="fr-BE" dirty="0" smtClean="0"/>
                <a:t> [rad/s]</a:t>
              </a:r>
              <a:endParaRPr lang="fr-BE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Averaging</a:t>
            </a:r>
            <a:r>
              <a:rPr lang="fr-BE" dirty="0" smtClean="0"/>
              <a:t> </a:t>
            </a:r>
            <a:r>
              <a:rPr lang="fr-BE" dirty="0" err="1" smtClean="0"/>
              <a:t>around</a:t>
            </a:r>
            <a:r>
              <a:rPr lang="fr-BE" dirty="0" smtClean="0"/>
              <a:t> the 3:1 </a:t>
            </a:r>
            <a:r>
              <a:rPr lang="fr-BE" dirty="0" err="1" smtClean="0"/>
              <a:t>resonance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11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3043" y="1325248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BE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BE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  <m:sSub>
                                  <m:sSub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BE" sz="24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 sz="2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func>
                          </m:e>
                          <m:e>
                            <m:d>
                              <m:d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p>
                                  <m:sSup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 sz="24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BE" sz="24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BE" sz="24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 sz="24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fr-BE" sz="2400" dirty="0" smtClean="0"/>
                  <a:t> 			</a:t>
                </a:r>
                <a:endParaRPr lang="fr-BE" sz="2600" dirty="0"/>
              </a:p>
            </p:txBody>
          </p:sp>
        </mc:Choice>
        <mc:Fallback xmlns="">
          <p:sp>
            <p:nvSpPr>
              <p:cNvPr id="5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43" y="1325248"/>
                <a:ext cx="10515600" cy="4351338"/>
              </a:xfrm>
              <a:blipFill>
                <a:blip r:embed="rId4"/>
                <a:stretch>
                  <a:fillRect t="-280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1995040" y="3706238"/>
            <a:ext cx="205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C63B0B"/>
                </a:solidFill>
              </a:rPr>
              <a:t>Phase </a:t>
            </a:r>
            <a:r>
              <a:rPr lang="fr-BE" dirty="0" err="1" smtClean="0">
                <a:solidFill>
                  <a:srgbClr val="C63B0B"/>
                </a:solidFill>
              </a:rPr>
              <a:t>resonance</a:t>
            </a:r>
            <a:r>
              <a:rPr lang="fr-BE" dirty="0" smtClean="0">
                <a:solidFill>
                  <a:srgbClr val="C63B0B"/>
                </a:solidFill>
              </a:rPr>
              <a:t> </a:t>
            </a:r>
            <a:r>
              <a:rPr lang="fr-BE" dirty="0" err="1" smtClean="0">
                <a:solidFill>
                  <a:srgbClr val="C63B0B"/>
                </a:solidFill>
              </a:rPr>
              <a:t>curve</a:t>
            </a:r>
            <a:endParaRPr lang="fr-BE" dirty="0">
              <a:solidFill>
                <a:srgbClr val="C63B0B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979707" y="2911814"/>
            <a:ext cx="4840736" cy="3655832"/>
            <a:chOff x="5979707" y="3190945"/>
            <a:chExt cx="4840736" cy="3655832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937" y="3190945"/>
              <a:ext cx="4748506" cy="356522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455462" y="6477445"/>
              <a:ext cx="19800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dirty="0" err="1" smtClean="0"/>
                <a:t>Frequency</a:t>
              </a:r>
              <a:r>
                <a:rPr lang="fr-BE" dirty="0" smtClean="0"/>
                <a:t> [rad/s]</a:t>
              </a:r>
              <a:endParaRPr lang="fr-BE" dirty="0"/>
            </a:p>
          </p:txBody>
        </p:sp>
        <p:sp>
          <p:nvSpPr>
            <p:cNvPr id="19" name="ZoneTexte 18"/>
            <p:cNvSpPr txBox="1"/>
            <p:nvPr/>
          </p:nvSpPr>
          <p:spPr>
            <a:xfrm rot="16200000">
              <a:off x="5296186" y="4785877"/>
              <a:ext cx="17363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Phase </a:t>
              </a:r>
              <a:r>
                <a:rPr lang="fr-BE" dirty="0" err="1" smtClean="0"/>
                <a:t>lag</a:t>
              </a:r>
              <a:r>
                <a:rPr lang="fr-BE" dirty="0" smtClean="0"/>
                <a:t> [rad]</a:t>
              </a:r>
              <a:endParaRPr lang="fr-B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710843" y="1319750"/>
                <a:ext cx="6920422" cy="1152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216400" algn="l"/>
                  </a:tabLst>
                </a:pPr>
                <a:r>
                  <a:rPr lang="fr-BE" sz="2400" dirty="0" smtClean="0"/>
                  <a:t>Amplitude </a:t>
                </a:r>
                <a:r>
                  <a:rPr lang="fr-BE" sz="2400" dirty="0" err="1" smtClean="0"/>
                  <a:t>resonance</a:t>
                </a:r>
                <a:r>
                  <a:rPr lang="fr-BE" sz="2400" dirty="0" smtClean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B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B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 sz="2400">
                            <a:latin typeface="Cambria Math" panose="02040503050406030204" pitchFamily="18" charset="0"/>
                          </a:rPr>
                          <m:t>atan</m:t>
                        </m:r>
                      </m:fName>
                      <m:e>
                        <m:f>
                          <m:fPr>
                            <m:ctrlPr>
                              <a:rPr lang="fr-B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  <m:sSub>
                              <m:sSubPr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fr-BE" sz="2400" dirty="0" smtClean="0"/>
              </a:p>
              <a:p>
                <a:pPr>
                  <a:tabLst>
                    <a:tab pos="4216400" algn="l"/>
                  </a:tabLst>
                </a:pPr>
                <a:r>
                  <a:rPr lang="fr-BE" sz="2400" dirty="0" smtClean="0"/>
                  <a:t>Phase </a:t>
                </a:r>
                <a:r>
                  <a:rPr lang="fr-BE" sz="2400" dirty="0" err="1" smtClean="0"/>
                  <a:t>resonance</a:t>
                </a:r>
                <a:r>
                  <a:rPr lang="fr-BE" sz="2400" dirty="0" smtClean="0"/>
                  <a:t>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B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BE" sz="24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843" y="1319750"/>
                <a:ext cx="6920422" cy="1152431"/>
              </a:xfrm>
              <a:prstGeom prst="rect">
                <a:avLst/>
              </a:prstGeom>
              <a:blipFill>
                <a:blip r:embed="rId6"/>
                <a:stretch>
                  <a:fillRect l="-1410" b="-368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961120" y="1358250"/>
            <a:ext cx="2079059" cy="11137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64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Averaging</a:t>
            </a:r>
            <a:r>
              <a:rPr lang="fr-BE" dirty="0" smtClean="0"/>
              <a:t> </a:t>
            </a:r>
            <a:r>
              <a:rPr lang="fr-BE" dirty="0" err="1" smtClean="0"/>
              <a:t>around</a:t>
            </a:r>
            <a:r>
              <a:rPr lang="fr-BE" dirty="0" smtClean="0"/>
              <a:t> the 1:3 </a:t>
            </a:r>
            <a:r>
              <a:rPr lang="fr-BE" dirty="0" err="1" smtClean="0"/>
              <a:t>resonance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12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3043" y="1294088"/>
                <a:ext cx="11049146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BE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BE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sSub>
                              <m:sSub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sty m:val="p"/>
                                  </m:rPr>
                                  <a:rPr lang="fr-BE" sz="24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num>
                              <m:den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den>
                            </m:f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func>
                              <m:func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 sz="2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func>
                          </m:e>
                          <m:e>
                            <m:f>
                              <m:f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p>
                                  <m:sSup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 sz="24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BE" sz="24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sty m:val="p"/>
                                  </m:rPr>
                                  <a:rPr lang="fr-BE" sz="24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num>
                              <m:den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den>
                            </m:f>
                            <m:r>
                              <a:rPr lang="fr-BE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func>
                              <m:func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 sz="24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fr-BE" sz="2400" dirty="0" smtClean="0"/>
                  <a:t> 	</a:t>
                </a:r>
                <a:endParaRPr lang="fr-BE" sz="2600" dirty="0"/>
              </a:p>
            </p:txBody>
          </p:sp>
        </mc:Choice>
        <mc:Fallback xmlns="">
          <p:sp>
            <p:nvSpPr>
              <p:cNvPr id="5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43" y="1294088"/>
                <a:ext cx="11049146" cy="4351338"/>
              </a:xfrm>
              <a:blipFill>
                <a:blip r:embed="rId2"/>
                <a:stretch>
                  <a:fillRect t="-280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6071936" y="1373667"/>
                <a:ext cx="5704169" cy="115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216400" algn="l"/>
                  </a:tabLst>
                </a:pPr>
                <a:r>
                  <a:rPr lang="fr-BE" sz="2400" dirty="0" smtClean="0"/>
                  <a:t>Amplitude </a:t>
                </a:r>
                <a:r>
                  <a:rPr lang="fr-BE" sz="2400" dirty="0" err="1" smtClean="0"/>
                  <a:t>resonance</a:t>
                </a:r>
                <a:r>
                  <a:rPr lang="fr-BE" sz="2400" dirty="0" smtClean="0"/>
                  <a:t>:  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B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B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 sz="2400">
                            <a:latin typeface="Cambria Math" panose="02040503050406030204" pitchFamily="18" charset="0"/>
                          </a:rPr>
                          <m:t>atan</m:t>
                        </m:r>
                      </m:fName>
                      <m:e>
                        <m:f>
                          <m:fPr>
                            <m:ctrlPr>
                              <a:rPr lang="fr-B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r>
                              <a:rPr lang="fr-BE" sz="2400" i="1">
                                <a:latin typeface="Cambria Math" panose="02040503050406030204" pitchFamily="18" charset="0"/>
                              </a:rPr>
                              <m:t>39</m:t>
                            </m:r>
                            <m:acc>
                              <m:accPr>
                                <m:chr m:val="̅"/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fr-BE" sz="2400" dirty="0" smtClean="0"/>
              </a:p>
              <a:p>
                <a:pPr>
                  <a:tabLst>
                    <a:tab pos="4216400" algn="l"/>
                  </a:tabLst>
                </a:pPr>
                <a:r>
                  <a:rPr lang="fr-BE" sz="2400" dirty="0" smtClean="0"/>
                  <a:t>Phase </a:t>
                </a:r>
                <a:r>
                  <a:rPr lang="fr-BE" sz="2400" dirty="0" err="1" smtClean="0"/>
                  <a:t>resonance</a:t>
                </a:r>
                <a:r>
                  <a:rPr lang="fr-BE" sz="2400" dirty="0" smtClean="0"/>
                  <a:t>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B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B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BE" sz="24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936" y="1373667"/>
                <a:ext cx="5704169" cy="1150892"/>
              </a:xfrm>
              <a:prstGeom prst="rect">
                <a:avLst/>
              </a:prstGeom>
              <a:blipFill>
                <a:blip r:embed="rId3"/>
                <a:stretch>
                  <a:fillRect l="-1603" b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e 25"/>
          <p:cNvGrpSpPr/>
          <p:nvPr/>
        </p:nvGrpSpPr>
        <p:grpSpPr>
          <a:xfrm>
            <a:off x="1237131" y="2892563"/>
            <a:ext cx="4740485" cy="3667055"/>
            <a:chOff x="1244391" y="3190945"/>
            <a:chExt cx="4740485" cy="3667055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391" y="3190945"/>
              <a:ext cx="4740485" cy="355919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480930" y="4184374"/>
              <a:ext cx="258418" cy="1461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/>
                <p:cNvSpPr txBox="1"/>
                <p:nvPr/>
              </p:nvSpPr>
              <p:spPr>
                <a:xfrm rot="16200000">
                  <a:off x="532644" y="4785877"/>
                  <a:ext cx="190731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BE" dirty="0" smtClean="0"/>
                    <a:t>Amplitude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r-BE" dirty="0" smtClean="0"/>
                    <a:t> [m]</a:t>
                  </a:r>
                  <a:endParaRPr lang="fr-BE" dirty="0"/>
                </a:p>
              </p:txBody>
            </p:sp>
          </mc:Choice>
          <mc:Fallback xmlns="">
            <p:sp>
              <p:nvSpPr>
                <p:cNvPr id="22" name="ZoneText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2644" y="4785877"/>
                  <a:ext cx="190731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000" t="-2875" r="-26667" b="-2556"/>
                  </a:stretch>
                </a:blipFill>
              </p:spPr>
              <p:txBody>
                <a:bodyPr/>
                <a:lstStyle/>
                <a:p>
                  <a:r>
                    <a:rPr lang="fr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ZoneTexte 29"/>
            <p:cNvSpPr txBox="1"/>
            <p:nvPr/>
          </p:nvSpPr>
          <p:spPr>
            <a:xfrm>
              <a:off x="2711680" y="6488668"/>
              <a:ext cx="19800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dirty="0" err="1" smtClean="0"/>
                <a:t>Frequency</a:t>
              </a:r>
              <a:r>
                <a:rPr lang="fr-BE" dirty="0" smtClean="0"/>
                <a:t> [rad/s]</a:t>
              </a:r>
              <a:endParaRPr lang="fr-BE" dirty="0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2953135" y="3596755"/>
            <a:ext cx="268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C63B0B"/>
                </a:solidFill>
              </a:rPr>
              <a:t>Phase </a:t>
            </a:r>
            <a:r>
              <a:rPr lang="fr-BE" dirty="0" err="1" smtClean="0">
                <a:solidFill>
                  <a:srgbClr val="C63B0B"/>
                </a:solidFill>
              </a:rPr>
              <a:t>resonance</a:t>
            </a:r>
            <a:r>
              <a:rPr lang="fr-BE" dirty="0" smtClean="0">
                <a:solidFill>
                  <a:srgbClr val="C63B0B"/>
                </a:solidFill>
              </a:rPr>
              <a:t> </a:t>
            </a:r>
            <a:r>
              <a:rPr lang="fr-BE" dirty="0" err="1" smtClean="0">
                <a:solidFill>
                  <a:srgbClr val="C63B0B"/>
                </a:solidFill>
              </a:rPr>
              <a:t>curve</a:t>
            </a:r>
            <a:endParaRPr lang="fr-BE" dirty="0">
              <a:solidFill>
                <a:srgbClr val="C63B0B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5977617" y="2892563"/>
            <a:ext cx="4832715" cy="3655832"/>
            <a:chOff x="5979707" y="3190945"/>
            <a:chExt cx="4832715" cy="3655832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937" y="3190945"/>
              <a:ext cx="4740485" cy="3559198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>
              <a:off x="7455462" y="6477445"/>
              <a:ext cx="19800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dirty="0" err="1" smtClean="0"/>
                <a:t>Frequency</a:t>
              </a:r>
              <a:r>
                <a:rPr lang="fr-BE" dirty="0" smtClean="0"/>
                <a:t> [rad/s]</a:t>
              </a:r>
              <a:endParaRPr lang="fr-BE" dirty="0"/>
            </a:p>
          </p:txBody>
        </p:sp>
        <p:sp>
          <p:nvSpPr>
            <p:cNvPr id="35" name="ZoneTexte 34"/>
            <p:cNvSpPr txBox="1"/>
            <p:nvPr/>
          </p:nvSpPr>
          <p:spPr>
            <a:xfrm rot="16200000">
              <a:off x="5296186" y="4785877"/>
              <a:ext cx="17363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Phase </a:t>
              </a:r>
              <a:r>
                <a:rPr lang="fr-BE" dirty="0" err="1" smtClean="0"/>
                <a:t>lag</a:t>
              </a:r>
              <a:r>
                <a:rPr lang="fr-BE" dirty="0" smtClean="0"/>
                <a:t> [rad]</a:t>
              </a:r>
              <a:endParaRPr lang="fr-BE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9288378" y="1387125"/>
            <a:ext cx="2376631" cy="11137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73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3043" y="1170716"/>
                <a:ext cx="11580382" cy="5185633"/>
              </a:xfrm>
            </p:spPr>
            <p:txBody>
              <a:bodyPr>
                <a:normAutofit/>
              </a:bodyPr>
              <a:lstStyle/>
              <a:p>
                <a:endParaRPr lang="fr-BE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BE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BE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sSub>
                              <m:sSub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  <m:sSup>
                                  <m:sSup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 sz="24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fr-BE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 sz="2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fr-BE" sz="2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func>
                          </m:e>
                          <m:e>
                            <m:r>
                              <a:rPr lang="fr-BE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BE" sz="2400" i="1">
                                <a:latin typeface="Cambria Math" panose="02040503050406030204" pitchFamily="18" charset="0"/>
                              </a:rPr>
                              <m:t>+6</m:t>
                            </m:r>
                            <m:sSup>
                              <m:sSupPr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BE" sz="24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BE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fr-BE" sz="24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num>
                              <m:den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fr-BE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𝒪</m:t>
                            </m:r>
                            <m:r>
                              <a:rPr lang="fr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fr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fr-BE" sz="2400" dirty="0" smtClean="0"/>
                  <a:t> </a:t>
                </a:r>
              </a:p>
              <a:p>
                <a:endParaRPr lang="fr-BE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BE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BE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BE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fr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fr-BE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  <m:sSub>
                                  <m:sSubPr>
                                    <m:ctrlP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BE" sz="2400" i="1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  <m:sSup>
                                  <m:sSupPr>
                                    <m:ctrlP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 sz="240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B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fr-BE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fr-BE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rad>
                              <m:radPr>
                                <m:degHide m:val="on"/>
                                <m:ctrlPr>
                                  <a:rPr lang="fr-BE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fr-B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BE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r>
                                  <a:rPr lang="fr-BE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fr-B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fr-B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fr-BE" sz="2400" dirty="0" smtClean="0"/>
                  <a:t>  </a:t>
                </a:r>
              </a:p>
              <a:p>
                <a:endParaRPr lang="fr-BE" sz="2400" dirty="0"/>
              </a:p>
              <a:p>
                <a:r>
                  <a:rPr lang="fr-BE" sz="2400" dirty="0" smtClean="0"/>
                  <a:t>	</a:t>
                </a:r>
                <a:endParaRPr lang="fr-BE" sz="2600" dirty="0"/>
              </a:p>
            </p:txBody>
          </p:sp>
        </mc:Choice>
        <mc:Fallback xmlns="">
          <p:sp>
            <p:nvSpPr>
              <p:cNvPr id="5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43" y="1170716"/>
                <a:ext cx="11580382" cy="518563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/>
          <p:cNvGrpSpPr/>
          <p:nvPr/>
        </p:nvGrpSpPr>
        <p:grpSpPr>
          <a:xfrm>
            <a:off x="4948614" y="1747288"/>
            <a:ext cx="6413134" cy="4657334"/>
            <a:chOff x="4948614" y="1747288"/>
            <a:chExt cx="6413134" cy="4657334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955" y="1747288"/>
              <a:ext cx="6138793" cy="4609061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7302336" y="6035290"/>
              <a:ext cx="19800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dirty="0" err="1" smtClean="0"/>
                <a:t>Frequency</a:t>
              </a:r>
              <a:r>
                <a:rPr lang="fr-BE" dirty="0" smtClean="0"/>
                <a:t> [rad/s]</a:t>
              </a:r>
              <a:endParaRPr lang="fr-B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ZoneTexte 5"/>
                <p:cNvSpPr txBox="1"/>
                <p:nvPr/>
              </p:nvSpPr>
              <p:spPr>
                <a:xfrm rot="16200000">
                  <a:off x="4552191" y="3727756"/>
                  <a:ext cx="1440971" cy="64812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sSub>
                              <m:sSub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  <m:sSup>
                              <m:sSup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BE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fr-BE" dirty="0"/>
                </a:p>
              </p:txBody>
            </p:sp>
          </mc:Choice>
          <mc:Fallback xmlns="">
            <p:sp>
              <p:nvSpPr>
                <p:cNvPr id="6" name="ZoneText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52191" y="3727756"/>
                  <a:ext cx="1440971" cy="6481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Averaging</a:t>
            </a:r>
            <a:r>
              <a:rPr lang="fr-BE" dirty="0" smtClean="0"/>
              <a:t> </a:t>
            </a:r>
            <a:r>
              <a:rPr lang="fr-BE" dirty="0" err="1" smtClean="0"/>
              <a:t>around</a:t>
            </a:r>
            <a:r>
              <a:rPr lang="fr-BE" dirty="0" smtClean="0"/>
              <a:t> the 1:2 </a:t>
            </a:r>
            <a:r>
              <a:rPr lang="fr-BE" dirty="0" err="1" smtClean="0"/>
              <a:t>resonance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13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26800" y="529107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546206" y="2098307"/>
            <a:ext cx="0" cy="18288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127731" y="2412542"/>
            <a:ext cx="141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Domain of existence of the 1:2 </a:t>
            </a:r>
            <a:r>
              <a:rPr lang="fr-BE" dirty="0" err="1" smtClean="0"/>
              <a:t>resonance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289983" y="5244909"/>
                <a:ext cx="4043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BE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r-BE" sz="2400" dirty="0"/>
                  <a:t> </a:t>
                </a:r>
                <a:r>
                  <a:rPr lang="fr-BE" sz="2400" dirty="0" err="1"/>
                  <a:t>increases</a:t>
                </a:r>
                <a:r>
                  <a:rPr lang="fr-BE" sz="2400" dirty="0"/>
                  <a:t> </a:t>
                </a:r>
                <a:r>
                  <a:rPr lang="fr-BE" sz="2400" dirty="0" err="1"/>
                  <a:t>monotonically</a:t>
                </a:r>
                <a:endParaRPr lang="fr-BE" sz="2400" dirty="0"/>
              </a:p>
              <a:p>
                <a:r>
                  <a:rPr lang="fr-BE" sz="2400" dirty="0"/>
                  <a:t>in the </a:t>
                </a:r>
                <a:r>
                  <a:rPr lang="fr-BE" sz="2400" dirty="0" err="1"/>
                  <a:t>domain</a:t>
                </a:r>
                <a:r>
                  <a:rPr lang="fr-BE" sz="2400" dirty="0"/>
                  <a:t> of existence</a:t>
                </a: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83" y="5244909"/>
                <a:ext cx="4043096" cy="830997"/>
              </a:xfrm>
              <a:prstGeom prst="rect">
                <a:avLst/>
              </a:prstGeom>
              <a:blipFill>
                <a:blip r:embed="rId5"/>
                <a:stretch>
                  <a:fillRect l="-2413" t="-5109" b="-16058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085451" y="4592359"/>
                <a:ext cx="14184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BE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BE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BE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r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451" y="4592359"/>
                <a:ext cx="1418475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avec flèche 30"/>
          <p:cNvCxnSpPr>
            <a:stCxn id="22" idx="3"/>
          </p:cNvCxnSpPr>
          <p:nvPr/>
        </p:nvCxnSpPr>
        <p:spPr>
          <a:xfrm flipV="1">
            <a:off x="7503926" y="4023654"/>
            <a:ext cx="2136510" cy="96179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èche vers le bas 33"/>
          <p:cNvSpPr/>
          <p:nvPr/>
        </p:nvSpPr>
        <p:spPr>
          <a:xfrm>
            <a:off x="1965681" y="2932335"/>
            <a:ext cx="346510" cy="47395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1" name="Connecteur droit avec flèche 40"/>
          <p:cNvCxnSpPr>
            <a:stCxn id="22" idx="3"/>
          </p:cNvCxnSpPr>
          <p:nvPr/>
        </p:nvCxnSpPr>
        <p:spPr>
          <a:xfrm flipV="1">
            <a:off x="7503926" y="4051820"/>
            <a:ext cx="446541" cy="93362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5" y="1306988"/>
            <a:ext cx="5678250" cy="4263281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14</a:t>
            </a:fld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85" y="1306987"/>
            <a:ext cx="5678250" cy="426328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88168" y="2170458"/>
            <a:ext cx="205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C63B0B"/>
                </a:solidFill>
              </a:rPr>
              <a:t>Phase </a:t>
            </a:r>
            <a:r>
              <a:rPr lang="fr-BE" dirty="0" err="1" smtClean="0">
                <a:solidFill>
                  <a:srgbClr val="C63B0B"/>
                </a:solidFill>
              </a:rPr>
              <a:t>resonance</a:t>
            </a:r>
            <a:r>
              <a:rPr lang="fr-BE" dirty="0" smtClean="0">
                <a:solidFill>
                  <a:srgbClr val="C63B0B"/>
                </a:solidFill>
              </a:rPr>
              <a:t> </a:t>
            </a:r>
            <a:r>
              <a:rPr lang="fr-BE" dirty="0" err="1" smtClean="0">
                <a:solidFill>
                  <a:srgbClr val="C63B0B"/>
                </a:solidFill>
              </a:rPr>
              <a:t>curve</a:t>
            </a:r>
            <a:endParaRPr lang="fr-BE" dirty="0">
              <a:solidFill>
                <a:srgbClr val="C63B0B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Averaging</a:t>
            </a:r>
            <a:r>
              <a:rPr lang="fr-BE" dirty="0" smtClean="0"/>
              <a:t> </a:t>
            </a:r>
            <a:r>
              <a:rPr lang="fr-BE" dirty="0" err="1" smtClean="0"/>
              <a:t>around</a:t>
            </a:r>
            <a:r>
              <a:rPr lang="fr-BE" dirty="0" smtClean="0"/>
              <a:t> the 1:2 </a:t>
            </a:r>
            <a:r>
              <a:rPr lang="fr-BE" dirty="0" err="1" smtClean="0"/>
              <a:t>resonance</a:t>
            </a:r>
            <a:r>
              <a:rPr lang="fr-BE" dirty="0" smtClean="0"/>
              <a:t> (II)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53043" y="5816581"/>
                <a:ext cx="11369792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400" dirty="0" smtClean="0"/>
                  <a:t>Phase and amplitude </a:t>
                </a:r>
                <a:r>
                  <a:rPr lang="fr-BE" sz="2400" dirty="0" err="1" smtClean="0"/>
                  <a:t>resonances</a:t>
                </a:r>
                <a:r>
                  <a:rPr lang="fr-BE" sz="2400" dirty="0" smtClean="0"/>
                  <a:t> </a:t>
                </a:r>
                <a:r>
                  <a:rPr lang="fr-BE" sz="2400" dirty="0" err="1" smtClean="0"/>
                  <a:t>coincide</a:t>
                </a:r>
                <a:r>
                  <a:rPr lang="fr-BE" sz="2400" dirty="0" smtClean="0"/>
                  <a:t> and correspond to a phase </a:t>
                </a:r>
                <a:r>
                  <a:rPr lang="fr-BE" sz="2400" dirty="0" err="1" smtClean="0"/>
                  <a:t>lag</a:t>
                </a:r>
                <a:r>
                  <a:rPr lang="fr-BE" sz="2400" dirty="0" smtClean="0"/>
                  <a:t> 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fr-BE" sz="2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3" y="5816581"/>
                <a:ext cx="11369792" cy="617157"/>
              </a:xfrm>
              <a:prstGeom prst="rect">
                <a:avLst/>
              </a:prstGeom>
              <a:blipFill>
                <a:blip r:embed="rId4"/>
                <a:stretch>
                  <a:fillRect l="-804" b="-891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 rot="16200000">
                <a:off x="-295739" y="3253960"/>
                <a:ext cx="190731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BE" dirty="0" smtClean="0"/>
                  <a:t> [m]</a:t>
                </a:r>
                <a:endParaRPr lang="fr-BE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95739" y="3253960"/>
                <a:ext cx="1907317" cy="369332"/>
              </a:xfrm>
              <a:prstGeom prst="rect">
                <a:avLst/>
              </a:prstGeom>
              <a:blipFill>
                <a:blip r:embed="rId5"/>
                <a:stretch>
                  <a:fillRect l="-10000" t="-2875" r="-26667" b="-2556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065214" y="2305878"/>
            <a:ext cx="375343" cy="197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5355770" y="3253959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 smtClean="0"/>
              <a:t>Phase </a:t>
            </a:r>
            <a:r>
              <a:rPr lang="fr-BE" dirty="0" err="1" smtClean="0"/>
              <a:t>lag</a:t>
            </a:r>
            <a:r>
              <a:rPr lang="fr-BE" dirty="0" smtClean="0"/>
              <a:t> [rad]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2315446" y="5324093"/>
            <a:ext cx="19800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 err="1" smtClean="0"/>
              <a:t>Frequency</a:t>
            </a:r>
            <a:r>
              <a:rPr lang="fr-BE" dirty="0" smtClean="0"/>
              <a:t> [rad/s]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7993696" y="5316634"/>
            <a:ext cx="19800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 err="1" smtClean="0"/>
              <a:t>Frequency</a:t>
            </a:r>
            <a:r>
              <a:rPr lang="fr-BE" dirty="0" smtClean="0"/>
              <a:t> [rad/s]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01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BE" dirty="0" smtClean="0"/>
                  <a:t>Other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BE" dirty="0" smtClean="0"/>
                  <a:t> resonances</a:t>
                </a:r>
                <a:endParaRPr lang="fr-BE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10" t="-27586" b="-3965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3043" y="1170716"/>
                <a:ext cx="11557724" cy="5185633"/>
              </a:xfrm>
            </p:spPr>
            <p:txBody>
              <a:bodyPr/>
              <a:lstStyle/>
              <a:p>
                <a:r>
                  <a:rPr lang="fr-BE" dirty="0" smtClean="0"/>
                  <a:t>Performing </a:t>
                </a:r>
                <a:r>
                  <a:rPr lang="fr-BE" dirty="0" err="1" smtClean="0"/>
                  <a:t>higher-order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averaging</a:t>
                </a:r>
                <a:r>
                  <a:rPr lang="fr-BE" dirty="0" smtClean="0"/>
                  <a:t> for </a:t>
                </a:r>
                <a:r>
                  <a:rPr lang="fr-BE" dirty="0" err="1" smtClean="0"/>
                  <a:t>other</a:t>
                </a:r>
                <a:r>
                  <a:rPr lang="fr-BE" dirty="0" smtClean="0"/>
                  <a:t> types of </a:t>
                </a:r>
                <a:r>
                  <a:rPr lang="fr-BE" dirty="0" err="1" smtClean="0"/>
                  <a:t>resonances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give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similar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results</a:t>
                </a:r>
                <a:r>
                  <a:rPr lang="fr-BE" dirty="0" smtClean="0"/>
                  <a:t>:</a:t>
                </a:r>
              </a:p>
              <a:p>
                <a:endParaRPr lang="fr-BE" dirty="0" smtClean="0"/>
              </a:p>
              <a:p>
                <a:pPr marL="1143000" lvl="1" indent="-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5:1⇒</m:t>
                    </m:r>
                    <m:sSub>
                      <m:sSubPr>
                        <m:ctrlPr>
                          <a:rPr lang="fr-B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fr-BE" sz="2800" dirty="0" smtClean="0"/>
              </a:p>
              <a:p>
                <a:pPr marL="1143000" lvl="1" indent="-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1:5⇒</m:t>
                    </m:r>
                    <m:sSub>
                      <m:sSubPr>
                        <m:ctrlPr>
                          <a:rPr lang="fr-B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fr-BE" sz="2800" dirty="0" smtClean="0"/>
              </a:p>
              <a:p>
                <a:pPr marL="1143000" lvl="1" indent="-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3:2⇒</m:t>
                    </m:r>
                    <m:sSub>
                      <m:sSubPr>
                        <m:ctrlPr>
                          <a:rPr lang="fr-B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endParaRPr lang="fr-BE" sz="2800" dirty="0" smtClean="0"/>
              </a:p>
              <a:p>
                <a:pPr marL="1143000" lvl="1" indent="-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2:3⇒</m:t>
                    </m:r>
                    <m:sSub>
                      <m:sSubPr>
                        <m:ctrlPr>
                          <a:rPr lang="fr-B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fr-BE" sz="2800" dirty="0" smtClean="0"/>
              </a:p>
              <a:p>
                <a:pPr marL="1143000" lvl="1" indent="-457200">
                  <a:lnSpc>
                    <a:spcPct val="150000"/>
                  </a:lnSpc>
                </a:pPr>
                <a:r>
                  <a:rPr lang="fr-BE" sz="2800" dirty="0" smtClean="0"/>
                  <a:t>…</a:t>
                </a:r>
                <a:endParaRPr lang="fr-BE" sz="2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43" y="1170716"/>
                <a:ext cx="11557724" cy="5185633"/>
              </a:xfrm>
              <a:blipFill>
                <a:blip r:embed="rId3"/>
                <a:stretch>
                  <a:fillRect l="-1055" t="-1998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Accolade fermante 4"/>
          <p:cNvSpPr/>
          <p:nvPr/>
        </p:nvSpPr>
        <p:spPr>
          <a:xfrm>
            <a:off x="4764514" y="2649848"/>
            <a:ext cx="394635" cy="3500695"/>
          </a:xfrm>
          <a:prstGeom prst="rightBrace">
            <a:avLst>
              <a:gd name="adj1" fmla="val 147358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554803" y="2762567"/>
                <a:ext cx="4417997" cy="3275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sz="3600" dirty="0" smtClean="0"/>
                  <a:t>If </a:t>
                </a:r>
                <a14:m>
                  <m:oMath xmlns:m="http://schemas.openxmlformats.org/officeDocument/2006/math">
                    <m:r>
                      <a:rPr lang="fr-BE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BE" sz="3600" dirty="0" smtClean="0"/>
                  <a:t> and </a:t>
                </a:r>
                <a14:m>
                  <m:oMath xmlns:m="http://schemas.openxmlformats.org/officeDocument/2006/math">
                    <m:r>
                      <a:rPr lang="fr-BE" sz="36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BE" sz="3600" dirty="0" smtClean="0"/>
                  <a:t> are </a:t>
                </a:r>
                <a:r>
                  <a:rPr lang="fr-BE" sz="3600" dirty="0" err="1" smtClean="0"/>
                  <a:t>odd</a:t>
                </a:r>
                <a:endParaRPr lang="fr-BE" sz="3600" dirty="0" smtClean="0"/>
              </a:p>
              <a:p>
                <a:pPr marL="742950" lvl="1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fr-BE" sz="3600" b="0" dirty="0" smtClean="0"/>
                  <a:t> </a:t>
                </a:r>
                <a14:m>
                  <m:oMath xmlns:m="http://schemas.openxmlformats.org/officeDocument/2006/math">
                    <m:r>
                      <a:rPr lang="fr-BE" sz="3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BE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3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BE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BE" sz="3600" b="0" dirty="0" smtClean="0"/>
              </a:p>
              <a:p>
                <a:pPr lvl="1">
                  <a:buClr>
                    <a:schemeClr val="accent1">
                      <a:lumMod val="75000"/>
                    </a:schemeClr>
                  </a:buClr>
                </a:pPr>
                <a:endParaRPr lang="fr-BE" sz="3600" b="0" dirty="0" smtClean="0"/>
              </a:p>
              <a:p>
                <a:r>
                  <a:rPr lang="fr-BE" sz="3600" dirty="0" smtClean="0"/>
                  <a:t>If </a:t>
                </a:r>
                <a14:m>
                  <m:oMath xmlns:m="http://schemas.openxmlformats.org/officeDocument/2006/math">
                    <m:r>
                      <a:rPr lang="fr-BE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BE" sz="3600" b="0" dirty="0" smtClean="0"/>
                  <a:t> or </a:t>
                </a:r>
                <a14:m>
                  <m:oMath xmlns:m="http://schemas.openxmlformats.org/officeDocument/2006/math">
                    <m:r>
                      <a:rPr lang="fr-BE" sz="36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BE" sz="3600" b="0" dirty="0" smtClean="0"/>
                  <a:t> </a:t>
                </a:r>
                <a:r>
                  <a:rPr lang="fr-BE" sz="3600" b="0" dirty="0" err="1" smtClean="0"/>
                  <a:t>is</a:t>
                </a:r>
                <a:r>
                  <a:rPr lang="fr-BE" sz="3600" b="0" dirty="0" smtClean="0"/>
                  <a:t> </a:t>
                </a:r>
                <a:r>
                  <a:rPr lang="fr-BE" sz="3600" b="0" dirty="0" err="1" smtClean="0"/>
                  <a:t>even</a:t>
                </a:r>
                <a:endParaRPr lang="fr-BE" sz="3600" b="0" dirty="0" smtClean="0"/>
              </a:p>
              <a:p>
                <a:pPr marL="742950" lvl="1" indent="-2857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fr-BE" sz="3600" b="0" dirty="0" smtClean="0"/>
                  <a:t> </a:t>
                </a:r>
                <a14:m>
                  <m:oMath xmlns:m="http://schemas.openxmlformats.org/officeDocument/2006/math">
                    <m:r>
                      <a:rPr lang="fr-BE" sz="3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BE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BE" sz="3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BE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BE" sz="36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endParaRPr lang="fr-BE" sz="3600" b="0" dirty="0" smtClean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803" y="2762567"/>
                <a:ext cx="4417997" cy="3275256"/>
              </a:xfrm>
              <a:prstGeom prst="rect">
                <a:avLst/>
              </a:prstGeom>
              <a:blipFill>
                <a:blip r:embed="rId4"/>
                <a:stretch>
                  <a:fillRect l="-4138" t="-2793" b="-14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</a:t>
            </a:r>
            <a:r>
              <a:rPr lang="fr-BE" dirty="0" err="1" smtClean="0"/>
              <a:t>resonance</a:t>
            </a:r>
            <a:r>
              <a:rPr lang="fr-BE" dirty="0" smtClean="0"/>
              <a:t> </a:t>
            </a:r>
            <a:r>
              <a:rPr lang="fr-BE" dirty="0" err="1" smtClean="0"/>
              <a:t>nonlinear</a:t>
            </a:r>
            <a:r>
              <a:rPr lang="fr-BE" dirty="0" smtClean="0"/>
              <a:t> modes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16</a:t>
            </a:fld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5" y="1207523"/>
            <a:ext cx="10770541" cy="5468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503969" y="4481051"/>
                <a:ext cx="65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2:1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969" y="4481051"/>
                <a:ext cx="653373" cy="461665"/>
              </a:xfrm>
              <a:prstGeom prst="rect">
                <a:avLst/>
              </a:prstGeom>
              <a:blipFill>
                <a:blip r:embed="rId3"/>
                <a:stretch>
                  <a:fillRect l="-2804" r="-186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503968" y="3711177"/>
                <a:ext cx="65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:1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968" y="3711177"/>
                <a:ext cx="653373" cy="461665"/>
              </a:xfrm>
              <a:prstGeom prst="rect">
                <a:avLst/>
              </a:prstGeom>
              <a:blipFill>
                <a:blip r:embed="rId4"/>
                <a:stretch>
                  <a:fillRect l="-2804" r="-186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620439" y="3836159"/>
                <a:ext cx="65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:1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39" y="3836159"/>
                <a:ext cx="653373" cy="461665"/>
              </a:xfrm>
              <a:prstGeom prst="rect">
                <a:avLst/>
              </a:prstGeom>
              <a:blipFill>
                <a:blip r:embed="rId5"/>
                <a:stretch>
                  <a:fillRect l="-3738" r="-186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328792" y="4297824"/>
                <a:ext cx="65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BE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792" y="4297824"/>
                <a:ext cx="653373" cy="461665"/>
              </a:xfrm>
              <a:prstGeom prst="rect">
                <a:avLst/>
              </a:prstGeom>
              <a:blipFill>
                <a:blip r:embed="rId6"/>
                <a:stretch>
                  <a:fillRect l="-1869" r="-280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694040" y="3836159"/>
                <a:ext cx="65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BE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040" y="3836159"/>
                <a:ext cx="653373" cy="461665"/>
              </a:xfrm>
              <a:prstGeom prst="rect">
                <a:avLst/>
              </a:prstGeom>
              <a:blipFill>
                <a:blip r:embed="rId7"/>
                <a:stretch>
                  <a:fillRect l="-1869" r="-280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8895143" y="1978483"/>
                <a:ext cx="65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:1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143" y="1978483"/>
                <a:ext cx="653373" cy="461665"/>
              </a:xfrm>
              <a:prstGeom prst="rect">
                <a:avLst/>
              </a:prstGeom>
              <a:blipFill>
                <a:blip r:embed="rId8"/>
                <a:stretch>
                  <a:fillRect l="-1869" r="-280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476607" y="1621654"/>
                <a:ext cx="14117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BE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BE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607" y="1621654"/>
                <a:ext cx="141179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1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3043" y="1719040"/>
                <a:ext cx="10471631" cy="432562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BE" dirty="0" smtClean="0"/>
                  <a:t>Extension of the </a:t>
                </a:r>
                <a:r>
                  <a:rPr lang="fr-B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phase </a:t>
                </a:r>
                <a:r>
                  <a:rPr lang="fr-BE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resonance</a:t>
                </a:r>
                <a:r>
                  <a:rPr lang="fr-B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fr-BE" dirty="0" smtClean="0"/>
                  <a:t>concept to </a:t>
                </a:r>
                <a:r>
                  <a:rPr lang="fr-BE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secondary</a:t>
                </a:r>
                <a:r>
                  <a:rPr lang="fr-B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fr-BE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resonances</a:t>
                </a:r>
                <a:endParaRPr lang="fr-BE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fr-BE" dirty="0" smtClean="0"/>
              </a:p>
              <a:p>
                <a:endParaRPr lang="fr-BE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BE" dirty="0" smtClean="0"/>
                  <a:t>The phase </a:t>
                </a:r>
                <a:r>
                  <a:rPr lang="fr-BE" dirty="0" err="1" smtClean="0"/>
                  <a:t>lag</a:t>
                </a:r>
                <a:r>
                  <a:rPr lang="fr-BE" dirty="0" smtClean="0"/>
                  <a:t> at phase </a:t>
                </a:r>
                <a:r>
                  <a:rPr lang="fr-BE" dirty="0" err="1" smtClean="0"/>
                  <a:t>resonance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is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either</a:t>
                </a:r>
                <a:r>
                  <a:rPr lang="fr-BE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B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fr-BE" dirty="0" smtClean="0"/>
                  <a:t>or</a:t>
                </a:r>
                <a:r>
                  <a:rPr lang="fr-B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fr-BE" dirty="0" smtClean="0"/>
                  <a:t> </a:t>
                </a:r>
                <a:r>
                  <a:rPr lang="fr-BE" dirty="0" err="1" smtClean="0"/>
                  <a:t>depending</a:t>
                </a:r>
                <a:r>
                  <a:rPr lang="fr-BE" dirty="0" smtClean="0"/>
                  <a:t> on the </a:t>
                </a:r>
                <a:r>
                  <a:rPr lang="fr-BE" dirty="0" err="1" smtClean="0"/>
                  <a:t>parity</a:t>
                </a:r>
                <a:r>
                  <a:rPr lang="fr-BE" dirty="0" smtClean="0"/>
                  <a:t> of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BE" dirty="0" smtClean="0"/>
                  <a:t> and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fr-BE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BE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BE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BE" dirty="0" err="1"/>
                  <a:t>R</a:t>
                </a:r>
                <a:r>
                  <a:rPr lang="fr-BE" dirty="0" err="1" smtClean="0"/>
                  <a:t>igorous</a:t>
                </a:r>
                <a:r>
                  <a:rPr lang="fr-BE" dirty="0" smtClean="0"/>
                  <a:t> phase </a:t>
                </a:r>
                <a:r>
                  <a:rPr lang="fr-BE" dirty="0" err="1" smtClean="0"/>
                  <a:t>resonance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testing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using</a:t>
                </a:r>
                <a:r>
                  <a:rPr lang="fr-BE" dirty="0" smtClean="0"/>
                  <a:t> </a:t>
                </a:r>
                <a:r>
                  <a:rPr lang="fr-B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phase-</a:t>
                </a:r>
                <a:r>
                  <a:rPr lang="fr-BE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locked</a:t>
                </a:r>
                <a:r>
                  <a:rPr lang="fr-B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fr-BE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loops</a:t>
                </a:r>
                <a:endParaRPr lang="fr-BE" dirty="0" smtClean="0"/>
              </a:p>
              <a:p>
                <a:endParaRPr lang="fr-BE" dirty="0"/>
              </a:p>
              <a:p>
                <a:endParaRPr lang="fr-BE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43" y="1719040"/>
                <a:ext cx="10471631" cy="4325626"/>
              </a:xfrm>
              <a:blipFill>
                <a:blip r:embed="rId2"/>
                <a:stretch>
                  <a:fillRect l="-1048" t="-352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3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Experimental</a:t>
            </a:r>
            <a:r>
              <a:rPr lang="fr-BE" dirty="0" smtClean="0"/>
              <a:t> validation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18</a:t>
            </a:fld>
            <a:endParaRPr lang="en-GB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26" y="938138"/>
            <a:ext cx="6858339" cy="5600774"/>
          </a:xfrm>
        </p:spPr>
      </p:pic>
      <p:sp>
        <p:nvSpPr>
          <p:cNvPr id="7" name="ZoneTexte 6"/>
          <p:cNvSpPr txBox="1"/>
          <p:nvPr/>
        </p:nvSpPr>
        <p:spPr>
          <a:xfrm>
            <a:off x="7536581" y="2546134"/>
            <a:ext cx="4137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For more information, </a:t>
            </a:r>
            <a:r>
              <a:rPr lang="fr-BE" sz="3200" dirty="0" err="1" smtClean="0"/>
              <a:t>see</a:t>
            </a:r>
            <a:r>
              <a:rPr lang="fr-BE" sz="3200" dirty="0" smtClean="0"/>
              <a:t> </a:t>
            </a:r>
            <a:r>
              <a:rPr lang="fr-BE" sz="3200" dirty="0" err="1" smtClean="0"/>
              <a:t>Gaetan</a:t>
            </a:r>
            <a:r>
              <a:rPr lang="fr-BE" sz="3200" dirty="0" smtClean="0"/>
              <a:t> </a:t>
            </a:r>
            <a:r>
              <a:rPr lang="fr-BE" sz="3200" dirty="0" err="1" smtClean="0"/>
              <a:t>Abeloos</a:t>
            </a:r>
            <a:r>
              <a:rPr lang="fr-BE" sz="3200" dirty="0" smtClean="0"/>
              <a:t>’ </a:t>
            </a:r>
            <a:r>
              <a:rPr lang="fr-BE" sz="3200" dirty="0" err="1" smtClean="0"/>
              <a:t>presentation</a:t>
            </a:r>
            <a:r>
              <a:rPr lang="fr-BE" sz="3200" dirty="0"/>
              <a:t> </a:t>
            </a:r>
            <a:r>
              <a:rPr lang="fr-BE" sz="3200" dirty="0" err="1" smtClean="0"/>
              <a:t>this</a:t>
            </a:r>
            <a:r>
              <a:rPr lang="fr-BE" sz="3200" dirty="0" smtClean="0"/>
              <a:t> </a:t>
            </a:r>
            <a:r>
              <a:rPr lang="fr-BE" sz="3200" dirty="0" err="1" smtClean="0"/>
              <a:t>afternoon</a:t>
            </a:r>
            <a:r>
              <a:rPr lang="fr-BE" sz="3200" dirty="0" smtClean="0"/>
              <a:t> at 6pm!</a:t>
            </a:r>
            <a:endParaRPr lang="fr-B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233061" y="1620621"/>
                <a:ext cx="1164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3:1</m:t>
                      </m:r>
                    </m:oMath>
                  </m:oMathPara>
                </a14:m>
                <a:endParaRPr lang="fr-B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1" y="1620621"/>
                <a:ext cx="11646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486399" y="1620621"/>
                <a:ext cx="1164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BE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:1</m:t>
                      </m:r>
                    </m:oMath>
                  </m:oMathPara>
                </a14:m>
                <a:endParaRPr lang="fr-B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1620621"/>
                <a:ext cx="11646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212783" y="2546134"/>
            <a:ext cx="385011" cy="229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113407" y="5208097"/>
            <a:ext cx="385011" cy="2360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01247" y="3377131"/>
            <a:ext cx="1403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Amplitude</a:t>
            </a:r>
            <a:endParaRPr lang="fr-BE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929984" y="6199227"/>
            <a:ext cx="1403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/>
              <a:t>Frequency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7341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2976" y="665163"/>
            <a:ext cx="9666128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1D839811-268C-48AD-BF03-7064ADB45775}"/>
              </a:ext>
            </a:extLst>
          </p:cNvPr>
          <p:cNvSpPr txBox="1"/>
          <p:nvPr/>
        </p:nvSpPr>
        <p:spPr>
          <a:xfrm>
            <a:off x="1452976" y="3560590"/>
            <a:ext cx="413317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/>
          </a:p>
          <a:p>
            <a:r>
              <a:rPr lang="en-US" sz="2300" u="sng" dirty="0"/>
              <a:t>Martin </a:t>
            </a:r>
            <a:r>
              <a:rPr lang="en-US" sz="2300" u="sng" dirty="0" smtClean="0"/>
              <a:t>Volvert</a:t>
            </a:r>
          </a:p>
          <a:p>
            <a:r>
              <a:rPr lang="en-US" sz="2300" dirty="0" smtClean="0"/>
              <a:t>Gaëtan Kerschen</a:t>
            </a:r>
            <a:endParaRPr lang="en-US" sz="2300" dirty="0"/>
          </a:p>
          <a:p>
            <a:endParaRPr lang="en-US" sz="2000" dirty="0"/>
          </a:p>
          <a:p>
            <a:r>
              <a:rPr lang="en-US" dirty="0"/>
              <a:t>Space Structures and Systems Lab</a:t>
            </a:r>
          </a:p>
          <a:p>
            <a:endParaRPr lang="en-US" sz="800" dirty="0"/>
          </a:p>
          <a:p>
            <a:r>
              <a:rPr lang="en-US" dirty="0"/>
              <a:t>Aerospace and Mechanical Eng. Dept.</a:t>
            </a:r>
          </a:p>
          <a:p>
            <a:endParaRPr lang="en-US" sz="800" dirty="0"/>
          </a:p>
          <a:p>
            <a:r>
              <a:rPr lang="en-US" dirty="0"/>
              <a:t>University of Li</a:t>
            </a:r>
            <a:r>
              <a:rPr lang="fr-BE" dirty="0"/>
              <a:t>è</a:t>
            </a:r>
            <a:r>
              <a:rPr lang="en-US" dirty="0" err="1" smtClean="0"/>
              <a:t>ge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737" y="4145459"/>
            <a:ext cx="896112" cy="8991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036483" y="5099473"/>
            <a:ext cx="2082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err="1" smtClean="0"/>
              <a:t>February</a:t>
            </a:r>
            <a:r>
              <a:rPr lang="fr-BE" dirty="0" smtClean="0"/>
              <a:t> 2022</a:t>
            </a:r>
            <a:endParaRPr lang="en-US" dirty="0"/>
          </a:p>
          <a:p>
            <a:pPr algn="ctr"/>
            <a:endParaRPr lang="en-US" sz="800" dirty="0"/>
          </a:p>
          <a:p>
            <a:pPr algn="ctr"/>
            <a:r>
              <a:rPr lang="en-US" dirty="0"/>
              <a:t>Submission </a:t>
            </a:r>
            <a:r>
              <a:rPr lang="en-US" dirty="0" smtClean="0"/>
              <a:t>12644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54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Linear</a:t>
            </a:r>
            <a:r>
              <a:rPr lang="fr-BE" dirty="0" smtClean="0"/>
              <a:t> and </a:t>
            </a:r>
            <a:r>
              <a:rPr lang="fr-BE" dirty="0" err="1" smtClean="0"/>
              <a:t>nonlinear</a:t>
            </a:r>
            <a:r>
              <a:rPr lang="fr-BE" dirty="0" smtClean="0"/>
              <a:t> </a:t>
            </a:r>
            <a:r>
              <a:rPr lang="fr-BE" dirty="0" err="1" smtClean="0"/>
              <a:t>resonances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9290225" y="6361351"/>
            <a:ext cx="2743200" cy="365125"/>
          </a:xfrm>
        </p:spPr>
        <p:txBody>
          <a:bodyPr/>
          <a:lstStyle/>
          <a:p>
            <a:fld id="{08CE3AD8-97BC-4186-B692-C7A857DB3D01}" type="slidenum">
              <a:rPr lang="en-GB" smtClean="0"/>
              <a:t>2</a:t>
            </a:fld>
            <a:endParaRPr lang="en-GB" dirty="0"/>
          </a:p>
        </p:txBody>
      </p:sp>
      <p:grpSp>
        <p:nvGrpSpPr>
          <p:cNvPr id="13" name="Groupe 12"/>
          <p:cNvGrpSpPr/>
          <p:nvPr/>
        </p:nvGrpSpPr>
        <p:grpSpPr>
          <a:xfrm>
            <a:off x="828323" y="1201397"/>
            <a:ext cx="4186496" cy="2378289"/>
            <a:chOff x="1338405" y="1361369"/>
            <a:chExt cx="4186496" cy="36540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4" r="8929"/>
            <a:stretch/>
          </p:blipFill>
          <p:spPr>
            <a:xfrm>
              <a:off x="1703672" y="1361369"/>
              <a:ext cx="3821229" cy="365400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 rot="16200000">
              <a:off x="544888" y="3003701"/>
              <a:ext cx="1956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/>
                <a:t>Amplitude</a:t>
              </a:r>
              <a:endParaRPr lang="fr-BE" dirty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r="9310"/>
          <a:stretch/>
        </p:blipFill>
        <p:spPr>
          <a:xfrm>
            <a:off x="7061976" y="1201397"/>
            <a:ext cx="3792355" cy="237828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193590" y="5680417"/>
            <a:ext cx="3821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Analytical</a:t>
            </a:r>
            <a:r>
              <a:rPr lang="fr-BE" sz="2800" dirty="0" smtClean="0"/>
              <a:t> amplitude and phase </a:t>
            </a:r>
            <a:r>
              <a:rPr lang="fr-BE" sz="2800" dirty="0" err="1" smtClean="0"/>
              <a:t>resonances</a:t>
            </a:r>
            <a:endParaRPr lang="fr-BE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002373" y="5367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 flipH="1">
            <a:off x="7052351" y="5679661"/>
            <a:ext cx="4211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Analytical</a:t>
            </a:r>
            <a:r>
              <a:rPr lang="fr-BE" sz="2800" dirty="0" smtClean="0"/>
              <a:t> expressions ?</a:t>
            </a:r>
          </a:p>
          <a:p>
            <a:r>
              <a:rPr lang="fr-BE" sz="2800" dirty="0" err="1"/>
              <a:t>S</a:t>
            </a:r>
            <a:r>
              <a:rPr lang="fr-BE" sz="2800" dirty="0" err="1" smtClean="0"/>
              <a:t>econdary</a:t>
            </a:r>
            <a:r>
              <a:rPr lang="fr-BE" sz="2800" dirty="0" smtClean="0"/>
              <a:t> </a:t>
            </a:r>
            <a:r>
              <a:rPr lang="fr-BE" sz="2800" dirty="0" err="1" smtClean="0"/>
              <a:t>resonances</a:t>
            </a:r>
            <a:r>
              <a:rPr lang="fr-BE" sz="2800" dirty="0"/>
              <a:t> </a:t>
            </a:r>
            <a:r>
              <a:rPr lang="fr-BE" sz="2800" dirty="0" smtClean="0"/>
              <a:t>?</a:t>
            </a:r>
            <a:endParaRPr lang="fr-BE" sz="2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2462037" y="5337481"/>
            <a:ext cx="1274708" cy="240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Frequency</a:t>
            </a:r>
            <a:endParaRPr lang="fr-BE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4" t="6912" r="9127" b="9547"/>
          <a:stretch/>
        </p:blipFill>
        <p:spPr>
          <a:xfrm>
            <a:off x="1193589" y="3378645"/>
            <a:ext cx="3811604" cy="199243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139" r="9126" b="10142"/>
          <a:stretch/>
        </p:blipFill>
        <p:spPr>
          <a:xfrm>
            <a:off x="7052351" y="3378645"/>
            <a:ext cx="3811604" cy="195392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8320799" y="5332070"/>
            <a:ext cx="1274708" cy="240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Frequency</a:t>
            </a:r>
            <a:endParaRPr lang="fr-BE" dirty="0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593642" y="417094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Phase</a:t>
            </a:r>
            <a:endParaRPr lang="fr-BE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6457965" y="417900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Phase</a:t>
            </a:r>
            <a:endParaRPr lang="fr-BE" dirty="0"/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6235827" y="2203476"/>
            <a:ext cx="127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Amplitude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66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Resonances</a:t>
            </a:r>
            <a:r>
              <a:rPr lang="fr-BE" dirty="0" smtClean="0"/>
              <a:t> of a </a:t>
            </a:r>
            <a:r>
              <a:rPr lang="fr-BE" dirty="0" err="1" smtClean="0"/>
              <a:t>linear</a:t>
            </a:r>
            <a:r>
              <a:rPr lang="fr-BE" dirty="0" smtClean="0"/>
              <a:t> system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3043" y="1170716"/>
                <a:ext cx="11557724" cy="5185633"/>
              </a:xfrm>
            </p:spPr>
            <p:txBody>
              <a:bodyPr>
                <a:normAutofit fontScale="925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̅"/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acc>
                      <m:sSub>
                        <m:sSub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BE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func>
                        <m:func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fr-BE" dirty="0" smtClean="0"/>
              </a:p>
              <a:p>
                <a:endParaRPr lang="fr-BE" dirty="0" smtClean="0"/>
              </a:p>
              <a:p>
                <a:r>
                  <a:rPr lang="fr-BE" dirty="0" smtClean="0"/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BE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BE" dirty="0" smtClean="0"/>
              </a:p>
              <a:p>
                <a:endParaRPr lang="fr-BE" sz="800" dirty="0"/>
              </a:p>
              <a:p>
                <a:r>
                  <a:rPr lang="fr-BE" dirty="0" err="1" smtClean="0"/>
                  <a:t>Two</a:t>
                </a:r>
                <a:r>
                  <a:rPr lang="fr-BE" dirty="0" smtClean="0"/>
                  <a:t> possible </a:t>
                </a:r>
                <a:r>
                  <a:rPr lang="fr-BE" dirty="0" err="1" smtClean="0"/>
                  <a:t>definitions</a:t>
                </a:r>
                <a:r>
                  <a:rPr lang="fr-BE" dirty="0" smtClean="0"/>
                  <a:t> of a </a:t>
                </a:r>
                <a:r>
                  <a:rPr lang="fr-BE" dirty="0" err="1" smtClean="0"/>
                  <a:t>resonance</a:t>
                </a:r>
                <a:r>
                  <a:rPr lang="fr-BE" dirty="0" smtClean="0"/>
                  <a:t>:</a:t>
                </a:r>
              </a:p>
              <a:p>
                <a:endParaRPr lang="fr-BE" sz="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:r>
                  <a:rPr lang="fr-BE" sz="2600" dirty="0"/>
                  <a:t>Amplitude </a:t>
                </a:r>
                <a:r>
                  <a:rPr lang="fr-BE" sz="2600" dirty="0" err="1"/>
                  <a:t>resonance</a:t>
                </a:r>
                <a:r>
                  <a:rPr lang="fr-BE" sz="26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BE" sz="26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fr-BE" sz="26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r>
                      <a:rPr lang="fr-BE" sz="2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fr-BE" sz="26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fr-BE" sz="2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BE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BE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BE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B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BE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BE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BE" sz="2600" i="1">
                            <a:latin typeface="Cambria Math" panose="02040503050406030204" pitchFamily="18" charset="0"/>
                          </a:rPr>
                          <m:t>1−2</m:t>
                        </m:r>
                        <m:sSup>
                          <m:sSupPr>
                            <m:ctrlPr>
                              <a:rPr lang="fr-BE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fr-BE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BE" sz="2600" i="1"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</m:acc>
                          </m:e>
                          <m:sup>
                            <m:r>
                              <a:rPr lang="fr-BE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BE" sz="2600" dirty="0" smtClean="0"/>
              </a:p>
              <a:p>
                <a:pPr marL="1028700" lvl="1" indent="-342900"/>
                <a:endParaRPr lang="fr-BE" sz="26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  <a:tabLst>
                    <a:tab pos="4572000" algn="l"/>
                    <a:tab pos="5832475" algn="l"/>
                  </a:tabLst>
                </a:pPr>
                <a:r>
                  <a:rPr lang="fr-BE" sz="2600" dirty="0"/>
                  <a:t>Phase </a:t>
                </a:r>
                <a:r>
                  <a:rPr lang="fr-BE" sz="2600" dirty="0" err="1"/>
                  <a:t>resonance</a:t>
                </a:r>
                <a:r>
                  <a:rPr lang="fr-BE" sz="2600" dirty="0"/>
                  <a:t>: </a:t>
                </a:r>
                <a:r>
                  <a:rPr lang="fr-BE" sz="26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BE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BE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B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BE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BE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sz="2600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fr-BE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BE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BE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BE" sz="2600" b="0" dirty="0" smtClean="0"/>
              </a:p>
              <a:p>
                <a:pPr>
                  <a:tabLst>
                    <a:tab pos="4572000" algn="l"/>
                  </a:tabLst>
                </a:pPr>
                <a:endParaRPr lang="fr-BE" dirty="0" smtClean="0"/>
              </a:p>
              <a:p>
                <a:pPr algn="ctr">
                  <a:tabLst>
                    <a:tab pos="4572000" algn="l"/>
                  </a:tabLst>
                </a:pPr>
                <a:r>
                  <a:rPr lang="fr-BE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Amplitude and phase </a:t>
                </a:r>
                <a:r>
                  <a:rPr lang="fr-BE" b="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resonances</a:t>
                </a:r>
                <a:r>
                  <a:rPr lang="fr-BE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are close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acc>
                    <m:r>
                      <a:rPr lang="fr-B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fr-BE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 indent="0">
                  <a:buNone/>
                  <a:tabLst>
                    <a:tab pos="4572000" algn="l"/>
                  </a:tabLst>
                </a:pPr>
                <a:endParaRPr lang="fr-BE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43" y="1170716"/>
                <a:ext cx="11557724" cy="5185633"/>
              </a:xfrm>
              <a:blipFill>
                <a:blip r:embed="rId2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Flèche droite 4"/>
          <p:cNvSpPr/>
          <p:nvPr/>
        </p:nvSpPr>
        <p:spPr>
          <a:xfrm>
            <a:off x="5327583" y="4023045"/>
            <a:ext cx="221381" cy="105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 droite 5"/>
          <p:cNvSpPr/>
          <p:nvPr/>
        </p:nvSpPr>
        <p:spPr>
          <a:xfrm>
            <a:off x="5327583" y="4868779"/>
            <a:ext cx="221381" cy="105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2204720" y="5486400"/>
            <a:ext cx="794512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48516" y="5825754"/>
                <a:ext cx="8366778" cy="524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tabLst>
                    <a:tab pos="4572000" algn="l"/>
                  </a:tabLst>
                </a:pPr>
                <a:r>
                  <a:rPr lang="fr-BE" sz="2800" dirty="0">
                    <a:solidFill>
                      <a:schemeClr val="accent1">
                        <a:lumMod val="75000"/>
                      </a:schemeClr>
                    </a:solidFill>
                  </a:rPr>
                  <a:t>Amplitude and phase </a:t>
                </a:r>
                <a:r>
                  <a:rPr lang="fr-BE" sz="2800" dirty="0" err="1">
                    <a:solidFill>
                      <a:schemeClr val="accent1">
                        <a:lumMod val="75000"/>
                      </a:schemeClr>
                    </a:solidFill>
                  </a:rPr>
                  <a:t>resonances</a:t>
                </a:r>
                <a:r>
                  <a:rPr lang="fr-BE" sz="2800" dirty="0">
                    <a:solidFill>
                      <a:schemeClr val="accent1">
                        <a:lumMod val="75000"/>
                      </a:schemeClr>
                    </a:solidFill>
                  </a:rPr>
                  <a:t> are close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BE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BE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acc>
                    <m:r>
                      <a:rPr lang="fr-BE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fr-BE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516" y="5825754"/>
                <a:ext cx="8366778" cy="524311"/>
              </a:xfrm>
              <a:prstGeom prst="rect">
                <a:avLst/>
              </a:prstGeom>
              <a:blipFill>
                <a:blip r:embed="rId3"/>
                <a:stretch>
                  <a:fillRect l="-1020" t="-12791" b="-3139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/>
          <p:cNvGrpSpPr/>
          <p:nvPr/>
        </p:nvGrpSpPr>
        <p:grpSpPr>
          <a:xfrm>
            <a:off x="8518945" y="2877324"/>
            <a:ext cx="3382572" cy="2688931"/>
            <a:chOff x="8495002" y="2877324"/>
            <a:chExt cx="3382572" cy="268893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3" t="6798" r="9126" b="10489"/>
            <a:stretch/>
          </p:blipFill>
          <p:spPr>
            <a:xfrm>
              <a:off x="8495002" y="2877324"/>
              <a:ext cx="3382572" cy="26889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8495002" y="2878670"/>
                  <a:ext cx="1337913" cy="490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BE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BE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fr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fr-BE" sz="2400" b="0" i="1" smtClean="0">
                                <a:solidFill>
                                  <a:srgbClr val="AF6A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sz="2400" b="0" i="1" smtClean="0">
                                <a:solidFill>
                                  <a:srgbClr val="AF6A5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BE" sz="2400" b="0" i="1" smtClean="0">
                                <a:solidFill>
                                  <a:srgbClr val="AF6A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fr-BE" sz="2400" dirty="0"/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5002" y="2878670"/>
                  <a:ext cx="1337913" cy="490199"/>
                </a:xfrm>
                <a:prstGeom prst="rect">
                  <a:avLst/>
                </a:prstGeom>
                <a:blipFill>
                  <a:blip r:embed="rId5"/>
                  <a:stretch>
                    <a:fillRect b="-6173"/>
                  </a:stretch>
                </a:blipFill>
              </p:spPr>
              <p:txBody>
                <a:bodyPr/>
                <a:lstStyle/>
                <a:p>
                  <a:r>
                    <a:rPr lang="fr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47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BE" dirty="0" smtClean="0"/>
                  <a:t> </a:t>
                </a:r>
                <a:r>
                  <a:rPr lang="fr-BE" dirty="0" err="1" smtClean="0"/>
                  <a:t>resonance</a:t>
                </a:r>
                <a:r>
                  <a:rPr lang="fr-BE" dirty="0" smtClean="0"/>
                  <a:t> of a </a:t>
                </a:r>
                <a:r>
                  <a:rPr lang="fr-BE" dirty="0" err="1" smtClean="0"/>
                  <a:t>Duffing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oscillator</a:t>
                </a:r>
                <a:endParaRPr lang="fr-BE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7586" b="-3965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3043" y="1170716"/>
                <a:ext cx="11557724" cy="5185633"/>
              </a:xfrm>
            </p:spPr>
            <p:txBody>
              <a:bodyPr>
                <a:normAutofit fontScale="925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̅"/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acc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BE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func>
                        <m:func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fr-BE" dirty="0" smtClean="0"/>
              </a:p>
              <a:p>
                <a:endParaRPr lang="fr-BE" dirty="0" smtClean="0"/>
              </a:p>
              <a:p>
                <a:r>
                  <a:rPr lang="fr-BE" dirty="0" smtClean="0"/>
                  <a:t>Fourier </a:t>
                </a:r>
                <a:r>
                  <a:rPr lang="fr-BE" dirty="0" err="1" smtClean="0"/>
                  <a:t>series</a:t>
                </a:r>
                <a:r>
                  <a:rPr lang="fr-BE" dirty="0" smtClean="0"/>
                  <a:t> of the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BE" dirty="0" smtClean="0"/>
              </a:p>
              <a:p>
                <a:endParaRPr lang="fr-BE" dirty="0" smtClean="0"/>
              </a:p>
              <a:p>
                <a:r>
                  <a:rPr lang="fr-BE" dirty="0">
                    <a:latin typeface="Arial" panose="020B0604020202020204" pitchFamily="34" charset="0"/>
                    <a:cs typeface="Arial" panose="020B0604020202020204" pitchFamily="34" charset="0"/>
                  </a:rPr>
                  <a:t>Any </a:t>
                </a:r>
                <a:r>
                  <a:rPr lang="fr-B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harmonic</a:t>
                </a:r>
                <a:r>
                  <a:rPr lang="fr-B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component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B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can</a:t>
                </a:r>
                <a:r>
                  <a:rPr lang="fr-BE" dirty="0">
                    <a:latin typeface="Arial" panose="020B0604020202020204" pitchFamily="34" charset="0"/>
                    <a:cs typeface="Arial" panose="020B0604020202020204" pitchFamily="34" charset="0"/>
                  </a:rPr>
                  <a:t> trigger a </a:t>
                </a:r>
                <a:r>
                  <a:rPr lang="fr-BE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resonance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fr-BE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BE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dirty="0">
                    <a:latin typeface="Arial" panose="020B0604020202020204" pitchFamily="34" charset="0"/>
                    <a:cs typeface="Arial" panose="020B0604020202020204" pitchFamily="34" charset="0"/>
                  </a:rPr>
                  <a:t>as long as the </a:t>
                </a:r>
                <a:r>
                  <a:rPr lang="fr-B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BE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B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B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fr-BE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fr-B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frequency</a:t>
                </a:r>
                <a:r>
                  <a:rPr lang="fr-BE" dirty="0">
                    <a:latin typeface="Arial" panose="020B0604020202020204" pitchFamily="34" charset="0"/>
                    <a:cs typeface="Arial" panose="020B0604020202020204" pitchFamily="34" charset="0"/>
                  </a:rPr>
                  <a:t> of a </a:t>
                </a:r>
                <a:r>
                  <a:rPr lang="fr-B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fundamental</a:t>
                </a:r>
                <a:r>
                  <a:rPr lang="fr-B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resonance</a:t>
                </a:r>
                <a:r>
                  <a:rPr lang="fr-BE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system</a:t>
                </a:r>
              </a:p>
              <a:p>
                <a:endParaRPr lang="fr-BE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fr-BE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BE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BE" sz="2800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fundamendal</a:t>
                </a:r>
                <a:r>
                  <a:rPr lang="fr-BE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sz="2800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resonance</a:t>
                </a:r>
                <a:r>
                  <a:rPr lang="fr-BE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BE" sz="28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fr-BE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BE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BE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BE" sz="2800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subharmonic</a:t>
                </a:r>
                <a:r>
                  <a:rPr lang="fr-BE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sz="2800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resonance</a:t>
                </a:r>
                <a:endParaRPr lang="fr-BE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fr-BE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BE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BE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superharmonic </a:t>
                </a:r>
                <a:r>
                  <a:rPr lang="fr-BE" sz="2800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resonance</a:t>
                </a:r>
                <a:endParaRPr lang="fr-BE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BE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43" y="1170716"/>
                <a:ext cx="11557724" cy="5185633"/>
              </a:xfrm>
              <a:blipFill>
                <a:blip r:embed="rId3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4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042" y="91440"/>
            <a:ext cx="11738957" cy="706582"/>
          </a:xfrm>
        </p:spPr>
        <p:txBody>
          <a:bodyPr>
            <a:noAutofit/>
          </a:bodyPr>
          <a:lstStyle/>
          <a:p>
            <a:r>
              <a:rPr lang="fr-BE" dirty="0" err="1" smtClean="0"/>
              <a:t>Resonances</a:t>
            </a:r>
            <a:r>
              <a:rPr lang="fr-BE" dirty="0" smtClean="0"/>
              <a:t> of the </a:t>
            </a:r>
            <a:r>
              <a:rPr lang="fr-BE" dirty="0" err="1" smtClean="0"/>
              <a:t>Duffing</a:t>
            </a:r>
            <a:r>
              <a:rPr lang="fr-BE" dirty="0" smtClean="0"/>
              <a:t> </a:t>
            </a:r>
            <a:r>
              <a:rPr lang="fr-BE" dirty="0" err="1" smtClean="0"/>
              <a:t>oscillator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52" y="2141669"/>
            <a:ext cx="5787247" cy="43449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7" y="2141669"/>
            <a:ext cx="5795545" cy="4351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6895" y="1275448"/>
                <a:ext cx="67594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fr-BE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sz="2800" b="0" i="1" smtClean="0">
                          <a:latin typeface="Cambria Math" panose="02040503050406030204" pitchFamily="18" charset="0"/>
                        </a:rPr>
                        <m:t>0.01</m:t>
                      </m:r>
                      <m:acc>
                        <m:accPr>
                          <m:chr m:val="̇"/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sz="2800" i="1">
                          <a:latin typeface="Cambria Math" panose="02040503050406030204" pitchFamily="18" charset="0"/>
                        </a:rPr>
                        <m:t>𝑓</m:t>
                      </m:r>
                      <m:func>
                        <m:func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5" y="1275448"/>
                <a:ext cx="67594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154252" y="2480995"/>
                <a:ext cx="16149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m:rPr>
                          <m:sty m:val="p"/>
                        </m:rPr>
                        <a:rPr lang="fr-BE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252" y="2480995"/>
                <a:ext cx="1614994" cy="461665"/>
              </a:xfrm>
              <a:prstGeom prst="rect">
                <a:avLst/>
              </a:prstGeom>
              <a:blipFill>
                <a:blip r:embed="rId5"/>
                <a:stretch>
                  <a:fillRect l="-755" b="-1973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4643541" y="336835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982331" y="411288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19970" y="43345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3:1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7416719" y="4699183"/>
            <a:ext cx="564811" cy="855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0290992" y="4500338"/>
            <a:ext cx="514336" cy="486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360894" y="2469820"/>
                <a:ext cx="16149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=0.01</m:t>
                      </m:r>
                      <m:r>
                        <m:rPr>
                          <m:sty m:val="p"/>
                        </m:rPr>
                        <a:rPr lang="fr-BE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94" y="2469820"/>
                <a:ext cx="1614994" cy="461665"/>
              </a:xfrm>
              <a:prstGeom prst="rect">
                <a:avLst/>
              </a:prstGeom>
              <a:blipFill>
                <a:blip r:embed="rId6"/>
                <a:stretch>
                  <a:fillRect l="-377" b="-1973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64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Resonances</a:t>
            </a:r>
            <a:r>
              <a:rPr lang="fr-BE" dirty="0"/>
              <a:t> of the </a:t>
            </a:r>
            <a:r>
              <a:rPr lang="fr-BE" dirty="0" err="1"/>
              <a:t>Duffing</a:t>
            </a:r>
            <a:r>
              <a:rPr lang="fr-BE" dirty="0"/>
              <a:t> </a:t>
            </a:r>
            <a:r>
              <a:rPr lang="fr-BE" dirty="0" err="1"/>
              <a:t>oscillator</a:t>
            </a:r>
            <a:r>
              <a:rPr lang="fr-BE" dirty="0"/>
              <a:t> </a:t>
            </a:r>
            <a:r>
              <a:rPr lang="fr-BE" dirty="0" smtClean="0"/>
              <a:t>(II</a:t>
            </a:r>
            <a:r>
              <a:rPr lang="fr-BE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6</a:t>
            </a:fld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5" y="2141197"/>
            <a:ext cx="5769907" cy="4331957"/>
          </a:xfrm>
          <a:prstGeom prst="rect">
            <a:avLst/>
          </a:prstGeom>
        </p:spPr>
      </p:pic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21" y="2141197"/>
            <a:ext cx="5705475" cy="4210432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334477" y="24527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377986" y="2469820"/>
                <a:ext cx="1228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sty m:val="p"/>
                        </m:rPr>
                        <a:rPr lang="fr-BE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986" y="2469820"/>
                <a:ext cx="1228670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397236" y="5392443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4648476" y="444916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1:3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2418468" y="5122936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1:2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10916078" y="254506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2:1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7842363" y="371266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5:1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8273943" y="444436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4:1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9433728" y="254506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3:1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7337096" y="462902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7:1</a:t>
            </a:r>
            <a:endParaRPr lang="fr-BE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1757236" y="2450306"/>
            <a:ext cx="5388895" cy="2942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757236" y="5752443"/>
            <a:ext cx="5392864" cy="140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96895" y="1275448"/>
                <a:ext cx="67594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fr-BE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sz="2800" b="0" i="1" smtClean="0">
                          <a:latin typeface="Cambria Math" panose="02040503050406030204" pitchFamily="18" charset="0"/>
                        </a:rPr>
                        <m:t>0.01</m:t>
                      </m:r>
                      <m:acc>
                        <m:accPr>
                          <m:chr m:val="̇"/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sz="2800" i="1">
                          <a:latin typeface="Cambria Math" panose="02040503050406030204" pitchFamily="18" charset="0"/>
                        </a:rPr>
                        <m:t>𝑓</m:t>
                      </m:r>
                      <m:func>
                        <m:func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5" y="1275448"/>
                <a:ext cx="675949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6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Resonances</a:t>
            </a:r>
            <a:r>
              <a:rPr lang="fr-BE" dirty="0"/>
              <a:t> of the </a:t>
            </a:r>
            <a:r>
              <a:rPr lang="fr-BE" dirty="0" err="1"/>
              <a:t>Duffing</a:t>
            </a:r>
            <a:r>
              <a:rPr lang="fr-BE" dirty="0"/>
              <a:t> </a:t>
            </a:r>
            <a:r>
              <a:rPr lang="fr-BE" dirty="0" err="1"/>
              <a:t>oscillator</a:t>
            </a:r>
            <a:r>
              <a:rPr lang="fr-BE" dirty="0"/>
              <a:t> </a:t>
            </a:r>
            <a:r>
              <a:rPr lang="fr-BE" dirty="0" smtClean="0"/>
              <a:t>(III</a:t>
            </a:r>
            <a:r>
              <a:rPr lang="fr-BE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7</a:t>
            </a:fld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5" y="2141197"/>
            <a:ext cx="5769907" cy="43319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" r="6977" b="10604"/>
          <a:stretch/>
        </p:blipFill>
        <p:spPr>
          <a:xfrm>
            <a:off x="6808960" y="1275448"/>
            <a:ext cx="3936218" cy="261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377986" y="2457417"/>
                <a:ext cx="1228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fr-BE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986" y="2457417"/>
                <a:ext cx="1228670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88690" y="5358212"/>
            <a:ext cx="414474" cy="347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0" b="10528"/>
          <a:stretch/>
        </p:blipFill>
        <p:spPr>
          <a:xfrm>
            <a:off x="6803597" y="3919455"/>
            <a:ext cx="4236794" cy="264160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905765" y="1296264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3:2</a:t>
            </a:r>
            <a:endParaRPr lang="en-GB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9066352" y="1574844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2:1</a:t>
            </a:r>
            <a:endParaRPr lang="en-GB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617465" y="1912925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7:3</a:t>
            </a:r>
            <a:endParaRPr lang="en-GB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281077" y="1682565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3:1</a:t>
            </a:r>
            <a:endParaRPr lang="en-GB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073259" y="2966151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7:2</a:t>
            </a:r>
            <a:endParaRPr lang="en-GB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857129" y="2472276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4:1</a:t>
            </a:r>
            <a:endParaRPr lang="en-GB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632685" y="2324358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5:1</a:t>
            </a:r>
            <a:endParaRPr lang="en-GB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485756" y="2626164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6:2</a:t>
            </a:r>
            <a:endParaRPr lang="en-GB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394386" y="2991780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7:1</a:t>
            </a:r>
            <a:endParaRPr lang="en-GB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277938" y="3245009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8:1</a:t>
            </a:r>
            <a:endParaRPr lang="en-GB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929101" y="3911737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3:4</a:t>
            </a:r>
            <a:endParaRPr lang="en-GB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8281077" y="3911737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5:7</a:t>
            </a:r>
            <a:endParaRPr lang="en-GB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505520" y="4042268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2:3</a:t>
            </a:r>
            <a:endParaRPr lang="en-GB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8883201" y="4049986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3:5</a:t>
            </a:r>
            <a:endParaRPr lang="en-GB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9866972" y="4383790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1:2</a:t>
            </a:r>
            <a:endParaRPr lang="en-GB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9935617" y="5065580"/>
            <a:ext cx="44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1:3</a:t>
            </a:r>
            <a:endParaRPr lang="en-GB" sz="1400" dirty="0"/>
          </a:p>
        </p:txBody>
      </p:sp>
      <p:sp>
        <p:nvSpPr>
          <p:cNvPr id="26" name="Rectangle 25"/>
          <p:cNvSpPr/>
          <p:nvPr/>
        </p:nvSpPr>
        <p:spPr>
          <a:xfrm>
            <a:off x="1931474" y="5358213"/>
            <a:ext cx="734814" cy="435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1388690" y="1296264"/>
            <a:ext cx="5969373" cy="4061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803164" y="3874294"/>
            <a:ext cx="5554899" cy="1483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2666288" y="3952875"/>
            <a:ext cx="4691775" cy="1405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666288" y="5794049"/>
            <a:ext cx="4691775" cy="747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96895" y="1275448"/>
                <a:ext cx="67594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fr-BE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sz="2800" b="0" i="1" smtClean="0">
                          <a:latin typeface="Cambria Math" panose="02040503050406030204" pitchFamily="18" charset="0"/>
                        </a:rPr>
                        <m:t>0.01</m:t>
                      </m:r>
                      <m:acc>
                        <m:accPr>
                          <m:chr m:val="̇"/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B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sz="2800" i="1">
                          <a:latin typeface="Cambria Math" panose="02040503050406030204" pitchFamily="18" charset="0"/>
                        </a:rPr>
                        <m:t>𝑓</m:t>
                      </m:r>
                      <m:func>
                        <m:func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5" y="1275448"/>
                <a:ext cx="67594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7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Resonances</a:t>
            </a:r>
            <a:r>
              <a:rPr lang="fr-BE" dirty="0" smtClean="0"/>
              <a:t> of a </a:t>
            </a:r>
            <a:r>
              <a:rPr lang="fr-BE" dirty="0" err="1" smtClean="0"/>
              <a:t>nonlinear</a:t>
            </a:r>
            <a:r>
              <a:rPr lang="fr-BE" dirty="0" smtClean="0"/>
              <a:t> system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3043" y="1170716"/>
                <a:ext cx="11557724" cy="5185633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BE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BE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BE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BE" dirty="0" smtClean="0"/>
              </a:p>
              <a:p>
                <a:endParaRPr lang="fr-BE" dirty="0"/>
              </a:p>
              <a:p>
                <a:r>
                  <a:rPr lang="fr-BE" dirty="0" smtClean="0"/>
                  <a:t>Possible </a:t>
                </a:r>
                <a:r>
                  <a:rPr lang="fr-BE" dirty="0" err="1" smtClean="0"/>
                  <a:t>definitions</a:t>
                </a:r>
                <a:r>
                  <a:rPr lang="fr-BE" dirty="0" smtClean="0"/>
                  <a:t> to </a:t>
                </a:r>
                <a:r>
                  <a:rPr lang="fr-BE" dirty="0" err="1" smtClean="0"/>
                  <a:t>characterize</a:t>
                </a:r>
                <a:r>
                  <a:rPr lang="fr-BE" dirty="0" smtClean="0"/>
                  <a:t> the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BE" dirty="0" smtClean="0"/>
                  <a:t> resonance:</a:t>
                </a:r>
              </a:p>
              <a:p>
                <a:endParaRPr lang="fr-BE" sz="1100" dirty="0"/>
              </a:p>
              <a:p>
                <a:pPr marL="1143000" lvl="1" indent="-457200">
                  <a:tabLst>
                    <a:tab pos="7623175" algn="l"/>
                  </a:tabLst>
                </a:pPr>
                <a:r>
                  <a:rPr lang="fr-BE" dirty="0" smtClean="0"/>
                  <a:t>Amplitude </a:t>
                </a:r>
                <a:r>
                  <a:rPr lang="fr-BE" dirty="0" err="1" smtClean="0"/>
                  <a:t>resonance</a:t>
                </a:r>
                <a:r>
                  <a:rPr lang="fr-BE" dirty="0" smtClean="0"/>
                  <a:t> of the total </a:t>
                </a:r>
                <a:r>
                  <a:rPr lang="fr-BE" dirty="0" err="1" smtClean="0"/>
                  <a:t>response</a:t>
                </a:r>
                <a:r>
                  <a:rPr lang="fr-BE" dirty="0" smtClean="0"/>
                  <a:t>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r>
                      <a:rPr lang="fr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BE" dirty="0" smtClean="0"/>
              </a:p>
              <a:p>
                <a:pPr marL="1143000" lvl="1" indent="-457200"/>
                <a:endParaRPr lang="fr-BE" dirty="0"/>
              </a:p>
              <a:p>
                <a:pPr marL="1143000" lvl="1" indent="-457200">
                  <a:tabLst>
                    <a:tab pos="7623175" algn="l"/>
                  </a:tabLst>
                </a:pPr>
                <a:r>
                  <a:rPr lang="fr-BE" dirty="0" smtClean="0"/>
                  <a:t>Amplitude </a:t>
                </a:r>
                <a:r>
                  <a:rPr lang="fr-BE" dirty="0" err="1" smtClean="0"/>
                  <a:t>resonance</a:t>
                </a:r>
                <a:r>
                  <a:rPr lang="fr-BE" dirty="0" smtClean="0"/>
                  <a:t> of the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BE" dirty="0" smtClean="0"/>
                  <a:t>-th </a:t>
                </a:r>
                <a:r>
                  <a:rPr lang="fr-BE" dirty="0" err="1" smtClean="0"/>
                  <a:t>harmonic</a:t>
                </a:r>
                <a:r>
                  <a:rPr lang="fr-BE" dirty="0" smtClean="0"/>
                  <a:t>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r>
                      <a:rPr lang="fr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BE" dirty="0" smtClean="0"/>
              </a:p>
              <a:p>
                <a:pPr marL="1143000" lvl="1" indent="-457200"/>
                <a:endParaRPr lang="fr-BE" dirty="0"/>
              </a:p>
              <a:p>
                <a:pPr marL="1143000" lvl="1" indent="-457200">
                  <a:tabLst>
                    <a:tab pos="7623175" algn="l"/>
                  </a:tabLst>
                </a:pPr>
                <a:r>
                  <a:rPr lang="fr-BE" dirty="0" smtClean="0"/>
                  <a:t>Phase </a:t>
                </a:r>
                <a:r>
                  <a:rPr lang="fr-BE" dirty="0" err="1" smtClean="0"/>
                  <a:t>resonance</a:t>
                </a:r>
                <a:r>
                  <a:rPr lang="fr-BE" dirty="0" smtClean="0"/>
                  <a:t> of the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BE" dirty="0" smtClean="0"/>
                  <a:t>-th </a:t>
                </a:r>
                <a:r>
                  <a:rPr lang="fr-BE" dirty="0" err="1" smtClean="0"/>
                  <a:t>harmonic</a:t>
                </a:r>
                <a:r>
                  <a:rPr lang="fr-BE" dirty="0" smtClean="0"/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BE" dirty="0" smtClean="0"/>
                  <a:t> </a:t>
                </a:r>
                <a:r>
                  <a:rPr lang="fr-B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?</a:t>
                </a:r>
                <a:endParaRPr lang="fr-B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43" y="1170716"/>
                <a:ext cx="11557724" cy="5185633"/>
              </a:xfrm>
              <a:blipFill>
                <a:blip r:embed="rId2"/>
                <a:stretch>
                  <a:fillRect l="-105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9919098" y="4872118"/>
            <a:ext cx="176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</a:rPr>
              <a:t>Motivation of the </a:t>
            </a:r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</a:rPr>
              <a:t>study</a:t>
            </a:r>
            <a:endParaRPr lang="fr-B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3243" y="4452730"/>
            <a:ext cx="8488018" cy="166977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038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3043" y="1170717"/>
                <a:ext cx="11557724" cy="927590"/>
              </a:xfrm>
            </p:spPr>
            <p:txBody>
              <a:bodyPr/>
              <a:lstStyle/>
              <a:p>
                <a:r>
                  <a:rPr lang="fr-BE" dirty="0"/>
                  <a:t>Find </a:t>
                </a:r>
                <a:r>
                  <a:rPr lang="fr-BE" dirty="0" err="1"/>
                  <a:t>analytical</a:t>
                </a:r>
                <a:r>
                  <a:rPr lang="fr-BE" dirty="0"/>
                  <a:t> expressions </a:t>
                </a:r>
                <a:r>
                  <a:rPr lang="fr-BE" dirty="0" err="1"/>
                  <a:t>around</a:t>
                </a:r>
                <a:r>
                  <a:rPr lang="fr-BE" dirty="0"/>
                  <a:t> the </a:t>
                </a:r>
                <a14:m>
                  <m:oMath xmlns:m="http://schemas.openxmlformats.org/officeDocument/2006/math">
                    <m:r>
                      <a:rPr lang="fr-BE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fr-BE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BE" dirty="0"/>
                  <a:t> </a:t>
                </a:r>
                <a:r>
                  <a:rPr lang="fr-BE" dirty="0" err="1"/>
                  <a:t>resonances</a:t>
                </a:r>
                <a:r>
                  <a:rPr lang="fr-BE" dirty="0"/>
                  <a:t> by </a:t>
                </a:r>
                <a:r>
                  <a:rPr lang="fr-BE" dirty="0" err="1"/>
                  <a:t>assuming</a:t>
                </a:r>
                <a:r>
                  <a:rPr lang="fr-BE" dirty="0"/>
                  <a:t> a </a:t>
                </a:r>
                <a:r>
                  <a:rPr lang="fr-BE" dirty="0" err="1"/>
                  <a:t>weakly</a:t>
                </a:r>
                <a:r>
                  <a:rPr lang="fr-BE" dirty="0"/>
                  <a:t> </a:t>
                </a:r>
                <a:r>
                  <a:rPr lang="fr-BE" dirty="0" err="1"/>
                  <a:t>nonlinear</a:t>
                </a:r>
                <a:r>
                  <a:rPr lang="fr-BE" dirty="0"/>
                  <a:t> system</a:t>
                </a:r>
                <a:r>
                  <a:rPr lang="fr-BE" dirty="0" smtClean="0"/>
                  <a:t>:</a:t>
                </a:r>
                <a:endParaRPr lang="fr-BE" sz="12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43" y="1170717"/>
                <a:ext cx="11557724" cy="927590"/>
              </a:xfrm>
              <a:blipFill>
                <a:blip r:embed="rId2"/>
                <a:stretch>
                  <a:fillRect l="-1055" t="-11184" b="-1118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E3AD8-97BC-4186-B692-C7A857DB3D01}" type="slidenum">
              <a:rPr lang="en-GB" smtClean="0"/>
              <a:t>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BE" dirty="0" smtClean="0"/>
                  <a:t>Averaging </a:t>
                </a:r>
                <a:r>
                  <a:rPr lang="fr-BE" dirty="0" err="1" smtClean="0"/>
                  <a:t>around</a:t>
                </a:r>
                <a:r>
                  <a:rPr lang="fr-BE" dirty="0" smtClean="0"/>
                  <a:t> the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fr-BE" dirty="0" smtClean="0"/>
                  <a:t> resonance</a:t>
                </a:r>
                <a:endParaRPr lang="fr-BE" dirty="0"/>
              </a:p>
            </p:txBody>
          </p:sp>
        </mc:Choice>
        <mc:Fallback xmlns="">
          <p:sp>
            <p:nvSpPr>
              <p:cNvPr id="5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10" t="-27586" b="-3965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53043" y="2419087"/>
                <a:ext cx="482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3" y="2419087"/>
                <a:ext cx="4828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014125" y="2417996"/>
                <a:ext cx="468013" cy="524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acc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25" y="2417996"/>
                <a:ext cx="468013" cy="524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560396" y="2417996"/>
                <a:ext cx="6929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96" y="2417996"/>
                <a:ext cx="6929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331600" y="2400940"/>
                <a:ext cx="1590179" cy="540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BE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B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600" y="2400940"/>
                <a:ext cx="1590179" cy="540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22050" y="3275613"/>
                <a:ext cx="3520561" cy="52322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sz="2800" dirty="0" smtClean="0"/>
                  <a:t>Appropriate </a:t>
                </a:r>
                <a:r>
                  <a:rPr lang="fr-BE" sz="2800" dirty="0" err="1" smtClean="0"/>
                  <a:t>scaling</a:t>
                </a:r>
                <a:r>
                  <a:rPr lang="fr-BE" sz="2800" dirty="0" smtClean="0"/>
                  <a:t> </a:t>
                </a:r>
                <a14:m>
                  <m:oMath xmlns:m="http://schemas.openxmlformats.org/officeDocument/2006/math">
                    <m:r>
                      <a:rPr lang="fr-BE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fr-BE" sz="28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0" y="3275613"/>
                <a:ext cx="3520561" cy="523220"/>
              </a:xfrm>
              <a:prstGeom prst="rect">
                <a:avLst/>
              </a:prstGeom>
              <a:blipFill>
                <a:blip r:embed="rId8"/>
                <a:stretch>
                  <a:fillRect l="-3454" t="-10227" b="-29545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53043" y="4132139"/>
                <a:ext cx="482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3" y="4132139"/>
                <a:ext cx="48282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675139" y="4132139"/>
                <a:ext cx="4634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139" y="4132139"/>
                <a:ext cx="4634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011433" y="4135040"/>
                <a:ext cx="468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800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33" y="4135040"/>
                <a:ext cx="46801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862834" y="4132139"/>
                <a:ext cx="527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8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834" y="4132139"/>
                <a:ext cx="52770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/>
          <p:cNvCxnSpPr>
            <a:stCxn id="6" idx="2"/>
          </p:cNvCxnSpPr>
          <p:nvPr/>
        </p:nvCxnSpPr>
        <p:spPr>
          <a:xfrm>
            <a:off x="694455" y="2942307"/>
            <a:ext cx="0" cy="33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8" idx="2"/>
          </p:cNvCxnSpPr>
          <p:nvPr/>
        </p:nvCxnSpPr>
        <p:spPr>
          <a:xfrm flipH="1">
            <a:off x="1245439" y="2942307"/>
            <a:ext cx="2693" cy="33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1901287" y="2942307"/>
            <a:ext cx="2693" cy="33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696373" y="3798833"/>
            <a:ext cx="2693" cy="33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3126688" y="2939221"/>
            <a:ext cx="2693" cy="33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1242746" y="3798833"/>
            <a:ext cx="2693" cy="33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1898594" y="3798833"/>
            <a:ext cx="2693" cy="33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3126688" y="3803523"/>
            <a:ext cx="2693" cy="33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53043" y="5370035"/>
                <a:ext cx="476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BE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BE" sz="280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acc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3" y="5370035"/>
                <a:ext cx="47641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1560396" y="5121916"/>
                <a:ext cx="28745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BE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BE" sz="2000" dirty="0" smtClean="0"/>
                  <a:t> for </a:t>
                </a:r>
                <a:r>
                  <a:rPr lang="fr-BE" sz="2000" dirty="0" err="1" smtClean="0"/>
                  <a:t>primary</a:t>
                </a:r>
                <a:r>
                  <a:rPr lang="fr-BE" sz="2000" dirty="0" smtClean="0"/>
                  <a:t> </a:t>
                </a:r>
                <a:r>
                  <a:rPr lang="fr-BE" sz="2000" dirty="0" err="1" smtClean="0"/>
                  <a:t>resonance</a:t>
                </a:r>
                <a:endParaRPr lang="fr-BE" sz="20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96" y="5121916"/>
                <a:ext cx="2874505" cy="400110"/>
              </a:xfrm>
              <a:prstGeom prst="rect">
                <a:avLst/>
              </a:prstGeom>
              <a:blipFill>
                <a:blip r:embed="rId14"/>
                <a:stretch>
                  <a:fillRect t="-6061" r="-1271" b="-27273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560396" y="5694063"/>
                <a:ext cx="3850413" cy="592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B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BE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BE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num>
                      <m:den>
                        <m:sSubSup>
                          <m:sSubSupPr>
                            <m:ctrlPr>
                              <a:rPr lang="fr-B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BE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B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B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BE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fr-B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BE" sz="2000" dirty="0" smtClean="0"/>
                  <a:t> for </a:t>
                </a:r>
                <a:r>
                  <a:rPr lang="fr-BE" sz="2000" dirty="0" err="1" smtClean="0"/>
                  <a:t>secondary</a:t>
                </a:r>
                <a:r>
                  <a:rPr lang="fr-BE" sz="2000" dirty="0" smtClean="0"/>
                  <a:t> </a:t>
                </a:r>
                <a:r>
                  <a:rPr lang="fr-BE" sz="2000" dirty="0" err="1" smtClean="0"/>
                  <a:t>resonances</a:t>
                </a:r>
                <a:endParaRPr lang="fr-BE" sz="20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96" y="5694063"/>
                <a:ext cx="3850413" cy="592983"/>
              </a:xfrm>
              <a:prstGeom prst="rect">
                <a:avLst/>
              </a:prstGeom>
              <a:blipFill>
                <a:blip r:embed="rId15"/>
                <a:stretch>
                  <a:fillRect r="-158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/>
          <p:nvPr/>
        </p:nvCxnSpPr>
        <p:spPr>
          <a:xfrm flipV="1">
            <a:off x="905878" y="5390846"/>
            <a:ext cx="660645" cy="22652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endCxn id="37" idx="1"/>
          </p:cNvCxnSpPr>
          <p:nvPr/>
        </p:nvCxnSpPr>
        <p:spPr>
          <a:xfrm>
            <a:off x="905878" y="5694062"/>
            <a:ext cx="654518" cy="29649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ccolade fermante 39"/>
          <p:cNvSpPr/>
          <p:nvPr/>
        </p:nvSpPr>
        <p:spPr>
          <a:xfrm>
            <a:off x="5371406" y="2353623"/>
            <a:ext cx="394635" cy="4002728"/>
          </a:xfrm>
          <a:prstGeom prst="rightBrace">
            <a:avLst>
              <a:gd name="adj1" fmla="val 147358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5848128" y="3417344"/>
                <a:ext cx="6089679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BE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begChr m:val="["/>
                          <m:endChr m:val="]"/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fr-B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fr-B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BE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fr-B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fr-BE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128" y="3417344"/>
                <a:ext cx="6089679" cy="5091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/>
          <p:cNvSpPr txBox="1"/>
          <p:nvPr/>
        </p:nvSpPr>
        <p:spPr>
          <a:xfrm>
            <a:off x="6385067" y="4072790"/>
            <a:ext cx="501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Suitable</a:t>
            </a:r>
            <a:r>
              <a:rPr lang="fr-BE" sz="2400" dirty="0" smtClean="0"/>
              <a:t> for an </a:t>
            </a:r>
            <a:r>
              <a:rPr lang="fr-BE" sz="2400" dirty="0" err="1" smtClean="0"/>
              <a:t>averaging</a:t>
            </a:r>
            <a:r>
              <a:rPr lang="fr-BE" sz="2400" dirty="0" smtClean="0"/>
              <a:t> technique</a:t>
            </a:r>
            <a:endParaRPr lang="fr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6457105" y="5338702"/>
                <a:ext cx="4872616" cy="461665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BE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unc>
                        <m:func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BE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BE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BE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acc>
                        <m:accPr>
                          <m:chr m:val="̅"/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BE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acc>
                      <m:func>
                        <m:func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105" y="5338702"/>
                <a:ext cx="4872616" cy="461665"/>
              </a:xfrm>
              <a:prstGeom prst="rect">
                <a:avLst/>
              </a:prstGeom>
              <a:blipFill>
                <a:blip r:embed="rId17"/>
                <a:stretch>
                  <a:fillRect b="-13580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lèche vers le bas 43"/>
          <p:cNvSpPr/>
          <p:nvPr/>
        </p:nvSpPr>
        <p:spPr>
          <a:xfrm>
            <a:off x="8719712" y="4700342"/>
            <a:ext cx="346510" cy="47395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81990" y="2256109"/>
                <a:ext cx="6421951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40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̅"/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acc>
                      <m:sSub>
                        <m:sSub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BE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sz="2400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BE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func>
                        <m:func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990" y="2256109"/>
                <a:ext cx="6421951" cy="468975"/>
              </a:xfrm>
              <a:prstGeom prst="rect">
                <a:avLst/>
              </a:prstGeom>
              <a:blipFill>
                <a:blip r:embed="rId18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lèche vers le bas 44"/>
          <p:cNvSpPr/>
          <p:nvPr/>
        </p:nvSpPr>
        <p:spPr>
          <a:xfrm>
            <a:off x="8713775" y="2868896"/>
            <a:ext cx="346510" cy="47395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34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 animBg="1"/>
      <p:bldP spid="44" grpId="0" animBg="1"/>
      <p:bldP spid="2" grpId="0"/>
      <p:bldP spid="4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169.potx" id="{65636D38-224E-4B15-A048-535F93C08D81}" vid="{3B6FDC42-64C7-4C5C-B750-31F95E7F4F0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Template_169</Template>
  <TotalTime>14479</TotalTime>
  <Words>474</Words>
  <Application>Microsoft Office PowerPoint</Application>
  <PresentationFormat>Grand écran</PresentationFormat>
  <Paragraphs>228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Thème Office</vt:lpstr>
      <vt:lpstr>Numerical and Analytical Study of the Phase Resonances of a Duffing Oscillator</vt:lpstr>
      <vt:lpstr>Linear and nonlinear resonances</vt:lpstr>
      <vt:lpstr>Resonances of a linear system</vt:lpstr>
      <vt:lpstr>k:ν resonance of a Duffing oscillator</vt:lpstr>
      <vt:lpstr>Resonances of the Duffing oscillator</vt:lpstr>
      <vt:lpstr>Resonances of the Duffing oscillator (II)</vt:lpstr>
      <vt:lpstr>Resonances of the Duffing oscillator (III)</vt:lpstr>
      <vt:lpstr>Resonances of a nonlinear system</vt:lpstr>
      <vt:lpstr>Averaging around the k:ν resonance</vt:lpstr>
      <vt:lpstr>Averaging around the primary resonance</vt:lpstr>
      <vt:lpstr>Averaging around the 3:1 resonance</vt:lpstr>
      <vt:lpstr>Averaging around the 1:3 resonance</vt:lpstr>
      <vt:lpstr>Averaging around the 1:2 resonance</vt:lpstr>
      <vt:lpstr>Averaging around the 1:2 resonance (II)</vt:lpstr>
      <vt:lpstr>Other k:ν resonances</vt:lpstr>
      <vt:lpstr>Phase resonance nonlinear modes</vt:lpstr>
      <vt:lpstr>Conclusion</vt:lpstr>
      <vt:lpstr>Experimental validation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Volvert</dc:creator>
  <cp:lastModifiedBy>Martin Volvert</cp:lastModifiedBy>
  <cp:revision>96</cp:revision>
  <dcterms:created xsi:type="dcterms:W3CDTF">2022-01-03T12:20:21Z</dcterms:created>
  <dcterms:modified xsi:type="dcterms:W3CDTF">2022-04-22T09:05:59Z</dcterms:modified>
</cp:coreProperties>
</file>