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_rels/presentation.xml.rels" ContentType="application/vnd.openxmlformats-package.relationships+xml"/>
  <Override PartName="/ppt/media/image21.png" ContentType="image/png"/>
  <Override PartName="/ppt/media/image6.png" ContentType="image/png"/>
  <Override PartName="/ppt/media/image22.png" ContentType="image/png"/>
  <Override PartName="/ppt/media/image7.png" ContentType="image/png"/>
  <Override PartName="/ppt/media/image9.jpeg" ContentType="image/jpeg"/>
  <Override PartName="/ppt/media/image3.png" ContentType="image/png"/>
  <Override PartName="/ppt/media/image11.png" ContentType="image/png"/>
  <Override PartName="/ppt/media/image1.jpeg" ContentType="image/jpeg"/>
  <Override PartName="/ppt/media/image24.png" ContentType="image/png"/>
  <Override PartName="/ppt/media/image4.png" ContentType="image/png"/>
  <Override PartName="/ppt/media/image10.png" ContentType="image/png"/>
  <Override PartName="/ppt/media/image23.png" ContentType="image/png"/>
  <Override PartName="/ppt/media/image8.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2.wmf" ContentType="image/x-wmf"/>
  <Override PartName="/ppt/media/image18.png" ContentType="image/png"/>
  <Override PartName="/ppt/media/image19.png" ContentType="image/png"/>
  <Override PartName="/ppt/media/image5.png" ContentType="image/png"/>
  <Override PartName="/ppt/media/image20.png" ContentType="image/png"/>
  <Override PartName="/ppt/slides/_rels/slide1.xml.rels" ContentType="application/vnd.openxmlformats-package.relationships+xml"/>
  <Override PartName="/ppt/slides/slide1.xml" ContentType="application/vnd.openxmlformats-officedocument.presentationml.slide+xml"/>
  <Override PartName="/ppt/presentation.xml" ContentType="application/vnd.openxmlformats-officedocument.presentationml.presentation.main+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Lst>
  <p:sldSz cx="64008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20040" y="273600"/>
            <a:ext cx="5760360" cy="1144800"/>
          </a:xfrm>
          <a:prstGeom prst="rect">
            <a:avLst/>
          </a:prstGeom>
        </p:spPr>
        <p:txBody>
          <a:bodyPr lIns="0" rIns="0" tIns="0" bIns="0" anchor="ctr">
            <a:noAutofit/>
          </a:bodyPr>
          <a:p>
            <a:pPr algn="ctr"/>
            <a:endParaRPr b="0" lang="en-US" sz="4400" spc="-1" strike="noStrike">
              <a:latin typeface="Calibri"/>
            </a:endParaRPr>
          </a:p>
        </p:txBody>
      </p:sp>
      <p:sp>
        <p:nvSpPr>
          <p:cNvPr id="22" name="PlaceHolder 2"/>
          <p:cNvSpPr>
            <a:spLocks noGrp="1"/>
          </p:cNvSpPr>
          <p:nvPr>
            <p:ph type="body"/>
          </p:nvPr>
        </p:nvSpPr>
        <p:spPr>
          <a:xfrm>
            <a:off x="320040" y="1604520"/>
            <a:ext cx="5760360" cy="1896840"/>
          </a:xfrm>
          <a:prstGeom prst="rect">
            <a:avLst/>
          </a:prstGeom>
        </p:spPr>
        <p:txBody>
          <a:bodyPr lIns="0" rIns="0" tIns="0" bIns="0">
            <a:normAutofit/>
          </a:bodyPr>
          <a:p>
            <a:endParaRPr b="0" lang="en-US" sz="3200" spc="-1" strike="noStrike">
              <a:latin typeface="Calibri"/>
            </a:endParaRPr>
          </a:p>
        </p:txBody>
      </p:sp>
      <p:sp>
        <p:nvSpPr>
          <p:cNvPr id="23" name="PlaceHolder 3"/>
          <p:cNvSpPr>
            <a:spLocks noGrp="1"/>
          </p:cNvSpPr>
          <p:nvPr>
            <p:ph type="body"/>
          </p:nvPr>
        </p:nvSpPr>
        <p:spPr>
          <a:xfrm>
            <a:off x="320040" y="3682080"/>
            <a:ext cx="5760360" cy="1896840"/>
          </a:xfrm>
          <a:prstGeom prst="rect">
            <a:avLst/>
          </a:prstGeom>
        </p:spPr>
        <p:txBody>
          <a:bodyPr lIns="0" rIns="0" tIns="0" bIns="0">
            <a:normAutofit/>
          </a:bodyPr>
          <a:p>
            <a:endParaRPr b="0" lang="en-US" sz="3200" spc="-1" strike="noStrike">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20040" y="273600"/>
            <a:ext cx="5760360" cy="1144800"/>
          </a:xfrm>
          <a:prstGeom prst="rect">
            <a:avLst/>
          </a:prstGeom>
        </p:spPr>
        <p:txBody>
          <a:bodyPr lIns="0" rIns="0" tIns="0" bIns="0" anchor="ctr">
            <a:noAutofit/>
          </a:bodyPr>
          <a:p>
            <a:pPr algn="ctr"/>
            <a:endParaRPr b="0" lang="en-US" sz="4400" spc="-1" strike="noStrike">
              <a:latin typeface="Calibri"/>
            </a:endParaRPr>
          </a:p>
        </p:txBody>
      </p:sp>
      <p:sp>
        <p:nvSpPr>
          <p:cNvPr id="25" name="PlaceHolder 2"/>
          <p:cNvSpPr>
            <a:spLocks noGrp="1"/>
          </p:cNvSpPr>
          <p:nvPr>
            <p:ph type="body"/>
          </p:nvPr>
        </p:nvSpPr>
        <p:spPr>
          <a:xfrm>
            <a:off x="320040" y="1604520"/>
            <a:ext cx="2810880" cy="1896840"/>
          </a:xfrm>
          <a:prstGeom prst="rect">
            <a:avLst/>
          </a:prstGeom>
        </p:spPr>
        <p:txBody>
          <a:bodyPr lIns="0" rIns="0" tIns="0" bIns="0">
            <a:normAutofit/>
          </a:bodyPr>
          <a:p>
            <a:endParaRPr b="0" lang="en-US" sz="3200" spc="-1" strike="noStrike">
              <a:latin typeface="Calibri"/>
            </a:endParaRPr>
          </a:p>
        </p:txBody>
      </p:sp>
      <p:sp>
        <p:nvSpPr>
          <p:cNvPr id="26" name="PlaceHolder 3"/>
          <p:cNvSpPr>
            <a:spLocks noGrp="1"/>
          </p:cNvSpPr>
          <p:nvPr>
            <p:ph type="body"/>
          </p:nvPr>
        </p:nvSpPr>
        <p:spPr>
          <a:xfrm>
            <a:off x="3271680" y="1604520"/>
            <a:ext cx="2810880" cy="1896840"/>
          </a:xfrm>
          <a:prstGeom prst="rect">
            <a:avLst/>
          </a:prstGeom>
        </p:spPr>
        <p:txBody>
          <a:bodyPr lIns="0" rIns="0" tIns="0" bIns="0">
            <a:normAutofit/>
          </a:bodyPr>
          <a:p>
            <a:endParaRPr b="0" lang="en-US" sz="3200" spc="-1" strike="noStrike">
              <a:latin typeface="Calibri"/>
            </a:endParaRPr>
          </a:p>
        </p:txBody>
      </p:sp>
      <p:sp>
        <p:nvSpPr>
          <p:cNvPr id="27" name="PlaceHolder 4"/>
          <p:cNvSpPr>
            <a:spLocks noGrp="1"/>
          </p:cNvSpPr>
          <p:nvPr>
            <p:ph type="body"/>
          </p:nvPr>
        </p:nvSpPr>
        <p:spPr>
          <a:xfrm>
            <a:off x="320040" y="3682080"/>
            <a:ext cx="2810880" cy="1896840"/>
          </a:xfrm>
          <a:prstGeom prst="rect">
            <a:avLst/>
          </a:prstGeom>
        </p:spPr>
        <p:txBody>
          <a:bodyPr lIns="0" rIns="0" tIns="0" bIns="0">
            <a:normAutofit/>
          </a:bodyPr>
          <a:p>
            <a:endParaRPr b="0" lang="en-US" sz="3200" spc="-1" strike="noStrike">
              <a:latin typeface="Calibri"/>
            </a:endParaRPr>
          </a:p>
        </p:txBody>
      </p:sp>
      <p:sp>
        <p:nvSpPr>
          <p:cNvPr id="28" name="PlaceHolder 5"/>
          <p:cNvSpPr>
            <a:spLocks noGrp="1"/>
          </p:cNvSpPr>
          <p:nvPr>
            <p:ph type="body"/>
          </p:nvPr>
        </p:nvSpPr>
        <p:spPr>
          <a:xfrm>
            <a:off x="3271680" y="3682080"/>
            <a:ext cx="2810880" cy="1896840"/>
          </a:xfrm>
          <a:prstGeom prst="rect">
            <a:avLst/>
          </a:prstGeom>
        </p:spPr>
        <p:txBody>
          <a:bodyPr lIns="0" rIns="0" tIns="0" bIns="0">
            <a:normAutofit/>
          </a:bodyPr>
          <a:p>
            <a:endParaRPr b="0" lang="en-US" sz="3200" spc="-1" strike="noStrike">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20040" y="273600"/>
            <a:ext cx="5760360" cy="1144800"/>
          </a:xfrm>
          <a:prstGeom prst="rect">
            <a:avLst/>
          </a:prstGeom>
        </p:spPr>
        <p:txBody>
          <a:bodyPr lIns="0" rIns="0" tIns="0" bIns="0" anchor="ctr">
            <a:noAutofit/>
          </a:bodyPr>
          <a:p>
            <a:pPr algn="ctr"/>
            <a:endParaRPr b="0" lang="en-US" sz="4400" spc="-1" strike="noStrike">
              <a:latin typeface="Calibri"/>
            </a:endParaRPr>
          </a:p>
        </p:txBody>
      </p:sp>
      <p:sp>
        <p:nvSpPr>
          <p:cNvPr id="30" name="PlaceHolder 2"/>
          <p:cNvSpPr>
            <a:spLocks noGrp="1"/>
          </p:cNvSpPr>
          <p:nvPr>
            <p:ph type="body"/>
          </p:nvPr>
        </p:nvSpPr>
        <p:spPr>
          <a:xfrm>
            <a:off x="320040" y="1604520"/>
            <a:ext cx="1854720" cy="1896840"/>
          </a:xfrm>
          <a:prstGeom prst="rect">
            <a:avLst/>
          </a:prstGeom>
        </p:spPr>
        <p:txBody>
          <a:bodyPr lIns="0" rIns="0" tIns="0" bIns="0">
            <a:normAutofit/>
          </a:bodyPr>
          <a:p>
            <a:endParaRPr b="0" lang="en-US" sz="3200" spc="-1" strike="noStrike">
              <a:latin typeface="Calibri"/>
            </a:endParaRPr>
          </a:p>
        </p:txBody>
      </p:sp>
      <p:sp>
        <p:nvSpPr>
          <p:cNvPr id="31" name="PlaceHolder 3"/>
          <p:cNvSpPr>
            <a:spLocks noGrp="1"/>
          </p:cNvSpPr>
          <p:nvPr>
            <p:ph type="body"/>
          </p:nvPr>
        </p:nvSpPr>
        <p:spPr>
          <a:xfrm>
            <a:off x="2268000" y="1604520"/>
            <a:ext cx="1854720" cy="1896840"/>
          </a:xfrm>
          <a:prstGeom prst="rect">
            <a:avLst/>
          </a:prstGeom>
        </p:spPr>
        <p:txBody>
          <a:bodyPr lIns="0" rIns="0" tIns="0" bIns="0">
            <a:normAutofit/>
          </a:bodyPr>
          <a:p>
            <a:endParaRPr b="0" lang="en-US" sz="3200" spc="-1" strike="noStrike">
              <a:latin typeface="Calibri"/>
            </a:endParaRPr>
          </a:p>
        </p:txBody>
      </p:sp>
      <p:sp>
        <p:nvSpPr>
          <p:cNvPr id="32" name="PlaceHolder 4"/>
          <p:cNvSpPr>
            <a:spLocks noGrp="1"/>
          </p:cNvSpPr>
          <p:nvPr>
            <p:ph type="body"/>
          </p:nvPr>
        </p:nvSpPr>
        <p:spPr>
          <a:xfrm>
            <a:off x="4215600" y="1604520"/>
            <a:ext cx="1854720" cy="1896840"/>
          </a:xfrm>
          <a:prstGeom prst="rect">
            <a:avLst/>
          </a:prstGeom>
        </p:spPr>
        <p:txBody>
          <a:bodyPr lIns="0" rIns="0" tIns="0" bIns="0">
            <a:normAutofit/>
          </a:bodyPr>
          <a:p>
            <a:endParaRPr b="0" lang="en-US" sz="3200" spc="-1" strike="noStrike">
              <a:latin typeface="Calibri"/>
            </a:endParaRPr>
          </a:p>
        </p:txBody>
      </p:sp>
      <p:sp>
        <p:nvSpPr>
          <p:cNvPr id="33" name="PlaceHolder 5"/>
          <p:cNvSpPr>
            <a:spLocks noGrp="1"/>
          </p:cNvSpPr>
          <p:nvPr>
            <p:ph type="body"/>
          </p:nvPr>
        </p:nvSpPr>
        <p:spPr>
          <a:xfrm>
            <a:off x="320040" y="3682080"/>
            <a:ext cx="1854720" cy="1896840"/>
          </a:xfrm>
          <a:prstGeom prst="rect">
            <a:avLst/>
          </a:prstGeom>
        </p:spPr>
        <p:txBody>
          <a:bodyPr lIns="0" rIns="0" tIns="0" bIns="0">
            <a:normAutofit/>
          </a:bodyPr>
          <a:p>
            <a:endParaRPr b="0" lang="en-US" sz="3200" spc="-1" strike="noStrike">
              <a:latin typeface="Calibri"/>
            </a:endParaRPr>
          </a:p>
        </p:txBody>
      </p:sp>
      <p:sp>
        <p:nvSpPr>
          <p:cNvPr id="34" name="PlaceHolder 6"/>
          <p:cNvSpPr>
            <a:spLocks noGrp="1"/>
          </p:cNvSpPr>
          <p:nvPr>
            <p:ph type="body"/>
          </p:nvPr>
        </p:nvSpPr>
        <p:spPr>
          <a:xfrm>
            <a:off x="2268000" y="3682080"/>
            <a:ext cx="1854720" cy="1896840"/>
          </a:xfrm>
          <a:prstGeom prst="rect">
            <a:avLst/>
          </a:prstGeom>
        </p:spPr>
        <p:txBody>
          <a:bodyPr lIns="0" rIns="0" tIns="0" bIns="0">
            <a:normAutofit/>
          </a:bodyPr>
          <a:p>
            <a:endParaRPr b="0" lang="en-US" sz="3200" spc="-1" strike="noStrike">
              <a:latin typeface="Calibri"/>
            </a:endParaRPr>
          </a:p>
        </p:txBody>
      </p:sp>
      <p:sp>
        <p:nvSpPr>
          <p:cNvPr id="35" name="PlaceHolder 7"/>
          <p:cNvSpPr>
            <a:spLocks noGrp="1"/>
          </p:cNvSpPr>
          <p:nvPr>
            <p:ph type="body"/>
          </p:nvPr>
        </p:nvSpPr>
        <p:spPr>
          <a:xfrm>
            <a:off x="4215600" y="3682080"/>
            <a:ext cx="1854720" cy="1896840"/>
          </a:xfrm>
          <a:prstGeom prst="rect">
            <a:avLst/>
          </a:prstGeom>
        </p:spPr>
        <p:txBody>
          <a:bodyPr lIns="0" rIns="0" tIns="0" bIns="0">
            <a:normAutofit/>
          </a:bodyPr>
          <a:p>
            <a:endParaRPr b="0" lang="en-US" sz="3200" spc="-1" strike="noStrike">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0" name="PlaceHolder 1"/>
          <p:cNvSpPr>
            <a:spLocks noGrp="1"/>
          </p:cNvSpPr>
          <p:nvPr>
            <p:ph type="title"/>
          </p:nvPr>
        </p:nvSpPr>
        <p:spPr>
          <a:xfrm>
            <a:off x="320040" y="273600"/>
            <a:ext cx="5760360" cy="1144800"/>
          </a:xfrm>
          <a:prstGeom prst="rect">
            <a:avLst/>
          </a:prstGeom>
        </p:spPr>
        <p:txBody>
          <a:bodyPr lIns="0" rIns="0" tIns="0" bIns="0" anchor="ctr">
            <a:noAutofit/>
          </a:bodyPr>
          <a:p>
            <a:pPr algn="ctr"/>
            <a:endParaRPr b="0" lang="en-US" sz="4400" spc="-1" strike="noStrike">
              <a:latin typeface="Calibri"/>
            </a:endParaRPr>
          </a:p>
        </p:txBody>
      </p:sp>
      <p:sp>
        <p:nvSpPr>
          <p:cNvPr id="1" name="PlaceHolder 2"/>
          <p:cNvSpPr>
            <a:spLocks noGrp="1"/>
          </p:cNvSpPr>
          <p:nvPr>
            <p:ph type="subTitle"/>
          </p:nvPr>
        </p:nvSpPr>
        <p:spPr>
          <a:xfrm>
            <a:off x="320040" y="1604520"/>
            <a:ext cx="5760360" cy="3977280"/>
          </a:xfrm>
          <a:prstGeom prst="rect">
            <a:avLst/>
          </a:prstGeom>
        </p:spPr>
        <p:txBody>
          <a:bodyPr lIns="0" rIns="0" tIns="0" bIns="0" anchor="ctr">
            <a:noAutofit/>
          </a:bodyPr>
          <a:p>
            <a:pPr algn="ctr"/>
            <a:endParaRPr b="0" lang="en-US" sz="3200" spc="-1" strike="noStrike">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 name="PlaceHolder 1"/>
          <p:cNvSpPr>
            <a:spLocks noGrp="1"/>
          </p:cNvSpPr>
          <p:nvPr>
            <p:ph type="title"/>
          </p:nvPr>
        </p:nvSpPr>
        <p:spPr>
          <a:xfrm>
            <a:off x="320040" y="273600"/>
            <a:ext cx="5760360" cy="1144800"/>
          </a:xfrm>
          <a:prstGeom prst="rect">
            <a:avLst/>
          </a:prstGeom>
        </p:spPr>
        <p:txBody>
          <a:bodyPr lIns="0" rIns="0" tIns="0" bIns="0" anchor="ctr">
            <a:noAutofit/>
          </a:bodyPr>
          <a:p>
            <a:pPr algn="ctr"/>
            <a:endParaRPr b="0" lang="en-US" sz="4400" spc="-1" strike="noStrike">
              <a:latin typeface="Calibri"/>
            </a:endParaRPr>
          </a:p>
        </p:txBody>
      </p:sp>
      <p:sp>
        <p:nvSpPr>
          <p:cNvPr id="3" name="PlaceHolder 2"/>
          <p:cNvSpPr>
            <a:spLocks noGrp="1"/>
          </p:cNvSpPr>
          <p:nvPr>
            <p:ph type="body"/>
          </p:nvPr>
        </p:nvSpPr>
        <p:spPr>
          <a:xfrm>
            <a:off x="320040" y="1604520"/>
            <a:ext cx="5760360" cy="3977280"/>
          </a:xfrm>
          <a:prstGeom prst="rect">
            <a:avLst/>
          </a:prstGeom>
        </p:spPr>
        <p:txBody>
          <a:bodyPr lIns="0" rIns="0" tIns="0" bIns="0">
            <a:normAutofit/>
          </a:bodyPr>
          <a:p>
            <a:endParaRPr b="0" lang="en-US" sz="3200" spc="-1" strike="noStrike">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320040" y="273600"/>
            <a:ext cx="5760360" cy="1144800"/>
          </a:xfrm>
          <a:prstGeom prst="rect">
            <a:avLst/>
          </a:prstGeom>
        </p:spPr>
        <p:txBody>
          <a:bodyPr lIns="0" rIns="0" tIns="0" bIns="0" anchor="ctr">
            <a:noAutofit/>
          </a:bodyPr>
          <a:p>
            <a:pPr algn="ctr"/>
            <a:endParaRPr b="0" lang="en-US" sz="4400" spc="-1" strike="noStrike">
              <a:latin typeface="Calibri"/>
            </a:endParaRPr>
          </a:p>
        </p:txBody>
      </p:sp>
      <p:sp>
        <p:nvSpPr>
          <p:cNvPr id="5" name="PlaceHolder 2"/>
          <p:cNvSpPr>
            <a:spLocks noGrp="1"/>
          </p:cNvSpPr>
          <p:nvPr>
            <p:ph type="body"/>
          </p:nvPr>
        </p:nvSpPr>
        <p:spPr>
          <a:xfrm>
            <a:off x="320040" y="1604520"/>
            <a:ext cx="2810880" cy="3977280"/>
          </a:xfrm>
          <a:prstGeom prst="rect">
            <a:avLst/>
          </a:prstGeom>
        </p:spPr>
        <p:txBody>
          <a:bodyPr lIns="0" rIns="0" tIns="0" bIns="0">
            <a:normAutofit/>
          </a:bodyPr>
          <a:p>
            <a:endParaRPr b="0" lang="en-US" sz="3200" spc="-1" strike="noStrike">
              <a:latin typeface="Calibri"/>
            </a:endParaRPr>
          </a:p>
        </p:txBody>
      </p:sp>
      <p:sp>
        <p:nvSpPr>
          <p:cNvPr id="6" name="PlaceHolder 3"/>
          <p:cNvSpPr>
            <a:spLocks noGrp="1"/>
          </p:cNvSpPr>
          <p:nvPr>
            <p:ph type="body"/>
          </p:nvPr>
        </p:nvSpPr>
        <p:spPr>
          <a:xfrm>
            <a:off x="3271680" y="1604520"/>
            <a:ext cx="2810880" cy="3977280"/>
          </a:xfrm>
          <a:prstGeom prst="rect">
            <a:avLst/>
          </a:prstGeom>
        </p:spPr>
        <p:txBody>
          <a:bodyPr lIns="0" rIns="0" tIns="0" bIns="0">
            <a:normAutofit/>
          </a:bodyPr>
          <a:p>
            <a:endParaRPr b="0" lang="en-US" sz="3200" spc="-1" strike="noStrike">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 name="PlaceHolder 1"/>
          <p:cNvSpPr>
            <a:spLocks noGrp="1"/>
          </p:cNvSpPr>
          <p:nvPr>
            <p:ph type="title"/>
          </p:nvPr>
        </p:nvSpPr>
        <p:spPr>
          <a:xfrm>
            <a:off x="320040" y="273600"/>
            <a:ext cx="5760360" cy="1144800"/>
          </a:xfrm>
          <a:prstGeom prst="rect">
            <a:avLst/>
          </a:prstGeom>
        </p:spPr>
        <p:txBody>
          <a:bodyPr lIns="0" rIns="0" tIns="0" bIns="0" anchor="ctr">
            <a:noAutofit/>
          </a:bodyPr>
          <a:p>
            <a:pPr algn="ctr"/>
            <a:endParaRPr b="0" lang="en-US" sz="4400" spc="-1" strike="noStrike">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 name="PlaceHolder 1"/>
          <p:cNvSpPr>
            <a:spLocks noGrp="1"/>
          </p:cNvSpPr>
          <p:nvPr>
            <p:ph type="subTitle"/>
          </p:nvPr>
        </p:nvSpPr>
        <p:spPr>
          <a:xfrm>
            <a:off x="320040" y="273600"/>
            <a:ext cx="5760360" cy="5307840"/>
          </a:xfrm>
          <a:prstGeom prst="rect">
            <a:avLst/>
          </a:prstGeom>
        </p:spPr>
        <p:txBody>
          <a:bodyPr lIns="0" rIns="0" tIns="0" bIns="0" anchor="ctr">
            <a:noAutofit/>
          </a:bodyPr>
          <a:p>
            <a:pPr algn="ctr"/>
            <a:endParaRPr b="0" lang="en-US" sz="3200" spc="-1" strike="noStrike">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20040" y="273600"/>
            <a:ext cx="5760360" cy="1144800"/>
          </a:xfrm>
          <a:prstGeom prst="rect">
            <a:avLst/>
          </a:prstGeom>
        </p:spPr>
        <p:txBody>
          <a:bodyPr lIns="0" rIns="0" tIns="0" bIns="0" anchor="ctr">
            <a:noAutofit/>
          </a:bodyPr>
          <a:p>
            <a:pPr algn="ctr"/>
            <a:endParaRPr b="0" lang="en-US" sz="4400" spc="-1" strike="noStrike">
              <a:latin typeface="Calibri"/>
            </a:endParaRPr>
          </a:p>
        </p:txBody>
      </p:sp>
      <p:sp>
        <p:nvSpPr>
          <p:cNvPr id="10" name="PlaceHolder 2"/>
          <p:cNvSpPr>
            <a:spLocks noGrp="1"/>
          </p:cNvSpPr>
          <p:nvPr>
            <p:ph type="body"/>
          </p:nvPr>
        </p:nvSpPr>
        <p:spPr>
          <a:xfrm>
            <a:off x="320040" y="1604520"/>
            <a:ext cx="2810880" cy="1896840"/>
          </a:xfrm>
          <a:prstGeom prst="rect">
            <a:avLst/>
          </a:prstGeom>
        </p:spPr>
        <p:txBody>
          <a:bodyPr lIns="0" rIns="0" tIns="0" bIns="0">
            <a:normAutofit/>
          </a:bodyPr>
          <a:p>
            <a:endParaRPr b="0" lang="en-US" sz="3200" spc="-1" strike="noStrike">
              <a:latin typeface="Calibri"/>
            </a:endParaRPr>
          </a:p>
        </p:txBody>
      </p:sp>
      <p:sp>
        <p:nvSpPr>
          <p:cNvPr id="11" name="PlaceHolder 3"/>
          <p:cNvSpPr>
            <a:spLocks noGrp="1"/>
          </p:cNvSpPr>
          <p:nvPr>
            <p:ph type="body"/>
          </p:nvPr>
        </p:nvSpPr>
        <p:spPr>
          <a:xfrm>
            <a:off x="3271680" y="1604520"/>
            <a:ext cx="2810880" cy="3977280"/>
          </a:xfrm>
          <a:prstGeom prst="rect">
            <a:avLst/>
          </a:prstGeom>
        </p:spPr>
        <p:txBody>
          <a:bodyPr lIns="0" rIns="0" tIns="0" bIns="0">
            <a:normAutofit/>
          </a:bodyPr>
          <a:p>
            <a:endParaRPr b="0" lang="en-US" sz="3200" spc="-1" strike="noStrike">
              <a:latin typeface="Calibri"/>
            </a:endParaRPr>
          </a:p>
        </p:txBody>
      </p:sp>
      <p:sp>
        <p:nvSpPr>
          <p:cNvPr id="12" name="PlaceHolder 4"/>
          <p:cNvSpPr>
            <a:spLocks noGrp="1"/>
          </p:cNvSpPr>
          <p:nvPr>
            <p:ph type="body"/>
          </p:nvPr>
        </p:nvSpPr>
        <p:spPr>
          <a:xfrm>
            <a:off x="320040" y="3682080"/>
            <a:ext cx="2810880" cy="1896840"/>
          </a:xfrm>
          <a:prstGeom prst="rect">
            <a:avLst/>
          </a:prstGeom>
        </p:spPr>
        <p:txBody>
          <a:bodyPr lIns="0" rIns="0" tIns="0" bIns="0">
            <a:normAutofit/>
          </a:bodyPr>
          <a:p>
            <a:endParaRPr b="0" lang="en-US" sz="3200" spc="-1" strike="noStrike">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320040" y="273600"/>
            <a:ext cx="5760360" cy="1144800"/>
          </a:xfrm>
          <a:prstGeom prst="rect">
            <a:avLst/>
          </a:prstGeom>
        </p:spPr>
        <p:txBody>
          <a:bodyPr lIns="0" rIns="0" tIns="0" bIns="0" anchor="ctr">
            <a:noAutofit/>
          </a:bodyPr>
          <a:p>
            <a:pPr algn="ctr"/>
            <a:endParaRPr b="0" lang="en-US" sz="4400" spc="-1" strike="noStrike">
              <a:latin typeface="Calibri"/>
            </a:endParaRPr>
          </a:p>
        </p:txBody>
      </p:sp>
      <p:sp>
        <p:nvSpPr>
          <p:cNvPr id="14" name="PlaceHolder 2"/>
          <p:cNvSpPr>
            <a:spLocks noGrp="1"/>
          </p:cNvSpPr>
          <p:nvPr>
            <p:ph type="body"/>
          </p:nvPr>
        </p:nvSpPr>
        <p:spPr>
          <a:xfrm>
            <a:off x="320040" y="1604520"/>
            <a:ext cx="2810880" cy="3977280"/>
          </a:xfrm>
          <a:prstGeom prst="rect">
            <a:avLst/>
          </a:prstGeom>
        </p:spPr>
        <p:txBody>
          <a:bodyPr lIns="0" rIns="0" tIns="0" bIns="0">
            <a:normAutofit/>
          </a:bodyPr>
          <a:p>
            <a:endParaRPr b="0" lang="en-US" sz="3200" spc="-1" strike="noStrike">
              <a:latin typeface="Calibri"/>
            </a:endParaRPr>
          </a:p>
        </p:txBody>
      </p:sp>
      <p:sp>
        <p:nvSpPr>
          <p:cNvPr id="15" name="PlaceHolder 3"/>
          <p:cNvSpPr>
            <a:spLocks noGrp="1"/>
          </p:cNvSpPr>
          <p:nvPr>
            <p:ph type="body"/>
          </p:nvPr>
        </p:nvSpPr>
        <p:spPr>
          <a:xfrm>
            <a:off x="3271680" y="1604520"/>
            <a:ext cx="2810880" cy="1896840"/>
          </a:xfrm>
          <a:prstGeom prst="rect">
            <a:avLst/>
          </a:prstGeom>
        </p:spPr>
        <p:txBody>
          <a:bodyPr lIns="0" rIns="0" tIns="0" bIns="0">
            <a:normAutofit/>
          </a:bodyPr>
          <a:p>
            <a:endParaRPr b="0" lang="en-US" sz="3200" spc="-1" strike="noStrike">
              <a:latin typeface="Calibri"/>
            </a:endParaRPr>
          </a:p>
        </p:txBody>
      </p:sp>
      <p:sp>
        <p:nvSpPr>
          <p:cNvPr id="16" name="PlaceHolder 4"/>
          <p:cNvSpPr>
            <a:spLocks noGrp="1"/>
          </p:cNvSpPr>
          <p:nvPr>
            <p:ph type="body"/>
          </p:nvPr>
        </p:nvSpPr>
        <p:spPr>
          <a:xfrm>
            <a:off x="3271680" y="3682080"/>
            <a:ext cx="2810880" cy="1896840"/>
          </a:xfrm>
          <a:prstGeom prst="rect">
            <a:avLst/>
          </a:prstGeom>
        </p:spPr>
        <p:txBody>
          <a:bodyPr lIns="0" rIns="0" tIns="0" bIns="0">
            <a:normAutofit/>
          </a:bodyPr>
          <a:p>
            <a:endParaRPr b="0" lang="en-US" sz="3200" spc="-1" strike="noStrike">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320040" y="273600"/>
            <a:ext cx="5760360" cy="1144800"/>
          </a:xfrm>
          <a:prstGeom prst="rect">
            <a:avLst/>
          </a:prstGeom>
        </p:spPr>
        <p:txBody>
          <a:bodyPr lIns="0" rIns="0" tIns="0" bIns="0" anchor="ctr">
            <a:noAutofit/>
          </a:bodyPr>
          <a:p>
            <a:pPr algn="ctr"/>
            <a:endParaRPr b="0" lang="en-US" sz="4400" spc="-1" strike="noStrike">
              <a:latin typeface="Calibri"/>
            </a:endParaRPr>
          </a:p>
        </p:txBody>
      </p:sp>
      <p:sp>
        <p:nvSpPr>
          <p:cNvPr id="18" name="PlaceHolder 2"/>
          <p:cNvSpPr>
            <a:spLocks noGrp="1"/>
          </p:cNvSpPr>
          <p:nvPr>
            <p:ph type="body"/>
          </p:nvPr>
        </p:nvSpPr>
        <p:spPr>
          <a:xfrm>
            <a:off x="320040" y="1604520"/>
            <a:ext cx="2810880" cy="1896840"/>
          </a:xfrm>
          <a:prstGeom prst="rect">
            <a:avLst/>
          </a:prstGeom>
        </p:spPr>
        <p:txBody>
          <a:bodyPr lIns="0" rIns="0" tIns="0" bIns="0">
            <a:normAutofit/>
          </a:bodyPr>
          <a:p>
            <a:endParaRPr b="0" lang="en-US" sz="3200" spc="-1" strike="noStrike">
              <a:latin typeface="Calibri"/>
            </a:endParaRPr>
          </a:p>
        </p:txBody>
      </p:sp>
      <p:sp>
        <p:nvSpPr>
          <p:cNvPr id="19" name="PlaceHolder 3"/>
          <p:cNvSpPr>
            <a:spLocks noGrp="1"/>
          </p:cNvSpPr>
          <p:nvPr>
            <p:ph type="body"/>
          </p:nvPr>
        </p:nvSpPr>
        <p:spPr>
          <a:xfrm>
            <a:off x="3271680" y="1604520"/>
            <a:ext cx="2810880" cy="1896840"/>
          </a:xfrm>
          <a:prstGeom prst="rect">
            <a:avLst/>
          </a:prstGeom>
        </p:spPr>
        <p:txBody>
          <a:bodyPr lIns="0" rIns="0" tIns="0" bIns="0">
            <a:normAutofit/>
          </a:bodyPr>
          <a:p>
            <a:endParaRPr b="0" lang="en-US" sz="3200" spc="-1" strike="noStrike">
              <a:latin typeface="Calibri"/>
            </a:endParaRPr>
          </a:p>
        </p:txBody>
      </p:sp>
      <p:sp>
        <p:nvSpPr>
          <p:cNvPr id="20" name="PlaceHolder 4"/>
          <p:cNvSpPr>
            <a:spLocks noGrp="1"/>
          </p:cNvSpPr>
          <p:nvPr>
            <p:ph type="body"/>
          </p:nvPr>
        </p:nvSpPr>
        <p:spPr>
          <a:xfrm>
            <a:off x="320040" y="3682080"/>
            <a:ext cx="5760360" cy="1896840"/>
          </a:xfrm>
          <a:prstGeom prst="rect">
            <a:avLst/>
          </a:prstGeom>
        </p:spPr>
        <p:txBody>
          <a:bodyPr lIns="0" rIns="0" tIns="0" bIns="0">
            <a:normAutofit/>
          </a:bodyPr>
          <a:p>
            <a:endParaRPr b="0" lang="en-US" sz="3200" spc="-1" strike="noStrike">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wmf"/><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jpe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image" Target="../media/image19.png"/><Relationship Id="rId20" Type="http://schemas.openxmlformats.org/officeDocument/2006/relationships/image" Target="../media/image20.png"/><Relationship Id="rId21" Type="http://schemas.openxmlformats.org/officeDocument/2006/relationships/image" Target="../media/image21.png"/><Relationship Id="rId22" Type="http://schemas.openxmlformats.org/officeDocument/2006/relationships/image" Target="../media/image22.png"/><Relationship Id="rId23" Type="http://schemas.openxmlformats.org/officeDocument/2006/relationships/image" Target="../media/image23.png"/><Relationship Id="rId24" Type="http://schemas.openxmlformats.org/officeDocument/2006/relationships/image" Target="../media/image24.png"/><Relationship Id="rId25" Type="http://schemas.openxmlformats.org/officeDocument/2006/relationships/hyperlink" Target="mailto:Paradeisios.boulakis@uliege.com" TargetMode="External"/><Relationship Id="rId26"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 name="CustomShape 1"/>
          <p:cNvSpPr/>
          <p:nvPr/>
        </p:nvSpPr>
        <p:spPr>
          <a:xfrm>
            <a:off x="897480" y="-360"/>
            <a:ext cx="4577400" cy="376560"/>
          </a:xfrm>
          <a:prstGeom prst="rect">
            <a:avLst/>
          </a:prstGeom>
          <a:noFill/>
          <a:ln>
            <a:noFill/>
          </a:ln>
        </p:spPr>
        <p:style>
          <a:lnRef idx="0"/>
          <a:fillRef idx="0"/>
          <a:effectRef idx="0"/>
          <a:fontRef idx="minor"/>
        </p:style>
        <p:txBody>
          <a:bodyPr lIns="11520" rIns="11520" tIns="5760" bIns="5760">
            <a:spAutoFit/>
          </a:bodyPr>
          <a:p>
            <a:pPr algn="ctr">
              <a:lnSpc>
                <a:spcPct val="100000"/>
              </a:lnSpc>
            </a:pPr>
            <a:r>
              <a:rPr b="0" lang="en-US" sz="1200" spc="-1" strike="noStrike">
                <a:solidFill>
                  <a:srgbClr val="000000"/>
                </a:solidFill>
                <a:latin typeface="Calibri"/>
                <a:ea typeface="DejaVu Sans"/>
              </a:rPr>
              <a:t>Synchronous cardiac feedback improves interoceptive accuracy despite bias against feedback signals</a:t>
            </a:r>
            <a:endParaRPr b="0" lang="en-US" sz="1200" spc="-1" strike="noStrike">
              <a:latin typeface="Calibri"/>
            </a:endParaRPr>
          </a:p>
        </p:txBody>
      </p:sp>
      <p:sp>
        <p:nvSpPr>
          <p:cNvPr id="37" name="CustomShape 2"/>
          <p:cNvSpPr/>
          <p:nvPr/>
        </p:nvSpPr>
        <p:spPr>
          <a:xfrm>
            <a:off x="686160" y="388440"/>
            <a:ext cx="4728600" cy="117720"/>
          </a:xfrm>
          <a:prstGeom prst="rect">
            <a:avLst/>
          </a:prstGeom>
          <a:noFill/>
          <a:ln>
            <a:noFill/>
          </a:ln>
        </p:spPr>
        <p:style>
          <a:lnRef idx="0"/>
          <a:fillRef idx="0"/>
          <a:effectRef idx="0"/>
          <a:fontRef idx="minor"/>
        </p:style>
        <p:txBody>
          <a:bodyPr lIns="11520" rIns="11520" tIns="5760" bIns="5760">
            <a:spAutoFit/>
          </a:bodyPr>
          <a:p>
            <a:pPr algn="ctr">
              <a:lnSpc>
                <a:spcPct val="100000"/>
              </a:lnSpc>
              <a:tabLst>
                <a:tab algn="l" pos="0"/>
              </a:tabLst>
            </a:pPr>
            <a:r>
              <a:rPr b="0" lang="en-US" sz="700" spc="-1" strike="noStrike">
                <a:solidFill>
                  <a:srgbClr val="000000"/>
                </a:solidFill>
                <a:latin typeface="Arial"/>
                <a:ea typeface="Calibri"/>
              </a:rPr>
              <a:t>Paradeisios Alexandros Boulakis</a:t>
            </a:r>
            <a:r>
              <a:rPr b="0" lang="en-US" sz="700" spc="-1" strike="noStrike" baseline="30000">
                <a:solidFill>
                  <a:srgbClr val="000000"/>
                </a:solidFill>
                <a:latin typeface="Arial"/>
                <a:ea typeface="Calibri"/>
              </a:rPr>
              <a:t>1</a:t>
            </a:r>
            <a:r>
              <a:rPr b="0" lang="en-US" sz="700" spc="-1" strike="noStrike">
                <a:solidFill>
                  <a:srgbClr val="000000"/>
                </a:solidFill>
                <a:latin typeface="Arial"/>
                <a:ea typeface="Calibri"/>
              </a:rPr>
              <a:t>, Federico Raimondo</a:t>
            </a:r>
            <a:r>
              <a:rPr b="0" lang="en-US" sz="700" spc="-1" strike="noStrike" baseline="30000">
                <a:solidFill>
                  <a:srgbClr val="000000"/>
                </a:solidFill>
                <a:latin typeface="Arial"/>
                <a:ea typeface="Calibri"/>
              </a:rPr>
              <a:t>2,3</a:t>
            </a:r>
            <a:r>
              <a:rPr b="0" lang="en-US" sz="700" spc="-1" strike="noStrike">
                <a:solidFill>
                  <a:srgbClr val="000000"/>
                </a:solidFill>
                <a:latin typeface="Arial"/>
                <a:ea typeface="Calibri"/>
              </a:rPr>
              <a:t>, Sepehr Mortaheb</a:t>
            </a:r>
            <a:r>
              <a:rPr b="0" lang="en-US" sz="700" spc="-1" strike="noStrike" baseline="30000">
                <a:solidFill>
                  <a:srgbClr val="000000"/>
                </a:solidFill>
                <a:latin typeface="Arial"/>
                <a:ea typeface="Calibri"/>
              </a:rPr>
              <a:t>1</a:t>
            </a:r>
            <a:r>
              <a:rPr b="0" lang="en-US" sz="700" spc="-1" strike="noStrike">
                <a:solidFill>
                  <a:srgbClr val="000000"/>
                </a:solidFill>
                <a:latin typeface="Arial"/>
                <a:ea typeface="Calibri"/>
              </a:rPr>
              <a:t>, Lionel Naccache</a:t>
            </a:r>
            <a:r>
              <a:rPr b="0" lang="en-US" sz="700" spc="-1" strike="noStrike" baseline="30000">
                <a:solidFill>
                  <a:srgbClr val="000000"/>
                </a:solidFill>
                <a:latin typeface="Arial"/>
                <a:ea typeface="Calibri"/>
              </a:rPr>
              <a:t>4,5</a:t>
            </a:r>
            <a:r>
              <a:rPr b="0" lang="en-US" sz="700" spc="-1" strike="noStrike">
                <a:solidFill>
                  <a:srgbClr val="000000"/>
                </a:solidFill>
                <a:latin typeface="Arial"/>
                <a:ea typeface="Calibri"/>
              </a:rPr>
              <a:t>, Athena Demertzi</a:t>
            </a:r>
            <a:r>
              <a:rPr b="0" lang="en-US" sz="700" spc="-1" strike="noStrike" baseline="30000">
                <a:solidFill>
                  <a:srgbClr val="000000"/>
                </a:solidFill>
                <a:latin typeface="Arial"/>
                <a:ea typeface="Calibri"/>
              </a:rPr>
              <a:t>1,6,7</a:t>
            </a:r>
            <a:endParaRPr b="0" lang="en-US" sz="700" spc="-1" strike="noStrike">
              <a:latin typeface="Calibri"/>
            </a:endParaRPr>
          </a:p>
        </p:txBody>
      </p:sp>
      <p:sp>
        <p:nvSpPr>
          <p:cNvPr id="38" name="CustomShape 3"/>
          <p:cNvSpPr/>
          <p:nvPr/>
        </p:nvSpPr>
        <p:spPr>
          <a:xfrm rot="5400000">
            <a:off x="-16920" y="37440"/>
            <a:ext cx="290880" cy="254160"/>
          </a:xfrm>
          <a:prstGeom prst="triangle">
            <a:avLst>
              <a:gd name="adj" fmla="val 50000"/>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pic>
        <p:nvPicPr>
          <p:cNvPr id="39" name="Picture 40" descr=""/>
          <p:cNvPicPr/>
          <p:nvPr/>
        </p:nvPicPr>
        <p:blipFill>
          <a:blip r:embed="rId1"/>
          <a:srcRect l="22145" t="17050" r="21187" b="11980"/>
          <a:stretch/>
        </p:blipFill>
        <p:spPr>
          <a:xfrm>
            <a:off x="199080" y="211680"/>
            <a:ext cx="514800" cy="631440"/>
          </a:xfrm>
          <a:prstGeom prst="rect">
            <a:avLst/>
          </a:prstGeom>
          <a:ln>
            <a:noFill/>
          </a:ln>
        </p:spPr>
      </p:pic>
      <p:sp>
        <p:nvSpPr>
          <p:cNvPr id="40" name="CustomShape 4"/>
          <p:cNvSpPr/>
          <p:nvPr/>
        </p:nvSpPr>
        <p:spPr>
          <a:xfrm rot="16200000">
            <a:off x="6158880" y="351360"/>
            <a:ext cx="290880" cy="190080"/>
          </a:xfrm>
          <a:prstGeom prst="triangle">
            <a:avLst>
              <a:gd name="adj" fmla="val 51598"/>
            </a:avLst>
          </a:prstGeom>
          <a:solidFill>
            <a:srgbClr val="006a72"/>
          </a:solidFill>
          <a:ln>
            <a:noFill/>
          </a:ln>
        </p:spPr>
        <p:style>
          <a:lnRef idx="2">
            <a:schemeClr val="accent1">
              <a:shade val="50000"/>
            </a:schemeClr>
          </a:lnRef>
          <a:fillRef idx="1">
            <a:schemeClr val="accent1"/>
          </a:fillRef>
          <a:effectRef idx="0">
            <a:schemeClr val="accent1"/>
          </a:effectRef>
          <a:fontRef idx="minor"/>
        </p:style>
      </p:sp>
      <p:pic>
        <p:nvPicPr>
          <p:cNvPr id="41" name="Picture 39" descr=""/>
          <p:cNvPicPr/>
          <p:nvPr/>
        </p:nvPicPr>
        <p:blipFill>
          <a:blip r:embed="rId2"/>
          <a:srcRect l="28169" t="14631" r="27683" b="20089"/>
          <a:stretch/>
        </p:blipFill>
        <p:spPr>
          <a:xfrm>
            <a:off x="5239080" y="485640"/>
            <a:ext cx="1038600" cy="503640"/>
          </a:xfrm>
          <a:prstGeom prst="rect">
            <a:avLst/>
          </a:prstGeom>
          <a:ln>
            <a:noFill/>
          </a:ln>
        </p:spPr>
      </p:pic>
      <p:sp>
        <p:nvSpPr>
          <p:cNvPr id="42" name="CustomShape 5"/>
          <p:cNvSpPr/>
          <p:nvPr/>
        </p:nvSpPr>
        <p:spPr>
          <a:xfrm flipV="1" rot="10800000">
            <a:off x="175680" y="1871280"/>
            <a:ext cx="2708280" cy="3925440"/>
          </a:xfrm>
          <a:prstGeom prst="rect">
            <a:avLst/>
          </a:prstGeom>
          <a:solidFill>
            <a:schemeClr val="bg1"/>
          </a:solidFill>
          <a:ln w="3240">
            <a:solidFill>
              <a:schemeClr val="tx1">
                <a:lumMod val="65000"/>
                <a:lumOff val="35000"/>
              </a:schemeClr>
            </a:solidFill>
            <a:round/>
          </a:ln>
          <a:effectLst>
            <a:outerShdw algn="ctr" blurRad="50800" dir="2519758" dist="174867" rotWithShape="0">
              <a:schemeClr val="tx1">
                <a:alpha val="16911"/>
              </a:schemeClr>
            </a:outerShdw>
          </a:effectLst>
        </p:spPr>
        <p:style>
          <a:lnRef idx="0"/>
          <a:fillRef idx="0"/>
          <a:effectRef idx="0"/>
          <a:fontRef idx="minor"/>
        </p:style>
      </p:sp>
      <p:pic>
        <p:nvPicPr>
          <p:cNvPr id="43" name="Picture 3" descr=""/>
          <p:cNvPicPr/>
          <p:nvPr/>
        </p:nvPicPr>
        <p:blipFill>
          <a:blip r:embed="rId3"/>
          <a:stretch/>
        </p:blipFill>
        <p:spPr>
          <a:xfrm>
            <a:off x="243000" y="2710800"/>
            <a:ext cx="2560320" cy="983880"/>
          </a:xfrm>
          <a:prstGeom prst="rect">
            <a:avLst/>
          </a:prstGeom>
          <a:ln>
            <a:noFill/>
          </a:ln>
        </p:spPr>
      </p:pic>
      <p:sp>
        <p:nvSpPr>
          <p:cNvPr id="44" name="CustomShape 6"/>
          <p:cNvSpPr/>
          <p:nvPr/>
        </p:nvSpPr>
        <p:spPr>
          <a:xfrm>
            <a:off x="23400" y="1983600"/>
            <a:ext cx="2786400" cy="697320"/>
          </a:xfrm>
          <a:prstGeom prst="rect">
            <a:avLst/>
          </a:prstGeom>
          <a:noFill/>
          <a:ln>
            <a:noFill/>
          </a:ln>
        </p:spPr>
        <p:style>
          <a:lnRef idx="0"/>
          <a:fillRef idx="0"/>
          <a:effectRef idx="0"/>
          <a:fontRef idx="minor"/>
        </p:style>
        <p:txBody>
          <a:bodyPr lIns="90000" rIns="90000" tIns="45000" bIns="45000">
            <a:spAutoFit/>
          </a:bodyPr>
          <a:p>
            <a:pPr lvl="2" marL="174240" indent="-56520">
              <a:lnSpc>
                <a:spcPct val="100000"/>
              </a:lnSpc>
              <a:buClr>
                <a:srgbClr val="000000"/>
              </a:buClr>
              <a:buFont typeface="Courier New"/>
              <a:buChar char="o"/>
            </a:pPr>
            <a:r>
              <a:rPr b="0" lang="en-US" sz="500" spc="-1" strike="noStrike">
                <a:solidFill>
                  <a:srgbClr val="000000"/>
                </a:solidFill>
                <a:latin typeface="Arial"/>
                <a:ea typeface="Calibri"/>
              </a:rPr>
              <a:t>17 healthy participants (10 females, M=24.17;19-38y)</a:t>
            </a:r>
            <a:endParaRPr b="0" lang="en-US" sz="500" spc="-1" strike="noStrike">
              <a:latin typeface="Calibri"/>
            </a:endParaRPr>
          </a:p>
          <a:p>
            <a:pPr lvl="2" marL="188640" indent="-70920">
              <a:lnSpc>
                <a:spcPct val="100000"/>
              </a:lnSpc>
              <a:buClr>
                <a:srgbClr val="000000"/>
              </a:buClr>
              <a:buFont typeface="Courier New"/>
              <a:buChar char="o"/>
            </a:pPr>
            <a:r>
              <a:rPr b="0" lang="en-US" sz="500" spc="-1" strike="noStrike">
                <a:solidFill>
                  <a:srgbClr val="000000"/>
                </a:solidFill>
                <a:latin typeface="Arial"/>
                <a:ea typeface="Calibri"/>
              </a:rPr>
              <a:t>25 blocks of sounds (30-50 sounds per block)</a:t>
            </a:r>
            <a:endParaRPr b="0" lang="en-US" sz="500" spc="-1" strike="noStrike">
              <a:latin typeface="Calibri"/>
            </a:endParaRPr>
          </a:p>
          <a:p>
            <a:pPr lvl="2" marL="188640" indent="-70920">
              <a:lnSpc>
                <a:spcPct val="100000"/>
              </a:lnSpc>
              <a:buClr>
                <a:srgbClr val="000000"/>
              </a:buClr>
              <a:buFont typeface="Courier New"/>
              <a:buChar char="o"/>
            </a:pPr>
            <a:r>
              <a:rPr b="0" lang="en-US" sz="500" spc="-1" strike="noStrike">
                <a:solidFill>
                  <a:srgbClr val="000000"/>
                </a:solidFill>
                <a:latin typeface="Arial"/>
                <a:ea typeface="Calibri"/>
              </a:rPr>
              <a:t>Conditions: </a:t>
            </a:r>
            <a:endParaRPr b="0" lang="en-US" sz="500" spc="-1" strike="noStrike">
              <a:latin typeface="Calibri"/>
            </a:endParaRPr>
          </a:p>
          <a:p>
            <a:pPr lvl="3" marL="223920" indent="-39960">
              <a:lnSpc>
                <a:spcPct val="100000"/>
              </a:lnSpc>
              <a:buClr>
                <a:srgbClr val="000000"/>
              </a:buClr>
              <a:buFont typeface="Arial"/>
              <a:buChar char="•"/>
            </a:pPr>
            <a:r>
              <a:rPr b="0" lang="en-US" sz="500" spc="-1" strike="noStrike">
                <a:solidFill>
                  <a:srgbClr val="000000"/>
                </a:solidFill>
                <a:latin typeface="Arial"/>
                <a:ea typeface="Calibri"/>
              </a:rPr>
              <a:t>SYNC: Auditory feedback of heartbeats in synchrony to own</a:t>
            </a:r>
            <a:endParaRPr b="0" lang="en-US" sz="500" spc="-1" strike="noStrike">
              <a:latin typeface="Calibri"/>
            </a:endParaRPr>
          </a:p>
          <a:p>
            <a:pPr lvl="3" marL="223920" indent="-39960">
              <a:lnSpc>
                <a:spcPct val="100000"/>
              </a:lnSpc>
              <a:buClr>
                <a:srgbClr val="000000"/>
              </a:buClr>
              <a:buFont typeface="Arial"/>
              <a:buChar char="•"/>
            </a:pPr>
            <a:r>
              <a:rPr b="0" lang="en-US" sz="500" spc="-1" strike="noStrike">
                <a:solidFill>
                  <a:srgbClr val="000000"/>
                </a:solidFill>
                <a:latin typeface="Arial"/>
                <a:ea typeface="Calibri"/>
              </a:rPr>
              <a:t>OSYNC: Auditory feedback of heartbeats in asynchrony (out of phase) to own</a:t>
            </a:r>
            <a:endParaRPr b="0" lang="en-US" sz="500" spc="-1" strike="noStrike">
              <a:latin typeface="Calibri"/>
            </a:endParaRPr>
          </a:p>
          <a:p>
            <a:pPr marL="93600">
              <a:lnSpc>
                <a:spcPct val="100000"/>
              </a:lnSpc>
            </a:pPr>
            <a:endParaRPr b="0" lang="en-US" sz="500" spc="-1" strike="noStrike">
              <a:latin typeface="Calibri"/>
            </a:endParaRPr>
          </a:p>
          <a:p>
            <a:pPr marL="93600">
              <a:lnSpc>
                <a:spcPct val="100000"/>
              </a:lnSpc>
            </a:pPr>
            <a:r>
              <a:rPr b="0" lang="en-US" sz="500" spc="-1" strike="noStrike">
                <a:solidFill>
                  <a:srgbClr val="000000"/>
                </a:solidFill>
                <a:latin typeface="Arial"/>
                <a:ea typeface="Calibri"/>
              </a:rPr>
              <a:t>At the end of the block, participants responded whether they listened to their own heart or someone else’s.</a:t>
            </a:r>
            <a:endParaRPr b="0" lang="en-US" sz="500" spc="-1" strike="noStrike">
              <a:latin typeface="Calibri"/>
            </a:endParaRPr>
          </a:p>
        </p:txBody>
      </p:sp>
      <p:sp>
        <p:nvSpPr>
          <p:cNvPr id="45" name="CustomShape 7"/>
          <p:cNvSpPr/>
          <p:nvPr/>
        </p:nvSpPr>
        <p:spPr>
          <a:xfrm>
            <a:off x="200520" y="1013760"/>
            <a:ext cx="629640" cy="117720"/>
          </a:xfrm>
          <a:prstGeom prst="rect">
            <a:avLst/>
          </a:prstGeom>
          <a:noFill/>
          <a:ln>
            <a:noFill/>
          </a:ln>
        </p:spPr>
        <p:style>
          <a:lnRef idx="0"/>
          <a:fillRef idx="0"/>
          <a:effectRef idx="0"/>
          <a:fontRef idx="minor"/>
        </p:style>
        <p:txBody>
          <a:bodyPr lIns="11520" rIns="11520" tIns="5760" bIns="5760">
            <a:spAutoFit/>
          </a:bodyPr>
          <a:p>
            <a:pPr>
              <a:lnSpc>
                <a:spcPct val="100000"/>
              </a:lnSpc>
            </a:pPr>
            <a:r>
              <a:rPr b="1" lang="fr-FR" sz="700" spc="-1" strike="noStrike">
                <a:solidFill>
                  <a:srgbClr val="000000"/>
                </a:solidFill>
                <a:latin typeface="Arial"/>
                <a:ea typeface="ＭＳ Ｐゴシック"/>
              </a:rPr>
              <a:t>Introduction</a:t>
            </a:r>
            <a:endParaRPr b="0" lang="en-US" sz="700" spc="-1" strike="noStrike">
              <a:latin typeface="Calibri"/>
            </a:endParaRPr>
          </a:p>
        </p:txBody>
      </p:sp>
      <p:sp>
        <p:nvSpPr>
          <p:cNvPr id="46" name="CustomShape 8"/>
          <p:cNvSpPr/>
          <p:nvPr/>
        </p:nvSpPr>
        <p:spPr>
          <a:xfrm>
            <a:off x="214560" y="1756440"/>
            <a:ext cx="629640" cy="117720"/>
          </a:xfrm>
          <a:prstGeom prst="rect">
            <a:avLst/>
          </a:prstGeom>
          <a:noFill/>
          <a:ln>
            <a:noFill/>
          </a:ln>
        </p:spPr>
        <p:style>
          <a:lnRef idx="0"/>
          <a:fillRef idx="0"/>
          <a:effectRef idx="0"/>
          <a:fontRef idx="minor"/>
        </p:style>
        <p:txBody>
          <a:bodyPr lIns="11520" rIns="11520" tIns="5760" bIns="5760">
            <a:spAutoFit/>
          </a:bodyPr>
          <a:p>
            <a:pPr>
              <a:lnSpc>
                <a:spcPct val="100000"/>
              </a:lnSpc>
            </a:pPr>
            <a:r>
              <a:rPr b="1" lang="fr-FR" sz="700" spc="-1" strike="noStrike">
                <a:solidFill>
                  <a:srgbClr val="000000"/>
                </a:solidFill>
                <a:latin typeface="Arial"/>
                <a:ea typeface="ＭＳ Ｐゴシック"/>
              </a:rPr>
              <a:t>Methods</a:t>
            </a:r>
            <a:endParaRPr b="0" lang="en-US" sz="700" spc="-1" strike="noStrike">
              <a:latin typeface="Calibri"/>
            </a:endParaRPr>
          </a:p>
        </p:txBody>
      </p:sp>
      <p:sp>
        <p:nvSpPr>
          <p:cNvPr id="47" name="CustomShape 9"/>
          <p:cNvSpPr/>
          <p:nvPr/>
        </p:nvSpPr>
        <p:spPr>
          <a:xfrm flipV="1" rot="10800000">
            <a:off x="175680" y="6012000"/>
            <a:ext cx="2708280" cy="723240"/>
          </a:xfrm>
          <a:prstGeom prst="rect">
            <a:avLst/>
          </a:prstGeom>
          <a:solidFill>
            <a:schemeClr val="bg1"/>
          </a:solidFill>
          <a:ln w="3240">
            <a:solidFill>
              <a:schemeClr val="tx1">
                <a:lumMod val="65000"/>
                <a:lumOff val="35000"/>
              </a:schemeClr>
            </a:solidFill>
            <a:round/>
          </a:ln>
          <a:effectLst>
            <a:outerShdw algn="ctr" blurRad="50800" rotWithShape="0">
              <a:schemeClr val="tx1">
                <a:alpha val="16911"/>
              </a:schemeClr>
            </a:outerShdw>
          </a:effectLst>
        </p:spPr>
        <p:style>
          <a:lnRef idx="0"/>
          <a:fillRef idx="0"/>
          <a:effectRef idx="0"/>
          <a:fontRef idx="minor"/>
        </p:style>
        <p:txBody>
          <a:bodyPr lIns="11520" rIns="11520" tIns="5760" bIns="5760">
            <a:normAutofit fontScale="97000"/>
          </a:bodyPr>
          <a:p>
            <a:pPr marL="57960" indent="-56520" algn="just">
              <a:lnSpc>
                <a:spcPct val="100000"/>
              </a:lnSpc>
              <a:buClr>
                <a:srgbClr val="000000"/>
              </a:buClr>
              <a:buFont typeface="Wingdings" charset="2"/>
              <a:buChar char=""/>
            </a:pPr>
            <a:r>
              <a:rPr b="0" lang="el-GR" sz="500" spc="-1" strike="noStrike">
                <a:solidFill>
                  <a:srgbClr val="385623"/>
                </a:solidFill>
                <a:latin typeface="Arial"/>
                <a:ea typeface="DejaVu Sans"/>
              </a:rPr>
              <a:t>Ι</a:t>
            </a:r>
            <a:r>
              <a:rPr b="0" lang="en-US" sz="500" spc="-1" strike="noStrike">
                <a:solidFill>
                  <a:srgbClr val="385623"/>
                </a:solidFill>
                <a:latin typeface="Arial"/>
                <a:ea typeface="DejaVu Sans"/>
              </a:rPr>
              <a:t>mplicitly, synchronicity boosts performance in interoceptive tasks</a:t>
            </a:r>
            <a:endParaRPr b="0" lang="en-US" sz="500" spc="-1" strike="noStrike">
              <a:latin typeface="Calibri"/>
            </a:endParaRPr>
          </a:p>
          <a:p>
            <a:pPr marL="57960" indent="-56520" algn="just">
              <a:lnSpc>
                <a:spcPct val="100000"/>
              </a:lnSpc>
              <a:buClr>
                <a:srgbClr val="000000"/>
              </a:buClr>
              <a:buFont typeface="Wingdings" charset="2"/>
              <a:buChar char=""/>
            </a:pPr>
            <a:r>
              <a:rPr b="0" lang="en-US" sz="500" spc="-1" strike="noStrike">
                <a:solidFill>
                  <a:srgbClr val="385623"/>
                </a:solidFill>
                <a:latin typeface="Arial"/>
                <a:ea typeface="DejaVu Sans"/>
              </a:rPr>
              <a:t>Explicitly, subjects do not seem to track synchronicity. They are heavily biased towards attributing sources as external to themselves.</a:t>
            </a:r>
            <a:endParaRPr b="0" lang="en-US" sz="500" spc="-1" strike="noStrike">
              <a:latin typeface="Calibri"/>
            </a:endParaRPr>
          </a:p>
          <a:p>
            <a:pPr marL="57960" indent="-56520" algn="just">
              <a:lnSpc>
                <a:spcPct val="100000"/>
              </a:lnSpc>
              <a:buClr>
                <a:srgbClr val="000000"/>
              </a:buClr>
              <a:buFont typeface="Wingdings" charset="2"/>
              <a:buChar char=""/>
            </a:pPr>
            <a:r>
              <a:rPr b="0" lang="en-US" sz="500" spc="-1" strike="noStrike">
                <a:solidFill>
                  <a:srgbClr val="385623"/>
                </a:solidFill>
                <a:latin typeface="Arial"/>
                <a:ea typeface="DejaVu Sans"/>
              </a:rPr>
              <a:t>Neuronally, functional connectivity increases between the insula and the operculum track asynchronicity of feedback. The brain can discriminate between different feedbacks.</a:t>
            </a:r>
            <a:endParaRPr b="0" lang="en-US" sz="500" spc="-1" strike="noStrike">
              <a:latin typeface="Calibri"/>
            </a:endParaRPr>
          </a:p>
          <a:p>
            <a:pPr marL="57960" indent="-56520" algn="just">
              <a:lnSpc>
                <a:spcPct val="100000"/>
              </a:lnSpc>
              <a:buClr>
                <a:srgbClr val="000000"/>
              </a:buClr>
              <a:buFont typeface="Wingdings" charset="2"/>
              <a:buChar char=""/>
            </a:pPr>
            <a:r>
              <a:rPr b="0" lang="en-US" sz="500" spc="-1" strike="noStrike">
                <a:solidFill>
                  <a:srgbClr val="385623"/>
                </a:solidFill>
                <a:latin typeface="Arial"/>
                <a:ea typeface="DejaVu Sans"/>
              </a:rPr>
              <a:t>The findings align with a </a:t>
            </a:r>
            <a:r>
              <a:rPr b="1" lang="en-US" sz="500" spc="-1" strike="noStrike">
                <a:solidFill>
                  <a:srgbClr val="385623"/>
                </a:solidFill>
                <a:latin typeface="Arial"/>
                <a:ea typeface="DejaVu Sans"/>
              </a:rPr>
              <a:t>predictive processing account of interoception</a:t>
            </a:r>
            <a:r>
              <a:rPr b="0" lang="en-US" sz="500" spc="-1" strike="noStrike">
                <a:solidFill>
                  <a:srgbClr val="385623"/>
                </a:solidFill>
                <a:latin typeface="Arial"/>
                <a:ea typeface="DejaVu Sans"/>
              </a:rPr>
              <a:t>. Incongruencies with prior knowledge about signals, as in the OSYNC condition, are propagated in the cortical hierarchy for further processing</a:t>
            </a:r>
            <a:r>
              <a:rPr b="0" lang="en-US" sz="500" spc="-1" strike="noStrike" baseline="30000">
                <a:solidFill>
                  <a:srgbClr val="385623"/>
                </a:solidFill>
                <a:latin typeface="Arial"/>
                <a:ea typeface="DejaVu Sans"/>
              </a:rPr>
              <a:t>5</a:t>
            </a:r>
            <a:r>
              <a:rPr b="0" lang="en-US" sz="500" spc="-1" strike="noStrike">
                <a:solidFill>
                  <a:srgbClr val="385623"/>
                </a:solidFill>
                <a:latin typeface="Arial"/>
                <a:ea typeface="DejaVu Sans"/>
              </a:rPr>
              <a:t>.</a:t>
            </a:r>
            <a:endParaRPr b="0" lang="en-US" sz="500" spc="-1" strike="noStrike">
              <a:latin typeface="Calibri"/>
            </a:endParaRPr>
          </a:p>
          <a:p>
            <a:pPr marL="57960" indent="-56520" algn="just">
              <a:lnSpc>
                <a:spcPct val="100000"/>
              </a:lnSpc>
              <a:buClr>
                <a:srgbClr val="000000"/>
              </a:buClr>
              <a:buFont typeface="Wingdings" charset="2"/>
              <a:buChar char=""/>
            </a:pPr>
            <a:r>
              <a:rPr b="0" lang="en-US" sz="500" spc="-1" strike="noStrike">
                <a:solidFill>
                  <a:srgbClr val="385623"/>
                </a:solidFill>
                <a:latin typeface="Arial"/>
                <a:ea typeface="DejaVu Sans"/>
              </a:rPr>
              <a:t>Overall, it seems that synchronicity of feedback engages regions of the salient network to make differences between internal and external signals more salient.</a:t>
            </a:r>
            <a:endParaRPr b="0" lang="en-US" sz="500" spc="-1" strike="noStrike">
              <a:latin typeface="Calibri"/>
            </a:endParaRPr>
          </a:p>
        </p:txBody>
      </p:sp>
      <p:sp>
        <p:nvSpPr>
          <p:cNvPr id="48" name="CustomShape 10"/>
          <p:cNvSpPr/>
          <p:nvPr/>
        </p:nvSpPr>
        <p:spPr>
          <a:xfrm>
            <a:off x="218160" y="5898240"/>
            <a:ext cx="629640" cy="117720"/>
          </a:xfrm>
          <a:prstGeom prst="rect">
            <a:avLst/>
          </a:prstGeom>
          <a:noFill/>
          <a:ln>
            <a:noFill/>
          </a:ln>
        </p:spPr>
        <p:style>
          <a:lnRef idx="0"/>
          <a:fillRef idx="0"/>
          <a:effectRef idx="0"/>
          <a:fontRef idx="minor"/>
        </p:style>
        <p:txBody>
          <a:bodyPr lIns="11520" rIns="11520" tIns="5760" bIns="5760">
            <a:spAutoFit/>
          </a:bodyPr>
          <a:p>
            <a:pPr>
              <a:lnSpc>
                <a:spcPct val="100000"/>
              </a:lnSpc>
            </a:pPr>
            <a:r>
              <a:rPr b="1" lang="fr-FR" sz="700" spc="-1" strike="noStrike">
                <a:solidFill>
                  <a:srgbClr val="385623"/>
                </a:solidFill>
                <a:latin typeface="Arial"/>
                <a:ea typeface="ＭＳ Ｐゴシック"/>
              </a:rPr>
              <a:t>Discussion</a:t>
            </a:r>
            <a:endParaRPr b="0" lang="en-US" sz="700" spc="-1" strike="noStrike">
              <a:latin typeface="Calibri"/>
            </a:endParaRPr>
          </a:p>
        </p:txBody>
      </p:sp>
      <p:sp>
        <p:nvSpPr>
          <p:cNvPr id="49" name="CustomShape 11"/>
          <p:cNvSpPr/>
          <p:nvPr/>
        </p:nvSpPr>
        <p:spPr>
          <a:xfrm>
            <a:off x="936000" y="581760"/>
            <a:ext cx="4087080" cy="284760"/>
          </a:xfrm>
          <a:prstGeom prst="rect">
            <a:avLst/>
          </a:prstGeom>
          <a:noFill/>
          <a:ln>
            <a:noFill/>
          </a:ln>
        </p:spPr>
        <p:style>
          <a:lnRef idx="0"/>
          <a:fillRef idx="0"/>
          <a:effectRef idx="0"/>
          <a:fontRef idx="minor"/>
        </p:style>
        <p:txBody>
          <a:bodyPr lIns="11520" rIns="11520" tIns="5760" bIns="5760">
            <a:spAutoFit/>
          </a:bodyPr>
          <a:p>
            <a:pPr algn="ctr">
              <a:lnSpc>
                <a:spcPct val="100000"/>
              </a:lnSpc>
              <a:tabLst>
                <a:tab algn="l" pos="0"/>
              </a:tabLst>
            </a:pPr>
            <a:r>
              <a:rPr b="0" lang="en-US" sz="450" spc="-1" strike="noStrike" baseline="30000">
                <a:solidFill>
                  <a:srgbClr val="000000"/>
                </a:solidFill>
                <a:latin typeface="Arial"/>
                <a:ea typeface="Calibri"/>
              </a:rPr>
              <a:t>1</a:t>
            </a:r>
            <a:r>
              <a:rPr b="0" lang="en-US" sz="450" spc="-1" strike="noStrike">
                <a:solidFill>
                  <a:srgbClr val="000000"/>
                </a:solidFill>
                <a:latin typeface="Arial"/>
                <a:ea typeface="Calibri"/>
              </a:rPr>
              <a:t>Physiology of Cognition Lab, GIGA-Consciousness Research Unit, GIGA Institute, University of Liège, Belgium</a:t>
            </a:r>
            <a:r>
              <a:rPr b="0" lang="en-US" sz="450" spc="-1" strike="noStrike">
                <a:solidFill>
                  <a:srgbClr val="000000"/>
                </a:solidFill>
                <a:latin typeface="Calibri"/>
                <a:ea typeface="DejaVu Sans"/>
              </a:rPr>
              <a:t>; </a:t>
            </a:r>
            <a:r>
              <a:rPr b="0" lang="en-US" sz="450" spc="-1" strike="noStrike" baseline="30000">
                <a:solidFill>
                  <a:srgbClr val="000000"/>
                </a:solidFill>
                <a:latin typeface="Arial"/>
                <a:ea typeface="DejaVu Sans"/>
              </a:rPr>
              <a:t>2</a:t>
            </a:r>
            <a:r>
              <a:rPr b="0" lang="en-US" sz="450" spc="-1" strike="noStrike">
                <a:solidFill>
                  <a:srgbClr val="000000"/>
                </a:solidFill>
                <a:latin typeface="Arial"/>
                <a:ea typeface="DejaVu Sans"/>
              </a:rPr>
              <a:t>Institute of Neuroscience and Medicine, Brain &amp; Behaviour (INM-7), Research Centre Jülich, Germany; </a:t>
            </a:r>
            <a:r>
              <a:rPr b="0" lang="en-US" sz="450" spc="-1" strike="noStrike" baseline="30000">
                <a:solidFill>
                  <a:srgbClr val="000000"/>
                </a:solidFill>
                <a:latin typeface="Arial"/>
                <a:ea typeface="DejaVu Sans"/>
              </a:rPr>
              <a:t>3</a:t>
            </a:r>
            <a:r>
              <a:rPr b="0" lang="en-US" sz="450" spc="-1" strike="noStrike">
                <a:solidFill>
                  <a:srgbClr val="000000"/>
                </a:solidFill>
                <a:latin typeface="Arial"/>
                <a:ea typeface="DejaVu Sans"/>
              </a:rPr>
              <a:t>Institute of Systems Neuroscience, Medical Faculty, Heinrich Heine University Düsseldorf, Düsseldorf, Germany</a:t>
            </a:r>
            <a:r>
              <a:rPr b="0" lang="en-US" sz="450" spc="-1" strike="noStrike">
                <a:solidFill>
                  <a:srgbClr val="000000"/>
                </a:solidFill>
                <a:latin typeface="Calibri"/>
                <a:ea typeface="DejaVu Sans"/>
              </a:rPr>
              <a:t>; </a:t>
            </a:r>
            <a:r>
              <a:rPr b="0" lang="en-US" sz="450" spc="-1" strike="noStrike" baseline="30000">
                <a:solidFill>
                  <a:srgbClr val="000000"/>
                </a:solidFill>
                <a:latin typeface="Arial"/>
                <a:ea typeface="Calibri"/>
              </a:rPr>
              <a:t>4</a:t>
            </a:r>
            <a:r>
              <a:rPr b="0" lang="en-US" sz="450" spc="-1" strike="noStrike">
                <a:solidFill>
                  <a:srgbClr val="000000"/>
                </a:solidFill>
                <a:latin typeface="Arial"/>
                <a:ea typeface="Calibri"/>
              </a:rPr>
              <a:t>PICNIC Lab, Institut du Cerveau et de la Moelle épinière, Hôpital Pitié-Salpêtrière, Paris, France; </a:t>
            </a:r>
            <a:r>
              <a:rPr b="0" lang="en-US" sz="450" spc="-1" strike="noStrike" baseline="30000">
                <a:solidFill>
                  <a:srgbClr val="000000"/>
                </a:solidFill>
                <a:latin typeface="Arial"/>
                <a:ea typeface="Calibri"/>
              </a:rPr>
              <a:t>5</a:t>
            </a:r>
            <a:r>
              <a:rPr b="0" lang="en-US" sz="450" spc="-1" strike="noStrike">
                <a:solidFill>
                  <a:srgbClr val="000000"/>
                </a:solidFill>
                <a:latin typeface="Arial"/>
                <a:ea typeface="Calibri"/>
              </a:rPr>
              <a:t>INSERM, U1127, Paris, France</a:t>
            </a:r>
            <a:r>
              <a:rPr b="0" lang="en-US" sz="450" spc="-1" strike="noStrike">
                <a:solidFill>
                  <a:srgbClr val="000000"/>
                </a:solidFill>
                <a:latin typeface="Calibri"/>
                <a:ea typeface="DejaVu Sans"/>
              </a:rPr>
              <a:t>; </a:t>
            </a:r>
            <a:r>
              <a:rPr b="0" lang="en-US" sz="450" spc="-1" strike="noStrike" baseline="30000">
                <a:solidFill>
                  <a:srgbClr val="000000"/>
                </a:solidFill>
                <a:latin typeface="Arial"/>
                <a:ea typeface="Calibri"/>
              </a:rPr>
              <a:t>6</a:t>
            </a:r>
            <a:r>
              <a:rPr b="0" lang="en-US" sz="450" spc="-1" strike="noStrike">
                <a:solidFill>
                  <a:srgbClr val="000000"/>
                </a:solidFill>
                <a:latin typeface="Arial"/>
                <a:ea typeface="Calibri"/>
              </a:rPr>
              <a:t>Fund for Scientific Research FNRS, Brussels, Belgium</a:t>
            </a:r>
            <a:r>
              <a:rPr b="0" lang="en-US" sz="450" spc="-1" strike="noStrike">
                <a:solidFill>
                  <a:srgbClr val="000000"/>
                </a:solidFill>
                <a:latin typeface="Calibri"/>
                <a:ea typeface="DejaVu Sans"/>
              </a:rPr>
              <a:t>; </a:t>
            </a:r>
            <a:r>
              <a:rPr b="0" lang="en-US" sz="450" spc="-1" strike="noStrike" baseline="30000">
                <a:solidFill>
                  <a:srgbClr val="000000"/>
                </a:solidFill>
                <a:latin typeface="Arial"/>
                <a:ea typeface="Calibri"/>
              </a:rPr>
              <a:t>7</a:t>
            </a:r>
            <a:r>
              <a:rPr b="0" lang="en-US" sz="450" spc="-1" strike="noStrike">
                <a:solidFill>
                  <a:srgbClr val="000000"/>
                </a:solidFill>
                <a:latin typeface="Arial"/>
                <a:ea typeface="Calibri"/>
              </a:rPr>
              <a:t>Psychology and Neuroscience of Cognition Research Unit, University of Liège, Belgium</a:t>
            </a:r>
            <a:endParaRPr b="0" lang="en-US" sz="450" spc="-1" strike="noStrike">
              <a:latin typeface="Calibri"/>
            </a:endParaRPr>
          </a:p>
        </p:txBody>
      </p:sp>
      <p:sp>
        <p:nvSpPr>
          <p:cNvPr id="50" name="CustomShape 12"/>
          <p:cNvSpPr/>
          <p:nvPr/>
        </p:nvSpPr>
        <p:spPr>
          <a:xfrm flipV="1" rot="10800000">
            <a:off x="180360" y="1121400"/>
            <a:ext cx="2703600" cy="558720"/>
          </a:xfrm>
          <a:prstGeom prst="rect">
            <a:avLst/>
          </a:prstGeom>
          <a:solidFill>
            <a:schemeClr val="bg1"/>
          </a:solidFill>
          <a:ln w="3240">
            <a:solidFill>
              <a:schemeClr val="tx1">
                <a:lumMod val="65000"/>
                <a:lumOff val="35000"/>
              </a:schemeClr>
            </a:solidFill>
            <a:round/>
          </a:ln>
          <a:effectLst>
            <a:outerShdw algn="ctr" blurRad="50800" dir="2519758" dist="174867" rotWithShape="0">
              <a:schemeClr val="tx1">
                <a:alpha val="16911"/>
              </a:schemeClr>
            </a:outerShdw>
          </a:effectLst>
        </p:spPr>
        <p:style>
          <a:lnRef idx="0"/>
          <a:fillRef idx="0"/>
          <a:effectRef idx="0"/>
          <a:fontRef idx="minor"/>
        </p:style>
        <p:txBody>
          <a:bodyPr lIns="11520" rIns="11520" tIns="5760" bIns="5760">
            <a:noAutofit/>
          </a:bodyPr>
          <a:p>
            <a:pPr marL="133200" indent="-47880">
              <a:lnSpc>
                <a:spcPct val="100000"/>
              </a:lnSpc>
              <a:spcAft>
                <a:spcPts val="300"/>
              </a:spcAft>
              <a:buClr>
                <a:srgbClr val="000000"/>
              </a:buClr>
              <a:buFont typeface="Wingdings" charset="2"/>
              <a:buChar char=""/>
            </a:pPr>
            <a:r>
              <a:rPr b="0" lang="en-US" sz="500" spc="-1" strike="noStrike">
                <a:solidFill>
                  <a:srgbClr val="000000"/>
                </a:solidFill>
                <a:latin typeface="Arial"/>
                <a:ea typeface="Helvetica Neue"/>
              </a:rPr>
              <a:t>Synchronous presentation of interoceptive signals to internal or external stimuli can improve interoceptive accuracy</a:t>
            </a:r>
            <a:r>
              <a:rPr b="0" lang="en-US" sz="500" spc="-1" strike="noStrike" baseline="30000">
                <a:solidFill>
                  <a:srgbClr val="000000"/>
                </a:solidFill>
                <a:latin typeface="Arial"/>
                <a:ea typeface="Helvetica Neue"/>
              </a:rPr>
              <a:t>1</a:t>
            </a:r>
            <a:r>
              <a:rPr b="0" lang="en-US" sz="500" spc="-1" strike="noStrike">
                <a:solidFill>
                  <a:srgbClr val="000000"/>
                </a:solidFill>
                <a:latin typeface="Arial"/>
                <a:ea typeface="Helvetica Neue"/>
              </a:rPr>
              <a:t>, induce self-identification illusions</a:t>
            </a:r>
            <a:r>
              <a:rPr b="0" lang="en-US" sz="500" spc="-1" strike="noStrike" baseline="30000">
                <a:solidFill>
                  <a:srgbClr val="000000"/>
                </a:solidFill>
                <a:latin typeface="Arial"/>
                <a:ea typeface="Helvetica Neue"/>
              </a:rPr>
              <a:t>2</a:t>
            </a:r>
            <a:r>
              <a:rPr b="0" lang="en-US" sz="500" spc="-1" strike="noStrike">
                <a:solidFill>
                  <a:srgbClr val="000000"/>
                </a:solidFill>
                <a:latin typeface="Arial"/>
                <a:ea typeface="Helvetica Neue"/>
              </a:rPr>
              <a:t> or attenuate external signal detection</a:t>
            </a:r>
            <a:r>
              <a:rPr b="0" lang="en-US" sz="500" spc="-1" strike="noStrike" baseline="30000">
                <a:solidFill>
                  <a:srgbClr val="000000"/>
                </a:solidFill>
                <a:latin typeface="Arial"/>
                <a:ea typeface="Helvetica Neue"/>
              </a:rPr>
              <a:t>3</a:t>
            </a:r>
            <a:r>
              <a:rPr b="0" lang="en-US" sz="500" spc="-1" strike="noStrike">
                <a:solidFill>
                  <a:srgbClr val="000000"/>
                </a:solidFill>
                <a:latin typeface="Arial"/>
                <a:ea typeface="Helvetica Neue"/>
              </a:rPr>
              <a:t>.   </a:t>
            </a:r>
            <a:endParaRPr b="0" lang="en-US" sz="500" spc="-1" strike="noStrike">
              <a:latin typeface="Calibri"/>
            </a:endParaRPr>
          </a:p>
          <a:p>
            <a:pPr marL="133200" indent="-47880">
              <a:lnSpc>
                <a:spcPct val="100000"/>
              </a:lnSpc>
              <a:spcAft>
                <a:spcPts val="300"/>
              </a:spcAft>
              <a:buClr>
                <a:srgbClr val="000000"/>
              </a:buClr>
              <a:buFont typeface="Wingdings" charset="2"/>
              <a:buChar char=""/>
            </a:pPr>
            <a:r>
              <a:rPr b="0" lang="en-US" sz="500" spc="-1" strike="noStrike">
                <a:solidFill>
                  <a:srgbClr val="000000"/>
                </a:solidFill>
                <a:latin typeface="Arial"/>
                <a:ea typeface="Helvetica Neue"/>
              </a:rPr>
              <a:t> </a:t>
            </a:r>
            <a:r>
              <a:rPr b="0" lang="en-US" sz="500" spc="-1" strike="noStrike">
                <a:solidFill>
                  <a:srgbClr val="000000"/>
                </a:solidFill>
                <a:latin typeface="Arial"/>
                <a:ea typeface="Helvetica Neue"/>
              </a:rPr>
              <a:t>What it is less clear is how people misattribute artificial signals as their own.</a:t>
            </a:r>
            <a:endParaRPr b="0" lang="en-US" sz="500" spc="-1" strike="noStrike">
              <a:latin typeface="Calibri"/>
            </a:endParaRPr>
          </a:p>
          <a:p>
            <a:pPr marL="133200" indent="-47880">
              <a:lnSpc>
                <a:spcPct val="100000"/>
              </a:lnSpc>
              <a:spcAft>
                <a:spcPts val="300"/>
              </a:spcAft>
              <a:buClr>
                <a:srgbClr val="000000"/>
              </a:buClr>
              <a:buFont typeface="Wingdings" charset="2"/>
              <a:buChar char=""/>
            </a:pPr>
            <a:r>
              <a:rPr b="0" lang="en-US" sz="500" spc="-1" strike="noStrike">
                <a:solidFill>
                  <a:srgbClr val="000000"/>
                </a:solidFill>
                <a:latin typeface="Arial"/>
                <a:ea typeface="Helvetica Neue"/>
              </a:rPr>
              <a:t>Goal: To investigate the neural correlates of (correct and incorrect) interoceptive attributions.</a:t>
            </a:r>
            <a:endParaRPr b="0" lang="en-US" sz="500" spc="-1" strike="noStrike">
              <a:latin typeface="Calibri"/>
            </a:endParaRPr>
          </a:p>
        </p:txBody>
      </p:sp>
      <p:sp>
        <p:nvSpPr>
          <p:cNvPr id="51" name="CustomShape 13"/>
          <p:cNvSpPr/>
          <p:nvPr/>
        </p:nvSpPr>
        <p:spPr>
          <a:xfrm>
            <a:off x="674640" y="1866960"/>
            <a:ext cx="1429200" cy="196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700" spc="-1" strike="noStrike">
                <a:solidFill>
                  <a:srgbClr val="000000"/>
                </a:solidFill>
                <a:latin typeface="Arial"/>
                <a:ea typeface="DejaVu Sans"/>
              </a:rPr>
              <a:t>  </a:t>
            </a:r>
            <a:r>
              <a:rPr b="1" lang="en-US" sz="700" spc="-1" strike="noStrike">
                <a:solidFill>
                  <a:srgbClr val="000000"/>
                </a:solidFill>
                <a:latin typeface="Arial"/>
                <a:ea typeface="DejaVu Sans"/>
              </a:rPr>
              <a:t>Experimental Design</a:t>
            </a:r>
            <a:endParaRPr b="0" lang="en-US" sz="700" spc="-1" strike="noStrike">
              <a:latin typeface="Calibri"/>
            </a:endParaRPr>
          </a:p>
        </p:txBody>
      </p:sp>
      <p:pic>
        <p:nvPicPr>
          <p:cNvPr id="52" name="Image 52" descr=""/>
          <p:cNvPicPr/>
          <p:nvPr/>
        </p:nvPicPr>
        <p:blipFill>
          <a:blip r:embed="rId4"/>
          <a:stretch/>
        </p:blipFill>
        <p:spPr>
          <a:xfrm>
            <a:off x="46800" y="956520"/>
            <a:ext cx="191160" cy="202680"/>
          </a:xfrm>
          <a:prstGeom prst="rect">
            <a:avLst/>
          </a:prstGeom>
          <a:ln>
            <a:noFill/>
          </a:ln>
        </p:spPr>
      </p:pic>
      <p:sp>
        <p:nvSpPr>
          <p:cNvPr id="53" name="CustomShape 14"/>
          <p:cNvSpPr/>
          <p:nvPr/>
        </p:nvSpPr>
        <p:spPr>
          <a:xfrm>
            <a:off x="207720" y="3792960"/>
            <a:ext cx="1316880" cy="868680"/>
          </a:xfrm>
          <a:prstGeom prst="roundRect">
            <a:avLst>
              <a:gd name="adj" fmla="val 16667"/>
            </a:avLst>
          </a:prstGeom>
          <a:noFill/>
          <a:ln w="9360">
            <a:solidFill>
              <a:srgbClr val="7030a0"/>
            </a:solidFill>
          </a:ln>
        </p:spPr>
        <p:style>
          <a:lnRef idx="2">
            <a:schemeClr val="accent1">
              <a:shade val="50000"/>
            </a:schemeClr>
          </a:lnRef>
          <a:fillRef idx="1">
            <a:schemeClr val="accent1"/>
          </a:fillRef>
          <a:effectRef idx="0">
            <a:schemeClr val="accent1"/>
          </a:effectRef>
          <a:fontRef idx="minor"/>
        </p:style>
      </p:sp>
      <p:sp>
        <p:nvSpPr>
          <p:cNvPr id="54" name="CustomShape 15"/>
          <p:cNvSpPr/>
          <p:nvPr/>
        </p:nvSpPr>
        <p:spPr>
          <a:xfrm>
            <a:off x="143280" y="3771360"/>
            <a:ext cx="1517400" cy="910440"/>
          </a:xfrm>
          <a:prstGeom prst="rect">
            <a:avLst/>
          </a:prstGeom>
          <a:noFill/>
          <a:ln>
            <a:noFill/>
          </a:ln>
        </p:spPr>
        <p:style>
          <a:lnRef idx="0"/>
          <a:fillRef idx="0"/>
          <a:effectRef idx="0"/>
          <a:fontRef idx="minor"/>
        </p:style>
        <p:txBody>
          <a:bodyPr lIns="90000" rIns="90000" tIns="45000" bIns="45000">
            <a:spAutoFit/>
          </a:bodyPr>
          <a:p>
            <a:pPr algn="ctr">
              <a:lnSpc>
                <a:spcPct val="150000"/>
              </a:lnSpc>
            </a:pPr>
            <a:r>
              <a:rPr b="0" lang="en-US" sz="600" spc="-1" strike="noStrike" u="sng">
                <a:solidFill>
                  <a:srgbClr val="000000"/>
                </a:solidFill>
                <a:uFillTx/>
                <a:latin typeface="Arial"/>
                <a:ea typeface="DejaVu Sans"/>
              </a:rPr>
              <a:t>Behavioral Analysis</a:t>
            </a:r>
            <a:endParaRPr b="0" lang="en-US" sz="600" spc="-1" strike="noStrike">
              <a:latin typeface="Calibri"/>
            </a:endParaRPr>
          </a:p>
          <a:p>
            <a:pPr marL="216000" indent="-215640">
              <a:lnSpc>
                <a:spcPct val="100000"/>
              </a:lnSpc>
              <a:buClr>
                <a:srgbClr val="000000"/>
              </a:buClr>
              <a:buFont typeface="Arial"/>
              <a:buChar char="•"/>
            </a:pPr>
            <a:r>
              <a:rPr b="0" lang="en-US" sz="500" spc="-1" strike="noStrike">
                <a:solidFill>
                  <a:srgbClr val="000000"/>
                </a:solidFill>
                <a:latin typeface="Arial"/>
                <a:ea typeface="DejaVu Sans"/>
              </a:rPr>
              <a:t> </a:t>
            </a:r>
            <a:r>
              <a:rPr b="0" lang="en-US" sz="500" spc="-1" strike="noStrike">
                <a:solidFill>
                  <a:srgbClr val="000000"/>
                </a:solidFill>
                <a:latin typeface="Arial"/>
                <a:ea typeface="DejaVu Sans"/>
              </a:rPr>
              <a:t>Distribution of Feeback * Response</a:t>
            </a:r>
            <a:endParaRPr b="0" lang="en-US" sz="500" spc="-1" strike="noStrike">
              <a:latin typeface="Calibri"/>
            </a:endParaRPr>
          </a:p>
          <a:p>
            <a:pPr>
              <a:lnSpc>
                <a:spcPct val="100000"/>
              </a:lnSpc>
            </a:pPr>
            <a:r>
              <a:rPr b="0" lang="en-US" sz="500" spc="-1" strike="noStrike">
                <a:solidFill>
                  <a:srgbClr val="000000"/>
                </a:solidFill>
                <a:latin typeface="Arial"/>
                <a:ea typeface="DejaVu Sans"/>
              </a:rPr>
              <a:t>   </a:t>
            </a:r>
            <a:r>
              <a:rPr b="0" lang="en-US" sz="500" spc="-1" strike="noStrike">
                <a:solidFill>
                  <a:srgbClr val="000000"/>
                </a:solidFill>
                <a:latin typeface="Arial"/>
                <a:ea typeface="DejaVu Sans"/>
              </a:rPr>
              <a:t>(chi square goodness of fit)</a:t>
            </a:r>
            <a:endParaRPr b="0" lang="en-US" sz="500" spc="-1" strike="noStrike">
              <a:latin typeface="Calibri"/>
            </a:endParaRPr>
          </a:p>
          <a:p>
            <a:pPr marL="216000" indent="-215640">
              <a:lnSpc>
                <a:spcPct val="100000"/>
              </a:lnSpc>
              <a:buClr>
                <a:srgbClr val="000000"/>
              </a:buClr>
              <a:buFont typeface="Arial"/>
              <a:buChar char="•"/>
            </a:pPr>
            <a:r>
              <a:rPr b="0" lang="en-US" sz="500" spc="-1" strike="noStrike">
                <a:solidFill>
                  <a:srgbClr val="000000"/>
                </a:solidFill>
                <a:latin typeface="Arial"/>
                <a:ea typeface="DejaVu Sans"/>
              </a:rPr>
              <a:t> </a:t>
            </a:r>
            <a:r>
              <a:rPr b="0" lang="en-US" sz="500" spc="-1" strike="noStrike">
                <a:solidFill>
                  <a:srgbClr val="000000"/>
                </a:solidFill>
                <a:latin typeface="Arial"/>
                <a:ea typeface="DejaVu Sans"/>
              </a:rPr>
              <a:t>Reaction Time ~ Feedback * Response</a:t>
            </a:r>
            <a:endParaRPr b="0" lang="en-US" sz="500" spc="-1" strike="noStrike">
              <a:latin typeface="Calibri"/>
            </a:endParaRPr>
          </a:p>
          <a:p>
            <a:pPr>
              <a:lnSpc>
                <a:spcPct val="100000"/>
              </a:lnSpc>
            </a:pPr>
            <a:r>
              <a:rPr b="0" lang="en-US" sz="500" spc="-1" strike="noStrike">
                <a:solidFill>
                  <a:srgbClr val="000000"/>
                </a:solidFill>
                <a:latin typeface="Arial"/>
                <a:ea typeface="DejaVu Sans"/>
              </a:rPr>
              <a:t>   </a:t>
            </a:r>
            <a:r>
              <a:rPr b="0" lang="en-US" sz="500" spc="-1" strike="noStrike">
                <a:solidFill>
                  <a:srgbClr val="000000"/>
                </a:solidFill>
                <a:latin typeface="Arial"/>
                <a:ea typeface="DejaVu Sans"/>
              </a:rPr>
              <a:t>(mixed effects gamma model)</a:t>
            </a:r>
            <a:endParaRPr b="0" lang="en-US" sz="500" spc="-1" strike="noStrike">
              <a:latin typeface="Calibri"/>
            </a:endParaRPr>
          </a:p>
          <a:p>
            <a:pPr marL="216000" indent="-215640">
              <a:lnSpc>
                <a:spcPct val="100000"/>
              </a:lnSpc>
              <a:buClr>
                <a:srgbClr val="000000"/>
              </a:buClr>
              <a:buFont typeface="Arial"/>
              <a:buChar char="•"/>
            </a:pPr>
            <a:r>
              <a:rPr b="0" lang="en-US" sz="500" spc="-1" strike="noStrike">
                <a:solidFill>
                  <a:srgbClr val="000000"/>
                </a:solidFill>
                <a:latin typeface="Arial"/>
                <a:ea typeface="DejaVu Sans"/>
              </a:rPr>
              <a:t>  </a:t>
            </a:r>
            <a:r>
              <a:rPr b="0" lang="en-US" sz="500" spc="-1" strike="noStrike">
                <a:solidFill>
                  <a:srgbClr val="000000"/>
                </a:solidFill>
                <a:latin typeface="Arial"/>
                <a:ea typeface="DejaVu Sans"/>
              </a:rPr>
              <a:t>D’Prime / Bias Criterion</a:t>
            </a:r>
            <a:endParaRPr b="0" lang="en-US" sz="500" spc="-1" strike="noStrike">
              <a:latin typeface="Calibri"/>
            </a:endParaRPr>
          </a:p>
          <a:p>
            <a:pPr marL="216000" indent="-215640">
              <a:lnSpc>
                <a:spcPct val="100000"/>
              </a:lnSpc>
              <a:buClr>
                <a:srgbClr val="000000"/>
              </a:buClr>
              <a:buFont typeface="Arial"/>
              <a:buChar char="•"/>
            </a:pPr>
            <a:r>
              <a:rPr b="0" lang="en-US" sz="500" spc="-1" strike="noStrike">
                <a:solidFill>
                  <a:srgbClr val="000000"/>
                </a:solidFill>
                <a:latin typeface="Arial"/>
                <a:ea typeface="DejaVu Sans"/>
              </a:rPr>
              <a:t> </a:t>
            </a:r>
            <a:r>
              <a:rPr b="0" lang="en-US" sz="500" spc="-1" strike="noStrike">
                <a:solidFill>
                  <a:srgbClr val="000000"/>
                </a:solidFill>
                <a:latin typeface="Arial"/>
                <a:ea typeface="DejaVu Sans"/>
              </a:rPr>
              <a:t>Proportion of Correct Response ~ Feedback</a:t>
            </a:r>
            <a:endParaRPr b="0" lang="en-US" sz="500" spc="-1" strike="noStrike">
              <a:latin typeface="Calibri"/>
            </a:endParaRPr>
          </a:p>
          <a:p>
            <a:pPr>
              <a:lnSpc>
                <a:spcPct val="100000"/>
              </a:lnSpc>
            </a:pPr>
            <a:r>
              <a:rPr b="0" lang="en-US" sz="500" spc="-1" strike="noStrike">
                <a:solidFill>
                  <a:srgbClr val="000000"/>
                </a:solidFill>
                <a:latin typeface="Arial"/>
                <a:ea typeface="DejaVu Sans"/>
              </a:rPr>
              <a:t>   </a:t>
            </a:r>
            <a:r>
              <a:rPr b="0" lang="en-US" sz="500" spc="-1" strike="noStrike">
                <a:solidFill>
                  <a:srgbClr val="000000"/>
                </a:solidFill>
                <a:latin typeface="Arial"/>
                <a:ea typeface="DejaVu Sans"/>
              </a:rPr>
              <a:t>(linear model)</a:t>
            </a:r>
            <a:endParaRPr b="0" lang="en-US" sz="500" spc="-1" strike="noStrike">
              <a:latin typeface="Calibri"/>
            </a:endParaRPr>
          </a:p>
        </p:txBody>
      </p:sp>
      <p:sp>
        <p:nvSpPr>
          <p:cNvPr id="55" name="CustomShape 16"/>
          <p:cNvSpPr/>
          <p:nvPr/>
        </p:nvSpPr>
        <p:spPr>
          <a:xfrm>
            <a:off x="1514520" y="3773520"/>
            <a:ext cx="1517400" cy="910440"/>
          </a:xfrm>
          <a:prstGeom prst="rect">
            <a:avLst/>
          </a:prstGeom>
          <a:noFill/>
          <a:ln>
            <a:noFill/>
          </a:ln>
        </p:spPr>
        <p:style>
          <a:lnRef idx="0"/>
          <a:fillRef idx="0"/>
          <a:effectRef idx="0"/>
          <a:fontRef idx="minor"/>
        </p:style>
        <p:txBody>
          <a:bodyPr lIns="90000" rIns="90000" tIns="45000" bIns="45000">
            <a:spAutoFit/>
          </a:bodyPr>
          <a:p>
            <a:pPr algn="ctr">
              <a:lnSpc>
                <a:spcPct val="150000"/>
              </a:lnSpc>
            </a:pPr>
            <a:r>
              <a:rPr b="0" lang="en-US" sz="600" spc="-1" strike="noStrike" u="sng">
                <a:solidFill>
                  <a:srgbClr val="000000"/>
                </a:solidFill>
                <a:uFillTx/>
                <a:latin typeface="Arial"/>
                <a:ea typeface="DejaVu Sans"/>
              </a:rPr>
              <a:t>Activation Analysis</a:t>
            </a:r>
            <a:endParaRPr b="0" lang="en-US" sz="600" spc="-1" strike="noStrike">
              <a:latin typeface="Calibri"/>
            </a:endParaRPr>
          </a:p>
          <a:p>
            <a:pPr marL="216000" indent="-215640">
              <a:lnSpc>
                <a:spcPct val="100000"/>
              </a:lnSpc>
              <a:buClr>
                <a:srgbClr val="000000"/>
              </a:buClr>
              <a:buFont typeface="Arial"/>
              <a:buChar char="•"/>
            </a:pPr>
            <a:r>
              <a:rPr b="0" lang="en-US" sz="500" spc="-1" strike="noStrike">
                <a:solidFill>
                  <a:srgbClr val="000000"/>
                </a:solidFill>
                <a:latin typeface="Arial"/>
                <a:ea typeface="DejaVu Sans"/>
              </a:rPr>
              <a:t> </a:t>
            </a:r>
            <a:r>
              <a:rPr b="0" lang="en-US" sz="500" spc="-1" strike="noStrike">
                <a:solidFill>
                  <a:srgbClr val="000000"/>
                </a:solidFill>
                <a:latin typeface="Arial"/>
                <a:ea typeface="DejaVu Sans"/>
              </a:rPr>
              <a:t>Proprocessing</a:t>
            </a:r>
            <a:endParaRPr b="0" lang="en-US" sz="500" spc="-1" strike="noStrike">
              <a:latin typeface="Calibri"/>
            </a:endParaRPr>
          </a:p>
          <a:p>
            <a:pPr>
              <a:lnSpc>
                <a:spcPct val="100000"/>
              </a:lnSpc>
            </a:pPr>
            <a:r>
              <a:rPr b="0" lang="en-US" sz="500" spc="-1" strike="noStrike">
                <a:solidFill>
                  <a:srgbClr val="000000"/>
                </a:solidFill>
                <a:latin typeface="Arial"/>
                <a:ea typeface="DejaVu Sans"/>
              </a:rPr>
              <a:t>   </a:t>
            </a:r>
            <a:r>
              <a:rPr b="0" lang="el-GR" sz="500" spc="-1" strike="noStrike">
                <a:solidFill>
                  <a:srgbClr val="000000"/>
                </a:solidFill>
                <a:latin typeface="Arial"/>
                <a:ea typeface="DejaVu Sans"/>
              </a:rPr>
              <a:t>(</a:t>
            </a:r>
            <a:r>
              <a:rPr b="0" lang="en-US" sz="500" spc="-1" strike="noStrike">
                <a:solidFill>
                  <a:srgbClr val="000000"/>
                </a:solidFill>
                <a:latin typeface="Arial"/>
                <a:ea typeface="DejaVu Sans"/>
              </a:rPr>
              <a:t>realign, coregister, normalize, smooth)</a:t>
            </a:r>
            <a:endParaRPr b="0" lang="en-US" sz="500" spc="-1" strike="noStrike">
              <a:latin typeface="Calibri"/>
            </a:endParaRPr>
          </a:p>
          <a:p>
            <a:pPr marL="216000" indent="-215640">
              <a:lnSpc>
                <a:spcPct val="100000"/>
              </a:lnSpc>
              <a:buClr>
                <a:srgbClr val="000000"/>
              </a:buClr>
              <a:buFont typeface="Arial"/>
              <a:buChar char="•"/>
            </a:pPr>
            <a:r>
              <a:rPr b="0" lang="en-US" sz="500" spc="-1" strike="noStrike">
                <a:solidFill>
                  <a:srgbClr val="000000"/>
                </a:solidFill>
                <a:latin typeface="Arial"/>
                <a:ea typeface="DejaVu Sans"/>
              </a:rPr>
              <a:t> </a:t>
            </a:r>
            <a:r>
              <a:rPr b="0" lang="en-US" sz="500" spc="-1" strike="noStrike">
                <a:solidFill>
                  <a:srgbClr val="000000"/>
                </a:solidFill>
                <a:latin typeface="Arial"/>
                <a:ea typeface="DejaVu Sans"/>
              </a:rPr>
              <a:t>First Level GLM </a:t>
            </a:r>
            <a:endParaRPr b="0" lang="en-US" sz="500" spc="-1" strike="noStrike">
              <a:latin typeface="Calibri"/>
            </a:endParaRPr>
          </a:p>
          <a:p>
            <a:pPr>
              <a:lnSpc>
                <a:spcPct val="100000"/>
              </a:lnSpc>
            </a:pPr>
            <a:r>
              <a:rPr b="0" lang="en-US" sz="500" spc="-1" strike="noStrike">
                <a:solidFill>
                  <a:srgbClr val="000000"/>
                </a:solidFill>
                <a:latin typeface="Arial"/>
                <a:ea typeface="DejaVu Sans"/>
              </a:rPr>
              <a:t>   </a:t>
            </a:r>
            <a:r>
              <a:rPr b="0" lang="en-US" sz="500" spc="-1" strike="noStrike" u="sng">
                <a:solidFill>
                  <a:srgbClr val="000000"/>
                </a:solidFill>
                <a:uFillTx/>
                <a:latin typeface="Arial"/>
                <a:ea typeface="DejaVu Sans"/>
              </a:rPr>
              <a:t>MINE &amp; OTHER</a:t>
            </a:r>
            <a:r>
              <a:rPr b="0" lang="en-US" sz="500" spc="-1" strike="noStrike">
                <a:solidFill>
                  <a:srgbClr val="000000"/>
                </a:solidFill>
                <a:latin typeface="Arial"/>
                <a:ea typeface="DejaVu Sans"/>
              </a:rPr>
              <a:t> as events as regressors</a:t>
            </a:r>
            <a:endParaRPr b="0" lang="en-US" sz="500" spc="-1" strike="noStrike">
              <a:latin typeface="Calibri"/>
            </a:endParaRPr>
          </a:p>
          <a:p>
            <a:pPr>
              <a:lnSpc>
                <a:spcPct val="100000"/>
              </a:lnSpc>
            </a:pPr>
            <a:r>
              <a:rPr b="0" lang="en-US" sz="500" spc="-1" strike="noStrike">
                <a:solidFill>
                  <a:srgbClr val="000000"/>
                </a:solidFill>
                <a:latin typeface="Arial"/>
                <a:ea typeface="DejaVu Sans"/>
              </a:rPr>
              <a:t>   </a:t>
            </a:r>
            <a:r>
              <a:rPr b="0" lang="en-US" sz="500" spc="-1" strike="noStrike" u="sng">
                <a:solidFill>
                  <a:srgbClr val="000000"/>
                </a:solidFill>
                <a:uFillTx/>
                <a:latin typeface="Arial"/>
                <a:ea typeface="DejaVu Sans"/>
              </a:rPr>
              <a:t>SYNC &amp; OSYNC</a:t>
            </a:r>
            <a:r>
              <a:rPr b="0" lang="en-US" sz="500" spc="-1" strike="noStrike">
                <a:solidFill>
                  <a:srgbClr val="000000"/>
                </a:solidFill>
                <a:latin typeface="Arial"/>
                <a:ea typeface="DejaVu Sans"/>
              </a:rPr>
              <a:t> as block as regressors</a:t>
            </a:r>
            <a:endParaRPr b="0" lang="en-US" sz="500" spc="-1" strike="noStrike">
              <a:latin typeface="Calibri"/>
            </a:endParaRPr>
          </a:p>
          <a:p>
            <a:pPr marL="216000" indent="-215640">
              <a:lnSpc>
                <a:spcPct val="100000"/>
              </a:lnSpc>
              <a:buClr>
                <a:srgbClr val="000000"/>
              </a:buClr>
              <a:buFont typeface="Arial"/>
              <a:buChar char="•"/>
            </a:pPr>
            <a:r>
              <a:rPr b="0" lang="en-US" sz="500" spc="-1" strike="noStrike">
                <a:solidFill>
                  <a:srgbClr val="000000"/>
                </a:solidFill>
                <a:latin typeface="Arial"/>
                <a:ea typeface="DejaVu Sans"/>
              </a:rPr>
              <a:t> </a:t>
            </a:r>
            <a:r>
              <a:rPr b="0" lang="en-US" sz="500" spc="-1" strike="noStrike">
                <a:solidFill>
                  <a:srgbClr val="000000"/>
                </a:solidFill>
                <a:latin typeface="Arial"/>
                <a:ea typeface="DejaVu Sans"/>
              </a:rPr>
              <a:t>Group Level GLM</a:t>
            </a:r>
            <a:endParaRPr b="0" lang="en-US" sz="500" spc="-1" strike="noStrike">
              <a:latin typeface="Calibri"/>
            </a:endParaRPr>
          </a:p>
          <a:p>
            <a:pPr marL="216000" indent="-215640">
              <a:lnSpc>
                <a:spcPct val="100000"/>
              </a:lnSpc>
              <a:buClr>
                <a:srgbClr val="000000"/>
              </a:buClr>
              <a:buFont typeface="Arial"/>
              <a:buChar char="•"/>
            </a:pPr>
            <a:r>
              <a:rPr b="0" lang="en-US" sz="500" spc="-1" strike="noStrike">
                <a:solidFill>
                  <a:srgbClr val="000000"/>
                </a:solidFill>
                <a:latin typeface="Arial"/>
                <a:ea typeface="DejaVu Sans"/>
              </a:rPr>
              <a:t> </a:t>
            </a:r>
            <a:r>
              <a:rPr b="0" lang="en-US" sz="500" spc="-1" strike="noStrike">
                <a:solidFill>
                  <a:srgbClr val="000000"/>
                </a:solidFill>
                <a:latin typeface="Arial"/>
                <a:ea typeface="DejaVu Sans"/>
              </a:rPr>
              <a:t>Conjunction Analysis of MINE &amp; OTHER </a:t>
            </a:r>
            <a:endParaRPr b="0" lang="en-US" sz="500" spc="-1" strike="noStrike">
              <a:latin typeface="Calibri"/>
            </a:endParaRPr>
          </a:p>
          <a:p>
            <a:pPr>
              <a:lnSpc>
                <a:spcPct val="100000"/>
              </a:lnSpc>
            </a:pPr>
            <a:endParaRPr b="0" lang="en-US" sz="500" spc="-1" strike="noStrike">
              <a:latin typeface="Calibri"/>
            </a:endParaRPr>
          </a:p>
        </p:txBody>
      </p:sp>
      <p:sp>
        <p:nvSpPr>
          <p:cNvPr id="56" name="CustomShape 17"/>
          <p:cNvSpPr/>
          <p:nvPr/>
        </p:nvSpPr>
        <p:spPr>
          <a:xfrm>
            <a:off x="1576800" y="3795840"/>
            <a:ext cx="1262880" cy="868680"/>
          </a:xfrm>
          <a:prstGeom prst="roundRect">
            <a:avLst>
              <a:gd name="adj" fmla="val 16667"/>
            </a:avLst>
          </a:prstGeom>
          <a:noFill/>
          <a:ln w="9360">
            <a:solidFill>
              <a:srgbClr val="7030a0"/>
            </a:solidFill>
          </a:ln>
        </p:spPr>
        <p:style>
          <a:lnRef idx="2">
            <a:schemeClr val="accent1">
              <a:shade val="50000"/>
            </a:schemeClr>
          </a:lnRef>
          <a:fillRef idx="1">
            <a:schemeClr val="accent1"/>
          </a:fillRef>
          <a:effectRef idx="0">
            <a:schemeClr val="accent1"/>
          </a:effectRef>
          <a:fontRef idx="minor"/>
        </p:style>
      </p:sp>
      <p:pic>
        <p:nvPicPr>
          <p:cNvPr id="57" name="Image 52" descr=""/>
          <p:cNvPicPr/>
          <p:nvPr/>
        </p:nvPicPr>
        <p:blipFill>
          <a:blip r:embed="rId5"/>
          <a:stretch/>
        </p:blipFill>
        <p:spPr>
          <a:xfrm>
            <a:off x="26280" y="1711800"/>
            <a:ext cx="191160" cy="202680"/>
          </a:xfrm>
          <a:prstGeom prst="rect">
            <a:avLst/>
          </a:prstGeom>
          <a:ln>
            <a:noFill/>
          </a:ln>
        </p:spPr>
      </p:pic>
      <p:pic>
        <p:nvPicPr>
          <p:cNvPr id="58" name="Picture 2" descr="A box car shaped signal representing &amp;#39;onoff&amp;#39; stimuli in fMRI brain... |  Download Scientific Diagram"/>
          <p:cNvPicPr/>
          <p:nvPr/>
        </p:nvPicPr>
        <p:blipFill>
          <a:blip r:embed="rId6"/>
          <a:stretch/>
        </p:blipFill>
        <p:spPr>
          <a:xfrm rot="5400000">
            <a:off x="1168200" y="4873680"/>
            <a:ext cx="382320" cy="354960"/>
          </a:xfrm>
          <a:prstGeom prst="rect">
            <a:avLst/>
          </a:prstGeom>
          <a:ln>
            <a:noFill/>
          </a:ln>
        </p:spPr>
      </p:pic>
      <p:pic>
        <p:nvPicPr>
          <p:cNvPr id="59" name="Picture 141" descr="A box car shaped signal representing &amp;#39;onoff&amp;#39; stimuli in fMRI brain... |  Download Scientific Diagram"/>
          <p:cNvPicPr/>
          <p:nvPr/>
        </p:nvPicPr>
        <p:blipFill>
          <a:blip r:embed="rId7"/>
          <a:stretch/>
        </p:blipFill>
        <p:spPr>
          <a:xfrm rot="5400000">
            <a:off x="1486440" y="4966560"/>
            <a:ext cx="382320" cy="354960"/>
          </a:xfrm>
          <a:prstGeom prst="rect">
            <a:avLst/>
          </a:prstGeom>
          <a:ln>
            <a:noFill/>
          </a:ln>
        </p:spPr>
      </p:pic>
      <p:sp>
        <p:nvSpPr>
          <p:cNvPr id="60" name="CustomShape 18"/>
          <p:cNvSpPr/>
          <p:nvPr/>
        </p:nvSpPr>
        <p:spPr>
          <a:xfrm>
            <a:off x="1073520" y="5070600"/>
            <a:ext cx="98280" cy="242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00" spc="-1" strike="noStrike">
                <a:solidFill>
                  <a:srgbClr val="000000"/>
                </a:solidFill>
                <a:latin typeface="Arial"/>
                <a:ea typeface="DejaVu Sans"/>
              </a:rPr>
              <a:t>x</a:t>
            </a:r>
            <a:endParaRPr b="0" lang="en-US" sz="1000" spc="-1" strike="noStrike">
              <a:latin typeface="Calibri"/>
            </a:endParaRPr>
          </a:p>
        </p:txBody>
      </p:sp>
      <p:sp>
        <p:nvSpPr>
          <p:cNvPr id="61" name="CustomShape 19"/>
          <p:cNvSpPr/>
          <p:nvPr/>
        </p:nvSpPr>
        <p:spPr>
          <a:xfrm>
            <a:off x="1784520" y="5025600"/>
            <a:ext cx="194400" cy="241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00" spc="-1" strike="noStrike">
                <a:solidFill>
                  <a:srgbClr val="000000"/>
                </a:solidFill>
                <a:latin typeface="Arial"/>
                <a:ea typeface="DejaVu Sans"/>
              </a:rPr>
              <a:t>=</a:t>
            </a:r>
            <a:endParaRPr b="0" lang="en-US" sz="1000" spc="-1" strike="noStrike">
              <a:latin typeface="Calibri"/>
            </a:endParaRPr>
          </a:p>
        </p:txBody>
      </p:sp>
      <p:pic>
        <p:nvPicPr>
          <p:cNvPr id="62" name="Picture 67" descr=""/>
          <p:cNvPicPr/>
          <p:nvPr/>
        </p:nvPicPr>
        <p:blipFill>
          <a:blip r:embed="rId8"/>
          <a:stretch/>
        </p:blipFill>
        <p:spPr>
          <a:xfrm>
            <a:off x="331200" y="4857480"/>
            <a:ext cx="671400" cy="518400"/>
          </a:xfrm>
          <a:prstGeom prst="rect">
            <a:avLst/>
          </a:prstGeom>
          <a:ln>
            <a:noFill/>
          </a:ln>
        </p:spPr>
      </p:pic>
      <p:pic>
        <p:nvPicPr>
          <p:cNvPr id="63" name="Picture 161" descr="Chart, box and whisker chart&#10;&#10;Description automatically generated"/>
          <p:cNvPicPr/>
          <p:nvPr/>
        </p:nvPicPr>
        <p:blipFill>
          <a:blip r:embed="rId9"/>
          <a:stretch/>
        </p:blipFill>
        <p:spPr>
          <a:xfrm>
            <a:off x="1979640" y="4809240"/>
            <a:ext cx="797760" cy="615240"/>
          </a:xfrm>
          <a:prstGeom prst="rect">
            <a:avLst/>
          </a:prstGeom>
          <a:ln>
            <a:noFill/>
          </a:ln>
        </p:spPr>
      </p:pic>
      <p:sp>
        <p:nvSpPr>
          <p:cNvPr id="64" name="CustomShape 20"/>
          <p:cNvSpPr/>
          <p:nvPr/>
        </p:nvSpPr>
        <p:spPr>
          <a:xfrm>
            <a:off x="207720" y="4689720"/>
            <a:ext cx="2631600" cy="1067400"/>
          </a:xfrm>
          <a:prstGeom prst="roundRect">
            <a:avLst>
              <a:gd name="adj" fmla="val 16667"/>
            </a:avLst>
          </a:prstGeom>
          <a:noFill/>
          <a:ln w="9360">
            <a:solidFill>
              <a:srgbClr val="7030a0"/>
            </a:solidFill>
          </a:ln>
        </p:spPr>
        <p:style>
          <a:lnRef idx="2">
            <a:schemeClr val="accent1">
              <a:shade val="50000"/>
            </a:schemeClr>
          </a:lnRef>
          <a:fillRef idx="1">
            <a:schemeClr val="accent1"/>
          </a:fillRef>
          <a:effectRef idx="0">
            <a:schemeClr val="accent1"/>
          </a:effectRef>
          <a:fontRef idx="minor"/>
        </p:style>
      </p:sp>
      <p:sp>
        <p:nvSpPr>
          <p:cNvPr id="65" name="CustomShape 21"/>
          <p:cNvSpPr/>
          <p:nvPr/>
        </p:nvSpPr>
        <p:spPr>
          <a:xfrm>
            <a:off x="587160" y="4689720"/>
            <a:ext cx="2094840" cy="1814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600" spc="-1" strike="noStrike" u="sng">
                <a:solidFill>
                  <a:srgbClr val="000000"/>
                </a:solidFill>
                <a:uFillTx/>
                <a:latin typeface="Arial"/>
                <a:ea typeface="DejaVu Sans"/>
              </a:rPr>
              <a:t>Psychophysiological Interactions Analysis</a:t>
            </a:r>
            <a:endParaRPr b="0" lang="en-US" sz="600" spc="-1" strike="noStrike">
              <a:latin typeface="Calibri"/>
            </a:endParaRPr>
          </a:p>
        </p:txBody>
      </p:sp>
      <p:sp>
        <p:nvSpPr>
          <p:cNvPr id="66" name="CustomShape 22"/>
          <p:cNvSpPr/>
          <p:nvPr/>
        </p:nvSpPr>
        <p:spPr>
          <a:xfrm>
            <a:off x="156240" y="5371920"/>
            <a:ext cx="2668680" cy="469800"/>
          </a:xfrm>
          <a:prstGeom prst="rect">
            <a:avLst/>
          </a:prstGeom>
          <a:noFill/>
          <a:ln>
            <a:noFill/>
          </a:ln>
        </p:spPr>
        <p:style>
          <a:lnRef idx="0"/>
          <a:fillRef idx="0"/>
          <a:effectRef idx="0"/>
          <a:fontRef idx="minor"/>
        </p:style>
        <p:txBody>
          <a:bodyPr lIns="90000" rIns="90000" tIns="45000" bIns="45000">
            <a:spAutoFit/>
          </a:bodyPr>
          <a:p>
            <a:pPr marL="171360" indent="-215640">
              <a:lnSpc>
                <a:spcPct val="100000"/>
              </a:lnSpc>
              <a:buClr>
                <a:srgbClr val="000000"/>
              </a:buClr>
              <a:buFont typeface="Arial"/>
              <a:buChar char="•"/>
            </a:pPr>
            <a:r>
              <a:rPr b="0" lang="en-US" sz="500" spc="-1" strike="noStrike">
                <a:solidFill>
                  <a:srgbClr val="000000"/>
                </a:solidFill>
                <a:latin typeface="Arial"/>
                <a:ea typeface="DejaVu Sans"/>
              </a:rPr>
              <a:t>The ROI from the </a:t>
            </a:r>
            <a:r>
              <a:rPr b="0" lang="en-US" sz="500" spc="-1" strike="noStrike">
                <a:solidFill>
                  <a:srgbClr val="000000"/>
                </a:solidFill>
                <a:latin typeface="Arial"/>
                <a:ea typeface="Times New Roman"/>
              </a:rPr>
              <a:t>“Mine” </a:t>
            </a:r>
            <a:r>
              <a:rPr b="0" lang="el-GR" sz="500" spc="-1" strike="noStrike">
                <a:solidFill>
                  <a:srgbClr val="000000"/>
                </a:solidFill>
                <a:latin typeface="Arial"/>
                <a:ea typeface="Times New Roman"/>
              </a:rPr>
              <a:t>∩ </a:t>
            </a:r>
            <a:r>
              <a:rPr b="0" lang="en-US" sz="500" spc="-1" strike="noStrike">
                <a:solidFill>
                  <a:srgbClr val="000000"/>
                </a:solidFill>
                <a:latin typeface="Arial"/>
                <a:ea typeface="Times New Roman"/>
              </a:rPr>
              <a:t>“Other” contrast are used as seed regions.</a:t>
            </a:r>
            <a:endParaRPr b="0" lang="en-US" sz="500" spc="-1" strike="noStrike">
              <a:latin typeface="Calibri"/>
            </a:endParaRPr>
          </a:p>
          <a:p>
            <a:pPr marL="171360" indent="-215640">
              <a:lnSpc>
                <a:spcPct val="100000"/>
              </a:lnSpc>
              <a:buClr>
                <a:srgbClr val="000000"/>
              </a:buClr>
              <a:buFont typeface="Arial"/>
              <a:buChar char="•"/>
            </a:pPr>
            <a:r>
              <a:rPr b="0" lang="en-US" sz="500" spc="-1" strike="noStrike">
                <a:solidFill>
                  <a:srgbClr val="000000"/>
                </a:solidFill>
                <a:latin typeface="Arial"/>
                <a:ea typeface="DejaVu Sans"/>
              </a:rPr>
              <a:t>Timeseries are extracted from each seed.</a:t>
            </a:r>
            <a:endParaRPr b="0" lang="en-US" sz="500" spc="-1" strike="noStrike">
              <a:latin typeface="Calibri"/>
            </a:endParaRPr>
          </a:p>
          <a:p>
            <a:pPr marL="171360" indent="-215640">
              <a:lnSpc>
                <a:spcPct val="100000"/>
              </a:lnSpc>
              <a:buClr>
                <a:srgbClr val="000000"/>
              </a:buClr>
              <a:buFont typeface="Arial"/>
              <a:buChar char="•"/>
            </a:pPr>
            <a:r>
              <a:rPr b="0" lang="en-US" sz="500" spc="-1" strike="noStrike">
                <a:solidFill>
                  <a:srgbClr val="000000"/>
                </a:solidFill>
                <a:latin typeface="Arial"/>
                <a:ea typeface="DejaVu Sans"/>
              </a:rPr>
              <a:t>The time series are convolved with the SYNC and ASYNC task boxcar regressor.</a:t>
            </a:r>
            <a:endParaRPr b="0" lang="en-US" sz="500" spc="-1" strike="noStrike">
              <a:latin typeface="Calibri"/>
            </a:endParaRPr>
          </a:p>
          <a:p>
            <a:pPr marL="171360" indent="-215640">
              <a:lnSpc>
                <a:spcPct val="100000"/>
              </a:lnSpc>
              <a:buClr>
                <a:srgbClr val="000000"/>
              </a:buClr>
              <a:buFont typeface="Arial"/>
              <a:buChar char="•"/>
            </a:pPr>
            <a:r>
              <a:rPr b="0" lang="en-US" sz="500" spc="-1" strike="noStrike">
                <a:solidFill>
                  <a:srgbClr val="000000"/>
                </a:solidFill>
                <a:latin typeface="Arial"/>
                <a:ea typeface="DejaVu Sans"/>
              </a:rPr>
              <a:t>Task, physiological timeseries and interactions build the GLM model.</a:t>
            </a:r>
            <a:endParaRPr b="0" lang="en-US" sz="500" spc="-1" strike="noStrike">
              <a:latin typeface="Calibri"/>
            </a:endParaRPr>
          </a:p>
          <a:p>
            <a:pPr>
              <a:lnSpc>
                <a:spcPct val="100000"/>
              </a:lnSpc>
            </a:pPr>
            <a:r>
              <a:rPr b="0" lang="en-US" sz="500" spc="-1" strike="noStrike">
                <a:solidFill>
                  <a:srgbClr val="000000"/>
                </a:solidFill>
                <a:latin typeface="Arial"/>
                <a:ea typeface="DejaVu Sans"/>
              </a:rPr>
              <a:t> </a:t>
            </a:r>
            <a:endParaRPr b="0" lang="en-US" sz="500" spc="-1" strike="noStrike">
              <a:latin typeface="Calibri"/>
            </a:endParaRPr>
          </a:p>
        </p:txBody>
      </p:sp>
      <p:sp>
        <p:nvSpPr>
          <p:cNvPr id="67" name="CustomShape 23"/>
          <p:cNvSpPr/>
          <p:nvPr/>
        </p:nvSpPr>
        <p:spPr>
          <a:xfrm flipV="1" rot="10800000">
            <a:off x="2978280" y="1121040"/>
            <a:ext cx="3293280" cy="4955040"/>
          </a:xfrm>
          <a:prstGeom prst="rect">
            <a:avLst/>
          </a:prstGeom>
          <a:solidFill>
            <a:schemeClr val="bg1"/>
          </a:solidFill>
          <a:ln w="3240">
            <a:solidFill>
              <a:schemeClr val="tx1">
                <a:lumMod val="65000"/>
                <a:lumOff val="35000"/>
              </a:schemeClr>
            </a:solidFill>
            <a:round/>
          </a:ln>
          <a:effectLst>
            <a:outerShdw algn="ctr" blurRad="50800" dir="2519758" dist="174867" rotWithShape="0">
              <a:schemeClr val="tx1">
                <a:alpha val="16911"/>
              </a:schemeClr>
            </a:outerShdw>
          </a:effectLst>
        </p:spPr>
        <p:style>
          <a:lnRef idx="0"/>
          <a:fillRef idx="0"/>
          <a:effectRef idx="0"/>
          <a:fontRef idx="minor"/>
        </p:style>
      </p:sp>
      <p:sp>
        <p:nvSpPr>
          <p:cNvPr id="68" name="CustomShape 24"/>
          <p:cNvSpPr/>
          <p:nvPr/>
        </p:nvSpPr>
        <p:spPr>
          <a:xfrm>
            <a:off x="4007520" y="1192680"/>
            <a:ext cx="2196000" cy="542880"/>
          </a:xfrm>
          <a:prstGeom prst="rect">
            <a:avLst/>
          </a:prstGeom>
          <a:noFill/>
          <a:ln>
            <a:noFill/>
          </a:ln>
        </p:spPr>
        <p:style>
          <a:lnRef idx="0"/>
          <a:fillRef idx="0"/>
          <a:effectRef idx="0"/>
          <a:fontRef idx="minor"/>
        </p:style>
        <p:txBody>
          <a:bodyPr lIns="11520" rIns="11520" tIns="5760" bIns="5760">
            <a:spAutoFit/>
          </a:bodyPr>
          <a:p>
            <a:pPr marL="27360" indent="-25920" algn="just">
              <a:lnSpc>
                <a:spcPct val="100000"/>
              </a:lnSpc>
              <a:buClr>
                <a:srgbClr val="000000"/>
              </a:buClr>
              <a:buFont typeface="Arial"/>
              <a:buChar char="•"/>
              <a:tabLst>
                <a:tab algn="l" pos="0"/>
              </a:tabLst>
            </a:pPr>
            <a:r>
              <a:rPr b="0" lang="en-US" sz="500" spc="-1" strike="noStrike">
                <a:solidFill>
                  <a:srgbClr val="000000"/>
                </a:solidFill>
                <a:latin typeface="Arial"/>
                <a:ea typeface="Calibri"/>
              </a:rPr>
              <a:t>Same rate of “Mine and “Other” across conditions (goodness-of-fit </a:t>
            </a:r>
            <a:r>
              <a:rPr b="0" lang="el-GR" sz="500" spc="-1" strike="noStrike">
                <a:solidFill>
                  <a:srgbClr val="000000"/>
                </a:solidFill>
                <a:latin typeface="Arial"/>
                <a:ea typeface="Calibri"/>
              </a:rPr>
              <a:t>χ</a:t>
            </a:r>
            <a:r>
              <a:rPr b="0" lang="en-US" sz="500" spc="-1" strike="noStrike" baseline="30000">
                <a:solidFill>
                  <a:srgbClr val="000000"/>
                </a:solidFill>
                <a:latin typeface="Arial"/>
                <a:ea typeface="Calibri"/>
              </a:rPr>
              <a:t>2</a:t>
            </a:r>
            <a:r>
              <a:rPr b="0" lang="en-US" sz="500" spc="-1" strike="noStrike">
                <a:solidFill>
                  <a:srgbClr val="000000"/>
                </a:solidFill>
                <a:latin typeface="Arial"/>
                <a:ea typeface="Calibri"/>
              </a:rPr>
              <a:t>=8.3, p=.93)</a:t>
            </a:r>
            <a:endParaRPr b="0" lang="en-US" sz="500" spc="-1" strike="noStrike">
              <a:latin typeface="Calibri"/>
            </a:endParaRPr>
          </a:p>
          <a:p>
            <a:pPr marL="27360" indent="-25920" algn="just">
              <a:lnSpc>
                <a:spcPct val="100000"/>
              </a:lnSpc>
              <a:buClr>
                <a:srgbClr val="000000"/>
              </a:buClr>
              <a:buFont typeface="Arial"/>
              <a:buChar char="•"/>
              <a:tabLst>
                <a:tab algn="l" pos="0"/>
              </a:tabLst>
            </a:pPr>
            <a:r>
              <a:rPr b="0" lang="en-US" sz="500" spc="-1" strike="noStrike">
                <a:solidFill>
                  <a:srgbClr val="000000"/>
                </a:solidFill>
                <a:latin typeface="Arial"/>
                <a:ea typeface="Calibri"/>
              </a:rPr>
              <a:t>RT~ feedback  (Sync/ Async) : Non Significant  (F=1.42, p=.23)</a:t>
            </a:r>
            <a:endParaRPr b="0" lang="en-US" sz="500" spc="-1" strike="noStrike">
              <a:latin typeface="Calibri"/>
            </a:endParaRPr>
          </a:p>
          <a:p>
            <a:pPr marL="27360" indent="-25920" algn="just">
              <a:lnSpc>
                <a:spcPct val="100000"/>
              </a:lnSpc>
              <a:buClr>
                <a:srgbClr val="000000"/>
              </a:buClr>
              <a:buFont typeface="Arial"/>
              <a:buChar char="•"/>
              <a:tabLst>
                <a:tab algn="l" pos="0"/>
              </a:tabLst>
            </a:pPr>
            <a:r>
              <a:rPr b="0" lang="en-US" sz="500" spc="-1" strike="noStrike">
                <a:solidFill>
                  <a:srgbClr val="000000"/>
                </a:solidFill>
                <a:latin typeface="Arial"/>
                <a:ea typeface="Calibri"/>
              </a:rPr>
              <a:t>RT~ response  (Mine/ Other)  : Non Significant  (F=.01, p=.98)</a:t>
            </a:r>
            <a:endParaRPr b="0" lang="en-US" sz="500" spc="-1" strike="noStrike">
              <a:latin typeface="Calibri"/>
            </a:endParaRPr>
          </a:p>
          <a:p>
            <a:pPr marL="27360" indent="-25920" algn="just">
              <a:lnSpc>
                <a:spcPct val="100000"/>
              </a:lnSpc>
              <a:buClr>
                <a:srgbClr val="000000"/>
              </a:buClr>
              <a:buFont typeface="Arial"/>
              <a:buChar char="•"/>
              <a:tabLst>
                <a:tab algn="l" pos="0"/>
              </a:tabLst>
            </a:pPr>
            <a:r>
              <a:rPr b="0" lang="en-US" sz="500" spc="-1" strike="noStrike">
                <a:solidFill>
                  <a:srgbClr val="000000"/>
                </a:solidFill>
                <a:latin typeface="Arial"/>
                <a:ea typeface="Calibri"/>
              </a:rPr>
              <a:t>Accuracy was a not  significant predictor of RT  (p=.09).</a:t>
            </a:r>
            <a:endParaRPr b="0" lang="en-US" sz="500" spc="-1" strike="noStrike">
              <a:latin typeface="Calibri"/>
            </a:endParaRPr>
          </a:p>
          <a:p>
            <a:pPr marL="27360" indent="-25920" algn="just">
              <a:lnSpc>
                <a:spcPct val="100000"/>
              </a:lnSpc>
              <a:buClr>
                <a:srgbClr val="000000"/>
              </a:buClr>
              <a:buFont typeface="Arial"/>
              <a:buChar char="•"/>
              <a:tabLst>
                <a:tab algn="l" pos="0"/>
              </a:tabLst>
            </a:pPr>
            <a:r>
              <a:rPr b="0" lang="en-US" sz="500" spc="-1" strike="noStrike">
                <a:solidFill>
                  <a:srgbClr val="000000"/>
                </a:solidFill>
                <a:latin typeface="Arial"/>
                <a:ea typeface="Calibri"/>
              </a:rPr>
              <a:t>Sync condition elicited higher rates of correct responses (p&lt;.001) </a:t>
            </a:r>
            <a:endParaRPr b="0" lang="en-US" sz="500" spc="-1" strike="noStrike">
              <a:latin typeface="Calibri"/>
            </a:endParaRPr>
          </a:p>
          <a:p>
            <a:pPr marL="27360" indent="-25920" algn="just">
              <a:lnSpc>
                <a:spcPct val="100000"/>
              </a:lnSpc>
              <a:buClr>
                <a:srgbClr val="000000"/>
              </a:buClr>
              <a:buFont typeface="Arial"/>
              <a:buChar char="•"/>
              <a:tabLst>
                <a:tab algn="l" pos="0"/>
              </a:tabLst>
            </a:pPr>
            <a:r>
              <a:rPr b="0" lang="en-US" sz="500" spc="-1" strike="noStrike">
                <a:solidFill>
                  <a:srgbClr val="000000"/>
                </a:solidFill>
                <a:latin typeface="Arial"/>
                <a:ea typeface="DejaVu Sans"/>
              </a:rPr>
              <a:t>Subjects showed high bias (M=0.92).</a:t>
            </a:r>
            <a:endParaRPr b="0" lang="en-US" sz="500" spc="-1" strike="noStrike">
              <a:latin typeface="Calibri"/>
            </a:endParaRPr>
          </a:p>
        </p:txBody>
      </p:sp>
      <p:pic>
        <p:nvPicPr>
          <p:cNvPr id="69" name="Picture 101" descr=""/>
          <p:cNvPicPr/>
          <p:nvPr/>
        </p:nvPicPr>
        <p:blipFill>
          <a:blip r:embed="rId10"/>
          <a:srcRect l="35381" t="0" r="33189" b="0"/>
          <a:stretch/>
        </p:blipFill>
        <p:spPr>
          <a:xfrm>
            <a:off x="3016440" y="1152000"/>
            <a:ext cx="951120" cy="802080"/>
          </a:xfrm>
          <a:prstGeom prst="rect">
            <a:avLst/>
          </a:prstGeom>
          <a:ln>
            <a:noFill/>
          </a:ln>
        </p:spPr>
      </p:pic>
      <p:pic>
        <p:nvPicPr>
          <p:cNvPr id="70" name="Picture 101" descr=""/>
          <p:cNvPicPr/>
          <p:nvPr/>
        </p:nvPicPr>
        <p:blipFill>
          <a:blip r:embed="rId11"/>
          <a:srcRect l="66964" t="0" r="0" b="0"/>
          <a:stretch/>
        </p:blipFill>
        <p:spPr>
          <a:xfrm>
            <a:off x="3039840" y="1985400"/>
            <a:ext cx="927720" cy="861120"/>
          </a:xfrm>
          <a:prstGeom prst="rect">
            <a:avLst/>
          </a:prstGeom>
          <a:ln>
            <a:noFill/>
          </a:ln>
        </p:spPr>
      </p:pic>
      <p:pic>
        <p:nvPicPr>
          <p:cNvPr id="71" name="Picture 97" descr=""/>
          <p:cNvPicPr/>
          <p:nvPr/>
        </p:nvPicPr>
        <p:blipFill>
          <a:blip r:embed="rId12"/>
          <a:stretch/>
        </p:blipFill>
        <p:spPr>
          <a:xfrm>
            <a:off x="4030920" y="1807200"/>
            <a:ext cx="2161800" cy="1051920"/>
          </a:xfrm>
          <a:prstGeom prst="rect">
            <a:avLst/>
          </a:prstGeom>
          <a:ln>
            <a:noFill/>
          </a:ln>
        </p:spPr>
      </p:pic>
      <p:sp>
        <p:nvSpPr>
          <p:cNvPr id="72" name="CustomShape 25"/>
          <p:cNvSpPr/>
          <p:nvPr/>
        </p:nvSpPr>
        <p:spPr>
          <a:xfrm>
            <a:off x="2958120" y="2860920"/>
            <a:ext cx="3337920" cy="317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500" spc="-1" strike="noStrike">
                <a:solidFill>
                  <a:srgbClr val="000000"/>
                </a:solidFill>
                <a:latin typeface="Arial"/>
                <a:ea typeface="DejaVu Sans"/>
              </a:rPr>
              <a:t>People seem to have a very high criterion, as they tend to respond ‘Other’ more often. However, synchronicity does improve performance compared to asynchronicity. Even if people are conservative in attributing sources as their own, synchronicity still increases correct bodily attributions.</a:t>
            </a:r>
            <a:endParaRPr b="0" lang="en-US" sz="500" spc="-1" strike="noStrike">
              <a:latin typeface="Calibri"/>
            </a:endParaRPr>
          </a:p>
        </p:txBody>
      </p:sp>
      <p:pic>
        <p:nvPicPr>
          <p:cNvPr id="73" name="Picture 76" descr="Chart&#10;&#10;Description automatically generated with low confidence"/>
          <p:cNvPicPr/>
          <p:nvPr/>
        </p:nvPicPr>
        <p:blipFill>
          <a:blip r:embed="rId13"/>
          <a:srcRect l="0" t="0" r="14848" b="0"/>
          <a:stretch/>
        </p:blipFill>
        <p:spPr>
          <a:xfrm>
            <a:off x="3037320" y="3251160"/>
            <a:ext cx="2518920" cy="898560"/>
          </a:xfrm>
          <a:prstGeom prst="rect">
            <a:avLst/>
          </a:prstGeom>
          <a:ln>
            <a:noFill/>
          </a:ln>
        </p:spPr>
      </p:pic>
      <p:pic>
        <p:nvPicPr>
          <p:cNvPr id="74" name="Picture 76" descr="Chart&#10;&#10;Description automatically generated with low confidence"/>
          <p:cNvPicPr/>
          <p:nvPr/>
        </p:nvPicPr>
        <p:blipFill>
          <a:blip r:embed="rId14"/>
          <a:srcRect l="89447" t="0" r="307" b="0"/>
          <a:stretch/>
        </p:blipFill>
        <p:spPr>
          <a:xfrm>
            <a:off x="5612040" y="3273480"/>
            <a:ext cx="349560" cy="865800"/>
          </a:xfrm>
          <a:prstGeom prst="rect">
            <a:avLst/>
          </a:prstGeom>
          <a:ln>
            <a:noFill/>
          </a:ln>
        </p:spPr>
      </p:pic>
      <p:pic>
        <p:nvPicPr>
          <p:cNvPr id="75" name="Picture 86" descr=""/>
          <p:cNvPicPr/>
          <p:nvPr/>
        </p:nvPicPr>
        <p:blipFill>
          <a:blip r:embed="rId15"/>
          <a:srcRect l="0" t="64852" r="0" b="0"/>
          <a:stretch/>
        </p:blipFill>
        <p:spPr>
          <a:xfrm>
            <a:off x="5113800" y="4117680"/>
            <a:ext cx="1096560" cy="789120"/>
          </a:xfrm>
          <a:prstGeom prst="rect">
            <a:avLst/>
          </a:prstGeom>
          <a:ln>
            <a:noFill/>
          </a:ln>
        </p:spPr>
      </p:pic>
      <p:pic>
        <p:nvPicPr>
          <p:cNvPr id="76" name="Picture 86" descr=""/>
          <p:cNvPicPr/>
          <p:nvPr/>
        </p:nvPicPr>
        <p:blipFill>
          <a:blip r:embed="rId16"/>
          <a:srcRect l="79544" t="193" r="-802" b="70576"/>
          <a:stretch/>
        </p:blipFill>
        <p:spPr>
          <a:xfrm>
            <a:off x="3708000" y="4161240"/>
            <a:ext cx="252000" cy="721080"/>
          </a:xfrm>
          <a:prstGeom prst="rect">
            <a:avLst/>
          </a:prstGeom>
          <a:ln>
            <a:noFill/>
          </a:ln>
        </p:spPr>
      </p:pic>
      <p:pic>
        <p:nvPicPr>
          <p:cNvPr id="77" name="Picture 86" descr=""/>
          <p:cNvPicPr/>
          <p:nvPr/>
        </p:nvPicPr>
        <p:blipFill>
          <a:blip r:embed="rId17"/>
          <a:srcRect l="0" t="29756" r="0" b="35522"/>
          <a:stretch/>
        </p:blipFill>
        <p:spPr>
          <a:xfrm>
            <a:off x="3992040" y="4117680"/>
            <a:ext cx="1096560" cy="789120"/>
          </a:xfrm>
          <a:prstGeom prst="rect">
            <a:avLst/>
          </a:prstGeom>
          <a:ln>
            <a:noFill/>
          </a:ln>
        </p:spPr>
      </p:pic>
      <p:pic>
        <p:nvPicPr>
          <p:cNvPr id="78" name="Picture 86" descr=""/>
          <p:cNvPicPr/>
          <p:nvPr/>
        </p:nvPicPr>
        <p:blipFill>
          <a:blip r:embed="rId18"/>
          <a:srcRect l="11621" t="1524" r="25928" b="71308"/>
          <a:stretch/>
        </p:blipFill>
        <p:spPr>
          <a:xfrm>
            <a:off x="3053160" y="4200840"/>
            <a:ext cx="684360" cy="679320"/>
          </a:xfrm>
          <a:prstGeom prst="rect">
            <a:avLst/>
          </a:prstGeom>
          <a:ln>
            <a:noFill/>
          </a:ln>
        </p:spPr>
      </p:pic>
      <p:pic>
        <p:nvPicPr>
          <p:cNvPr id="79" name="Picture 90" descr=""/>
          <p:cNvPicPr/>
          <p:nvPr/>
        </p:nvPicPr>
        <p:blipFill>
          <a:blip r:embed="rId19"/>
          <a:srcRect l="15361" t="0" r="6961" b="70953"/>
          <a:stretch/>
        </p:blipFill>
        <p:spPr>
          <a:xfrm>
            <a:off x="3060360" y="4974480"/>
            <a:ext cx="887400" cy="711360"/>
          </a:xfrm>
          <a:prstGeom prst="rect">
            <a:avLst/>
          </a:prstGeom>
          <a:ln>
            <a:noFill/>
          </a:ln>
        </p:spPr>
      </p:pic>
      <p:pic>
        <p:nvPicPr>
          <p:cNvPr id="80" name="Picture 90" descr=""/>
          <p:cNvPicPr/>
          <p:nvPr/>
        </p:nvPicPr>
        <p:blipFill>
          <a:blip r:embed="rId20"/>
          <a:srcRect l="0" t="29580" r="0" b="34937"/>
          <a:stretch/>
        </p:blipFill>
        <p:spPr>
          <a:xfrm>
            <a:off x="4016520" y="4951080"/>
            <a:ext cx="1096560" cy="789120"/>
          </a:xfrm>
          <a:prstGeom prst="rect">
            <a:avLst/>
          </a:prstGeom>
          <a:ln>
            <a:noFill/>
          </a:ln>
        </p:spPr>
      </p:pic>
      <p:sp>
        <p:nvSpPr>
          <p:cNvPr id="81" name="CustomShape 26"/>
          <p:cNvSpPr/>
          <p:nvPr/>
        </p:nvSpPr>
        <p:spPr>
          <a:xfrm>
            <a:off x="2977560" y="3129840"/>
            <a:ext cx="3249360" cy="176040"/>
          </a:xfrm>
          <a:prstGeom prst="rect">
            <a:avLst/>
          </a:prstGeom>
          <a:noFill/>
          <a:ln>
            <a:noFill/>
          </a:ln>
        </p:spPr>
        <p:style>
          <a:lnRef idx="0"/>
          <a:fillRef idx="0"/>
          <a:effectRef idx="0"/>
          <a:fontRef idx="minor"/>
        </p:style>
        <p:txBody>
          <a:bodyPr lIns="90000" rIns="90000" tIns="45000" bIns="45000">
            <a:spAutoFit/>
          </a:bodyPr>
          <a:p>
            <a:pPr algn="just">
              <a:lnSpc>
                <a:spcPct val="100000"/>
              </a:lnSpc>
              <a:tabLst>
                <a:tab algn="l" pos="0"/>
              </a:tabLst>
            </a:pPr>
            <a:r>
              <a:rPr b="0" lang="en-US" sz="500" spc="-1" strike="noStrike" u="sng">
                <a:solidFill>
                  <a:srgbClr val="000000"/>
                </a:solidFill>
                <a:uFillTx/>
                <a:latin typeface="Arial"/>
                <a:ea typeface="Times New Roman"/>
              </a:rPr>
              <a:t>Contrast</a:t>
            </a:r>
            <a:r>
              <a:rPr b="0" lang="en-US" sz="500" spc="-1" strike="noStrike">
                <a:solidFill>
                  <a:srgbClr val="000000"/>
                </a:solidFill>
                <a:latin typeface="Arial"/>
                <a:ea typeface="Times New Roman"/>
              </a:rPr>
              <a:t>: “Mine” </a:t>
            </a:r>
            <a:r>
              <a:rPr b="0" lang="el-GR" sz="500" spc="-1" strike="noStrike">
                <a:solidFill>
                  <a:srgbClr val="000000"/>
                </a:solidFill>
                <a:latin typeface="Arial"/>
                <a:ea typeface="Times New Roman"/>
              </a:rPr>
              <a:t>∩ </a:t>
            </a:r>
            <a:r>
              <a:rPr b="0" lang="en-US" sz="500" spc="-1" strike="noStrike">
                <a:solidFill>
                  <a:srgbClr val="000000"/>
                </a:solidFill>
                <a:latin typeface="Arial"/>
                <a:ea typeface="Times New Roman"/>
              </a:rPr>
              <a:t>“Other” (p</a:t>
            </a:r>
            <a:r>
              <a:rPr b="0" lang="en-US" sz="500" spc="-1" strike="noStrike" baseline="-25000">
                <a:solidFill>
                  <a:srgbClr val="000000"/>
                </a:solidFill>
                <a:latin typeface="Arial"/>
                <a:ea typeface="Times New Roman"/>
              </a:rPr>
              <a:t>FDR </a:t>
            </a:r>
            <a:r>
              <a:rPr b="0" lang="en-US" sz="500" spc="-1" strike="noStrike">
                <a:solidFill>
                  <a:srgbClr val="000000"/>
                </a:solidFill>
                <a:latin typeface="Arial"/>
                <a:ea typeface="Times New Roman"/>
              </a:rPr>
              <a:t>&lt; .05). Colorbars indicates T-values.  </a:t>
            </a:r>
            <a:endParaRPr b="0" lang="en-US" sz="500" spc="-1" strike="noStrike">
              <a:latin typeface="Calibri"/>
            </a:endParaRPr>
          </a:p>
        </p:txBody>
      </p:sp>
      <p:sp>
        <p:nvSpPr>
          <p:cNvPr id="82" name="CustomShape 27"/>
          <p:cNvSpPr/>
          <p:nvPr/>
        </p:nvSpPr>
        <p:spPr>
          <a:xfrm>
            <a:off x="2941560" y="5830560"/>
            <a:ext cx="3249360" cy="241920"/>
          </a:xfrm>
          <a:prstGeom prst="rect">
            <a:avLst/>
          </a:prstGeom>
          <a:noFill/>
          <a:ln>
            <a:noFill/>
          </a:ln>
        </p:spPr>
        <p:style>
          <a:lnRef idx="0"/>
          <a:fillRef idx="0"/>
          <a:effectRef idx="0"/>
          <a:fontRef idx="minor"/>
        </p:style>
        <p:txBody>
          <a:bodyPr lIns="90000" rIns="90000" tIns="45000" bIns="45000">
            <a:spAutoFit/>
          </a:bodyPr>
          <a:p>
            <a:pPr algn="just">
              <a:lnSpc>
                <a:spcPct val="100000"/>
              </a:lnSpc>
              <a:tabLst>
                <a:tab algn="l" pos="0"/>
              </a:tabLst>
            </a:pPr>
            <a:r>
              <a:rPr b="0" lang="en-US" sz="500" spc="-1" strike="noStrike">
                <a:solidFill>
                  <a:srgbClr val="000000"/>
                </a:solidFill>
                <a:latin typeface="Arial"/>
                <a:ea typeface="DejaVu Sans"/>
              </a:rPr>
              <a:t>Although subjects tend to have a bias towards attributing signals to others, functional connectivity increases during asynchronous trials, showing that the brain can track different feedback conditions.</a:t>
            </a:r>
            <a:endParaRPr b="0" lang="en-US" sz="500" spc="-1" strike="noStrike">
              <a:latin typeface="Calibri"/>
            </a:endParaRPr>
          </a:p>
        </p:txBody>
      </p:sp>
      <p:sp>
        <p:nvSpPr>
          <p:cNvPr id="83" name="CustomShape 28"/>
          <p:cNvSpPr/>
          <p:nvPr/>
        </p:nvSpPr>
        <p:spPr>
          <a:xfrm>
            <a:off x="2971080" y="4088880"/>
            <a:ext cx="834480" cy="150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400" spc="-1" strike="noStrike" u="sng">
                <a:solidFill>
                  <a:srgbClr val="000000"/>
                </a:solidFill>
                <a:uFillTx/>
                <a:latin typeface="Arial"/>
                <a:ea typeface="Times New Roman"/>
              </a:rPr>
              <a:t> </a:t>
            </a:r>
            <a:r>
              <a:rPr b="0" lang="en-US" sz="400" spc="-1" strike="noStrike" u="sng">
                <a:solidFill>
                  <a:srgbClr val="000000"/>
                </a:solidFill>
                <a:uFillTx/>
                <a:latin typeface="Arial"/>
                <a:ea typeface="Times New Roman"/>
              </a:rPr>
              <a:t>Seed: Right Anterior Insula</a:t>
            </a:r>
            <a:endParaRPr b="0" lang="en-US" sz="400" spc="-1" strike="noStrike">
              <a:latin typeface="Calibri"/>
            </a:endParaRPr>
          </a:p>
        </p:txBody>
      </p:sp>
      <p:sp>
        <p:nvSpPr>
          <p:cNvPr id="84" name="CustomShape 29"/>
          <p:cNvSpPr/>
          <p:nvPr/>
        </p:nvSpPr>
        <p:spPr>
          <a:xfrm>
            <a:off x="3028680" y="4858920"/>
            <a:ext cx="834480" cy="150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400" spc="-1" strike="noStrike" u="sng">
                <a:solidFill>
                  <a:srgbClr val="000000"/>
                </a:solidFill>
                <a:uFillTx/>
                <a:latin typeface="Arial"/>
                <a:ea typeface="Times New Roman"/>
              </a:rPr>
              <a:t> </a:t>
            </a:r>
            <a:r>
              <a:rPr b="0" lang="en-US" sz="400" spc="-1" strike="noStrike" u="sng">
                <a:solidFill>
                  <a:srgbClr val="000000"/>
                </a:solidFill>
                <a:uFillTx/>
                <a:latin typeface="Arial"/>
                <a:ea typeface="Times New Roman"/>
              </a:rPr>
              <a:t>Seed: Left Operculum</a:t>
            </a:r>
            <a:endParaRPr b="0" lang="en-US" sz="400" spc="-1" strike="noStrike">
              <a:latin typeface="Calibri"/>
            </a:endParaRPr>
          </a:p>
        </p:txBody>
      </p:sp>
      <p:pic>
        <p:nvPicPr>
          <p:cNvPr id="85" name="Picture 90" descr=""/>
          <p:cNvPicPr/>
          <p:nvPr/>
        </p:nvPicPr>
        <p:blipFill>
          <a:blip r:embed="rId21"/>
          <a:srcRect l="0" t="65249" r="0" b="0"/>
          <a:stretch/>
        </p:blipFill>
        <p:spPr>
          <a:xfrm>
            <a:off x="5175000" y="4980240"/>
            <a:ext cx="1095840" cy="802080"/>
          </a:xfrm>
          <a:prstGeom prst="rect">
            <a:avLst/>
          </a:prstGeom>
          <a:ln>
            <a:noFill/>
          </a:ln>
        </p:spPr>
      </p:pic>
      <p:pic>
        <p:nvPicPr>
          <p:cNvPr id="86" name="Image 52" descr=""/>
          <p:cNvPicPr/>
          <p:nvPr/>
        </p:nvPicPr>
        <p:blipFill>
          <a:blip r:embed="rId22"/>
          <a:stretch/>
        </p:blipFill>
        <p:spPr>
          <a:xfrm>
            <a:off x="48240" y="5853600"/>
            <a:ext cx="191160" cy="202680"/>
          </a:xfrm>
          <a:prstGeom prst="rect">
            <a:avLst/>
          </a:prstGeom>
          <a:ln>
            <a:noFill/>
          </a:ln>
        </p:spPr>
      </p:pic>
      <p:pic>
        <p:nvPicPr>
          <p:cNvPr id="87" name="Image 52" descr=""/>
          <p:cNvPicPr/>
          <p:nvPr/>
        </p:nvPicPr>
        <p:blipFill>
          <a:blip r:embed="rId23"/>
          <a:stretch/>
        </p:blipFill>
        <p:spPr>
          <a:xfrm>
            <a:off x="2863440" y="950400"/>
            <a:ext cx="191160" cy="202680"/>
          </a:xfrm>
          <a:prstGeom prst="rect">
            <a:avLst/>
          </a:prstGeom>
          <a:ln>
            <a:noFill/>
          </a:ln>
        </p:spPr>
      </p:pic>
      <p:sp>
        <p:nvSpPr>
          <p:cNvPr id="88" name="CustomShape 30"/>
          <p:cNvSpPr/>
          <p:nvPr/>
        </p:nvSpPr>
        <p:spPr>
          <a:xfrm>
            <a:off x="3028680" y="998280"/>
            <a:ext cx="629640" cy="117720"/>
          </a:xfrm>
          <a:prstGeom prst="rect">
            <a:avLst/>
          </a:prstGeom>
          <a:noFill/>
          <a:ln>
            <a:noFill/>
          </a:ln>
        </p:spPr>
        <p:style>
          <a:lnRef idx="0"/>
          <a:fillRef idx="0"/>
          <a:effectRef idx="0"/>
          <a:fontRef idx="minor"/>
        </p:style>
        <p:txBody>
          <a:bodyPr lIns="11520" rIns="11520" tIns="5760" bIns="5760">
            <a:spAutoFit/>
          </a:bodyPr>
          <a:p>
            <a:pPr>
              <a:lnSpc>
                <a:spcPct val="100000"/>
              </a:lnSpc>
            </a:pPr>
            <a:r>
              <a:rPr b="1" lang="fr-FR" sz="700" spc="-1" strike="noStrike">
                <a:solidFill>
                  <a:srgbClr val="000000"/>
                </a:solidFill>
                <a:latin typeface="Arial"/>
                <a:ea typeface="ＭＳ Ｐゴシック"/>
              </a:rPr>
              <a:t>Results</a:t>
            </a:r>
            <a:endParaRPr b="0" lang="en-US" sz="700" spc="-1" strike="noStrike">
              <a:latin typeface="Calibri"/>
            </a:endParaRPr>
          </a:p>
        </p:txBody>
      </p:sp>
      <p:pic>
        <p:nvPicPr>
          <p:cNvPr id="89" name="Image 52" descr=""/>
          <p:cNvPicPr/>
          <p:nvPr/>
        </p:nvPicPr>
        <p:blipFill>
          <a:blip r:embed="rId24"/>
          <a:stretch/>
        </p:blipFill>
        <p:spPr>
          <a:xfrm>
            <a:off x="2862360" y="6094080"/>
            <a:ext cx="191160" cy="202680"/>
          </a:xfrm>
          <a:prstGeom prst="rect">
            <a:avLst/>
          </a:prstGeom>
          <a:ln>
            <a:noFill/>
          </a:ln>
        </p:spPr>
      </p:pic>
      <p:sp>
        <p:nvSpPr>
          <p:cNvPr id="90" name="CustomShape 31"/>
          <p:cNvSpPr/>
          <p:nvPr/>
        </p:nvSpPr>
        <p:spPr>
          <a:xfrm flipV="1" rot="10800000">
            <a:off x="2996280" y="6271200"/>
            <a:ext cx="3270600" cy="296280"/>
          </a:xfrm>
          <a:prstGeom prst="rect">
            <a:avLst/>
          </a:prstGeom>
          <a:solidFill>
            <a:schemeClr val="bg1"/>
          </a:solidFill>
          <a:ln w="3240">
            <a:solidFill>
              <a:schemeClr val="tx1">
                <a:lumMod val="65000"/>
                <a:lumOff val="35000"/>
              </a:schemeClr>
            </a:solidFill>
            <a:round/>
          </a:ln>
          <a:effectLst>
            <a:outerShdw algn="ctr" blurRad="50800" dir="2519758" dist="174867" rotWithShape="0">
              <a:schemeClr val="tx1">
                <a:alpha val="16911"/>
              </a:schemeClr>
            </a:outerShdw>
          </a:effectLst>
        </p:spPr>
        <p:style>
          <a:lnRef idx="0"/>
          <a:fillRef idx="0"/>
          <a:effectRef idx="0"/>
          <a:fontRef idx="minor"/>
        </p:style>
        <p:txBody>
          <a:bodyPr lIns="11520" rIns="11520" tIns="5760" bIns="5760">
            <a:normAutofit/>
          </a:bodyPr>
          <a:p>
            <a:pPr marL="65520" indent="-63720">
              <a:lnSpc>
                <a:spcPct val="100000"/>
              </a:lnSpc>
              <a:buClr>
                <a:srgbClr val="000000"/>
              </a:buClr>
              <a:buFont typeface="Arial"/>
              <a:buAutoNum type="arabicPeriod"/>
            </a:pPr>
            <a:r>
              <a:rPr b="0" lang="en-US" sz="400" spc="-1" strike="noStrike">
                <a:solidFill>
                  <a:srgbClr val="000000"/>
                </a:solidFill>
                <a:latin typeface="Arial"/>
                <a:ea typeface="DejaVu Sans"/>
              </a:rPr>
              <a:t>Ring C, Brener J, Knapp K, Mailloux J. Biological Psychology. 2015 Jan 1;104:193–8.</a:t>
            </a:r>
            <a:endParaRPr b="0" lang="en-US" sz="400" spc="-1" strike="noStrike">
              <a:latin typeface="Calibri"/>
            </a:endParaRPr>
          </a:p>
          <a:p>
            <a:pPr marL="65520" indent="-63720">
              <a:lnSpc>
                <a:spcPct val="100000"/>
              </a:lnSpc>
              <a:buClr>
                <a:srgbClr val="000000"/>
              </a:buClr>
              <a:buFont typeface="Arial"/>
              <a:buAutoNum type="arabicPeriod"/>
            </a:pPr>
            <a:r>
              <a:rPr b="0" lang="en-US" sz="400" spc="-1" strike="noStrike">
                <a:solidFill>
                  <a:srgbClr val="000000"/>
                </a:solidFill>
                <a:latin typeface="Arial"/>
                <a:ea typeface="DejaVu Sans"/>
              </a:rPr>
              <a:t>Adler D, Herbelin B, Similowski T, Blanke O. Respir Physiol Neurobiol. 2014 Nov 1;203:68–7</a:t>
            </a:r>
            <a:endParaRPr b="0" lang="en-US" sz="400" spc="-1" strike="noStrike">
              <a:latin typeface="Calibri"/>
            </a:endParaRPr>
          </a:p>
          <a:p>
            <a:pPr marL="65520" indent="-63720">
              <a:lnSpc>
                <a:spcPct val="100000"/>
              </a:lnSpc>
              <a:buClr>
                <a:srgbClr val="000000"/>
              </a:buClr>
              <a:buFont typeface="Arial"/>
              <a:buAutoNum type="arabicPeriod"/>
            </a:pPr>
            <a:r>
              <a:rPr b="0" lang="en-US" sz="400" spc="-1" strike="noStrike">
                <a:solidFill>
                  <a:srgbClr val="000000"/>
                </a:solidFill>
                <a:latin typeface="Arial"/>
                <a:ea typeface="DejaVu Sans"/>
              </a:rPr>
              <a:t>Salomon R, Ronchi R, Dönz J, Bello-Ruiz J, Herbelin B, Martet R, et al.. J Neurosci. 2016 May 4;36(18):5115</a:t>
            </a:r>
            <a:endParaRPr b="0" lang="en-US" sz="400" spc="-1" strike="noStrike">
              <a:latin typeface="Calibri"/>
            </a:endParaRPr>
          </a:p>
          <a:p>
            <a:pPr marL="65520" indent="-63720">
              <a:lnSpc>
                <a:spcPct val="100000"/>
              </a:lnSpc>
              <a:buClr>
                <a:srgbClr val="000000"/>
              </a:buClr>
              <a:buFont typeface="Arial"/>
              <a:buAutoNum type="arabicPeriod"/>
            </a:pPr>
            <a:r>
              <a:rPr b="0" lang="fr-BE" sz="400" spc="-1" strike="noStrike">
                <a:solidFill>
                  <a:srgbClr val="000000"/>
                </a:solidFill>
                <a:latin typeface="Arial"/>
                <a:ea typeface="DejaVu Sans"/>
              </a:rPr>
              <a:t>Iodice P, Porciello G, Bufalari I, Barca L, Pezzulo G. PNAS. 2019 Jul 9;116(28):13897–902.</a:t>
            </a:r>
            <a:endParaRPr b="0" lang="en-US" sz="400" spc="-1" strike="noStrike">
              <a:latin typeface="Calibri"/>
            </a:endParaRPr>
          </a:p>
          <a:p>
            <a:pPr marL="65520" indent="-63720">
              <a:lnSpc>
                <a:spcPct val="100000"/>
              </a:lnSpc>
              <a:buClr>
                <a:srgbClr val="000000"/>
              </a:buClr>
              <a:buFont typeface="Arial"/>
              <a:buAutoNum type="arabicPeriod"/>
            </a:pPr>
            <a:r>
              <a:rPr b="0" lang="en-US" sz="400" spc="-1" strike="noStrike">
                <a:solidFill>
                  <a:srgbClr val="000000"/>
                </a:solidFill>
                <a:latin typeface="Arial"/>
                <a:ea typeface="DejaVu Sans"/>
              </a:rPr>
              <a:t>Apps MAJ, Tsakiris M. Neurosci Biobehav Rev. 2014 Apr;41:85–97.</a:t>
            </a:r>
            <a:endParaRPr b="0" lang="en-US" sz="400" spc="-1" strike="noStrike">
              <a:latin typeface="Calibri"/>
            </a:endParaRPr>
          </a:p>
          <a:p>
            <a:pPr>
              <a:lnSpc>
                <a:spcPct val="100000"/>
              </a:lnSpc>
            </a:pPr>
            <a:endParaRPr b="0" lang="en-US" sz="400" spc="-1" strike="noStrike">
              <a:latin typeface="Calibri"/>
            </a:endParaRPr>
          </a:p>
          <a:p>
            <a:pPr>
              <a:lnSpc>
                <a:spcPct val="100000"/>
              </a:lnSpc>
            </a:pPr>
            <a:endParaRPr b="0" lang="en-US" sz="400" spc="-1" strike="noStrike">
              <a:latin typeface="Calibri"/>
            </a:endParaRPr>
          </a:p>
          <a:p>
            <a:pPr>
              <a:lnSpc>
                <a:spcPct val="100000"/>
              </a:lnSpc>
            </a:pPr>
            <a:endParaRPr b="0" lang="en-US" sz="400" spc="-1" strike="noStrike">
              <a:latin typeface="Calibri"/>
            </a:endParaRPr>
          </a:p>
        </p:txBody>
      </p:sp>
      <p:sp>
        <p:nvSpPr>
          <p:cNvPr id="91" name="CustomShape 32"/>
          <p:cNvSpPr/>
          <p:nvPr/>
        </p:nvSpPr>
        <p:spPr>
          <a:xfrm>
            <a:off x="3033720" y="6153480"/>
            <a:ext cx="629640" cy="96480"/>
          </a:xfrm>
          <a:prstGeom prst="rect">
            <a:avLst/>
          </a:prstGeom>
          <a:noFill/>
          <a:ln>
            <a:noFill/>
          </a:ln>
        </p:spPr>
        <p:style>
          <a:lnRef idx="0"/>
          <a:fillRef idx="0"/>
          <a:effectRef idx="0"/>
          <a:fontRef idx="minor"/>
        </p:style>
        <p:txBody>
          <a:bodyPr lIns="11520" rIns="11520" tIns="5760" bIns="5760">
            <a:spAutoFit/>
          </a:bodyPr>
          <a:p>
            <a:pPr>
              <a:lnSpc>
                <a:spcPct val="100000"/>
              </a:lnSpc>
            </a:pPr>
            <a:r>
              <a:rPr b="1" lang="fr-FR" sz="560" spc="-1" strike="noStrike">
                <a:solidFill>
                  <a:srgbClr val="000000"/>
                </a:solidFill>
                <a:latin typeface="Arial"/>
                <a:ea typeface="ＭＳ Ｐゴシック"/>
              </a:rPr>
              <a:t>References</a:t>
            </a:r>
            <a:endParaRPr b="0" lang="en-US" sz="560" spc="-1" strike="noStrike">
              <a:latin typeface="Calibri"/>
            </a:endParaRPr>
          </a:p>
        </p:txBody>
      </p:sp>
      <p:sp>
        <p:nvSpPr>
          <p:cNvPr id="92" name="CustomShape 33"/>
          <p:cNvSpPr/>
          <p:nvPr/>
        </p:nvSpPr>
        <p:spPr>
          <a:xfrm flipV="1" rot="10800000">
            <a:off x="2996280" y="6600960"/>
            <a:ext cx="3282120" cy="144000"/>
          </a:xfrm>
          <a:prstGeom prst="rect">
            <a:avLst/>
          </a:prstGeom>
          <a:solidFill>
            <a:schemeClr val="bg1"/>
          </a:solidFill>
          <a:ln w="3240">
            <a:solidFill>
              <a:schemeClr val="tx1">
                <a:lumMod val="65000"/>
                <a:lumOff val="35000"/>
              </a:schemeClr>
            </a:solidFill>
            <a:round/>
          </a:ln>
          <a:effectLst>
            <a:outerShdw algn="ctr" blurRad="50800" dir="2519758" dist="174867" rotWithShape="0">
              <a:schemeClr val="tx1">
                <a:alpha val="16911"/>
              </a:schemeClr>
            </a:outerShdw>
          </a:effectLst>
        </p:spPr>
        <p:style>
          <a:lnRef idx="0"/>
          <a:fillRef idx="0"/>
          <a:effectRef idx="0"/>
          <a:fontRef idx="minor"/>
        </p:style>
        <p:txBody>
          <a:bodyPr lIns="11520" rIns="11520" tIns="5760" bIns="5760">
            <a:normAutofit/>
          </a:bodyPr>
          <a:p>
            <a:pPr>
              <a:lnSpc>
                <a:spcPct val="150000"/>
              </a:lnSpc>
            </a:pPr>
            <a:r>
              <a:rPr b="0" lang="fr-FR" sz="600" spc="-1" strike="noStrike" u="sng">
                <a:solidFill>
                  <a:srgbClr val="0563c1"/>
                </a:solidFill>
                <a:uFillTx/>
                <a:latin typeface="Arial"/>
                <a:ea typeface="ＭＳ Ｐゴシック"/>
                <a:hlinkClick r:id="rId25"/>
              </a:rPr>
              <a:t>paradeisios.boulakis@uliege.</a:t>
            </a:r>
            <a:r>
              <a:rPr b="0" lang="fr-FR" sz="600" spc="-1" strike="noStrike" u="sng">
                <a:solidFill>
                  <a:srgbClr val="0563c1"/>
                </a:solidFill>
                <a:uFillTx/>
                <a:latin typeface="Arial"/>
                <a:ea typeface="ＭＳ Ｐゴシック"/>
              </a:rPr>
              <a:t>be</a:t>
            </a:r>
            <a:endParaRPr b="0" lang="en-US" sz="600" spc="-1" strike="noStrike">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2308</TotalTime>
  <Application>Collabora_Office/6.4.10.37$Linux_X86_64 LibreOffice_project/f05ecc6d6518da976854455996db3fe9144c6bf0</Application>
  <Words>839</Words>
  <Paragraphs>66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2018-02-07T07:23:41Z</dcterms:created>
  <dc:creator>Utilisateur de Microsoft Office</dc:creator>
  <dc:description/>
  <dc:language>en-US</dc:language>
  <cp:lastModifiedBy/>
  <cp:lastPrinted>2009-04-03T14:22:39Z</cp:lastPrinted>
  <dcterms:modified xsi:type="dcterms:W3CDTF">2022-04-20T12:34:26Z</dcterms:modified>
  <cp:revision>88</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Custom</vt:lpwstr>
  </property>
  <property fmtid="{D5CDD505-2E9C-101B-9397-08002B2CF9AE}" pid="9" name="ScaleCrop">
    <vt:bool>0</vt:bool>
  </property>
  <property fmtid="{D5CDD505-2E9C-101B-9397-08002B2CF9AE}" pid="10" name="ShareDoc">
    <vt:bool>0</vt:bool>
  </property>
  <property fmtid="{D5CDD505-2E9C-101B-9397-08002B2CF9AE}" pid="11" name="Slides">
    <vt:i4>1</vt:i4>
  </property>
</Properties>
</file>