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49" r:id="rId3"/>
    <p:sldId id="366" r:id="rId4"/>
    <p:sldId id="365" r:id="rId5"/>
    <p:sldId id="350" r:id="rId6"/>
    <p:sldId id="358" r:id="rId7"/>
    <p:sldId id="257" r:id="rId8"/>
    <p:sldId id="360" r:id="rId9"/>
    <p:sldId id="334" r:id="rId10"/>
    <p:sldId id="384" r:id="rId11"/>
    <p:sldId id="336" r:id="rId12"/>
    <p:sldId id="344" r:id="rId13"/>
    <p:sldId id="359" r:id="rId14"/>
    <p:sldId id="368" r:id="rId15"/>
    <p:sldId id="369" r:id="rId16"/>
    <p:sldId id="371" r:id="rId17"/>
    <p:sldId id="372" r:id="rId18"/>
    <p:sldId id="361" r:id="rId19"/>
    <p:sldId id="370" r:id="rId20"/>
    <p:sldId id="385" r:id="rId21"/>
    <p:sldId id="357" r:id="rId22"/>
    <p:sldId id="386" r:id="rId23"/>
    <p:sldId id="388" r:id="rId24"/>
    <p:sldId id="362" r:id="rId25"/>
    <p:sldId id="335" r:id="rId26"/>
    <p:sldId id="392" r:id="rId27"/>
    <p:sldId id="39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0098"/>
    <a:srgbClr val="7C006D"/>
    <a:srgbClr val="9C00A0"/>
    <a:srgbClr val="BA0DB5"/>
    <a:srgbClr val="E111DB"/>
    <a:srgbClr val="FEF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1915"/>
    <p:restoredTop sz="86450"/>
  </p:normalViewPr>
  <p:slideViewPr>
    <p:cSldViewPr snapToGrid="0" snapToObjects="1">
      <p:cViewPr varScale="1">
        <p:scale>
          <a:sx n="108" d="100"/>
          <a:sy n="108" d="100"/>
        </p:scale>
        <p:origin x="89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23T10:51:28.09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23T10:51:28.09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23T10:51:28.09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23T10:51:28.09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23T10:51:28.09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23T10:51:28.09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23T10:51:28.09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23T10:51:28.09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23T10:51:28.09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3/20/22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3/20/22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0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0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2.wdp"/><Relationship Id="rId7" Type="http://schemas.microsoft.com/office/2007/relationships/hdphoto" Target="../media/hdphoto9.wdp"/><Relationship Id="rId12" Type="http://schemas.openxmlformats.org/officeDocument/2006/relationships/image" Target="../media/image31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microsoft.com/office/2007/relationships/hdphoto" Target="../media/hdphoto11.wdp"/><Relationship Id="rId5" Type="http://schemas.openxmlformats.org/officeDocument/2006/relationships/image" Target="../media/image8.png"/><Relationship Id="rId15" Type="http://schemas.microsoft.com/office/2007/relationships/hdphoto" Target="../media/hdphoto13.wdp"/><Relationship Id="rId10" Type="http://schemas.openxmlformats.org/officeDocument/2006/relationships/image" Target="../media/image30.png"/><Relationship Id="rId9" Type="http://schemas.microsoft.com/office/2007/relationships/hdphoto" Target="../media/hdphoto10.wdp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jpe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4CD54-7C05-D847-92FB-A870ACCEC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489" y="1000052"/>
            <a:ext cx="8825658" cy="1528572"/>
          </a:xfrm>
        </p:spPr>
        <p:txBody>
          <a:bodyPr/>
          <a:lstStyle/>
          <a:p>
            <a:br>
              <a:rPr lang="fr-FR" sz="4000" dirty="0"/>
            </a:br>
            <a:r>
              <a:rPr lang="fr-FR" sz="4000" dirty="0"/>
              <a:t>Pied tombant</a:t>
            </a:r>
            <a:br>
              <a:rPr lang="fr-FR" sz="4000" dirty="0"/>
            </a:br>
            <a:r>
              <a:rPr lang="fr-FR" sz="4000" dirty="0"/>
              <a:t>bilatéral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63F9A78-7C48-5246-B7FD-3B314034C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3898667"/>
            <a:ext cx="8825658" cy="861420"/>
          </a:xfrm>
        </p:spPr>
        <p:txBody>
          <a:bodyPr/>
          <a:lstStyle/>
          <a:p>
            <a:r>
              <a:rPr lang="fr-FR" dirty="0"/>
              <a:t>F. Wang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A6067-C90C-FF48-859F-F8F13B87327B}"/>
              </a:ext>
            </a:extLst>
          </p:cNvPr>
          <p:cNvSpPr/>
          <p:nvPr/>
        </p:nvSpPr>
        <p:spPr>
          <a:xfrm>
            <a:off x="6551415" y="0"/>
            <a:ext cx="4573411" cy="68580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49" name="Encre 48">
                <a:extLst>
                  <a:ext uri="{FF2B5EF4-FFF2-40B4-BE49-F238E27FC236}">
                    <a16:creationId xmlns:a16="http://schemas.microsoft.com/office/drawing/2014/main" id="{6C16027E-D5E3-FE48-99BB-084F0F7D8494}"/>
                  </a:ext>
                </a:extLst>
              </p14:cNvPr>
              <p14:cNvContentPartPr/>
              <p14:nvPr/>
            </p14:nvContentPartPr>
            <p14:xfrm>
              <a:off x="7034880" y="-1671027"/>
              <a:ext cx="360" cy="360"/>
            </p14:xfrm>
          </p:contentPart>
        </mc:Choice>
        <mc:Fallback xmlns="">
          <p:pic>
            <p:nvPicPr>
              <p:cNvPr id="49" name="Encre 48">
                <a:extLst>
                  <a:ext uri="{FF2B5EF4-FFF2-40B4-BE49-F238E27FC236}">
                    <a16:creationId xmlns:a16="http://schemas.microsoft.com/office/drawing/2014/main" id="{6C16027E-D5E3-FE48-99BB-084F0F7D84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71880" y="-1733667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3798465F-F6C0-F045-B98C-7A0CFA932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1414" y="0"/>
            <a:ext cx="4575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79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4CD54-7C05-D847-92FB-A870ACCEC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160" y="33762"/>
            <a:ext cx="8825658" cy="861420"/>
          </a:xfrm>
        </p:spPr>
        <p:txBody>
          <a:bodyPr/>
          <a:lstStyle/>
          <a:p>
            <a:r>
              <a:rPr lang="fr-FR" sz="4000" dirty="0">
                <a:solidFill>
                  <a:srgbClr val="FF0000"/>
                </a:solidFill>
              </a:rPr>
              <a:t>Muscle : FSH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006EE9-1D3C-A14B-BD30-B6D71523C8FD}"/>
              </a:ext>
            </a:extLst>
          </p:cNvPr>
          <p:cNvSpPr/>
          <p:nvPr/>
        </p:nvSpPr>
        <p:spPr>
          <a:xfrm>
            <a:off x="6723046" y="210065"/>
            <a:ext cx="2548633" cy="706593"/>
          </a:xfrm>
          <a:prstGeom prst="rect">
            <a:avLst/>
          </a:prstGeom>
          <a:solidFill>
            <a:srgbClr val="7C0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15F829-EFAA-8447-9DDC-5A1C15ADD29B}"/>
              </a:ext>
            </a:extLst>
          </p:cNvPr>
          <p:cNvSpPr/>
          <p:nvPr/>
        </p:nvSpPr>
        <p:spPr>
          <a:xfrm>
            <a:off x="4707924" y="3103619"/>
            <a:ext cx="6237067" cy="706593"/>
          </a:xfrm>
          <a:prstGeom prst="rect">
            <a:avLst/>
          </a:prstGeom>
          <a:solidFill>
            <a:srgbClr val="7C0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77BC07-C138-CC42-A5C5-C3F1EE049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60" y="1141432"/>
            <a:ext cx="7383679" cy="463096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516CED8-4E10-284B-8966-DF1BAC89A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0625" y="792844"/>
            <a:ext cx="2948888" cy="243459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FAC0103-1399-3547-BC5F-9860BD2A3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7362" y="3796208"/>
            <a:ext cx="4034768" cy="232477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B60B43-B101-404B-AA16-82A6A311A4D0}"/>
              </a:ext>
            </a:extLst>
          </p:cNvPr>
          <p:cNvSpPr/>
          <p:nvPr/>
        </p:nvSpPr>
        <p:spPr>
          <a:xfrm>
            <a:off x="839527" y="5997171"/>
            <a:ext cx="3698448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.PingFang SC Regular"/>
              <a:buChar char="☉"/>
            </a:pPr>
            <a:r>
              <a:rPr lang="fr-B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 de BC à la tête de la </a:t>
            </a:r>
            <a:r>
              <a:rPr lang="fr-B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fibula</a:t>
            </a:r>
            <a:endParaRPr lang="fr-B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D77468A-282B-8B4D-9E95-93DB759F5374}"/>
              </a:ext>
            </a:extLst>
          </p:cNvPr>
          <p:cNvSpPr txBox="1"/>
          <p:nvPr/>
        </p:nvSpPr>
        <p:spPr>
          <a:xfrm>
            <a:off x="10653084" y="104691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NFS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4A8165E-9708-C04B-A5C6-E4648B771C29}"/>
              </a:ext>
            </a:extLst>
          </p:cNvPr>
          <p:cNvSpPr txBox="1"/>
          <p:nvPr/>
        </p:nvSpPr>
        <p:spPr>
          <a:xfrm>
            <a:off x="10361177" y="473013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TA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A2E91F1-E1EE-3C4A-92F1-06ECF6993B8D}"/>
              </a:ext>
            </a:extLst>
          </p:cNvPr>
          <p:cNvCxnSpPr>
            <a:cxnSpLocks/>
          </p:cNvCxnSpPr>
          <p:nvPr/>
        </p:nvCxnSpPr>
        <p:spPr>
          <a:xfrm>
            <a:off x="4540237" y="4675761"/>
            <a:ext cx="0" cy="36151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3DBD188-E498-694C-A55F-2D8546C4719D}"/>
              </a:ext>
            </a:extLst>
          </p:cNvPr>
          <p:cNvCxnSpPr>
            <a:cxnSpLocks/>
          </p:cNvCxnSpPr>
          <p:nvPr/>
        </p:nvCxnSpPr>
        <p:spPr>
          <a:xfrm flipH="1">
            <a:off x="4540237" y="5042903"/>
            <a:ext cx="3689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820A1D67-2DD4-E944-9CB3-C1CF6D11F44F}"/>
              </a:ext>
            </a:extLst>
          </p:cNvPr>
          <p:cNvSpPr txBox="1"/>
          <p:nvPr/>
        </p:nvSpPr>
        <p:spPr>
          <a:xfrm>
            <a:off x="4038176" y="4725179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5 mV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8176E54-A8CA-D540-9DC6-B1B3EE99AD85}"/>
              </a:ext>
            </a:extLst>
          </p:cNvPr>
          <p:cNvSpPr txBox="1"/>
          <p:nvPr/>
        </p:nvSpPr>
        <p:spPr>
          <a:xfrm>
            <a:off x="4501990" y="5086694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5 ms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AAE6BA6-1E26-094F-9740-75EA6CA320EC}"/>
              </a:ext>
            </a:extLst>
          </p:cNvPr>
          <p:cNvCxnSpPr>
            <a:cxnSpLocks/>
          </p:cNvCxnSpPr>
          <p:nvPr/>
        </p:nvCxnSpPr>
        <p:spPr>
          <a:xfrm>
            <a:off x="10993780" y="2710367"/>
            <a:ext cx="0" cy="22780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4F1E3C0A-3588-6D4A-8B46-96ACF767FCDC}"/>
              </a:ext>
            </a:extLst>
          </p:cNvPr>
          <p:cNvCxnSpPr>
            <a:cxnSpLocks/>
          </p:cNvCxnSpPr>
          <p:nvPr/>
        </p:nvCxnSpPr>
        <p:spPr>
          <a:xfrm flipH="1">
            <a:off x="10993780" y="2938169"/>
            <a:ext cx="22109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A5C44E31-0EEE-1C4E-BCAF-E79BEB5DC184}"/>
              </a:ext>
            </a:extLst>
          </p:cNvPr>
          <p:cNvSpPr txBox="1"/>
          <p:nvPr/>
        </p:nvSpPr>
        <p:spPr>
          <a:xfrm>
            <a:off x="10514137" y="2710367"/>
            <a:ext cx="5277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20 µV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5EB6AA0-A04E-9347-A045-B20A31A454DE}"/>
              </a:ext>
            </a:extLst>
          </p:cNvPr>
          <p:cNvSpPr txBox="1"/>
          <p:nvPr/>
        </p:nvSpPr>
        <p:spPr>
          <a:xfrm>
            <a:off x="10815147" y="2938864"/>
            <a:ext cx="5757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0,5 ms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066EC9D-51A1-1B4F-92DB-E17FCFF530CC}"/>
              </a:ext>
            </a:extLst>
          </p:cNvPr>
          <p:cNvCxnSpPr>
            <a:cxnSpLocks/>
          </p:cNvCxnSpPr>
          <p:nvPr/>
        </p:nvCxnSpPr>
        <p:spPr>
          <a:xfrm>
            <a:off x="10954516" y="5648325"/>
            <a:ext cx="0" cy="1678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6F1C4E4B-45D1-414F-889C-E0619E9160E2}"/>
              </a:ext>
            </a:extLst>
          </p:cNvPr>
          <p:cNvCxnSpPr>
            <a:cxnSpLocks/>
          </p:cNvCxnSpPr>
          <p:nvPr/>
        </p:nvCxnSpPr>
        <p:spPr>
          <a:xfrm flipH="1">
            <a:off x="10954516" y="5816213"/>
            <a:ext cx="14210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233F8479-1BD6-A94C-BBE4-DF8020E3EC08}"/>
              </a:ext>
            </a:extLst>
          </p:cNvPr>
          <p:cNvSpPr txBox="1"/>
          <p:nvPr/>
        </p:nvSpPr>
        <p:spPr>
          <a:xfrm>
            <a:off x="10491719" y="5609158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1 mV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ED967F0-34E9-584C-823E-1B5595EEF805}"/>
              </a:ext>
            </a:extLst>
          </p:cNvPr>
          <p:cNvSpPr txBox="1"/>
          <p:nvPr/>
        </p:nvSpPr>
        <p:spPr>
          <a:xfrm>
            <a:off x="10760700" y="5811082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30 ms</a:t>
            </a:r>
          </a:p>
        </p:txBody>
      </p:sp>
    </p:spTree>
    <p:extLst>
      <p:ext uri="{BB962C8B-B14F-4D97-AF65-F5344CB8AC3E}">
        <p14:creationId xmlns:p14="http://schemas.microsoft.com/office/powerpoint/2010/main" val="1899799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4CD54-7C05-D847-92FB-A870ACCEC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160" y="33762"/>
            <a:ext cx="8825658" cy="861420"/>
          </a:xfrm>
        </p:spPr>
        <p:txBody>
          <a:bodyPr/>
          <a:lstStyle/>
          <a:p>
            <a:r>
              <a:rPr lang="fr-FR" sz="4000" dirty="0">
                <a:solidFill>
                  <a:srgbClr val="FF0000"/>
                </a:solidFill>
              </a:rPr>
              <a:t>Muscle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006EE9-1D3C-A14B-BD30-B6D71523C8FD}"/>
              </a:ext>
            </a:extLst>
          </p:cNvPr>
          <p:cNvSpPr/>
          <p:nvPr/>
        </p:nvSpPr>
        <p:spPr>
          <a:xfrm>
            <a:off x="6723046" y="210065"/>
            <a:ext cx="2548633" cy="706593"/>
          </a:xfrm>
          <a:prstGeom prst="rect">
            <a:avLst/>
          </a:prstGeom>
          <a:solidFill>
            <a:srgbClr val="7C0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15F829-EFAA-8447-9DDC-5A1C15ADD29B}"/>
              </a:ext>
            </a:extLst>
          </p:cNvPr>
          <p:cNvSpPr/>
          <p:nvPr/>
        </p:nvSpPr>
        <p:spPr>
          <a:xfrm>
            <a:off x="4707924" y="3103619"/>
            <a:ext cx="6237067" cy="706593"/>
          </a:xfrm>
          <a:prstGeom prst="rect">
            <a:avLst/>
          </a:prstGeom>
          <a:solidFill>
            <a:srgbClr val="7C0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B60B43-B101-404B-AA16-82A6A311A4D0}"/>
              </a:ext>
            </a:extLst>
          </p:cNvPr>
          <p:cNvSpPr/>
          <p:nvPr/>
        </p:nvSpPr>
        <p:spPr>
          <a:xfrm>
            <a:off x="839527" y="5997171"/>
            <a:ext cx="3698448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.PingFang SC Regular"/>
              <a:buChar char="☉"/>
            </a:pPr>
            <a:r>
              <a:rPr lang="fr-B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 de BC à la tête de la </a:t>
            </a:r>
            <a:r>
              <a:rPr lang="fr-B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fibula</a:t>
            </a:r>
            <a:endParaRPr lang="fr-B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053F64-D60C-DE4B-BBA6-40F9BCE2A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37" y="1148686"/>
            <a:ext cx="6522685" cy="450244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1AAFAB3-214E-8C49-B266-F7C4C725A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861" y="1714874"/>
            <a:ext cx="4740637" cy="277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0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4CD54-7C05-D847-92FB-A870ACCEC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095" y="485948"/>
            <a:ext cx="8825658" cy="861420"/>
          </a:xfrm>
        </p:spPr>
        <p:txBody>
          <a:bodyPr/>
          <a:lstStyle/>
          <a:p>
            <a:r>
              <a:rPr lang="fr-FR" sz="4000" dirty="0">
                <a:solidFill>
                  <a:srgbClr val="FF0000"/>
                </a:solidFill>
              </a:rPr>
              <a:t>Myopathies</a:t>
            </a:r>
            <a:br>
              <a:rPr lang="fr-FR" sz="4000" dirty="0">
                <a:solidFill>
                  <a:srgbClr val="FF0000"/>
                </a:solidFill>
              </a:rPr>
            </a:br>
            <a:r>
              <a:rPr lang="fr-FR" sz="4000" dirty="0">
                <a:solidFill>
                  <a:srgbClr val="FF0000"/>
                </a:solidFill>
              </a:rPr>
              <a:t>distales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006EE9-1D3C-A14B-BD30-B6D71523C8FD}"/>
              </a:ext>
            </a:extLst>
          </p:cNvPr>
          <p:cNvSpPr/>
          <p:nvPr/>
        </p:nvSpPr>
        <p:spPr>
          <a:xfrm>
            <a:off x="6723046" y="210065"/>
            <a:ext cx="2548633" cy="706593"/>
          </a:xfrm>
          <a:prstGeom prst="rect">
            <a:avLst/>
          </a:prstGeom>
          <a:solidFill>
            <a:srgbClr val="7C0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15F829-EFAA-8447-9DDC-5A1C15ADD29B}"/>
              </a:ext>
            </a:extLst>
          </p:cNvPr>
          <p:cNvSpPr/>
          <p:nvPr/>
        </p:nvSpPr>
        <p:spPr>
          <a:xfrm>
            <a:off x="4707924" y="3103619"/>
            <a:ext cx="6237067" cy="706593"/>
          </a:xfrm>
          <a:prstGeom prst="rect">
            <a:avLst/>
          </a:prstGeom>
          <a:solidFill>
            <a:srgbClr val="7C0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A87AAA-5DDF-C146-B821-8381DFB66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598" y="0"/>
            <a:ext cx="6598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40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4CD54-7C05-D847-92FB-A870ACCEC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489" y="1793681"/>
            <a:ext cx="8825658" cy="1528572"/>
          </a:xfrm>
        </p:spPr>
        <p:txBody>
          <a:bodyPr/>
          <a:lstStyle/>
          <a:p>
            <a:r>
              <a:rPr lang="fr-FR" sz="4000" dirty="0"/>
              <a:t>Atteinte motrice</a:t>
            </a:r>
            <a:br>
              <a:rPr lang="fr-FR" sz="4000" dirty="0"/>
            </a:br>
            <a:r>
              <a:rPr lang="fr-FR" sz="4000" dirty="0"/>
              <a:t>débordant le </a:t>
            </a:r>
            <a:br>
              <a:rPr lang="fr-FR" sz="4000" dirty="0"/>
            </a:br>
            <a:r>
              <a:rPr lang="fr-FR" sz="4000" dirty="0"/>
              <a:t>territoire</a:t>
            </a:r>
            <a:br>
              <a:rPr lang="fr-FR" sz="4000" dirty="0"/>
            </a:br>
            <a:r>
              <a:rPr lang="fr-FR" sz="4000" dirty="0"/>
              <a:t>du nerf fibulaire </a:t>
            </a:r>
            <a:br>
              <a:rPr lang="fr-FR" sz="4000" dirty="0"/>
            </a:br>
            <a:r>
              <a:rPr lang="fr-FR" sz="4000" dirty="0"/>
              <a:t>ou diffuse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63F9A78-7C48-5246-B7FD-3B314034C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0139" y="3898667"/>
            <a:ext cx="8825658" cy="861420"/>
          </a:xfrm>
        </p:spPr>
        <p:txBody>
          <a:bodyPr/>
          <a:lstStyle/>
          <a:p>
            <a:r>
              <a:rPr lang="fr-FR" dirty="0"/>
              <a:t>MOTONEURONE</a:t>
            </a:r>
            <a:endParaRPr lang="fr-FR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A6067-C90C-FF48-859F-F8F13B87327B}"/>
              </a:ext>
            </a:extLst>
          </p:cNvPr>
          <p:cNvSpPr/>
          <p:nvPr/>
        </p:nvSpPr>
        <p:spPr>
          <a:xfrm rot="5400000">
            <a:off x="6448383" y="0"/>
            <a:ext cx="4573411" cy="68580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49" name="Encre 48">
                <a:extLst>
                  <a:ext uri="{FF2B5EF4-FFF2-40B4-BE49-F238E27FC236}">
                    <a16:creationId xmlns:a16="http://schemas.microsoft.com/office/drawing/2014/main" id="{6C16027E-D5E3-FE48-99BB-084F0F7D8494}"/>
                  </a:ext>
                </a:extLst>
              </p14:cNvPr>
              <p14:cNvContentPartPr/>
              <p14:nvPr/>
            </p14:nvContentPartPr>
            <p14:xfrm>
              <a:off x="7034880" y="-1671027"/>
              <a:ext cx="360" cy="360"/>
            </p14:xfrm>
          </p:contentPart>
        </mc:Choice>
        <mc:Fallback xmlns="">
          <p:pic>
            <p:nvPicPr>
              <p:cNvPr id="49" name="Encre 48">
                <a:extLst>
                  <a:ext uri="{FF2B5EF4-FFF2-40B4-BE49-F238E27FC236}">
                    <a16:creationId xmlns:a16="http://schemas.microsoft.com/office/drawing/2014/main" id="{6C16027E-D5E3-FE48-99BB-084F0F7D84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71880" y="-1733667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3798465F-F6C0-F045-B98C-7A0CFA932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448382" y="0"/>
            <a:ext cx="4575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95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4CD54-7C05-D847-92FB-A870ACCEC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030" y="-20026"/>
            <a:ext cx="11661739" cy="861420"/>
          </a:xfrm>
        </p:spPr>
        <p:txBody>
          <a:bodyPr/>
          <a:lstStyle/>
          <a:p>
            <a:r>
              <a:rPr lang="fr-FR" sz="4000" dirty="0">
                <a:solidFill>
                  <a:srgbClr val="FF0000"/>
                </a:solidFill>
              </a:rPr>
              <a:t>Motoneurone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3379EEE7-BD31-024B-8BA6-8646264DC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56" y="1241659"/>
            <a:ext cx="7287858" cy="448180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</a:tabLst>
              <a:defRPr/>
            </a:pPr>
            <a:r>
              <a:rPr lang="fr-BE" sz="2400" b="1" dirty="0">
                <a:solidFill>
                  <a:srgbClr val="FFFF00"/>
                </a:solidFill>
                <a:latin typeface="+mj-lt"/>
                <a:ea typeface="Times New Roman" pitchFamily="-1" charset="0"/>
                <a:cs typeface="Times New Roman" pitchFamily="-1" charset="0"/>
              </a:rPr>
              <a:t>Vignette clinique</a:t>
            </a:r>
            <a:br>
              <a:rPr lang="fr-BE" sz="2400" b="1" u="sng" dirty="0">
                <a:latin typeface="+mj-lt"/>
                <a:ea typeface="Times New Roman" pitchFamily="-1" charset="0"/>
                <a:cs typeface="Times New Roman" pitchFamily="-1" charset="0"/>
              </a:rPr>
            </a:br>
            <a:r>
              <a:rPr lang="fr-BE" sz="2400" dirty="0">
                <a:latin typeface="+mj-lt"/>
                <a:ea typeface="Times New Roman" pitchFamily="-1" charset="0"/>
                <a:cs typeface="Times New Roman" pitchFamily="-1" charset="0"/>
              </a:rPr>
              <a:t>	</a:t>
            </a:r>
            <a:r>
              <a:rPr lang="fr-BE" sz="2400" dirty="0">
                <a:latin typeface="+mj-lt"/>
                <a:cs typeface="Times New Roman" pitchFamily="-1" charset="0"/>
              </a:rPr>
              <a:t>-	</a:t>
            </a:r>
            <a:r>
              <a:rPr lang="nl-BE" sz="2400" dirty="0">
                <a:latin typeface="+mj-lt"/>
                <a:cs typeface="Times New Roman" pitchFamily="-1" charset="0"/>
              </a:rPr>
              <a:t>Pierre N, 48 ans</a:t>
            </a:r>
          </a:p>
          <a:p>
            <a:pPr indent="444500">
              <a:lnSpc>
                <a:spcPct val="120000"/>
              </a:lnSpc>
              <a:tabLst>
                <a:tab pos="476250" algn="l"/>
                <a:tab pos="857250" algn="l"/>
              </a:tabLst>
              <a:defRPr/>
            </a:pPr>
            <a:r>
              <a:rPr lang="nl-BE" sz="2400" dirty="0">
                <a:latin typeface="+mj-lt"/>
                <a:cs typeface="Times New Roman" pitchFamily="-1" charset="0"/>
              </a:rPr>
              <a:t>	-	Pied tombant g au départ, qui 	diffuse 			sencondairement à l’entièreté du MIG</a:t>
            </a:r>
          </a:p>
          <a:p>
            <a:pPr indent="444500">
              <a:lnSpc>
                <a:spcPct val="120000"/>
              </a:lnSpc>
              <a:tabLst>
                <a:tab pos="476250" algn="l"/>
                <a:tab pos="857250" algn="l"/>
              </a:tabLst>
              <a:defRPr/>
            </a:pPr>
            <a:r>
              <a:rPr lang="nl-BE" sz="2400" dirty="0">
                <a:latin typeface="+mj-lt"/>
                <a:cs typeface="Times New Roman" pitchFamily="-1" charset="0"/>
              </a:rPr>
              <a:t>	-	Fasciculations aux 4 membres</a:t>
            </a:r>
          </a:p>
          <a:p>
            <a:pPr indent="444500">
              <a:lnSpc>
                <a:spcPct val="120000"/>
              </a:lnSpc>
              <a:tabLst>
                <a:tab pos="476250" algn="l"/>
                <a:tab pos="857250" algn="l"/>
              </a:tabLst>
              <a:defRPr/>
            </a:pPr>
            <a:r>
              <a:rPr lang="nl-BE" sz="2400" dirty="0">
                <a:latin typeface="+mj-lt"/>
                <a:cs typeface="Times New Roman" pitchFamily="-1" charset="0"/>
              </a:rPr>
              <a:t>	-	ROT vifs et diffusés aux MS, achiléen G 			aboli</a:t>
            </a:r>
            <a:br>
              <a:rPr lang="nl-BE" sz="2400" dirty="0">
                <a:latin typeface="+mj-lt"/>
                <a:cs typeface="Times New Roman" pitchFamily="-1" charset="0"/>
              </a:rPr>
            </a:br>
            <a:r>
              <a:rPr lang="nl-BE" sz="2400" dirty="0">
                <a:latin typeface="+mj-lt"/>
                <a:cs typeface="Times New Roman" pitchFamily="-1" charset="0"/>
              </a:rPr>
              <a:t>	-	Lombarthrose, spondylolyse L5 avec 				antélisthésis de L5 sur S1</a:t>
            </a:r>
            <a:br>
              <a:rPr lang="nl-BE" sz="2400" dirty="0">
                <a:latin typeface="+mj-lt"/>
                <a:cs typeface="Times New Roman" pitchFamily="-1" charset="0"/>
              </a:rPr>
            </a:br>
            <a:r>
              <a:rPr lang="nl-BE" sz="2400" dirty="0">
                <a:latin typeface="+mj-lt"/>
                <a:cs typeface="Times New Roman" pitchFamily="-1" charset="0"/>
              </a:rPr>
              <a:t>	-	</a:t>
            </a:r>
            <a:r>
              <a:rPr lang="fr-BE" sz="2400" dirty="0">
                <a:latin typeface="+mj-lt"/>
                <a:cs typeface="Times New Roman" pitchFamily="-1" charset="0"/>
              </a:rPr>
              <a:t>1 m 85, 118 kg</a:t>
            </a:r>
            <a:endParaRPr lang="fr-FR" sz="2400" dirty="0">
              <a:latin typeface="+mj-lt"/>
              <a:cs typeface="Times New Roman" pitchFamily="-1" charset="0"/>
            </a:endParaRPr>
          </a:p>
        </p:txBody>
      </p:sp>
      <p:pic>
        <p:nvPicPr>
          <p:cNvPr id="6" name="Image 5" descr="Neissen.jpg">
            <a:extLst>
              <a:ext uri="{FF2B5EF4-FFF2-40B4-BE49-F238E27FC236}">
                <a16:creationId xmlns:a16="http://schemas.microsoft.com/office/drawing/2014/main" id="{421756BD-4548-0C45-AB38-AD55E03BB1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39" t="23306" r="20448"/>
          <a:stretch>
            <a:fillRect/>
          </a:stretch>
        </p:blipFill>
        <p:spPr>
          <a:xfrm>
            <a:off x="8786190" y="1558891"/>
            <a:ext cx="2877954" cy="37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42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4CD54-7C05-D847-92FB-A870ACCEC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030" y="-20026"/>
            <a:ext cx="11661739" cy="861420"/>
          </a:xfrm>
        </p:spPr>
        <p:txBody>
          <a:bodyPr/>
          <a:lstStyle/>
          <a:p>
            <a:r>
              <a:rPr lang="fr-FR" sz="4000" dirty="0">
                <a:solidFill>
                  <a:srgbClr val="FF0000"/>
                </a:solidFill>
              </a:rPr>
              <a:t>Motoneurone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6267F2C-F3D7-D94F-9F34-9003E0C7B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269" y="214449"/>
            <a:ext cx="5246370" cy="27917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B32A665-67F1-9747-9B5D-1F648E99F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9854" y="3319991"/>
            <a:ext cx="2362304" cy="159490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451318-0697-5A44-9723-6DE01A617C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199" y="1037654"/>
            <a:ext cx="2363067" cy="1968500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9FD1880E-F8BD-3C4B-B9F4-DF8A1A631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364516"/>
              </p:ext>
            </p:extLst>
          </p:nvPr>
        </p:nvGraphicFramePr>
        <p:xfrm>
          <a:off x="922274" y="3319991"/>
          <a:ext cx="8449009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90">
                  <a:extLst>
                    <a:ext uri="{9D8B030D-6E8A-4147-A177-3AD203B41FA5}">
                      <a16:colId xmlns:a16="http://schemas.microsoft.com/office/drawing/2014/main" val="2868836261"/>
                    </a:ext>
                  </a:extLst>
                </a:gridCol>
                <a:gridCol w="2445775">
                  <a:extLst>
                    <a:ext uri="{9D8B030D-6E8A-4147-A177-3AD203B41FA5}">
                      <a16:colId xmlns:a16="http://schemas.microsoft.com/office/drawing/2014/main" val="996802167"/>
                    </a:ext>
                  </a:extLst>
                </a:gridCol>
                <a:gridCol w="681016">
                  <a:extLst>
                    <a:ext uri="{9D8B030D-6E8A-4147-A177-3AD203B41FA5}">
                      <a16:colId xmlns:a16="http://schemas.microsoft.com/office/drawing/2014/main" val="1168175362"/>
                    </a:ext>
                  </a:extLst>
                </a:gridCol>
                <a:gridCol w="681016">
                  <a:extLst>
                    <a:ext uri="{9D8B030D-6E8A-4147-A177-3AD203B41FA5}">
                      <a16:colId xmlns:a16="http://schemas.microsoft.com/office/drawing/2014/main" val="4102305884"/>
                    </a:ext>
                  </a:extLst>
                </a:gridCol>
                <a:gridCol w="907920">
                  <a:extLst>
                    <a:ext uri="{9D8B030D-6E8A-4147-A177-3AD203B41FA5}">
                      <a16:colId xmlns:a16="http://schemas.microsoft.com/office/drawing/2014/main" val="4049036200"/>
                    </a:ext>
                  </a:extLst>
                </a:gridCol>
                <a:gridCol w="617482">
                  <a:extLst>
                    <a:ext uri="{9D8B030D-6E8A-4147-A177-3AD203B41FA5}">
                      <a16:colId xmlns:a16="http://schemas.microsoft.com/office/drawing/2014/main" val="1931182671"/>
                    </a:ext>
                  </a:extLst>
                </a:gridCol>
                <a:gridCol w="712782">
                  <a:extLst>
                    <a:ext uri="{9D8B030D-6E8A-4147-A177-3AD203B41FA5}">
                      <a16:colId xmlns:a16="http://schemas.microsoft.com/office/drawing/2014/main" val="2456634641"/>
                    </a:ext>
                  </a:extLst>
                </a:gridCol>
                <a:gridCol w="564538">
                  <a:extLst>
                    <a:ext uri="{9D8B030D-6E8A-4147-A177-3AD203B41FA5}">
                      <a16:colId xmlns:a16="http://schemas.microsoft.com/office/drawing/2014/main" val="3020002071"/>
                    </a:ext>
                  </a:extLst>
                </a:gridCol>
                <a:gridCol w="677990">
                  <a:extLst>
                    <a:ext uri="{9D8B030D-6E8A-4147-A177-3AD203B41FA5}">
                      <a16:colId xmlns:a16="http://schemas.microsoft.com/office/drawing/2014/main" val="38165080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Muscles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Interprétation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Fasci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Fibs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Ondes +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Amp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Durée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Poly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Interf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4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TA </a:t>
                      </a:r>
                      <a:r>
                        <a:rPr lang="fr-FR" sz="1400" b="1" dirty="0" err="1"/>
                        <a:t>dr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Neurogène SA 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0/10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0/10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811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TA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Neurogène C 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0/10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0/10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62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Vaste L </a:t>
                      </a:r>
                      <a:r>
                        <a:rPr lang="fr-FR" sz="1400" b="1" dirty="0" err="1"/>
                        <a:t>dr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0/10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0/10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876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Vaste L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0/10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0/10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R </a:t>
                      </a:r>
                      <a:r>
                        <a:rPr lang="fr-FR" sz="1400" b="1" dirty="0" err="1"/>
                        <a:t>abdo</a:t>
                      </a:r>
                      <a:r>
                        <a:rPr lang="fr-FR" sz="1400" b="1" dirty="0"/>
                        <a:t>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Dénervation récente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6/10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6/10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41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err="1"/>
                        <a:t>Delto</a:t>
                      </a:r>
                      <a:r>
                        <a:rPr lang="fr-FR" sz="1400" b="1" dirty="0"/>
                        <a:t>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Dénervation récente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4/10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4/10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7346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Biceps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Dénervation récente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7/10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7/10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539679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ED180D01-E57F-D24A-8CF3-10BB7AD512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9854" y="5425291"/>
            <a:ext cx="2356086" cy="86142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9BCCB83-09BE-7D4E-997A-C8C3075DF110}"/>
              </a:ext>
            </a:extLst>
          </p:cNvPr>
          <p:cNvSpPr txBox="1"/>
          <p:nvPr/>
        </p:nvSpPr>
        <p:spPr>
          <a:xfrm>
            <a:off x="2575775" y="1240969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NFS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A2FB8CB-3F26-8F49-9C6A-77FFD05605A4}"/>
              </a:ext>
            </a:extLst>
          </p:cNvPr>
          <p:cNvSpPr txBox="1"/>
          <p:nvPr/>
        </p:nvSpPr>
        <p:spPr>
          <a:xfrm>
            <a:off x="11269726" y="393277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TA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3C97DE2-9077-AB47-BFD0-D856FDABEB1A}"/>
              </a:ext>
            </a:extLst>
          </p:cNvPr>
          <p:cNvSpPr txBox="1"/>
          <p:nvPr/>
        </p:nvSpPr>
        <p:spPr>
          <a:xfrm>
            <a:off x="11098455" y="5671335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RA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3F25CD5-1029-9940-86AC-B04C5A9C0C1C}"/>
              </a:ext>
            </a:extLst>
          </p:cNvPr>
          <p:cNvCxnSpPr>
            <a:cxnSpLocks/>
          </p:cNvCxnSpPr>
          <p:nvPr/>
        </p:nvCxnSpPr>
        <p:spPr>
          <a:xfrm>
            <a:off x="2808321" y="2538501"/>
            <a:ext cx="0" cy="16939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7F05FD1-C8AA-AD44-98D0-A86F362BA840}"/>
              </a:ext>
            </a:extLst>
          </p:cNvPr>
          <p:cNvCxnSpPr>
            <a:cxnSpLocks/>
          </p:cNvCxnSpPr>
          <p:nvPr/>
        </p:nvCxnSpPr>
        <p:spPr>
          <a:xfrm flipH="1">
            <a:off x="2813626" y="2707900"/>
            <a:ext cx="16612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1097E597-3DAD-A348-9833-B290509058CF}"/>
              </a:ext>
            </a:extLst>
          </p:cNvPr>
          <p:cNvSpPr txBox="1"/>
          <p:nvPr/>
        </p:nvSpPr>
        <p:spPr>
          <a:xfrm>
            <a:off x="2347095" y="2500089"/>
            <a:ext cx="5277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20 µV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221FCCF-C530-6D46-B916-C92D87706374}"/>
              </a:ext>
            </a:extLst>
          </p:cNvPr>
          <p:cNvSpPr txBox="1"/>
          <p:nvPr/>
        </p:nvSpPr>
        <p:spPr>
          <a:xfrm>
            <a:off x="2610949" y="2696349"/>
            <a:ext cx="5757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0,5 ms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88387EDB-B521-B14F-9764-1725D3A081EB}"/>
              </a:ext>
            </a:extLst>
          </p:cNvPr>
          <p:cNvCxnSpPr>
            <a:cxnSpLocks/>
          </p:cNvCxnSpPr>
          <p:nvPr/>
        </p:nvCxnSpPr>
        <p:spPr>
          <a:xfrm>
            <a:off x="8296347" y="2535289"/>
            <a:ext cx="0" cy="2495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461020D-E20A-8D46-B483-760A079F9707}"/>
              </a:ext>
            </a:extLst>
          </p:cNvPr>
          <p:cNvCxnSpPr>
            <a:cxnSpLocks/>
          </p:cNvCxnSpPr>
          <p:nvPr/>
        </p:nvCxnSpPr>
        <p:spPr>
          <a:xfrm flipH="1">
            <a:off x="8296348" y="2789942"/>
            <a:ext cx="26385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FF0D609E-ADA0-6142-B8F5-24A891D2B3B9}"/>
              </a:ext>
            </a:extLst>
          </p:cNvPr>
          <p:cNvSpPr txBox="1"/>
          <p:nvPr/>
        </p:nvSpPr>
        <p:spPr>
          <a:xfrm>
            <a:off x="7835561" y="2519585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2 mV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B13EB8A-A8B8-FA4A-8BDF-D8DBFDE891BA}"/>
              </a:ext>
            </a:extLst>
          </p:cNvPr>
          <p:cNvSpPr txBox="1"/>
          <p:nvPr/>
        </p:nvSpPr>
        <p:spPr>
          <a:xfrm>
            <a:off x="8194074" y="2759933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5 ms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1043E69F-B574-4D41-87DD-3F0453621029}"/>
              </a:ext>
            </a:extLst>
          </p:cNvPr>
          <p:cNvCxnSpPr>
            <a:cxnSpLocks/>
          </p:cNvCxnSpPr>
          <p:nvPr/>
        </p:nvCxnSpPr>
        <p:spPr>
          <a:xfrm>
            <a:off x="11603058" y="4635500"/>
            <a:ext cx="0" cy="10472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739FB49F-32B9-F94A-8BDE-5CF6A953991B}"/>
              </a:ext>
            </a:extLst>
          </p:cNvPr>
          <p:cNvCxnSpPr>
            <a:cxnSpLocks/>
          </p:cNvCxnSpPr>
          <p:nvPr/>
        </p:nvCxnSpPr>
        <p:spPr>
          <a:xfrm flipH="1">
            <a:off x="11605208" y="4740222"/>
            <a:ext cx="11054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67C79A73-BFD7-9644-B114-BA1AA9FBDF79}"/>
              </a:ext>
            </a:extLst>
          </p:cNvPr>
          <p:cNvSpPr txBox="1"/>
          <p:nvPr/>
        </p:nvSpPr>
        <p:spPr>
          <a:xfrm>
            <a:off x="11158418" y="4564750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1 mV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E262A4A-856B-3145-87B1-1379D175CF66}"/>
              </a:ext>
            </a:extLst>
          </p:cNvPr>
          <p:cNvSpPr txBox="1"/>
          <p:nvPr/>
        </p:nvSpPr>
        <p:spPr>
          <a:xfrm>
            <a:off x="11390212" y="4721523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30 ms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66AE5200-FFB2-9944-9CD1-DC89B16A8BE9}"/>
              </a:ext>
            </a:extLst>
          </p:cNvPr>
          <p:cNvCxnSpPr>
            <a:cxnSpLocks/>
          </p:cNvCxnSpPr>
          <p:nvPr/>
        </p:nvCxnSpPr>
        <p:spPr>
          <a:xfrm flipH="1">
            <a:off x="10680989" y="5702300"/>
            <a:ext cx="2150" cy="8109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24B46CA9-4507-A445-BF13-6B7F4F81A445}"/>
              </a:ext>
            </a:extLst>
          </p:cNvPr>
          <p:cNvSpPr txBox="1"/>
          <p:nvPr/>
        </p:nvSpPr>
        <p:spPr>
          <a:xfrm>
            <a:off x="10215121" y="5645547"/>
            <a:ext cx="5229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0,1 mV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24971E2-50E3-434B-8574-B0C2514636DC}"/>
              </a:ext>
            </a:extLst>
          </p:cNvPr>
          <p:cNvSpPr txBox="1"/>
          <p:nvPr/>
        </p:nvSpPr>
        <p:spPr>
          <a:xfrm>
            <a:off x="10471764" y="5755997"/>
            <a:ext cx="4619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50 ms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814A114-FC08-BA43-977F-198B5B4E5207}"/>
              </a:ext>
            </a:extLst>
          </p:cNvPr>
          <p:cNvCxnSpPr>
            <a:cxnSpLocks/>
          </p:cNvCxnSpPr>
          <p:nvPr/>
        </p:nvCxnSpPr>
        <p:spPr>
          <a:xfrm flipH="1">
            <a:off x="10680718" y="5783395"/>
            <a:ext cx="6131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890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4CD54-7C05-D847-92FB-A870ACCEC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030" y="-20026"/>
            <a:ext cx="11661739" cy="861420"/>
          </a:xfrm>
        </p:spPr>
        <p:txBody>
          <a:bodyPr/>
          <a:lstStyle/>
          <a:p>
            <a:r>
              <a:rPr lang="fr-FR" sz="4000" dirty="0">
                <a:solidFill>
                  <a:srgbClr val="FF0000"/>
                </a:solidFill>
              </a:rPr>
              <a:t>Motoneurone : TST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A798DD2D-C3D1-2C46-BCBC-4C4AA490A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2161" y="1068186"/>
            <a:ext cx="2548646" cy="332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orme libre 15">
            <a:extLst>
              <a:ext uri="{FF2B5EF4-FFF2-40B4-BE49-F238E27FC236}">
                <a16:creationId xmlns:a16="http://schemas.microsoft.com/office/drawing/2014/main" id="{1E2F05BA-D75A-D34F-A8BB-11AF986480F4}"/>
              </a:ext>
            </a:extLst>
          </p:cNvPr>
          <p:cNvSpPr/>
          <p:nvPr/>
        </p:nvSpPr>
        <p:spPr>
          <a:xfrm>
            <a:off x="3803794" y="1583014"/>
            <a:ext cx="1436561" cy="3183053"/>
          </a:xfrm>
          <a:custGeom>
            <a:avLst/>
            <a:gdLst>
              <a:gd name="connsiteX0" fmla="*/ 2470825 w 2538919"/>
              <a:gd name="connsiteY0" fmla="*/ 0 h 6256684"/>
              <a:gd name="connsiteX1" fmla="*/ 2500008 w 2538919"/>
              <a:gd name="connsiteY1" fmla="*/ 175098 h 6256684"/>
              <a:gd name="connsiteX2" fmla="*/ 2519463 w 2538919"/>
              <a:gd name="connsiteY2" fmla="*/ 418289 h 6256684"/>
              <a:gd name="connsiteX3" fmla="*/ 2529191 w 2538919"/>
              <a:gd name="connsiteY3" fmla="*/ 496111 h 6256684"/>
              <a:gd name="connsiteX4" fmla="*/ 2538919 w 2538919"/>
              <a:gd name="connsiteY4" fmla="*/ 525294 h 6256684"/>
              <a:gd name="connsiteX5" fmla="*/ 2529191 w 2538919"/>
              <a:gd name="connsiteY5" fmla="*/ 632298 h 6256684"/>
              <a:gd name="connsiteX6" fmla="*/ 2509736 w 2538919"/>
              <a:gd name="connsiteY6" fmla="*/ 690664 h 6256684"/>
              <a:gd name="connsiteX7" fmla="*/ 2500008 w 2538919"/>
              <a:gd name="connsiteY7" fmla="*/ 719847 h 6256684"/>
              <a:gd name="connsiteX8" fmla="*/ 2461097 w 2538919"/>
              <a:gd name="connsiteY8" fmla="*/ 787940 h 6256684"/>
              <a:gd name="connsiteX9" fmla="*/ 2431914 w 2538919"/>
              <a:gd name="connsiteY9" fmla="*/ 856034 h 6256684"/>
              <a:gd name="connsiteX10" fmla="*/ 2422187 w 2538919"/>
              <a:gd name="connsiteY10" fmla="*/ 885217 h 6256684"/>
              <a:gd name="connsiteX11" fmla="*/ 2383276 w 2538919"/>
              <a:gd name="connsiteY11" fmla="*/ 943583 h 6256684"/>
              <a:gd name="connsiteX12" fmla="*/ 2363821 w 2538919"/>
              <a:gd name="connsiteY12" fmla="*/ 1001949 h 6256684"/>
              <a:gd name="connsiteX13" fmla="*/ 2324910 w 2538919"/>
              <a:gd name="connsiteY13" fmla="*/ 1060315 h 6256684"/>
              <a:gd name="connsiteX14" fmla="*/ 2305455 w 2538919"/>
              <a:gd name="connsiteY14" fmla="*/ 1118681 h 6256684"/>
              <a:gd name="connsiteX15" fmla="*/ 2266544 w 2538919"/>
              <a:gd name="connsiteY15" fmla="*/ 1177047 h 6256684"/>
              <a:gd name="connsiteX16" fmla="*/ 2256817 w 2538919"/>
              <a:gd name="connsiteY16" fmla="*/ 1206230 h 6256684"/>
              <a:gd name="connsiteX17" fmla="*/ 2237361 w 2538919"/>
              <a:gd name="connsiteY17" fmla="*/ 1235413 h 6256684"/>
              <a:gd name="connsiteX18" fmla="*/ 2208178 w 2538919"/>
              <a:gd name="connsiteY18" fmla="*/ 1303506 h 6256684"/>
              <a:gd name="connsiteX19" fmla="*/ 2188723 w 2538919"/>
              <a:gd name="connsiteY19" fmla="*/ 1381328 h 6256684"/>
              <a:gd name="connsiteX20" fmla="*/ 2169268 w 2538919"/>
              <a:gd name="connsiteY20" fmla="*/ 1439694 h 6256684"/>
              <a:gd name="connsiteX21" fmla="*/ 2159540 w 2538919"/>
              <a:gd name="connsiteY21" fmla="*/ 1468877 h 6256684"/>
              <a:gd name="connsiteX22" fmla="*/ 2140085 w 2538919"/>
              <a:gd name="connsiteY22" fmla="*/ 1595336 h 6256684"/>
              <a:gd name="connsiteX23" fmla="*/ 2120629 w 2538919"/>
              <a:gd name="connsiteY23" fmla="*/ 1663430 h 6256684"/>
              <a:gd name="connsiteX24" fmla="*/ 2101174 w 2538919"/>
              <a:gd name="connsiteY24" fmla="*/ 1741251 h 6256684"/>
              <a:gd name="connsiteX25" fmla="*/ 2081719 w 2538919"/>
              <a:gd name="connsiteY25" fmla="*/ 1809345 h 6256684"/>
              <a:gd name="connsiteX26" fmla="*/ 2071991 w 2538919"/>
              <a:gd name="connsiteY26" fmla="*/ 2042808 h 6256684"/>
              <a:gd name="connsiteX27" fmla="*/ 2052536 w 2538919"/>
              <a:gd name="connsiteY27" fmla="*/ 2101174 h 6256684"/>
              <a:gd name="connsiteX28" fmla="*/ 2042808 w 2538919"/>
              <a:gd name="connsiteY28" fmla="*/ 2159540 h 6256684"/>
              <a:gd name="connsiteX29" fmla="*/ 2023353 w 2538919"/>
              <a:gd name="connsiteY29" fmla="*/ 2286000 h 6256684"/>
              <a:gd name="connsiteX30" fmla="*/ 2013625 w 2538919"/>
              <a:gd name="connsiteY30" fmla="*/ 2363821 h 6256684"/>
              <a:gd name="connsiteX31" fmla="*/ 2003897 w 2538919"/>
              <a:gd name="connsiteY31" fmla="*/ 2393004 h 6256684"/>
              <a:gd name="connsiteX32" fmla="*/ 1994170 w 2538919"/>
              <a:gd name="connsiteY32" fmla="*/ 2704289 h 6256684"/>
              <a:gd name="connsiteX33" fmla="*/ 2003897 w 2538919"/>
              <a:gd name="connsiteY33" fmla="*/ 3317132 h 6256684"/>
              <a:gd name="connsiteX34" fmla="*/ 2023353 w 2538919"/>
              <a:gd name="connsiteY34" fmla="*/ 3375498 h 6256684"/>
              <a:gd name="connsiteX35" fmla="*/ 1935804 w 2538919"/>
              <a:gd name="connsiteY35" fmla="*/ 3482502 h 6256684"/>
              <a:gd name="connsiteX36" fmla="*/ 1867710 w 2538919"/>
              <a:gd name="connsiteY36" fmla="*/ 3570051 h 6256684"/>
              <a:gd name="connsiteX37" fmla="*/ 1838527 w 2538919"/>
              <a:gd name="connsiteY37" fmla="*/ 3589506 h 6256684"/>
              <a:gd name="connsiteX38" fmla="*/ 1789889 w 2538919"/>
              <a:gd name="connsiteY38" fmla="*/ 3638145 h 6256684"/>
              <a:gd name="connsiteX39" fmla="*/ 1760706 w 2538919"/>
              <a:gd name="connsiteY39" fmla="*/ 3735421 h 6256684"/>
              <a:gd name="connsiteX40" fmla="*/ 1750978 w 2538919"/>
              <a:gd name="connsiteY40" fmla="*/ 3764604 h 6256684"/>
              <a:gd name="connsiteX41" fmla="*/ 1731523 w 2538919"/>
              <a:gd name="connsiteY41" fmla="*/ 3784060 h 6256684"/>
              <a:gd name="connsiteX42" fmla="*/ 1721795 w 2538919"/>
              <a:gd name="connsiteY42" fmla="*/ 3813242 h 6256684"/>
              <a:gd name="connsiteX43" fmla="*/ 1702340 w 2538919"/>
              <a:gd name="connsiteY43" fmla="*/ 4056434 h 6256684"/>
              <a:gd name="connsiteX44" fmla="*/ 1712068 w 2538919"/>
              <a:gd name="connsiteY44" fmla="*/ 4464996 h 6256684"/>
              <a:gd name="connsiteX45" fmla="*/ 1721795 w 2538919"/>
              <a:gd name="connsiteY45" fmla="*/ 4679004 h 6256684"/>
              <a:gd name="connsiteX46" fmla="*/ 1712068 w 2538919"/>
              <a:gd name="connsiteY46" fmla="*/ 4912468 h 6256684"/>
              <a:gd name="connsiteX47" fmla="*/ 1682885 w 2538919"/>
              <a:gd name="connsiteY47" fmla="*/ 4980562 h 6256684"/>
              <a:gd name="connsiteX48" fmla="*/ 1653702 w 2538919"/>
              <a:gd name="connsiteY48" fmla="*/ 4990289 h 6256684"/>
              <a:gd name="connsiteX49" fmla="*/ 1605063 w 2538919"/>
              <a:gd name="connsiteY49" fmla="*/ 5029200 h 6256684"/>
              <a:gd name="connsiteX50" fmla="*/ 1566153 w 2538919"/>
              <a:gd name="connsiteY50" fmla="*/ 5038928 h 6256684"/>
              <a:gd name="connsiteX51" fmla="*/ 1507787 w 2538919"/>
              <a:gd name="connsiteY51" fmla="*/ 5058383 h 6256684"/>
              <a:gd name="connsiteX52" fmla="*/ 1439693 w 2538919"/>
              <a:gd name="connsiteY52" fmla="*/ 5087566 h 6256684"/>
              <a:gd name="connsiteX53" fmla="*/ 1410510 w 2538919"/>
              <a:gd name="connsiteY53" fmla="*/ 5107021 h 6256684"/>
              <a:gd name="connsiteX54" fmla="*/ 1332689 w 2538919"/>
              <a:gd name="connsiteY54" fmla="*/ 5126477 h 6256684"/>
              <a:gd name="connsiteX55" fmla="*/ 1274323 w 2538919"/>
              <a:gd name="connsiteY55" fmla="*/ 5165387 h 6256684"/>
              <a:gd name="connsiteX56" fmla="*/ 1245140 w 2538919"/>
              <a:gd name="connsiteY56" fmla="*/ 5184842 h 6256684"/>
              <a:gd name="connsiteX57" fmla="*/ 1167319 w 2538919"/>
              <a:gd name="connsiteY57" fmla="*/ 5223753 h 6256684"/>
              <a:gd name="connsiteX58" fmla="*/ 1118680 w 2538919"/>
              <a:gd name="connsiteY58" fmla="*/ 5252936 h 6256684"/>
              <a:gd name="connsiteX59" fmla="*/ 1050587 w 2538919"/>
              <a:gd name="connsiteY59" fmla="*/ 5301574 h 6256684"/>
              <a:gd name="connsiteX60" fmla="*/ 1001949 w 2538919"/>
              <a:gd name="connsiteY60" fmla="*/ 5330757 h 6256684"/>
              <a:gd name="connsiteX61" fmla="*/ 982493 w 2538919"/>
              <a:gd name="connsiteY61" fmla="*/ 5359940 h 6256684"/>
              <a:gd name="connsiteX62" fmla="*/ 963038 w 2538919"/>
              <a:gd name="connsiteY62" fmla="*/ 5379396 h 6256684"/>
              <a:gd name="connsiteX63" fmla="*/ 846306 w 2538919"/>
              <a:gd name="connsiteY63" fmla="*/ 5457217 h 6256684"/>
              <a:gd name="connsiteX64" fmla="*/ 817123 w 2538919"/>
              <a:gd name="connsiteY64" fmla="*/ 5486400 h 6256684"/>
              <a:gd name="connsiteX65" fmla="*/ 787940 w 2538919"/>
              <a:gd name="connsiteY65" fmla="*/ 5496128 h 6256684"/>
              <a:gd name="connsiteX66" fmla="*/ 768485 w 2538919"/>
              <a:gd name="connsiteY66" fmla="*/ 5525311 h 6256684"/>
              <a:gd name="connsiteX67" fmla="*/ 739302 w 2538919"/>
              <a:gd name="connsiteY67" fmla="*/ 5544766 h 6256684"/>
              <a:gd name="connsiteX68" fmla="*/ 690663 w 2538919"/>
              <a:gd name="connsiteY68" fmla="*/ 5573949 h 6256684"/>
              <a:gd name="connsiteX69" fmla="*/ 661480 w 2538919"/>
              <a:gd name="connsiteY69" fmla="*/ 5603132 h 6256684"/>
              <a:gd name="connsiteX70" fmla="*/ 612842 w 2538919"/>
              <a:gd name="connsiteY70" fmla="*/ 5632315 h 6256684"/>
              <a:gd name="connsiteX71" fmla="*/ 593387 w 2538919"/>
              <a:gd name="connsiteY71" fmla="*/ 5661498 h 6256684"/>
              <a:gd name="connsiteX72" fmla="*/ 544749 w 2538919"/>
              <a:gd name="connsiteY72" fmla="*/ 5700408 h 6256684"/>
              <a:gd name="connsiteX73" fmla="*/ 486383 w 2538919"/>
              <a:gd name="connsiteY73" fmla="*/ 5768502 h 6256684"/>
              <a:gd name="connsiteX74" fmla="*/ 437744 w 2538919"/>
              <a:gd name="connsiteY74" fmla="*/ 5807413 h 6256684"/>
              <a:gd name="connsiteX75" fmla="*/ 379378 w 2538919"/>
              <a:gd name="connsiteY75" fmla="*/ 5875506 h 6256684"/>
              <a:gd name="connsiteX76" fmla="*/ 321012 w 2538919"/>
              <a:gd name="connsiteY76" fmla="*/ 5933872 h 6256684"/>
              <a:gd name="connsiteX77" fmla="*/ 301557 w 2538919"/>
              <a:gd name="connsiteY77" fmla="*/ 5953328 h 6256684"/>
              <a:gd name="connsiteX78" fmla="*/ 243191 w 2538919"/>
              <a:gd name="connsiteY78" fmla="*/ 6001966 h 6256684"/>
              <a:gd name="connsiteX79" fmla="*/ 184825 w 2538919"/>
              <a:gd name="connsiteY79" fmla="*/ 6040877 h 6256684"/>
              <a:gd name="connsiteX80" fmla="*/ 126459 w 2538919"/>
              <a:gd name="connsiteY80" fmla="*/ 6099242 h 6256684"/>
              <a:gd name="connsiteX81" fmla="*/ 107004 w 2538919"/>
              <a:gd name="connsiteY81" fmla="*/ 6128425 h 6256684"/>
              <a:gd name="connsiteX82" fmla="*/ 87549 w 2538919"/>
              <a:gd name="connsiteY82" fmla="*/ 6147881 h 6256684"/>
              <a:gd name="connsiteX83" fmla="*/ 48638 w 2538919"/>
              <a:gd name="connsiteY83" fmla="*/ 6206247 h 6256684"/>
              <a:gd name="connsiteX84" fmla="*/ 9727 w 2538919"/>
              <a:gd name="connsiteY84" fmla="*/ 6254885 h 6256684"/>
              <a:gd name="connsiteX85" fmla="*/ 0 w 2538919"/>
              <a:gd name="connsiteY85" fmla="*/ 6254885 h 6256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538919" h="6256684">
                <a:moveTo>
                  <a:pt x="2470825" y="0"/>
                </a:moveTo>
                <a:cubicBezTo>
                  <a:pt x="2500483" y="88975"/>
                  <a:pt x="2492659" y="50177"/>
                  <a:pt x="2500008" y="175098"/>
                </a:cubicBezTo>
                <a:cubicBezTo>
                  <a:pt x="2513842" y="410272"/>
                  <a:pt x="2486633" y="319792"/>
                  <a:pt x="2519463" y="418289"/>
                </a:cubicBezTo>
                <a:cubicBezTo>
                  <a:pt x="2522706" y="444230"/>
                  <a:pt x="2524514" y="470390"/>
                  <a:pt x="2529191" y="496111"/>
                </a:cubicBezTo>
                <a:cubicBezTo>
                  <a:pt x="2531025" y="506199"/>
                  <a:pt x="2538919" y="515040"/>
                  <a:pt x="2538919" y="525294"/>
                </a:cubicBezTo>
                <a:cubicBezTo>
                  <a:pt x="2538919" y="561109"/>
                  <a:pt x="2535415" y="597028"/>
                  <a:pt x="2529191" y="632298"/>
                </a:cubicBezTo>
                <a:cubicBezTo>
                  <a:pt x="2525627" y="652494"/>
                  <a:pt x="2516221" y="671209"/>
                  <a:pt x="2509736" y="690664"/>
                </a:cubicBezTo>
                <a:cubicBezTo>
                  <a:pt x="2506493" y="700392"/>
                  <a:pt x="2504594" y="710676"/>
                  <a:pt x="2500008" y="719847"/>
                </a:cubicBezTo>
                <a:cubicBezTo>
                  <a:pt x="2475324" y="769214"/>
                  <a:pt x="2488597" y="746692"/>
                  <a:pt x="2461097" y="787940"/>
                </a:cubicBezTo>
                <a:cubicBezTo>
                  <a:pt x="2440853" y="868923"/>
                  <a:pt x="2465504" y="788854"/>
                  <a:pt x="2431914" y="856034"/>
                </a:cubicBezTo>
                <a:cubicBezTo>
                  <a:pt x="2427328" y="865205"/>
                  <a:pt x="2427167" y="876254"/>
                  <a:pt x="2422187" y="885217"/>
                </a:cubicBezTo>
                <a:cubicBezTo>
                  <a:pt x="2410832" y="905657"/>
                  <a:pt x="2383276" y="943583"/>
                  <a:pt x="2383276" y="943583"/>
                </a:cubicBezTo>
                <a:cubicBezTo>
                  <a:pt x="2376791" y="963038"/>
                  <a:pt x="2375197" y="984886"/>
                  <a:pt x="2363821" y="1001949"/>
                </a:cubicBezTo>
                <a:lnTo>
                  <a:pt x="2324910" y="1060315"/>
                </a:lnTo>
                <a:cubicBezTo>
                  <a:pt x="2318425" y="1079770"/>
                  <a:pt x="2316831" y="1101618"/>
                  <a:pt x="2305455" y="1118681"/>
                </a:cubicBezTo>
                <a:lnTo>
                  <a:pt x="2266544" y="1177047"/>
                </a:lnTo>
                <a:cubicBezTo>
                  <a:pt x="2263302" y="1186775"/>
                  <a:pt x="2261403" y="1197059"/>
                  <a:pt x="2256817" y="1206230"/>
                </a:cubicBezTo>
                <a:cubicBezTo>
                  <a:pt x="2251588" y="1216687"/>
                  <a:pt x="2241966" y="1224667"/>
                  <a:pt x="2237361" y="1235413"/>
                </a:cubicBezTo>
                <a:cubicBezTo>
                  <a:pt x="2199671" y="1323355"/>
                  <a:pt x="2257024" y="1230239"/>
                  <a:pt x="2208178" y="1303506"/>
                </a:cubicBezTo>
                <a:cubicBezTo>
                  <a:pt x="2178660" y="1392066"/>
                  <a:pt x="2223944" y="1252183"/>
                  <a:pt x="2188723" y="1381328"/>
                </a:cubicBezTo>
                <a:cubicBezTo>
                  <a:pt x="2183327" y="1401113"/>
                  <a:pt x="2175753" y="1420239"/>
                  <a:pt x="2169268" y="1439694"/>
                </a:cubicBezTo>
                <a:lnTo>
                  <a:pt x="2159540" y="1468877"/>
                </a:lnTo>
                <a:cubicBezTo>
                  <a:pt x="2151118" y="1536249"/>
                  <a:pt x="2152815" y="1538048"/>
                  <a:pt x="2140085" y="1595336"/>
                </a:cubicBezTo>
                <a:cubicBezTo>
                  <a:pt x="2120643" y="1682825"/>
                  <a:pt x="2140128" y="1591935"/>
                  <a:pt x="2120629" y="1663430"/>
                </a:cubicBezTo>
                <a:cubicBezTo>
                  <a:pt x="2113594" y="1689226"/>
                  <a:pt x="2109630" y="1715885"/>
                  <a:pt x="2101174" y="1741251"/>
                </a:cubicBezTo>
                <a:cubicBezTo>
                  <a:pt x="2087218" y="1783117"/>
                  <a:pt x="2093933" y="1760486"/>
                  <a:pt x="2081719" y="1809345"/>
                </a:cubicBezTo>
                <a:cubicBezTo>
                  <a:pt x="2078476" y="1887166"/>
                  <a:pt x="2079741" y="1965306"/>
                  <a:pt x="2071991" y="2042808"/>
                </a:cubicBezTo>
                <a:cubicBezTo>
                  <a:pt x="2069950" y="2063214"/>
                  <a:pt x="2055908" y="2080945"/>
                  <a:pt x="2052536" y="2101174"/>
                </a:cubicBezTo>
                <a:cubicBezTo>
                  <a:pt x="2049293" y="2120629"/>
                  <a:pt x="2045255" y="2139969"/>
                  <a:pt x="2042808" y="2159540"/>
                </a:cubicBezTo>
                <a:cubicBezTo>
                  <a:pt x="2027760" y="2279920"/>
                  <a:pt x="2044737" y="2221843"/>
                  <a:pt x="2023353" y="2286000"/>
                </a:cubicBezTo>
                <a:cubicBezTo>
                  <a:pt x="2020110" y="2311940"/>
                  <a:pt x="2018302" y="2338100"/>
                  <a:pt x="2013625" y="2363821"/>
                </a:cubicBezTo>
                <a:cubicBezTo>
                  <a:pt x="2011791" y="2373909"/>
                  <a:pt x="2004482" y="2382767"/>
                  <a:pt x="2003897" y="2393004"/>
                </a:cubicBezTo>
                <a:cubicBezTo>
                  <a:pt x="1997975" y="2496647"/>
                  <a:pt x="1997412" y="2600527"/>
                  <a:pt x="1994170" y="2704289"/>
                </a:cubicBezTo>
                <a:cubicBezTo>
                  <a:pt x="1997412" y="2908570"/>
                  <a:pt x="1995022" y="3113018"/>
                  <a:pt x="2003897" y="3317132"/>
                </a:cubicBezTo>
                <a:cubicBezTo>
                  <a:pt x="2004788" y="3337620"/>
                  <a:pt x="2023353" y="3375498"/>
                  <a:pt x="2023353" y="3375498"/>
                </a:cubicBezTo>
                <a:cubicBezTo>
                  <a:pt x="1983493" y="3415358"/>
                  <a:pt x="1961619" y="3430871"/>
                  <a:pt x="1935804" y="3482502"/>
                </a:cubicBezTo>
                <a:cubicBezTo>
                  <a:pt x="1915406" y="3523298"/>
                  <a:pt x="1911881" y="3540604"/>
                  <a:pt x="1867710" y="3570051"/>
                </a:cubicBezTo>
                <a:cubicBezTo>
                  <a:pt x="1857982" y="3576536"/>
                  <a:pt x="1847325" y="3581807"/>
                  <a:pt x="1838527" y="3589506"/>
                </a:cubicBezTo>
                <a:cubicBezTo>
                  <a:pt x="1821272" y="3604605"/>
                  <a:pt x="1789889" y="3638145"/>
                  <a:pt x="1789889" y="3638145"/>
                </a:cubicBezTo>
                <a:cubicBezTo>
                  <a:pt x="1775188" y="3696947"/>
                  <a:pt x="1784387" y="3664377"/>
                  <a:pt x="1760706" y="3735421"/>
                </a:cubicBezTo>
                <a:cubicBezTo>
                  <a:pt x="1757463" y="3745149"/>
                  <a:pt x="1758228" y="3757353"/>
                  <a:pt x="1750978" y="3764604"/>
                </a:cubicBezTo>
                <a:lnTo>
                  <a:pt x="1731523" y="3784060"/>
                </a:lnTo>
                <a:cubicBezTo>
                  <a:pt x="1728280" y="3793787"/>
                  <a:pt x="1724282" y="3803295"/>
                  <a:pt x="1721795" y="3813242"/>
                </a:cubicBezTo>
                <a:cubicBezTo>
                  <a:pt x="1700739" y="3897467"/>
                  <a:pt x="1707379" y="3955665"/>
                  <a:pt x="1702340" y="4056434"/>
                </a:cubicBezTo>
                <a:cubicBezTo>
                  <a:pt x="1705583" y="4192621"/>
                  <a:pt x="1707813" y="4328837"/>
                  <a:pt x="1712068" y="4464996"/>
                </a:cubicBezTo>
                <a:cubicBezTo>
                  <a:pt x="1714298" y="4536371"/>
                  <a:pt x="1721795" y="4607594"/>
                  <a:pt x="1721795" y="4679004"/>
                </a:cubicBezTo>
                <a:cubicBezTo>
                  <a:pt x="1721795" y="4756893"/>
                  <a:pt x="1717617" y="4834777"/>
                  <a:pt x="1712068" y="4912468"/>
                </a:cubicBezTo>
                <a:cubicBezTo>
                  <a:pt x="1710652" y="4932292"/>
                  <a:pt x="1700008" y="4966864"/>
                  <a:pt x="1682885" y="4980562"/>
                </a:cubicBezTo>
                <a:cubicBezTo>
                  <a:pt x="1674878" y="4986967"/>
                  <a:pt x="1663430" y="4987047"/>
                  <a:pt x="1653702" y="4990289"/>
                </a:cubicBezTo>
                <a:cubicBezTo>
                  <a:pt x="1638012" y="5005979"/>
                  <a:pt x="1626539" y="5019996"/>
                  <a:pt x="1605063" y="5029200"/>
                </a:cubicBezTo>
                <a:cubicBezTo>
                  <a:pt x="1592775" y="5034466"/>
                  <a:pt x="1578958" y="5035086"/>
                  <a:pt x="1566153" y="5038928"/>
                </a:cubicBezTo>
                <a:cubicBezTo>
                  <a:pt x="1546510" y="5044821"/>
                  <a:pt x="1527242" y="5051898"/>
                  <a:pt x="1507787" y="5058383"/>
                </a:cubicBezTo>
                <a:cubicBezTo>
                  <a:pt x="1475049" y="5069296"/>
                  <a:pt x="1473347" y="5068336"/>
                  <a:pt x="1439693" y="5087566"/>
                </a:cubicBezTo>
                <a:cubicBezTo>
                  <a:pt x="1429542" y="5093366"/>
                  <a:pt x="1421497" y="5103026"/>
                  <a:pt x="1410510" y="5107021"/>
                </a:cubicBezTo>
                <a:cubicBezTo>
                  <a:pt x="1385381" y="5116159"/>
                  <a:pt x="1332689" y="5126477"/>
                  <a:pt x="1332689" y="5126477"/>
                </a:cubicBezTo>
                <a:lnTo>
                  <a:pt x="1274323" y="5165387"/>
                </a:lnTo>
                <a:cubicBezTo>
                  <a:pt x="1264595" y="5171872"/>
                  <a:pt x="1255597" y="5179614"/>
                  <a:pt x="1245140" y="5184842"/>
                </a:cubicBezTo>
                <a:cubicBezTo>
                  <a:pt x="1219200" y="5197812"/>
                  <a:pt x="1187827" y="5203246"/>
                  <a:pt x="1167319" y="5223753"/>
                </a:cubicBezTo>
                <a:cubicBezTo>
                  <a:pt x="1140612" y="5250458"/>
                  <a:pt x="1156564" y="5240308"/>
                  <a:pt x="1118680" y="5252936"/>
                </a:cubicBezTo>
                <a:cubicBezTo>
                  <a:pt x="1054946" y="5316670"/>
                  <a:pt x="1127413" y="5250355"/>
                  <a:pt x="1050587" y="5301574"/>
                </a:cubicBezTo>
                <a:cubicBezTo>
                  <a:pt x="997177" y="5337182"/>
                  <a:pt x="1069689" y="5308178"/>
                  <a:pt x="1001949" y="5330757"/>
                </a:cubicBezTo>
                <a:cubicBezTo>
                  <a:pt x="995464" y="5340485"/>
                  <a:pt x="989796" y="5350811"/>
                  <a:pt x="982493" y="5359940"/>
                </a:cubicBezTo>
                <a:cubicBezTo>
                  <a:pt x="976764" y="5367102"/>
                  <a:pt x="970200" y="5373667"/>
                  <a:pt x="963038" y="5379396"/>
                </a:cubicBezTo>
                <a:cubicBezTo>
                  <a:pt x="888521" y="5439010"/>
                  <a:pt x="907554" y="5426594"/>
                  <a:pt x="846306" y="5457217"/>
                </a:cubicBezTo>
                <a:cubicBezTo>
                  <a:pt x="836578" y="5466945"/>
                  <a:pt x="828569" y="5478769"/>
                  <a:pt x="817123" y="5486400"/>
                </a:cubicBezTo>
                <a:cubicBezTo>
                  <a:pt x="808591" y="5492088"/>
                  <a:pt x="795947" y="5489722"/>
                  <a:pt x="787940" y="5496128"/>
                </a:cubicBezTo>
                <a:cubicBezTo>
                  <a:pt x="778811" y="5503431"/>
                  <a:pt x="776752" y="5517044"/>
                  <a:pt x="768485" y="5525311"/>
                </a:cubicBezTo>
                <a:cubicBezTo>
                  <a:pt x="760218" y="5533578"/>
                  <a:pt x="748431" y="5537463"/>
                  <a:pt x="739302" y="5544766"/>
                </a:cubicBezTo>
                <a:cubicBezTo>
                  <a:pt x="701150" y="5575287"/>
                  <a:pt x="741343" y="5557055"/>
                  <a:pt x="690663" y="5573949"/>
                </a:cubicBezTo>
                <a:cubicBezTo>
                  <a:pt x="680935" y="5583677"/>
                  <a:pt x="672486" y="5594878"/>
                  <a:pt x="661480" y="5603132"/>
                </a:cubicBezTo>
                <a:cubicBezTo>
                  <a:pt x="646354" y="5614476"/>
                  <a:pt x="627197" y="5620010"/>
                  <a:pt x="612842" y="5632315"/>
                </a:cubicBezTo>
                <a:cubicBezTo>
                  <a:pt x="603965" y="5639924"/>
                  <a:pt x="601654" y="5653231"/>
                  <a:pt x="593387" y="5661498"/>
                </a:cubicBezTo>
                <a:cubicBezTo>
                  <a:pt x="578706" y="5676179"/>
                  <a:pt x="560267" y="5686614"/>
                  <a:pt x="544749" y="5700408"/>
                </a:cubicBezTo>
                <a:cubicBezTo>
                  <a:pt x="479898" y="5758053"/>
                  <a:pt x="527277" y="5717385"/>
                  <a:pt x="486383" y="5768502"/>
                </a:cubicBezTo>
                <a:cubicBezTo>
                  <a:pt x="463745" y="5796799"/>
                  <a:pt x="468075" y="5782137"/>
                  <a:pt x="437744" y="5807413"/>
                </a:cubicBezTo>
                <a:cubicBezTo>
                  <a:pt x="396072" y="5842140"/>
                  <a:pt x="418024" y="5832567"/>
                  <a:pt x="379378" y="5875506"/>
                </a:cubicBezTo>
                <a:cubicBezTo>
                  <a:pt x="360972" y="5895957"/>
                  <a:pt x="340467" y="5914417"/>
                  <a:pt x="321012" y="5933872"/>
                </a:cubicBezTo>
                <a:cubicBezTo>
                  <a:pt x="314527" y="5940357"/>
                  <a:pt x="309188" y="5948241"/>
                  <a:pt x="301557" y="5953328"/>
                </a:cubicBezTo>
                <a:cubicBezTo>
                  <a:pt x="197285" y="6022841"/>
                  <a:pt x="355529" y="5914591"/>
                  <a:pt x="243191" y="6001966"/>
                </a:cubicBezTo>
                <a:cubicBezTo>
                  <a:pt x="224734" y="6016321"/>
                  <a:pt x="198855" y="6022171"/>
                  <a:pt x="184825" y="6040877"/>
                </a:cubicBezTo>
                <a:cubicBezTo>
                  <a:pt x="148627" y="6089140"/>
                  <a:pt x="169132" y="6070794"/>
                  <a:pt x="126459" y="6099242"/>
                </a:cubicBezTo>
                <a:cubicBezTo>
                  <a:pt x="119974" y="6108970"/>
                  <a:pt x="114307" y="6119296"/>
                  <a:pt x="107004" y="6128425"/>
                </a:cubicBezTo>
                <a:cubicBezTo>
                  <a:pt x="101275" y="6135587"/>
                  <a:pt x="93052" y="6140544"/>
                  <a:pt x="87549" y="6147881"/>
                </a:cubicBezTo>
                <a:cubicBezTo>
                  <a:pt x="73520" y="6166587"/>
                  <a:pt x="61608" y="6186792"/>
                  <a:pt x="48638" y="6206247"/>
                </a:cubicBezTo>
                <a:cubicBezTo>
                  <a:pt x="38229" y="6221861"/>
                  <a:pt x="26363" y="6243795"/>
                  <a:pt x="9727" y="6254885"/>
                </a:cubicBezTo>
                <a:cubicBezTo>
                  <a:pt x="7029" y="6256684"/>
                  <a:pt x="3242" y="6254885"/>
                  <a:pt x="0" y="6254885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Forme libre 16">
            <a:extLst>
              <a:ext uri="{FF2B5EF4-FFF2-40B4-BE49-F238E27FC236}">
                <a16:creationId xmlns:a16="http://schemas.microsoft.com/office/drawing/2014/main" id="{D40865AB-0109-F748-91B2-3CEF50F6DF1F}"/>
              </a:ext>
            </a:extLst>
          </p:cNvPr>
          <p:cNvSpPr/>
          <p:nvPr/>
        </p:nvSpPr>
        <p:spPr>
          <a:xfrm>
            <a:off x="3855810" y="1591260"/>
            <a:ext cx="1436561" cy="3183053"/>
          </a:xfrm>
          <a:custGeom>
            <a:avLst/>
            <a:gdLst>
              <a:gd name="connsiteX0" fmla="*/ 2470825 w 2538919"/>
              <a:gd name="connsiteY0" fmla="*/ 0 h 6256684"/>
              <a:gd name="connsiteX1" fmla="*/ 2500008 w 2538919"/>
              <a:gd name="connsiteY1" fmla="*/ 175098 h 6256684"/>
              <a:gd name="connsiteX2" fmla="*/ 2519463 w 2538919"/>
              <a:gd name="connsiteY2" fmla="*/ 418289 h 6256684"/>
              <a:gd name="connsiteX3" fmla="*/ 2529191 w 2538919"/>
              <a:gd name="connsiteY3" fmla="*/ 496111 h 6256684"/>
              <a:gd name="connsiteX4" fmla="*/ 2538919 w 2538919"/>
              <a:gd name="connsiteY4" fmla="*/ 525294 h 6256684"/>
              <a:gd name="connsiteX5" fmla="*/ 2529191 w 2538919"/>
              <a:gd name="connsiteY5" fmla="*/ 632298 h 6256684"/>
              <a:gd name="connsiteX6" fmla="*/ 2509736 w 2538919"/>
              <a:gd name="connsiteY6" fmla="*/ 690664 h 6256684"/>
              <a:gd name="connsiteX7" fmla="*/ 2500008 w 2538919"/>
              <a:gd name="connsiteY7" fmla="*/ 719847 h 6256684"/>
              <a:gd name="connsiteX8" fmla="*/ 2461097 w 2538919"/>
              <a:gd name="connsiteY8" fmla="*/ 787940 h 6256684"/>
              <a:gd name="connsiteX9" fmla="*/ 2431914 w 2538919"/>
              <a:gd name="connsiteY9" fmla="*/ 856034 h 6256684"/>
              <a:gd name="connsiteX10" fmla="*/ 2422187 w 2538919"/>
              <a:gd name="connsiteY10" fmla="*/ 885217 h 6256684"/>
              <a:gd name="connsiteX11" fmla="*/ 2383276 w 2538919"/>
              <a:gd name="connsiteY11" fmla="*/ 943583 h 6256684"/>
              <a:gd name="connsiteX12" fmla="*/ 2363821 w 2538919"/>
              <a:gd name="connsiteY12" fmla="*/ 1001949 h 6256684"/>
              <a:gd name="connsiteX13" fmla="*/ 2324910 w 2538919"/>
              <a:gd name="connsiteY13" fmla="*/ 1060315 h 6256684"/>
              <a:gd name="connsiteX14" fmla="*/ 2305455 w 2538919"/>
              <a:gd name="connsiteY14" fmla="*/ 1118681 h 6256684"/>
              <a:gd name="connsiteX15" fmla="*/ 2266544 w 2538919"/>
              <a:gd name="connsiteY15" fmla="*/ 1177047 h 6256684"/>
              <a:gd name="connsiteX16" fmla="*/ 2256817 w 2538919"/>
              <a:gd name="connsiteY16" fmla="*/ 1206230 h 6256684"/>
              <a:gd name="connsiteX17" fmla="*/ 2237361 w 2538919"/>
              <a:gd name="connsiteY17" fmla="*/ 1235413 h 6256684"/>
              <a:gd name="connsiteX18" fmla="*/ 2208178 w 2538919"/>
              <a:gd name="connsiteY18" fmla="*/ 1303506 h 6256684"/>
              <a:gd name="connsiteX19" fmla="*/ 2188723 w 2538919"/>
              <a:gd name="connsiteY19" fmla="*/ 1381328 h 6256684"/>
              <a:gd name="connsiteX20" fmla="*/ 2169268 w 2538919"/>
              <a:gd name="connsiteY20" fmla="*/ 1439694 h 6256684"/>
              <a:gd name="connsiteX21" fmla="*/ 2159540 w 2538919"/>
              <a:gd name="connsiteY21" fmla="*/ 1468877 h 6256684"/>
              <a:gd name="connsiteX22" fmla="*/ 2140085 w 2538919"/>
              <a:gd name="connsiteY22" fmla="*/ 1595336 h 6256684"/>
              <a:gd name="connsiteX23" fmla="*/ 2120629 w 2538919"/>
              <a:gd name="connsiteY23" fmla="*/ 1663430 h 6256684"/>
              <a:gd name="connsiteX24" fmla="*/ 2101174 w 2538919"/>
              <a:gd name="connsiteY24" fmla="*/ 1741251 h 6256684"/>
              <a:gd name="connsiteX25" fmla="*/ 2081719 w 2538919"/>
              <a:gd name="connsiteY25" fmla="*/ 1809345 h 6256684"/>
              <a:gd name="connsiteX26" fmla="*/ 2071991 w 2538919"/>
              <a:gd name="connsiteY26" fmla="*/ 2042808 h 6256684"/>
              <a:gd name="connsiteX27" fmla="*/ 2052536 w 2538919"/>
              <a:gd name="connsiteY27" fmla="*/ 2101174 h 6256684"/>
              <a:gd name="connsiteX28" fmla="*/ 2042808 w 2538919"/>
              <a:gd name="connsiteY28" fmla="*/ 2159540 h 6256684"/>
              <a:gd name="connsiteX29" fmla="*/ 2023353 w 2538919"/>
              <a:gd name="connsiteY29" fmla="*/ 2286000 h 6256684"/>
              <a:gd name="connsiteX30" fmla="*/ 2013625 w 2538919"/>
              <a:gd name="connsiteY30" fmla="*/ 2363821 h 6256684"/>
              <a:gd name="connsiteX31" fmla="*/ 2003897 w 2538919"/>
              <a:gd name="connsiteY31" fmla="*/ 2393004 h 6256684"/>
              <a:gd name="connsiteX32" fmla="*/ 1994170 w 2538919"/>
              <a:gd name="connsiteY32" fmla="*/ 2704289 h 6256684"/>
              <a:gd name="connsiteX33" fmla="*/ 2003897 w 2538919"/>
              <a:gd name="connsiteY33" fmla="*/ 3317132 h 6256684"/>
              <a:gd name="connsiteX34" fmla="*/ 2023353 w 2538919"/>
              <a:gd name="connsiteY34" fmla="*/ 3375498 h 6256684"/>
              <a:gd name="connsiteX35" fmla="*/ 1935804 w 2538919"/>
              <a:gd name="connsiteY35" fmla="*/ 3482502 h 6256684"/>
              <a:gd name="connsiteX36" fmla="*/ 1867710 w 2538919"/>
              <a:gd name="connsiteY36" fmla="*/ 3570051 h 6256684"/>
              <a:gd name="connsiteX37" fmla="*/ 1838527 w 2538919"/>
              <a:gd name="connsiteY37" fmla="*/ 3589506 h 6256684"/>
              <a:gd name="connsiteX38" fmla="*/ 1789889 w 2538919"/>
              <a:gd name="connsiteY38" fmla="*/ 3638145 h 6256684"/>
              <a:gd name="connsiteX39" fmla="*/ 1760706 w 2538919"/>
              <a:gd name="connsiteY39" fmla="*/ 3735421 h 6256684"/>
              <a:gd name="connsiteX40" fmla="*/ 1750978 w 2538919"/>
              <a:gd name="connsiteY40" fmla="*/ 3764604 h 6256684"/>
              <a:gd name="connsiteX41" fmla="*/ 1731523 w 2538919"/>
              <a:gd name="connsiteY41" fmla="*/ 3784060 h 6256684"/>
              <a:gd name="connsiteX42" fmla="*/ 1721795 w 2538919"/>
              <a:gd name="connsiteY42" fmla="*/ 3813242 h 6256684"/>
              <a:gd name="connsiteX43" fmla="*/ 1702340 w 2538919"/>
              <a:gd name="connsiteY43" fmla="*/ 4056434 h 6256684"/>
              <a:gd name="connsiteX44" fmla="*/ 1712068 w 2538919"/>
              <a:gd name="connsiteY44" fmla="*/ 4464996 h 6256684"/>
              <a:gd name="connsiteX45" fmla="*/ 1721795 w 2538919"/>
              <a:gd name="connsiteY45" fmla="*/ 4679004 h 6256684"/>
              <a:gd name="connsiteX46" fmla="*/ 1712068 w 2538919"/>
              <a:gd name="connsiteY46" fmla="*/ 4912468 h 6256684"/>
              <a:gd name="connsiteX47" fmla="*/ 1682885 w 2538919"/>
              <a:gd name="connsiteY47" fmla="*/ 4980562 h 6256684"/>
              <a:gd name="connsiteX48" fmla="*/ 1653702 w 2538919"/>
              <a:gd name="connsiteY48" fmla="*/ 4990289 h 6256684"/>
              <a:gd name="connsiteX49" fmla="*/ 1605063 w 2538919"/>
              <a:gd name="connsiteY49" fmla="*/ 5029200 h 6256684"/>
              <a:gd name="connsiteX50" fmla="*/ 1566153 w 2538919"/>
              <a:gd name="connsiteY50" fmla="*/ 5038928 h 6256684"/>
              <a:gd name="connsiteX51" fmla="*/ 1507787 w 2538919"/>
              <a:gd name="connsiteY51" fmla="*/ 5058383 h 6256684"/>
              <a:gd name="connsiteX52" fmla="*/ 1439693 w 2538919"/>
              <a:gd name="connsiteY52" fmla="*/ 5087566 h 6256684"/>
              <a:gd name="connsiteX53" fmla="*/ 1410510 w 2538919"/>
              <a:gd name="connsiteY53" fmla="*/ 5107021 h 6256684"/>
              <a:gd name="connsiteX54" fmla="*/ 1332689 w 2538919"/>
              <a:gd name="connsiteY54" fmla="*/ 5126477 h 6256684"/>
              <a:gd name="connsiteX55" fmla="*/ 1274323 w 2538919"/>
              <a:gd name="connsiteY55" fmla="*/ 5165387 h 6256684"/>
              <a:gd name="connsiteX56" fmla="*/ 1245140 w 2538919"/>
              <a:gd name="connsiteY56" fmla="*/ 5184842 h 6256684"/>
              <a:gd name="connsiteX57" fmla="*/ 1167319 w 2538919"/>
              <a:gd name="connsiteY57" fmla="*/ 5223753 h 6256684"/>
              <a:gd name="connsiteX58" fmla="*/ 1118680 w 2538919"/>
              <a:gd name="connsiteY58" fmla="*/ 5252936 h 6256684"/>
              <a:gd name="connsiteX59" fmla="*/ 1050587 w 2538919"/>
              <a:gd name="connsiteY59" fmla="*/ 5301574 h 6256684"/>
              <a:gd name="connsiteX60" fmla="*/ 1001949 w 2538919"/>
              <a:gd name="connsiteY60" fmla="*/ 5330757 h 6256684"/>
              <a:gd name="connsiteX61" fmla="*/ 982493 w 2538919"/>
              <a:gd name="connsiteY61" fmla="*/ 5359940 h 6256684"/>
              <a:gd name="connsiteX62" fmla="*/ 963038 w 2538919"/>
              <a:gd name="connsiteY62" fmla="*/ 5379396 h 6256684"/>
              <a:gd name="connsiteX63" fmla="*/ 846306 w 2538919"/>
              <a:gd name="connsiteY63" fmla="*/ 5457217 h 6256684"/>
              <a:gd name="connsiteX64" fmla="*/ 817123 w 2538919"/>
              <a:gd name="connsiteY64" fmla="*/ 5486400 h 6256684"/>
              <a:gd name="connsiteX65" fmla="*/ 787940 w 2538919"/>
              <a:gd name="connsiteY65" fmla="*/ 5496128 h 6256684"/>
              <a:gd name="connsiteX66" fmla="*/ 768485 w 2538919"/>
              <a:gd name="connsiteY66" fmla="*/ 5525311 h 6256684"/>
              <a:gd name="connsiteX67" fmla="*/ 739302 w 2538919"/>
              <a:gd name="connsiteY67" fmla="*/ 5544766 h 6256684"/>
              <a:gd name="connsiteX68" fmla="*/ 690663 w 2538919"/>
              <a:gd name="connsiteY68" fmla="*/ 5573949 h 6256684"/>
              <a:gd name="connsiteX69" fmla="*/ 661480 w 2538919"/>
              <a:gd name="connsiteY69" fmla="*/ 5603132 h 6256684"/>
              <a:gd name="connsiteX70" fmla="*/ 612842 w 2538919"/>
              <a:gd name="connsiteY70" fmla="*/ 5632315 h 6256684"/>
              <a:gd name="connsiteX71" fmla="*/ 593387 w 2538919"/>
              <a:gd name="connsiteY71" fmla="*/ 5661498 h 6256684"/>
              <a:gd name="connsiteX72" fmla="*/ 544749 w 2538919"/>
              <a:gd name="connsiteY72" fmla="*/ 5700408 h 6256684"/>
              <a:gd name="connsiteX73" fmla="*/ 486383 w 2538919"/>
              <a:gd name="connsiteY73" fmla="*/ 5768502 h 6256684"/>
              <a:gd name="connsiteX74" fmla="*/ 437744 w 2538919"/>
              <a:gd name="connsiteY74" fmla="*/ 5807413 h 6256684"/>
              <a:gd name="connsiteX75" fmla="*/ 379378 w 2538919"/>
              <a:gd name="connsiteY75" fmla="*/ 5875506 h 6256684"/>
              <a:gd name="connsiteX76" fmla="*/ 321012 w 2538919"/>
              <a:gd name="connsiteY76" fmla="*/ 5933872 h 6256684"/>
              <a:gd name="connsiteX77" fmla="*/ 301557 w 2538919"/>
              <a:gd name="connsiteY77" fmla="*/ 5953328 h 6256684"/>
              <a:gd name="connsiteX78" fmla="*/ 243191 w 2538919"/>
              <a:gd name="connsiteY78" fmla="*/ 6001966 h 6256684"/>
              <a:gd name="connsiteX79" fmla="*/ 184825 w 2538919"/>
              <a:gd name="connsiteY79" fmla="*/ 6040877 h 6256684"/>
              <a:gd name="connsiteX80" fmla="*/ 126459 w 2538919"/>
              <a:gd name="connsiteY80" fmla="*/ 6099242 h 6256684"/>
              <a:gd name="connsiteX81" fmla="*/ 107004 w 2538919"/>
              <a:gd name="connsiteY81" fmla="*/ 6128425 h 6256684"/>
              <a:gd name="connsiteX82" fmla="*/ 87549 w 2538919"/>
              <a:gd name="connsiteY82" fmla="*/ 6147881 h 6256684"/>
              <a:gd name="connsiteX83" fmla="*/ 48638 w 2538919"/>
              <a:gd name="connsiteY83" fmla="*/ 6206247 h 6256684"/>
              <a:gd name="connsiteX84" fmla="*/ 9727 w 2538919"/>
              <a:gd name="connsiteY84" fmla="*/ 6254885 h 6256684"/>
              <a:gd name="connsiteX85" fmla="*/ 0 w 2538919"/>
              <a:gd name="connsiteY85" fmla="*/ 6254885 h 6256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538919" h="6256684">
                <a:moveTo>
                  <a:pt x="2470825" y="0"/>
                </a:moveTo>
                <a:cubicBezTo>
                  <a:pt x="2500483" y="88975"/>
                  <a:pt x="2492659" y="50177"/>
                  <a:pt x="2500008" y="175098"/>
                </a:cubicBezTo>
                <a:cubicBezTo>
                  <a:pt x="2513842" y="410272"/>
                  <a:pt x="2486633" y="319792"/>
                  <a:pt x="2519463" y="418289"/>
                </a:cubicBezTo>
                <a:cubicBezTo>
                  <a:pt x="2522706" y="444230"/>
                  <a:pt x="2524514" y="470390"/>
                  <a:pt x="2529191" y="496111"/>
                </a:cubicBezTo>
                <a:cubicBezTo>
                  <a:pt x="2531025" y="506199"/>
                  <a:pt x="2538919" y="515040"/>
                  <a:pt x="2538919" y="525294"/>
                </a:cubicBezTo>
                <a:cubicBezTo>
                  <a:pt x="2538919" y="561109"/>
                  <a:pt x="2535415" y="597028"/>
                  <a:pt x="2529191" y="632298"/>
                </a:cubicBezTo>
                <a:cubicBezTo>
                  <a:pt x="2525627" y="652494"/>
                  <a:pt x="2516221" y="671209"/>
                  <a:pt x="2509736" y="690664"/>
                </a:cubicBezTo>
                <a:cubicBezTo>
                  <a:pt x="2506493" y="700392"/>
                  <a:pt x="2504594" y="710676"/>
                  <a:pt x="2500008" y="719847"/>
                </a:cubicBezTo>
                <a:cubicBezTo>
                  <a:pt x="2475324" y="769214"/>
                  <a:pt x="2488597" y="746692"/>
                  <a:pt x="2461097" y="787940"/>
                </a:cubicBezTo>
                <a:cubicBezTo>
                  <a:pt x="2440853" y="868923"/>
                  <a:pt x="2465504" y="788854"/>
                  <a:pt x="2431914" y="856034"/>
                </a:cubicBezTo>
                <a:cubicBezTo>
                  <a:pt x="2427328" y="865205"/>
                  <a:pt x="2427167" y="876254"/>
                  <a:pt x="2422187" y="885217"/>
                </a:cubicBezTo>
                <a:cubicBezTo>
                  <a:pt x="2410832" y="905657"/>
                  <a:pt x="2383276" y="943583"/>
                  <a:pt x="2383276" y="943583"/>
                </a:cubicBezTo>
                <a:cubicBezTo>
                  <a:pt x="2376791" y="963038"/>
                  <a:pt x="2375197" y="984886"/>
                  <a:pt x="2363821" y="1001949"/>
                </a:cubicBezTo>
                <a:lnTo>
                  <a:pt x="2324910" y="1060315"/>
                </a:lnTo>
                <a:cubicBezTo>
                  <a:pt x="2318425" y="1079770"/>
                  <a:pt x="2316831" y="1101618"/>
                  <a:pt x="2305455" y="1118681"/>
                </a:cubicBezTo>
                <a:lnTo>
                  <a:pt x="2266544" y="1177047"/>
                </a:lnTo>
                <a:cubicBezTo>
                  <a:pt x="2263302" y="1186775"/>
                  <a:pt x="2261403" y="1197059"/>
                  <a:pt x="2256817" y="1206230"/>
                </a:cubicBezTo>
                <a:cubicBezTo>
                  <a:pt x="2251588" y="1216687"/>
                  <a:pt x="2241966" y="1224667"/>
                  <a:pt x="2237361" y="1235413"/>
                </a:cubicBezTo>
                <a:cubicBezTo>
                  <a:pt x="2199671" y="1323355"/>
                  <a:pt x="2257024" y="1230239"/>
                  <a:pt x="2208178" y="1303506"/>
                </a:cubicBezTo>
                <a:cubicBezTo>
                  <a:pt x="2178660" y="1392066"/>
                  <a:pt x="2223944" y="1252183"/>
                  <a:pt x="2188723" y="1381328"/>
                </a:cubicBezTo>
                <a:cubicBezTo>
                  <a:pt x="2183327" y="1401113"/>
                  <a:pt x="2175753" y="1420239"/>
                  <a:pt x="2169268" y="1439694"/>
                </a:cubicBezTo>
                <a:lnTo>
                  <a:pt x="2159540" y="1468877"/>
                </a:lnTo>
                <a:cubicBezTo>
                  <a:pt x="2151118" y="1536249"/>
                  <a:pt x="2152815" y="1538048"/>
                  <a:pt x="2140085" y="1595336"/>
                </a:cubicBezTo>
                <a:cubicBezTo>
                  <a:pt x="2120643" y="1682825"/>
                  <a:pt x="2140128" y="1591935"/>
                  <a:pt x="2120629" y="1663430"/>
                </a:cubicBezTo>
                <a:cubicBezTo>
                  <a:pt x="2113594" y="1689226"/>
                  <a:pt x="2109630" y="1715885"/>
                  <a:pt x="2101174" y="1741251"/>
                </a:cubicBezTo>
                <a:cubicBezTo>
                  <a:pt x="2087218" y="1783117"/>
                  <a:pt x="2093933" y="1760486"/>
                  <a:pt x="2081719" y="1809345"/>
                </a:cubicBezTo>
                <a:cubicBezTo>
                  <a:pt x="2078476" y="1887166"/>
                  <a:pt x="2079741" y="1965306"/>
                  <a:pt x="2071991" y="2042808"/>
                </a:cubicBezTo>
                <a:cubicBezTo>
                  <a:pt x="2069950" y="2063214"/>
                  <a:pt x="2055908" y="2080945"/>
                  <a:pt x="2052536" y="2101174"/>
                </a:cubicBezTo>
                <a:cubicBezTo>
                  <a:pt x="2049293" y="2120629"/>
                  <a:pt x="2045255" y="2139969"/>
                  <a:pt x="2042808" y="2159540"/>
                </a:cubicBezTo>
                <a:cubicBezTo>
                  <a:pt x="2027760" y="2279920"/>
                  <a:pt x="2044737" y="2221843"/>
                  <a:pt x="2023353" y="2286000"/>
                </a:cubicBezTo>
                <a:cubicBezTo>
                  <a:pt x="2020110" y="2311940"/>
                  <a:pt x="2018302" y="2338100"/>
                  <a:pt x="2013625" y="2363821"/>
                </a:cubicBezTo>
                <a:cubicBezTo>
                  <a:pt x="2011791" y="2373909"/>
                  <a:pt x="2004482" y="2382767"/>
                  <a:pt x="2003897" y="2393004"/>
                </a:cubicBezTo>
                <a:cubicBezTo>
                  <a:pt x="1997975" y="2496647"/>
                  <a:pt x="1997412" y="2600527"/>
                  <a:pt x="1994170" y="2704289"/>
                </a:cubicBezTo>
                <a:cubicBezTo>
                  <a:pt x="1997412" y="2908570"/>
                  <a:pt x="1995022" y="3113018"/>
                  <a:pt x="2003897" y="3317132"/>
                </a:cubicBezTo>
                <a:cubicBezTo>
                  <a:pt x="2004788" y="3337620"/>
                  <a:pt x="2023353" y="3375498"/>
                  <a:pt x="2023353" y="3375498"/>
                </a:cubicBezTo>
                <a:cubicBezTo>
                  <a:pt x="1983493" y="3415358"/>
                  <a:pt x="1961619" y="3430871"/>
                  <a:pt x="1935804" y="3482502"/>
                </a:cubicBezTo>
                <a:cubicBezTo>
                  <a:pt x="1915406" y="3523298"/>
                  <a:pt x="1911881" y="3540604"/>
                  <a:pt x="1867710" y="3570051"/>
                </a:cubicBezTo>
                <a:cubicBezTo>
                  <a:pt x="1857982" y="3576536"/>
                  <a:pt x="1847325" y="3581807"/>
                  <a:pt x="1838527" y="3589506"/>
                </a:cubicBezTo>
                <a:cubicBezTo>
                  <a:pt x="1821272" y="3604605"/>
                  <a:pt x="1789889" y="3638145"/>
                  <a:pt x="1789889" y="3638145"/>
                </a:cubicBezTo>
                <a:cubicBezTo>
                  <a:pt x="1775188" y="3696947"/>
                  <a:pt x="1784387" y="3664377"/>
                  <a:pt x="1760706" y="3735421"/>
                </a:cubicBezTo>
                <a:cubicBezTo>
                  <a:pt x="1757463" y="3745149"/>
                  <a:pt x="1758228" y="3757353"/>
                  <a:pt x="1750978" y="3764604"/>
                </a:cubicBezTo>
                <a:lnTo>
                  <a:pt x="1731523" y="3784060"/>
                </a:lnTo>
                <a:cubicBezTo>
                  <a:pt x="1728280" y="3793787"/>
                  <a:pt x="1724282" y="3803295"/>
                  <a:pt x="1721795" y="3813242"/>
                </a:cubicBezTo>
                <a:cubicBezTo>
                  <a:pt x="1700739" y="3897467"/>
                  <a:pt x="1707379" y="3955665"/>
                  <a:pt x="1702340" y="4056434"/>
                </a:cubicBezTo>
                <a:cubicBezTo>
                  <a:pt x="1705583" y="4192621"/>
                  <a:pt x="1707813" y="4328837"/>
                  <a:pt x="1712068" y="4464996"/>
                </a:cubicBezTo>
                <a:cubicBezTo>
                  <a:pt x="1714298" y="4536371"/>
                  <a:pt x="1721795" y="4607594"/>
                  <a:pt x="1721795" y="4679004"/>
                </a:cubicBezTo>
                <a:cubicBezTo>
                  <a:pt x="1721795" y="4756893"/>
                  <a:pt x="1717617" y="4834777"/>
                  <a:pt x="1712068" y="4912468"/>
                </a:cubicBezTo>
                <a:cubicBezTo>
                  <a:pt x="1710652" y="4932292"/>
                  <a:pt x="1700008" y="4966864"/>
                  <a:pt x="1682885" y="4980562"/>
                </a:cubicBezTo>
                <a:cubicBezTo>
                  <a:pt x="1674878" y="4986967"/>
                  <a:pt x="1663430" y="4987047"/>
                  <a:pt x="1653702" y="4990289"/>
                </a:cubicBezTo>
                <a:cubicBezTo>
                  <a:pt x="1638012" y="5005979"/>
                  <a:pt x="1626539" y="5019996"/>
                  <a:pt x="1605063" y="5029200"/>
                </a:cubicBezTo>
                <a:cubicBezTo>
                  <a:pt x="1592775" y="5034466"/>
                  <a:pt x="1578958" y="5035086"/>
                  <a:pt x="1566153" y="5038928"/>
                </a:cubicBezTo>
                <a:cubicBezTo>
                  <a:pt x="1546510" y="5044821"/>
                  <a:pt x="1527242" y="5051898"/>
                  <a:pt x="1507787" y="5058383"/>
                </a:cubicBezTo>
                <a:cubicBezTo>
                  <a:pt x="1475049" y="5069296"/>
                  <a:pt x="1473347" y="5068336"/>
                  <a:pt x="1439693" y="5087566"/>
                </a:cubicBezTo>
                <a:cubicBezTo>
                  <a:pt x="1429542" y="5093366"/>
                  <a:pt x="1421497" y="5103026"/>
                  <a:pt x="1410510" y="5107021"/>
                </a:cubicBezTo>
                <a:cubicBezTo>
                  <a:pt x="1385381" y="5116159"/>
                  <a:pt x="1332689" y="5126477"/>
                  <a:pt x="1332689" y="5126477"/>
                </a:cubicBezTo>
                <a:lnTo>
                  <a:pt x="1274323" y="5165387"/>
                </a:lnTo>
                <a:cubicBezTo>
                  <a:pt x="1264595" y="5171872"/>
                  <a:pt x="1255597" y="5179614"/>
                  <a:pt x="1245140" y="5184842"/>
                </a:cubicBezTo>
                <a:cubicBezTo>
                  <a:pt x="1219200" y="5197812"/>
                  <a:pt x="1187827" y="5203246"/>
                  <a:pt x="1167319" y="5223753"/>
                </a:cubicBezTo>
                <a:cubicBezTo>
                  <a:pt x="1140612" y="5250458"/>
                  <a:pt x="1156564" y="5240308"/>
                  <a:pt x="1118680" y="5252936"/>
                </a:cubicBezTo>
                <a:cubicBezTo>
                  <a:pt x="1054946" y="5316670"/>
                  <a:pt x="1127413" y="5250355"/>
                  <a:pt x="1050587" y="5301574"/>
                </a:cubicBezTo>
                <a:cubicBezTo>
                  <a:pt x="997177" y="5337182"/>
                  <a:pt x="1069689" y="5308178"/>
                  <a:pt x="1001949" y="5330757"/>
                </a:cubicBezTo>
                <a:cubicBezTo>
                  <a:pt x="995464" y="5340485"/>
                  <a:pt x="989796" y="5350811"/>
                  <a:pt x="982493" y="5359940"/>
                </a:cubicBezTo>
                <a:cubicBezTo>
                  <a:pt x="976764" y="5367102"/>
                  <a:pt x="970200" y="5373667"/>
                  <a:pt x="963038" y="5379396"/>
                </a:cubicBezTo>
                <a:cubicBezTo>
                  <a:pt x="888521" y="5439010"/>
                  <a:pt x="907554" y="5426594"/>
                  <a:pt x="846306" y="5457217"/>
                </a:cubicBezTo>
                <a:cubicBezTo>
                  <a:pt x="836578" y="5466945"/>
                  <a:pt x="828569" y="5478769"/>
                  <a:pt x="817123" y="5486400"/>
                </a:cubicBezTo>
                <a:cubicBezTo>
                  <a:pt x="808591" y="5492088"/>
                  <a:pt x="795947" y="5489722"/>
                  <a:pt x="787940" y="5496128"/>
                </a:cubicBezTo>
                <a:cubicBezTo>
                  <a:pt x="778811" y="5503431"/>
                  <a:pt x="776752" y="5517044"/>
                  <a:pt x="768485" y="5525311"/>
                </a:cubicBezTo>
                <a:cubicBezTo>
                  <a:pt x="760218" y="5533578"/>
                  <a:pt x="748431" y="5537463"/>
                  <a:pt x="739302" y="5544766"/>
                </a:cubicBezTo>
                <a:cubicBezTo>
                  <a:pt x="701150" y="5575287"/>
                  <a:pt x="741343" y="5557055"/>
                  <a:pt x="690663" y="5573949"/>
                </a:cubicBezTo>
                <a:cubicBezTo>
                  <a:pt x="680935" y="5583677"/>
                  <a:pt x="672486" y="5594878"/>
                  <a:pt x="661480" y="5603132"/>
                </a:cubicBezTo>
                <a:cubicBezTo>
                  <a:pt x="646354" y="5614476"/>
                  <a:pt x="627197" y="5620010"/>
                  <a:pt x="612842" y="5632315"/>
                </a:cubicBezTo>
                <a:cubicBezTo>
                  <a:pt x="603965" y="5639924"/>
                  <a:pt x="601654" y="5653231"/>
                  <a:pt x="593387" y="5661498"/>
                </a:cubicBezTo>
                <a:cubicBezTo>
                  <a:pt x="578706" y="5676179"/>
                  <a:pt x="560267" y="5686614"/>
                  <a:pt x="544749" y="5700408"/>
                </a:cubicBezTo>
                <a:cubicBezTo>
                  <a:pt x="479898" y="5758053"/>
                  <a:pt x="527277" y="5717385"/>
                  <a:pt x="486383" y="5768502"/>
                </a:cubicBezTo>
                <a:cubicBezTo>
                  <a:pt x="463745" y="5796799"/>
                  <a:pt x="468075" y="5782137"/>
                  <a:pt x="437744" y="5807413"/>
                </a:cubicBezTo>
                <a:cubicBezTo>
                  <a:pt x="396072" y="5842140"/>
                  <a:pt x="418024" y="5832567"/>
                  <a:pt x="379378" y="5875506"/>
                </a:cubicBezTo>
                <a:cubicBezTo>
                  <a:pt x="360972" y="5895957"/>
                  <a:pt x="340467" y="5914417"/>
                  <a:pt x="321012" y="5933872"/>
                </a:cubicBezTo>
                <a:cubicBezTo>
                  <a:pt x="314527" y="5940357"/>
                  <a:pt x="309188" y="5948241"/>
                  <a:pt x="301557" y="5953328"/>
                </a:cubicBezTo>
                <a:cubicBezTo>
                  <a:pt x="197285" y="6022841"/>
                  <a:pt x="355529" y="5914591"/>
                  <a:pt x="243191" y="6001966"/>
                </a:cubicBezTo>
                <a:cubicBezTo>
                  <a:pt x="224734" y="6016321"/>
                  <a:pt x="198855" y="6022171"/>
                  <a:pt x="184825" y="6040877"/>
                </a:cubicBezTo>
                <a:cubicBezTo>
                  <a:pt x="148627" y="6089140"/>
                  <a:pt x="169132" y="6070794"/>
                  <a:pt x="126459" y="6099242"/>
                </a:cubicBezTo>
                <a:cubicBezTo>
                  <a:pt x="119974" y="6108970"/>
                  <a:pt x="114307" y="6119296"/>
                  <a:pt x="107004" y="6128425"/>
                </a:cubicBezTo>
                <a:cubicBezTo>
                  <a:pt x="101275" y="6135587"/>
                  <a:pt x="93052" y="6140544"/>
                  <a:pt x="87549" y="6147881"/>
                </a:cubicBezTo>
                <a:cubicBezTo>
                  <a:pt x="73520" y="6166587"/>
                  <a:pt x="61608" y="6186792"/>
                  <a:pt x="48638" y="6206247"/>
                </a:cubicBezTo>
                <a:cubicBezTo>
                  <a:pt x="38229" y="6221861"/>
                  <a:pt x="26363" y="6243795"/>
                  <a:pt x="9727" y="6254885"/>
                </a:cubicBezTo>
                <a:cubicBezTo>
                  <a:pt x="7029" y="6256684"/>
                  <a:pt x="3242" y="6254885"/>
                  <a:pt x="0" y="6254885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Forme libre 17">
            <a:extLst>
              <a:ext uri="{FF2B5EF4-FFF2-40B4-BE49-F238E27FC236}">
                <a16:creationId xmlns:a16="http://schemas.microsoft.com/office/drawing/2014/main" id="{4A89EE55-A45A-BC45-BD45-6D037FB1FC79}"/>
              </a:ext>
            </a:extLst>
          </p:cNvPr>
          <p:cNvSpPr/>
          <p:nvPr/>
        </p:nvSpPr>
        <p:spPr>
          <a:xfrm>
            <a:off x="3899195" y="1619302"/>
            <a:ext cx="1436561" cy="3183053"/>
          </a:xfrm>
          <a:custGeom>
            <a:avLst/>
            <a:gdLst>
              <a:gd name="connsiteX0" fmla="*/ 2470825 w 2538919"/>
              <a:gd name="connsiteY0" fmla="*/ 0 h 6256684"/>
              <a:gd name="connsiteX1" fmla="*/ 2500008 w 2538919"/>
              <a:gd name="connsiteY1" fmla="*/ 175098 h 6256684"/>
              <a:gd name="connsiteX2" fmla="*/ 2519463 w 2538919"/>
              <a:gd name="connsiteY2" fmla="*/ 418289 h 6256684"/>
              <a:gd name="connsiteX3" fmla="*/ 2529191 w 2538919"/>
              <a:gd name="connsiteY3" fmla="*/ 496111 h 6256684"/>
              <a:gd name="connsiteX4" fmla="*/ 2538919 w 2538919"/>
              <a:gd name="connsiteY4" fmla="*/ 525294 h 6256684"/>
              <a:gd name="connsiteX5" fmla="*/ 2529191 w 2538919"/>
              <a:gd name="connsiteY5" fmla="*/ 632298 h 6256684"/>
              <a:gd name="connsiteX6" fmla="*/ 2509736 w 2538919"/>
              <a:gd name="connsiteY6" fmla="*/ 690664 h 6256684"/>
              <a:gd name="connsiteX7" fmla="*/ 2500008 w 2538919"/>
              <a:gd name="connsiteY7" fmla="*/ 719847 h 6256684"/>
              <a:gd name="connsiteX8" fmla="*/ 2461097 w 2538919"/>
              <a:gd name="connsiteY8" fmla="*/ 787940 h 6256684"/>
              <a:gd name="connsiteX9" fmla="*/ 2431914 w 2538919"/>
              <a:gd name="connsiteY9" fmla="*/ 856034 h 6256684"/>
              <a:gd name="connsiteX10" fmla="*/ 2422187 w 2538919"/>
              <a:gd name="connsiteY10" fmla="*/ 885217 h 6256684"/>
              <a:gd name="connsiteX11" fmla="*/ 2383276 w 2538919"/>
              <a:gd name="connsiteY11" fmla="*/ 943583 h 6256684"/>
              <a:gd name="connsiteX12" fmla="*/ 2363821 w 2538919"/>
              <a:gd name="connsiteY12" fmla="*/ 1001949 h 6256684"/>
              <a:gd name="connsiteX13" fmla="*/ 2324910 w 2538919"/>
              <a:gd name="connsiteY13" fmla="*/ 1060315 h 6256684"/>
              <a:gd name="connsiteX14" fmla="*/ 2305455 w 2538919"/>
              <a:gd name="connsiteY14" fmla="*/ 1118681 h 6256684"/>
              <a:gd name="connsiteX15" fmla="*/ 2266544 w 2538919"/>
              <a:gd name="connsiteY15" fmla="*/ 1177047 h 6256684"/>
              <a:gd name="connsiteX16" fmla="*/ 2256817 w 2538919"/>
              <a:gd name="connsiteY16" fmla="*/ 1206230 h 6256684"/>
              <a:gd name="connsiteX17" fmla="*/ 2237361 w 2538919"/>
              <a:gd name="connsiteY17" fmla="*/ 1235413 h 6256684"/>
              <a:gd name="connsiteX18" fmla="*/ 2208178 w 2538919"/>
              <a:gd name="connsiteY18" fmla="*/ 1303506 h 6256684"/>
              <a:gd name="connsiteX19" fmla="*/ 2188723 w 2538919"/>
              <a:gd name="connsiteY19" fmla="*/ 1381328 h 6256684"/>
              <a:gd name="connsiteX20" fmla="*/ 2169268 w 2538919"/>
              <a:gd name="connsiteY20" fmla="*/ 1439694 h 6256684"/>
              <a:gd name="connsiteX21" fmla="*/ 2159540 w 2538919"/>
              <a:gd name="connsiteY21" fmla="*/ 1468877 h 6256684"/>
              <a:gd name="connsiteX22" fmla="*/ 2140085 w 2538919"/>
              <a:gd name="connsiteY22" fmla="*/ 1595336 h 6256684"/>
              <a:gd name="connsiteX23" fmla="*/ 2120629 w 2538919"/>
              <a:gd name="connsiteY23" fmla="*/ 1663430 h 6256684"/>
              <a:gd name="connsiteX24" fmla="*/ 2101174 w 2538919"/>
              <a:gd name="connsiteY24" fmla="*/ 1741251 h 6256684"/>
              <a:gd name="connsiteX25" fmla="*/ 2081719 w 2538919"/>
              <a:gd name="connsiteY25" fmla="*/ 1809345 h 6256684"/>
              <a:gd name="connsiteX26" fmla="*/ 2071991 w 2538919"/>
              <a:gd name="connsiteY26" fmla="*/ 2042808 h 6256684"/>
              <a:gd name="connsiteX27" fmla="*/ 2052536 w 2538919"/>
              <a:gd name="connsiteY27" fmla="*/ 2101174 h 6256684"/>
              <a:gd name="connsiteX28" fmla="*/ 2042808 w 2538919"/>
              <a:gd name="connsiteY28" fmla="*/ 2159540 h 6256684"/>
              <a:gd name="connsiteX29" fmla="*/ 2023353 w 2538919"/>
              <a:gd name="connsiteY29" fmla="*/ 2286000 h 6256684"/>
              <a:gd name="connsiteX30" fmla="*/ 2013625 w 2538919"/>
              <a:gd name="connsiteY30" fmla="*/ 2363821 h 6256684"/>
              <a:gd name="connsiteX31" fmla="*/ 2003897 w 2538919"/>
              <a:gd name="connsiteY31" fmla="*/ 2393004 h 6256684"/>
              <a:gd name="connsiteX32" fmla="*/ 1994170 w 2538919"/>
              <a:gd name="connsiteY32" fmla="*/ 2704289 h 6256684"/>
              <a:gd name="connsiteX33" fmla="*/ 2003897 w 2538919"/>
              <a:gd name="connsiteY33" fmla="*/ 3317132 h 6256684"/>
              <a:gd name="connsiteX34" fmla="*/ 2023353 w 2538919"/>
              <a:gd name="connsiteY34" fmla="*/ 3375498 h 6256684"/>
              <a:gd name="connsiteX35" fmla="*/ 1935804 w 2538919"/>
              <a:gd name="connsiteY35" fmla="*/ 3482502 h 6256684"/>
              <a:gd name="connsiteX36" fmla="*/ 1867710 w 2538919"/>
              <a:gd name="connsiteY36" fmla="*/ 3570051 h 6256684"/>
              <a:gd name="connsiteX37" fmla="*/ 1838527 w 2538919"/>
              <a:gd name="connsiteY37" fmla="*/ 3589506 h 6256684"/>
              <a:gd name="connsiteX38" fmla="*/ 1789889 w 2538919"/>
              <a:gd name="connsiteY38" fmla="*/ 3638145 h 6256684"/>
              <a:gd name="connsiteX39" fmla="*/ 1760706 w 2538919"/>
              <a:gd name="connsiteY39" fmla="*/ 3735421 h 6256684"/>
              <a:gd name="connsiteX40" fmla="*/ 1750978 w 2538919"/>
              <a:gd name="connsiteY40" fmla="*/ 3764604 h 6256684"/>
              <a:gd name="connsiteX41" fmla="*/ 1731523 w 2538919"/>
              <a:gd name="connsiteY41" fmla="*/ 3784060 h 6256684"/>
              <a:gd name="connsiteX42" fmla="*/ 1721795 w 2538919"/>
              <a:gd name="connsiteY42" fmla="*/ 3813242 h 6256684"/>
              <a:gd name="connsiteX43" fmla="*/ 1702340 w 2538919"/>
              <a:gd name="connsiteY43" fmla="*/ 4056434 h 6256684"/>
              <a:gd name="connsiteX44" fmla="*/ 1712068 w 2538919"/>
              <a:gd name="connsiteY44" fmla="*/ 4464996 h 6256684"/>
              <a:gd name="connsiteX45" fmla="*/ 1721795 w 2538919"/>
              <a:gd name="connsiteY45" fmla="*/ 4679004 h 6256684"/>
              <a:gd name="connsiteX46" fmla="*/ 1712068 w 2538919"/>
              <a:gd name="connsiteY46" fmla="*/ 4912468 h 6256684"/>
              <a:gd name="connsiteX47" fmla="*/ 1682885 w 2538919"/>
              <a:gd name="connsiteY47" fmla="*/ 4980562 h 6256684"/>
              <a:gd name="connsiteX48" fmla="*/ 1653702 w 2538919"/>
              <a:gd name="connsiteY48" fmla="*/ 4990289 h 6256684"/>
              <a:gd name="connsiteX49" fmla="*/ 1605063 w 2538919"/>
              <a:gd name="connsiteY49" fmla="*/ 5029200 h 6256684"/>
              <a:gd name="connsiteX50" fmla="*/ 1566153 w 2538919"/>
              <a:gd name="connsiteY50" fmla="*/ 5038928 h 6256684"/>
              <a:gd name="connsiteX51" fmla="*/ 1507787 w 2538919"/>
              <a:gd name="connsiteY51" fmla="*/ 5058383 h 6256684"/>
              <a:gd name="connsiteX52" fmla="*/ 1439693 w 2538919"/>
              <a:gd name="connsiteY52" fmla="*/ 5087566 h 6256684"/>
              <a:gd name="connsiteX53" fmla="*/ 1410510 w 2538919"/>
              <a:gd name="connsiteY53" fmla="*/ 5107021 h 6256684"/>
              <a:gd name="connsiteX54" fmla="*/ 1332689 w 2538919"/>
              <a:gd name="connsiteY54" fmla="*/ 5126477 h 6256684"/>
              <a:gd name="connsiteX55" fmla="*/ 1274323 w 2538919"/>
              <a:gd name="connsiteY55" fmla="*/ 5165387 h 6256684"/>
              <a:gd name="connsiteX56" fmla="*/ 1245140 w 2538919"/>
              <a:gd name="connsiteY56" fmla="*/ 5184842 h 6256684"/>
              <a:gd name="connsiteX57" fmla="*/ 1167319 w 2538919"/>
              <a:gd name="connsiteY57" fmla="*/ 5223753 h 6256684"/>
              <a:gd name="connsiteX58" fmla="*/ 1118680 w 2538919"/>
              <a:gd name="connsiteY58" fmla="*/ 5252936 h 6256684"/>
              <a:gd name="connsiteX59" fmla="*/ 1050587 w 2538919"/>
              <a:gd name="connsiteY59" fmla="*/ 5301574 h 6256684"/>
              <a:gd name="connsiteX60" fmla="*/ 1001949 w 2538919"/>
              <a:gd name="connsiteY60" fmla="*/ 5330757 h 6256684"/>
              <a:gd name="connsiteX61" fmla="*/ 982493 w 2538919"/>
              <a:gd name="connsiteY61" fmla="*/ 5359940 h 6256684"/>
              <a:gd name="connsiteX62" fmla="*/ 963038 w 2538919"/>
              <a:gd name="connsiteY62" fmla="*/ 5379396 h 6256684"/>
              <a:gd name="connsiteX63" fmla="*/ 846306 w 2538919"/>
              <a:gd name="connsiteY63" fmla="*/ 5457217 h 6256684"/>
              <a:gd name="connsiteX64" fmla="*/ 817123 w 2538919"/>
              <a:gd name="connsiteY64" fmla="*/ 5486400 h 6256684"/>
              <a:gd name="connsiteX65" fmla="*/ 787940 w 2538919"/>
              <a:gd name="connsiteY65" fmla="*/ 5496128 h 6256684"/>
              <a:gd name="connsiteX66" fmla="*/ 768485 w 2538919"/>
              <a:gd name="connsiteY66" fmla="*/ 5525311 h 6256684"/>
              <a:gd name="connsiteX67" fmla="*/ 739302 w 2538919"/>
              <a:gd name="connsiteY67" fmla="*/ 5544766 h 6256684"/>
              <a:gd name="connsiteX68" fmla="*/ 690663 w 2538919"/>
              <a:gd name="connsiteY68" fmla="*/ 5573949 h 6256684"/>
              <a:gd name="connsiteX69" fmla="*/ 661480 w 2538919"/>
              <a:gd name="connsiteY69" fmla="*/ 5603132 h 6256684"/>
              <a:gd name="connsiteX70" fmla="*/ 612842 w 2538919"/>
              <a:gd name="connsiteY70" fmla="*/ 5632315 h 6256684"/>
              <a:gd name="connsiteX71" fmla="*/ 593387 w 2538919"/>
              <a:gd name="connsiteY71" fmla="*/ 5661498 h 6256684"/>
              <a:gd name="connsiteX72" fmla="*/ 544749 w 2538919"/>
              <a:gd name="connsiteY72" fmla="*/ 5700408 h 6256684"/>
              <a:gd name="connsiteX73" fmla="*/ 486383 w 2538919"/>
              <a:gd name="connsiteY73" fmla="*/ 5768502 h 6256684"/>
              <a:gd name="connsiteX74" fmla="*/ 437744 w 2538919"/>
              <a:gd name="connsiteY74" fmla="*/ 5807413 h 6256684"/>
              <a:gd name="connsiteX75" fmla="*/ 379378 w 2538919"/>
              <a:gd name="connsiteY75" fmla="*/ 5875506 h 6256684"/>
              <a:gd name="connsiteX76" fmla="*/ 321012 w 2538919"/>
              <a:gd name="connsiteY76" fmla="*/ 5933872 h 6256684"/>
              <a:gd name="connsiteX77" fmla="*/ 301557 w 2538919"/>
              <a:gd name="connsiteY77" fmla="*/ 5953328 h 6256684"/>
              <a:gd name="connsiteX78" fmla="*/ 243191 w 2538919"/>
              <a:gd name="connsiteY78" fmla="*/ 6001966 h 6256684"/>
              <a:gd name="connsiteX79" fmla="*/ 184825 w 2538919"/>
              <a:gd name="connsiteY79" fmla="*/ 6040877 h 6256684"/>
              <a:gd name="connsiteX80" fmla="*/ 126459 w 2538919"/>
              <a:gd name="connsiteY80" fmla="*/ 6099242 h 6256684"/>
              <a:gd name="connsiteX81" fmla="*/ 107004 w 2538919"/>
              <a:gd name="connsiteY81" fmla="*/ 6128425 h 6256684"/>
              <a:gd name="connsiteX82" fmla="*/ 87549 w 2538919"/>
              <a:gd name="connsiteY82" fmla="*/ 6147881 h 6256684"/>
              <a:gd name="connsiteX83" fmla="*/ 48638 w 2538919"/>
              <a:gd name="connsiteY83" fmla="*/ 6206247 h 6256684"/>
              <a:gd name="connsiteX84" fmla="*/ 9727 w 2538919"/>
              <a:gd name="connsiteY84" fmla="*/ 6254885 h 6256684"/>
              <a:gd name="connsiteX85" fmla="*/ 0 w 2538919"/>
              <a:gd name="connsiteY85" fmla="*/ 6254885 h 6256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538919" h="6256684">
                <a:moveTo>
                  <a:pt x="2470825" y="0"/>
                </a:moveTo>
                <a:cubicBezTo>
                  <a:pt x="2500483" y="88975"/>
                  <a:pt x="2492659" y="50177"/>
                  <a:pt x="2500008" y="175098"/>
                </a:cubicBezTo>
                <a:cubicBezTo>
                  <a:pt x="2513842" y="410272"/>
                  <a:pt x="2486633" y="319792"/>
                  <a:pt x="2519463" y="418289"/>
                </a:cubicBezTo>
                <a:cubicBezTo>
                  <a:pt x="2522706" y="444230"/>
                  <a:pt x="2524514" y="470390"/>
                  <a:pt x="2529191" y="496111"/>
                </a:cubicBezTo>
                <a:cubicBezTo>
                  <a:pt x="2531025" y="506199"/>
                  <a:pt x="2538919" y="515040"/>
                  <a:pt x="2538919" y="525294"/>
                </a:cubicBezTo>
                <a:cubicBezTo>
                  <a:pt x="2538919" y="561109"/>
                  <a:pt x="2535415" y="597028"/>
                  <a:pt x="2529191" y="632298"/>
                </a:cubicBezTo>
                <a:cubicBezTo>
                  <a:pt x="2525627" y="652494"/>
                  <a:pt x="2516221" y="671209"/>
                  <a:pt x="2509736" y="690664"/>
                </a:cubicBezTo>
                <a:cubicBezTo>
                  <a:pt x="2506493" y="700392"/>
                  <a:pt x="2504594" y="710676"/>
                  <a:pt x="2500008" y="719847"/>
                </a:cubicBezTo>
                <a:cubicBezTo>
                  <a:pt x="2475324" y="769214"/>
                  <a:pt x="2488597" y="746692"/>
                  <a:pt x="2461097" y="787940"/>
                </a:cubicBezTo>
                <a:cubicBezTo>
                  <a:pt x="2440853" y="868923"/>
                  <a:pt x="2465504" y="788854"/>
                  <a:pt x="2431914" y="856034"/>
                </a:cubicBezTo>
                <a:cubicBezTo>
                  <a:pt x="2427328" y="865205"/>
                  <a:pt x="2427167" y="876254"/>
                  <a:pt x="2422187" y="885217"/>
                </a:cubicBezTo>
                <a:cubicBezTo>
                  <a:pt x="2410832" y="905657"/>
                  <a:pt x="2383276" y="943583"/>
                  <a:pt x="2383276" y="943583"/>
                </a:cubicBezTo>
                <a:cubicBezTo>
                  <a:pt x="2376791" y="963038"/>
                  <a:pt x="2375197" y="984886"/>
                  <a:pt x="2363821" y="1001949"/>
                </a:cubicBezTo>
                <a:lnTo>
                  <a:pt x="2324910" y="1060315"/>
                </a:lnTo>
                <a:cubicBezTo>
                  <a:pt x="2318425" y="1079770"/>
                  <a:pt x="2316831" y="1101618"/>
                  <a:pt x="2305455" y="1118681"/>
                </a:cubicBezTo>
                <a:lnTo>
                  <a:pt x="2266544" y="1177047"/>
                </a:lnTo>
                <a:cubicBezTo>
                  <a:pt x="2263302" y="1186775"/>
                  <a:pt x="2261403" y="1197059"/>
                  <a:pt x="2256817" y="1206230"/>
                </a:cubicBezTo>
                <a:cubicBezTo>
                  <a:pt x="2251588" y="1216687"/>
                  <a:pt x="2241966" y="1224667"/>
                  <a:pt x="2237361" y="1235413"/>
                </a:cubicBezTo>
                <a:cubicBezTo>
                  <a:pt x="2199671" y="1323355"/>
                  <a:pt x="2257024" y="1230239"/>
                  <a:pt x="2208178" y="1303506"/>
                </a:cubicBezTo>
                <a:cubicBezTo>
                  <a:pt x="2178660" y="1392066"/>
                  <a:pt x="2223944" y="1252183"/>
                  <a:pt x="2188723" y="1381328"/>
                </a:cubicBezTo>
                <a:cubicBezTo>
                  <a:pt x="2183327" y="1401113"/>
                  <a:pt x="2175753" y="1420239"/>
                  <a:pt x="2169268" y="1439694"/>
                </a:cubicBezTo>
                <a:lnTo>
                  <a:pt x="2159540" y="1468877"/>
                </a:lnTo>
                <a:cubicBezTo>
                  <a:pt x="2151118" y="1536249"/>
                  <a:pt x="2152815" y="1538048"/>
                  <a:pt x="2140085" y="1595336"/>
                </a:cubicBezTo>
                <a:cubicBezTo>
                  <a:pt x="2120643" y="1682825"/>
                  <a:pt x="2140128" y="1591935"/>
                  <a:pt x="2120629" y="1663430"/>
                </a:cubicBezTo>
                <a:cubicBezTo>
                  <a:pt x="2113594" y="1689226"/>
                  <a:pt x="2109630" y="1715885"/>
                  <a:pt x="2101174" y="1741251"/>
                </a:cubicBezTo>
                <a:cubicBezTo>
                  <a:pt x="2087218" y="1783117"/>
                  <a:pt x="2093933" y="1760486"/>
                  <a:pt x="2081719" y="1809345"/>
                </a:cubicBezTo>
                <a:cubicBezTo>
                  <a:pt x="2078476" y="1887166"/>
                  <a:pt x="2079741" y="1965306"/>
                  <a:pt x="2071991" y="2042808"/>
                </a:cubicBezTo>
                <a:cubicBezTo>
                  <a:pt x="2069950" y="2063214"/>
                  <a:pt x="2055908" y="2080945"/>
                  <a:pt x="2052536" y="2101174"/>
                </a:cubicBezTo>
                <a:cubicBezTo>
                  <a:pt x="2049293" y="2120629"/>
                  <a:pt x="2045255" y="2139969"/>
                  <a:pt x="2042808" y="2159540"/>
                </a:cubicBezTo>
                <a:cubicBezTo>
                  <a:pt x="2027760" y="2279920"/>
                  <a:pt x="2044737" y="2221843"/>
                  <a:pt x="2023353" y="2286000"/>
                </a:cubicBezTo>
                <a:cubicBezTo>
                  <a:pt x="2020110" y="2311940"/>
                  <a:pt x="2018302" y="2338100"/>
                  <a:pt x="2013625" y="2363821"/>
                </a:cubicBezTo>
                <a:cubicBezTo>
                  <a:pt x="2011791" y="2373909"/>
                  <a:pt x="2004482" y="2382767"/>
                  <a:pt x="2003897" y="2393004"/>
                </a:cubicBezTo>
                <a:cubicBezTo>
                  <a:pt x="1997975" y="2496647"/>
                  <a:pt x="1997412" y="2600527"/>
                  <a:pt x="1994170" y="2704289"/>
                </a:cubicBezTo>
                <a:cubicBezTo>
                  <a:pt x="1997412" y="2908570"/>
                  <a:pt x="1995022" y="3113018"/>
                  <a:pt x="2003897" y="3317132"/>
                </a:cubicBezTo>
                <a:cubicBezTo>
                  <a:pt x="2004788" y="3337620"/>
                  <a:pt x="2023353" y="3375498"/>
                  <a:pt x="2023353" y="3375498"/>
                </a:cubicBezTo>
                <a:cubicBezTo>
                  <a:pt x="1983493" y="3415358"/>
                  <a:pt x="1961619" y="3430871"/>
                  <a:pt x="1935804" y="3482502"/>
                </a:cubicBezTo>
                <a:cubicBezTo>
                  <a:pt x="1915406" y="3523298"/>
                  <a:pt x="1911881" y="3540604"/>
                  <a:pt x="1867710" y="3570051"/>
                </a:cubicBezTo>
                <a:cubicBezTo>
                  <a:pt x="1857982" y="3576536"/>
                  <a:pt x="1847325" y="3581807"/>
                  <a:pt x="1838527" y="3589506"/>
                </a:cubicBezTo>
                <a:cubicBezTo>
                  <a:pt x="1821272" y="3604605"/>
                  <a:pt x="1789889" y="3638145"/>
                  <a:pt x="1789889" y="3638145"/>
                </a:cubicBezTo>
                <a:cubicBezTo>
                  <a:pt x="1775188" y="3696947"/>
                  <a:pt x="1784387" y="3664377"/>
                  <a:pt x="1760706" y="3735421"/>
                </a:cubicBezTo>
                <a:cubicBezTo>
                  <a:pt x="1757463" y="3745149"/>
                  <a:pt x="1758228" y="3757353"/>
                  <a:pt x="1750978" y="3764604"/>
                </a:cubicBezTo>
                <a:lnTo>
                  <a:pt x="1731523" y="3784060"/>
                </a:lnTo>
                <a:cubicBezTo>
                  <a:pt x="1728280" y="3793787"/>
                  <a:pt x="1724282" y="3803295"/>
                  <a:pt x="1721795" y="3813242"/>
                </a:cubicBezTo>
                <a:cubicBezTo>
                  <a:pt x="1700739" y="3897467"/>
                  <a:pt x="1707379" y="3955665"/>
                  <a:pt x="1702340" y="4056434"/>
                </a:cubicBezTo>
                <a:cubicBezTo>
                  <a:pt x="1705583" y="4192621"/>
                  <a:pt x="1707813" y="4328837"/>
                  <a:pt x="1712068" y="4464996"/>
                </a:cubicBezTo>
                <a:cubicBezTo>
                  <a:pt x="1714298" y="4536371"/>
                  <a:pt x="1721795" y="4607594"/>
                  <a:pt x="1721795" y="4679004"/>
                </a:cubicBezTo>
                <a:cubicBezTo>
                  <a:pt x="1721795" y="4756893"/>
                  <a:pt x="1717617" y="4834777"/>
                  <a:pt x="1712068" y="4912468"/>
                </a:cubicBezTo>
                <a:cubicBezTo>
                  <a:pt x="1710652" y="4932292"/>
                  <a:pt x="1700008" y="4966864"/>
                  <a:pt x="1682885" y="4980562"/>
                </a:cubicBezTo>
                <a:cubicBezTo>
                  <a:pt x="1674878" y="4986967"/>
                  <a:pt x="1663430" y="4987047"/>
                  <a:pt x="1653702" y="4990289"/>
                </a:cubicBezTo>
                <a:cubicBezTo>
                  <a:pt x="1638012" y="5005979"/>
                  <a:pt x="1626539" y="5019996"/>
                  <a:pt x="1605063" y="5029200"/>
                </a:cubicBezTo>
                <a:cubicBezTo>
                  <a:pt x="1592775" y="5034466"/>
                  <a:pt x="1578958" y="5035086"/>
                  <a:pt x="1566153" y="5038928"/>
                </a:cubicBezTo>
                <a:cubicBezTo>
                  <a:pt x="1546510" y="5044821"/>
                  <a:pt x="1527242" y="5051898"/>
                  <a:pt x="1507787" y="5058383"/>
                </a:cubicBezTo>
                <a:cubicBezTo>
                  <a:pt x="1475049" y="5069296"/>
                  <a:pt x="1473347" y="5068336"/>
                  <a:pt x="1439693" y="5087566"/>
                </a:cubicBezTo>
                <a:cubicBezTo>
                  <a:pt x="1429542" y="5093366"/>
                  <a:pt x="1421497" y="5103026"/>
                  <a:pt x="1410510" y="5107021"/>
                </a:cubicBezTo>
                <a:cubicBezTo>
                  <a:pt x="1385381" y="5116159"/>
                  <a:pt x="1332689" y="5126477"/>
                  <a:pt x="1332689" y="5126477"/>
                </a:cubicBezTo>
                <a:lnTo>
                  <a:pt x="1274323" y="5165387"/>
                </a:lnTo>
                <a:cubicBezTo>
                  <a:pt x="1264595" y="5171872"/>
                  <a:pt x="1255597" y="5179614"/>
                  <a:pt x="1245140" y="5184842"/>
                </a:cubicBezTo>
                <a:cubicBezTo>
                  <a:pt x="1219200" y="5197812"/>
                  <a:pt x="1187827" y="5203246"/>
                  <a:pt x="1167319" y="5223753"/>
                </a:cubicBezTo>
                <a:cubicBezTo>
                  <a:pt x="1140612" y="5250458"/>
                  <a:pt x="1156564" y="5240308"/>
                  <a:pt x="1118680" y="5252936"/>
                </a:cubicBezTo>
                <a:cubicBezTo>
                  <a:pt x="1054946" y="5316670"/>
                  <a:pt x="1127413" y="5250355"/>
                  <a:pt x="1050587" y="5301574"/>
                </a:cubicBezTo>
                <a:cubicBezTo>
                  <a:pt x="997177" y="5337182"/>
                  <a:pt x="1069689" y="5308178"/>
                  <a:pt x="1001949" y="5330757"/>
                </a:cubicBezTo>
                <a:cubicBezTo>
                  <a:pt x="995464" y="5340485"/>
                  <a:pt x="989796" y="5350811"/>
                  <a:pt x="982493" y="5359940"/>
                </a:cubicBezTo>
                <a:cubicBezTo>
                  <a:pt x="976764" y="5367102"/>
                  <a:pt x="970200" y="5373667"/>
                  <a:pt x="963038" y="5379396"/>
                </a:cubicBezTo>
                <a:cubicBezTo>
                  <a:pt x="888521" y="5439010"/>
                  <a:pt x="907554" y="5426594"/>
                  <a:pt x="846306" y="5457217"/>
                </a:cubicBezTo>
                <a:cubicBezTo>
                  <a:pt x="836578" y="5466945"/>
                  <a:pt x="828569" y="5478769"/>
                  <a:pt x="817123" y="5486400"/>
                </a:cubicBezTo>
                <a:cubicBezTo>
                  <a:pt x="808591" y="5492088"/>
                  <a:pt x="795947" y="5489722"/>
                  <a:pt x="787940" y="5496128"/>
                </a:cubicBezTo>
                <a:cubicBezTo>
                  <a:pt x="778811" y="5503431"/>
                  <a:pt x="776752" y="5517044"/>
                  <a:pt x="768485" y="5525311"/>
                </a:cubicBezTo>
                <a:cubicBezTo>
                  <a:pt x="760218" y="5533578"/>
                  <a:pt x="748431" y="5537463"/>
                  <a:pt x="739302" y="5544766"/>
                </a:cubicBezTo>
                <a:cubicBezTo>
                  <a:pt x="701150" y="5575287"/>
                  <a:pt x="741343" y="5557055"/>
                  <a:pt x="690663" y="5573949"/>
                </a:cubicBezTo>
                <a:cubicBezTo>
                  <a:pt x="680935" y="5583677"/>
                  <a:pt x="672486" y="5594878"/>
                  <a:pt x="661480" y="5603132"/>
                </a:cubicBezTo>
                <a:cubicBezTo>
                  <a:pt x="646354" y="5614476"/>
                  <a:pt x="627197" y="5620010"/>
                  <a:pt x="612842" y="5632315"/>
                </a:cubicBezTo>
                <a:cubicBezTo>
                  <a:pt x="603965" y="5639924"/>
                  <a:pt x="601654" y="5653231"/>
                  <a:pt x="593387" y="5661498"/>
                </a:cubicBezTo>
                <a:cubicBezTo>
                  <a:pt x="578706" y="5676179"/>
                  <a:pt x="560267" y="5686614"/>
                  <a:pt x="544749" y="5700408"/>
                </a:cubicBezTo>
                <a:cubicBezTo>
                  <a:pt x="479898" y="5758053"/>
                  <a:pt x="527277" y="5717385"/>
                  <a:pt x="486383" y="5768502"/>
                </a:cubicBezTo>
                <a:cubicBezTo>
                  <a:pt x="463745" y="5796799"/>
                  <a:pt x="468075" y="5782137"/>
                  <a:pt x="437744" y="5807413"/>
                </a:cubicBezTo>
                <a:cubicBezTo>
                  <a:pt x="396072" y="5842140"/>
                  <a:pt x="418024" y="5832567"/>
                  <a:pt x="379378" y="5875506"/>
                </a:cubicBezTo>
                <a:cubicBezTo>
                  <a:pt x="360972" y="5895957"/>
                  <a:pt x="340467" y="5914417"/>
                  <a:pt x="321012" y="5933872"/>
                </a:cubicBezTo>
                <a:cubicBezTo>
                  <a:pt x="314527" y="5940357"/>
                  <a:pt x="309188" y="5948241"/>
                  <a:pt x="301557" y="5953328"/>
                </a:cubicBezTo>
                <a:cubicBezTo>
                  <a:pt x="197285" y="6022841"/>
                  <a:pt x="355529" y="5914591"/>
                  <a:pt x="243191" y="6001966"/>
                </a:cubicBezTo>
                <a:cubicBezTo>
                  <a:pt x="224734" y="6016321"/>
                  <a:pt x="198855" y="6022171"/>
                  <a:pt x="184825" y="6040877"/>
                </a:cubicBezTo>
                <a:cubicBezTo>
                  <a:pt x="148627" y="6089140"/>
                  <a:pt x="169132" y="6070794"/>
                  <a:pt x="126459" y="6099242"/>
                </a:cubicBezTo>
                <a:cubicBezTo>
                  <a:pt x="119974" y="6108970"/>
                  <a:pt x="114307" y="6119296"/>
                  <a:pt x="107004" y="6128425"/>
                </a:cubicBezTo>
                <a:cubicBezTo>
                  <a:pt x="101275" y="6135587"/>
                  <a:pt x="93052" y="6140544"/>
                  <a:pt x="87549" y="6147881"/>
                </a:cubicBezTo>
                <a:cubicBezTo>
                  <a:pt x="73520" y="6166587"/>
                  <a:pt x="61608" y="6186792"/>
                  <a:pt x="48638" y="6206247"/>
                </a:cubicBezTo>
                <a:cubicBezTo>
                  <a:pt x="38229" y="6221861"/>
                  <a:pt x="26363" y="6243795"/>
                  <a:pt x="9727" y="6254885"/>
                </a:cubicBezTo>
                <a:cubicBezTo>
                  <a:pt x="7029" y="6256684"/>
                  <a:pt x="3242" y="6254885"/>
                  <a:pt x="0" y="6254885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0291BA1-FE46-774C-B3FA-6F730BB0699E}"/>
              </a:ext>
            </a:extLst>
          </p:cNvPr>
          <p:cNvSpPr txBox="1"/>
          <p:nvPr/>
        </p:nvSpPr>
        <p:spPr>
          <a:xfrm>
            <a:off x="7170164" y="245190"/>
            <a:ext cx="36818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050"/>
            <a:r>
              <a:rPr lang="fr-BE" sz="2000" dirty="0"/>
              <a:t>Désynchronisation physiologique responsable d’une réduction de l’amplitude 30% en moyenne </a:t>
            </a:r>
            <a:br>
              <a:rPr lang="fr-BE" sz="2000" dirty="0"/>
            </a:br>
            <a:r>
              <a:rPr lang="fr-BE" sz="2000" dirty="0"/>
              <a:t>(10-70%). </a:t>
            </a:r>
            <a:r>
              <a:rPr lang="fr-BE" sz="1000" i="1" dirty="0" err="1">
                <a:solidFill>
                  <a:srgbClr val="FFFF00"/>
                </a:solidFill>
              </a:rPr>
              <a:t>Magistris</a:t>
            </a:r>
            <a:r>
              <a:rPr lang="fr-BE" sz="1000" i="1" dirty="0">
                <a:solidFill>
                  <a:srgbClr val="FFFF00"/>
                </a:solidFill>
              </a:rPr>
              <a:t>, </a:t>
            </a:r>
            <a:r>
              <a:rPr lang="fr-BE" sz="1000" i="1" dirty="0" err="1">
                <a:solidFill>
                  <a:srgbClr val="FFFF00"/>
                </a:solidFill>
              </a:rPr>
              <a:t>M.R.,Brain</a:t>
            </a:r>
            <a:r>
              <a:rPr lang="fr-BE" sz="1000" i="1" dirty="0">
                <a:solidFill>
                  <a:srgbClr val="FFFF00"/>
                </a:solidFill>
              </a:rPr>
              <a:t>, 1998</a:t>
            </a:r>
            <a:endParaRPr lang="fr-BE" sz="1000" i="1" dirty="0"/>
          </a:p>
          <a:p>
            <a:endParaRPr lang="fr-BE" sz="1200" dirty="0"/>
          </a:p>
        </p:txBody>
      </p:sp>
      <p:pic>
        <p:nvPicPr>
          <p:cNvPr id="20" name="Picture 1026">
            <a:extLst>
              <a:ext uri="{FF2B5EF4-FFF2-40B4-BE49-F238E27FC236}">
                <a16:creationId xmlns:a16="http://schemas.microsoft.com/office/drawing/2014/main" id="{CB9A9B62-1466-EF4C-8898-FA21D0250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6" t="32760" r="27572" b="46873"/>
          <a:stretch/>
        </p:blipFill>
        <p:spPr bwMode="auto">
          <a:xfrm>
            <a:off x="3047461" y="4965700"/>
            <a:ext cx="28575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026">
            <a:extLst>
              <a:ext uri="{FF2B5EF4-FFF2-40B4-BE49-F238E27FC236}">
                <a16:creationId xmlns:a16="http://schemas.microsoft.com/office/drawing/2014/main" id="{1A30DA3B-C078-5E4C-BD02-21792D1C7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0" t="27736" r="38839" b="47731"/>
          <a:stretch/>
        </p:blipFill>
        <p:spPr bwMode="auto">
          <a:xfrm>
            <a:off x="571501" y="4474119"/>
            <a:ext cx="1848649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616399AC-2266-8646-8DC8-E5D2CB7CE4A0}"/>
              </a:ext>
            </a:extLst>
          </p:cNvPr>
          <p:cNvGrpSpPr/>
          <p:nvPr/>
        </p:nvGrpSpPr>
        <p:grpSpPr>
          <a:xfrm>
            <a:off x="2003080" y="5897245"/>
            <a:ext cx="875641" cy="734764"/>
            <a:chOff x="1964980" y="5782945"/>
            <a:chExt cx="875641" cy="734764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38063226-CD1D-214A-9488-826A83B091D3}"/>
                </a:ext>
              </a:extLst>
            </p:cNvPr>
            <p:cNvGrpSpPr/>
            <p:nvPr/>
          </p:nvGrpSpPr>
          <p:grpSpPr>
            <a:xfrm>
              <a:off x="2009169" y="5782945"/>
              <a:ext cx="403860" cy="518160"/>
              <a:chOff x="1676400" y="5157706"/>
              <a:chExt cx="403860" cy="518160"/>
            </a:xfrm>
          </p:grpSpPr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A98890C0-C84F-AA43-B609-E3F23CB61109}"/>
                  </a:ext>
                </a:extLst>
              </p:cNvPr>
              <p:cNvCxnSpPr/>
              <p:nvPr/>
            </p:nvCxnSpPr>
            <p:spPr>
              <a:xfrm flipH="1">
                <a:off x="2072640" y="5157706"/>
                <a:ext cx="7620" cy="5109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412A3B39-F7B1-5D4C-943F-487F884FA340}"/>
                  </a:ext>
                </a:extLst>
              </p:cNvPr>
              <p:cNvCxnSpPr/>
              <p:nvPr/>
            </p:nvCxnSpPr>
            <p:spPr>
              <a:xfrm flipH="1">
                <a:off x="1676400" y="5675866"/>
                <a:ext cx="39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36E6E5B9-52EB-BB4B-939B-EFBC973DB0A2}"/>
                </a:ext>
              </a:extLst>
            </p:cNvPr>
            <p:cNvSpPr txBox="1"/>
            <p:nvPr/>
          </p:nvSpPr>
          <p:spPr>
            <a:xfrm>
              <a:off x="1964980" y="6240710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200" dirty="0"/>
                <a:t>8 ms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B29363D-7BB1-524A-8DB4-821DB9125907}"/>
                </a:ext>
              </a:extLst>
            </p:cNvPr>
            <p:cNvSpPr txBox="1"/>
            <p:nvPr/>
          </p:nvSpPr>
          <p:spPr>
            <a:xfrm>
              <a:off x="2352346" y="5856919"/>
              <a:ext cx="488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200" dirty="0"/>
                <a:t>2 mv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02DEE39A-F273-A040-9484-F0931CB73AA3}"/>
              </a:ext>
            </a:extLst>
          </p:cNvPr>
          <p:cNvGrpSpPr/>
          <p:nvPr/>
        </p:nvGrpSpPr>
        <p:grpSpPr>
          <a:xfrm>
            <a:off x="5618686" y="5946593"/>
            <a:ext cx="875641" cy="734764"/>
            <a:chOff x="1964980" y="5782945"/>
            <a:chExt cx="875641" cy="734764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038D6CBD-CCBB-9F4D-A3BF-3B7B4A8DDC2F}"/>
                </a:ext>
              </a:extLst>
            </p:cNvPr>
            <p:cNvGrpSpPr/>
            <p:nvPr/>
          </p:nvGrpSpPr>
          <p:grpSpPr>
            <a:xfrm>
              <a:off x="2009169" y="5782945"/>
              <a:ext cx="403860" cy="518160"/>
              <a:chOff x="1676400" y="5157706"/>
              <a:chExt cx="403860" cy="518160"/>
            </a:xfrm>
          </p:grpSpPr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AB6D1043-435B-634B-98E8-507747EB1ECA}"/>
                  </a:ext>
                </a:extLst>
              </p:cNvPr>
              <p:cNvCxnSpPr/>
              <p:nvPr/>
            </p:nvCxnSpPr>
            <p:spPr>
              <a:xfrm flipH="1">
                <a:off x="2072640" y="5157706"/>
                <a:ext cx="7620" cy="5109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46ECC3FF-8E0E-3747-8CBE-A42CBB9267D2}"/>
                  </a:ext>
                </a:extLst>
              </p:cNvPr>
              <p:cNvCxnSpPr/>
              <p:nvPr/>
            </p:nvCxnSpPr>
            <p:spPr>
              <a:xfrm flipH="1">
                <a:off x="1676400" y="5675866"/>
                <a:ext cx="39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7604630-8CD1-5E45-A72C-CFB6AFB4E298}"/>
                </a:ext>
              </a:extLst>
            </p:cNvPr>
            <p:cNvSpPr txBox="1"/>
            <p:nvPr/>
          </p:nvSpPr>
          <p:spPr>
            <a:xfrm>
              <a:off x="1964980" y="6240710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200" dirty="0"/>
                <a:t>8 ms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21308E7A-A9D2-9349-AA51-5CDC365564FF}"/>
                </a:ext>
              </a:extLst>
            </p:cNvPr>
            <p:cNvSpPr txBox="1"/>
            <p:nvPr/>
          </p:nvSpPr>
          <p:spPr>
            <a:xfrm>
              <a:off x="2352346" y="5856919"/>
              <a:ext cx="488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200" dirty="0"/>
                <a:t>2 mv</a:t>
              </a:r>
            </a:p>
          </p:txBody>
        </p:sp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id="{B18B14F3-FA34-8941-8D75-C62ACA8639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7902" y="2646933"/>
            <a:ext cx="5663208" cy="325031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5A92C41-7958-164B-A8BD-F9908DA54FEC}"/>
              </a:ext>
            </a:extLst>
          </p:cNvPr>
          <p:cNvSpPr/>
          <p:nvPr/>
        </p:nvSpPr>
        <p:spPr>
          <a:xfrm>
            <a:off x="9006280" y="6391246"/>
            <a:ext cx="1455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i="1" dirty="0">
                <a:solidFill>
                  <a:srgbClr val="FFFF00"/>
                </a:solidFill>
                <a:latin typeface="-apple-system"/>
              </a:rPr>
              <a:t>Xavier </a:t>
            </a:r>
            <a:r>
              <a:rPr lang="fr-BE" i="1" dirty="0" err="1">
                <a:solidFill>
                  <a:srgbClr val="FFFF00"/>
                </a:solidFill>
                <a:latin typeface="-apple-system"/>
              </a:rPr>
              <a:t>Giffroy</a:t>
            </a:r>
            <a:endParaRPr lang="fr-FR" i="1" dirty="0">
              <a:solidFill>
                <a:srgbClr val="FFFF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33B865-A9FE-594D-A56C-699B70A6DF37}"/>
              </a:ext>
            </a:extLst>
          </p:cNvPr>
          <p:cNvSpPr txBox="1"/>
          <p:nvPr/>
        </p:nvSpPr>
        <p:spPr>
          <a:xfrm>
            <a:off x="1481070" y="5100034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PAGM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10F373B-C7A0-F64A-9BA6-313C8508167B}"/>
              </a:ext>
            </a:extLst>
          </p:cNvPr>
          <p:cNvSpPr txBox="1"/>
          <p:nvPr/>
        </p:nvSpPr>
        <p:spPr>
          <a:xfrm>
            <a:off x="5025330" y="5154844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PEM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A7EDB664-2FF9-354C-8CCD-D55F5E4077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0080FF">
                <a:tint val="45000"/>
                <a:satMod val="400000"/>
              </a:srgbClr>
            </a:duotone>
          </a:blip>
          <a:srcRect l="64722" t="57891" r="27361" b="20329"/>
          <a:stretch/>
        </p:blipFill>
        <p:spPr>
          <a:xfrm>
            <a:off x="1321767" y="3249862"/>
            <a:ext cx="681313" cy="1075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1939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4CD54-7C05-D847-92FB-A870ACCEC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030" y="-20026"/>
            <a:ext cx="11661739" cy="861420"/>
          </a:xfrm>
        </p:spPr>
        <p:txBody>
          <a:bodyPr/>
          <a:lstStyle/>
          <a:p>
            <a:r>
              <a:rPr lang="fr-FR" sz="4000" dirty="0">
                <a:solidFill>
                  <a:srgbClr val="FF0000"/>
                </a:solidFill>
              </a:rPr>
              <a:t>Motoneurone : TST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C7E4E6-5506-2946-A3BE-C370C4BA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3950" y="934766"/>
            <a:ext cx="9944100" cy="558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4A0987A-5612-6D48-BCCC-B1452E342BFD}"/>
              </a:ext>
            </a:extLst>
          </p:cNvPr>
          <p:cNvSpPr txBox="1"/>
          <p:nvPr/>
        </p:nvSpPr>
        <p:spPr>
          <a:xfrm>
            <a:off x="1725769" y="1790163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E8FC7EC-3CEE-0F47-A496-FC6AD4BE2ECA}"/>
              </a:ext>
            </a:extLst>
          </p:cNvPr>
          <p:cNvSpPr txBox="1"/>
          <p:nvPr/>
        </p:nvSpPr>
        <p:spPr>
          <a:xfrm>
            <a:off x="1725769" y="265369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121AC14-04D7-2245-A846-22B17E724282}"/>
              </a:ext>
            </a:extLst>
          </p:cNvPr>
          <p:cNvSpPr txBox="1"/>
          <p:nvPr/>
        </p:nvSpPr>
        <p:spPr>
          <a:xfrm>
            <a:off x="1725769" y="3429000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F07D7247-1AAB-C540-9798-FF20D2D2DBA1}"/>
              </a:ext>
            </a:extLst>
          </p:cNvPr>
          <p:cNvSpPr txBox="1"/>
          <p:nvPr/>
        </p:nvSpPr>
        <p:spPr>
          <a:xfrm>
            <a:off x="1551042" y="4292534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E-P-E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E5746802-D97F-1340-ABC9-16CE5E0BB1E7}"/>
              </a:ext>
            </a:extLst>
          </p:cNvPr>
          <p:cNvSpPr txBox="1"/>
          <p:nvPr/>
        </p:nvSpPr>
        <p:spPr>
          <a:xfrm>
            <a:off x="1551042" y="5147931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C-P-E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8AA89B3-9C9D-7440-8370-BDD14E650B25}"/>
              </a:ext>
            </a:extLst>
          </p:cNvPr>
          <p:cNvCxnSpPr>
            <a:cxnSpLocks/>
          </p:cNvCxnSpPr>
          <p:nvPr/>
        </p:nvCxnSpPr>
        <p:spPr>
          <a:xfrm flipH="1">
            <a:off x="5351646" y="3429000"/>
            <a:ext cx="490889" cy="299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71EBD8D9-91B6-7245-8113-BC96F83FF881}"/>
              </a:ext>
            </a:extLst>
          </p:cNvPr>
          <p:cNvCxnSpPr>
            <a:cxnSpLocks/>
          </p:cNvCxnSpPr>
          <p:nvPr/>
        </p:nvCxnSpPr>
        <p:spPr>
          <a:xfrm flipH="1">
            <a:off x="6620576" y="5182714"/>
            <a:ext cx="490889" cy="299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7543F9E-D0D7-924F-B1EF-5E71499DBC2D}"/>
              </a:ext>
            </a:extLst>
          </p:cNvPr>
          <p:cNvCxnSpPr>
            <a:cxnSpLocks/>
          </p:cNvCxnSpPr>
          <p:nvPr/>
        </p:nvCxnSpPr>
        <p:spPr>
          <a:xfrm flipH="1">
            <a:off x="9204579" y="5557949"/>
            <a:ext cx="2" cy="53839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7223EFE-E42B-C54A-B6F5-BAB83A640484}"/>
              </a:ext>
            </a:extLst>
          </p:cNvPr>
          <p:cNvCxnSpPr>
            <a:cxnSpLocks/>
          </p:cNvCxnSpPr>
          <p:nvPr/>
        </p:nvCxnSpPr>
        <p:spPr>
          <a:xfrm flipH="1">
            <a:off x="9204581" y="6101417"/>
            <a:ext cx="54719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D5E2B374-12E5-BF41-B2E1-3BD2153E8ADB}"/>
              </a:ext>
            </a:extLst>
          </p:cNvPr>
          <p:cNvSpPr txBox="1"/>
          <p:nvPr/>
        </p:nvSpPr>
        <p:spPr>
          <a:xfrm>
            <a:off x="8702518" y="5729548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3 mV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88E6677-2184-EB4D-8884-0056E37AD404}"/>
              </a:ext>
            </a:extLst>
          </p:cNvPr>
          <p:cNvSpPr txBox="1"/>
          <p:nvPr/>
        </p:nvSpPr>
        <p:spPr>
          <a:xfrm>
            <a:off x="9275465" y="6142235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8 ms</a:t>
            </a:r>
          </a:p>
        </p:txBody>
      </p:sp>
    </p:spTree>
    <p:extLst>
      <p:ext uri="{BB962C8B-B14F-4D97-AF65-F5344CB8AC3E}">
        <p14:creationId xmlns:p14="http://schemas.microsoft.com/office/powerpoint/2010/main" val="3746104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4CD54-7C05-D847-92FB-A870ACCEC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489" y="1793681"/>
            <a:ext cx="8825658" cy="1528572"/>
          </a:xfrm>
        </p:spPr>
        <p:txBody>
          <a:bodyPr/>
          <a:lstStyle/>
          <a:p>
            <a:r>
              <a:rPr lang="fr-FR" sz="4000" dirty="0"/>
              <a:t>Atteinte motrice</a:t>
            </a:r>
            <a:br>
              <a:rPr lang="fr-FR" sz="4000" dirty="0"/>
            </a:br>
            <a:r>
              <a:rPr lang="fr-FR" sz="4000" dirty="0"/>
              <a:t>débordant le territoire</a:t>
            </a:r>
            <a:br>
              <a:rPr lang="fr-FR" sz="4000" dirty="0"/>
            </a:br>
            <a:r>
              <a:rPr lang="fr-FR" sz="4000" dirty="0"/>
              <a:t>du nerf fibulaire ou</a:t>
            </a:r>
            <a:br>
              <a:rPr lang="fr-FR" sz="4000" dirty="0"/>
            </a:br>
            <a:r>
              <a:rPr lang="fr-FR" sz="4000" dirty="0"/>
              <a:t>diffuse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63F9A78-7C48-5246-B7FD-3B314034C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3898667"/>
            <a:ext cx="8825658" cy="861420"/>
          </a:xfrm>
        </p:spPr>
        <p:txBody>
          <a:bodyPr/>
          <a:lstStyle/>
          <a:p>
            <a:r>
              <a:rPr lang="fr-FR" dirty="0"/>
              <a:t>NEUROPATHIE HEREDITAIRE</a:t>
            </a:r>
          </a:p>
          <a:p>
            <a:r>
              <a:rPr lang="fr-FR" dirty="0"/>
              <a:t>NEUROPATHIE DYSIMMUNE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A6067-C90C-FF48-859F-F8F13B87327B}"/>
              </a:ext>
            </a:extLst>
          </p:cNvPr>
          <p:cNvSpPr/>
          <p:nvPr/>
        </p:nvSpPr>
        <p:spPr>
          <a:xfrm>
            <a:off x="6551415" y="0"/>
            <a:ext cx="4573411" cy="68580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49" name="Encre 48">
                <a:extLst>
                  <a:ext uri="{FF2B5EF4-FFF2-40B4-BE49-F238E27FC236}">
                    <a16:creationId xmlns:a16="http://schemas.microsoft.com/office/drawing/2014/main" id="{6C16027E-D5E3-FE48-99BB-084F0F7D8494}"/>
                  </a:ext>
                </a:extLst>
              </p14:cNvPr>
              <p14:cNvContentPartPr/>
              <p14:nvPr/>
            </p14:nvContentPartPr>
            <p14:xfrm>
              <a:off x="7034880" y="-1671027"/>
              <a:ext cx="360" cy="360"/>
            </p14:xfrm>
          </p:contentPart>
        </mc:Choice>
        <mc:Fallback xmlns="">
          <p:pic>
            <p:nvPicPr>
              <p:cNvPr id="49" name="Encre 48">
                <a:extLst>
                  <a:ext uri="{FF2B5EF4-FFF2-40B4-BE49-F238E27FC236}">
                    <a16:creationId xmlns:a16="http://schemas.microsoft.com/office/drawing/2014/main" id="{6C16027E-D5E3-FE48-99BB-084F0F7D84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71880" y="-1733667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3798465F-F6C0-F045-B98C-7A0CFA932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1414" y="0"/>
            <a:ext cx="4575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93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49" name="Encre 48">
                <a:extLst>
                  <a:ext uri="{FF2B5EF4-FFF2-40B4-BE49-F238E27FC236}">
                    <a16:creationId xmlns:a16="http://schemas.microsoft.com/office/drawing/2014/main" id="{6C16027E-D5E3-FE48-99BB-084F0F7D8494}"/>
                  </a:ext>
                </a:extLst>
              </p14:cNvPr>
              <p14:cNvContentPartPr/>
              <p14:nvPr/>
            </p14:nvContentPartPr>
            <p14:xfrm>
              <a:off x="7034880" y="-1671027"/>
              <a:ext cx="360" cy="360"/>
            </p14:xfrm>
          </p:contentPart>
        </mc:Choice>
        <mc:Fallback xmlns="">
          <p:pic>
            <p:nvPicPr>
              <p:cNvPr id="49" name="Encre 48">
                <a:extLst>
                  <a:ext uri="{FF2B5EF4-FFF2-40B4-BE49-F238E27FC236}">
                    <a16:creationId xmlns:a16="http://schemas.microsoft.com/office/drawing/2014/main" id="{6C16027E-D5E3-FE48-99BB-084F0F7D84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71880" y="-1733667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itre 1">
            <a:extLst>
              <a:ext uri="{FF2B5EF4-FFF2-40B4-BE49-F238E27FC236}">
                <a16:creationId xmlns:a16="http://schemas.microsoft.com/office/drawing/2014/main" id="{812D68FC-DE6F-CD4D-98DF-134C62E359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030" y="-20026"/>
            <a:ext cx="11661739" cy="861420"/>
          </a:xfrm>
        </p:spPr>
        <p:txBody>
          <a:bodyPr/>
          <a:lstStyle/>
          <a:p>
            <a:r>
              <a:rPr lang="fr-FR" sz="4000" dirty="0">
                <a:solidFill>
                  <a:srgbClr val="FF0000"/>
                </a:solidFill>
              </a:rPr>
              <a:t>Neuropathies motrices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5FC9683-4A26-F54F-BE6B-73B772611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260" y="927098"/>
            <a:ext cx="5582902" cy="181498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01CD39A-5E23-9C40-85E6-BE7F9F6DA3A3}"/>
              </a:ext>
            </a:extLst>
          </p:cNvPr>
          <p:cNvSpPr txBox="1"/>
          <p:nvPr/>
        </p:nvSpPr>
        <p:spPr>
          <a:xfrm>
            <a:off x="283221" y="1383186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SGB M3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1AB39DE-4B28-E241-971D-B81FB4A301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260" y="4816516"/>
            <a:ext cx="5582902" cy="182224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922535B-E10E-AA43-9EB7-26B3D77027C6}"/>
              </a:ext>
            </a:extLst>
          </p:cNvPr>
          <p:cNvSpPr txBox="1"/>
          <p:nvPr/>
        </p:nvSpPr>
        <p:spPr>
          <a:xfrm>
            <a:off x="510246" y="319302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SGB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FCA683E-7359-BD49-B59C-580B868BB98C}"/>
              </a:ext>
            </a:extLst>
          </p:cNvPr>
          <p:cNvSpPr txBox="1"/>
          <p:nvPr/>
        </p:nvSpPr>
        <p:spPr>
          <a:xfrm>
            <a:off x="510246" y="5008016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CMT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AEE62DC-CF25-ED43-AC76-DC2F34DDBD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5954" y="536608"/>
            <a:ext cx="4043966" cy="335767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1AB2962-A706-8E41-BB84-9330C4FB05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5953" y="3826278"/>
            <a:ext cx="4043967" cy="273280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4D23C00-0497-2F41-AAC5-98FBF9C07357}"/>
              </a:ext>
            </a:extLst>
          </p:cNvPr>
          <p:cNvSpPr txBox="1"/>
          <p:nvPr/>
        </p:nvSpPr>
        <p:spPr>
          <a:xfrm>
            <a:off x="7029504" y="86814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PRNC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5652D5B-97AB-CA4E-B257-8D61F050D5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258" y="2742086"/>
            <a:ext cx="5582901" cy="182224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7C8ED0D9-7AF8-3041-8553-1DE7693F004B}"/>
              </a:ext>
            </a:extLst>
          </p:cNvPr>
          <p:cNvSpPr txBox="1"/>
          <p:nvPr/>
        </p:nvSpPr>
        <p:spPr>
          <a:xfrm>
            <a:off x="282711" y="2870111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SGB M6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CEB8766-857A-3D4B-A8F1-89B062888C16}"/>
              </a:ext>
            </a:extLst>
          </p:cNvPr>
          <p:cNvSpPr txBox="1"/>
          <p:nvPr/>
        </p:nvSpPr>
        <p:spPr>
          <a:xfrm>
            <a:off x="10062336" y="4195002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NT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6C0374BB-A9C6-5748-9E8F-67A221650F4E}"/>
              </a:ext>
            </a:extLst>
          </p:cNvPr>
          <p:cNvCxnSpPr/>
          <p:nvPr/>
        </p:nvCxnSpPr>
        <p:spPr>
          <a:xfrm>
            <a:off x="1836751" y="2347212"/>
            <a:ext cx="143123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CCF757D-FED8-9E43-858F-F17AE5AB3C12}"/>
              </a:ext>
            </a:extLst>
          </p:cNvPr>
          <p:cNvCxnSpPr>
            <a:cxnSpLocks/>
          </p:cNvCxnSpPr>
          <p:nvPr/>
        </p:nvCxnSpPr>
        <p:spPr>
          <a:xfrm>
            <a:off x="1710855" y="4089873"/>
            <a:ext cx="93692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325F989-EB8F-AE42-AB0C-F27A7ABED934}"/>
              </a:ext>
            </a:extLst>
          </p:cNvPr>
          <p:cNvCxnSpPr>
            <a:cxnSpLocks/>
          </p:cNvCxnSpPr>
          <p:nvPr/>
        </p:nvCxnSpPr>
        <p:spPr>
          <a:xfrm>
            <a:off x="8081175" y="3429000"/>
            <a:ext cx="12139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39874E00-B842-7A45-8C02-CE72659CE462}"/>
              </a:ext>
            </a:extLst>
          </p:cNvPr>
          <p:cNvCxnSpPr/>
          <p:nvPr/>
        </p:nvCxnSpPr>
        <p:spPr>
          <a:xfrm>
            <a:off x="1710855" y="1752518"/>
            <a:ext cx="125896" cy="275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EC585E84-6F9D-4C42-AE2E-C58DBA36DCEE}"/>
              </a:ext>
            </a:extLst>
          </p:cNvPr>
          <p:cNvCxnSpPr/>
          <p:nvPr/>
        </p:nvCxnSpPr>
        <p:spPr>
          <a:xfrm>
            <a:off x="1563331" y="3515677"/>
            <a:ext cx="125896" cy="275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5AA1936C-077C-F64A-B9E5-B045209E719E}"/>
              </a:ext>
            </a:extLst>
          </p:cNvPr>
          <p:cNvCxnSpPr/>
          <p:nvPr/>
        </p:nvCxnSpPr>
        <p:spPr>
          <a:xfrm>
            <a:off x="1689227" y="5627075"/>
            <a:ext cx="125896" cy="275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65D4DA17-D64A-A349-91B7-511AD8E8B5E7}"/>
              </a:ext>
            </a:extLst>
          </p:cNvPr>
          <p:cNvCxnSpPr>
            <a:cxnSpLocks/>
          </p:cNvCxnSpPr>
          <p:nvPr/>
        </p:nvCxnSpPr>
        <p:spPr>
          <a:xfrm>
            <a:off x="3938823" y="4026889"/>
            <a:ext cx="0" cy="30033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01424370-16D0-F24B-8BA9-AF22B9CBCD54}"/>
              </a:ext>
            </a:extLst>
          </p:cNvPr>
          <p:cNvCxnSpPr>
            <a:cxnSpLocks/>
          </p:cNvCxnSpPr>
          <p:nvPr/>
        </p:nvCxnSpPr>
        <p:spPr>
          <a:xfrm flipH="1">
            <a:off x="3942313" y="4339816"/>
            <a:ext cx="29852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9ADEC4E4-3F34-5E4F-9A7C-02BAA0D612D8}"/>
              </a:ext>
            </a:extLst>
          </p:cNvPr>
          <p:cNvSpPr txBox="1"/>
          <p:nvPr/>
        </p:nvSpPr>
        <p:spPr>
          <a:xfrm>
            <a:off x="3436762" y="4053945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5 mV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EA0BDCC-59CD-2F4F-A692-DA0B6332423C}"/>
              </a:ext>
            </a:extLst>
          </p:cNvPr>
          <p:cNvSpPr txBox="1"/>
          <p:nvPr/>
        </p:nvSpPr>
        <p:spPr>
          <a:xfrm>
            <a:off x="3857377" y="4352410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5 ms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0F0151ED-D1A9-A749-A565-30AEA240DD74}"/>
              </a:ext>
            </a:extLst>
          </p:cNvPr>
          <p:cNvCxnSpPr>
            <a:cxnSpLocks/>
          </p:cNvCxnSpPr>
          <p:nvPr/>
        </p:nvCxnSpPr>
        <p:spPr>
          <a:xfrm>
            <a:off x="3853887" y="2391810"/>
            <a:ext cx="0" cy="30033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0526868D-A4BD-5442-8311-C91EFD22D1F8}"/>
              </a:ext>
            </a:extLst>
          </p:cNvPr>
          <p:cNvCxnSpPr>
            <a:cxnSpLocks/>
          </p:cNvCxnSpPr>
          <p:nvPr/>
        </p:nvCxnSpPr>
        <p:spPr>
          <a:xfrm flipH="1">
            <a:off x="3857377" y="2704737"/>
            <a:ext cx="29852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D5ECF0C3-07FC-E74C-A1C2-6A5100E8D8BE}"/>
              </a:ext>
            </a:extLst>
          </p:cNvPr>
          <p:cNvSpPr txBox="1"/>
          <p:nvPr/>
        </p:nvSpPr>
        <p:spPr>
          <a:xfrm>
            <a:off x="3351826" y="2418866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5 mV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2DF113F-6BE9-734C-92B0-CC79254C705D}"/>
              </a:ext>
            </a:extLst>
          </p:cNvPr>
          <p:cNvSpPr txBox="1"/>
          <p:nvPr/>
        </p:nvSpPr>
        <p:spPr>
          <a:xfrm>
            <a:off x="3772441" y="2717331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5 ms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6FCFE0BA-C836-0D44-836A-CCEC31A51966}"/>
              </a:ext>
            </a:extLst>
          </p:cNvPr>
          <p:cNvCxnSpPr>
            <a:cxnSpLocks/>
          </p:cNvCxnSpPr>
          <p:nvPr/>
        </p:nvCxnSpPr>
        <p:spPr>
          <a:xfrm>
            <a:off x="3853887" y="6110454"/>
            <a:ext cx="0" cy="30033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DDBA5229-BDBC-2C42-AF71-86BF59A74B31}"/>
              </a:ext>
            </a:extLst>
          </p:cNvPr>
          <p:cNvCxnSpPr>
            <a:cxnSpLocks/>
          </p:cNvCxnSpPr>
          <p:nvPr/>
        </p:nvCxnSpPr>
        <p:spPr>
          <a:xfrm flipH="1">
            <a:off x="3857377" y="6423381"/>
            <a:ext cx="29852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C73C9B6F-1600-044B-926C-C7A37C090101}"/>
              </a:ext>
            </a:extLst>
          </p:cNvPr>
          <p:cNvSpPr txBox="1"/>
          <p:nvPr/>
        </p:nvSpPr>
        <p:spPr>
          <a:xfrm>
            <a:off x="3351826" y="6137510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5 mV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C4F1930-950C-C24E-A325-ED536B6031EB}"/>
              </a:ext>
            </a:extLst>
          </p:cNvPr>
          <p:cNvSpPr txBox="1"/>
          <p:nvPr/>
        </p:nvSpPr>
        <p:spPr>
          <a:xfrm>
            <a:off x="3772441" y="6435975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5 ms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96FAB538-996A-C244-AD9F-CEA35185C9FA}"/>
              </a:ext>
            </a:extLst>
          </p:cNvPr>
          <p:cNvCxnSpPr>
            <a:cxnSpLocks/>
          </p:cNvCxnSpPr>
          <p:nvPr/>
        </p:nvCxnSpPr>
        <p:spPr>
          <a:xfrm>
            <a:off x="10313366" y="812891"/>
            <a:ext cx="0" cy="30033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4AF28D13-06A4-864A-9EB6-FBF9A77657E7}"/>
              </a:ext>
            </a:extLst>
          </p:cNvPr>
          <p:cNvCxnSpPr>
            <a:cxnSpLocks/>
          </p:cNvCxnSpPr>
          <p:nvPr/>
        </p:nvCxnSpPr>
        <p:spPr>
          <a:xfrm flipH="1">
            <a:off x="10316856" y="1125818"/>
            <a:ext cx="29852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0DCF6871-55F0-D241-8CB4-A02B691E1FE5}"/>
              </a:ext>
            </a:extLst>
          </p:cNvPr>
          <p:cNvSpPr txBox="1"/>
          <p:nvPr/>
        </p:nvSpPr>
        <p:spPr>
          <a:xfrm>
            <a:off x="9811305" y="839947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5 mV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AA78DCB-063C-C243-A92D-3E19D2712235}"/>
              </a:ext>
            </a:extLst>
          </p:cNvPr>
          <p:cNvSpPr txBox="1"/>
          <p:nvPr/>
        </p:nvSpPr>
        <p:spPr>
          <a:xfrm>
            <a:off x="10231920" y="1138412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5 ms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A197C9BD-2C9C-874B-8829-7CB26756ADB1}"/>
              </a:ext>
            </a:extLst>
          </p:cNvPr>
          <p:cNvCxnSpPr>
            <a:cxnSpLocks/>
          </p:cNvCxnSpPr>
          <p:nvPr/>
        </p:nvCxnSpPr>
        <p:spPr>
          <a:xfrm>
            <a:off x="10318435" y="5345689"/>
            <a:ext cx="0" cy="30033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0D3551EA-C595-1446-810C-9CFEFC725703}"/>
              </a:ext>
            </a:extLst>
          </p:cNvPr>
          <p:cNvCxnSpPr>
            <a:cxnSpLocks/>
          </p:cNvCxnSpPr>
          <p:nvPr/>
        </p:nvCxnSpPr>
        <p:spPr>
          <a:xfrm flipH="1">
            <a:off x="10321925" y="5658616"/>
            <a:ext cx="29852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F54DD178-E486-014F-B0E6-994D36B03E5D}"/>
              </a:ext>
            </a:extLst>
          </p:cNvPr>
          <p:cNvSpPr txBox="1"/>
          <p:nvPr/>
        </p:nvSpPr>
        <p:spPr>
          <a:xfrm>
            <a:off x="9816374" y="5372745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5 mV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F28DF5C-FB30-434E-9540-203AE1E89A9A}"/>
              </a:ext>
            </a:extLst>
          </p:cNvPr>
          <p:cNvSpPr txBox="1"/>
          <p:nvPr/>
        </p:nvSpPr>
        <p:spPr>
          <a:xfrm>
            <a:off x="10236989" y="5671210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5 ms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59299B8-551A-DC44-8FA5-D70919954313}"/>
              </a:ext>
            </a:extLst>
          </p:cNvPr>
          <p:cNvSpPr txBox="1"/>
          <p:nvPr/>
        </p:nvSpPr>
        <p:spPr>
          <a:xfrm>
            <a:off x="1463991" y="1444740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15,3 ms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993F0D29-17E3-CB42-8DD3-9C6697731AFE}"/>
              </a:ext>
            </a:extLst>
          </p:cNvPr>
          <p:cNvSpPr txBox="1"/>
          <p:nvPr/>
        </p:nvSpPr>
        <p:spPr>
          <a:xfrm>
            <a:off x="1216903" y="3107271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7,4 ms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1C06C14A-93D4-BC43-A308-09A3799B909C}"/>
              </a:ext>
            </a:extLst>
          </p:cNvPr>
          <p:cNvSpPr txBox="1"/>
          <p:nvPr/>
        </p:nvSpPr>
        <p:spPr>
          <a:xfrm>
            <a:off x="1301968" y="5278837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9,77 ms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7BC0D407-7E23-3F42-BCA4-CFDEDFECCA12}"/>
              </a:ext>
            </a:extLst>
          </p:cNvPr>
          <p:cNvSpPr txBox="1"/>
          <p:nvPr/>
        </p:nvSpPr>
        <p:spPr>
          <a:xfrm>
            <a:off x="2068676" y="5573751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1,77 mV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50B33BA0-3915-0945-8431-DAA330FA1203}"/>
              </a:ext>
            </a:extLst>
          </p:cNvPr>
          <p:cNvSpPr txBox="1"/>
          <p:nvPr/>
        </p:nvSpPr>
        <p:spPr>
          <a:xfrm>
            <a:off x="2342034" y="3415048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5,3 mV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2FE0F064-000C-CF4D-BEE9-C4FB1F9AFE27}"/>
              </a:ext>
            </a:extLst>
          </p:cNvPr>
          <p:cNvSpPr txBox="1"/>
          <p:nvPr/>
        </p:nvSpPr>
        <p:spPr>
          <a:xfrm>
            <a:off x="2475009" y="1702022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0,3 mV</a:t>
            </a:r>
          </a:p>
        </p:txBody>
      </p:sp>
    </p:spTree>
    <p:extLst>
      <p:ext uri="{BB962C8B-B14F-4D97-AF65-F5344CB8AC3E}">
        <p14:creationId xmlns:p14="http://schemas.microsoft.com/office/powerpoint/2010/main" val="1341651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49" name="Encre 48">
                <a:extLst>
                  <a:ext uri="{FF2B5EF4-FFF2-40B4-BE49-F238E27FC236}">
                    <a16:creationId xmlns:a16="http://schemas.microsoft.com/office/drawing/2014/main" id="{6C16027E-D5E3-FE48-99BB-084F0F7D8494}"/>
                  </a:ext>
                </a:extLst>
              </p14:cNvPr>
              <p14:cNvContentPartPr/>
              <p14:nvPr/>
            </p14:nvContentPartPr>
            <p14:xfrm>
              <a:off x="7034880" y="-1671027"/>
              <a:ext cx="360" cy="360"/>
            </p14:xfrm>
          </p:contentPart>
        </mc:Choice>
        <mc:Fallback xmlns="">
          <p:pic>
            <p:nvPicPr>
              <p:cNvPr id="49" name="Encre 48">
                <a:extLst>
                  <a:ext uri="{FF2B5EF4-FFF2-40B4-BE49-F238E27FC236}">
                    <a16:creationId xmlns:a16="http://schemas.microsoft.com/office/drawing/2014/main" id="{6C16027E-D5E3-FE48-99BB-084F0F7D84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71880" y="-1733667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itre 1">
            <a:extLst>
              <a:ext uri="{FF2B5EF4-FFF2-40B4-BE49-F238E27FC236}">
                <a16:creationId xmlns:a16="http://schemas.microsoft.com/office/drawing/2014/main" id="{B3601216-E820-2D40-9779-9E5652BE0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160" y="33762"/>
            <a:ext cx="9986510" cy="861420"/>
          </a:xfrm>
        </p:spPr>
        <p:txBody>
          <a:bodyPr/>
          <a:lstStyle/>
          <a:p>
            <a:r>
              <a:rPr lang="fr-FR" sz="4000" dirty="0">
                <a:solidFill>
                  <a:srgbClr val="FF0000"/>
                </a:solidFill>
              </a:rPr>
              <a:t>Pied tombant : anatomie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F7E0758-D78B-BF4A-B10E-BD7A8C829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043" y="1258784"/>
            <a:ext cx="3715156" cy="5599216"/>
          </a:xfrm>
          <a:prstGeom prst="rect">
            <a:avLst/>
          </a:prstGeom>
        </p:spPr>
      </p:pic>
      <p:sp>
        <p:nvSpPr>
          <p:cNvPr id="16" name="Sous-titre 2">
            <a:extLst>
              <a:ext uri="{FF2B5EF4-FFF2-40B4-BE49-F238E27FC236}">
                <a16:creationId xmlns:a16="http://schemas.microsoft.com/office/drawing/2014/main" id="{83208B5C-CC3E-9C4C-B484-439DC46B0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895" y="1300163"/>
            <a:ext cx="2705660" cy="490979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.PingFang SC Regular"/>
              <a:buChar char="☉"/>
            </a:pP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loges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antérieure 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externe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postérieure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.PingFang SC Regular"/>
              <a:buChar char="☉"/>
            </a:pP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Loge antérieure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m. TA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m. LEO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m. LEGO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565EC25-34AA-254B-AD3C-6C2AA8DF0C07}"/>
              </a:ext>
            </a:extLst>
          </p:cNvPr>
          <p:cNvSpPr txBox="1"/>
          <p:nvPr/>
        </p:nvSpPr>
        <p:spPr>
          <a:xfrm>
            <a:off x="4013860" y="166254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⍺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8D540E1-8732-D847-A787-9E1D6E0B516F}"/>
              </a:ext>
            </a:extLst>
          </p:cNvPr>
          <p:cNvSpPr txBox="1"/>
          <p:nvPr/>
        </p:nvSpPr>
        <p:spPr>
          <a:xfrm>
            <a:off x="3156859" y="275309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β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A14E615-DB27-6C4A-BE45-9451411F392A}"/>
              </a:ext>
            </a:extLst>
          </p:cNvPr>
          <p:cNvSpPr txBox="1"/>
          <p:nvPr/>
        </p:nvSpPr>
        <p:spPr>
          <a:xfrm>
            <a:off x="5137605" y="4718792"/>
            <a:ext cx="279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chemeClr val="bg1"/>
                </a:solidFill>
              </a:rPr>
              <a:t>ˠ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F35E35F-EA54-C54C-83C4-9F0605637697}"/>
              </a:ext>
            </a:extLst>
          </p:cNvPr>
          <p:cNvSpPr txBox="1"/>
          <p:nvPr/>
        </p:nvSpPr>
        <p:spPr>
          <a:xfrm>
            <a:off x="6346111" y="289026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𝛿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4410558-77B6-6340-8488-A23A31E50781}"/>
              </a:ext>
            </a:extLst>
          </p:cNvPr>
          <p:cNvCxnSpPr/>
          <p:nvPr/>
        </p:nvCxnSpPr>
        <p:spPr>
          <a:xfrm>
            <a:off x="4172718" y="2031877"/>
            <a:ext cx="0" cy="67371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BD389B8-767F-1E43-B81C-A488E253BA1E}"/>
              </a:ext>
            </a:extLst>
          </p:cNvPr>
          <p:cNvCxnSpPr>
            <a:cxnSpLocks/>
          </p:cNvCxnSpPr>
          <p:nvPr/>
        </p:nvCxnSpPr>
        <p:spPr>
          <a:xfrm>
            <a:off x="3394276" y="3021303"/>
            <a:ext cx="524581" cy="40769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DF11B49-CA26-1F48-9A28-E0E34B978073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5097054" y="4284024"/>
            <a:ext cx="180173" cy="434768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515739E-60B3-AB46-A697-E1A8002CFDDB}"/>
              </a:ext>
            </a:extLst>
          </p:cNvPr>
          <p:cNvCxnSpPr>
            <a:cxnSpLocks/>
          </p:cNvCxnSpPr>
          <p:nvPr/>
        </p:nvCxnSpPr>
        <p:spPr>
          <a:xfrm flipH="1">
            <a:off x="5407231" y="3122426"/>
            <a:ext cx="953256" cy="30657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ous-titre 2">
            <a:extLst>
              <a:ext uri="{FF2B5EF4-FFF2-40B4-BE49-F238E27FC236}">
                <a16:creationId xmlns:a16="http://schemas.microsoft.com/office/drawing/2014/main" id="{939ECE61-597F-0D4E-A368-6700C87E6F46}"/>
              </a:ext>
            </a:extLst>
          </p:cNvPr>
          <p:cNvSpPr txBox="1">
            <a:spLocks/>
          </p:cNvSpPr>
          <p:nvPr/>
        </p:nvSpPr>
        <p:spPr>
          <a:xfrm>
            <a:off x="7179315" y="1300163"/>
            <a:ext cx="4729669" cy="4909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lnSpc>
                <a:spcPct val="150000"/>
              </a:lnSpc>
              <a:buClr>
                <a:schemeClr val="tx1"/>
              </a:buClr>
              <a:tabLst>
                <a:tab pos="568325" algn="l"/>
              </a:tabLst>
            </a:pP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2100" b="1" dirty="0">
                <a:solidFill>
                  <a:srgbClr val="FFFF00"/>
                </a:solidFill>
              </a:rPr>
              <a:t>⍺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	aponévrose jambière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2100" b="1" cap="none" dirty="0">
                <a:solidFill>
                  <a:srgbClr val="FFFF00"/>
                </a:solidFill>
              </a:rPr>
              <a:t>β</a:t>
            </a:r>
            <a:r>
              <a:rPr lang="fr-FR" sz="2100" b="1" dirty="0">
                <a:solidFill>
                  <a:srgbClr val="FFFF00"/>
                </a:solidFill>
              </a:rPr>
              <a:t> 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	cloison intermusculaire antérieure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BE" sz="2100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ˠ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	ligament interosseux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𝛿 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	face externe du tibia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EEE5A61-9DEC-1442-8331-37C302E10315}"/>
              </a:ext>
            </a:extLst>
          </p:cNvPr>
          <p:cNvSpPr/>
          <p:nvPr/>
        </p:nvSpPr>
        <p:spPr>
          <a:xfrm>
            <a:off x="7034880" y="6430277"/>
            <a:ext cx="4317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i="1" dirty="0">
                <a:solidFill>
                  <a:srgbClr val="FFFF00"/>
                </a:solidFill>
                <a:latin typeface="-apple-system"/>
              </a:rPr>
              <a:t>Pr Gérard </a:t>
            </a:r>
            <a:r>
              <a:rPr lang="fr-BE" i="1" dirty="0" err="1">
                <a:solidFill>
                  <a:srgbClr val="FFFF00"/>
                </a:solidFill>
                <a:latin typeface="-apple-system"/>
              </a:rPr>
              <a:t>Outrequin</a:t>
            </a:r>
            <a:r>
              <a:rPr lang="fr-BE" i="1" dirty="0">
                <a:solidFill>
                  <a:srgbClr val="FFFF00"/>
                </a:solidFill>
                <a:latin typeface="-apple-system"/>
              </a:rPr>
              <a:t> | Dr Bertrand Boutillier</a:t>
            </a:r>
            <a:endParaRPr lang="fr-FR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4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4CD54-7C05-D847-92FB-A870ACCEC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489" y="1793681"/>
            <a:ext cx="8825658" cy="1528572"/>
          </a:xfrm>
        </p:spPr>
        <p:txBody>
          <a:bodyPr/>
          <a:lstStyle/>
          <a:p>
            <a:r>
              <a:rPr lang="fr-FR" sz="4000" dirty="0"/>
              <a:t>Atteinte diffuse</a:t>
            </a:r>
            <a:br>
              <a:rPr lang="fr-FR" sz="4000" dirty="0"/>
            </a:br>
            <a:r>
              <a:rPr lang="fr-FR" sz="4000" dirty="0" err="1"/>
              <a:t>sensitivo-motrice</a:t>
            </a:r>
            <a:endParaRPr lang="fr-FR" sz="4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63F9A78-7C48-5246-B7FD-3B314034C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891" y="3857809"/>
            <a:ext cx="8825658" cy="1817039"/>
          </a:xfrm>
        </p:spPr>
        <p:txBody>
          <a:bodyPr>
            <a:normAutofit/>
          </a:bodyPr>
          <a:lstStyle/>
          <a:p>
            <a:r>
              <a:rPr lang="fr-FR" dirty="0"/>
              <a:t>POLYNEUROPATHIE</a:t>
            </a:r>
          </a:p>
          <a:p>
            <a:r>
              <a:rPr lang="fr-FR" dirty="0"/>
              <a:t>Ou</a:t>
            </a:r>
          </a:p>
          <a:p>
            <a:r>
              <a:rPr lang="fr-FR" dirty="0"/>
              <a:t>Atteinte diffuse + atteinte focale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A6067-C90C-FF48-859F-F8F13B87327B}"/>
              </a:ext>
            </a:extLst>
          </p:cNvPr>
          <p:cNvSpPr/>
          <p:nvPr/>
        </p:nvSpPr>
        <p:spPr>
          <a:xfrm rot="16200000">
            <a:off x="6461262" y="0"/>
            <a:ext cx="4573411" cy="68580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49" name="Encre 48">
                <a:extLst>
                  <a:ext uri="{FF2B5EF4-FFF2-40B4-BE49-F238E27FC236}">
                    <a16:creationId xmlns:a16="http://schemas.microsoft.com/office/drawing/2014/main" id="{6C16027E-D5E3-FE48-99BB-084F0F7D8494}"/>
                  </a:ext>
                </a:extLst>
              </p14:cNvPr>
              <p14:cNvContentPartPr/>
              <p14:nvPr/>
            </p14:nvContentPartPr>
            <p14:xfrm>
              <a:off x="7034880" y="-1671027"/>
              <a:ext cx="360" cy="360"/>
            </p14:xfrm>
          </p:contentPart>
        </mc:Choice>
        <mc:Fallback xmlns="">
          <p:pic>
            <p:nvPicPr>
              <p:cNvPr id="49" name="Encre 48">
                <a:extLst>
                  <a:ext uri="{FF2B5EF4-FFF2-40B4-BE49-F238E27FC236}">
                    <a16:creationId xmlns:a16="http://schemas.microsoft.com/office/drawing/2014/main" id="{6C16027E-D5E3-FE48-99BB-084F0F7D84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71880" y="-1733667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3798465F-F6C0-F045-B98C-7A0CFA932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461261" y="0"/>
            <a:ext cx="4575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75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8E4BC55F-C42E-8D40-B5DD-DB47C0FB68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030" y="-20026"/>
            <a:ext cx="11661739" cy="861420"/>
          </a:xfrm>
        </p:spPr>
        <p:txBody>
          <a:bodyPr/>
          <a:lstStyle/>
          <a:p>
            <a:r>
              <a:rPr lang="fr-FR" sz="4000" dirty="0">
                <a:solidFill>
                  <a:srgbClr val="FF0000"/>
                </a:solidFill>
              </a:rPr>
              <a:t>Atteinte diffuse </a:t>
            </a:r>
            <a:r>
              <a:rPr lang="fr-FR" sz="4000" dirty="0" err="1">
                <a:solidFill>
                  <a:srgbClr val="FF0000"/>
                </a:solidFill>
              </a:rPr>
              <a:t>sm</a:t>
            </a:r>
            <a:r>
              <a:rPr lang="fr-FR" sz="4000" dirty="0">
                <a:solidFill>
                  <a:srgbClr val="FF0000"/>
                </a:solidFill>
              </a:rPr>
              <a:t> + atteinte focale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5D56B2EF-38DC-1B40-A534-E77AE252C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583" y="1161126"/>
            <a:ext cx="10943185" cy="448180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</a:tabLst>
              <a:defRPr/>
            </a:pPr>
            <a:r>
              <a:rPr lang="fr-BE" sz="2400" b="1" dirty="0">
                <a:solidFill>
                  <a:srgbClr val="FFFF00"/>
                </a:solidFill>
                <a:latin typeface="+mj-lt"/>
                <a:ea typeface="Times New Roman" pitchFamily="-1" charset="0"/>
                <a:cs typeface="Times New Roman" pitchFamily="-1" charset="0"/>
              </a:rPr>
              <a:t>Vignette clinique</a:t>
            </a:r>
            <a:br>
              <a:rPr lang="fr-BE" sz="2400" b="1" u="sng" dirty="0">
                <a:latin typeface="+mj-lt"/>
                <a:ea typeface="Times New Roman" pitchFamily="-1" charset="0"/>
                <a:cs typeface="Times New Roman" pitchFamily="-1" charset="0"/>
              </a:rPr>
            </a:br>
            <a:r>
              <a:rPr lang="fr-BE" sz="2400" dirty="0">
                <a:latin typeface="+mj-lt"/>
                <a:ea typeface="Times New Roman" pitchFamily="-1" charset="0"/>
                <a:cs typeface="Times New Roman" pitchFamily="-1" charset="0"/>
              </a:rPr>
              <a:t>	</a:t>
            </a:r>
            <a:r>
              <a:rPr lang="fr-BE" sz="2400" dirty="0">
                <a:latin typeface="+mj-lt"/>
                <a:ea typeface="ＭＳ Ｐゴシック" pitchFamily="4" charset="-128"/>
              </a:rPr>
              <a:t>-	</a:t>
            </a:r>
            <a:r>
              <a:rPr lang="nl-BE" sz="2400" dirty="0">
                <a:latin typeface="+mj-lt"/>
                <a:ea typeface="ＭＳ Ｐゴシック" pitchFamily="4" charset="-128"/>
              </a:rPr>
              <a:t>Josette P, 68 ans</a:t>
            </a:r>
          </a:p>
          <a:p>
            <a:pPr>
              <a:lnSpc>
                <a:spcPct val="120000"/>
              </a:lnSpc>
              <a:tabLst>
                <a:tab pos="476250" algn="l"/>
                <a:tab pos="857250" algn="l"/>
              </a:tabLst>
              <a:defRPr/>
            </a:pPr>
            <a:r>
              <a:rPr lang="nl-BE" sz="2400" dirty="0">
                <a:latin typeface="+mj-lt"/>
                <a:ea typeface="ＭＳ Ｐゴシック" pitchFamily="4" charset="-128"/>
              </a:rPr>
              <a:t>	-	Pied tombant droit depuis 3 J (1/11/16)</a:t>
            </a:r>
          </a:p>
          <a:p>
            <a:pPr>
              <a:lnSpc>
                <a:spcPct val="120000"/>
              </a:lnSpc>
              <a:tabLst>
                <a:tab pos="476250" algn="l"/>
                <a:tab pos="857250" algn="l"/>
              </a:tabLst>
              <a:defRPr/>
            </a:pPr>
            <a:r>
              <a:rPr lang="nl-BE" sz="2400" dirty="0">
                <a:latin typeface="+mj-lt"/>
                <a:ea typeface="ＭＳ Ｐゴシック" pitchFamily="4" charset="-128"/>
              </a:rPr>
              <a:t>	-	IRM rachidienne le 3/11/16 : </a:t>
            </a:r>
            <a:br>
              <a:rPr lang="nl-BE" sz="2400" dirty="0">
                <a:latin typeface="+mj-lt"/>
                <a:ea typeface="ＭＳ Ｐゴシック" pitchFamily="4" charset="-128"/>
              </a:rPr>
            </a:br>
            <a:r>
              <a:rPr lang="nl-BE" sz="2400" dirty="0">
                <a:latin typeface="+mj-lt"/>
                <a:ea typeface="ＭＳ Ｐゴシック" pitchFamily="4" charset="-128"/>
              </a:rPr>
              <a:t>		protrusion discale paramédiane droite comprimant</a:t>
            </a:r>
            <a:br>
              <a:rPr lang="nl-BE" sz="2400" dirty="0">
                <a:latin typeface="+mj-lt"/>
                <a:ea typeface="ＭＳ Ｐゴシック" pitchFamily="4" charset="-128"/>
              </a:rPr>
            </a:br>
            <a:r>
              <a:rPr lang="nl-BE" sz="2400" dirty="0">
                <a:latin typeface="+mj-lt"/>
                <a:ea typeface="ＭＳ Ｐゴシック" pitchFamily="4" charset="-128"/>
              </a:rPr>
              <a:t>		l’émergence durale de la racine L5 droite dans le récessus latéral</a:t>
            </a:r>
          </a:p>
          <a:p>
            <a:pPr>
              <a:lnSpc>
                <a:spcPct val="120000"/>
              </a:lnSpc>
              <a:tabLst>
                <a:tab pos="476250" algn="l"/>
                <a:tab pos="857250" algn="l"/>
              </a:tabLst>
              <a:defRPr/>
            </a:pPr>
            <a:r>
              <a:rPr lang="nl-BE" sz="2400" dirty="0">
                <a:latin typeface="+mj-lt"/>
                <a:ea typeface="ＭＳ Ｐゴシック" pitchFamily="4" charset="-128"/>
              </a:rPr>
              <a:t>	- 	Patiente inscrite au programme opératoire du 4/11 après-midi</a:t>
            </a:r>
            <a:br>
              <a:rPr lang="nl-BE" sz="2400" dirty="0">
                <a:latin typeface="+mj-lt"/>
                <a:ea typeface="ＭＳ Ｐゴシック" pitchFamily="4" charset="-128"/>
              </a:rPr>
            </a:br>
            <a:br>
              <a:rPr lang="nl-BE" sz="2400" dirty="0">
                <a:latin typeface="+mj-lt"/>
                <a:ea typeface="ＭＳ Ｐゴシック" pitchFamily="4" charset="-128"/>
              </a:rPr>
            </a:br>
            <a:r>
              <a:rPr lang="nl-BE" sz="2400" dirty="0">
                <a:latin typeface="+mj-lt"/>
                <a:ea typeface="ＭＳ Ｐゴシック" pitchFamily="4" charset="-128"/>
              </a:rPr>
              <a:t>	- 	ENMG du 4/11 au matin</a:t>
            </a:r>
          </a:p>
          <a:p>
            <a:pPr indent="444500">
              <a:lnSpc>
                <a:spcPct val="120000"/>
              </a:lnSpc>
              <a:buFontTx/>
              <a:buChar char="-"/>
              <a:tabLst>
                <a:tab pos="476250" algn="l"/>
                <a:tab pos="857250" algn="l"/>
              </a:tabLst>
              <a:defRPr/>
            </a:pPr>
            <a:endParaRPr lang="fr-F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2096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F4C5D6D0-D617-6A4D-9D5E-F72EAC00A8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302023"/>
              </p:ext>
            </p:extLst>
          </p:nvPr>
        </p:nvGraphicFramePr>
        <p:xfrm>
          <a:off x="3375213" y="1225248"/>
          <a:ext cx="8640891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5480">
                  <a:extLst>
                    <a:ext uri="{9D8B030D-6E8A-4147-A177-3AD203B41FA5}">
                      <a16:colId xmlns:a16="http://schemas.microsoft.com/office/drawing/2014/main" val="1312242077"/>
                    </a:ext>
                  </a:extLst>
                </a:gridCol>
                <a:gridCol w="646582">
                  <a:extLst>
                    <a:ext uri="{9D8B030D-6E8A-4147-A177-3AD203B41FA5}">
                      <a16:colId xmlns:a16="http://schemas.microsoft.com/office/drawing/2014/main" val="2507085079"/>
                    </a:ext>
                  </a:extLst>
                </a:gridCol>
                <a:gridCol w="706755">
                  <a:extLst>
                    <a:ext uri="{9D8B030D-6E8A-4147-A177-3AD203B41FA5}">
                      <a16:colId xmlns:a16="http://schemas.microsoft.com/office/drawing/2014/main" val="2075524032"/>
                    </a:ext>
                  </a:extLst>
                </a:gridCol>
                <a:gridCol w="944112">
                  <a:extLst>
                    <a:ext uri="{9D8B030D-6E8A-4147-A177-3AD203B41FA5}">
                      <a16:colId xmlns:a16="http://schemas.microsoft.com/office/drawing/2014/main" val="1577492367"/>
                    </a:ext>
                  </a:extLst>
                </a:gridCol>
                <a:gridCol w="816077">
                  <a:extLst>
                    <a:ext uri="{9D8B030D-6E8A-4147-A177-3AD203B41FA5}">
                      <a16:colId xmlns:a16="http://schemas.microsoft.com/office/drawing/2014/main" val="3617704852"/>
                    </a:ext>
                  </a:extLst>
                </a:gridCol>
                <a:gridCol w="764080">
                  <a:extLst>
                    <a:ext uri="{9D8B030D-6E8A-4147-A177-3AD203B41FA5}">
                      <a16:colId xmlns:a16="http://schemas.microsoft.com/office/drawing/2014/main" val="3163640133"/>
                    </a:ext>
                  </a:extLst>
                </a:gridCol>
                <a:gridCol w="690949">
                  <a:extLst>
                    <a:ext uri="{9D8B030D-6E8A-4147-A177-3AD203B41FA5}">
                      <a16:colId xmlns:a16="http://schemas.microsoft.com/office/drawing/2014/main" val="54565059"/>
                    </a:ext>
                  </a:extLst>
                </a:gridCol>
                <a:gridCol w="690949">
                  <a:extLst>
                    <a:ext uri="{9D8B030D-6E8A-4147-A177-3AD203B41FA5}">
                      <a16:colId xmlns:a16="http://schemas.microsoft.com/office/drawing/2014/main" val="2972047085"/>
                    </a:ext>
                  </a:extLst>
                </a:gridCol>
                <a:gridCol w="869327">
                  <a:extLst>
                    <a:ext uri="{9D8B030D-6E8A-4147-A177-3AD203B41FA5}">
                      <a16:colId xmlns:a16="http://schemas.microsoft.com/office/drawing/2014/main" val="3559105508"/>
                    </a:ext>
                  </a:extLst>
                </a:gridCol>
                <a:gridCol w="576580">
                  <a:extLst>
                    <a:ext uri="{9D8B030D-6E8A-4147-A177-3AD203B41FA5}">
                      <a16:colId xmlns:a16="http://schemas.microsoft.com/office/drawing/2014/main" val="3445051602"/>
                    </a:ext>
                  </a:extLst>
                </a:gridCol>
              </a:tblGrid>
              <a:tr h="326825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Nerfs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LDM</a:t>
                      </a:r>
                      <a:b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VCM</a:t>
                      </a:r>
                      <a:b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m/s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FR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Amp</a:t>
                      </a:r>
                      <a:b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mV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Surf</a:t>
                      </a:r>
                      <a:b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mV.ms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</a:t>
                      </a:r>
                      <a:b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FR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Diff</a:t>
                      </a: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Amp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FR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Diff</a:t>
                      </a: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Surf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FR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Diff</a:t>
                      </a: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b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0298668"/>
                  </a:ext>
                </a:extLst>
              </a:tr>
              <a:tr h="436590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Fibulaire gauche</a:t>
                      </a:r>
                    </a:p>
                    <a:p>
                      <a:pPr algn="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cheville (CEO)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sz="1400" b="0" dirty="0">
                          <a:solidFill>
                            <a:schemeClr val="bg1"/>
                          </a:solidFill>
                        </a:rPr>
                      </a:br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5,75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sz="1400" b="0" dirty="0">
                          <a:solidFill>
                            <a:schemeClr val="bg1"/>
                          </a:solidFill>
                        </a:rPr>
                      </a:br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5,9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17,4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sz="1400" b="1" dirty="0">
                          <a:solidFill>
                            <a:srgbClr val="FF0000"/>
                          </a:solidFill>
                        </a:rPr>
                      </a:br>
                      <a:r>
                        <a:rPr lang="fr-FR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5,6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55,8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155226"/>
                  </a:ext>
                </a:extLst>
              </a:tr>
              <a:tr h="137545">
                <a:tc>
                  <a:txBody>
                    <a:bodyPr/>
                    <a:lstStyle/>
                    <a:p>
                      <a:pPr algn="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sous la </a:t>
                      </a:r>
                      <a:r>
                        <a:rPr lang="fr-FR" sz="1400" b="0" i="1" dirty="0" err="1">
                          <a:solidFill>
                            <a:schemeClr val="bg1"/>
                          </a:solidFill>
                        </a:rPr>
                        <a:t>fibula</a:t>
                      </a:r>
                      <a:r>
                        <a:rPr lang="fr-FR" sz="1400" b="0" i="0" dirty="0">
                          <a:solidFill>
                            <a:schemeClr val="bg1"/>
                          </a:solidFill>
                        </a:rPr>
                        <a:t> (CE0)</a:t>
                      </a:r>
                      <a:endParaRPr lang="fr-FR" sz="1400" b="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12,6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38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5,6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15,7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5,5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-5,1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-9,8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-1,8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26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fr-FR" sz="1400" b="0" i="0" dirty="0">
                          <a:solidFill>
                            <a:schemeClr val="bg1"/>
                          </a:solidFill>
                        </a:rPr>
                        <a:t>creux poplité (CEO)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41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0,6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3,6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17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sous la </a:t>
                      </a:r>
                      <a:r>
                        <a:rPr lang="fr-FR" sz="1400" b="0" i="1" dirty="0" err="1">
                          <a:solidFill>
                            <a:schemeClr val="bg1"/>
                          </a:solidFill>
                        </a:rPr>
                        <a:t>fibula</a:t>
                      </a:r>
                      <a:r>
                        <a:rPr lang="fr-FR" sz="1400" b="0" i="0" dirty="0">
                          <a:solidFill>
                            <a:schemeClr val="bg1"/>
                          </a:solidFill>
                        </a:rPr>
                        <a:t> (TA)</a:t>
                      </a:r>
                      <a:endParaRPr lang="fr-FR" sz="1400" b="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2,6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6,0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35,3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10,1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4407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fr-FR" sz="1400" b="0" i="0" dirty="0">
                          <a:solidFill>
                            <a:schemeClr val="bg1"/>
                          </a:solidFill>
                        </a:rPr>
                        <a:t>creux poplité (TA)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4,0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55,6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6,3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35,9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10,3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5,0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1,7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2,0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846287"/>
                  </a:ext>
                </a:extLst>
              </a:tr>
              <a:tr h="19028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Fibulaire droit</a:t>
                      </a:r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  <a:p>
                      <a:pPr algn="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cheville (CEO)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6,6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fr-FR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latinLnBrk="0" hangingPunct="1"/>
                      <a:r>
                        <a:rPr lang="fr-FR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1,0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fr-FR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latinLnBrk="0" hangingPunct="1"/>
                      <a:r>
                        <a:rPr lang="fr-FR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8,3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60,1</a:t>
                      </a:r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90957"/>
                  </a:ext>
                </a:extLst>
              </a:tr>
              <a:tr h="190282">
                <a:tc>
                  <a:txBody>
                    <a:bodyPr/>
                    <a:lstStyle/>
                    <a:p>
                      <a:pPr algn="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sous la </a:t>
                      </a:r>
                      <a:r>
                        <a:rPr lang="fr-FR" sz="1400" b="0" i="1" dirty="0" err="1">
                          <a:solidFill>
                            <a:schemeClr val="bg1"/>
                          </a:solidFill>
                        </a:rPr>
                        <a:t>fibula</a:t>
                      </a:r>
                      <a:r>
                        <a:rPr lang="fr-FR" sz="1400" b="0" i="0" dirty="0">
                          <a:solidFill>
                            <a:schemeClr val="bg1"/>
                          </a:solidFill>
                        </a:rPr>
                        <a:t> (CE0)</a:t>
                      </a:r>
                      <a:endParaRPr lang="fr-FR" sz="1400" b="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13,5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39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0,9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4,4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9,5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-11,1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-2,2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14,5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376353"/>
                  </a:ext>
                </a:extLst>
              </a:tr>
              <a:tr h="190282">
                <a:tc>
                  <a:txBody>
                    <a:bodyPr/>
                    <a:lstStyle/>
                    <a:p>
                      <a:pPr algn="r"/>
                      <a:r>
                        <a:rPr lang="fr-FR" sz="1400" b="0" i="0" dirty="0">
                          <a:solidFill>
                            <a:schemeClr val="bg1"/>
                          </a:solidFill>
                        </a:rPr>
                        <a:t>creux poplité (CEO)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fr-FR" sz="14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514578"/>
                  </a:ext>
                </a:extLst>
              </a:tr>
              <a:tr h="190282">
                <a:tc>
                  <a:txBody>
                    <a:bodyPr/>
                    <a:lstStyle/>
                    <a:p>
                      <a:pPr algn="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sous la </a:t>
                      </a:r>
                      <a:r>
                        <a:rPr lang="fr-FR" sz="1400" b="0" i="1" dirty="0" err="1">
                          <a:solidFill>
                            <a:schemeClr val="bg1"/>
                          </a:solidFill>
                        </a:rPr>
                        <a:t>fibula</a:t>
                      </a:r>
                      <a:r>
                        <a:rPr lang="fr-FR" sz="1400" b="0" i="0" dirty="0">
                          <a:solidFill>
                            <a:schemeClr val="bg1"/>
                          </a:solidFill>
                        </a:rPr>
                        <a:t> (TA)</a:t>
                      </a:r>
                      <a:endParaRPr lang="fr-FR" sz="1400" b="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4,0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3,6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27,3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15,1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125787"/>
                  </a:ext>
                </a:extLst>
              </a:tr>
              <a:tr h="190282">
                <a:tc>
                  <a:txBody>
                    <a:bodyPr/>
                    <a:lstStyle/>
                    <a:p>
                      <a:pPr algn="r"/>
                      <a:r>
                        <a:rPr lang="fr-FR" sz="1400" b="0" i="0" dirty="0">
                          <a:solidFill>
                            <a:schemeClr val="bg1"/>
                          </a:solidFill>
                        </a:rPr>
                        <a:t>creux poplité (TA)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15,1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3,7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13,1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-88,6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-86,4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-13,2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596076"/>
                  </a:ext>
                </a:extLst>
              </a:tr>
              <a:tr h="354039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Tibial gauche</a:t>
                      </a:r>
                    </a:p>
                    <a:p>
                      <a:pPr algn="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cheville (AH)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6,7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6,2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20,2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6,0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64,8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398780"/>
                  </a:ext>
                </a:extLst>
              </a:tr>
              <a:tr h="25371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Tibial droit</a:t>
                      </a:r>
                    </a:p>
                    <a:p>
                      <a:pPr algn="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cheville (AH)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sz="1400" b="0" dirty="0">
                          <a:solidFill>
                            <a:schemeClr val="bg1"/>
                          </a:solidFill>
                        </a:rPr>
                      </a:br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5,3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sz="1400" b="0" dirty="0">
                          <a:solidFill>
                            <a:schemeClr val="bg1"/>
                          </a:solidFill>
                        </a:rPr>
                      </a:br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7,7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sz="1400" b="0" dirty="0">
                          <a:solidFill>
                            <a:schemeClr val="bg1"/>
                          </a:solidFill>
                        </a:rPr>
                      </a:br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24,3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sz="1400" b="0" dirty="0">
                          <a:solidFill>
                            <a:schemeClr val="bg1"/>
                          </a:solidFill>
                        </a:rPr>
                      </a:br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7,2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62,6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972861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DA5073F9-FF70-3644-89CC-FDDDD9DD1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190087"/>
              </p:ext>
            </p:extLst>
          </p:nvPr>
        </p:nvGraphicFramePr>
        <p:xfrm>
          <a:off x="214030" y="1524930"/>
          <a:ext cx="2623503" cy="1932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518">
                  <a:extLst>
                    <a:ext uri="{9D8B030D-6E8A-4147-A177-3AD203B41FA5}">
                      <a16:colId xmlns:a16="http://schemas.microsoft.com/office/drawing/2014/main" val="1312242077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2507085079"/>
                    </a:ext>
                  </a:extLst>
                </a:gridCol>
                <a:gridCol w="586105">
                  <a:extLst>
                    <a:ext uri="{9D8B030D-6E8A-4147-A177-3AD203B41FA5}">
                      <a16:colId xmlns:a16="http://schemas.microsoft.com/office/drawing/2014/main" val="2075524032"/>
                    </a:ext>
                  </a:extLst>
                </a:gridCol>
              </a:tblGrid>
              <a:tr h="664319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Ampl</a:t>
                      </a:r>
                      <a:br>
                        <a:rPr lang="fr-FR" sz="1400" dirty="0">
                          <a:solidFill>
                            <a:schemeClr val="tx1"/>
                          </a:solidFill>
                        </a:rPr>
                      </a:b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𝜇V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VCS</a:t>
                      </a:r>
                      <a:br>
                        <a:rPr lang="fr-FR" sz="1400" dirty="0">
                          <a:solidFill>
                            <a:schemeClr val="tx1"/>
                          </a:solidFill>
                        </a:rPr>
                      </a:b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m/s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0298668"/>
                  </a:ext>
                </a:extLst>
              </a:tr>
              <a:tr h="289270">
                <a:tc>
                  <a:txBody>
                    <a:bodyPr/>
                    <a:lstStyle/>
                    <a:p>
                      <a:pPr algn="l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Sural </a:t>
                      </a:r>
                      <a:r>
                        <a:rPr lang="fr-FR" sz="1400" b="0" dirty="0" err="1">
                          <a:solidFill>
                            <a:schemeClr val="bg1"/>
                          </a:solidFill>
                        </a:rPr>
                        <a:t>dr</a:t>
                      </a:r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5,6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34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155226"/>
                  </a:ext>
                </a:extLst>
              </a:tr>
              <a:tr h="190282">
                <a:tc>
                  <a:txBody>
                    <a:bodyPr/>
                    <a:lstStyle/>
                    <a:p>
                      <a:pPr algn="l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Sural g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6.0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36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90957"/>
                  </a:ext>
                </a:extLst>
              </a:tr>
              <a:tr h="354039">
                <a:tc>
                  <a:txBody>
                    <a:bodyPr/>
                    <a:lstStyle/>
                    <a:p>
                      <a:pPr algn="l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FS </a:t>
                      </a:r>
                      <a:r>
                        <a:rPr lang="fr-FR" sz="1400" b="0" dirty="0" err="1">
                          <a:solidFill>
                            <a:schemeClr val="bg1"/>
                          </a:solidFill>
                        </a:rPr>
                        <a:t>dr</a:t>
                      </a:r>
                      <a:endParaRPr lang="fr-FR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398780"/>
                  </a:ext>
                </a:extLst>
              </a:tr>
              <a:tr h="290611">
                <a:tc>
                  <a:txBody>
                    <a:bodyPr/>
                    <a:lstStyle/>
                    <a:p>
                      <a:pPr algn="l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FS g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506675"/>
                  </a:ext>
                </a:extLst>
              </a:tr>
            </a:tbl>
          </a:graphicData>
        </a:graphic>
      </p:graphicFrame>
      <p:sp>
        <p:nvSpPr>
          <p:cNvPr id="17" name="Titre 1">
            <a:extLst>
              <a:ext uri="{FF2B5EF4-FFF2-40B4-BE49-F238E27FC236}">
                <a16:creationId xmlns:a16="http://schemas.microsoft.com/office/drawing/2014/main" id="{4F3B367E-A1FA-B343-B122-36216CA62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030" y="-20026"/>
            <a:ext cx="11661739" cy="861420"/>
          </a:xfrm>
        </p:spPr>
        <p:txBody>
          <a:bodyPr/>
          <a:lstStyle/>
          <a:p>
            <a:r>
              <a:rPr lang="fr-FR" sz="4000" dirty="0">
                <a:solidFill>
                  <a:srgbClr val="FF0000"/>
                </a:solidFill>
              </a:rPr>
              <a:t>Atteinte diffuse </a:t>
            </a:r>
            <a:r>
              <a:rPr lang="fr-FR" sz="4000" dirty="0" err="1">
                <a:solidFill>
                  <a:srgbClr val="FF0000"/>
                </a:solidFill>
              </a:rPr>
              <a:t>sm</a:t>
            </a:r>
            <a:r>
              <a:rPr lang="fr-FR" sz="4000" dirty="0">
                <a:solidFill>
                  <a:srgbClr val="FF0000"/>
                </a:solidFill>
              </a:rPr>
              <a:t> + atteinte focale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0D13AE-5230-624E-A3F9-2C01F701FEA4}"/>
              </a:ext>
            </a:extLst>
          </p:cNvPr>
          <p:cNvSpPr/>
          <p:nvPr/>
        </p:nvSpPr>
        <p:spPr>
          <a:xfrm>
            <a:off x="9204158" y="4932947"/>
            <a:ext cx="1347537" cy="2646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905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1BA6A2F1-DC8C-B64F-B35D-49AEB1BE5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338898"/>
              </p:ext>
            </p:extLst>
          </p:nvPr>
        </p:nvGraphicFramePr>
        <p:xfrm>
          <a:off x="1014837" y="1448682"/>
          <a:ext cx="989168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518">
                  <a:extLst>
                    <a:ext uri="{9D8B030D-6E8A-4147-A177-3AD203B41FA5}">
                      <a16:colId xmlns:a16="http://schemas.microsoft.com/office/drawing/2014/main" val="2868836261"/>
                    </a:ext>
                  </a:extLst>
                </a:gridCol>
                <a:gridCol w="3246755">
                  <a:extLst>
                    <a:ext uri="{9D8B030D-6E8A-4147-A177-3AD203B41FA5}">
                      <a16:colId xmlns:a16="http://schemas.microsoft.com/office/drawing/2014/main" val="996802167"/>
                    </a:ext>
                  </a:extLst>
                </a:gridCol>
                <a:gridCol w="734725">
                  <a:extLst>
                    <a:ext uri="{9D8B030D-6E8A-4147-A177-3AD203B41FA5}">
                      <a16:colId xmlns:a16="http://schemas.microsoft.com/office/drawing/2014/main" val="1168175362"/>
                    </a:ext>
                  </a:extLst>
                </a:gridCol>
                <a:gridCol w="979524">
                  <a:extLst>
                    <a:ext uri="{9D8B030D-6E8A-4147-A177-3AD203B41FA5}">
                      <a16:colId xmlns:a16="http://schemas.microsoft.com/office/drawing/2014/main" val="4049036200"/>
                    </a:ext>
                  </a:extLst>
                </a:gridCol>
                <a:gridCol w="666181">
                  <a:extLst>
                    <a:ext uri="{9D8B030D-6E8A-4147-A177-3AD203B41FA5}">
                      <a16:colId xmlns:a16="http://schemas.microsoft.com/office/drawing/2014/main" val="1931182671"/>
                    </a:ext>
                  </a:extLst>
                </a:gridCol>
                <a:gridCol w="768996">
                  <a:extLst>
                    <a:ext uri="{9D8B030D-6E8A-4147-A177-3AD203B41FA5}">
                      <a16:colId xmlns:a16="http://schemas.microsoft.com/office/drawing/2014/main" val="2456634641"/>
                    </a:ext>
                  </a:extLst>
                </a:gridCol>
                <a:gridCol w="609061">
                  <a:extLst>
                    <a:ext uri="{9D8B030D-6E8A-4147-A177-3AD203B41FA5}">
                      <a16:colId xmlns:a16="http://schemas.microsoft.com/office/drawing/2014/main" val="3020002071"/>
                    </a:ext>
                  </a:extLst>
                </a:gridCol>
                <a:gridCol w="935460">
                  <a:extLst>
                    <a:ext uri="{9D8B030D-6E8A-4147-A177-3AD203B41FA5}">
                      <a16:colId xmlns:a16="http://schemas.microsoft.com/office/drawing/2014/main" val="714207237"/>
                    </a:ext>
                  </a:extLst>
                </a:gridCol>
                <a:gridCol w="731461">
                  <a:extLst>
                    <a:ext uri="{9D8B030D-6E8A-4147-A177-3AD203B41FA5}">
                      <a16:colId xmlns:a16="http://schemas.microsoft.com/office/drawing/2014/main" val="38165080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Muscles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Interprétation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Fibs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Ondes +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Amp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Durée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Poly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Stabilité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Interf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4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Vaste L </a:t>
                      </a:r>
                      <a:r>
                        <a:rPr lang="fr-FR" sz="1400" b="1" dirty="0" err="1"/>
                        <a:t>dr</a:t>
                      </a:r>
                      <a:endParaRPr lang="fr-FR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0/10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0/10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811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J </a:t>
                      </a:r>
                      <a:r>
                        <a:rPr lang="fr-FR" sz="1400" b="1" dirty="0" err="1"/>
                        <a:t>int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dr</a:t>
                      </a:r>
                      <a:endParaRPr lang="fr-FR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0/10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0/10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62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LFO </a:t>
                      </a:r>
                      <a:r>
                        <a:rPr lang="fr-FR" sz="1400" b="1" dirty="0" err="1"/>
                        <a:t>dr</a:t>
                      </a:r>
                      <a:endParaRPr lang="fr-FR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Neurogène chronique ++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0/10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0/10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876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TA </a:t>
                      </a:r>
                      <a:r>
                        <a:rPr lang="fr-FR" sz="1400" b="1" dirty="0" err="1"/>
                        <a:t>dr</a:t>
                      </a:r>
                      <a:endParaRPr lang="fr-FR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rgbClr val="FF0000"/>
                          </a:solidFill>
                        </a:rPr>
                        <a:t>Absence de contraction volontaire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0/10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0/10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fr-FR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fr-FR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140"/>
                  </a:ext>
                </a:extLst>
              </a:tr>
            </a:tbl>
          </a:graphicData>
        </a:graphic>
      </p:graphicFrame>
      <p:sp>
        <p:nvSpPr>
          <p:cNvPr id="17" name="Titre 1">
            <a:extLst>
              <a:ext uri="{FF2B5EF4-FFF2-40B4-BE49-F238E27FC236}">
                <a16:creationId xmlns:a16="http://schemas.microsoft.com/office/drawing/2014/main" id="{4F3B367E-A1FA-B343-B122-36216CA62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030" y="-20026"/>
            <a:ext cx="11661739" cy="861420"/>
          </a:xfrm>
        </p:spPr>
        <p:txBody>
          <a:bodyPr/>
          <a:lstStyle/>
          <a:p>
            <a:r>
              <a:rPr lang="fr-FR" sz="4000" dirty="0">
                <a:solidFill>
                  <a:srgbClr val="FF0000"/>
                </a:solidFill>
              </a:rPr>
              <a:t>Atteinte diffuse </a:t>
            </a:r>
            <a:r>
              <a:rPr lang="fr-FR" sz="4000" dirty="0" err="1">
                <a:solidFill>
                  <a:srgbClr val="FF0000"/>
                </a:solidFill>
              </a:rPr>
              <a:t>sm</a:t>
            </a:r>
            <a:r>
              <a:rPr lang="fr-FR" sz="4000" dirty="0">
                <a:solidFill>
                  <a:srgbClr val="FF0000"/>
                </a:solidFill>
              </a:rPr>
              <a:t> + atteinte focale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E26A68A-5D79-1D4D-AF1D-2D18AA7EB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084" y="4180521"/>
            <a:ext cx="10943185" cy="137941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</a:tabLst>
              <a:defRPr/>
            </a:pPr>
            <a:r>
              <a:rPr lang="nl-BE" sz="2400" dirty="0">
                <a:latin typeface="+mj-lt"/>
                <a:ea typeface="ＭＳ Ｐゴシック" pitchFamily="4" charset="-128"/>
              </a:rPr>
              <a:t>	-	BC &gt; 80% nerf fibulaire droit à la tête de la fibula</a:t>
            </a:r>
          </a:p>
          <a:p>
            <a:pPr>
              <a:lnSpc>
                <a:spcPct val="120000"/>
              </a:lnSpc>
              <a:tabLst>
                <a:tab pos="476250" algn="l"/>
                <a:tab pos="857250" algn="l"/>
              </a:tabLst>
              <a:defRPr/>
            </a:pPr>
            <a:r>
              <a:rPr lang="nl-BE" sz="2400" dirty="0">
                <a:latin typeface="+mj-lt"/>
                <a:ea typeface="ＭＳ Ｐゴシック" pitchFamily="4" charset="-128"/>
              </a:rPr>
              <a:t>	- 	Délétion du gène PMP 22 (neuropathie tomaculaire/HNLPP)</a:t>
            </a:r>
          </a:p>
          <a:p>
            <a:pPr indent="444500">
              <a:lnSpc>
                <a:spcPct val="120000"/>
              </a:lnSpc>
              <a:buFontTx/>
              <a:buChar char="-"/>
              <a:tabLst>
                <a:tab pos="476250" algn="l"/>
                <a:tab pos="857250" algn="l"/>
              </a:tabLst>
              <a:defRPr/>
            </a:pPr>
            <a:endParaRPr lang="fr-F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6225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4CD54-7C05-D847-92FB-A870ACCEC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489" y="1793681"/>
            <a:ext cx="8825658" cy="1528572"/>
          </a:xfrm>
        </p:spPr>
        <p:txBody>
          <a:bodyPr/>
          <a:lstStyle/>
          <a:p>
            <a:r>
              <a:rPr lang="fr-FR" sz="4000" dirty="0"/>
              <a:t>Atteinte</a:t>
            </a:r>
            <a:br>
              <a:rPr lang="fr-FR" sz="4000" dirty="0"/>
            </a:br>
            <a:r>
              <a:rPr lang="fr-FR" sz="4000" dirty="0"/>
              <a:t>débordant le territoire</a:t>
            </a:r>
            <a:br>
              <a:rPr lang="fr-FR" sz="4000" dirty="0"/>
            </a:br>
            <a:r>
              <a:rPr lang="fr-FR" sz="4000" dirty="0"/>
              <a:t>du nerf fibulaire ou</a:t>
            </a:r>
            <a:br>
              <a:rPr lang="fr-FR" sz="4000" dirty="0"/>
            </a:br>
            <a:r>
              <a:rPr lang="fr-FR" sz="4000" dirty="0"/>
              <a:t>diffuse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63F9A78-7C48-5246-B7FD-3B314034C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2442" y="4131500"/>
            <a:ext cx="8825658" cy="861420"/>
          </a:xfrm>
        </p:spPr>
        <p:txBody>
          <a:bodyPr/>
          <a:lstStyle/>
          <a:p>
            <a:r>
              <a:rPr lang="fr-FR" dirty="0"/>
              <a:t>Atteinte centrale vs PSYCHOGENE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A6067-C90C-FF48-859F-F8F13B87327B}"/>
              </a:ext>
            </a:extLst>
          </p:cNvPr>
          <p:cNvSpPr/>
          <p:nvPr/>
        </p:nvSpPr>
        <p:spPr>
          <a:xfrm>
            <a:off x="6551415" y="0"/>
            <a:ext cx="4573411" cy="68580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798465F-F6C0-F045-B98C-7A0CFA932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51414" y="0"/>
            <a:ext cx="4575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00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0CDE07B-A1CD-A34B-BC47-0E24775CA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621" y="1367887"/>
            <a:ext cx="8472671" cy="417805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07950">
            <a:contourClr>
              <a:srgbClr val="002060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164CD54-7C05-D847-92FB-A870ACCEC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160" y="33762"/>
            <a:ext cx="8825658" cy="861420"/>
          </a:xfrm>
        </p:spPr>
        <p:txBody>
          <a:bodyPr/>
          <a:lstStyle/>
          <a:p>
            <a:r>
              <a:rPr lang="fr-FR" sz="4000" dirty="0">
                <a:solidFill>
                  <a:srgbClr val="FF0000"/>
                </a:solidFill>
              </a:rPr>
              <a:t>Psychogène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006EE9-1D3C-A14B-BD30-B6D71523C8FD}"/>
              </a:ext>
            </a:extLst>
          </p:cNvPr>
          <p:cNvSpPr/>
          <p:nvPr/>
        </p:nvSpPr>
        <p:spPr>
          <a:xfrm>
            <a:off x="6723046" y="210065"/>
            <a:ext cx="2548633" cy="706593"/>
          </a:xfrm>
          <a:prstGeom prst="rect">
            <a:avLst/>
          </a:prstGeom>
          <a:solidFill>
            <a:srgbClr val="7C0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21EFB5-5456-A34B-B0EB-5733F7C68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8917" y="563360"/>
            <a:ext cx="3925738" cy="3246851"/>
          </a:xfrm>
          <a:prstGeom prst="rect">
            <a:avLst/>
          </a:prstGeom>
          <a:effectLst>
            <a:reflection endPos="0" dir="5400000" sy="-100000" algn="bl" rotWithShape="0"/>
          </a:effectLst>
          <a:scene3d>
            <a:camera prst="orthographicFront"/>
            <a:lightRig rig="contrasting" dir="t"/>
          </a:scene3d>
          <a:sp3d extrusionH="158750" contourW="120650">
            <a:bevelT w="222250" prst="convex"/>
            <a:extrusionClr>
              <a:srgbClr val="FF0000"/>
            </a:extrusionClr>
            <a:contourClr>
              <a:srgbClr val="FF0000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2000562-DE06-D54D-A4AF-F13312F42123}"/>
              </a:ext>
            </a:extLst>
          </p:cNvPr>
          <p:cNvSpPr txBox="1"/>
          <p:nvPr/>
        </p:nvSpPr>
        <p:spPr>
          <a:xfrm>
            <a:off x="6912232" y="4928246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PEM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8DDB8F7-C791-9046-8E61-BA64E091DF39}"/>
              </a:ext>
            </a:extLst>
          </p:cNvPr>
          <p:cNvSpPr txBox="1"/>
          <p:nvPr/>
        </p:nvSpPr>
        <p:spPr>
          <a:xfrm>
            <a:off x="11113823" y="1644570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 TA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45C7190-2FB2-3B49-8C32-1B9EEB798474}"/>
              </a:ext>
            </a:extLst>
          </p:cNvPr>
          <p:cNvCxnSpPr>
            <a:cxnSpLocks/>
          </p:cNvCxnSpPr>
          <p:nvPr/>
        </p:nvCxnSpPr>
        <p:spPr>
          <a:xfrm>
            <a:off x="5550375" y="4651682"/>
            <a:ext cx="0" cy="44576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F312F08-F816-944D-8506-438975C25CE3}"/>
              </a:ext>
            </a:extLst>
          </p:cNvPr>
          <p:cNvCxnSpPr>
            <a:cxnSpLocks/>
          </p:cNvCxnSpPr>
          <p:nvPr/>
        </p:nvCxnSpPr>
        <p:spPr>
          <a:xfrm flipH="1">
            <a:off x="5555570" y="5102645"/>
            <a:ext cx="42510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5DB8AD8B-9F10-5E42-9B84-AFF824B1232F}"/>
              </a:ext>
            </a:extLst>
          </p:cNvPr>
          <p:cNvSpPr txBox="1"/>
          <p:nvPr/>
        </p:nvSpPr>
        <p:spPr>
          <a:xfrm>
            <a:off x="5058704" y="4749888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2 mV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707D4A5-F06E-624B-8075-D7AB80D7A6F4}"/>
              </a:ext>
            </a:extLst>
          </p:cNvPr>
          <p:cNvSpPr txBox="1"/>
          <p:nvPr/>
        </p:nvSpPr>
        <p:spPr>
          <a:xfrm>
            <a:off x="5533922" y="5174467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8 ms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D3106EA-7117-1847-A193-431777F9D1E0}"/>
              </a:ext>
            </a:extLst>
          </p:cNvPr>
          <p:cNvCxnSpPr>
            <a:cxnSpLocks/>
          </p:cNvCxnSpPr>
          <p:nvPr/>
        </p:nvCxnSpPr>
        <p:spPr>
          <a:xfrm>
            <a:off x="11428973" y="3214752"/>
            <a:ext cx="0" cy="28168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3A0BBF5-B239-7D4C-A5BD-4F2F531B7B5A}"/>
              </a:ext>
            </a:extLst>
          </p:cNvPr>
          <p:cNvCxnSpPr>
            <a:cxnSpLocks/>
          </p:cNvCxnSpPr>
          <p:nvPr/>
        </p:nvCxnSpPr>
        <p:spPr>
          <a:xfrm flipH="1">
            <a:off x="11428973" y="3515404"/>
            <a:ext cx="29084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9F41DC82-807C-CE48-A966-9D90AA70AB91}"/>
              </a:ext>
            </a:extLst>
          </p:cNvPr>
          <p:cNvSpPr txBox="1"/>
          <p:nvPr/>
        </p:nvSpPr>
        <p:spPr>
          <a:xfrm>
            <a:off x="10876159" y="3240787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0,5 mV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1B75929-5458-6740-A488-8CB568B36B77}"/>
              </a:ext>
            </a:extLst>
          </p:cNvPr>
          <p:cNvSpPr txBox="1"/>
          <p:nvPr/>
        </p:nvSpPr>
        <p:spPr>
          <a:xfrm>
            <a:off x="11340197" y="3513043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5 ms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6A760A-A3AF-BF4D-BA03-1CB0B59C74B9}"/>
              </a:ext>
            </a:extLst>
          </p:cNvPr>
          <p:cNvSpPr txBox="1"/>
          <p:nvPr/>
        </p:nvSpPr>
        <p:spPr>
          <a:xfrm>
            <a:off x="584555" y="5833981"/>
            <a:ext cx="551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Faciliter par des manœuvres de type </a:t>
            </a:r>
            <a:r>
              <a:rPr lang="fr-FR" dirty="0" err="1"/>
              <a:t>Jendrassik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9248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4CD54-7C05-D847-92FB-A870ACCEC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160" y="33762"/>
            <a:ext cx="10844254" cy="861420"/>
          </a:xfrm>
        </p:spPr>
        <p:txBody>
          <a:bodyPr/>
          <a:lstStyle/>
          <a:p>
            <a:r>
              <a:rPr lang="fr-FR" sz="4000" dirty="0">
                <a:solidFill>
                  <a:srgbClr val="FF0000"/>
                </a:solidFill>
              </a:rPr>
              <a:t>Pied tombant : diagnostic différentiel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0F229FD-1B46-444F-8821-85DA2D43AF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695455"/>
              </p:ext>
            </p:extLst>
          </p:nvPr>
        </p:nvGraphicFramePr>
        <p:xfrm>
          <a:off x="1223115" y="1350192"/>
          <a:ext cx="9745769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593">
                  <a:extLst>
                    <a:ext uri="{9D8B030D-6E8A-4147-A177-3AD203B41FA5}">
                      <a16:colId xmlns:a16="http://schemas.microsoft.com/office/drawing/2014/main" val="2181807507"/>
                    </a:ext>
                  </a:extLst>
                </a:gridCol>
                <a:gridCol w="3946843">
                  <a:extLst>
                    <a:ext uri="{9D8B030D-6E8A-4147-A177-3AD203B41FA5}">
                      <a16:colId xmlns:a16="http://schemas.microsoft.com/office/drawing/2014/main" val="135197286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655111092"/>
                    </a:ext>
                  </a:extLst>
                </a:gridCol>
              </a:tblGrid>
              <a:tr h="323064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FFFF00"/>
                          </a:solidFill>
                        </a:rPr>
                        <a:t>NFS</a:t>
                      </a:r>
                      <a:r>
                        <a:rPr lang="fr-FR" sz="2400" dirty="0"/>
                        <a:t> </a:t>
                      </a:r>
                      <a:br>
                        <a:rPr lang="fr-FR" sz="2400" dirty="0"/>
                      </a:br>
                      <a:r>
                        <a:rPr lang="fr-FR" sz="2400" dirty="0"/>
                        <a:t>d’AMP </a:t>
                      </a:r>
                      <a:r>
                        <a:rPr lang="fr-FR" sz="2400" dirty="0">
                          <a:solidFill>
                            <a:srgbClr val="FFFF00"/>
                          </a:solidFill>
                        </a:rPr>
                        <a:t>N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FFFF00"/>
                          </a:solidFill>
                        </a:rPr>
                        <a:t>NFS</a:t>
                      </a:r>
                      <a:r>
                        <a:rPr lang="fr-FR" sz="2400" dirty="0"/>
                        <a:t> </a:t>
                      </a:r>
                      <a:br>
                        <a:rPr lang="fr-FR" sz="2400" dirty="0"/>
                      </a:br>
                      <a:r>
                        <a:rPr lang="fr-FR" sz="2400" dirty="0"/>
                        <a:t>d’AMP </a:t>
                      </a:r>
                      <a:r>
                        <a:rPr lang="fr-FR" sz="2400" dirty="0">
                          <a:solidFill>
                            <a:srgbClr val="FFFF00"/>
                          </a:solidFill>
                        </a:rPr>
                        <a:t>réduite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978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NLD</a:t>
                      </a:r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fr-FR" sz="24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fr-FR" sz="2400" b="1" dirty="0">
                          <a:solidFill>
                            <a:srgbClr val="FFFF00"/>
                          </a:solidFill>
                        </a:rPr>
                        <a:t>TA</a:t>
                      </a:r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 &lt; </a:t>
                      </a:r>
                      <a:r>
                        <a:rPr lang="fr-FR" sz="2400" b="1" dirty="0">
                          <a:solidFill>
                            <a:srgbClr val="FFFF00"/>
                          </a:solidFill>
                        </a:rPr>
                        <a:t>CEO</a:t>
                      </a:r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L4(L5) </a:t>
                      </a:r>
                      <a:r>
                        <a:rPr lang="fr-FR" sz="2400" dirty="0" err="1">
                          <a:solidFill>
                            <a:srgbClr val="FFFF00"/>
                          </a:solidFill>
                        </a:rPr>
                        <a:t>Σ</a:t>
                      </a:r>
                      <a:r>
                        <a:rPr lang="fr-FR" sz="2400" dirty="0">
                          <a:solidFill>
                            <a:srgbClr val="FFFF00"/>
                          </a:solidFill>
                        </a:rPr>
                        <a:t> sensitifs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MYO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MN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PRN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Plexus LS haut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0729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LD</a:t>
                      </a:r>
                      <a:r>
                        <a:rPr lang="fr-FR" sz="2400" b="1" dirty="0">
                          <a:solidFill>
                            <a:srgbClr val="FFFF00"/>
                          </a:solidFill>
                        </a:rPr>
                        <a:t> </a:t>
                      </a:r>
                      <a:br>
                        <a:rPr lang="fr-FR" sz="24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fr-FR" sz="2400" b="1" dirty="0">
                          <a:solidFill>
                            <a:srgbClr val="FFFF00"/>
                          </a:solidFill>
                        </a:rPr>
                        <a:t>TA</a:t>
                      </a:r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 &gt; </a:t>
                      </a:r>
                      <a:r>
                        <a:rPr lang="fr-FR" sz="2400" b="1" dirty="0">
                          <a:solidFill>
                            <a:srgbClr val="FFFF00"/>
                          </a:solidFill>
                        </a:rPr>
                        <a:t>CEO</a:t>
                      </a:r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NFP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NFC (</a:t>
                      </a:r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BC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 isolé)</a:t>
                      </a:r>
                      <a:br>
                        <a:rPr lang="fr-FR" sz="2400" dirty="0">
                          <a:solidFill>
                            <a:schemeClr val="tx1"/>
                          </a:solidFill>
                        </a:rPr>
                      </a:br>
                      <a:r>
                        <a:rPr lang="fr-FR" sz="2400" dirty="0" err="1">
                          <a:solidFill>
                            <a:srgbClr val="FFFF00"/>
                          </a:solidFill>
                        </a:rPr>
                        <a:t>Σ</a:t>
                      </a:r>
                      <a:r>
                        <a:rPr lang="fr-FR" sz="2400" dirty="0">
                          <a:solidFill>
                            <a:srgbClr val="FFFF00"/>
                          </a:solidFill>
                        </a:rPr>
                        <a:t> sensitifs</a:t>
                      </a:r>
                    </a:p>
                    <a:p>
                      <a:pPr marL="28575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NFC (</a:t>
                      </a:r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BC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TCS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Plexus LS bas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PNP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</a:rPr>
                        <a:t>héré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</a:rPr>
                        <a:t>dys</a:t>
                      </a:r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9604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b="1" dirty="0">
                          <a:solidFill>
                            <a:srgbClr val="FFFF00"/>
                          </a:solidFill>
                        </a:rPr>
                        <a:t>CEO</a:t>
                      </a:r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 et </a:t>
                      </a:r>
                      <a:r>
                        <a:rPr lang="fr-FR" sz="2400" b="1" dirty="0">
                          <a:solidFill>
                            <a:srgbClr val="FFFF00"/>
                          </a:solidFill>
                        </a:rPr>
                        <a:t>TA</a:t>
                      </a:r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fr-FR" sz="24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d’AMP </a:t>
                      </a:r>
                      <a:r>
                        <a:rPr lang="fr-FR" sz="2400" b="1" dirty="0">
                          <a:solidFill>
                            <a:srgbClr val="FFFF00"/>
                          </a:solidFill>
                        </a:rPr>
                        <a:t>N </a:t>
                      </a:r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sans BC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&gt; PSY (</a:t>
                      </a:r>
                      <a:r>
                        <a:rPr lang="fr-FR" sz="2400" dirty="0">
                          <a:solidFill>
                            <a:srgbClr val="FFFF00"/>
                          </a:solidFill>
                        </a:rPr>
                        <a:t>PEM, F TA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MG (</a:t>
                      </a:r>
                      <a:r>
                        <a:rPr lang="fr-FR" sz="2400" dirty="0">
                          <a:solidFill>
                            <a:srgbClr val="FFFF00"/>
                          </a:solidFill>
                        </a:rPr>
                        <a:t>décréments/</a:t>
                      </a:r>
                      <a:r>
                        <a:rPr lang="fr-FR" sz="2400" i="1" dirty="0" err="1">
                          <a:solidFill>
                            <a:srgbClr val="FFFF00"/>
                          </a:solidFill>
                        </a:rPr>
                        <a:t>jitter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&gt; non neurologique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290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6737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4CD54-7C05-D847-92FB-A870ACCEC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9482" y="1925192"/>
            <a:ext cx="2673035" cy="861420"/>
          </a:xfrm>
        </p:spPr>
        <p:txBody>
          <a:bodyPr/>
          <a:lstStyle/>
          <a:p>
            <a:pPr algn="ctr"/>
            <a:r>
              <a:rPr lang="fr-FR" sz="6000" dirty="0">
                <a:solidFill>
                  <a:srgbClr val="FF0000"/>
                </a:solidFill>
              </a:rPr>
              <a:t>Merci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66B5F0F4-19E1-8044-B82B-FF47622FD8DA}"/>
              </a:ext>
            </a:extLst>
          </p:cNvPr>
          <p:cNvSpPr txBox="1">
            <a:spLocks/>
          </p:cNvSpPr>
          <p:nvPr/>
        </p:nvSpPr>
        <p:spPr>
          <a:xfrm>
            <a:off x="-242171" y="3906392"/>
            <a:ext cx="12676339" cy="8614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6000" dirty="0" err="1">
                <a:solidFill>
                  <a:srgbClr val="FF0000"/>
                </a:solidFill>
              </a:rPr>
              <a:t>enmgblog.blogspot.com</a:t>
            </a:r>
            <a:endParaRPr lang="fr-FR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56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49" name="Encre 48">
                <a:extLst>
                  <a:ext uri="{FF2B5EF4-FFF2-40B4-BE49-F238E27FC236}">
                    <a16:creationId xmlns:a16="http://schemas.microsoft.com/office/drawing/2014/main" id="{6C16027E-D5E3-FE48-99BB-084F0F7D8494}"/>
                  </a:ext>
                </a:extLst>
              </p14:cNvPr>
              <p14:cNvContentPartPr/>
              <p14:nvPr/>
            </p14:nvContentPartPr>
            <p14:xfrm>
              <a:off x="7034880" y="-1671027"/>
              <a:ext cx="360" cy="360"/>
            </p14:xfrm>
          </p:contentPart>
        </mc:Choice>
        <mc:Fallback xmlns="">
          <p:pic>
            <p:nvPicPr>
              <p:cNvPr id="49" name="Encre 48">
                <a:extLst>
                  <a:ext uri="{FF2B5EF4-FFF2-40B4-BE49-F238E27FC236}">
                    <a16:creationId xmlns:a16="http://schemas.microsoft.com/office/drawing/2014/main" id="{6C16027E-D5E3-FE48-99BB-084F0F7D84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71880" y="-1733667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itre 1">
            <a:extLst>
              <a:ext uri="{FF2B5EF4-FFF2-40B4-BE49-F238E27FC236}">
                <a16:creationId xmlns:a16="http://schemas.microsoft.com/office/drawing/2014/main" id="{B3601216-E820-2D40-9779-9E5652BE0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160" y="33762"/>
            <a:ext cx="9986510" cy="861420"/>
          </a:xfrm>
        </p:spPr>
        <p:txBody>
          <a:bodyPr/>
          <a:lstStyle/>
          <a:p>
            <a:r>
              <a:rPr lang="fr-FR" sz="4000" dirty="0">
                <a:solidFill>
                  <a:srgbClr val="FF0000"/>
                </a:solidFill>
              </a:rPr>
              <a:t>Pied tombant : anatomie</a:t>
            </a:r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id="{83208B5C-CC3E-9C4C-B484-439DC46B0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894" y="1300163"/>
            <a:ext cx="6400799" cy="4909799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NFC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nerf fibulaire commun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NFS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nerf fibulaire superficiel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NFP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nerf fibulaire profond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fr-BE" sz="2100" b="1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ranche terminale sensitive médiale du NFS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fr-BE" sz="2100" b="1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ranche terminale sensitive intermédiaire ou latérale du NFS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nerf sural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fr-BE" sz="2100" b="1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ranche terminale sensitive du NFP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EEE5A61-9DEC-1442-8331-37C302E10315}"/>
              </a:ext>
            </a:extLst>
          </p:cNvPr>
          <p:cNvSpPr/>
          <p:nvPr/>
        </p:nvSpPr>
        <p:spPr>
          <a:xfrm>
            <a:off x="9006280" y="6391246"/>
            <a:ext cx="1454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i="1" dirty="0">
                <a:solidFill>
                  <a:srgbClr val="FFFF00"/>
                </a:solidFill>
                <a:latin typeface="-apple-system"/>
              </a:rPr>
              <a:t>Pierre Bonnet</a:t>
            </a:r>
            <a:endParaRPr lang="fr-FR" i="1" dirty="0">
              <a:solidFill>
                <a:srgbClr val="FFFF00"/>
              </a:solidFill>
            </a:endParaRPr>
          </a:p>
        </p:txBody>
      </p:sp>
      <p:pic>
        <p:nvPicPr>
          <p:cNvPr id="22" name="Picture 5" descr="E:\Mes Documents\Travaux scientifiques\0 En cours\Accepté\EMG pied\Fig 2.jpg">
            <a:extLst>
              <a:ext uri="{FF2B5EF4-FFF2-40B4-BE49-F238E27FC236}">
                <a16:creationId xmlns:a16="http://schemas.microsoft.com/office/drawing/2014/main" id="{313BD166-E5CD-4B43-A6BA-3E0C5F86B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5134" y="931529"/>
            <a:ext cx="6400799" cy="5278433"/>
          </a:xfrm>
          <a:prstGeom prst="roundRect">
            <a:avLst/>
          </a:prstGeom>
          <a:noFill/>
        </p:spPr>
      </p:pic>
      <p:pic>
        <p:nvPicPr>
          <p:cNvPr id="17" name="Picture 8" descr="C:\Users\François\Pictures\Présentation1\Figure 3.jpg">
            <a:extLst>
              <a:ext uri="{FF2B5EF4-FFF2-40B4-BE49-F238E27FC236}">
                <a16:creationId xmlns:a16="http://schemas.microsoft.com/office/drawing/2014/main" id="{29B497B5-76AB-144D-AF92-F3E050442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924" y="931528"/>
            <a:ext cx="2904581" cy="527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53ADCB-B056-E846-99E2-2E7C1CAC289D}"/>
              </a:ext>
            </a:extLst>
          </p:cNvPr>
          <p:cNvSpPr/>
          <p:nvPr/>
        </p:nvSpPr>
        <p:spPr>
          <a:xfrm>
            <a:off x="7245134" y="2057400"/>
            <a:ext cx="327241" cy="314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F969698-E249-F340-9B43-7A3012C92F1B}"/>
              </a:ext>
            </a:extLst>
          </p:cNvPr>
          <p:cNvSpPr/>
          <p:nvPr/>
        </p:nvSpPr>
        <p:spPr>
          <a:xfrm>
            <a:off x="7247164" y="5095875"/>
            <a:ext cx="327241" cy="314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2AF371-5A5B-0943-A433-34B8DE862867}"/>
              </a:ext>
            </a:extLst>
          </p:cNvPr>
          <p:cNvSpPr/>
          <p:nvPr/>
        </p:nvSpPr>
        <p:spPr>
          <a:xfrm>
            <a:off x="8679039" y="5882606"/>
            <a:ext cx="327241" cy="314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C1D0D1-E9A0-E445-AEB4-3B883D065A78}"/>
              </a:ext>
            </a:extLst>
          </p:cNvPr>
          <p:cNvSpPr/>
          <p:nvPr/>
        </p:nvSpPr>
        <p:spPr>
          <a:xfrm>
            <a:off x="8914699" y="1900237"/>
            <a:ext cx="572201" cy="471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4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49" name="Encre 48">
                <a:extLst>
                  <a:ext uri="{FF2B5EF4-FFF2-40B4-BE49-F238E27FC236}">
                    <a16:creationId xmlns:a16="http://schemas.microsoft.com/office/drawing/2014/main" id="{6C16027E-D5E3-FE48-99BB-084F0F7D8494}"/>
                  </a:ext>
                </a:extLst>
              </p14:cNvPr>
              <p14:cNvContentPartPr/>
              <p14:nvPr/>
            </p14:nvContentPartPr>
            <p14:xfrm>
              <a:off x="7034880" y="-1671027"/>
              <a:ext cx="360" cy="360"/>
            </p14:xfrm>
          </p:contentPart>
        </mc:Choice>
        <mc:Fallback xmlns="">
          <p:pic>
            <p:nvPicPr>
              <p:cNvPr id="49" name="Encre 48">
                <a:extLst>
                  <a:ext uri="{FF2B5EF4-FFF2-40B4-BE49-F238E27FC236}">
                    <a16:creationId xmlns:a16="http://schemas.microsoft.com/office/drawing/2014/main" id="{6C16027E-D5E3-FE48-99BB-084F0F7D84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71880" y="-1733667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itre 1">
            <a:extLst>
              <a:ext uri="{FF2B5EF4-FFF2-40B4-BE49-F238E27FC236}">
                <a16:creationId xmlns:a16="http://schemas.microsoft.com/office/drawing/2014/main" id="{B3601216-E820-2D40-9779-9E5652BE0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160" y="33762"/>
            <a:ext cx="9986510" cy="861420"/>
          </a:xfrm>
        </p:spPr>
        <p:txBody>
          <a:bodyPr/>
          <a:lstStyle/>
          <a:p>
            <a:r>
              <a:rPr lang="fr-FR" sz="4000" dirty="0">
                <a:solidFill>
                  <a:srgbClr val="FF0000"/>
                </a:solidFill>
              </a:rPr>
              <a:t>Pied tombant : diagnostic différentiel</a:t>
            </a: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F1C3F78A-6585-AD4E-A7E2-3D995FD47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127" y="1070043"/>
            <a:ext cx="11520938" cy="5544765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.PingFang SC Regular"/>
              <a:buChar char="☉"/>
            </a:pP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Atteinte non neurologique (ex. rupture tendineuse)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.PingFang SC Regular"/>
              <a:buChar char="☉"/>
            </a:pP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Atteinte focale motrice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nerf fibulaire profond (zone sensitive restreinte au 1</a:t>
            </a:r>
            <a:r>
              <a:rPr lang="fr-BE" sz="2100" cap="none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espace interdigital)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.PingFang SC Regular"/>
              <a:buChar char="☉"/>
            </a:pP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Atteinte focale </a:t>
            </a:r>
            <a:r>
              <a:rPr lang="fr-BE" sz="2100" cap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sensitivo-motrice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nerf fibulaire à la tête de la </a:t>
            </a:r>
            <a:r>
              <a:rPr lang="fr-BE" sz="2100" i="1" cap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fibula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(compression, 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ralentissement focal ou BC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nerf fibulaire avec composante ischémique (vascularite/</a:t>
            </a:r>
            <a:r>
              <a:rPr lang="fr-BE" sz="2100" cap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syn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des loges, 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pseudo BC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.PingFang SC Regular"/>
              <a:buChar char="☉"/>
            </a:pP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Atteinte focale </a:t>
            </a:r>
            <a:r>
              <a:rPr lang="fr-BE" sz="2100" cap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sensitivo-motrice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débordant le territoire du nerf fibulaire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tronc commun sciatique (nerf fibulaire &gt; nerf tibial) ou plexus lombaire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atteinte radiculaire L4 (dermatome L4, rotulien, quadriceps, 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&lt; CEO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atteinte radiculaire L5 (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LFO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ou tibial postérieur, 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potentiel du nerf fibulaire superficiel N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7005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49" name="Encre 48">
                <a:extLst>
                  <a:ext uri="{FF2B5EF4-FFF2-40B4-BE49-F238E27FC236}">
                    <a16:creationId xmlns:a16="http://schemas.microsoft.com/office/drawing/2014/main" id="{6C16027E-D5E3-FE48-99BB-084F0F7D8494}"/>
                  </a:ext>
                </a:extLst>
              </p14:cNvPr>
              <p14:cNvContentPartPr/>
              <p14:nvPr/>
            </p14:nvContentPartPr>
            <p14:xfrm>
              <a:off x="7034880" y="-1671027"/>
              <a:ext cx="360" cy="360"/>
            </p14:xfrm>
          </p:contentPart>
        </mc:Choice>
        <mc:Fallback xmlns="">
          <p:pic>
            <p:nvPicPr>
              <p:cNvPr id="49" name="Encre 48">
                <a:extLst>
                  <a:ext uri="{FF2B5EF4-FFF2-40B4-BE49-F238E27FC236}">
                    <a16:creationId xmlns:a16="http://schemas.microsoft.com/office/drawing/2014/main" id="{6C16027E-D5E3-FE48-99BB-084F0F7D84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71880" y="-1733667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itre 1">
            <a:extLst>
              <a:ext uri="{FF2B5EF4-FFF2-40B4-BE49-F238E27FC236}">
                <a16:creationId xmlns:a16="http://schemas.microsoft.com/office/drawing/2014/main" id="{B3601216-E820-2D40-9779-9E5652BE0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160" y="33762"/>
            <a:ext cx="9986510" cy="861420"/>
          </a:xfrm>
        </p:spPr>
        <p:txBody>
          <a:bodyPr/>
          <a:lstStyle/>
          <a:p>
            <a:r>
              <a:rPr lang="fr-FR" sz="4000" dirty="0">
                <a:solidFill>
                  <a:srgbClr val="FF0000"/>
                </a:solidFill>
              </a:rPr>
              <a:t>Pied tombant : diagnostic différentiel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AF965F62-3656-A54A-9162-2C94FBE8B1F9}"/>
              </a:ext>
            </a:extLst>
          </p:cNvPr>
          <p:cNvSpPr txBox="1">
            <a:spLocks/>
          </p:cNvSpPr>
          <p:nvPr/>
        </p:nvSpPr>
        <p:spPr>
          <a:xfrm>
            <a:off x="338128" y="1156574"/>
            <a:ext cx="8825658" cy="539986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.PingFang SC Regular"/>
              <a:buChar char="☉"/>
            </a:pP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Atteinte motrice débordant le territoire du nerf fibulaire ou diffuse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JNM (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décrément/incrément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Muscle (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&lt; CEO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MN (composante centrale =&gt; 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PEM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TST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neuropathie héréditaire (CMT, 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altération des sensitives dans des 	 territoires asymptomatiques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), neuropathie </a:t>
            </a:r>
            <a:r>
              <a:rPr lang="fr-BE" sz="2100" cap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dysimmune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(MMN)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.PingFang SC Regular"/>
              <a:buChar char="☉"/>
            </a:pP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Atteinte diffuse </a:t>
            </a:r>
            <a:r>
              <a:rPr lang="fr-BE" sz="2100" cap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sensitivo-motrice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PNP vs PRNC (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LDM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VC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ondes 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BC/dispersion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.PingFang SC Regular"/>
              <a:buChar char="☉"/>
            </a:pP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Atteinte diffuse + atteinte focale</a:t>
            </a:r>
            <a:b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HNLPP (neuropathie </a:t>
            </a:r>
            <a:r>
              <a:rPr lang="fr-BE" sz="2100" cap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tomaculaire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.PingFang SC Regular"/>
              <a:buChar char="☉"/>
            </a:pP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psychogène (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PEM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ondes F sur le TA) vs centrale (</a:t>
            </a:r>
            <a:r>
              <a:rPr lang="fr-BE" sz="21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PEM</a:t>
            </a:r>
            <a:r>
              <a:rPr lang="fr-BE" sz="21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4462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4CD54-7C05-D847-92FB-A870ACCEC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489" y="1793681"/>
            <a:ext cx="8825658" cy="1528572"/>
          </a:xfrm>
        </p:spPr>
        <p:txBody>
          <a:bodyPr/>
          <a:lstStyle/>
          <a:p>
            <a:r>
              <a:rPr lang="fr-FR" sz="4000" dirty="0"/>
              <a:t>Atteinte motrice</a:t>
            </a:r>
            <a:br>
              <a:rPr lang="fr-FR" sz="4000" dirty="0"/>
            </a:br>
            <a:r>
              <a:rPr lang="fr-FR" sz="4000" dirty="0"/>
              <a:t>débordant le </a:t>
            </a:r>
            <a:br>
              <a:rPr lang="fr-FR" sz="4000" dirty="0"/>
            </a:br>
            <a:r>
              <a:rPr lang="fr-FR" sz="4000" dirty="0"/>
              <a:t>territoire</a:t>
            </a:r>
            <a:br>
              <a:rPr lang="fr-FR" sz="4000" dirty="0"/>
            </a:br>
            <a:r>
              <a:rPr lang="fr-FR" sz="4000" dirty="0"/>
              <a:t>du nerf fibulaire </a:t>
            </a:r>
            <a:br>
              <a:rPr lang="fr-FR" sz="4000" dirty="0"/>
            </a:br>
            <a:r>
              <a:rPr lang="fr-FR" sz="4000" dirty="0"/>
              <a:t>ou diffuse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63F9A78-7C48-5246-B7FD-3B314034C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3898667"/>
            <a:ext cx="8825658" cy="861420"/>
          </a:xfrm>
        </p:spPr>
        <p:txBody>
          <a:bodyPr/>
          <a:lstStyle/>
          <a:p>
            <a:r>
              <a:rPr lang="fr-FR" dirty="0"/>
              <a:t>JNM</a:t>
            </a:r>
            <a:endParaRPr lang="fr-FR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2A36CC-9B7F-B140-8E7C-7349446572A0}"/>
              </a:ext>
            </a:extLst>
          </p:cNvPr>
          <p:cNvSpPr/>
          <p:nvPr/>
        </p:nvSpPr>
        <p:spPr>
          <a:xfrm rot="16200000">
            <a:off x="6448383" y="0"/>
            <a:ext cx="4573411" cy="68580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F9D10FF-DA3F-424B-A502-607B580A2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448382" y="0"/>
            <a:ext cx="4575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92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4CD54-7C05-D847-92FB-A870ACCEC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160" y="33762"/>
            <a:ext cx="8825658" cy="861420"/>
          </a:xfrm>
        </p:spPr>
        <p:txBody>
          <a:bodyPr/>
          <a:lstStyle/>
          <a:p>
            <a:r>
              <a:rPr lang="fr-FR" sz="4000" dirty="0">
                <a:solidFill>
                  <a:srgbClr val="FF0000"/>
                </a:solidFill>
              </a:rPr>
              <a:t>JNM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006EE9-1D3C-A14B-BD30-B6D71523C8FD}"/>
              </a:ext>
            </a:extLst>
          </p:cNvPr>
          <p:cNvSpPr/>
          <p:nvPr/>
        </p:nvSpPr>
        <p:spPr>
          <a:xfrm>
            <a:off x="6723046" y="210065"/>
            <a:ext cx="2548633" cy="706593"/>
          </a:xfrm>
          <a:prstGeom prst="rect">
            <a:avLst/>
          </a:prstGeom>
          <a:solidFill>
            <a:srgbClr val="7C0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15F829-EFAA-8447-9DDC-5A1C15ADD29B}"/>
              </a:ext>
            </a:extLst>
          </p:cNvPr>
          <p:cNvSpPr/>
          <p:nvPr/>
        </p:nvSpPr>
        <p:spPr>
          <a:xfrm>
            <a:off x="4707924" y="3103619"/>
            <a:ext cx="6237067" cy="706593"/>
          </a:xfrm>
          <a:prstGeom prst="rect">
            <a:avLst/>
          </a:prstGeom>
          <a:solidFill>
            <a:srgbClr val="7C0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B9CEB8-2456-8743-A093-85C6BE56B638}"/>
              </a:ext>
            </a:extLst>
          </p:cNvPr>
          <p:cNvSpPr/>
          <p:nvPr/>
        </p:nvSpPr>
        <p:spPr>
          <a:xfrm>
            <a:off x="4750957" y="6265718"/>
            <a:ext cx="6237067" cy="382218"/>
          </a:xfrm>
          <a:prstGeom prst="rect">
            <a:avLst/>
          </a:prstGeom>
          <a:solidFill>
            <a:srgbClr val="7C0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97CF72B5-8C4C-094B-8197-6CF7FF323F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290024"/>
              </p:ext>
            </p:extLst>
          </p:nvPr>
        </p:nvGraphicFramePr>
        <p:xfrm>
          <a:off x="1963420" y="3810212"/>
          <a:ext cx="81280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402225680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8569950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6537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36668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Taille du PAGM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SNR BF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SNR HF</a:t>
                      </a:r>
                      <a:br>
                        <a:rPr lang="fr-FR" dirty="0"/>
                      </a:br>
                      <a:r>
                        <a:rPr lang="fr-FR" dirty="0"/>
                        <a:t>effort 10’’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29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Post-synaptique</a:t>
                      </a:r>
                    </a:p>
                    <a:p>
                      <a:r>
                        <a:rPr lang="fr-FR" b="1" dirty="0"/>
                        <a:t>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Normale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Décrément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Pas d’incrément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819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Pré-synaptique</a:t>
                      </a:r>
                      <a:endParaRPr lang="fr-FR" dirty="0"/>
                    </a:p>
                    <a:p>
                      <a:r>
                        <a:rPr lang="fr-FR" b="1" dirty="0"/>
                        <a:t>SLE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Diminuée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Décrément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Incrément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476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Pré-</a:t>
                      </a:r>
                      <a:r>
                        <a:rPr lang="fr-FR" dirty="0" err="1"/>
                        <a:t>jonctionnel</a:t>
                      </a:r>
                      <a:br>
                        <a:rPr lang="fr-FR" dirty="0"/>
                      </a:br>
                      <a:r>
                        <a:rPr lang="fr-FR" b="1" dirty="0"/>
                        <a:t>SLA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Diminuée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Décrément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Pas d’incrément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451991"/>
                  </a:ext>
                </a:extLst>
              </a:tr>
            </a:tbl>
          </a:graphicData>
        </a:graphic>
      </p:graphicFrame>
      <p:pic>
        <p:nvPicPr>
          <p:cNvPr id="22" name="Image 21">
            <a:extLst>
              <a:ext uri="{FF2B5EF4-FFF2-40B4-BE49-F238E27FC236}">
                <a16:creationId xmlns:a16="http://schemas.microsoft.com/office/drawing/2014/main" id="{BDF23A13-174A-B04A-8674-845398021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0" y="1231699"/>
            <a:ext cx="6865620" cy="202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72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4CD54-7C05-D847-92FB-A870ACCEC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489" y="1793681"/>
            <a:ext cx="8825658" cy="1528572"/>
          </a:xfrm>
        </p:spPr>
        <p:txBody>
          <a:bodyPr/>
          <a:lstStyle/>
          <a:p>
            <a:r>
              <a:rPr lang="fr-FR" sz="4000" dirty="0"/>
              <a:t>Atteinte motrice</a:t>
            </a:r>
            <a:br>
              <a:rPr lang="fr-FR" sz="4000" dirty="0"/>
            </a:br>
            <a:r>
              <a:rPr lang="fr-FR" sz="4000" dirty="0"/>
              <a:t>débordant le territoire</a:t>
            </a:r>
            <a:br>
              <a:rPr lang="fr-FR" sz="4000" dirty="0"/>
            </a:br>
            <a:r>
              <a:rPr lang="fr-FR" sz="4000" dirty="0"/>
              <a:t>du nerf fibulaire ou</a:t>
            </a:r>
            <a:br>
              <a:rPr lang="fr-FR" sz="4000" dirty="0"/>
            </a:br>
            <a:r>
              <a:rPr lang="fr-FR" sz="4000" dirty="0"/>
              <a:t>diffuse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63F9A78-7C48-5246-B7FD-3B314034C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3898667"/>
            <a:ext cx="8825658" cy="861420"/>
          </a:xfrm>
        </p:spPr>
        <p:txBody>
          <a:bodyPr/>
          <a:lstStyle/>
          <a:p>
            <a:r>
              <a:rPr lang="fr-FR" dirty="0"/>
              <a:t>Muscle</a:t>
            </a:r>
            <a:endParaRPr lang="fr-FR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A6067-C90C-FF48-859F-F8F13B87327B}"/>
              </a:ext>
            </a:extLst>
          </p:cNvPr>
          <p:cNvSpPr/>
          <p:nvPr/>
        </p:nvSpPr>
        <p:spPr>
          <a:xfrm>
            <a:off x="6551415" y="0"/>
            <a:ext cx="4573411" cy="68580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798465F-F6C0-F045-B98C-7A0CFA932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51414" y="0"/>
            <a:ext cx="4575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65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4CD54-7C05-D847-92FB-A870ACCEC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160" y="33762"/>
            <a:ext cx="8825658" cy="861420"/>
          </a:xfrm>
        </p:spPr>
        <p:txBody>
          <a:bodyPr/>
          <a:lstStyle/>
          <a:p>
            <a:r>
              <a:rPr lang="fr-FR" sz="4000" dirty="0">
                <a:solidFill>
                  <a:srgbClr val="FF0000"/>
                </a:solidFill>
              </a:rPr>
              <a:t>Muscle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006EE9-1D3C-A14B-BD30-B6D71523C8FD}"/>
              </a:ext>
            </a:extLst>
          </p:cNvPr>
          <p:cNvSpPr/>
          <p:nvPr/>
        </p:nvSpPr>
        <p:spPr>
          <a:xfrm>
            <a:off x="6723046" y="210065"/>
            <a:ext cx="2548633" cy="706593"/>
          </a:xfrm>
          <a:prstGeom prst="rect">
            <a:avLst/>
          </a:prstGeom>
          <a:solidFill>
            <a:srgbClr val="7C0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Média en ligne 7" descr="MYOSITE.mp4">
            <a:hlinkClick r:id="" action="ppaction://media"/>
            <a:extLst>
              <a:ext uri="{FF2B5EF4-FFF2-40B4-BE49-F238E27FC236}">
                <a16:creationId xmlns:a16="http://schemas.microsoft.com/office/drawing/2014/main" id="{904EA611-38EB-3E4A-B388-82F83EE664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096"/>
            <a:ext cx="12192000" cy="685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3F550D3-55C2-2A48-9F32-5431994E9EE7}"/>
              </a:ext>
            </a:extLst>
          </p:cNvPr>
          <p:cNvSpPr txBox="1"/>
          <p:nvPr/>
        </p:nvSpPr>
        <p:spPr>
          <a:xfrm>
            <a:off x="3699164" y="6255327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Myosite granulomateuse</a:t>
            </a:r>
          </a:p>
        </p:txBody>
      </p:sp>
    </p:spTree>
    <p:extLst>
      <p:ext uri="{BB962C8B-B14F-4D97-AF65-F5344CB8AC3E}">
        <p14:creationId xmlns:p14="http://schemas.microsoft.com/office/powerpoint/2010/main" val="38250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75594</TotalTime>
  <Words>1319</Words>
  <Application>Microsoft Macintosh PowerPoint</Application>
  <PresentationFormat>Grand écran</PresentationFormat>
  <Paragraphs>405</Paragraphs>
  <Slides>27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-apple-system</vt:lpstr>
      <vt:lpstr>.PingFang SC Regular</vt:lpstr>
      <vt:lpstr>Arial</vt:lpstr>
      <vt:lpstr>Century Gothic</vt:lpstr>
      <vt:lpstr>Wingdings 3</vt:lpstr>
      <vt:lpstr>Ion</vt:lpstr>
      <vt:lpstr> Pied tombant bilatéral</vt:lpstr>
      <vt:lpstr>Pied tombant : anatomie</vt:lpstr>
      <vt:lpstr>Pied tombant : anatomie</vt:lpstr>
      <vt:lpstr>Pied tombant : diagnostic différentiel</vt:lpstr>
      <vt:lpstr>Pied tombant : diagnostic différentiel</vt:lpstr>
      <vt:lpstr>Atteinte motrice débordant le  territoire du nerf fibulaire  ou diffuse</vt:lpstr>
      <vt:lpstr>JNM</vt:lpstr>
      <vt:lpstr>Atteinte motrice débordant le territoire du nerf fibulaire ou diffuse</vt:lpstr>
      <vt:lpstr>Muscle</vt:lpstr>
      <vt:lpstr>Muscle : FSH</vt:lpstr>
      <vt:lpstr>Muscle</vt:lpstr>
      <vt:lpstr>Myopathies distales</vt:lpstr>
      <vt:lpstr>Atteinte motrice débordant le  territoire du nerf fibulaire  ou diffuse</vt:lpstr>
      <vt:lpstr>Motoneurone</vt:lpstr>
      <vt:lpstr>Motoneurone</vt:lpstr>
      <vt:lpstr>Motoneurone : TST</vt:lpstr>
      <vt:lpstr>Motoneurone : TST</vt:lpstr>
      <vt:lpstr>Atteinte motrice débordant le territoire du nerf fibulaire ou diffuse</vt:lpstr>
      <vt:lpstr>Neuropathies motrices</vt:lpstr>
      <vt:lpstr>Atteinte diffuse sensitivo-motrice</vt:lpstr>
      <vt:lpstr>Atteinte diffuse sm + atteinte focale</vt:lpstr>
      <vt:lpstr>Atteinte diffuse sm + atteinte focale</vt:lpstr>
      <vt:lpstr>Atteinte diffuse sm + atteinte focale</vt:lpstr>
      <vt:lpstr>Atteinte débordant le territoire du nerf fibulaire ou diffuse</vt:lpstr>
      <vt:lpstr>Psychogène</vt:lpstr>
      <vt:lpstr>Pied tombant : diagnostic différentiel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Évaluation électrophysiologique de la transmission neuromusculaire</dc:title>
  <dc:creator>François Wang</dc:creator>
  <cp:lastModifiedBy>François Wang</cp:lastModifiedBy>
  <cp:revision>390</cp:revision>
  <dcterms:created xsi:type="dcterms:W3CDTF">2019-08-22T14:08:52Z</dcterms:created>
  <dcterms:modified xsi:type="dcterms:W3CDTF">2022-03-20T09:33:34Z</dcterms:modified>
</cp:coreProperties>
</file>