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1766" r:id="rId2"/>
    <p:sldId id="276" r:id="rId3"/>
    <p:sldId id="1780" r:id="rId4"/>
    <p:sldId id="1767" r:id="rId5"/>
    <p:sldId id="1768" r:id="rId6"/>
    <p:sldId id="1737" r:id="rId7"/>
    <p:sldId id="1740" r:id="rId8"/>
    <p:sldId id="1741" r:id="rId9"/>
    <p:sldId id="1743" r:id="rId10"/>
    <p:sldId id="1744" r:id="rId11"/>
    <p:sldId id="1745" r:id="rId12"/>
    <p:sldId id="1779" r:id="rId13"/>
    <p:sldId id="1746" r:id="rId14"/>
    <p:sldId id="1747" r:id="rId15"/>
    <p:sldId id="1763" r:id="rId16"/>
    <p:sldId id="1774" r:id="rId17"/>
    <p:sldId id="1750" r:id="rId18"/>
    <p:sldId id="1751" r:id="rId19"/>
    <p:sldId id="1752" r:id="rId20"/>
    <p:sldId id="1782" r:id="rId21"/>
    <p:sldId id="1680" r:id="rId22"/>
    <p:sldId id="261" r:id="rId23"/>
    <p:sldId id="266" r:id="rId24"/>
    <p:sldId id="1777" r:id="rId25"/>
    <p:sldId id="1781" r:id="rId26"/>
  </p:sldIdLst>
  <p:sldSz cx="6858000" cy="51435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orient="horz" pos="1620" userDrawn="1">
          <p15:clr>
            <a:srgbClr val="A4A3A4"/>
          </p15:clr>
        </p15:guide>
        <p15:guide id="3" pos="214" userDrawn="1">
          <p15:clr>
            <a:srgbClr val="A4A3A4"/>
          </p15:clr>
        </p15:guide>
        <p15:guide id="4" pos="4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F88"/>
    <a:srgbClr val="00707F"/>
    <a:srgbClr val="801880"/>
    <a:srgbClr val="5FA4B0"/>
    <a:srgbClr val="FF2F92"/>
    <a:srgbClr val="FFFC00"/>
    <a:srgbClr val="C6C0B4"/>
    <a:srgbClr val="F36721"/>
    <a:srgbClr val="FFEF36"/>
    <a:srgbClr val="E7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03" autoAdjust="0"/>
    <p:restoredTop sz="89214" autoAdjust="0"/>
  </p:normalViewPr>
  <p:slideViewPr>
    <p:cSldViewPr snapToGrid="0" snapToObjects="1">
      <p:cViewPr varScale="1">
        <p:scale>
          <a:sx n="149" d="100"/>
          <a:sy n="149" d="100"/>
        </p:scale>
        <p:origin x="880" y="176"/>
      </p:cViewPr>
      <p:guideLst>
        <p:guide orient="horz" pos="259"/>
        <p:guide orient="horz" pos="1620"/>
        <p:guide pos="214"/>
        <p:guide pos="4113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38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oux%20L%5BAuthor%5D&amp;cauthor=true&amp;cauthor_uid=25239808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ubmed/?term=Buzs%26%23x000e1%3Bki%20G%5BAuthor%5D&amp;cauthor=true&amp;cauthor_uid=25239808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tastability_in_the_brai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Computational_neuroscience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hematical_objec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andom_variable" TargetMode="External"/><Relationship Id="rId4" Type="http://schemas.openxmlformats.org/officeDocument/2006/relationships/hyperlink" Target="https://en.wikipedia.org/wiki/Indexed_family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an_brai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Neural_oscillations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99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92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149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suggest that neural inhibition mediates the rise of the anticorrelations indirectly, by breaking the local neural balance which affects network metastability and which eventually permits anticorrelations to appear.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particularly,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distant brain regions establish connections between their corresponding excitatory neural populations (Fig 1, E-E blue solid-line connectivity).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resulting local increase of excitation produces an increase of inhibition through the local E-I loop (feedback inhibition).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Apart from the inter-areal excitatory activity,  one brain region (A) can also effectively inhibit the activity of a distal brain region (B), by A targeting B’s inhibitory inter-neurons (Fig 1, E-I blue dashed-line connectivity), which in turn, locally connect to the pyramidal cells (Fig 1, I-E red connector; i.e., feedforward inhibition, Isaacson &amp;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Scanziani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2011). However, little attention has been paid to this indirect long-range inhibition in modeling studies and how specifically feedforward inhibition interacts with the local excitation-inhibition (E/I) ratio. Although previous theoretical work has separately examined the effect of regulating the E/I ratio through feedback inhibition or feedforward inhibition in whole-brain models (Deco, Ponce-Alvarez, et al., 2014), a model that takes both effects into account has not been studied yet. Local heterogenous feedback inhibition, in particular, signifies that the excitability of local population activity is achieved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determining each region’s gain response function. R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ecent studies using heterogeneous and homogeneous whole-brain modelling have mechanistically shown that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besides increasing the level of fitting of the empirical data, an increase in ignition was observed (Deco et al., 2021).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this evidence, one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speculate that ignition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presence of regional heterogeneity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Although the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type of heterogeneity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relevant for ignition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remains </a:t>
            </a:r>
            <a:r>
              <a:rPr lang="en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can nevertheless say that thanks to heterogeneity in general, ignition-like dynamics may happen (Deco et al., 2021), which are thought to support conscious experience (see next section).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Lisa Roux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György Buzsáki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www.ncbi.nlm.nih.gov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/articles/PMC4254329/ Types of neural inhibition</a:t>
            </a:r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82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90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patient who was misclassified as being in MCS had a CRS-R total score of 5 on the day of scanning (indicating the VS/UWS; Patient 11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two, Supplementary material) and she evolved to MCS 38 days later (Auditory Function: 1, Visual Function: 3, Motor Function: 2,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Oromotor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/Verbal Function: 2, Communication: 0, Arousal: 2).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patient who was misclassified as being in VS/UWS had a CRS-R total score of 9 on the day of scanning (indicating the MCS; Patient 13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two, Supplementary material) based on the presence of localization to noxious stimulation but this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could not be elicited in neither previous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(AF: 1, VF: 0, MF: 0, O/VF: 1, COM: 0, AR: 2)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subsequent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evaluations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(AF: 2, VF: 1, MF: 2, O/VF: 1, </a:t>
            </a:r>
            <a:r>
              <a:rPr lang="is-I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COM: 0, AR: 2).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61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question as to why intrinsic network functional connectivity is preserved in isolated tissue which does not contribute to behavioral output, remains to be answered. A working hypothesis is that brain activity is driven by the underlying anatomy as we have recently found for noncommunicating states.32 At the same time, it may be that preserved network-level connectivity is critical for the development of synaptic connections and maintenance of synaptic homeostasis at large58 which is reduced, yet preserved, in covert or unconscious conditions.32,5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274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question as to why intrinsic network functional connectivity is preserved in isolated tissue which does not contribute to behavioral output, remains to be answered. A working hypothesis is that brain activity is driven by the underlying anatomy as we have recently found for noncommunicating states.32 At the same time, it may be that preserved network-level connectivity is critical for the development of synaptic connections and maintenance of synaptic homeostasis at large58 which is reduced, yet preserved, in covert or unconscious conditions.32,5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688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tastability in the brain"/>
              </a:rPr>
              <a:t>Metastability in the brain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phenomenon studied in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omputational neuroscience"/>
              </a:rPr>
              <a:t>computational neuroscience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elucidate how the human brain recognizes patterns. Here, the term metastability is used rather loosely. There is no lower-energy state, but there are semi-transient signals in the brain that persist for a while and are different than the usual equilibrium state.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339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429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b="1" dirty="0">
                <a:ea typeface="ＭＳ Ｐゴシック" charset="-128"/>
              </a:rPr>
              <a:t>﻿Black arrows </a:t>
            </a:r>
            <a:r>
              <a:rPr lang="en-US" altLang="x-none" dirty="0">
                <a:ea typeface="ＭＳ Ｐゴシック" charset="-128"/>
              </a:rPr>
              <a:t>indicate a higher probability to transit between the coordination patterns in healthy controls (HC) as opposed to patients in MCS and patients in UWS (HC &gt; MCS &gt; UWS). Gray arrows indicate the opposite trend (HC &lt; MCS &lt; UWS)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﻿To further describe the dynamic nature of the pattern exploration, we obtained, for each participant, a matrix containing information about the probabilities that any given pattern to transition into another. This matrix contains, in its </a:t>
            </a:r>
            <a:r>
              <a:rPr lang="en-US" altLang="x-none" dirty="0" err="1">
                <a:ea typeface="ＭＳ Ｐゴシック" charset="-128"/>
              </a:rPr>
              <a:t>ith</a:t>
            </a:r>
            <a:r>
              <a:rPr lang="en-US" altLang="x-none" dirty="0">
                <a:ea typeface="ＭＳ Ｐゴシック" charset="-128"/>
              </a:rPr>
              <a:t> row, the normalized (i.e., sum equal to one) frequency distribution of observing a volume labeled as the </a:t>
            </a:r>
            <a:r>
              <a:rPr lang="en-US" altLang="x-none" dirty="0" err="1">
                <a:ea typeface="ＭＳ Ｐゴシック" charset="-128"/>
              </a:rPr>
              <a:t>ith</a:t>
            </a:r>
            <a:r>
              <a:rPr lang="en-US" altLang="x-none" dirty="0">
                <a:ea typeface="ＭＳ Ｐゴシック" charset="-128"/>
              </a:rPr>
              <a:t> pattern transitioning into the pattern corresponding to the </a:t>
            </a:r>
            <a:r>
              <a:rPr lang="en-US" altLang="x-none" dirty="0" err="1">
                <a:ea typeface="ＭＳ Ｐゴシック" charset="-128"/>
              </a:rPr>
              <a:t>jth</a:t>
            </a:r>
            <a:r>
              <a:rPr lang="en-US" altLang="x-none" dirty="0">
                <a:ea typeface="ＭＳ Ｐゴシック" charset="-128"/>
              </a:rPr>
              <a:t> column. The average contiguous amount of time spent in each pattern for each clinical group was corrected for random durations by subtracting the average duration of surrogate shuffled pattern series. 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The sequence predictability for each individual was quantified using the </a:t>
            </a:r>
            <a:r>
              <a:rPr lang="en-US" altLang="x-none" b="1" dirty="0">
                <a:ea typeface="ＭＳ Ｐゴシック" charset="-128"/>
              </a:rPr>
              <a:t>entropy rate (Markov entropy</a:t>
            </a:r>
            <a:r>
              <a:rPr lang="en-US" altLang="x-none" dirty="0">
                <a:ea typeface="ＭＳ Ｐゴシック" charset="-128"/>
              </a:rPr>
              <a:t>) for the corresponding probabilities and the transition probability matrices. The entropy rate for the sequence of brain patterns of each participant was computed as follows: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stochastic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 process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thematical object"/>
              </a:rPr>
              <a:t>mathematical object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usually defined as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ndexed family"/>
              </a:rPr>
              <a:t>family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Random variable"/>
              </a:rPr>
              <a:t>random variables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Many stochastic processes can be represented by time series. However, a stochastic process is by nature continuous while a time series is a set of observations indexed by integers.</a:t>
            </a:r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68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766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760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deviant, the</a:t>
            </a:r>
            <a:r>
              <a:rPr lang="en-US" baseline="0" dirty="0"/>
              <a:t> </a:t>
            </a:r>
            <a:r>
              <a:rPr lang="en-US" baseline="0" dirty="0" err="1"/>
              <a:t>foillowing</a:t>
            </a:r>
            <a:r>
              <a:rPr lang="en-US" baseline="0" dirty="0"/>
              <a:t> heartbeat is faster in the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C6C62-3297-8D49-BDA0-359D0081DC7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749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Metastability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refers to the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uman brain"/>
              </a:rPr>
              <a:t>human brain’s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ability to integrate several functional parts and to produce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Neural oscillations"/>
              </a:rPr>
              <a:t>neural oscillations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a cooperative and coordinated manner. phase synchronization forms the basis of metastable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neural networks.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80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25613" y="746125"/>
            <a:ext cx="3087687" cy="2317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dirty="0">
              <a:latin typeface="Arial" charset="0"/>
              <a:ea typeface="MS PGothic" charset="-128"/>
              <a:cs typeface="Arial" charset="0"/>
            </a:endParaRPr>
          </a:p>
          <a:p>
            <a:endParaRPr lang="nl-NL" altLang="en-US" u="sng" dirty="0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BE57D2CE-8BE4-4D42-B575-2852A9BAA431}" type="slidenum">
              <a:rPr lang="fr-FR" altLang="en-US">
                <a:latin typeface="Verdana" charset="0"/>
                <a:ea typeface="ＭＳ Ｐゴシック" charset="-128"/>
              </a:rPr>
              <a:pPr>
                <a:spcBef>
                  <a:spcPct val="0"/>
                </a:spcBef>
              </a:pPr>
              <a:t>3</a:t>
            </a:fld>
            <a:endParaRPr lang="fr-FR" altLang="en-US">
              <a:latin typeface="Verdana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071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48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Saul Steinberg's marvelous </a:t>
            </a:r>
            <a:r>
              <a:rPr lang="en-US" i="1" dirty="0">
                <a:latin typeface="Times New Roman" charset="0"/>
                <a:ea typeface="MS PGothic" charset="0"/>
                <a:cs typeface="MS PGothic" charset="0"/>
              </a:rPr>
              <a:t>New Yorker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cover from October 8, 1969 (see </a:t>
            </a:r>
            <a:r>
              <a:rPr lang="en-US" b="1" dirty="0">
                <a:latin typeface="Times New Roman" charset="0"/>
                <a:ea typeface="MS PGothic" charset="0"/>
                <a:cs typeface="MS PGothic" charset="0"/>
              </a:rPr>
              <a:t>Figure 1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), provides the best picture of human consciousness I have encountered. Not just words, but colors and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shapessucceed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each other in delicious association. Even the genius of Steinberg can't quite render aromas, tickles and sounds on the cover of a magazine, but at least he suggests the likelihood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oftheir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inclusion. And the whole rendering is made possible by his exploitation of a familiar cartoonists' convention, the thought balloon or thought bubble. Calling this a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conventionunderplays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its naturalness; I doubt that children ever need to have the convention explained to them--it's quite wonderfully obvious what it depicts, metaphorically: the stream of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consciouscontents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in the mind of the man looking at the painting in the museum. This powerful and natural metaphor provides a nice setting of the problem of consciousness: If this picture gives us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themetaphorical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 truth, what is the literal truth? How can an account of what happens in the man's brain ever do justice to the familiar--indeed intimate--facts we recognize in this </a:t>
            </a:r>
            <a:r>
              <a:rPr lang="en-US" dirty="0" err="1">
                <a:latin typeface="Times New Roman" charset="0"/>
                <a:ea typeface="MS PGothic" charset="0"/>
                <a:cs typeface="MS PGothic" charset="0"/>
              </a:rPr>
              <a:t>metaphoricalrendering</a:t>
            </a:r>
            <a:r>
              <a:rPr lang="en-US" dirty="0">
                <a:latin typeface="Times New Roman" charset="0"/>
                <a:ea typeface="MS PGothic" charset="0"/>
                <a:cs typeface="MS PGothic" charset="0"/>
              </a:rPr>
              <a:t>?</a:t>
            </a:r>
          </a:p>
          <a:p>
            <a:pPr>
              <a:lnSpc>
                <a:spcPct val="90000"/>
              </a:lnSpc>
            </a:pPr>
            <a:endParaRPr lang="fr-BE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</a:pP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W. James (1980): five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characters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in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thought</a:t>
            </a:r>
            <a:endParaRPr lang="nl-NL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Every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thought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tends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to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be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part of a personal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consciousness</a:t>
            </a:r>
            <a:endParaRPr lang="nl-NL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Within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each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personal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consciousness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,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thought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is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always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changing</a:t>
            </a:r>
            <a:endParaRPr lang="nl-NL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Within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each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personal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consciousness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,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thought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is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sensibly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continuous</a:t>
            </a:r>
            <a:endParaRPr lang="nl-NL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It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always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appears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to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deal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with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objects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independent of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itself</a:t>
            </a:r>
            <a:endParaRPr lang="nl-NL" dirty="0">
              <a:latin typeface="Times New Roman" charset="0"/>
              <a:ea typeface="MS PGothic" charset="0"/>
              <a:cs typeface="MS PGothic" charset="0"/>
            </a:endParaRP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It is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interested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in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some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parts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of these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objects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to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the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exclusion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of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others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,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and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welcomes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or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rejects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or </a:t>
            </a:r>
            <a:r>
              <a:rPr lang="nl-NL" i="1" dirty="0" err="1">
                <a:latin typeface="Times New Roman" charset="0"/>
                <a:ea typeface="MS PGothic" charset="0"/>
                <a:cs typeface="MS PGothic" charset="0"/>
              </a:rPr>
              <a:t>chooses</a:t>
            </a:r>
            <a:r>
              <a:rPr lang="nl-NL" i="1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from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among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them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,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all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the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while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it</a:t>
            </a:r>
            <a:r>
              <a:rPr lang="nl-NL" dirty="0">
                <a:latin typeface="Times New Roman" charset="0"/>
                <a:ea typeface="MS PGothic" charset="0"/>
                <a:cs typeface="MS PGothic" charset="0"/>
              </a:rPr>
              <a:t> </a:t>
            </a:r>
            <a:r>
              <a:rPr lang="nl-NL" dirty="0" err="1">
                <a:latin typeface="Times New Roman" charset="0"/>
                <a:ea typeface="MS PGothic" charset="0"/>
                <a:cs typeface="MS PGothic" charset="0"/>
              </a:rPr>
              <a:t>thinks</a:t>
            </a:r>
            <a:endParaRPr lang="en-US" i="1" dirty="0">
              <a:latin typeface="Times New Roman" charset="0"/>
              <a:ea typeface="MS PGothic" charset="0"/>
              <a:cs typeface="MS PGothic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36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 areas consistently exhibiting activity decreases during task performance also exhibit coherent spontaneous activity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resting state. Performance of a wide variety of tasks has called attention to a group of brain areas (A) that decrease their activity during task performance (data adapted from [4] ). This particular group of brain areas has come to be known as the ‘ default network ’ and serves as an exemplar of all areas of the cerebral cortex which exhibit a systems level organization in the resting (default) state [7] 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one records the spontaneous fMRI BOLD signal activity in these areas (arrows, A) in the resting state what emerges is a remarkable correlation in the spontaneous fluctuations of the fMRI BOLD signals obtained from the two areas (B). Using these fluctuations 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network as a whole [7] reveals a level of functional organization (C) that parallels that seen in the task-related activity decreases (A).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data provide a dramatic demonstration of the intrinsic organization of the human brain which likely provides a critical context for all human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including conscious awareness. These data were adapted from our earlier published work [4–6, 24] .</a:t>
            </a:r>
            <a:endParaRPr lang="en-US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05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85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2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4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S5335_Ambiance-LiegeVille-Exterieur-DrapeauxPonts-JLW-092-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356288" cy="5143500"/>
          </a:xfrm>
          <a:prstGeom prst="rect">
            <a:avLst/>
          </a:prstGeom>
        </p:spPr>
      </p:pic>
      <p:sp>
        <p:nvSpPr>
          <p:cNvPr id="17" name="Triangle rectangle 16"/>
          <p:cNvSpPr/>
          <p:nvPr userDrawn="1"/>
        </p:nvSpPr>
        <p:spPr>
          <a:xfrm rot="10800000" flipV="1">
            <a:off x="578899" y="931852"/>
            <a:ext cx="6279101" cy="4211649"/>
          </a:xfrm>
          <a:prstGeom prst="rtTriangle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Triangle rectangle 17"/>
          <p:cNvSpPr/>
          <p:nvPr userDrawn="1"/>
        </p:nvSpPr>
        <p:spPr>
          <a:xfrm>
            <a:off x="1" y="2810694"/>
            <a:ext cx="3474401" cy="2332806"/>
          </a:xfrm>
          <a:prstGeom prst="rtTriangle">
            <a:avLst/>
          </a:prstGeom>
          <a:solidFill>
            <a:srgbClr val="00707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Triangle rectangle 18"/>
          <p:cNvSpPr>
            <a:spLocks noChangeAspect="1"/>
          </p:cNvSpPr>
          <p:nvPr userDrawn="1"/>
        </p:nvSpPr>
        <p:spPr>
          <a:xfrm rot="10800000">
            <a:off x="3091597" y="1"/>
            <a:ext cx="3766403" cy="25200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2742581" y="3607361"/>
            <a:ext cx="3864278" cy="521302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742581" y="4176675"/>
            <a:ext cx="3864278" cy="585698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800"/>
            </a:lvl4pPr>
            <a:lvl5pPr marL="1371600" indent="0" algn="ctr">
              <a:buNone/>
              <a:defRPr sz="18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2" name="ZoneTexte 1"/>
          <p:cNvSpPr txBox="1"/>
          <p:nvPr userDrawn="1"/>
        </p:nvSpPr>
        <p:spPr>
          <a:xfrm>
            <a:off x="4218065" y="-473040"/>
            <a:ext cx="685800" cy="9144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endParaRPr lang="fr-FR" sz="1350" dirty="0"/>
          </a:p>
        </p:txBody>
      </p:sp>
      <p:pic>
        <p:nvPicPr>
          <p:cNvPr id="12" name="Image 11" descr="GIGA_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03" y="352775"/>
            <a:ext cx="126739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0"/>
            <a:ext cx="5324530" cy="5143500"/>
            <a:chOff x="0" y="0"/>
            <a:chExt cx="7099373" cy="5143500"/>
          </a:xfrm>
        </p:grpSpPr>
        <p:sp>
          <p:nvSpPr>
            <p:cNvPr id="14" name="Triangle rectangle 13"/>
            <p:cNvSpPr/>
            <p:nvPr userDrawn="1"/>
          </p:nvSpPr>
          <p:spPr>
            <a:xfrm flipV="1">
              <a:off x="1" y="0"/>
              <a:ext cx="4757430" cy="2395700"/>
            </a:xfrm>
            <a:prstGeom prst="rtTriangle">
              <a:avLst/>
            </a:pr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3" name="Triangle rectangle 12"/>
            <p:cNvSpPr/>
            <p:nvPr userDrawn="1"/>
          </p:nvSpPr>
          <p:spPr>
            <a:xfrm>
              <a:off x="0" y="1568468"/>
              <a:ext cx="7099373" cy="3575032"/>
            </a:xfrm>
            <a:prstGeom prst="rtTriangle">
              <a:avLst/>
            </a:prstGeom>
            <a:solidFill>
              <a:srgbClr val="E6E6E6">
                <a:alpha val="5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42900" y="3285076"/>
            <a:ext cx="4216746" cy="5673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931026"/>
            <a:ext cx="4216746" cy="486486"/>
          </a:xfrm>
        </p:spPr>
        <p:txBody>
          <a:bodyPr>
            <a:no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800"/>
            </a:lvl4pPr>
            <a:lvl5pPr marL="1371600" indent="0" algn="ctr">
              <a:buNone/>
              <a:defRPr sz="18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94" y="152440"/>
            <a:ext cx="817280" cy="3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42900" y="1275227"/>
            <a:ext cx="6172200" cy="34281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42900" y="640676"/>
            <a:ext cx="5729378" cy="567349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0" name="Image 9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7" y="195999"/>
            <a:ext cx="196572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42900" y="1278176"/>
            <a:ext cx="2951750" cy="33708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3544482" y="1278176"/>
            <a:ext cx="2972570" cy="337086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42900" y="640676"/>
            <a:ext cx="5992141" cy="567349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3" name="Image 12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7" y="195999"/>
            <a:ext cx="196572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7" y="195999"/>
            <a:ext cx="196572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3921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rgbClr val="8C8B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 descr="GIGA__logo_U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7" y="195999"/>
            <a:ext cx="196572" cy="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6859058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350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320627" y="1685990"/>
            <a:ext cx="4216746" cy="1180330"/>
          </a:xfrm>
        </p:spPr>
        <p:txBody>
          <a:bodyPr>
            <a:noAutofit/>
          </a:bodyPr>
          <a:lstStyle>
            <a:lvl1pPr algn="ctr">
              <a:defRPr sz="1800" b="0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04" y="352775"/>
            <a:ext cx="126739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0" y="2271293"/>
            <a:ext cx="6859058" cy="2872676"/>
            <a:chOff x="0" y="2271293"/>
            <a:chExt cx="9145410" cy="2872676"/>
          </a:xfrm>
        </p:grpSpPr>
        <p:sp>
          <p:nvSpPr>
            <p:cNvPr id="7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9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0" name="Triangle isocèle 9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350" dirty="0"/>
            </a:p>
          </p:txBody>
        </p:sp>
      </p:grp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320627" y="1685990"/>
            <a:ext cx="4216746" cy="1180330"/>
          </a:xfrm>
        </p:spPr>
        <p:txBody>
          <a:bodyPr>
            <a:noAutofit/>
          </a:bodyPr>
          <a:lstStyle>
            <a:lvl1pPr algn="ctr">
              <a:defRPr sz="1800" b="0">
                <a:solidFill>
                  <a:srgbClr val="5FA4B0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4746149" y="3952223"/>
            <a:ext cx="1848927" cy="875838"/>
          </a:xfrm>
        </p:spPr>
        <p:txBody>
          <a:bodyPr>
            <a:noAutofit/>
          </a:bodyPr>
          <a:lstStyle>
            <a:lvl1pPr marL="0" indent="0" algn="r">
              <a:buNone/>
              <a:defRPr sz="900">
                <a:solidFill>
                  <a:schemeClr val="tx1"/>
                </a:solidFill>
              </a:defRPr>
            </a:lvl1pPr>
            <a:lvl2pPr marL="342900" indent="0" algn="r">
              <a:buNone/>
              <a:defRPr sz="1050"/>
            </a:lvl2pPr>
            <a:lvl3pPr marL="685800" indent="0" algn="r">
              <a:buNone/>
              <a:defRPr sz="1050"/>
            </a:lvl3pPr>
            <a:lvl4pPr marL="1028700" indent="0" algn="r">
              <a:buNone/>
              <a:defRPr sz="1050"/>
            </a:lvl4pPr>
            <a:lvl5pPr marL="1371600" indent="0" algn="r">
              <a:buNone/>
              <a:defRPr sz="1050"/>
            </a:lvl5pPr>
          </a:lstStyle>
          <a:p>
            <a:pPr lvl="0"/>
            <a:r>
              <a:rPr lang="fr-FR" sz="1050" dirty="0">
                <a:solidFill>
                  <a:srgbClr val="5FA4B0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04" y="352775"/>
            <a:ext cx="126739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33" y="1999210"/>
            <a:ext cx="2687535" cy="11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320480" y="1685880"/>
            <a:ext cx="4216320" cy="11800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45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r 28"/>
          <p:cNvGrpSpPr/>
          <p:nvPr userDrawn="1"/>
        </p:nvGrpSpPr>
        <p:grpSpPr>
          <a:xfrm>
            <a:off x="0" y="2276498"/>
            <a:ext cx="6859058" cy="2872676"/>
            <a:chOff x="0" y="2271293"/>
            <a:chExt cx="9145410" cy="2872676"/>
          </a:xfrm>
        </p:grpSpPr>
        <p:sp>
          <p:nvSpPr>
            <p:cNvPr id="28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7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4" name="Triangle isocèle 3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35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6686" y="1987059"/>
            <a:ext cx="5620347" cy="567349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509136" y="2633010"/>
            <a:ext cx="3839729" cy="552855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800"/>
            </a:lvl4pPr>
            <a:lvl5pPr marL="1371600" indent="0" algn="ctr">
              <a:buNone/>
              <a:defRPr sz="18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04" y="352775"/>
            <a:ext cx="126739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6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" y="0"/>
            <a:ext cx="6856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" y="0"/>
            <a:ext cx="6856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6857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6857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6857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 userDrawn="1"/>
        </p:nvGrpSpPr>
        <p:grpSpPr>
          <a:xfrm>
            <a:off x="-3826" y="-5100"/>
            <a:ext cx="6861826" cy="5150642"/>
            <a:chOff x="-5102" y="-5100"/>
            <a:chExt cx="9149101" cy="5150642"/>
          </a:xfrm>
        </p:grpSpPr>
        <p:sp>
          <p:nvSpPr>
            <p:cNvPr id="18" name="Triangle isocèle 17"/>
            <p:cNvSpPr/>
            <p:nvPr userDrawn="1"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5FA4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350" dirty="0"/>
            </a:p>
          </p:txBody>
        </p:sp>
        <p:sp>
          <p:nvSpPr>
            <p:cNvPr id="19" name="Triangle isocèle 18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350" dirty="0"/>
            </a:p>
          </p:txBody>
        </p:sp>
      </p:grp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390113" y="3476666"/>
            <a:ext cx="4216746" cy="567349"/>
          </a:xfrm>
        </p:spPr>
        <p:txBody>
          <a:bodyPr>
            <a:normAutofit/>
          </a:bodyPr>
          <a:lstStyle>
            <a:lvl1pPr algn="r">
              <a:defRPr sz="2400" b="1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0113" y="4122616"/>
            <a:ext cx="4216746" cy="486486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800"/>
            </a:lvl4pPr>
            <a:lvl5pPr marL="1371600" indent="0" algn="ctr">
              <a:buNone/>
              <a:defRPr sz="18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 descr="GIGA_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794" y="152440"/>
            <a:ext cx="817280" cy="34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27/03/2022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00707F"/>
        </a:buClr>
        <a:buSzPct val="55000"/>
        <a:buFont typeface="Lucida Grande"/>
        <a:buChar char="▶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00707F"/>
        </a:buClr>
        <a:buFont typeface="Lucida Grande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00707F"/>
        </a:buClr>
        <a:buFont typeface="Arial"/>
        <a:buChar char="‑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00707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61C77E3-C7AC-F645-A969-2DA105FB2C00}"/>
              </a:ext>
            </a:extLst>
          </p:cNvPr>
          <p:cNvSpPr txBox="1">
            <a:spLocks/>
          </p:cNvSpPr>
          <p:nvPr/>
        </p:nvSpPr>
        <p:spPr>
          <a:xfrm>
            <a:off x="58665" y="4247985"/>
            <a:ext cx="3370333" cy="8955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00707F"/>
              </a:buClr>
              <a:buSzPct val="55000"/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Lucida Grande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1531106" algn="l"/>
              </a:tabLst>
            </a:pPr>
            <a:r>
              <a:rPr lang="en-US" sz="1050" dirty="0" err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Gonda</a:t>
            </a:r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 Multidisciplinary Brain Research Center</a:t>
            </a:r>
          </a:p>
          <a:p>
            <a:pPr>
              <a:spcBef>
                <a:spcPts val="0"/>
              </a:spcBef>
              <a:tabLst>
                <a:tab pos="1531106" algn="l"/>
              </a:tabLst>
            </a:pPr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Bar-</a:t>
            </a:r>
            <a:r>
              <a:rPr lang="en-US" sz="1050" dirty="0" err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Ilan</a:t>
            </a:r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 University</a:t>
            </a:r>
          </a:p>
          <a:p>
            <a:pPr>
              <a:spcBef>
                <a:spcPts val="0"/>
              </a:spcBef>
              <a:tabLst>
                <a:tab pos="1531106" algn="l"/>
              </a:tabLst>
            </a:pPr>
            <a:r>
              <a:rPr lang="en-US" sz="105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Israel</a:t>
            </a:r>
          </a:p>
          <a:p>
            <a:pPr>
              <a:spcBef>
                <a:spcPts val="0"/>
              </a:spcBef>
              <a:tabLst>
                <a:tab pos="1531106" algn="l"/>
              </a:tabLst>
            </a:pPr>
            <a:endParaRPr lang="en-US" sz="600" dirty="0">
              <a:solidFill>
                <a:schemeClr val="bg1">
                  <a:lumMod val="95000"/>
                </a:schemeClr>
              </a:solidFill>
              <a:latin typeface="Helvetica" pitchFamily="2" charset="0"/>
            </a:endParaRPr>
          </a:p>
          <a:p>
            <a:pPr>
              <a:spcBef>
                <a:spcPts val="0"/>
              </a:spcBef>
              <a:tabLst>
                <a:tab pos="1531106" algn="l"/>
              </a:tabLst>
            </a:pPr>
            <a:r>
              <a:rPr lang="en-US" sz="90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</a:rPr>
              <a:t>March 21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15FFE5-0AFD-E34C-9098-959F0213BC20}"/>
              </a:ext>
            </a:extLst>
          </p:cNvPr>
          <p:cNvSpPr/>
          <p:nvPr/>
        </p:nvSpPr>
        <p:spPr>
          <a:xfrm>
            <a:off x="5707118" y="661558"/>
            <a:ext cx="452945" cy="80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3E884-1602-3A45-B7B2-5B870947C32F}"/>
              </a:ext>
            </a:extLst>
          </p:cNvPr>
          <p:cNvSpPr/>
          <p:nvPr/>
        </p:nvSpPr>
        <p:spPr>
          <a:xfrm>
            <a:off x="1521641" y="3169415"/>
            <a:ext cx="3814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latin typeface="HELVETICA LIGHT" panose="020B0403020202020204" pitchFamily="34" charset="0"/>
              </a:rPr>
              <a:t>Athena Demertzi, PhD</a:t>
            </a:r>
          </a:p>
          <a:p>
            <a:pPr algn="ctr"/>
            <a:r>
              <a:rPr lang="en-GB" sz="1000" dirty="0">
                <a:latin typeface="Helvetica Light" panose="020B0403020202020204" pitchFamily="34" charset="0"/>
              </a:rPr>
              <a:t>FNRS Research Associate</a:t>
            </a:r>
          </a:p>
          <a:p>
            <a:pPr algn="ctr"/>
            <a:r>
              <a:rPr lang="en-GB" sz="1000" dirty="0">
                <a:latin typeface="Helvetica Light" panose="020B0403020202020204" pitchFamily="34" charset="0"/>
              </a:rPr>
              <a:t>Director, Physiology of Cognition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41BB6E-764A-2E4E-BB50-990995510B0F}"/>
              </a:ext>
            </a:extLst>
          </p:cNvPr>
          <p:cNvSpPr/>
          <p:nvPr/>
        </p:nvSpPr>
        <p:spPr>
          <a:xfrm>
            <a:off x="5553907" y="96032"/>
            <a:ext cx="1139048" cy="1124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8823" y="2154031"/>
            <a:ext cx="5620347" cy="567349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b="0" dirty="0">
                <a:latin typeface="Helvetica" pitchFamily="2" charset="0"/>
              </a:rPr>
              <a:t>Proxies to conscious activity in the absence of reportability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04A289-F0CC-AA4E-877B-753F689B64FE}"/>
              </a:ext>
            </a:extLst>
          </p:cNvPr>
          <p:cNvSpPr/>
          <p:nvPr/>
        </p:nvSpPr>
        <p:spPr>
          <a:xfrm>
            <a:off x="815813" y="141995"/>
            <a:ext cx="5117777" cy="1125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F52728-491D-324D-BA05-6789B878C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813" y="396712"/>
            <a:ext cx="2666702" cy="79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BF915-3A57-2548-8C91-DA8D6F1F2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407" y="353626"/>
            <a:ext cx="1241838" cy="7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397DE98-3CCA-C64F-BC48-808515197E48}"/>
              </a:ext>
            </a:extLst>
          </p:cNvPr>
          <p:cNvSpPr/>
          <p:nvPr/>
        </p:nvSpPr>
        <p:spPr>
          <a:xfrm>
            <a:off x="1082937" y="1344146"/>
            <a:ext cx="4668253" cy="316341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B042653-CF84-464A-B190-148CD5A19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" y="4874330"/>
            <a:ext cx="63304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Boveroux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Anesthesiology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2010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F5D4B0-EDF7-414C-B5BD-8911975D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4" b="69529"/>
          <a:stretch/>
        </p:blipFill>
        <p:spPr>
          <a:xfrm>
            <a:off x="1240706" y="1549420"/>
            <a:ext cx="4486326" cy="143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7DB830-BBFC-B44E-999D-19CD243C0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3" t="76432"/>
          <a:stretch/>
        </p:blipFill>
        <p:spPr>
          <a:xfrm>
            <a:off x="1264769" y="3008886"/>
            <a:ext cx="4463814" cy="11120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FFB0C-B174-104C-A130-D9BAA7FC67F6}"/>
              </a:ext>
            </a:extLst>
          </p:cNvPr>
          <p:cNvSpPr txBox="1"/>
          <p:nvPr/>
        </p:nvSpPr>
        <p:spPr>
          <a:xfrm>
            <a:off x="5224971" y="4249019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n=20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CD712A-D62C-2343-9B9B-51520002F624}"/>
              </a:ext>
            </a:extLst>
          </p:cNvPr>
          <p:cNvSpPr/>
          <p:nvPr/>
        </p:nvSpPr>
        <p:spPr>
          <a:xfrm>
            <a:off x="3681396" y="1399563"/>
            <a:ext cx="167065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Helvetica Light" panose="020B0403020202020204" pitchFamily="34" charset="0"/>
              </a:rPr>
              <a:t> </a:t>
            </a: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Propofol-induced</a:t>
            </a:r>
            <a:r>
              <a:rPr lang="en-US" sz="1500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40AA9-21B2-4F44-B8F1-905C89A5B5B0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299540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2600" dirty="0">
                <a:latin typeface="Helvetica" pitchFamily="2" charset="0"/>
              </a:rPr>
              <a:t>Modified arousal reduces anticorrelations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CB757D-23A8-A34E-BE38-38A4C6ADD462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13494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299540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No anticorrelations in DOC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4793994-D004-3E42-AF2A-10E49C8DFBFD}"/>
              </a:ext>
            </a:extLst>
          </p:cNvPr>
          <p:cNvSpPr txBox="1"/>
          <p:nvPr/>
        </p:nvSpPr>
        <p:spPr>
          <a:xfrm>
            <a:off x="4004688" y="1181242"/>
            <a:ext cx="2150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itchFamily="2" charset="0"/>
              </a:rPr>
              <a:t>DMN ANTICORRELATIONS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B27204-29BD-E04C-8EAD-67F870EA6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5" t="60490"/>
          <a:stretch/>
        </p:blipFill>
        <p:spPr>
          <a:xfrm>
            <a:off x="3708539" y="1265690"/>
            <a:ext cx="2150589" cy="18546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EB0AD5-CA3B-584C-A9F9-1E893E008B1F}"/>
              </a:ext>
            </a:extLst>
          </p:cNvPr>
          <p:cNvSpPr/>
          <p:nvPr/>
        </p:nvSpPr>
        <p:spPr>
          <a:xfrm>
            <a:off x="49279" y="4867084"/>
            <a:ext cx="46620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Di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Perri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mr-IN" altLang="en-US" sz="800" dirty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Demertzi*,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Laureys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*,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Soddu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*, 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Lancet </a:t>
            </a:r>
            <a:r>
              <a:rPr lang="en-US" altLang="en-US" sz="800" i="1" dirty="0" err="1">
                <a:latin typeface="Helvetica" charset="0"/>
                <a:ea typeface="Helvetica" charset="0"/>
                <a:cs typeface="Helvetica" charset="0"/>
              </a:rPr>
              <a:t>Neurol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D02C74-36FF-D344-81FC-63901261DFEB}"/>
              </a:ext>
            </a:extLst>
          </p:cNvPr>
          <p:cNvGrpSpPr/>
          <p:nvPr/>
        </p:nvGrpSpPr>
        <p:grpSpPr>
          <a:xfrm>
            <a:off x="402764" y="1031749"/>
            <a:ext cx="2283552" cy="2125703"/>
            <a:chOff x="988716" y="1820043"/>
            <a:chExt cx="2283552" cy="21257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F73F89-811F-A543-9DA6-5503247FF112}"/>
                </a:ext>
              </a:extLst>
            </p:cNvPr>
            <p:cNvSpPr txBox="1"/>
            <p:nvPr/>
          </p:nvSpPr>
          <p:spPr>
            <a:xfrm>
              <a:off x="1475109" y="1969536"/>
              <a:ext cx="1797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Helvetica" pitchFamily="2" charset="0"/>
                </a:rPr>
                <a:t>DMN CORRELATIONS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80EF66-35A3-234D-9EC4-F04E05021E87}"/>
                </a:ext>
              </a:extLst>
            </p:cNvPr>
            <p:cNvSpPr txBox="1"/>
            <p:nvPr/>
          </p:nvSpPr>
          <p:spPr>
            <a:xfrm rot="16200000">
              <a:off x="321745" y="2487014"/>
              <a:ext cx="15801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Helvetica" pitchFamily="2" charset="0"/>
                </a:rPr>
                <a:t>FMRI connectivity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5651EE-538E-B145-9E56-3AAFCFB39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60797" r="49868" b="-2778"/>
            <a:stretch/>
          </p:blipFill>
          <p:spPr>
            <a:xfrm>
              <a:off x="1227559" y="1938137"/>
              <a:ext cx="1970799" cy="200760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83B2AF-D11F-9646-AFDC-31EA3C985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05" b="51330"/>
          <a:stretch/>
        </p:blipFill>
        <p:spPr>
          <a:xfrm>
            <a:off x="331657" y="3052047"/>
            <a:ext cx="2833967" cy="1708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EC096B-2570-D24A-A670-43D7D67F5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579"/>
          <a:stretch/>
        </p:blipFill>
        <p:spPr>
          <a:xfrm>
            <a:off x="3407123" y="3051471"/>
            <a:ext cx="2833967" cy="18156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2C8DFF5-EFFB-674A-BA37-4ACB87C8FB09}"/>
              </a:ext>
            </a:extLst>
          </p:cNvPr>
          <p:cNvGrpSpPr/>
          <p:nvPr/>
        </p:nvGrpSpPr>
        <p:grpSpPr>
          <a:xfrm>
            <a:off x="603101" y="2986876"/>
            <a:ext cx="1184634" cy="614524"/>
            <a:chOff x="585708" y="2986876"/>
            <a:chExt cx="1123828" cy="6145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7A18DD-0EAB-1449-84E6-063ABDEE1F42}"/>
                </a:ext>
              </a:extLst>
            </p:cNvPr>
            <p:cNvSpPr/>
            <p:nvPr/>
          </p:nvSpPr>
          <p:spPr>
            <a:xfrm>
              <a:off x="640572" y="3026189"/>
              <a:ext cx="1068964" cy="495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50"/>
                </a:spcAft>
              </a:pPr>
              <a:endParaRPr lang="en-US" sz="700" dirty="0">
                <a:solidFill>
                  <a:schemeClr val="tx1"/>
                </a:solidFill>
                <a:latin typeface="Helvetica" pitchFamily="2" charset="0"/>
              </a:endParaRPr>
            </a:p>
            <a:p>
              <a:pPr>
                <a:spcAft>
                  <a:spcPts val="50"/>
                </a:spcAft>
              </a:pPr>
              <a:r>
                <a:rPr lang="en-US" sz="700" dirty="0">
                  <a:solidFill>
                    <a:schemeClr val="tx1"/>
                  </a:solidFill>
                  <a:latin typeface="Helvetica" pitchFamily="2" charset="0"/>
                </a:rPr>
                <a:t>UWS</a:t>
              </a:r>
            </a:p>
            <a:p>
              <a:pPr>
                <a:spcAft>
                  <a:spcPts val="50"/>
                </a:spcAft>
              </a:pPr>
              <a:r>
                <a:rPr lang="en-US" sz="700" dirty="0">
                  <a:solidFill>
                    <a:schemeClr val="tx1"/>
                  </a:solidFill>
                  <a:latin typeface="Helvetica" pitchFamily="2" charset="0"/>
                </a:rPr>
                <a:t>MCS</a:t>
              </a:r>
            </a:p>
            <a:p>
              <a:pPr>
                <a:spcAft>
                  <a:spcPts val="50"/>
                </a:spcAft>
              </a:pPr>
              <a:r>
                <a:rPr lang="en-US" sz="700" dirty="0">
                  <a:solidFill>
                    <a:schemeClr val="tx1"/>
                  </a:solidFill>
                  <a:latin typeface="Helvetica" pitchFamily="2" charset="0"/>
                </a:rPr>
                <a:t>EMCS</a:t>
              </a:r>
            </a:p>
            <a:p>
              <a:pPr>
                <a:spcAft>
                  <a:spcPts val="50"/>
                </a:spcAft>
              </a:pPr>
              <a:r>
                <a:rPr lang="en-US" sz="700" dirty="0">
                  <a:solidFill>
                    <a:schemeClr val="tx1"/>
                  </a:solidFill>
                  <a:latin typeface="Helvetica" pitchFamily="2" charset="0"/>
                </a:rPr>
                <a:t>CTR</a:t>
              </a:r>
            </a:p>
            <a:p>
              <a:pPr>
                <a:spcAft>
                  <a:spcPts val="50"/>
                </a:spcAft>
              </a:pPr>
              <a:endParaRPr lang="en-US" sz="7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B7CAD0-F544-AC47-A6D6-D1DE2AFA7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668" t="3104" r="87292" b="86521"/>
            <a:stretch/>
          </p:blipFill>
          <p:spPr>
            <a:xfrm>
              <a:off x="585708" y="2986876"/>
              <a:ext cx="136090" cy="61452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375A2F9-1996-8842-ADBF-1EF534C4A54A}"/>
              </a:ext>
            </a:extLst>
          </p:cNvPr>
          <p:cNvSpPr txBox="1"/>
          <p:nvPr/>
        </p:nvSpPr>
        <p:spPr>
          <a:xfrm rot="16200000">
            <a:off x="-400234" y="3762627"/>
            <a:ext cx="149767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Helvetica" pitchFamily="2" charset="0"/>
              </a:rPr>
              <a:t>fMRI positive connectivity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38C69E-482F-D344-9643-F7AF4F5BAF7F}"/>
              </a:ext>
            </a:extLst>
          </p:cNvPr>
          <p:cNvSpPr txBox="1"/>
          <p:nvPr/>
        </p:nvSpPr>
        <p:spPr>
          <a:xfrm rot="16200000">
            <a:off x="2602288" y="3712630"/>
            <a:ext cx="1664025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Helvetica" pitchFamily="2" charset="0"/>
              </a:rPr>
              <a:t>fMRI negative connectivity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44DD8F-5A62-6C4E-B001-1319A37D1E7C}"/>
              </a:ext>
            </a:extLst>
          </p:cNvPr>
          <p:cNvSpPr txBox="1"/>
          <p:nvPr/>
        </p:nvSpPr>
        <p:spPr>
          <a:xfrm>
            <a:off x="4425862" y="4748590"/>
            <a:ext cx="878869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Helvetica" pitchFamily="2" charset="0"/>
              </a:rPr>
              <a:t>PET glucose uptake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51C3E-5109-9C4E-BB81-53A4D2917F9A}"/>
              </a:ext>
            </a:extLst>
          </p:cNvPr>
          <p:cNvSpPr txBox="1"/>
          <p:nvPr/>
        </p:nvSpPr>
        <p:spPr>
          <a:xfrm rot="16200000">
            <a:off x="2854394" y="1838093"/>
            <a:ext cx="17801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itchFamily="2" charset="0"/>
              </a:rPr>
              <a:t>FMRI connectivity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66616-40BE-8746-8B79-04E779CAB8EE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AF8829-9D3F-4E4B-94CD-4E610CD195E4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9801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F9F486-E8C3-C346-9414-C9DE0C4BA789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DDB0ADC-EF2B-3747-8979-11F2DBF7B55B}"/>
              </a:ext>
            </a:extLst>
          </p:cNvPr>
          <p:cNvSpPr/>
          <p:nvPr/>
        </p:nvSpPr>
        <p:spPr>
          <a:xfrm>
            <a:off x="6292823" y="33364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FAE0D-EAD3-7242-88FA-0003D4E1805D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1C3DB96F-0C54-5449-8378-3AE53F847B2B}"/>
              </a:ext>
            </a:extLst>
          </p:cNvPr>
          <p:cNvSpPr txBox="1">
            <a:spLocks/>
          </p:cNvSpPr>
          <p:nvPr/>
        </p:nvSpPr>
        <p:spPr>
          <a:xfrm>
            <a:off x="-60176" y="299540"/>
            <a:ext cx="6844286" cy="616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Helvetica" pitchFamily="2" charset="0"/>
              </a:rPr>
              <a:t>Anticorrelations </a:t>
            </a:r>
            <a:r>
              <a:rPr lang="en-BE" dirty="0">
                <a:sym typeface="Symbol" pitchFamily="2" charset="2"/>
              </a:rPr>
              <a:t></a:t>
            </a:r>
            <a:r>
              <a:rPr lang="en-GB" dirty="0">
                <a:latin typeface="Helvetica" pitchFamily="2" charset="0"/>
                <a:sym typeface="Symbol" pitchFamily="2" charset="2"/>
              </a:rPr>
              <a:t> Consciousness</a:t>
            </a:r>
            <a:endParaRPr lang="en-BE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31A79F3-F5C4-D945-8B66-0B3F2AAA1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625"/>
          <a:stretch/>
        </p:blipFill>
        <p:spPr>
          <a:xfrm>
            <a:off x="1166305" y="1360832"/>
            <a:ext cx="4609095" cy="3124098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F9265B-CD82-3845-A02D-53441F9FDFB4}"/>
              </a:ext>
            </a:extLst>
          </p:cNvPr>
          <p:cNvGrpSpPr/>
          <p:nvPr/>
        </p:nvGrpSpPr>
        <p:grpSpPr>
          <a:xfrm>
            <a:off x="2402449" y="2348889"/>
            <a:ext cx="1791415" cy="1505161"/>
            <a:chOff x="2334274" y="2327804"/>
            <a:chExt cx="1791415" cy="15051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8A56F7-6CB9-6141-8A8D-98BD9C5B3339}"/>
                </a:ext>
              </a:extLst>
            </p:cNvPr>
            <p:cNvSpPr/>
            <p:nvPr/>
          </p:nvSpPr>
          <p:spPr>
            <a:xfrm>
              <a:off x="2334274" y="2327804"/>
              <a:ext cx="1442323" cy="359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2D104B0-8FB2-1647-B149-A62878F82944}"/>
                </a:ext>
              </a:extLst>
            </p:cNvPr>
            <p:cNvSpPr/>
            <p:nvPr/>
          </p:nvSpPr>
          <p:spPr>
            <a:xfrm>
              <a:off x="2410345" y="2448889"/>
              <a:ext cx="1366252" cy="1315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4731A6-5592-2D42-BC73-6E7F62538CB8}"/>
                </a:ext>
              </a:extLst>
            </p:cNvPr>
            <p:cNvSpPr/>
            <p:nvPr/>
          </p:nvSpPr>
          <p:spPr>
            <a:xfrm>
              <a:off x="2359326" y="3212927"/>
              <a:ext cx="1705370" cy="620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316251-A280-5E40-ADB2-4DD3141CF6F4}"/>
                </a:ext>
              </a:extLst>
            </p:cNvPr>
            <p:cNvSpPr/>
            <p:nvPr/>
          </p:nvSpPr>
          <p:spPr>
            <a:xfrm rot="3728923">
              <a:off x="3702369" y="2372215"/>
              <a:ext cx="381042" cy="465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27" name="Content Placeholder 12">
            <a:extLst>
              <a:ext uri="{FF2B5EF4-FFF2-40B4-BE49-F238E27FC236}">
                <a16:creationId xmlns:a16="http://schemas.microsoft.com/office/drawing/2014/main" id="{DC1E78F6-1C15-8745-A8ED-97B2B1E71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14"/>
          <a:stretch/>
        </p:blipFill>
        <p:spPr>
          <a:xfrm>
            <a:off x="1166305" y="4470766"/>
            <a:ext cx="4609095" cy="35903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B2C23B6-121D-544F-BF05-A58368685C2A}"/>
              </a:ext>
            </a:extLst>
          </p:cNvPr>
          <p:cNvSpPr/>
          <p:nvPr/>
        </p:nvSpPr>
        <p:spPr>
          <a:xfrm>
            <a:off x="150875" y="4843960"/>
            <a:ext cx="46620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Demertzi,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Kucyi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Ponce-Alvarez,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Keliris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Whitfield-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Gabrieli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Deco. 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Network </a:t>
            </a:r>
            <a:r>
              <a:rPr lang="en-US" altLang="en-US" sz="800" i="1" dirty="0" err="1">
                <a:latin typeface="Helvetica" charset="0"/>
                <a:ea typeface="Helvetica" charset="0"/>
                <a:cs typeface="Helvetica" charset="0"/>
              </a:rPr>
              <a:t>Neurosci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in press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06DF1E-7216-D04A-BECF-A8518EA20E64}"/>
              </a:ext>
            </a:extLst>
          </p:cNvPr>
          <p:cNvSpPr txBox="1"/>
          <p:nvPr/>
        </p:nvSpPr>
        <p:spPr>
          <a:xfrm>
            <a:off x="938798" y="981098"/>
            <a:ext cx="5064107" cy="57770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BE" dirty="0">
                <a:solidFill>
                  <a:srgbClr val="948F88"/>
                </a:solidFill>
              </a:rPr>
              <a:t>Neural inhibition facilitates functional segregation</a:t>
            </a:r>
          </a:p>
        </p:txBody>
      </p:sp>
    </p:spTree>
    <p:extLst>
      <p:ext uri="{BB962C8B-B14F-4D97-AF65-F5344CB8AC3E}">
        <p14:creationId xmlns:p14="http://schemas.microsoft.com/office/powerpoint/2010/main" val="6510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299540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More networks during 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FD01E-14B9-6643-9C72-5E13F6F7D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03" y="878890"/>
            <a:ext cx="4528997" cy="42091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77BAED-434A-9245-9288-FDC5CCC722E3}"/>
              </a:ext>
            </a:extLst>
          </p:cNvPr>
          <p:cNvSpPr/>
          <p:nvPr/>
        </p:nvSpPr>
        <p:spPr>
          <a:xfrm>
            <a:off x="-54391" y="4558725"/>
            <a:ext cx="1574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800" dirty="0">
                <a:latin typeface="Helvetica" pitchFamily="2" charset="0"/>
              </a:rPr>
              <a:t>Biswal et al., </a:t>
            </a:r>
            <a:r>
              <a:rPr lang="en-US" sz="800" i="1" dirty="0" err="1">
                <a:latin typeface="Helvetica" pitchFamily="2" charset="0"/>
              </a:rPr>
              <a:t>Magn</a:t>
            </a:r>
            <a:r>
              <a:rPr lang="en-US" sz="800" i="1" dirty="0">
                <a:latin typeface="Helvetica" pitchFamily="2" charset="0"/>
              </a:rPr>
              <a:t> </a:t>
            </a:r>
            <a:r>
              <a:rPr lang="en-US" sz="800" i="1" dirty="0" err="1">
                <a:latin typeface="Helvetica" pitchFamily="2" charset="0"/>
              </a:rPr>
              <a:t>Reson</a:t>
            </a:r>
            <a:r>
              <a:rPr lang="en-US" sz="800" i="1" dirty="0">
                <a:latin typeface="Helvetica" pitchFamily="2" charset="0"/>
              </a:rPr>
              <a:t>. Med </a:t>
            </a:r>
            <a:r>
              <a:rPr lang="en-US" sz="800" dirty="0">
                <a:latin typeface="Helvetica" pitchFamily="2" charset="0"/>
              </a:rPr>
              <a:t>1995</a:t>
            </a:r>
            <a:endParaRPr lang="en-US" sz="800" dirty="0">
              <a:latin typeface="Helvetica" pitchFamily="2" charset="0"/>
              <a:ea typeface="MS PGothic" charset="0"/>
              <a:cs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800" dirty="0">
                <a:latin typeface="Helvetica" pitchFamily="2" charset="0"/>
                <a:ea typeface="MS PGothic" charset="0"/>
                <a:cs typeface="Arial"/>
              </a:rPr>
              <a:t>Smith et al, </a:t>
            </a:r>
            <a:r>
              <a:rPr lang="en-US" sz="800" i="1" dirty="0">
                <a:latin typeface="Helvetica" pitchFamily="2" charset="0"/>
                <a:ea typeface="MS PGothic" charset="0"/>
                <a:cs typeface="Arial"/>
              </a:rPr>
              <a:t>PNAS</a:t>
            </a:r>
            <a:r>
              <a:rPr lang="en-US" sz="800" dirty="0">
                <a:latin typeface="Helvetica" pitchFamily="2" charset="0"/>
                <a:ea typeface="MS PGothic" charset="0"/>
                <a:cs typeface="Arial"/>
              </a:rPr>
              <a:t> 2009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800" dirty="0">
                <a:latin typeface="Helvetica" pitchFamily="2" charset="0"/>
                <a:ea typeface="MS PGothic" charset="0"/>
                <a:cs typeface="Arial"/>
              </a:rPr>
              <a:t>Heine et al, </a:t>
            </a:r>
            <a:r>
              <a:rPr lang="en-US" sz="800" i="1" dirty="0">
                <a:latin typeface="Helvetica" pitchFamily="2" charset="0"/>
                <a:ea typeface="MS PGothic" charset="0"/>
                <a:cs typeface="Arial"/>
              </a:rPr>
              <a:t>Front Psych 2012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15CBDBF-1279-0441-A84E-01D2798F9B6E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30FC7-EB23-CD4C-A571-7A7D42F6D288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17290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2">
            <a:extLst>
              <a:ext uri="{FF2B5EF4-FFF2-40B4-BE49-F238E27FC236}">
                <a16:creationId xmlns:a16="http://schemas.microsoft.com/office/drawing/2014/main" id="{D11DC05F-1747-5647-85CD-C63343869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8" y="915584"/>
            <a:ext cx="450407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marL="135731" indent="-135731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1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Training set: 45 DOC (26 MCS, 19 VS/UWS)</a:t>
            </a:r>
            <a:endParaRPr lang="el-GR" altLang="en-US" sz="1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34579" indent="-115491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9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14 trauma, 28 non-trauma, 3 mixed</a:t>
            </a:r>
          </a:p>
          <a:p>
            <a:pPr marL="434579" indent="-115491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9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34 patients assessed &gt;1m post-insult</a:t>
            </a:r>
          </a:p>
          <a:p>
            <a:pPr marL="434579" indent="-115491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endParaRPr lang="en-US" altLang="en-US" sz="1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135731" indent="-135731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1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Test set:</a:t>
            </a:r>
            <a:endParaRPr lang="en-US" altLang="en-US" sz="24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44500" lvl="1" indent="-138113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900" b="1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16 MCS</a:t>
            </a:r>
            <a:r>
              <a:rPr lang="en-US" altLang="en-US" sz="9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en-US" sz="9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6 VS/UWS </a:t>
            </a:r>
            <a:r>
              <a:rPr lang="en-US" altLang="en-US" sz="9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(15 non-trauma; all chronic)</a:t>
            </a:r>
          </a:p>
          <a:p>
            <a:pPr marL="444500" lvl="1" indent="-138113">
              <a:spcBef>
                <a:spcPct val="0"/>
              </a:spcBef>
              <a:buClr>
                <a:srgbClr val="EE7B10"/>
              </a:buClr>
              <a:buSzTx/>
              <a:buFont typeface="Arial" charset="0"/>
              <a:buChar char="•"/>
            </a:pPr>
            <a:r>
              <a:rPr lang="en-US" altLang="en-US" sz="9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 different centers  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6A2358DC-D41B-DE4C-AEC4-3C68AD774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" y="3556648"/>
            <a:ext cx="6330461" cy="26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83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Demertzi &amp; Antonopoulos et al, Brain 2015</a:t>
            </a:r>
          </a:p>
        </p:txBody>
      </p:sp>
      <p:pic>
        <p:nvPicPr>
          <p:cNvPr id="7" name="Content Placeholder 6" descr="Figure_4_b.tif">
            <a:extLst>
              <a:ext uri="{FF2B5EF4-FFF2-40B4-BE49-F238E27FC236}">
                <a16:creationId xmlns:a16="http://schemas.microsoft.com/office/drawing/2014/main" id="{D55170C6-950D-F045-9D83-1E26A3288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6" r="6561" b="7913"/>
          <a:stretch/>
        </p:blipFill>
        <p:spPr bwMode="auto">
          <a:xfrm>
            <a:off x="80628" y="2209850"/>
            <a:ext cx="5607964" cy="231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9" name="Picture 7" descr="Press_release_Figure.tif">
            <a:extLst>
              <a:ext uri="{FF2B5EF4-FFF2-40B4-BE49-F238E27FC236}">
                <a16:creationId xmlns:a16="http://schemas.microsoft.com/office/drawing/2014/main" id="{4D7B2BD0-7CBD-1B49-9C5F-C2C1D0598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9297" r="14667" b="47147"/>
          <a:stretch>
            <a:fillRect/>
          </a:stretch>
        </p:blipFill>
        <p:spPr bwMode="auto">
          <a:xfrm>
            <a:off x="5086113" y="751692"/>
            <a:ext cx="1688684" cy="122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4A1081-8CE4-7641-9636-2C170B563B28}"/>
              </a:ext>
            </a:extLst>
          </p:cNvPr>
          <p:cNvSpPr txBox="1"/>
          <p:nvPr/>
        </p:nvSpPr>
        <p:spPr>
          <a:xfrm>
            <a:off x="1873045" y="2027212"/>
            <a:ext cx="3898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Classification MCS                                 </a:t>
            </a:r>
            <a:r>
              <a:rPr lang="en-US" sz="105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Classification VS/UWS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B925-F84E-9842-B56E-6C21016CA07F}"/>
              </a:ext>
            </a:extLst>
          </p:cNvPr>
          <p:cNvSpPr txBox="1"/>
          <p:nvPr/>
        </p:nvSpPr>
        <p:spPr>
          <a:xfrm>
            <a:off x="2222391" y="4501157"/>
            <a:ext cx="2053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Distance from </a:t>
            </a:r>
            <a:r>
              <a:rPr lang="en-US" sz="1050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decision plane</a:t>
            </a: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5FA128BE-3ECE-1446-BB06-AEB78197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4" y="4831083"/>
            <a:ext cx="6858000" cy="25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Demertzi &amp; Antonopoulos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Brain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2015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34B3187-2196-C246-9BAE-DE742FB2EAAF}"/>
              </a:ext>
            </a:extLst>
          </p:cNvPr>
          <p:cNvSpPr/>
          <p:nvPr/>
        </p:nvSpPr>
        <p:spPr bwMode="auto">
          <a:xfrm>
            <a:off x="4401108" y="3037407"/>
            <a:ext cx="270030" cy="167656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11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5C5D86-C39F-E144-9F02-6E209BE1E899}"/>
              </a:ext>
            </a:extLst>
          </p:cNvPr>
          <p:cNvSpPr/>
          <p:nvPr/>
        </p:nvSpPr>
        <p:spPr bwMode="auto">
          <a:xfrm>
            <a:off x="3915054" y="3205062"/>
            <a:ext cx="216024" cy="14209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11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038B5F-2BA0-9242-934C-6EBDC24EEEFC}"/>
              </a:ext>
            </a:extLst>
          </p:cNvPr>
          <p:cNvSpPr/>
          <p:nvPr/>
        </p:nvSpPr>
        <p:spPr bwMode="auto">
          <a:xfrm>
            <a:off x="5962650" y="4467807"/>
            <a:ext cx="495300" cy="6756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ahoma" pitchFamily="11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3C6B1A-ABD0-F348-8312-26D4535F506B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9756" y="362413"/>
            <a:ext cx="6844286" cy="616294"/>
          </a:xfrm>
        </p:spPr>
        <p:txBody>
          <a:bodyPr>
            <a:noAutofit/>
          </a:bodyPr>
          <a:lstStyle/>
          <a:p>
            <a:r>
              <a:rPr lang="en-GB" sz="2300" dirty="0">
                <a:latin typeface="Helvetica" pitchFamily="2" charset="0"/>
              </a:rPr>
              <a:t>Lower cross-modal interaction in UWS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4C437F-E11A-2B41-A096-627283FC62F3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37341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39">
            <a:extLst>
              <a:ext uri="{FF2B5EF4-FFF2-40B4-BE49-F238E27FC236}">
                <a16:creationId xmlns:a16="http://schemas.microsoft.com/office/drawing/2014/main" id="{5FA128BE-3ECE-1446-BB06-AEB78197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4" y="4860267"/>
            <a:ext cx="6858000" cy="25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Blauwblomme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&amp; Demertzi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Epilepsia Open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0F11B-3A7F-C043-8782-2F701B9FC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33"/>
          <a:stretch/>
        </p:blipFill>
        <p:spPr>
          <a:xfrm>
            <a:off x="2306347" y="965574"/>
            <a:ext cx="4457396" cy="374070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26BD3F-567D-1840-AA45-D10E5FD38EFC}"/>
              </a:ext>
            </a:extLst>
          </p:cNvPr>
          <p:cNvCxnSpPr>
            <a:stCxn id="5" idx="1"/>
          </p:cNvCxnSpPr>
          <p:nvPr/>
        </p:nvCxnSpPr>
        <p:spPr>
          <a:xfrm>
            <a:off x="2306347" y="2835928"/>
            <a:ext cx="4457396" cy="10561"/>
          </a:xfrm>
          <a:prstGeom prst="line">
            <a:avLst/>
          </a:prstGeom>
          <a:ln w="9525">
            <a:solidFill>
              <a:srgbClr val="5FA4B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780798-3501-B34F-96D0-5404244DC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131"/>
          <a:stretch/>
        </p:blipFill>
        <p:spPr>
          <a:xfrm>
            <a:off x="179043" y="1182776"/>
            <a:ext cx="1829734" cy="1854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7A988-4814-2E4A-882B-A8FBBF6EC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75" y="3369169"/>
            <a:ext cx="1829733" cy="1337112"/>
          </a:xfrm>
          <a:prstGeom prst="rect">
            <a:avLst/>
          </a:prstGeom>
        </p:spPr>
      </p:pic>
      <p:sp>
        <p:nvSpPr>
          <p:cNvPr id="9" name="Rectangle 39">
            <a:extLst>
              <a:ext uri="{FF2B5EF4-FFF2-40B4-BE49-F238E27FC236}">
                <a16:creationId xmlns:a16="http://schemas.microsoft.com/office/drawing/2014/main" id="{0504F538-B7A5-314F-971A-4599C5298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35" y="889766"/>
            <a:ext cx="2377329" cy="32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1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Complete hemispherotomy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4C4AF3-5482-E449-96F9-31D267EFEAAB}"/>
              </a:ext>
            </a:extLst>
          </p:cNvPr>
          <p:cNvSpPr txBox="1"/>
          <p:nvPr/>
        </p:nvSpPr>
        <p:spPr>
          <a:xfrm>
            <a:off x="123285" y="3063060"/>
            <a:ext cx="2029739" cy="32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1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Inter-hemispheric connectivity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E06436-0886-A44A-BC05-EBF7009E23FE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9" name="Titre 2">
            <a:extLst>
              <a:ext uri="{FF2B5EF4-FFF2-40B4-BE49-F238E27FC236}">
                <a16:creationId xmlns:a16="http://schemas.microsoft.com/office/drawing/2014/main" id="{B10751BA-ACA4-364B-B445-676A53A1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9" y="366044"/>
            <a:ext cx="7110247" cy="616294"/>
          </a:xfrm>
        </p:spPr>
        <p:txBody>
          <a:bodyPr>
            <a:noAutofit/>
          </a:bodyPr>
          <a:lstStyle/>
          <a:p>
            <a:r>
              <a:rPr lang="en-GB" sz="2300" dirty="0">
                <a:latin typeface="Helvetica" pitchFamily="2" charset="0"/>
              </a:rPr>
              <a:t>Lower cross-modal interaction in the isolated brain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A66656-AC29-434A-86A0-FE08C84D90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81" b="8845"/>
          <a:stretch/>
        </p:blipFill>
        <p:spPr>
          <a:xfrm>
            <a:off x="6063187" y="4716843"/>
            <a:ext cx="744541" cy="4266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DA513F-3A24-6D47-A63C-4F44A6534540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36734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D21ADA9-BA94-CF4F-826F-FFEEFC427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"/>
          <a:stretch/>
        </p:blipFill>
        <p:spPr>
          <a:xfrm>
            <a:off x="0" y="1377387"/>
            <a:ext cx="6858000" cy="3017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0A8805-1E2F-E74F-8710-407272DB3A45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6EE557D6-5556-A942-8B01-74BE2224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0" y="366915"/>
            <a:ext cx="6844286" cy="616294"/>
          </a:xfrm>
        </p:spPr>
        <p:txBody>
          <a:bodyPr>
            <a:noAutofit/>
          </a:bodyPr>
          <a:lstStyle/>
          <a:p>
            <a:r>
              <a:rPr lang="en-GB" sz="2300" dirty="0">
                <a:latin typeface="Helvetica" pitchFamily="2" charset="0"/>
              </a:rPr>
              <a:t>Lower cross-modal interaction in the isolated brain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820BC-C919-7743-8934-B64BBED29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81" b="8845"/>
          <a:stretch/>
        </p:blipFill>
        <p:spPr>
          <a:xfrm>
            <a:off x="6063187" y="4716843"/>
            <a:ext cx="744541" cy="426657"/>
          </a:xfrm>
          <a:prstGeom prst="rect">
            <a:avLst/>
          </a:prstGeom>
        </p:spPr>
      </p:pic>
      <p:sp>
        <p:nvSpPr>
          <p:cNvPr id="16" name="Rectangle 39">
            <a:extLst>
              <a:ext uri="{FF2B5EF4-FFF2-40B4-BE49-F238E27FC236}">
                <a16:creationId xmlns:a16="http://schemas.microsoft.com/office/drawing/2014/main" id="{D64553D8-0A75-5A4A-AE93-84501824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4" y="4860267"/>
            <a:ext cx="6858000" cy="25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Blauwblomme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&amp; Demertzi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Epilepsia Open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7C0BC-B720-AB41-9C07-4A42EA57DD90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Inter-state dynamics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FB646E5-4DAC-4843-B0A8-6A2A7E7D017F}"/>
              </a:ext>
            </a:extLst>
          </p:cNvPr>
          <p:cNvSpPr/>
          <p:nvPr/>
        </p:nvSpPr>
        <p:spPr>
          <a:xfrm>
            <a:off x="1138989" y="2310063"/>
            <a:ext cx="256674" cy="261687"/>
          </a:xfrm>
          <a:prstGeom prst="ellipse">
            <a:avLst/>
          </a:prstGeom>
          <a:solidFill>
            <a:srgbClr val="92D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4FF514-C5E1-BA45-9249-CD7D27E175EF}"/>
              </a:ext>
            </a:extLst>
          </p:cNvPr>
          <p:cNvSpPr/>
          <p:nvPr/>
        </p:nvSpPr>
        <p:spPr>
          <a:xfrm>
            <a:off x="4900863" y="2278859"/>
            <a:ext cx="256674" cy="261687"/>
          </a:xfrm>
          <a:prstGeom prst="ellipse">
            <a:avLst/>
          </a:prstGeom>
          <a:solidFill>
            <a:srgbClr val="92D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5310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.avi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E74A96BD-A01C-5E43-B754-C136EE75D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7197" y="907131"/>
            <a:ext cx="2511305" cy="1883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CDDE61-9CE7-4946-B0A3-10A503DB9086}"/>
              </a:ext>
            </a:extLst>
          </p:cNvPr>
          <p:cNvSpPr/>
          <p:nvPr/>
        </p:nvSpPr>
        <p:spPr>
          <a:xfrm>
            <a:off x="150875" y="1006667"/>
            <a:ext cx="3812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FA4B0"/>
                </a:solidFill>
                <a:latin typeface="Helvetica Neue" charset="0"/>
                <a:ea typeface="Helvetica Neue" charset="0"/>
                <a:cs typeface="Helvetica Neue" charset="0"/>
              </a:rPr>
              <a:t>Typical wakefulness</a:t>
            </a:r>
          </a:p>
          <a:p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Performance, emotion and cognition </a:t>
            </a:r>
          </a:p>
          <a:p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Alavash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 et al, </a:t>
            </a:r>
            <a:r>
              <a:rPr lang="en-US" sz="800" i="1" dirty="0">
                <a:latin typeface="Helvetica Neue" charset="0"/>
                <a:ea typeface="Helvetica Neue" charset="0"/>
                <a:cs typeface="Helvetica Neue" charset="0"/>
              </a:rPr>
              <a:t>Neuroimage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, 2016</a:t>
            </a:r>
          </a:p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Shine et al</a:t>
            </a:r>
            <a:r>
              <a:rPr lang="en-US" sz="800" i="1" dirty="0">
                <a:latin typeface="Helvetica Neue" charset="0"/>
                <a:ea typeface="Helvetica Neue" charset="0"/>
                <a:cs typeface="Helvetica Neue" charset="0"/>
              </a:rPr>
              <a:t> Neuron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, 2016</a:t>
            </a:r>
          </a:p>
          <a:p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Friston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800" i="1" dirty="0">
                <a:latin typeface="Helvetica Neue" charset="0"/>
                <a:ea typeface="Helvetica Neue" charset="0"/>
                <a:cs typeface="Helvetica Neue" charset="0"/>
              </a:rPr>
              <a:t>Neuroimage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, 1997</a:t>
            </a:r>
          </a:p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Thompson et al, </a:t>
            </a:r>
            <a:r>
              <a:rPr lang="en-US" sz="800" i="1" dirty="0">
                <a:latin typeface="Helvetica Neue" charset="0"/>
                <a:ea typeface="Helvetica Neue" charset="0"/>
                <a:cs typeface="Helvetica Neue" charset="0"/>
              </a:rPr>
              <a:t>Hum Brain Mapp,</a:t>
            </a:r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 2013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67068-919D-5144-9039-96F90E0FA365}"/>
              </a:ext>
            </a:extLst>
          </p:cNvPr>
          <p:cNvSpPr/>
          <p:nvPr/>
        </p:nvSpPr>
        <p:spPr>
          <a:xfrm>
            <a:off x="178214" y="2260320"/>
            <a:ext cx="38126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FA4B0"/>
                </a:solidFill>
                <a:latin typeface="Helvetica Neue" charset="0"/>
                <a:ea typeface="Helvetica Neue" charset="0"/>
                <a:cs typeface="Helvetica Neue" charset="0"/>
              </a:rPr>
              <a:t>Unconsciousness</a:t>
            </a:r>
          </a:p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Rigid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spatiotemporal organization, less metastable dynamics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sleep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700" dirty="0">
                <a:latin typeface="Helvetica" pitchFamily="2" charset="0"/>
              </a:rPr>
              <a:t>(</a:t>
            </a:r>
            <a:r>
              <a:rPr lang="en-US" sz="700" dirty="0" err="1">
                <a:latin typeface="Helvetica" pitchFamily="2" charset="0"/>
              </a:rPr>
              <a:t>Tagliazucchi</a:t>
            </a:r>
            <a:r>
              <a:rPr lang="en-US" sz="700" dirty="0">
                <a:latin typeface="Helvetica" pitchFamily="2" charset="0"/>
              </a:rPr>
              <a:t> et al, </a:t>
            </a:r>
            <a:r>
              <a:rPr lang="en-US" sz="700" i="1" dirty="0">
                <a:latin typeface="Helvetica" pitchFamily="2" charset="0"/>
              </a:rPr>
              <a:t>PNAS</a:t>
            </a:r>
            <a:r>
              <a:rPr lang="en-US" sz="700" dirty="0">
                <a:latin typeface="Helvetica" pitchFamily="2" charset="0"/>
              </a:rPr>
              <a:t> 2013; Wang et al, </a:t>
            </a:r>
            <a:r>
              <a:rPr lang="en-US" sz="700" i="1" dirty="0">
                <a:latin typeface="Helvetica" pitchFamily="2" charset="0"/>
              </a:rPr>
              <a:t>PNAS</a:t>
            </a:r>
            <a:r>
              <a:rPr lang="en-US" sz="700" dirty="0">
                <a:latin typeface="Helvetica" pitchFamily="2" charset="0"/>
              </a:rPr>
              <a:t> 2016; Wilson et al., </a:t>
            </a:r>
            <a:r>
              <a:rPr lang="en-US" sz="700" i="1" dirty="0">
                <a:latin typeface="Helvetica" pitchFamily="2" charset="0"/>
              </a:rPr>
              <a:t>Neuroimage</a:t>
            </a:r>
            <a:r>
              <a:rPr lang="en-US" sz="700" dirty="0">
                <a:latin typeface="Helvetica" pitchFamily="2" charset="0"/>
              </a:rPr>
              <a:t> 2015; Chow et al, </a:t>
            </a:r>
            <a:r>
              <a:rPr lang="en-US" sz="700" i="1" dirty="0">
                <a:latin typeface="Helvetica" pitchFamily="2" charset="0"/>
              </a:rPr>
              <a:t>PNAS</a:t>
            </a:r>
            <a:r>
              <a:rPr lang="en-US" sz="700" dirty="0">
                <a:latin typeface="Helvetica" pitchFamily="2" charset="0"/>
              </a:rPr>
              <a:t> 2013)</a:t>
            </a:r>
            <a:endParaRPr lang="en-US" sz="700" dirty="0">
              <a:latin typeface="Helvetica" pitchFamily="2" charset="0"/>
              <a:ea typeface="Helvetica Neue" charset="0"/>
              <a:cs typeface="Helvetica Neue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anesthesia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404813" lvl="1" indent="-208360">
              <a:buFont typeface="Courier New" charset="0"/>
              <a:buChar char="o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in humans </a:t>
            </a:r>
            <a:r>
              <a:rPr lang="en-US" sz="700" dirty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700" dirty="0" err="1">
                <a:latin typeface="Helvetica" pitchFamily="2" charset="0"/>
              </a:rPr>
              <a:t>Tagliazucchi</a:t>
            </a:r>
            <a:r>
              <a:rPr lang="en-US" sz="700" dirty="0">
                <a:latin typeface="Helvetica" pitchFamily="2" charset="0"/>
              </a:rPr>
              <a:t> et al, </a:t>
            </a:r>
            <a:r>
              <a:rPr lang="en-US" sz="700" i="1" dirty="0">
                <a:latin typeface="Helvetica" pitchFamily="2" charset="0"/>
              </a:rPr>
              <a:t>J. R. Soc. Interface</a:t>
            </a:r>
            <a:r>
              <a:rPr lang="en-US" sz="700" dirty="0">
                <a:latin typeface="Helvetica" pitchFamily="2" charset="0"/>
              </a:rPr>
              <a:t> 2016; </a:t>
            </a:r>
            <a:r>
              <a:rPr lang="en-US" sz="700" dirty="0" err="1">
                <a:latin typeface="Helvetica" pitchFamily="2" charset="0"/>
              </a:rPr>
              <a:t>Kafashan</a:t>
            </a:r>
            <a:r>
              <a:rPr lang="en-US" sz="700" dirty="0">
                <a:latin typeface="Helvetica" pitchFamily="2" charset="0"/>
              </a:rPr>
              <a:t> et al, </a:t>
            </a:r>
            <a:r>
              <a:rPr lang="en-US" sz="700" i="1" dirty="0">
                <a:latin typeface="Helvetica" pitchFamily="2" charset="0"/>
              </a:rPr>
              <a:t>Front Neural Circuits</a:t>
            </a:r>
            <a:r>
              <a:rPr lang="en-US" sz="700" dirty="0">
                <a:latin typeface="Helvetica" pitchFamily="2" charset="0"/>
              </a:rPr>
              <a:t>, 2016; Amico et al, </a:t>
            </a:r>
            <a:r>
              <a:rPr lang="en-US" sz="700" i="1" dirty="0" err="1">
                <a:latin typeface="Helvetica" pitchFamily="2" charset="0"/>
              </a:rPr>
              <a:t>PLoS</a:t>
            </a:r>
            <a:r>
              <a:rPr lang="en-US" sz="700" i="1" dirty="0">
                <a:latin typeface="Helvetica" pitchFamily="2" charset="0"/>
              </a:rPr>
              <a:t> One</a:t>
            </a:r>
            <a:r>
              <a:rPr lang="en-US" sz="700" dirty="0">
                <a:latin typeface="Helvetica" pitchFamily="2" charset="0"/>
              </a:rPr>
              <a:t> 2014)</a:t>
            </a:r>
            <a:endParaRPr lang="en-US" sz="700" dirty="0">
              <a:latin typeface="Helvetica" pitchFamily="2" charset="0"/>
              <a:ea typeface="Helvetica Neue" charset="0"/>
              <a:cs typeface="Helvetica Neue" charset="0"/>
            </a:endParaRPr>
          </a:p>
          <a:p>
            <a:pPr marL="404813" lvl="1" indent="-208360">
              <a:buFont typeface="Courier New" charset="0"/>
              <a:buChar char="o"/>
            </a:pP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in </a:t>
            </a:r>
            <a:r>
              <a:rPr lang="fr-FR" sz="1200" dirty="0" err="1">
                <a:latin typeface="Helvetica Neue" charset="0"/>
                <a:ea typeface="Helvetica Neue" charset="0"/>
                <a:cs typeface="Helvetica Neue" charset="0"/>
              </a:rPr>
              <a:t>animals</a:t>
            </a:r>
            <a:r>
              <a:rPr lang="fr-FR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700" dirty="0">
                <a:latin typeface="Helvetica" pitchFamily="2" charset="0"/>
                <a:ea typeface="Helvetica Neue" charset="0"/>
                <a:cs typeface="Helvetica Neue" charset="0"/>
              </a:rPr>
              <a:t>(</a:t>
            </a:r>
            <a:r>
              <a:rPr lang="en-US" sz="700" dirty="0" err="1">
                <a:latin typeface="Helvetica" pitchFamily="2" charset="0"/>
              </a:rPr>
              <a:t>Barttfeld</a:t>
            </a:r>
            <a:r>
              <a:rPr lang="en-US" sz="700" dirty="0">
                <a:latin typeface="Helvetica" pitchFamily="2" charset="0"/>
              </a:rPr>
              <a:t> et al, </a:t>
            </a:r>
            <a:r>
              <a:rPr lang="en-US" sz="700" i="1" dirty="0">
                <a:latin typeface="Helvetica" pitchFamily="2" charset="0"/>
              </a:rPr>
              <a:t>PNAS </a:t>
            </a:r>
            <a:r>
              <a:rPr lang="en-US" sz="700" dirty="0">
                <a:latin typeface="Helvetica" pitchFamily="2" charset="0"/>
              </a:rPr>
              <a:t>2014; </a:t>
            </a:r>
            <a:r>
              <a:rPr lang="en-US" sz="700" dirty="0" err="1">
                <a:latin typeface="Helvetica" pitchFamily="2" charset="0"/>
              </a:rPr>
              <a:t>Grandjean</a:t>
            </a:r>
            <a:r>
              <a:rPr lang="en-US" sz="700" dirty="0">
                <a:latin typeface="Helvetica" pitchFamily="2" charset="0"/>
              </a:rPr>
              <a:t> et al, </a:t>
            </a:r>
            <a:r>
              <a:rPr lang="en-US" sz="700" i="1" dirty="0">
                <a:latin typeface="Helvetica" pitchFamily="2" charset="0"/>
              </a:rPr>
              <a:t>Neuroimage</a:t>
            </a:r>
            <a:r>
              <a:rPr lang="en-US" sz="700" dirty="0">
                <a:latin typeface="Helvetica" pitchFamily="2" charset="0"/>
              </a:rPr>
              <a:t> 2017; Liang et al, </a:t>
            </a:r>
            <a:r>
              <a:rPr lang="en-US" sz="700" i="1" dirty="0">
                <a:latin typeface="Helvetica" pitchFamily="2" charset="0"/>
              </a:rPr>
              <a:t>Neuroimage</a:t>
            </a:r>
            <a:r>
              <a:rPr lang="en-US" sz="700" dirty="0">
                <a:latin typeface="Helvetica" pitchFamily="2" charset="0"/>
              </a:rPr>
              <a:t> 2015)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D9CFD-ADD0-9A41-99C5-E794D8B6AD98}"/>
              </a:ext>
            </a:extLst>
          </p:cNvPr>
          <p:cNvSpPr txBox="1"/>
          <p:nvPr/>
        </p:nvSpPr>
        <p:spPr>
          <a:xfrm>
            <a:off x="4456297" y="4028231"/>
            <a:ext cx="2585573" cy="1384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514350">
              <a:buSzPct val="45000"/>
              <a:defRPr/>
            </a:pPr>
            <a:r>
              <a:rPr lang="en-US" sz="900" dirty="0" err="1">
                <a:latin typeface="Helvetica" pitchFamily="2" charset="0"/>
              </a:rPr>
              <a:t>Barttfeld</a:t>
            </a:r>
            <a:r>
              <a:rPr lang="en-US" sz="900" dirty="0">
                <a:latin typeface="Helvetica" pitchFamily="2" charset="0"/>
              </a:rPr>
              <a:t>*, </a:t>
            </a:r>
            <a:r>
              <a:rPr lang="en-US" sz="900" dirty="0" err="1">
                <a:latin typeface="Helvetica" pitchFamily="2" charset="0"/>
              </a:rPr>
              <a:t>Ulhrig</a:t>
            </a:r>
            <a:r>
              <a:rPr lang="en-US" sz="900" dirty="0">
                <a:latin typeface="Helvetica" pitchFamily="2" charset="0"/>
              </a:rPr>
              <a:t>*,  </a:t>
            </a:r>
            <a:r>
              <a:rPr lang="en-US" sz="900" dirty="0" err="1">
                <a:latin typeface="Helvetica" pitchFamily="2" charset="0"/>
              </a:rPr>
              <a:t>Sitt</a:t>
            </a:r>
            <a:r>
              <a:rPr lang="en-US" sz="900" dirty="0">
                <a:latin typeface="Helvetica" pitchFamily="2" charset="0"/>
              </a:rPr>
              <a:t>*, et al, </a:t>
            </a:r>
            <a:r>
              <a:rPr lang="en-US" sz="900" i="1" dirty="0">
                <a:latin typeface="Helvetica" pitchFamily="2" charset="0"/>
              </a:rPr>
              <a:t>PNAS</a:t>
            </a:r>
            <a:r>
              <a:rPr lang="en-US" sz="900" dirty="0">
                <a:latin typeface="Helvetica" pitchFamily="2" charset="0"/>
              </a:rPr>
              <a:t> 2015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9745B88-5EE1-0C4F-8D2C-86E6C3C5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2" t="34191"/>
          <a:stretch/>
        </p:blipFill>
        <p:spPr bwMode="auto">
          <a:xfrm>
            <a:off x="4843093" y="3079107"/>
            <a:ext cx="1202324" cy="9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B18029-11BB-FB49-8AE9-75A37A8CF06A}"/>
              </a:ext>
            </a:extLst>
          </p:cNvPr>
          <p:cNvSpPr/>
          <p:nvPr/>
        </p:nvSpPr>
        <p:spPr>
          <a:xfrm>
            <a:off x="4936618" y="2872148"/>
            <a:ext cx="812465" cy="223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83DD285-FE29-FF45-ADDC-51B54E37710B}"/>
              </a:ext>
            </a:extLst>
          </p:cNvPr>
          <p:cNvSpPr/>
          <p:nvPr/>
        </p:nvSpPr>
        <p:spPr>
          <a:xfrm>
            <a:off x="239545" y="4537240"/>
            <a:ext cx="632993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Helvetica Neue" charset="0"/>
                <a:ea typeface="Helvetica Neue" charset="0"/>
                <a:cs typeface="Helvetica Neue" charset="0"/>
              </a:rPr>
              <a:t>The brain cannot 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map the complexity of the internal and external world</a:t>
            </a:r>
          </a:p>
          <a:p>
            <a:pPr algn="ctr"/>
            <a:r>
              <a:rPr lang="en-US" sz="900" dirty="0">
                <a:latin typeface="Helvetica" pitchFamily="2" charset="0"/>
                <a:ea typeface="Helvetica Neue" charset="0"/>
                <a:cs typeface="Helvetica Neue" charset="0"/>
              </a:rPr>
              <a:t>(</a:t>
            </a:r>
            <a:r>
              <a:rPr lang="en-US" sz="900" dirty="0" err="1">
                <a:latin typeface="Helvetica" pitchFamily="2" charset="0"/>
              </a:rPr>
              <a:t>Dehaene</a:t>
            </a:r>
            <a:r>
              <a:rPr lang="en-US" sz="900" dirty="0">
                <a:latin typeface="Helvetica" pitchFamily="2" charset="0"/>
              </a:rPr>
              <a:t> et al, </a:t>
            </a:r>
            <a:r>
              <a:rPr lang="en-US" sz="900" i="1" dirty="0">
                <a:latin typeface="Helvetica" pitchFamily="2" charset="0"/>
              </a:rPr>
              <a:t>Trends Cog Sci, 2006; </a:t>
            </a:r>
            <a:r>
              <a:rPr lang="en-US" sz="900" dirty="0" err="1">
                <a:latin typeface="Helvetica" pitchFamily="2" charset="0"/>
              </a:rPr>
              <a:t>Tononi</a:t>
            </a:r>
            <a:r>
              <a:rPr lang="en-US" sz="900" dirty="0">
                <a:latin typeface="Helvetica" pitchFamily="2" charset="0"/>
              </a:rPr>
              <a:t> et al, </a:t>
            </a:r>
            <a:r>
              <a:rPr lang="en-US" sz="900" i="1" dirty="0">
                <a:latin typeface="Helvetica" pitchFamily="2" charset="0"/>
              </a:rPr>
              <a:t>Nat Rev </a:t>
            </a:r>
            <a:r>
              <a:rPr lang="en-US" sz="900" i="1" dirty="0" err="1">
                <a:latin typeface="Helvetica" pitchFamily="2" charset="0"/>
              </a:rPr>
              <a:t>Neurosci</a:t>
            </a:r>
            <a:r>
              <a:rPr lang="en-US" sz="900" i="1" dirty="0">
                <a:latin typeface="Helvetica" pitchFamily="2" charset="0"/>
              </a:rPr>
              <a:t>.</a:t>
            </a:r>
            <a:r>
              <a:rPr lang="en-US" sz="900" dirty="0">
                <a:latin typeface="Helvetica" pitchFamily="2" charset="0"/>
              </a:rPr>
              <a:t> 2016)</a:t>
            </a:r>
            <a:endParaRPr lang="en-US" sz="900" dirty="0">
              <a:latin typeface="Helvetica" pitchFamily="2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8E4F7D5-2886-FE4B-BF31-EF9892ED4FCD}"/>
              </a:ext>
            </a:extLst>
          </p:cNvPr>
          <p:cNvSpPr/>
          <p:nvPr/>
        </p:nvSpPr>
        <p:spPr>
          <a:xfrm>
            <a:off x="3208044" y="3988721"/>
            <a:ext cx="441911" cy="542798"/>
          </a:xfrm>
          <a:prstGeom prst="downArrow">
            <a:avLst/>
          </a:prstGeom>
          <a:solidFill>
            <a:srgbClr val="007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8CDF41-F696-E445-B354-34C74E358E5B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318202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Brain dynamics and cognition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4AF2CD-004C-C246-94BA-C6669250FB28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Inter-state dynamics</a:t>
            </a:r>
            <a:endParaRPr lang="en-BE" sz="9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7" grpId="1"/>
      <p:bldP spid="9" grpId="0"/>
      <p:bldP spid="1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646F947-E8F5-394B-8C16-5CDA128FF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9" b="45815"/>
          <a:stretch/>
        </p:blipFill>
        <p:spPr>
          <a:xfrm>
            <a:off x="53918" y="1272492"/>
            <a:ext cx="6750164" cy="15804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D49128-B75D-1840-BA84-8E038171FF6E}"/>
              </a:ext>
            </a:extLst>
          </p:cNvPr>
          <p:cNvSpPr/>
          <p:nvPr/>
        </p:nvSpPr>
        <p:spPr>
          <a:xfrm>
            <a:off x="32154" y="4802578"/>
            <a:ext cx="6750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Demertzi &amp; Tagliazucchi,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Dehaene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Deco,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Barttfeld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Raimondo, Martial, Fernández-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Espejo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Rohaut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Voss, Schiff, Owen, Laureys, Naccache, Sitt. </a:t>
            </a:r>
            <a:r>
              <a:rPr lang="en-US" sz="800" i="1" dirty="0">
                <a:latin typeface="Helvetica" charset="0"/>
                <a:ea typeface="Helvetica" charset="0"/>
                <a:cs typeface="Helvetica" charset="0"/>
              </a:rPr>
              <a:t>Science Advances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E4F085-2920-4A4D-8DA2-F3513FA7DA59}"/>
              </a:ext>
            </a:extLst>
          </p:cNvPr>
          <p:cNvSpPr/>
          <p:nvPr/>
        </p:nvSpPr>
        <p:spPr>
          <a:xfrm>
            <a:off x="53918" y="1272492"/>
            <a:ext cx="202114" cy="163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2B5117-8E08-AC4A-848C-E69320B312C7}"/>
              </a:ext>
            </a:extLst>
          </p:cNvPr>
          <p:cNvGrpSpPr/>
          <p:nvPr/>
        </p:nvGrpSpPr>
        <p:grpSpPr>
          <a:xfrm>
            <a:off x="5150" y="2710274"/>
            <a:ext cx="6850169" cy="1759538"/>
            <a:chOff x="5150" y="2646266"/>
            <a:chExt cx="6850169" cy="17595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9B54A0-2649-FF48-A2DE-4508069F5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94" r="20469"/>
            <a:stretch/>
          </p:blipFill>
          <p:spPr>
            <a:xfrm>
              <a:off x="105155" y="3008508"/>
              <a:ext cx="6750164" cy="139729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6FDF70-3AB1-1940-A76B-100F7F4E885F}"/>
                </a:ext>
              </a:extLst>
            </p:cNvPr>
            <p:cNvSpPr/>
            <p:nvPr/>
          </p:nvSpPr>
          <p:spPr>
            <a:xfrm>
              <a:off x="5150" y="2646266"/>
              <a:ext cx="202112" cy="414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03C158-2793-5C46-BC26-D8F127F6999E}"/>
                </a:ext>
              </a:extLst>
            </p:cNvPr>
            <p:cNvSpPr/>
            <p:nvPr/>
          </p:nvSpPr>
          <p:spPr>
            <a:xfrm rot="5400000">
              <a:off x="371336" y="2710280"/>
              <a:ext cx="223541" cy="55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F3D915-1E89-0C4D-AD86-0D6987E771D4}"/>
                </a:ext>
              </a:extLst>
            </p:cNvPr>
            <p:cNvSpPr/>
            <p:nvPr/>
          </p:nvSpPr>
          <p:spPr>
            <a:xfrm rot="5400000">
              <a:off x="2087362" y="2672808"/>
              <a:ext cx="223541" cy="55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0BA9AF-FAE0-C943-8E0F-7C588EFE2091}"/>
                </a:ext>
              </a:extLst>
            </p:cNvPr>
            <p:cNvSpPr/>
            <p:nvPr/>
          </p:nvSpPr>
          <p:spPr>
            <a:xfrm rot="5400000">
              <a:off x="3803387" y="2707462"/>
              <a:ext cx="223541" cy="55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339DA8-09AB-6A44-AEDB-8719C83CE67A}"/>
                </a:ext>
              </a:extLst>
            </p:cNvPr>
            <p:cNvSpPr/>
            <p:nvPr/>
          </p:nvSpPr>
          <p:spPr>
            <a:xfrm rot="5400000">
              <a:off x="5366616" y="2699567"/>
              <a:ext cx="223541" cy="551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1F5F206-9853-274C-AE1F-D953C3AEED37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24644" y="374565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Helvetica" pitchFamily="2" charset="0"/>
              </a:rPr>
              <a:t>Complex patterns in higher conscious states</a:t>
            </a:r>
            <a:endParaRPr lang="en-GB" sz="2600" dirty="0"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9AF84-7F45-FA42-9EDA-C3EEDC491868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Inter-state dynamics</a:t>
            </a:r>
            <a:endParaRPr lang="en-BE" sz="9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6D128CE-4DEF-0D4D-9AC4-CA0E3962C195}"/>
              </a:ext>
            </a:extLst>
          </p:cNvPr>
          <p:cNvSpPr txBox="1"/>
          <p:nvPr/>
        </p:nvSpPr>
        <p:spPr>
          <a:xfrm>
            <a:off x="3988318" y="971253"/>
            <a:ext cx="2869682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sz="900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955C6-D8C5-2849-8DDF-06CD1D9E4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r="49276" b="53750"/>
          <a:stretch/>
        </p:blipFill>
        <p:spPr>
          <a:xfrm>
            <a:off x="3743940" y="1174656"/>
            <a:ext cx="3150147" cy="34706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55026C-721C-A541-B745-E39D18C3D1BA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9801" y="425893"/>
            <a:ext cx="6844286" cy="491344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Helvetica" pitchFamily="2" charset="0"/>
              </a:rPr>
              <a:t>More chances to transition when conscious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F87CBE-3E79-D84A-9147-DA801A0CD13B}"/>
              </a:ext>
            </a:extLst>
          </p:cNvPr>
          <p:cNvSpPr/>
          <p:nvPr/>
        </p:nvSpPr>
        <p:spPr>
          <a:xfrm>
            <a:off x="32154" y="4802578"/>
            <a:ext cx="6750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Demertzi &amp; Tagliazucchi,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Dehaene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Deco,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Barttfeld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Raimondo, Martial, Fernández-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Espejo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800" dirty="0" err="1">
                <a:latin typeface="Helvetica" charset="0"/>
                <a:ea typeface="Helvetica" charset="0"/>
                <a:cs typeface="Helvetica" charset="0"/>
              </a:rPr>
              <a:t>Rohaut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, Voss, Schiff, Owen, Laureys, Naccache, Sitt. </a:t>
            </a:r>
            <a:r>
              <a:rPr lang="en-US" sz="800" i="1" dirty="0">
                <a:latin typeface="Helvetica" charset="0"/>
                <a:ea typeface="Helvetica" charset="0"/>
                <a:cs typeface="Helvetica" charset="0"/>
              </a:rPr>
              <a:t>Science Advances</a:t>
            </a:r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6B388E-E4C2-134B-A4CB-92B579B85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442"/>
          <a:stretch/>
        </p:blipFill>
        <p:spPr>
          <a:xfrm>
            <a:off x="150875" y="1428454"/>
            <a:ext cx="3404461" cy="13488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706514-7626-0540-9D7B-E9AC5A028364}"/>
              </a:ext>
            </a:extLst>
          </p:cNvPr>
          <p:cNvSpPr txBox="1"/>
          <p:nvPr/>
        </p:nvSpPr>
        <p:spPr>
          <a:xfrm>
            <a:off x="620922" y="1226902"/>
            <a:ext cx="3102949" cy="4905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BE" sz="1200" b="1" dirty="0"/>
              <a:t>    Pattern 1                         Pattern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3ABD89-A97A-0E4A-B96D-E532986455AF}"/>
              </a:ext>
            </a:extLst>
          </p:cNvPr>
          <p:cNvSpPr txBox="1"/>
          <p:nvPr/>
        </p:nvSpPr>
        <p:spPr>
          <a:xfrm>
            <a:off x="620921" y="2965962"/>
            <a:ext cx="3102949" cy="4905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BE" sz="1200" b="1" dirty="0"/>
              <a:t>    Pattern 3                         Pattern 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C598F3-5B0E-9E40-BA6E-E1C0C6E21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442"/>
          <a:stretch/>
        </p:blipFill>
        <p:spPr>
          <a:xfrm>
            <a:off x="150874" y="3347834"/>
            <a:ext cx="3404461" cy="13488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1AC384-0B68-3143-AFD9-BFD6EE2D9E37}"/>
              </a:ext>
            </a:extLst>
          </p:cNvPr>
          <p:cNvSpPr txBox="1"/>
          <p:nvPr/>
        </p:nvSpPr>
        <p:spPr>
          <a:xfrm>
            <a:off x="309084" y="1081421"/>
            <a:ext cx="3119916" cy="2441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non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BE" sz="1400" dirty="0">
                <a:solidFill>
                  <a:schemeClr val="bg1"/>
                </a:solidFill>
                <a:latin typeface="Helvetica" pitchFamily="2" charset="0"/>
              </a:rPr>
              <a:t>Propofol anesthesia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93B0E0-5290-AF46-86E3-4654958016E8}"/>
              </a:ext>
            </a:extLst>
          </p:cNvPr>
          <p:cNvSpPr/>
          <p:nvPr/>
        </p:nvSpPr>
        <p:spPr>
          <a:xfrm>
            <a:off x="879" y="1382390"/>
            <a:ext cx="296754" cy="318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81B6AB-4D91-3543-9923-27E4D5F2410C}"/>
              </a:ext>
            </a:extLst>
          </p:cNvPr>
          <p:cNvSpPr/>
          <p:nvPr/>
        </p:nvSpPr>
        <p:spPr>
          <a:xfrm>
            <a:off x="1840020" y="1322901"/>
            <a:ext cx="143433" cy="318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50AD03-7E9A-4047-941F-8DAFB60B000A}"/>
              </a:ext>
            </a:extLst>
          </p:cNvPr>
          <p:cNvSpPr txBox="1"/>
          <p:nvPr/>
        </p:nvSpPr>
        <p:spPr>
          <a:xfrm rot="16200000">
            <a:off x="-311267" y="2016411"/>
            <a:ext cx="914400" cy="2967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BE" sz="1100" dirty="0"/>
              <a:t>rate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6A094A-D13A-964F-B544-4A6651E65B9F}"/>
              </a:ext>
            </a:extLst>
          </p:cNvPr>
          <p:cNvSpPr txBox="1"/>
          <p:nvPr/>
        </p:nvSpPr>
        <p:spPr>
          <a:xfrm rot="16200000">
            <a:off x="-296492" y="3956209"/>
            <a:ext cx="914400" cy="2967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BE" sz="1100" dirty="0"/>
              <a:t>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D8C580-3426-0F44-AB6C-4255309B57E9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Inter-state dynamics</a:t>
            </a:r>
            <a:endParaRPr lang="en-BE" sz="9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C8C03B-8D3F-6C4D-8D28-D5D4EE3018A4}"/>
              </a:ext>
            </a:extLst>
          </p:cNvPr>
          <p:cNvSpPr txBox="1"/>
          <p:nvPr/>
        </p:nvSpPr>
        <p:spPr>
          <a:xfrm>
            <a:off x="1913641" y="46474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B8B58EFC-1285-9F43-A4BF-401D6829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" y="1851210"/>
            <a:ext cx="4146805" cy="287424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8C0A866-F1AD-9746-969F-D19E307781F0}"/>
              </a:ext>
            </a:extLst>
          </p:cNvPr>
          <p:cNvGrpSpPr/>
          <p:nvPr/>
        </p:nvGrpSpPr>
        <p:grpSpPr>
          <a:xfrm>
            <a:off x="4365084" y="1667457"/>
            <a:ext cx="2423160" cy="3293964"/>
            <a:chOff x="4365084" y="1667457"/>
            <a:chExt cx="2423160" cy="3293964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670C701A-F5C0-BC41-9AE8-61D0ADD7F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855" t="17849" r="27980"/>
            <a:stretch/>
          </p:blipFill>
          <p:spPr>
            <a:xfrm>
              <a:off x="4384548" y="1667457"/>
              <a:ext cx="2106551" cy="2736180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D2C20E1-AE14-A145-94C3-96390BC327F5}"/>
                </a:ext>
              </a:extLst>
            </p:cNvPr>
            <p:cNvSpPr txBox="1"/>
            <p:nvPr/>
          </p:nvSpPr>
          <p:spPr>
            <a:xfrm>
              <a:off x="4365084" y="4047021"/>
              <a:ext cx="242316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r>
                <a:rPr lang="en-US" sz="700" dirty="0"/>
                <a:t>Source: Google pictures (Credit: CC-BY-SA; M </a:t>
              </a:r>
              <a:r>
                <a:rPr lang="en-US" sz="700" dirty="0" err="1"/>
                <a:t>Appelman</a:t>
              </a:r>
              <a:r>
                <a:rPr lang="en-US" sz="700" dirty="0"/>
                <a:t>)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5890CA-6EEB-944B-9BDF-0507E735FBD1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AFBF812-C036-1B4E-9F91-0FB02042A88D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118" name="Titre 2">
            <a:extLst>
              <a:ext uri="{FF2B5EF4-FFF2-40B4-BE49-F238E27FC236}">
                <a16:creationId xmlns:a16="http://schemas.microsoft.com/office/drawing/2014/main" id="{679B77E4-D5D8-C74C-9D61-77835056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79" y="85750"/>
            <a:ext cx="6441949" cy="1096118"/>
          </a:xfrm>
        </p:spPr>
        <p:txBody>
          <a:bodyPr>
            <a:noAutofit/>
          </a:bodyPr>
          <a:lstStyle/>
          <a:p>
            <a:r>
              <a:rPr lang="fr-FR" sz="3000" dirty="0">
                <a:latin typeface="Helvetica" pitchFamily="2" charset="0"/>
              </a:rPr>
              <a:t>Cognition </a:t>
            </a:r>
            <a:r>
              <a:rPr lang="fr-FR" sz="3000" dirty="0" err="1">
                <a:latin typeface="Helvetica" pitchFamily="2" charset="0"/>
              </a:rPr>
              <a:t>is</a:t>
            </a:r>
            <a:r>
              <a:rPr lang="fr-FR" sz="3000" dirty="0">
                <a:latin typeface="Helvetica" pitchFamily="2" charset="0"/>
              </a:rPr>
              <a:t> </a:t>
            </a:r>
            <a:r>
              <a:rPr lang="fr-FR" sz="3000" dirty="0" err="1">
                <a:latin typeface="Helvetica" pitchFamily="2" charset="0"/>
              </a:rPr>
              <a:t>referred</a:t>
            </a:r>
            <a:r>
              <a:rPr lang="fr-FR" sz="3000" dirty="0">
                <a:latin typeface="Helvetica" pitchFamily="2" charset="0"/>
              </a:rPr>
              <a:t> </a:t>
            </a:r>
            <a:r>
              <a:rPr lang="fr-FR" sz="3000" dirty="0" err="1">
                <a:latin typeface="Helvetica" pitchFamily="2" charset="0"/>
              </a:rPr>
              <a:t>from</a:t>
            </a:r>
            <a:r>
              <a:rPr lang="fr-FR" sz="3000" dirty="0">
                <a:latin typeface="Helvetica" pitchFamily="2" charset="0"/>
              </a:rPr>
              <a:t> </a:t>
            </a:r>
            <a:r>
              <a:rPr lang="fr-FR" sz="3000" dirty="0" err="1">
                <a:latin typeface="Helvetica" pitchFamily="2" charset="0"/>
              </a:rPr>
              <a:t>behavior</a:t>
            </a:r>
            <a:endParaRPr lang="fr-FR" sz="30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146D42-03BF-AD4F-B92E-C0720DBF1EEC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latin typeface="Helvetica Light" panose="020B0403020202020204" pitchFamily="34" charset="0"/>
              </a:rPr>
              <a:t>Ethical significance 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| </a:t>
            </a:r>
            <a:r>
              <a:rPr lang="en-BE" sz="1100" dirty="0">
                <a:latin typeface="Helvetica Light" panose="020B0403020202020204" pitchFamily="34" charset="0"/>
              </a:rPr>
              <a:t>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Brain Proxies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41340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B340732-090B-0744-A034-EFF4F033821F}"/>
              </a:ext>
            </a:extLst>
          </p:cNvPr>
          <p:cNvGrpSpPr/>
          <p:nvPr/>
        </p:nvGrpSpPr>
        <p:grpSpPr>
          <a:xfrm>
            <a:off x="-78741" y="1385395"/>
            <a:ext cx="4710934" cy="1514604"/>
            <a:chOff x="2183153" y="1297128"/>
            <a:chExt cx="4710934" cy="151460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571B58-EB48-2548-B987-5A80B9C47CD8}"/>
                </a:ext>
              </a:extLst>
            </p:cNvPr>
            <p:cNvGrpSpPr/>
            <p:nvPr/>
          </p:nvGrpSpPr>
          <p:grpSpPr>
            <a:xfrm>
              <a:off x="2226058" y="1331888"/>
              <a:ext cx="4668029" cy="1479844"/>
              <a:chOff x="485862" y="1331889"/>
              <a:chExt cx="4668029" cy="147984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0EEE936-D49F-3549-A1C0-5EE1D1924C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02" r="20249" b="57285"/>
              <a:stretch/>
            </p:blipFill>
            <p:spPr>
              <a:xfrm>
                <a:off x="571500" y="1331889"/>
                <a:ext cx="4582391" cy="1452876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AB7D6D9-7912-124F-8149-196E64397865}"/>
                  </a:ext>
                </a:extLst>
              </p:cNvPr>
              <p:cNvSpPr/>
              <p:nvPr/>
            </p:nvSpPr>
            <p:spPr>
              <a:xfrm>
                <a:off x="485862" y="2571750"/>
                <a:ext cx="272674" cy="2399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98CEE47-F5B8-7F49-8DC3-A0983D937A84}"/>
                </a:ext>
              </a:extLst>
            </p:cNvPr>
            <p:cNvSpPr/>
            <p:nvPr/>
          </p:nvSpPr>
          <p:spPr>
            <a:xfrm>
              <a:off x="2183153" y="1297128"/>
              <a:ext cx="272674" cy="2399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43D75C8-65B7-AB4C-A77C-C4DADAEE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24"/>
          <a:stretch/>
        </p:blipFill>
        <p:spPr>
          <a:xfrm>
            <a:off x="4610955" y="1335791"/>
            <a:ext cx="2129330" cy="164313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355026C-721C-A541-B745-E39D18C3D1BA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714" y="431582"/>
            <a:ext cx="6844286" cy="491344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latin typeface="Helvetica" pitchFamily="2" charset="0"/>
              </a:rPr>
              <a:t>Wakeful and unconscious? The case of Mind Blanking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D8C580-3426-0F44-AB6C-4255309B57E9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Inter-network connectivity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</a:t>
            </a:r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Inter-state dynamics</a:t>
            </a:r>
            <a:endParaRPr lang="en-BE" sz="9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30145-3743-9B4F-9665-CB1145572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08"/>
          <a:stretch/>
        </p:blipFill>
        <p:spPr>
          <a:xfrm>
            <a:off x="49800" y="2933205"/>
            <a:ext cx="4712295" cy="1538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D002F-CC7E-4B45-80DC-7FF75EDFABBA}"/>
              </a:ext>
            </a:extLst>
          </p:cNvPr>
          <p:cNvSpPr txBox="1"/>
          <p:nvPr/>
        </p:nvSpPr>
        <p:spPr>
          <a:xfrm>
            <a:off x="49801" y="4736269"/>
            <a:ext cx="7047190" cy="5169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GB" sz="900" dirty="0" err="1"/>
              <a:t>Mortaheb</a:t>
            </a:r>
            <a:r>
              <a:rPr lang="en-GB" sz="900" dirty="0"/>
              <a:t>, Van </a:t>
            </a:r>
            <a:r>
              <a:rPr lang="en-GB" sz="900" dirty="0" err="1"/>
              <a:t>Calster</a:t>
            </a:r>
            <a:r>
              <a:rPr lang="en-GB" sz="900" dirty="0"/>
              <a:t>, Raimondo, </a:t>
            </a:r>
            <a:r>
              <a:rPr lang="en-GB" sz="900" dirty="0" err="1"/>
              <a:t>Klados</a:t>
            </a:r>
            <a:r>
              <a:rPr lang="en-GB" sz="900" dirty="0"/>
              <a:t>, </a:t>
            </a:r>
            <a:r>
              <a:rPr lang="en-GB" sz="900" dirty="0" err="1"/>
              <a:t>Boulakis</a:t>
            </a:r>
            <a:r>
              <a:rPr lang="en-GB" sz="900" dirty="0"/>
              <a:t>, </a:t>
            </a:r>
            <a:r>
              <a:rPr lang="en-GB" sz="900" dirty="0" err="1"/>
              <a:t>Georgoulaa</a:t>
            </a:r>
            <a:r>
              <a:rPr lang="en-GB" sz="900" dirty="0"/>
              <a:t>, Majerus, Van De Ville*, Demertzi*. </a:t>
            </a:r>
            <a:r>
              <a:rPr lang="en-GB" sz="900" i="1" dirty="0"/>
              <a:t>Under review</a:t>
            </a:r>
          </a:p>
          <a:p>
            <a:endParaRPr lang="en-BE" sz="5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FB92C9-CCF1-5E42-BF63-74295D177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83" y="3100741"/>
            <a:ext cx="2099541" cy="13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79559" y="-237"/>
            <a:ext cx="1278442" cy="73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85" name="Bekinschtein et al., PNAS, 2009"/>
          <p:cNvSpPr txBox="1"/>
          <p:nvPr/>
        </p:nvSpPr>
        <p:spPr>
          <a:xfrm>
            <a:off x="-81949" y="5542051"/>
            <a:ext cx="1489190" cy="17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>
              <a:defRPr sz="1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788" i="1">
                <a:latin typeface="Helvetica"/>
                <a:ea typeface="Helvetica"/>
                <a:cs typeface="Helvetica"/>
                <a:sym typeface="Helvetica"/>
              </a:rPr>
              <a:t>Bekinschtein et al.</a:t>
            </a:r>
            <a:r>
              <a:rPr sz="788"/>
              <a:t>, PNAS, 2009</a:t>
            </a:r>
          </a:p>
        </p:txBody>
      </p:sp>
      <p:pic>
        <p:nvPicPr>
          <p:cNvPr id="230" name="LG_Example_1.wav" descr="LG_Example_1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18" y="1420020"/>
            <a:ext cx="321470" cy="32147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Bekinschtein et al., PNAS, 2009"/>
          <p:cNvSpPr txBox="1"/>
          <p:nvPr/>
        </p:nvSpPr>
        <p:spPr>
          <a:xfrm>
            <a:off x="90539" y="6525632"/>
            <a:ext cx="1489190" cy="17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>
              <a:defRPr sz="1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788" i="1">
                <a:latin typeface="Helvetica"/>
                <a:ea typeface="Helvetica"/>
                <a:cs typeface="Helvetica"/>
                <a:sym typeface="Helvetica"/>
              </a:rPr>
              <a:t>Bekinschtein et al.</a:t>
            </a:r>
            <a:r>
              <a:rPr sz="788"/>
              <a:t>, PNAS, 2009</a:t>
            </a:r>
          </a:p>
        </p:txBody>
      </p:sp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6"/>
          <a:srcRect t="16963"/>
          <a:stretch/>
        </p:blipFill>
        <p:spPr>
          <a:xfrm>
            <a:off x="-118042" y="2074021"/>
            <a:ext cx="2327662" cy="1738361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1724" y="2044450"/>
            <a:ext cx="2508951" cy="1890040"/>
          </a:xfrm>
          <a:prstGeom prst="rect">
            <a:avLst/>
          </a:prstGeom>
        </p:spPr>
      </p:pic>
      <p:sp>
        <p:nvSpPr>
          <p:cNvPr id="239" name="Rectangle 39"/>
          <p:cNvSpPr>
            <a:spLocks noChangeArrowheads="1"/>
          </p:cNvSpPr>
          <p:nvPr/>
        </p:nvSpPr>
        <p:spPr bwMode="auto">
          <a:xfrm>
            <a:off x="334719" y="1219854"/>
            <a:ext cx="4747846" cy="2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013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Auditory oddball paradigm</a:t>
            </a:r>
            <a:endParaRPr lang="en-US" altLang="en-US" sz="1013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2030330" y="1993982"/>
            <a:ext cx="2416151" cy="1926557"/>
            <a:chOff x="3609474" y="2401857"/>
            <a:chExt cx="4295380" cy="3424989"/>
          </a:xfrm>
        </p:grpSpPr>
        <p:pic>
          <p:nvPicPr>
            <p:cNvPr id="236" name="Picture 235"/>
            <p:cNvPicPr>
              <a:picLocks noChangeAspect="1"/>
            </p:cNvPicPr>
            <p:nvPr/>
          </p:nvPicPr>
          <p:blipFill rotWithShape="1">
            <a:blip r:embed="rId8"/>
            <a:srcRect l="58689" t="50058"/>
            <a:stretch/>
          </p:blipFill>
          <p:spPr>
            <a:xfrm>
              <a:off x="4091384" y="2401857"/>
              <a:ext cx="3813470" cy="3424989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 rotWithShape="1">
            <a:blip r:embed="rId9"/>
            <a:srcRect l="9676" t="51473" r="84235"/>
            <a:stretch/>
          </p:blipFill>
          <p:spPr>
            <a:xfrm>
              <a:off x="3609474" y="2508054"/>
              <a:ext cx="562098" cy="3318792"/>
            </a:xfrm>
            <a:prstGeom prst="rect">
              <a:avLst/>
            </a:prstGeom>
          </p:spPr>
        </p:pic>
      </p:grpSp>
      <p:sp>
        <p:nvSpPr>
          <p:cNvPr id="243" name="Rectangle 39"/>
          <p:cNvSpPr>
            <a:spLocks noChangeArrowheads="1"/>
          </p:cNvSpPr>
          <p:nvPr/>
        </p:nvSpPr>
        <p:spPr bwMode="auto">
          <a:xfrm>
            <a:off x="2301404" y="1788366"/>
            <a:ext cx="2145077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1013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Post interval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gray">
          <a:xfrm>
            <a:off x="249833" y="279409"/>
            <a:ext cx="6220684" cy="59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5pPr>
            <a:lvl6pPr marL="457167"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6pPr>
            <a:lvl7pPr marL="914332"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7pPr>
            <a:lvl8pPr marL="1371498"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8pPr>
            <a:lvl9pPr marL="1828664" algn="r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Tahoma" pitchFamily="116" charset="0"/>
              </a:defRPr>
            </a:lvl9pPr>
          </a:lstStyle>
          <a:p>
            <a:pPr algn="ctr"/>
            <a:r>
              <a:rPr lang="en-US" sz="2800" dirty="0">
                <a:solidFill>
                  <a:srgbClr val="5FA4B0"/>
                </a:solidFill>
                <a:latin typeface="Helvetica" charset="0"/>
                <a:ea typeface="Helvetica" charset="0"/>
                <a:cs typeface="Helvetica" charset="0"/>
              </a:rPr>
              <a:t>Cardiac reactions to oddballs in MCS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42" y="4465576"/>
            <a:ext cx="3507129" cy="677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7" y="4656703"/>
            <a:ext cx="2879446" cy="363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130" y="1267394"/>
            <a:ext cx="21788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Helvetica Neue" charset="0"/>
                <a:ea typeface="Helvetica Neue" charset="0"/>
                <a:cs typeface="Helvetica Neue" charset="0"/>
              </a:rPr>
              <a:t>Cardiac cycle-phase acceleration</a:t>
            </a:r>
          </a:p>
          <a:p>
            <a:pPr algn="ctr"/>
            <a:r>
              <a:rPr lang="en-US" sz="1050" dirty="0">
                <a:latin typeface="Helvetica Neue" charset="0"/>
                <a:ea typeface="Helvetica Neue" charset="0"/>
                <a:cs typeface="Helvetica Neue" charset="0"/>
              </a:rPr>
              <a:t> only in MCS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7889" y="1265148"/>
            <a:ext cx="3429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>
                <a:latin typeface="Helvetica Neue" charset="0"/>
                <a:ea typeface="Helvetica Neue" charset="0"/>
                <a:cs typeface="Helvetica Neue" charset="0"/>
              </a:rPr>
              <a:t>Electrocardiographic markers carry </a:t>
            </a:r>
          </a:p>
          <a:p>
            <a:pPr algn="ctr"/>
            <a:r>
              <a:rPr lang="en-US" sz="1050" dirty="0">
                <a:latin typeface="Helvetica Neue" charset="0"/>
                <a:ea typeface="Helvetica Neue" charset="0"/>
                <a:cs typeface="Helvetica Neue" charset="0"/>
              </a:rPr>
              <a:t>independent information from EEG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0B1491-5037-1E40-BC29-C65BAC69B786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D1A9220-683A-4647-881D-D0DA83DFE858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Brain Proxies  |  </a:t>
            </a:r>
            <a:r>
              <a:rPr lang="en-BE" sz="1100" dirty="0">
                <a:latin typeface="Helvetica Light" panose="020B0403020202020204" pitchFamily="34" charset="0"/>
              </a:rPr>
              <a:t>Physiology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35248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687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audio>
          </p:childTnLst>
        </p:cTn>
      </p:par>
    </p:tnLst>
    <p:bldLst>
      <p:bldP spid="24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C8C03B-8D3F-6C4D-8D28-D5D4EE3018A4}"/>
              </a:ext>
            </a:extLst>
          </p:cNvPr>
          <p:cNvSpPr txBox="1"/>
          <p:nvPr/>
        </p:nvSpPr>
        <p:spPr>
          <a:xfrm>
            <a:off x="1913641" y="46474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7EA6A8D0-F4DC-EE49-8725-341B11A4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00" y="4841719"/>
            <a:ext cx="65562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Bayne, </a:t>
            </a:r>
            <a:r>
              <a:rPr lang="en-US" altLang="en-US" sz="8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Hohwy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, Owen 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Trends </a:t>
            </a:r>
            <a:r>
              <a:rPr lang="en-US" altLang="en-US" sz="80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Cogn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Sci 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2016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41AD63-4EE1-F84D-8953-8BAB8EB65CF8}"/>
              </a:ext>
            </a:extLst>
          </p:cNvPr>
          <p:cNvGrpSpPr/>
          <p:nvPr/>
        </p:nvGrpSpPr>
        <p:grpSpPr>
          <a:xfrm>
            <a:off x="886717" y="863583"/>
            <a:ext cx="4042032" cy="3476070"/>
            <a:chOff x="947057" y="1717041"/>
            <a:chExt cx="4483756" cy="41010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5414F7-1424-A044-AAB2-14ECFC736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" t="3102" r="37571" b="5098"/>
            <a:stretch/>
          </p:blipFill>
          <p:spPr>
            <a:xfrm>
              <a:off x="1957244" y="2143182"/>
              <a:ext cx="3473569" cy="367495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145CE8-C546-E54A-9067-330E3EEC46E0}"/>
                </a:ext>
              </a:extLst>
            </p:cNvPr>
            <p:cNvSpPr/>
            <p:nvPr/>
          </p:nvSpPr>
          <p:spPr bwMode="auto">
            <a:xfrm>
              <a:off x="947057" y="1717041"/>
              <a:ext cx="702129" cy="3566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4406" tIns="42203" rIns="84406" bIns="42203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215">
                <a:latin typeface="Tahoma" pitchFamily="116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DB4CDA-DFA1-8146-8910-D8288C70D593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7569E0-0CF0-6D4E-8A72-F4881606809A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Brain Proxies  |  Physiology  | </a:t>
            </a:r>
            <a:r>
              <a:rPr lang="en-BE" sz="1100" dirty="0">
                <a:latin typeface="Helvetica Light" panose="020B0403020202020204" pitchFamily="34" charset="0"/>
              </a:rPr>
              <a:t>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971BC9-EA13-2C4F-B49F-7FF543483167}"/>
              </a:ext>
            </a:extLst>
          </p:cNvPr>
          <p:cNvSpPr/>
          <p:nvPr/>
        </p:nvSpPr>
        <p:spPr>
          <a:xfrm>
            <a:off x="5579559" y="-237"/>
            <a:ext cx="1278442" cy="73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5192" y="43275"/>
            <a:ext cx="6333052" cy="1096118"/>
          </a:xfrm>
        </p:spPr>
        <p:txBody>
          <a:bodyPr>
            <a:noAutofit/>
          </a:bodyPr>
          <a:lstStyle/>
          <a:p>
            <a:r>
              <a:rPr lang="fr-FR" sz="2900" dirty="0" err="1">
                <a:latin typeface="Helvetica" pitchFamily="2" charset="0"/>
              </a:rPr>
              <a:t>Consciousness</a:t>
            </a:r>
            <a:r>
              <a:rPr lang="fr-FR" sz="2900" dirty="0">
                <a:latin typeface="Helvetica" pitchFamily="2" charset="0"/>
              </a:rPr>
              <a:t> </a:t>
            </a:r>
            <a:r>
              <a:rPr lang="fr-FR" sz="2900" dirty="0" err="1">
                <a:latin typeface="Helvetica" pitchFamily="2" charset="0"/>
              </a:rPr>
              <a:t>is</a:t>
            </a:r>
            <a:r>
              <a:rPr lang="fr-FR" sz="2900" dirty="0">
                <a:latin typeface="Helvetica" pitchFamily="2" charset="0"/>
              </a:rPr>
              <a:t> </a:t>
            </a:r>
            <a:r>
              <a:rPr lang="fr-FR" sz="2900" dirty="0" err="1">
                <a:latin typeface="Helvetica" pitchFamily="2" charset="0"/>
              </a:rPr>
              <a:t>multidimensional</a:t>
            </a:r>
            <a:endParaRPr lang="fr-FR" sz="2900" dirty="0"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4F2A90-6B15-6241-8C0D-CB70F8BAA69B}"/>
              </a:ext>
            </a:extLst>
          </p:cNvPr>
          <p:cNvSpPr txBox="1"/>
          <p:nvPr/>
        </p:nvSpPr>
        <p:spPr>
          <a:xfrm>
            <a:off x="150875" y="3245681"/>
            <a:ext cx="1748495" cy="4881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Cross-modal interactions</a:t>
            </a:r>
          </a:p>
          <a:p>
            <a:pPr algn="ctr"/>
            <a:r>
              <a:rPr lang="en-US" sz="1100" dirty="0">
                <a:latin typeface="Helvetica Light" panose="020B0403020202020204" pitchFamily="34" charset="0"/>
              </a:rPr>
              <a:t>(multi-sensory integration)</a:t>
            </a:r>
            <a:endParaRPr lang="en-BE" sz="1100" dirty="0">
              <a:latin typeface="Helvetica Light" panose="020B04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744C2-3E72-E44E-8292-80EF70F635FE}"/>
              </a:ext>
            </a:extLst>
          </p:cNvPr>
          <p:cNvSpPr txBox="1"/>
          <p:nvPr/>
        </p:nvSpPr>
        <p:spPr>
          <a:xfrm>
            <a:off x="5027520" y="1757729"/>
            <a:ext cx="1408411" cy="4881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Inter-state dynamism</a:t>
            </a:r>
          </a:p>
          <a:p>
            <a:pPr algn="ctr"/>
            <a:r>
              <a:rPr lang="en-US" sz="1100" dirty="0">
                <a:latin typeface="Helvetica Light" panose="020B0403020202020204" pitchFamily="34" charset="0"/>
              </a:rPr>
              <a:t>(metastability)</a:t>
            </a:r>
            <a:endParaRPr lang="en-BE" sz="1100" dirty="0">
              <a:latin typeface="Helvetica Light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DB5BA-F7EB-6449-BBF2-388438D25379}"/>
              </a:ext>
            </a:extLst>
          </p:cNvPr>
          <p:cNvSpPr txBox="1"/>
          <p:nvPr/>
        </p:nvSpPr>
        <p:spPr>
          <a:xfrm>
            <a:off x="938463" y="433938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B530C-61D1-7247-8007-4628F7466F43}"/>
              </a:ext>
            </a:extLst>
          </p:cNvPr>
          <p:cNvSpPr txBox="1"/>
          <p:nvPr/>
        </p:nvSpPr>
        <p:spPr>
          <a:xfrm>
            <a:off x="577516" y="410677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A418D-40A8-8F41-822F-8936CDB10E63}"/>
              </a:ext>
            </a:extLst>
          </p:cNvPr>
          <p:cNvSpPr txBox="1"/>
          <p:nvPr/>
        </p:nvSpPr>
        <p:spPr>
          <a:xfrm>
            <a:off x="4507832" y="3929725"/>
            <a:ext cx="2350168" cy="4881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Embodied responsiveness</a:t>
            </a:r>
          </a:p>
          <a:p>
            <a:pPr algn="ctr"/>
            <a:r>
              <a:rPr lang="en-US" sz="1100" dirty="0">
                <a:latin typeface="Helvetica Light" panose="020B0403020202020204" pitchFamily="34" charset="0"/>
              </a:rPr>
              <a:t>(active inference)</a:t>
            </a:r>
            <a:endParaRPr lang="en-BE" sz="1100" dirty="0">
              <a:latin typeface="Helvetica Light" panose="020B0403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B93CC6-D7BE-114C-9B69-D3F4664D7097}"/>
              </a:ext>
            </a:extLst>
          </p:cNvPr>
          <p:cNvSpPr/>
          <p:nvPr/>
        </p:nvSpPr>
        <p:spPr>
          <a:xfrm>
            <a:off x="1670180" y="1139393"/>
            <a:ext cx="317240" cy="2949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9F08A-DAEF-9843-804F-1CDB51825BD1}"/>
              </a:ext>
            </a:extLst>
          </p:cNvPr>
          <p:cNvSpPr txBox="1"/>
          <p:nvPr/>
        </p:nvSpPr>
        <p:spPr>
          <a:xfrm>
            <a:off x="439769" y="1146327"/>
            <a:ext cx="1873419" cy="48819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en-GB" sz="1400" dirty="0">
                <a:latin typeface="Helvetica Light" panose="020B0403020202020204" pitchFamily="34" charset="0"/>
              </a:rPr>
              <a:t>Anticorrelations</a:t>
            </a:r>
          </a:p>
          <a:p>
            <a:pPr algn="ctr"/>
            <a:r>
              <a:rPr lang="en-GB" sz="1100" dirty="0">
                <a:latin typeface="Helvetica Light" panose="020B0403020202020204" pitchFamily="34" charset="0"/>
              </a:rPr>
              <a:t>(n</a:t>
            </a:r>
            <a:r>
              <a:rPr lang="en-BE" sz="1100" dirty="0">
                <a:latin typeface="Helvetica Light" panose="020B0403020202020204" pitchFamily="34" charset="0"/>
              </a:rPr>
              <a:t>eural inhibition)</a:t>
            </a:r>
          </a:p>
        </p:txBody>
      </p:sp>
    </p:spTree>
    <p:extLst>
      <p:ext uri="{BB962C8B-B14F-4D97-AF65-F5344CB8AC3E}">
        <p14:creationId xmlns:p14="http://schemas.microsoft.com/office/powerpoint/2010/main" val="37552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9">
            <a:extLst>
              <a:ext uri="{FF2B5EF4-FFF2-40B4-BE49-F238E27FC236}">
                <a16:creationId xmlns:a16="http://schemas.microsoft.com/office/drawing/2014/main" id="{0A753EAC-83E2-554D-A491-8EBFE63CE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53" y="4518162"/>
            <a:ext cx="2313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400" dirty="0" err="1">
                <a:solidFill>
                  <a:schemeClr val="bg1"/>
                </a:solidFill>
                <a:latin typeface="Helvetica" pitchFamily="2" charset="0"/>
                <a:ea typeface="ＭＳ Ｐゴシック" charset="-128"/>
              </a:rPr>
              <a:t>a.demertzi@uliege.be</a:t>
            </a:r>
            <a:endParaRPr lang="en-US" altLang="en-US" sz="1400" dirty="0">
              <a:solidFill>
                <a:schemeClr val="bg1"/>
              </a:solidFill>
              <a:latin typeface="Helvetica" pitchFamily="2" charset="0"/>
              <a:ea typeface="ＭＳ Ｐゴシック" charset="-128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AC3C1232-97CD-1243-BBAE-84AC09E1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004" y="4018044"/>
            <a:ext cx="211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200" dirty="0">
                <a:solidFill>
                  <a:schemeClr val="bg1"/>
                </a:solidFill>
                <a:latin typeface="Helvetica" pitchFamily="2" charset="0"/>
                <a:ea typeface="ＭＳ Ｐゴシック" charset="-128"/>
              </a:rPr>
              <a:t>@</a:t>
            </a:r>
            <a:r>
              <a:rPr lang="en-GB" altLang="en-US" sz="1200" dirty="0" err="1">
                <a:solidFill>
                  <a:schemeClr val="bg1"/>
                </a:solidFill>
                <a:latin typeface="Helvetica" pitchFamily="2" charset="0"/>
                <a:ea typeface="ＭＳ Ｐゴシック" charset="-128"/>
              </a:rPr>
              <a:t>Ademertzi</a:t>
            </a:r>
            <a:endParaRPr lang="en-GB" altLang="en-US" sz="1200" dirty="0">
              <a:solidFill>
                <a:schemeClr val="bg1"/>
              </a:solidFill>
              <a:latin typeface="Helvetica" pitchFamily="2" charset="0"/>
              <a:ea typeface="ＭＳ Ｐゴシック" charset="-128"/>
            </a:endParaRPr>
          </a:p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@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PhysioCognGIGA</a:t>
            </a:r>
            <a:endParaRPr lang="en-US" altLang="en-US" sz="1200" dirty="0">
              <a:solidFill>
                <a:schemeClr val="bg1"/>
              </a:solidFill>
              <a:latin typeface="Helvetica" pitchFamily="2" charset="0"/>
              <a:ea typeface="ＭＳ Ｐゴシック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6C49C-CB53-1A4B-BADC-57F5B2D8B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t="14268" r="20971" b="17014"/>
          <a:stretch/>
        </p:blipFill>
        <p:spPr>
          <a:xfrm>
            <a:off x="5050867" y="102447"/>
            <a:ext cx="1061897" cy="1240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E1829B-BE44-3F46-8782-931E12580C3D}"/>
              </a:ext>
            </a:extLst>
          </p:cNvPr>
          <p:cNvSpPr/>
          <p:nvPr/>
        </p:nvSpPr>
        <p:spPr>
          <a:xfrm>
            <a:off x="4299042" y="3556754"/>
            <a:ext cx="255895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b="1" dirty="0">
                <a:latin typeface="Helvetica" pitchFamily="2" charset="0"/>
              </a:rPr>
              <a:t>Physiology of Cognition </a:t>
            </a:r>
          </a:p>
          <a:p>
            <a:pPr algn="r"/>
            <a:r>
              <a:rPr lang="en-US" sz="1050" dirty="0">
                <a:latin typeface="Helvetica" pitchFamily="2" charset="0"/>
              </a:rPr>
              <a:t>GIGA Institute (B34)</a:t>
            </a:r>
          </a:p>
          <a:p>
            <a:pPr algn="r"/>
            <a:r>
              <a:rPr lang="en-US" sz="1050" dirty="0">
                <a:latin typeface="Helvetica" pitchFamily="2" charset="0"/>
              </a:rPr>
              <a:t>Avenue de </a:t>
            </a:r>
            <a:r>
              <a:rPr lang="en-US" sz="1050" dirty="0" err="1">
                <a:latin typeface="Helvetica" pitchFamily="2" charset="0"/>
              </a:rPr>
              <a:t>l’Hôpital</a:t>
            </a:r>
            <a:r>
              <a:rPr lang="en-US" sz="1050" dirty="0">
                <a:latin typeface="Helvetica" pitchFamily="2" charset="0"/>
              </a:rPr>
              <a:t>, 11 </a:t>
            </a:r>
          </a:p>
          <a:p>
            <a:pPr algn="r"/>
            <a:r>
              <a:rPr lang="en-US" sz="1050" dirty="0">
                <a:latin typeface="Helvetica" pitchFamily="2" charset="0"/>
              </a:rPr>
              <a:t>4000 </a:t>
            </a:r>
            <a:r>
              <a:rPr lang="en-US" sz="1050" dirty="0" err="1">
                <a:latin typeface="Helvetica" pitchFamily="2" charset="0"/>
              </a:rPr>
              <a:t>Sart</a:t>
            </a:r>
            <a:r>
              <a:rPr lang="en-US" sz="1050" dirty="0">
                <a:latin typeface="Helvetica" pitchFamily="2" charset="0"/>
              </a:rPr>
              <a:t> Tilman </a:t>
            </a:r>
          </a:p>
          <a:p>
            <a:pPr algn="r"/>
            <a:r>
              <a:rPr lang="en-US" sz="1050" dirty="0">
                <a:latin typeface="Helvetica" pitchFamily="2" charset="0"/>
              </a:rPr>
              <a:t>University of Liège </a:t>
            </a:r>
          </a:p>
          <a:p>
            <a:pPr algn="r"/>
            <a:r>
              <a:rPr lang="en-US" sz="1050" dirty="0">
                <a:latin typeface="Helvetica" pitchFamily="2" charset="0"/>
              </a:rPr>
              <a:t>BELGIUM 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292346-DB0C-CE40-AF0A-E1148A22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2" y="3871740"/>
            <a:ext cx="691575" cy="691575"/>
          </a:xfrm>
          <a:prstGeom prst="rect">
            <a:avLst/>
          </a:prstGeom>
        </p:spPr>
      </p:pic>
      <p:pic>
        <p:nvPicPr>
          <p:cNvPr id="23" name="Graphic 22" descr="Envelope">
            <a:extLst>
              <a:ext uri="{FF2B5EF4-FFF2-40B4-BE49-F238E27FC236}">
                <a16:creationId xmlns:a16="http://schemas.microsoft.com/office/drawing/2014/main" id="{C675FF3E-46C9-D748-A385-74D2BB101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880" y="4408729"/>
            <a:ext cx="478700" cy="4787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887408-DB38-4A4E-807C-DD0984446F6F}"/>
              </a:ext>
            </a:extLst>
          </p:cNvPr>
          <p:cNvSpPr txBox="1"/>
          <p:nvPr/>
        </p:nvSpPr>
        <p:spPr>
          <a:xfrm>
            <a:off x="3136392" y="34198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US" sz="1100" dirty="0"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9F1129-AD66-FC4D-ACED-B0A97E30126D}"/>
              </a:ext>
            </a:extLst>
          </p:cNvPr>
          <p:cNvSpPr/>
          <p:nvPr/>
        </p:nvSpPr>
        <p:spPr>
          <a:xfrm>
            <a:off x="3735135" y="4642428"/>
            <a:ext cx="3429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938" algn="ctr"/>
            <a:r>
              <a:rPr lang="en-US" sz="1200" dirty="0" err="1">
                <a:solidFill>
                  <a:srgbClr val="00707F"/>
                </a:solidFill>
                <a:latin typeface="Helvetica" pitchFamily="2" charset="0"/>
              </a:rPr>
              <a:t>www.gigaphysiologycognition.uliege.be</a:t>
            </a:r>
            <a:endParaRPr lang="en-US" sz="1200" dirty="0">
              <a:solidFill>
                <a:srgbClr val="00707F"/>
              </a:solidFill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6949F0-69E2-6A48-93EA-42C2DDCEFBF6}"/>
              </a:ext>
            </a:extLst>
          </p:cNvPr>
          <p:cNvSpPr/>
          <p:nvPr/>
        </p:nvSpPr>
        <p:spPr>
          <a:xfrm>
            <a:off x="886551" y="2044841"/>
            <a:ext cx="5367529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38113" algn="ctr">
              <a:spcBef>
                <a:spcPct val="0"/>
              </a:spcBef>
              <a:spcAft>
                <a:spcPts val="450"/>
              </a:spcAft>
            </a:pPr>
            <a:r>
              <a:rPr lang="en-US" altLang="zh-CN" sz="2000" dirty="0">
                <a:solidFill>
                  <a:srgbClr val="5FA4B0"/>
                </a:solidFill>
                <a:latin typeface="Helvetica Light" panose="020B0403020202020204" pitchFamily="34" charset="0"/>
                <a:ea typeface="Arial" charset="0"/>
                <a:cs typeface="Arial" charset="0"/>
                <a:sym typeface="Wingdings" charset="2"/>
              </a:rPr>
              <a:t>Consciousness is a construct </a:t>
            </a:r>
          </a:p>
          <a:p>
            <a:pPr marL="182563" lvl="0" indent="-138113" algn="ctr">
              <a:spcBef>
                <a:spcPct val="0"/>
              </a:spcBef>
              <a:spcAft>
                <a:spcPts val="450"/>
              </a:spcAft>
            </a:pPr>
            <a:r>
              <a:rPr lang="en-US" altLang="zh-CN" sz="2000" dirty="0">
                <a:solidFill>
                  <a:srgbClr val="5FA4B0"/>
                </a:solidFill>
                <a:latin typeface="Helvetica Light" panose="020B0403020202020204" pitchFamily="34" charset="0"/>
                <a:ea typeface="Arial" charset="0"/>
                <a:cs typeface="Arial" charset="0"/>
                <a:sym typeface="Wingdings" charset="2"/>
              </a:rPr>
              <a:t>of collective consensus and concerns us all</a:t>
            </a:r>
            <a:endParaRPr lang="en-US" sz="2000" dirty="0">
              <a:latin typeface="Helvetica Light" panose="020B0403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E174B6-EAAF-2A48-896C-645ACCF44F4E}"/>
              </a:ext>
            </a:extLst>
          </p:cNvPr>
          <p:cNvSpPr/>
          <p:nvPr/>
        </p:nvSpPr>
        <p:spPr>
          <a:xfrm>
            <a:off x="2789778" y="317561"/>
            <a:ext cx="1278442" cy="73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EF2DB6-7551-DE42-AAC4-5412B0CF1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403" y="525112"/>
            <a:ext cx="1127104" cy="71045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792FD70-EA9A-EB4C-AC88-CEE50C0BDA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283" y="444612"/>
            <a:ext cx="2666702" cy="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4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3718B-3C81-DB4C-B18C-7256D645C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837"/>
          <a:stretch/>
        </p:blipFill>
        <p:spPr>
          <a:xfrm>
            <a:off x="1737178" y="3425408"/>
            <a:ext cx="2916413" cy="1070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5A4B0A-E11B-AE48-A568-43A2D7C4B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6" y="215648"/>
            <a:ext cx="4106907" cy="3004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E5FB0-4A16-1C40-B79D-E3203466EE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43436" r="84191" b="47794"/>
          <a:stretch/>
        </p:blipFill>
        <p:spPr>
          <a:xfrm rot="16200000">
            <a:off x="1575154" y="3822168"/>
            <a:ext cx="883826" cy="3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6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F9F486-E8C3-C346-9414-C9DE0C4BA789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DDB0ADC-EF2B-3747-8979-11F2DBF7B55B}"/>
              </a:ext>
            </a:extLst>
          </p:cNvPr>
          <p:cNvSpPr/>
          <p:nvPr/>
        </p:nvSpPr>
        <p:spPr>
          <a:xfrm>
            <a:off x="6292823" y="33364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FAE0D-EAD3-7242-88FA-0003D4E1805D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1C3DB96F-0C54-5449-8378-3AE53F847B2B}"/>
              </a:ext>
            </a:extLst>
          </p:cNvPr>
          <p:cNvSpPr txBox="1">
            <a:spLocks/>
          </p:cNvSpPr>
          <p:nvPr/>
        </p:nvSpPr>
        <p:spPr>
          <a:xfrm>
            <a:off x="-60176" y="299540"/>
            <a:ext cx="6844286" cy="616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b="0" kern="1200">
                <a:solidFill>
                  <a:srgbClr val="5FA4B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Helvetica" pitchFamily="2" charset="0"/>
              </a:rPr>
              <a:t>Anticorrelations and Consciousness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31A79F3-F5C4-D945-8B66-0B3F2AAA1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035" y="2541602"/>
            <a:ext cx="2491441" cy="186858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86CD91-B27F-954B-BA94-C03FDD70B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044"/>
          <a:stretch/>
        </p:blipFill>
        <p:spPr>
          <a:xfrm>
            <a:off x="3842426" y="1077557"/>
            <a:ext cx="2727050" cy="9662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49EA85-062C-6A4E-8236-1FB6B8960C75}"/>
              </a:ext>
            </a:extLst>
          </p:cNvPr>
          <p:cNvSpPr txBox="1"/>
          <p:nvPr/>
        </p:nvSpPr>
        <p:spPr>
          <a:xfrm>
            <a:off x="17112" y="1005443"/>
            <a:ext cx="3951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Anticorrelations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reduce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intensity or are undetectable in :</a:t>
            </a:r>
            <a:endParaRPr lang="en-US" sz="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unresponsive brain-damaged patients </a:t>
            </a:r>
            <a:r>
              <a:rPr lang="en-GB" sz="1000" dirty="0">
                <a:latin typeface="Calibri" panose="020F0502020204030204" pitchFamily="34" charset="0"/>
                <a:ea typeface="Arial" panose="020B0604020202020204" pitchFamily="34" charset="0"/>
              </a:rPr>
              <a:t>(Di Perri et al., 2016; </a:t>
            </a:r>
            <a:r>
              <a:rPr lang="en-GB" sz="1000" dirty="0" err="1">
                <a:latin typeface="Calibri" panose="020F0502020204030204" pitchFamily="34" charset="0"/>
                <a:ea typeface="Arial" panose="020B0604020202020204" pitchFamily="34" charset="0"/>
              </a:rPr>
              <a:t>Threlkeld</a:t>
            </a:r>
            <a:r>
              <a:rPr lang="en-GB" sz="1000" dirty="0">
                <a:latin typeface="Calibri" panose="020F0502020204030204" pitchFamily="34" charset="0"/>
                <a:ea typeface="Arial" panose="020B0604020202020204" pitchFamily="34" charset="0"/>
              </a:rPr>
              <a:t> et al., 2018)</a:t>
            </a:r>
            <a:endParaRPr lang="en-BE" sz="1100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hypnosis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(Demertzi et al., 2011) </a:t>
            </a: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in deep anesthesia </a:t>
            </a:r>
            <a:r>
              <a:rPr lang="en-GB" sz="1000" dirty="0">
                <a:latin typeface="Calibri" panose="020F0502020204030204" pitchFamily="34" charset="0"/>
                <a:ea typeface="Arial" panose="020B0604020202020204" pitchFamily="34" charset="0"/>
              </a:rPr>
              <a:t>(</a:t>
            </a:r>
            <a:r>
              <a:rPr lang="en-GB" sz="1000" dirty="0" err="1">
                <a:latin typeface="Calibri" panose="020F0502020204030204" pitchFamily="34" charset="0"/>
                <a:ea typeface="Arial" panose="020B0604020202020204" pitchFamily="34" charset="0"/>
              </a:rPr>
              <a:t>Boveroux</a:t>
            </a:r>
            <a:r>
              <a:rPr lang="en-GB" sz="1000" dirty="0">
                <a:latin typeface="Calibri" panose="020F0502020204030204" pitchFamily="34" charset="0"/>
                <a:ea typeface="Arial" panose="020B0604020202020204" pitchFamily="34" charset="0"/>
              </a:rPr>
              <a:t> et al., 2010)</a:t>
            </a:r>
            <a:endParaRPr lang="en-US" sz="1000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 sleep deprivation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(De Havas et al., 2012; Yeo et al., 2015) </a:t>
            </a: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slow wave sleep and REM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(Chow et al., 2013)</a:t>
            </a:r>
          </a:p>
          <a:p>
            <a:pPr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deep sedation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Luppi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2019)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D1D373-F73B-8C4E-BDE9-C9DD07B03623}"/>
              </a:ext>
            </a:extLst>
          </p:cNvPr>
          <p:cNvSpPr txBox="1"/>
          <p:nvPr/>
        </p:nvSpPr>
        <p:spPr>
          <a:xfrm>
            <a:off x="17112" y="2482771"/>
            <a:ext cx="40609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nticorrelations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recover: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at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post-anesthetic period 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(Nir et al., 2020)</a:t>
            </a:r>
            <a:endParaRPr lang="en-US" sz="1000" dirty="0"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 emergence from a disorder of consciousness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(Di Perri et al., 2016; </a:t>
            </a:r>
            <a:r>
              <a:rPr lang="en-US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Threlkeld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al., 2018).</a:t>
            </a:r>
          </a:p>
          <a:p>
            <a:endParaRPr lang="en-US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Anticorrelations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contribute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to: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cognitive function 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(Keller et al., 2015; </a:t>
            </a:r>
            <a:r>
              <a:rPr lang="en-GB" sz="1000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Vanhaudenhuyse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et al., 2011)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greater intensity lead to better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within-subject performance 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</a:t>
            </a:r>
            <a:r>
              <a:rPr lang="en-GB" sz="1000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Kucyi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et al., 2017)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between-subject performance 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</a:t>
            </a:r>
            <a:r>
              <a:rPr lang="en-GB" sz="1000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Spreng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et al., 2010)</a:t>
            </a:r>
            <a:r>
              <a:rPr lang="en-US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1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life span</a:t>
            </a:r>
          </a:p>
          <a:p>
            <a:pPr marL="407988" lvl="1" indent="-19050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tart weak in children, strengthe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during adolescence, end up fully anticorrelated in young adulthood </a:t>
            </a:r>
            <a:r>
              <a:rPr lang="en-GB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(Chai et al., 2014)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407988" lvl="1" indent="-190500">
              <a:buFont typeface="Wingdings" pitchFamily="2" charset="2"/>
              <a:buChar char="Ø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 selectively decreased during healthy aging </a:t>
            </a:r>
            <a:r>
              <a:rPr lang="en-US" sz="10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(Keller et al., 2015)</a:t>
            </a:r>
            <a:r>
              <a:rPr lang="en-BE" sz="1000" dirty="0">
                <a:effectLst/>
              </a:rPr>
              <a:t> </a:t>
            </a:r>
            <a:endParaRPr lang="en-BE" sz="1000" dirty="0"/>
          </a:p>
        </p:txBody>
      </p:sp>
    </p:spTree>
    <p:extLst>
      <p:ext uri="{BB962C8B-B14F-4D97-AF65-F5344CB8AC3E}">
        <p14:creationId xmlns:p14="http://schemas.microsoft.com/office/powerpoint/2010/main" val="42262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669796" y="873391"/>
            <a:ext cx="330955" cy="30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26" name="Rectangle 25"/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ECCF054E-7CE5-9B4A-9851-9707A337E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409" y="4576286"/>
            <a:ext cx="2629566" cy="43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75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75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Demertzi et al, </a:t>
            </a:r>
            <a:r>
              <a:rPr lang="en-US" altLang="en-US" sz="75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Prog Brain Res </a:t>
            </a:r>
            <a:r>
              <a:rPr lang="en-US" altLang="en-US" sz="75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2009		</a:t>
            </a:r>
          </a:p>
          <a:p>
            <a:pPr>
              <a:spcBef>
                <a:spcPct val="0"/>
              </a:spcBef>
            </a:pPr>
            <a:r>
              <a:rPr lang="en-US" altLang="en-US" sz="75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Demertzi</a:t>
            </a:r>
            <a:r>
              <a:rPr lang="en-US" altLang="en-US" sz="75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&amp; Racine et al, </a:t>
            </a:r>
            <a:r>
              <a:rPr lang="en-US" altLang="en-US" sz="75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Neuroethics</a:t>
            </a:r>
            <a:r>
              <a:rPr lang="en-US" altLang="en-US" sz="75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2012</a:t>
            </a:r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D1C37589-47CF-3043-A743-FB5E8DAF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6" y="98705"/>
            <a:ext cx="6441949" cy="1096118"/>
          </a:xfrm>
        </p:spPr>
        <p:txBody>
          <a:bodyPr>
            <a:noAutofit/>
          </a:bodyPr>
          <a:lstStyle/>
          <a:p>
            <a:r>
              <a:rPr lang="fr-FR" sz="2800" dirty="0" err="1">
                <a:solidFill>
                  <a:srgbClr val="5FA4B0"/>
                </a:solidFill>
                <a:latin typeface="Helvetica" pitchFamily="2" charset="0"/>
              </a:rPr>
              <a:t>Consciousness</a:t>
            </a:r>
            <a:r>
              <a:rPr lang="fr-FR" sz="2800" dirty="0">
                <a:solidFill>
                  <a:srgbClr val="5FA4B0"/>
                </a:solidFill>
                <a:latin typeface="Helvetica" pitchFamily="2" charset="0"/>
              </a:rPr>
              <a:t> as an </a:t>
            </a:r>
            <a:r>
              <a:rPr lang="fr-FR" sz="2800" dirty="0" err="1">
                <a:solidFill>
                  <a:srgbClr val="5FA4B0"/>
                </a:solidFill>
                <a:latin typeface="Helvetica" pitchFamily="2" charset="0"/>
              </a:rPr>
              <a:t>ethical</a:t>
            </a:r>
            <a:r>
              <a:rPr lang="fr-FR" sz="2800" dirty="0">
                <a:solidFill>
                  <a:srgbClr val="5FA4B0"/>
                </a:solidFill>
                <a:latin typeface="Helvetica" pitchFamily="2" charset="0"/>
              </a:rPr>
              <a:t> </a:t>
            </a:r>
            <a:r>
              <a:rPr lang="fr-FR" sz="2800" dirty="0" err="1">
                <a:solidFill>
                  <a:srgbClr val="5FA4B0"/>
                </a:solidFill>
                <a:latin typeface="Helvetica" pitchFamily="2" charset="0"/>
              </a:rPr>
              <a:t>imperative</a:t>
            </a:r>
            <a:endParaRPr lang="fr-FR" sz="2800" dirty="0">
              <a:solidFill>
                <a:srgbClr val="5FA4B0"/>
              </a:solidFill>
              <a:latin typeface="Helvetica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5FB723-5D1E-9849-A03E-B3E76AD8C008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BD95AB-5ACB-764C-9C79-9F8A7D57BC5B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latin typeface="Helvetica Light" panose="020B0403020202020204" pitchFamily="34" charset="0"/>
              </a:rPr>
              <a:t>Ethical significance 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| </a:t>
            </a:r>
            <a:r>
              <a:rPr lang="en-BE" sz="1100" dirty="0">
                <a:latin typeface="Helvetica Light" panose="020B0403020202020204" pitchFamily="34" charset="0"/>
              </a:rPr>
              <a:t>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Brain Proxies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5B51E-D1EA-A24D-84DE-E2275034611E}"/>
              </a:ext>
            </a:extLst>
          </p:cNvPr>
          <p:cNvSpPr/>
          <p:nvPr/>
        </p:nvSpPr>
        <p:spPr>
          <a:xfrm>
            <a:off x="550338" y="4789562"/>
            <a:ext cx="257175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altLang="en-US" sz="825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Demertzi et al, </a:t>
            </a:r>
            <a:r>
              <a:rPr lang="nl-NL" altLang="en-US" sz="825" i="1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J </a:t>
            </a:r>
            <a:r>
              <a:rPr lang="nl-NL" altLang="en-US" sz="825" i="1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Neurol</a:t>
            </a:r>
            <a:r>
              <a:rPr lang="nl-NL" altLang="en-US" sz="825" i="1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nl-NL" altLang="en-US" sz="825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2011</a:t>
            </a:r>
            <a:endParaRPr lang="en-US" sz="825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 b="12025"/>
          <a:stretch/>
        </p:blipFill>
        <p:spPr>
          <a:xfrm>
            <a:off x="3156018" y="1706161"/>
            <a:ext cx="3401957" cy="2870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713FC0-4EE7-864B-84BF-5E071106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29" b="17077"/>
          <a:stretch/>
        </p:blipFill>
        <p:spPr>
          <a:xfrm>
            <a:off x="434713" y="1357245"/>
            <a:ext cx="2189175" cy="32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Rectangle 39">
            <a:extLst>
              <a:ext uri="{FF2B5EF4-FFF2-40B4-BE49-F238E27FC236}">
                <a16:creationId xmlns:a16="http://schemas.microsoft.com/office/drawing/2014/main" id="{B1DC4079-9975-4541-84EB-DF07AFCDF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096" y="2701464"/>
            <a:ext cx="29244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8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Schnakers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Ann </a:t>
            </a:r>
            <a:r>
              <a:rPr lang="en-US" altLang="en-US" sz="80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Neurol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2006; 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BMC </a:t>
            </a:r>
            <a:r>
              <a:rPr lang="en-US" altLang="en-US" sz="80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Neurol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2009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46AFAC-2380-BF4A-8F7D-C5FF559AF12F}"/>
              </a:ext>
            </a:extLst>
          </p:cNvPr>
          <p:cNvSpPr txBox="1"/>
          <p:nvPr/>
        </p:nvSpPr>
        <p:spPr>
          <a:xfrm>
            <a:off x="3854744" y="1338733"/>
            <a:ext cx="2533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 charset="0"/>
                <a:ea typeface="Arial" charset="0"/>
                <a:cs typeface="Arial" charset="0"/>
              </a:rPr>
              <a:t>n=103 post-comatose patients</a:t>
            </a:r>
          </a:p>
          <a:p>
            <a:pPr algn="ctr"/>
            <a:endParaRPr lang="en-US" sz="105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050" dirty="0">
                <a:latin typeface="Arial" charset="0"/>
                <a:ea typeface="Arial" charset="0"/>
                <a:cs typeface="Arial" charset="0"/>
              </a:rPr>
              <a:t>45 Clinical diagnosis of VS</a:t>
            </a:r>
          </a:p>
          <a:p>
            <a:pPr algn="ctr"/>
            <a:r>
              <a:rPr lang="en-US" sz="1050" dirty="0">
                <a:latin typeface="Arial" charset="0"/>
                <a:ea typeface="Arial" charset="0"/>
                <a:cs typeface="Arial" charset="0"/>
              </a:rPr>
              <a:t>18 Coma Recovery Scale MCS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6DBF19-0845-B44B-A814-626A8C146726}"/>
              </a:ext>
            </a:extLst>
          </p:cNvPr>
          <p:cNvSpPr txBox="1"/>
          <p:nvPr/>
        </p:nvSpPr>
        <p:spPr>
          <a:xfrm>
            <a:off x="4506204" y="2457566"/>
            <a:ext cx="1322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Arial" charset="0"/>
                <a:ea typeface="Arial" charset="0"/>
                <a:cs typeface="Arial" charset="0"/>
              </a:rPr>
              <a:t>40% misdiagnosis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71783A-78E0-5546-B2C8-719F7905D609}"/>
              </a:ext>
            </a:extLst>
          </p:cNvPr>
          <p:cNvGrpSpPr/>
          <p:nvPr/>
        </p:nvGrpSpPr>
        <p:grpSpPr>
          <a:xfrm>
            <a:off x="3791727" y="1009443"/>
            <a:ext cx="2642569" cy="275915"/>
            <a:chOff x="1295003" y="1579739"/>
            <a:chExt cx="3523425" cy="36788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55B14D3-85C9-794D-B611-6329CF1D82B9}"/>
                </a:ext>
              </a:extLst>
            </p:cNvPr>
            <p:cNvSpPr/>
            <p:nvPr/>
          </p:nvSpPr>
          <p:spPr bwMode="auto">
            <a:xfrm>
              <a:off x="1295003" y="1579739"/>
              <a:ext cx="3523425" cy="367887"/>
            </a:xfrm>
            <a:prstGeom prst="rect">
              <a:avLst/>
            </a:prstGeom>
            <a:solidFill>
              <a:schemeClr val="bg1">
                <a:lumMod val="75000"/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7479" tIns="23739" rIns="47479" bIns="23739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246">
                <a:latin typeface="Tahoma" pitchFamily="116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895F6739-1880-8442-A038-B898D8FCADE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440580" y="1596034"/>
              <a:ext cx="3154784" cy="299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5pPr>
              <a:lvl6pPr marL="457167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6pPr>
              <a:lvl7pPr marL="914332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7pPr>
              <a:lvl8pPr marL="1371498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8pPr>
              <a:lvl9pPr marL="1828664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9pPr>
            </a:lstStyle>
            <a:p>
              <a:pPr algn="ctr"/>
              <a:r>
                <a:rPr lang="en-US" sz="1350" b="1" kern="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Standardized assessment</a:t>
              </a:r>
            </a:p>
          </p:txBody>
        </p:sp>
      </p:grpSp>
      <p:sp>
        <p:nvSpPr>
          <p:cNvPr id="38" name="Down Arrow 37">
            <a:extLst>
              <a:ext uri="{FF2B5EF4-FFF2-40B4-BE49-F238E27FC236}">
                <a16:creationId xmlns:a16="http://schemas.microsoft.com/office/drawing/2014/main" id="{4AC0AD4E-7E1D-3649-8723-3668B11AB5A9}"/>
              </a:ext>
            </a:extLst>
          </p:cNvPr>
          <p:cNvSpPr/>
          <p:nvPr/>
        </p:nvSpPr>
        <p:spPr>
          <a:xfrm>
            <a:off x="4933217" y="2116062"/>
            <a:ext cx="301473" cy="31404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6AF274-8D11-8C4E-A451-3594C62BF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" y="944814"/>
            <a:ext cx="3280032" cy="399532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57CC85A-9488-C047-984D-426F580B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9" y="4836269"/>
            <a:ext cx="2533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 sz="8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Giacino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Neurology</a:t>
            </a:r>
            <a:r>
              <a:rPr lang="en-US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2002</a:t>
            </a:r>
          </a:p>
        </p:txBody>
      </p:sp>
      <p:pic>
        <p:nvPicPr>
          <p:cNvPr id="41" name="Image 1">
            <a:extLst>
              <a:ext uri="{FF2B5EF4-FFF2-40B4-BE49-F238E27FC236}">
                <a16:creationId xmlns:a16="http://schemas.microsoft.com/office/drawing/2014/main" id="{6B2D3920-3101-524E-8518-684AE9E2E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27" y="3657598"/>
            <a:ext cx="1498941" cy="113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5A17722-E291-7F48-85A5-ED388E1C8FEC}"/>
              </a:ext>
            </a:extLst>
          </p:cNvPr>
          <p:cNvSpPr/>
          <p:nvPr/>
        </p:nvSpPr>
        <p:spPr>
          <a:xfrm>
            <a:off x="4836906" y="4832421"/>
            <a:ext cx="21945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8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Stender</a:t>
            </a:r>
            <a:r>
              <a:rPr lang="en-US" altLang="en-US" sz="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&amp; </a:t>
            </a:r>
            <a:r>
              <a:rPr lang="en-US" altLang="en-US" sz="8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Gosseries</a:t>
            </a:r>
            <a:r>
              <a:rPr lang="en-US" altLang="en-US" sz="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altLang="en-US" sz="800" i="1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Lancet 2</a:t>
            </a:r>
            <a:r>
              <a:rPr lang="en-US" altLang="en-US" sz="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014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AA9D21-2D82-D343-B0FC-8D120F24E807}"/>
              </a:ext>
            </a:extLst>
          </p:cNvPr>
          <p:cNvGrpSpPr/>
          <p:nvPr/>
        </p:nvGrpSpPr>
        <p:grpSpPr>
          <a:xfrm>
            <a:off x="5048368" y="3610464"/>
            <a:ext cx="1749719" cy="1199055"/>
            <a:chOff x="3221927" y="1379722"/>
            <a:chExt cx="3517325" cy="201465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160D140-9502-5745-8BE3-B2618EDB7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b="43803"/>
            <a:stretch/>
          </p:blipFill>
          <p:spPr>
            <a:xfrm>
              <a:off x="3221927" y="1379722"/>
              <a:ext cx="3517200" cy="199080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8608891-74A5-1144-8E8F-EB373A766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09" t="38818" r="2785" b="38688"/>
            <a:stretch/>
          </p:blipFill>
          <p:spPr>
            <a:xfrm>
              <a:off x="3370521" y="2116265"/>
              <a:ext cx="3264195" cy="73891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C74DBAD-7C23-F745-B8E9-2693F7017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2853"/>
            <a:stretch/>
          </p:blipFill>
          <p:spPr>
            <a:xfrm>
              <a:off x="3223229" y="2831316"/>
              <a:ext cx="3516023" cy="56306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FDC93E-8734-EF41-BFB6-D77EFFC9E81A}"/>
              </a:ext>
            </a:extLst>
          </p:cNvPr>
          <p:cNvGrpSpPr/>
          <p:nvPr/>
        </p:nvGrpSpPr>
        <p:grpSpPr>
          <a:xfrm>
            <a:off x="3567095" y="3215481"/>
            <a:ext cx="3140029" cy="275915"/>
            <a:chOff x="1295003" y="1579739"/>
            <a:chExt cx="3523425" cy="36788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154790-EAF1-8047-8626-5B4D510F9620}"/>
                </a:ext>
              </a:extLst>
            </p:cNvPr>
            <p:cNvSpPr/>
            <p:nvPr/>
          </p:nvSpPr>
          <p:spPr bwMode="auto">
            <a:xfrm>
              <a:off x="1295003" y="1579739"/>
              <a:ext cx="3523425" cy="367887"/>
            </a:xfrm>
            <a:prstGeom prst="rect">
              <a:avLst/>
            </a:prstGeom>
            <a:solidFill>
              <a:schemeClr val="bg1">
                <a:lumMod val="75000"/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7479" tIns="23739" rIns="47479" bIns="23739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246">
                <a:latin typeface="Tahoma" pitchFamily="116" charset="0"/>
              </a:endParaRP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8778E5B8-F071-914E-8D10-8DEAE64FAB5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440580" y="1596034"/>
              <a:ext cx="3154784" cy="299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2pPr>
              <a:lvl3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3pPr>
              <a:lvl4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4pPr>
              <a:lvl5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5pPr>
              <a:lvl6pPr marL="457167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6pPr>
              <a:lvl7pPr marL="914332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7pPr>
              <a:lvl8pPr marL="1371498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8pPr>
              <a:lvl9pPr marL="1828664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2"/>
                  </a:solidFill>
                  <a:latin typeface="Tahoma" pitchFamily="116" charset="0"/>
                </a:defRPr>
              </a:lvl9pPr>
            </a:lstStyle>
            <a:p>
              <a:pPr algn="ctr"/>
              <a:r>
                <a:rPr lang="en-US" sz="1050" b="1" kern="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Standardized assessment &amp; Neuroimaging</a:t>
              </a: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5E5D2419-1B4C-6847-BEFC-74564A8936AB}"/>
              </a:ext>
            </a:extLst>
          </p:cNvPr>
          <p:cNvSpPr/>
          <p:nvPr/>
        </p:nvSpPr>
        <p:spPr>
          <a:xfrm>
            <a:off x="5513204" y="4264610"/>
            <a:ext cx="387178" cy="132111"/>
          </a:xfrm>
          <a:prstGeom prst="ellipse">
            <a:avLst/>
          </a:prstGeom>
          <a:solidFill>
            <a:srgbClr val="7030A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5DE25E-E414-7B47-8690-2BDEE733DD94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latin typeface="Helvetica Light" panose="020B0403020202020204" pitchFamily="34" charset="0"/>
              </a:rPr>
              <a:t>Ethical significance 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| </a:t>
            </a:r>
            <a:r>
              <a:rPr lang="en-BE" sz="1100" dirty="0">
                <a:latin typeface="Helvetica Light" panose="020B0403020202020204" pitchFamily="34" charset="0"/>
              </a:rPr>
              <a:t> 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Brain Proxies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D7B1D60-1193-2E44-B124-2A1B4BFBD19B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0875" y="328413"/>
            <a:ext cx="6194979" cy="616294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We cannot always trust behavior</a:t>
            </a:r>
            <a:endParaRPr lang="en-GB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4241" y="243623"/>
            <a:ext cx="7017339" cy="794156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Resting state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" name="Picture 15" descr="newyorkr.gif">
            <a:extLst>
              <a:ext uri="{FF2B5EF4-FFF2-40B4-BE49-F238E27FC236}">
                <a16:creationId xmlns:a16="http://schemas.microsoft.com/office/drawing/2014/main" id="{12165B85-890F-014E-9B1C-F8007E4F9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3" y="1279252"/>
            <a:ext cx="2087956" cy="291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32E54E-9E5D-7B47-8BB4-60E904036EC6}"/>
              </a:ext>
            </a:extLst>
          </p:cNvPr>
          <p:cNvSpPr/>
          <p:nvPr/>
        </p:nvSpPr>
        <p:spPr>
          <a:xfrm>
            <a:off x="2381920" y="1627308"/>
            <a:ext cx="2366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Brain </a:t>
            </a:r>
            <a:r>
              <a:rPr lang="en-US" sz="1200" dirty="0">
                <a:latin typeface="Helvetica" pitchFamily="2" charset="0"/>
                <a:cs typeface="Apple Symbols" panose="02000000000000000000" pitchFamily="2" charset="-79"/>
              </a:rPr>
              <a:t>~2</a:t>
            </a:r>
            <a:r>
              <a:rPr lang="en-US" sz="1200" dirty="0">
                <a:latin typeface="Helvetica" pitchFamily="2" charset="0"/>
              </a:rPr>
              <a:t>% body’s weight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Evoked changes &lt;5%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80% for neuronal signaling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7D9CEE-B948-624B-9797-9CDAE1095167}"/>
              </a:ext>
            </a:extLst>
          </p:cNvPr>
          <p:cNvSpPr/>
          <p:nvPr/>
        </p:nvSpPr>
        <p:spPr>
          <a:xfrm>
            <a:off x="2462616" y="3195484"/>
            <a:ext cx="22858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"While conscious awareness is […] energetically inexpensive, it is dependent upon a very complex, dynamically organize state of the brain that is achieved at great expense"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B4A4E31-4257-7A4B-86F6-851095982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41" y="4833794"/>
            <a:ext cx="66659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dirty="0" err="1">
                <a:latin typeface="Helvetica" pitchFamily="2" charset="0"/>
                <a:cs typeface="Arial"/>
              </a:rPr>
              <a:t>Raichle</a:t>
            </a:r>
            <a:r>
              <a:rPr lang="en-US" sz="800" dirty="0">
                <a:latin typeface="Helvetica" pitchFamily="2" charset="0"/>
                <a:cs typeface="Arial"/>
              </a:rPr>
              <a:t> &amp; Snyder, 2009 In: Laureys S, </a:t>
            </a:r>
            <a:r>
              <a:rPr lang="en-US" sz="800" dirty="0" err="1">
                <a:latin typeface="Helvetica" pitchFamily="2" charset="0"/>
                <a:cs typeface="Arial"/>
              </a:rPr>
              <a:t>Tononi</a:t>
            </a:r>
            <a:r>
              <a:rPr lang="en-US" sz="800" dirty="0">
                <a:latin typeface="Helvetica" pitchFamily="2" charset="0"/>
                <a:cs typeface="Arial"/>
              </a:rPr>
              <a:t> G </a:t>
            </a:r>
            <a:r>
              <a:rPr lang="en-US" sz="800" i="1" dirty="0">
                <a:latin typeface="Helvetica" pitchFamily="2" charset="0"/>
                <a:cs typeface="Arial"/>
              </a:rPr>
              <a:t>The Neurology of Consciousness</a:t>
            </a:r>
            <a:r>
              <a:rPr lang="en-US" sz="800" dirty="0">
                <a:latin typeface="Helvetica" pitchFamily="2" charset="0"/>
                <a:cs typeface="Arial"/>
              </a:rPr>
              <a:t>. Oxford: Elsevier Academic Press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6058509-3D27-2F4B-A9C4-A6A0542AAE8C}"/>
              </a:ext>
            </a:extLst>
          </p:cNvPr>
          <p:cNvSpPr/>
          <p:nvPr/>
        </p:nvSpPr>
        <p:spPr>
          <a:xfrm rot="5400000">
            <a:off x="3355396" y="2454967"/>
            <a:ext cx="578878" cy="484314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EF36"/>
          </a:solidFill>
          <a:ln>
            <a:solidFill>
              <a:srgbClr val="5FA4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highlight>
                <a:srgbClr val="80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AC88D-EC3B-E949-81D2-E398FDA70B7F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2BC26C-2266-1043-A74C-D6CBA42479F4}"/>
              </a:ext>
            </a:extLst>
          </p:cNvPr>
          <p:cNvGrpSpPr/>
          <p:nvPr/>
        </p:nvGrpSpPr>
        <p:grpSpPr>
          <a:xfrm>
            <a:off x="4587203" y="1341317"/>
            <a:ext cx="2427631" cy="2726589"/>
            <a:chOff x="-230389" y="2695329"/>
            <a:chExt cx="2427631" cy="2726589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BEBA4BEB-E244-D948-A674-7FBBD4B933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3" t="28925" r="49116" b="23668"/>
            <a:stretch/>
          </p:blipFill>
          <p:spPr bwMode="auto">
            <a:xfrm>
              <a:off x="101868" y="3235358"/>
              <a:ext cx="1763119" cy="1955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C2DCEA1F-B26A-314F-B2DE-2339D9ABF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91" y="5191086"/>
              <a:ext cx="176864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342900">
                <a:buClr>
                  <a:srgbClr val="000000"/>
                </a:buClr>
                <a:buSzPct val="100000"/>
              </a:pPr>
              <a:r>
                <a:rPr lang="da-DK" sz="900" dirty="0">
                  <a:ea typeface="MS PGothic" charset="0"/>
                  <a:cs typeface="MS PGothic" charset="0"/>
                </a:rPr>
                <a:t>William James </a:t>
              </a:r>
              <a:r>
                <a:rPr lang="en-US" sz="900" dirty="0">
                  <a:ea typeface="MS PGothic" charset="0"/>
                  <a:cs typeface="MS PGothic" charset="0"/>
                </a:rPr>
                <a:t>(1842-1910)</a:t>
              </a:r>
            </a:p>
          </p:txBody>
        </p:sp>
        <p:sp>
          <p:nvSpPr>
            <p:cNvPr id="18" name="Rectangle 39">
              <a:extLst>
                <a:ext uri="{FF2B5EF4-FFF2-40B4-BE49-F238E27FC236}">
                  <a16:creationId xmlns:a16="http://schemas.microsoft.com/office/drawing/2014/main" id="{B8653461-A81C-944C-B6A0-2F8D1FE59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389" y="2695329"/>
              <a:ext cx="24276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342900">
                <a:buClr>
                  <a:srgbClr val="000000"/>
                </a:buClr>
                <a:buSzPct val="100000"/>
              </a:pPr>
              <a:r>
                <a:rPr lang="da-DK" sz="9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The </a:t>
              </a:r>
              <a:r>
                <a:rPr lang="da-DK" sz="900" dirty="0" err="1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stream</a:t>
              </a:r>
              <a:r>
                <a:rPr lang="da-DK" sz="9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 of </a:t>
              </a:r>
              <a:r>
                <a:rPr lang="da-DK" sz="900" dirty="0" err="1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thought</a:t>
              </a:r>
              <a:r>
                <a:rPr lang="da-DK" sz="9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 (</a:t>
              </a:r>
              <a:r>
                <a:rPr lang="da-DK" sz="900" dirty="0" err="1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Chapter</a:t>
              </a:r>
              <a:r>
                <a:rPr lang="da-DK" sz="9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 IX)</a:t>
              </a:r>
            </a:p>
            <a:p>
              <a:pPr algn="ctr" defTabSz="342900">
                <a:buClr>
                  <a:srgbClr val="000000"/>
                </a:buClr>
                <a:buSzPct val="100000"/>
              </a:pPr>
              <a:r>
                <a:rPr lang="da-DK" sz="6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The Principles of </a:t>
              </a:r>
              <a:r>
                <a:rPr lang="da-DK" sz="600" dirty="0" err="1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Psychology</a:t>
              </a:r>
              <a:r>
                <a:rPr lang="da-DK" sz="600" dirty="0">
                  <a:solidFill>
                    <a:srgbClr val="000000"/>
                  </a:solidFill>
                  <a:latin typeface="Arial" charset="0"/>
                  <a:ea typeface="MS PGothic" charset="0"/>
                  <a:cs typeface="MS PGothic" charset="0"/>
                </a:rPr>
                <a:t> 1890</a:t>
              </a:r>
              <a:endParaRPr lang="en-US" sz="600" dirty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C1AC01C-F796-FB46-A576-E76B950E57AF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 Anticorrelations  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17450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077D483-FBD1-F543-9D7C-7B143BA47587}"/>
              </a:ext>
            </a:extLst>
          </p:cNvPr>
          <p:cNvSpPr/>
          <p:nvPr/>
        </p:nvSpPr>
        <p:spPr>
          <a:xfrm>
            <a:off x="1332144" y="1091661"/>
            <a:ext cx="4528906" cy="33175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6B02FE-8A23-AD4B-A4E7-AD0776189B17}"/>
              </a:ext>
            </a:extLst>
          </p:cNvPr>
          <p:cNvGrpSpPr/>
          <p:nvPr/>
        </p:nvGrpSpPr>
        <p:grpSpPr>
          <a:xfrm>
            <a:off x="1429508" y="2678479"/>
            <a:ext cx="4254094" cy="1730737"/>
            <a:chOff x="1496256" y="2909444"/>
            <a:chExt cx="4254094" cy="1730737"/>
          </a:xfrm>
        </p:grpSpPr>
        <p:pic>
          <p:nvPicPr>
            <p:cNvPr id="18" name="Content Placeholder 4" descr="Screen Shot 2014-05-27 at 11.27.11.png">
              <a:extLst>
                <a:ext uri="{FF2B5EF4-FFF2-40B4-BE49-F238E27FC236}">
                  <a16:creationId xmlns:a16="http://schemas.microsoft.com/office/drawing/2014/main" id="{192AECE4-4403-B144-9B91-E6523EAE5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7" t="28648" r="6164" b="29196"/>
            <a:stretch/>
          </p:blipFill>
          <p:spPr bwMode="auto">
            <a:xfrm>
              <a:off x="1693334" y="2955975"/>
              <a:ext cx="3914254" cy="159911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7DC048-C9C2-E047-9810-F68BC47A985E}"/>
                </a:ext>
              </a:extLst>
            </p:cNvPr>
            <p:cNvSpPr/>
            <p:nvPr/>
          </p:nvSpPr>
          <p:spPr>
            <a:xfrm>
              <a:off x="1496256" y="2909444"/>
              <a:ext cx="4111331" cy="144121"/>
            </a:xfrm>
            <a:prstGeom prst="rect">
              <a:avLst/>
            </a:prstGeom>
            <a:solidFill>
              <a:schemeClr val="dk1"/>
            </a:solidFill>
            <a:ln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1F3FC9-2B98-C140-9327-2CF69AE99EA2}"/>
                </a:ext>
              </a:extLst>
            </p:cNvPr>
            <p:cNvSpPr/>
            <p:nvPr/>
          </p:nvSpPr>
          <p:spPr>
            <a:xfrm rot="5400000">
              <a:off x="4874616" y="3679358"/>
              <a:ext cx="1548105" cy="203362"/>
            </a:xfrm>
            <a:prstGeom prst="rect">
              <a:avLst/>
            </a:prstGeom>
            <a:solidFill>
              <a:schemeClr val="dk1"/>
            </a:solidFill>
            <a:ln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6BA03D-E049-3942-A8C3-E76073EE0B69}"/>
                </a:ext>
              </a:extLst>
            </p:cNvPr>
            <p:cNvSpPr/>
            <p:nvPr/>
          </p:nvSpPr>
          <p:spPr>
            <a:xfrm>
              <a:off x="1639019" y="4496060"/>
              <a:ext cx="4111331" cy="144121"/>
            </a:xfrm>
            <a:prstGeom prst="rect">
              <a:avLst/>
            </a:prstGeom>
            <a:solidFill>
              <a:schemeClr val="dk1"/>
            </a:solidFill>
            <a:ln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AA4C33-41A4-F245-83EB-EABAE8ADF3E5}"/>
                </a:ext>
              </a:extLst>
            </p:cNvPr>
            <p:cNvSpPr/>
            <p:nvPr/>
          </p:nvSpPr>
          <p:spPr>
            <a:xfrm rot="5400000">
              <a:off x="864966" y="3628346"/>
              <a:ext cx="1548105" cy="203362"/>
            </a:xfrm>
            <a:prstGeom prst="rect">
              <a:avLst/>
            </a:prstGeom>
            <a:solidFill>
              <a:schemeClr val="dk1"/>
            </a:solidFill>
            <a:ln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33" name="Content Placeholder 4" descr="Screen Shot 2014-05-27 at 11.27.11.png">
            <a:extLst>
              <a:ext uri="{FF2B5EF4-FFF2-40B4-BE49-F238E27FC236}">
                <a16:creationId xmlns:a16="http://schemas.microsoft.com/office/drawing/2014/main" id="{F8642C7C-E306-4C45-B81D-2AB0F6087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t="2404" r="14761" b="74240"/>
          <a:stretch/>
        </p:blipFill>
        <p:spPr>
          <a:xfrm>
            <a:off x="2772474" y="1869876"/>
            <a:ext cx="1757594" cy="1127043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194B406-84DD-C546-811F-107A7FB22709}"/>
              </a:ext>
            </a:extLst>
          </p:cNvPr>
          <p:cNvSpPr/>
          <p:nvPr/>
        </p:nvSpPr>
        <p:spPr>
          <a:xfrm>
            <a:off x="2787630" y="1728478"/>
            <a:ext cx="2059128" cy="144121"/>
          </a:xfrm>
          <a:prstGeom prst="rect">
            <a:avLst/>
          </a:prstGeom>
          <a:solidFill>
            <a:schemeClr val="dk1"/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97148-D9FF-9942-BEC5-1F3E60FD0EAC}"/>
              </a:ext>
            </a:extLst>
          </p:cNvPr>
          <p:cNvSpPr txBox="1"/>
          <p:nvPr/>
        </p:nvSpPr>
        <p:spPr>
          <a:xfrm>
            <a:off x="1332144" y="1193591"/>
            <a:ext cx="4528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Task deactivations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Task performance - Rest (fixation/eyes closed)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D2D173-FBB6-274C-B23E-BE096D339220}"/>
              </a:ext>
            </a:extLst>
          </p:cNvPr>
          <p:cNvSpPr/>
          <p:nvPr/>
        </p:nvSpPr>
        <p:spPr>
          <a:xfrm rot="5400000">
            <a:off x="3910182" y="2242907"/>
            <a:ext cx="1411659" cy="461490"/>
          </a:xfrm>
          <a:prstGeom prst="rect">
            <a:avLst/>
          </a:prstGeom>
          <a:solidFill>
            <a:schemeClr val="dk1"/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E1BE909B-6BE0-D248-97D9-9A4CC574C712}"/>
              </a:ext>
            </a:extLst>
          </p:cNvPr>
          <p:cNvSpPr/>
          <p:nvPr/>
        </p:nvSpPr>
        <p:spPr>
          <a:xfrm rot="12545403">
            <a:off x="4226315" y="2600788"/>
            <a:ext cx="280056" cy="170143"/>
          </a:xfrm>
          <a:prstGeom prst="rightArrow">
            <a:avLst>
              <a:gd name="adj1" fmla="val 39526"/>
              <a:gd name="adj2" fmla="val 50000"/>
            </a:avLst>
          </a:prstGeom>
          <a:solidFill>
            <a:srgbClr val="F36721"/>
          </a:solidFill>
          <a:ln>
            <a:solidFill>
              <a:schemeClr val="dk1">
                <a:shade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E09844-32EA-C04A-9BDF-666D22A7634D}"/>
              </a:ext>
            </a:extLst>
          </p:cNvPr>
          <p:cNvSpPr txBox="1"/>
          <p:nvPr/>
        </p:nvSpPr>
        <p:spPr>
          <a:xfrm>
            <a:off x="6410036" y="493221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CDFD97-B0EE-0441-B39E-778DBBAB1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75" y="4547048"/>
            <a:ext cx="43548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Demertzi &amp; Whitfield-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Gabrieli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, in: Neurology of Consciousness 2</a:t>
            </a:r>
            <a:r>
              <a:rPr lang="en-US" altLang="en-US" sz="800" baseline="300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nd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ed. 2015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Demertzi,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Soddu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Laureys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,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Curr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Opin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Neurobiology 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2013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Demertzi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Front Hum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Neurosci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2013</a:t>
            </a:r>
            <a:b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</a:b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Raichle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PNAS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ＭＳ Ｐゴシック" charset="-128"/>
              </a:rPr>
              <a:t> 2001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DBFB42-1EC2-1C4F-B5B0-084327F9BF50}"/>
              </a:ext>
            </a:extLst>
          </p:cNvPr>
          <p:cNvSpPr/>
          <p:nvPr/>
        </p:nvSpPr>
        <p:spPr>
          <a:xfrm>
            <a:off x="5579559" y="85750"/>
            <a:ext cx="1278442" cy="6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4582" y="333295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Default mode of brain function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8E5BFB-76C1-2D4D-9537-551D06E6E70E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6769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Rectangle 39">
            <a:extLst>
              <a:ext uri="{FF2B5EF4-FFF2-40B4-BE49-F238E27FC236}">
                <a16:creationId xmlns:a16="http://schemas.microsoft.com/office/drawing/2014/main" id="{2EBFE38C-F123-244F-AA54-F0AF2B17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2" y="4895217"/>
            <a:ext cx="15897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dirty="0">
                <a:latin typeface="Helvetica" pitchFamily="2" charset="0"/>
              </a:rPr>
              <a:t>Fox et al, </a:t>
            </a:r>
            <a:r>
              <a:rPr lang="en-US" sz="800" i="1" dirty="0">
                <a:latin typeface="Helvetica" pitchFamily="2" charset="0"/>
              </a:rPr>
              <a:t>PNAS </a:t>
            </a:r>
            <a:r>
              <a:rPr lang="en-US" sz="800" dirty="0">
                <a:latin typeface="Helvetica" pitchFamily="2" charset="0"/>
              </a:rPr>
              <a:t>2005</a:t>
            </a:r>
            <a:endParaRPr lang="en-US" sz="800" dirty="0">
              <a:latin typeface="Helvetica" pitchFamily="2" charset="0"/>
              <a:ea typeface="MS PGothic" charset="0"/>
              <a:cs typeface="MS PGothic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BA0B59-B407-7440-863B-B5A917750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66" y="1173756"/>
            <a:ext cx="4959892" cy="33824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97FAFE-E7C1-444A-A518-D396448F3CB7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933B0-FCEE-7645-A6EF-570ED711F741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189" y="359566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latin typeface="Helvetica" pitchFamily="2" charset="0"/>
              </a:rPr>
              <a:t>Functional correlations &amp; anticorrelations</a:t>
            </a:r>
          </a:p>
        </p:txBody>
      </p:sp>
    </p:spTree>
    <p:extLst>
      <p:ext uri="{BB962C8B-B14F-4D97-AF65-F5344CB8AC3E}">
        <p14:creationId xmlns:p14="http://schemas.microsoft.com/office/powerpoint/2010/main" val="42851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5" descr="Figure3.tif">
            <a:extLst>
              <a:ext uri="{FF2B5EF4-FFF2-40B4-BE49-F238E27FC236}">
                <a16:creationId xmlns:a16="http://schemas.microsoft.com/office/drawing/2014/main" id="{4AB6AB7D-DEAA-F740-B326-CE6325C15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73"/>
          <a:stretch>
            <a:fillRect/>
          </a:stretch>
        </p:blipFill>
        <p:spPr bwMode="auto">
          <a:xfrm>
            <a:off x="263769" y="1371601"/>
            <a:ext cx="1349619" cy="286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21C6B764-C474-ED42-9561-BC6E899570C1}"/>
              </a:ext>
            </a:extLst>
          </p:cNvPr>
          <p:cNvGrpSpPr>
            <a:grpSpLocks/>
          </p:cNvGrpSpPr>
          <p:nvPr/>
        </p:nvGrpSpPr>
        <p:grpSpPr bwMode="auto">
          <a:xfrm>
            <a:off x="1612291" y="2298090"/>
            <a:ext cx="4981941" cy="1308955"/>
            <a:chOff x="1947333" y="3033889"/>
            <a:chExt cx="7196667" cy="1890889"/>
          </a:xfrm>
        </p:grpSpPr>
        <p:pic>
          <p:nvPicPr>
            <p:cNvPr id="7" name="Picture 4" descr="Figure3.tif">
              <a:extLst>
                <a:ext uri="{FF2B5EF4-FFF2-40B4-BE49-F238E27FC236}">
                  <a16:creationId xmlns:a16="http://schemas.microsoft.com/office/drawing/2014/main" id="{B2B3D399-83CA-8741-BD21-28746750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7" t="8040" b="48694"/>
            <a:stretch>
              <a:fillRect/>
            </a:stretch>
          </p:blipFill>
          <p:spPr bwMode="auto">
            <a:xfrm>
              <a:off x="1947333" y="3033889"/>
              <a:ext cx="7196667" cy="17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C270D3D-C59A-6B4E-B006-14FB13E87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333" y="4670778"/>
              <a:ext cx="578556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57200"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45720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4572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939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CDFD8-7AE5-8A4A-81E7-2E2907C7B4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8629" y="2249733"/>
            <a:ext cx="567104" cy="5231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7AF933D6-806C-EE47-97B2-EE74CB4CC7E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89186" y="2831125"/>
            <a:ext cx="512152" cy="59238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21">
            <a:extLst>
              <a:ext uri="{FF2B5EF4-FFF2-40B4-BE49-F238E27FC236}">
                <a16:creationId xmlns:a16="http://schemas.microsoft.com/office/drawing/2014/main" id="{EF0BFA42-F884-2A45-BAA4-8B38701E7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67" y="4346747"/>
            <a:ext cx="63304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 defTabSz="45720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 defTabSz="4572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</a:pPr>
            <a:r>
              <a:rPr lang="en-GB" altLang="en-US" sz="800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Vanhaudenhuyse</a:t>
            </a:r>
            <a:r>
              <a:rPr lang="en-GB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*, Demertzi* et al, </a:t>
            </a:r>
            <a:r>
              <a:rPr lang="en-GB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J </a:t>
            </a:r>
            <a:r>
              <a:rPr lang="en-GB" altLang="en-US" sz="80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Cogn</a:t>
            </a:r>
            <a:r>
              <a:rPr lang="en-GB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altLang="en-US" sz="800" i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Neurosci</a:t>
            </a:r>
            <a:r>
              <a:rPr lang="en-GB" altLang="en-US" sz="800" i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GB" altLang="en-US" sz="8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2011</a:t>
            </a:r>
            <a:endParaRPr lang="en-US" altLang="en-US" sz="800" dirty="0">
              <a:solidFill>
                <a:schemeClr val="tx1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Demertzi,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Soddu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Laureys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,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Curr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Opin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Neurobiology 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2013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Demertzi &amp; Whitfield-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Gabrieli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, in: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Neurology of Consciousness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2</a:t>
            </a:r>
            <a:r>
              <a:rPr lang="en-US" altLang="en-US" sz="800" baseline="300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nd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ed.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2015</a:t>
            </a:r>
            <a:endParaRPr lang="en-US" altLang="en-US" sz="800" dirty="0">
              <a:solidFill>
                <a:schemeClr val="tx1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Demertzi et al, 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Front Hum </a:t>
            </a:r>
            <a:r>
              <a:rPr lang="en-US" altLang="en-US" sz="800" i="1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Neurosci</a:t>
            </a:r>
            <a:r>
              <a:rPr lang="en-US" altLang="en-US" sz="800" i="1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2013</a:t>
            </a:r>
          </a:p>
          <a:p>
            <a:pPr>
              <a:spcBef>
                <a:spcPct val="0"/>
              </a:spcBef>
              <a:buClrTx/>
              <a:buSzTx/>
            </a:pP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Demertzi,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Kucyi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Ponces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-Alvarez, </a:t>
            </a:r>
            <a:r>
              <a:rPr lang="en-US" altLang="en-US" sz="800" dirty="0" err="1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Keliris</a:t>
            </a:r>
            <a:r>
              <a:rPr lang="en-US" altLang="en-US" sz="800" dirty="0">
                <a:solidFill>
                  <a:schemeClr val="tx1"/>
                </a:solidFill>
                <a:latin typeface="Helvetica" pitchFamily="2" charset="0"/>
                <a:ea typeface="Helvetica" charset="0"/>
                <a:cs typeface="Helvetica" charset="0"/>
              </a:rPr>
              <a:t>, </a:t>
            </a:r>
            <a:r>
              <a:rPr lang="en-GB" sz="800" dirty="0">
                <a:solidFill>
                  <a:schemeClr val="tx1"/>
                </a:solidFill>
                <a:latin typeface="Helvetica" pitchFamily="2" charset="0"/>
              </a:rPr>
              <a:t>Whitfield-</a:t>
            </a:r>
            <a:r>
              <a:rPr lang="en-GB" sz="800" dirty="0" err="1">
                <a:solidFill>
                  <a:schemeClr val="tx1"/>
                </a:solidFill>
                <a:latin typeface="Helvetica" pitchFamily="2" charset="0"/>
              </a:rPr>
              <a:t>Gabrieli</a:t>
            </a:r>
            <a:r>
              <a:rPr lang="en-GB" sz="800" dirty="0">
                <a:solidFill>
                  <a:schemeClr val="tx1"/>
                </a:solidFill>
                <a:latin typeface="Helvetica" pitchFamily="2" charset="0"/>
              </a:rPr>
              <a:t>, Deco. </a:t>
            </a:r>
            <a:r>
              <a:rPr lang="en-GB" sz="800" i="1" dirty="0" err="1">
                <a:solidFill>
                  <a:schemeClr val="tx1"/>
                </a:solidFill>
                <a:latin typeface="Helvetica" pitchFamily="2" charset="0"/>
              </a:rPr>
              <a:t>Netw</a:t>
            </a:r>
            <a:r>
              <a:rPr lang="en-GB" sz="800" i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GB" sz="800" i="1" dirty="0" err="1">
                <a:solidFill>
                  <a:schemeClr val="tx1"/>
                </a:solidFill>
                <a:latin typeface="Helvetica" pitchFamily="2" charset="0"/>
              </a:rPr>
              <a:t>Neurosci</a:t>
            </a:r>
            <a:r>
              <a:rPr lang="en-GB" sz="800" i="1" dirty="0">
                <a:solidFill>
                  <a:schemeClr val="tx1"/>
                </a:solidFill>
                <a:latin typeface="Helvetica" pitchFamily="2" charset="0"/>
              </a:rPr>
              <a:t> </a:t>
            </a:r>
            <a:r>
              <a:rPr lang="en-GB" sz="800" dirty="0">
                <a:solidFill>
                  <a:schemeClr val="tx1"/>
                </a:solidFill>
                <a:latin typeface="Helvetica" pitchFamily="2" charset="0"/>
              </a:rPr>
              <a:t>in press</a:t>
            </a:r>
            <a:endParaRPr lang="en-US" altLang="en-US" sz="800" i="1" dirty="0">
              <a:solidFill>
                <a:schemeClr val="tx1"/>
              </a:solidFill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27A30-789D-C244-950C-E7DF9A81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16" y="1408968"/>
            <a:ext cx="2023330" cy="3906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969" b="1">
                <a:solidFill>
                  <a:srgbClr val="FF0000"/>
                </a:solidFill>
                <a:latin typeface="Arial" charset="0"/>
              </a:rPr>
              <a:t>External awareness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69" b="1" i="1">
                <a:solidFill>
                  <a:srgbClr val="FF0000"/>
                </a:solidFill>
                <a:latin typeface="Arial" charset="0"/>
              </a:rPr>
              <a:t>or</a:t>
            </a:r>
            <a:r>
              <a:rPr lang="en-US" altLang="en-US" sz="969" b="1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NL" altLang="en-US" sz="969" b="1">
                <a:solidFill>
                  <a:srgbClr val="FF0000"/>
                </a:solidFill>
                <a:latin typeface="Arial" charset="0"/>
              </a:rPr>
              <a:t>anticorrelated network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3A7B08-CE0D-E44C-A8DE-3B81E48D4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71" y="3807070"/>
            <a:ext cx="2850906" cy="3906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969" b="1">
                <a:solidFill>
                  <a:srgbClr val="0000FF"/>
                </a:solidFill>
                <a:latin typeface="Arial" charset="0"/>
              </a:rPr>
              <a:t>Internal awareness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69" b="1" i="1">
                <a:solidFill>
                  <a:srgbClr val="0000FF"/>
                </a:solidFill>
                <a:latin typeface="Arial" charset="0"/>
              </a:rPr>
              <a:t>or</a:t>
            </a:r>
            <a:r>
              <a:rPr lang="en-US" altLang="en-US" sz="969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nl-NL" altLang="en-US" sz="969" b="1">
                <a:solidFill>
                  <a:srgbClr val="0000FF"/>
                </a:solidFill>
                <a:latin typeface="Arial" charset="0"/>
              </a:rPr>
              <a:t>Default mode network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9AC1D-9876-054B-B61A-53F73355D60D}"/>
              </a:ext>
            </a:extLst>
          </p:cNvPr>
          <p:cNvSpPr/>
          <p:nvPr/>
        </p:nvSpPr>
        <p:spPr bwMode="auto">
          <a:xfrm>
            <a:off x="5767754" y="4321957"/>
            <a:ext cx="457200" cy="6237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61">
              <a:latin typeface="Tahoma" pitchFamily="11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F9C51C-6F89-4B45-811E-0B0F5C4B4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513" y="2023745"/>
            <a:ext cx="1229824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69" b="1">
                <a:latin typeface="Arial" charset="0"/>
                <a:ea typeface="MS PGothic" charset="0"/>
                <a:cs typeface="MS PGothic" charset="0"/>
              </a:rPr>
              <a:t>Switch 0.01-0.1Hz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14568-4301-F44F-8706-9BFF95B8E6B1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299540"/>
            <a:ext cx="6844286" cy="616294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latin typeface="Helvetica" pitchFamily="2" charset="0"/>
              </a:rPr>
              <a:t>Anticorrelations inform cognitive function?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2E65A-746E-B142-9388-6F5D1CC73070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15105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38FF0-12EE-C54E-9261-CEE919DEA252}"/>
              </a:ext>
            </a:extLst>
          </p:cNvPr>
          <p:cNvCxnSpPr/>
          <p:nvPr/>
        </p:nvCxnSpPr>
        <p:spPr>
          <a:xfrm>
            <a:off x="150875" y="878890"/>
            <a:ext cx="6418601" cy="0"/>
          </a:xfrm>
          <a:prstGeom prst="line">
            <a:avLst/>
          </a:prstGeom>
          <a:ln w="12700">
            <a:solidFill>
              <a:srgbClr val="5FA4B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21">
            <a:extLst>
              <a:ext uri="{FF2B5EF4-FFF2-40B4-BE49-F238E27FC236}">
                <a16:creationId xmlns:a16="http://schemas.microsoft.com/office/drawing/2014/main" id="{ACD2DEBF-BD22-E34E-9BBA-7DB00582E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3" y="4760587"/>
            <a:ext cx="6858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Demertzi,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Soddu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Faymonville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 et al, </a:t>
            </a:r>
            <a:r>
              <a:rPr lang="en-US" altLang="en-US" sz="800" i="1" dirty="0" err="1">
                <a:latin typeface="Helvetica" charset="0"/>
                <a:ea typeface="Helvetica" charset="0"/>
                <a:cs typeface="Helvetica" charset="0"/>
              </a:rPr>
              <a:t>Prog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 Brain Res 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2011</a:t>
            </a:r>
          </a:p>
          <a:p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Demertzi,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Vanhaudenhuyse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Noirhomme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Faymonville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800" dirty="0" err="1">
                <a:latin typeface="Helvetica" charset="0"/>
                <a:ea typeface="Helvetica" charset="0"/>
                <a:cs typeface="Helvetica" charset="0"/>
              </a:rPr>
              <a:t>Laureys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J </a:t>
            </a:r>
            <a:r>
              <a:rPr lang="en-US" altLang="en-US" sz="800" i="1" dirty="0" err="1">
                <a:latin typeface="Helvetica" charset="0"/>
                <a:ea typeface="Helvetica" charset="0"/>
                <a:cs typeface="Helvetica" charset="0"/>
              </a:rPr>
              <a:t>Physiol</a:t>
            </a:r>
            <a:r>
              <a:rPr lang="en-US" altLang="en-US" sz="800" i="1" dirty="0">
                <a:latin typeface="Helvetica" charset="0"/>
                <a:ea typeface="Helvetica" charset="0"/>
                <a:cs typeface="Helvetica" charset="0"/>
              </a:rPr>
              <a:t> Paris </a:t>
            </a:r>
            <a:r>
              <a:rPr lang="en-US" altLang="en-US" sz="800" dirty="0">
                <a:latin typeface="Helvetica" charset="0"/>
                <a:ea typeface="Helvetica" charset="0"/>
                <a:cs typeface="Helvetica" charset="0"/>
              </a:rPr>
              <a:t>2015</a:t>
            </a:r>
          </a:p>
        </p:txBody>
      </p:sp>
      <p:grpSp>
        <p:nvGrpSpPr>
          <p:cNvPr id="7" name="Group 33">
            <a:extLst>
              <a:ext uri="{FF2B5EF4-FFF2-40B4-BE49-F238E27FC236}">
                <a16:creationId xmlns:a16="http://schemas.microsoft.com/office/drawing/2014/main" id="{7846B959-D4EA-E442-A234-AB50329AEDA1}"/>
              </a:ext>
            </a:extLst>
          </p:cNvPr>
          <p:cNvGrpSpPr>
            <a:grpSpLocks/>
          </p:cNvGrpSpPr>
          <p:nvPr/>
        </p:nvGrpSpPr>
        <p:grpSpPr bwMode="auto">
          <a:xfrm>
            <a:off x="501161" y="1764211"/>
            <a:ext cx="2568707" cy="2303924"/>
            <a:chOff x="449263" y="1800545"/>
            <a:chExt cx="2484409" cy="2045968"/>
          </a:xfrm>
        </p:grpSpPr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B76B3AFC-C62A-F346-9ABD-48881C841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688" y="1800545"/>
              <a:ext cx="622984" cy="2045005"/>
              <a:chOff x="5375872" y="4076700"/>
              <a:chExt cx="623006" cy="2045138"/>
            </a:xfrm>
          </p:grpSpPr>
          <p:grpSp>
            <p:nvGrpSpPr>
              <p:cNvPr id="14" name="Group 34">
                <a:extLst>
                  <a:ext uri="{FF2B5EF4-FFF2-40B4-BE49-F238E27FC236}">
                    <a16:creationId xmlns:a16="http://schemas.microsoft.com/office/drawing/2014/main" id="{60094D4B-44E3-E34B-B53C-2D4962338C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5872" y="4186364"/>
                <a:ext cx="623006" cy="1935474"/>
                <a:chOff x="4775797" y="3614864"/>
                <a:chExt cx="623006" cy="1935474"/>
              </a:xfrm>
            </p:grpSpPr>
            <p:pic>
              <p:nvPicPr>
                <p:cNvPr id="16" name="Picture 32" descr="Figure_3_4B.tif">
                  <a:extLst>
                    <a:ext uri="{FF2B5EF4-FFF2-40B4-BE49-F238E27FC236}">
                      <a16:creationId xmlns:a16="http://schemas.microsoft.com/office/drawing/2014/main" id="{237364B0-36B7-DB42-B1B3-51A3C060B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887" r="86505" b="47083"/>
                <a:stretch>
                  <a:fillRect/>
                </a:stretch>
              </p:blipFill>
              <p:spPr bwMode="auto">
                <a:xfrm>
                  <a:off x="4806669" y="3614864"/>
                  <a:ext cx="564328" cy="182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33" descr="Figure_3_4B.tif">
                  <a:extLst>
                    <a:ext uri="{FF2B5EF4-FFF2-40B4-BE49-F238E27FC236}">
                      <a16:creationId xmlns:a16="http://schemas.microsoft.com/office/drawing/2014/main" id="{5DBB5202-AFF5-8C4A-B9BA-D6B1388614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931" t="13887" r="38170" b="47083"/>
                <a:stretch>
                  <a:fillRect/>
                </a:stretch>
              </p:blipFill>
              <p:spPr bwMode="auto">
                <a:xfrm>
                  <a:off x="4775797" y="3721537"/>
                  <a:ext cx="623006" cy="1828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Rectangle 37">
                <a:extLst>
                  <a:ext uri="{FF2B5EF4-FFF2-40B4-BE49-F238E27FC236}">
                    <a16:creationId xmlns:a16="http://schemas.microsoft.com/office/drawing/2014/main" id="{76488407-EDAF-A94D-82A9-DBBB10F64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0200" y="4076700"/>
                <a:ext cx="314325" cy="333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4000">
                    <a:solidFill>
                      <a:srgbClr val="5F604A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 defTabSz="457200"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3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 defTabSz="4572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en-US" altLang="en-US" sz="179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42">
              <a:extLst>
                <a:ext uri="{FF2B5EF4-FFF2-40B4-BE49-F238E27FC236}">
                  <a16:creationId xmlns:a16="http://schemas.microsoft.com/office/drawing/2014/main" id="{75DB866A-4C20-8243-8681-EA0BE6F30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263" y="1849438"/>
              <a:ext cx="1863725" cy="1997075"/>
              <a:chOff x="5359119" y="1895475"/>
              <a:chExt cx="1864646" cy="1995614"/>
            </a:xfrm>
          </p:grpSpPr>
          <p:pic>
            <p:nvPicPr>
              <p:cNvPr id="11" name="Picture 11" descr="Figure_3_4B.tif">
                <a:extLst>
                  <a:ext uri="{FF2B5EF4-FFF2-40B4-BE49-F238E27FC236}">
                    <a16:creationId xmlns:a16="http://schemas.microsoft.com/office/drawing/2014/main" id="{715C8523-8F56-5949-BAE8-B16E749EA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87" r="55411" b="47083"/>
              <a:stretch>
                <a:fillRect/>
              </a:stretch>
            </p:blipFill>
            <p:spPr bwMode="auto">
              <a:xfrm>
                <a:off x="5359119" y="2062289"/>
                <a:ext cx="1864646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41">
                <a:extLst>
                  <a:ext uri="{FF2B5EF4-FFF2-40B4-BE49-F238E27FC236}">
                    <a16:creationId xmlns:a16="http://schemas.microsoft.com/office/drawing/2014/main" id="{C11795CF-C63B-BD4D-9A46-EF899B30A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2100" y="1895475"/>
                <a:ext cx="314325" cy="333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4000">
                    <a:solidFill>
                      <a:srgbClr val="5F604A"/>
                    </a:solidFill>
                    <a:latin typeface="Verdana" charset="0"/>
                    <a:ea typeface="MS PGothic" charset="-128"/>
                  </a:defRPr>
                </a:lvl1pPr>
                <a:lvl2pPr marL="742950" indent="-285750" defTabSz="457200"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3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2pPr>
                <a:lvl3pPr marL="1143000" indent="-228600" defTabSz="457200"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3pPr>
                <a:lvl4pPr marL="1600200" indent="-22860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4pPr>
                <a:lvl5pPr marL="2057400" indent="-22860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000">
                    <a:solidFill>
                      <a:srgbClr val="7F7358"/>
                    </a:solidFill>
                    <a:latin typeface="Verdana" charset="0"/>
                    <a:ea typeface="MS PGothic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en-US" altLang="en-US" sz="179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" name="Group 54">
            <a:extLst>
              <a:ext uri="{FF2B5EF4-FFF2-40B4-BE49-F238E27FC236}">
                <a16:creationId xmlns:a16="http://schemas.microsoft.com/office/drawing/2014/main" id="{56818AE6-AAF0-2444-BBD6-B707A42D57D7}"/>
              </a:ext>
            </a:extLst>
          </p:cNvPr>
          <p:cNvGrpSpPr>
            <a:grpSpLocks/>
          </p:cNvGrpSpPr>
          <p:nvPr/>
        </p:nvGrpSpPr>
        <p:grpSpPr bwMode="auto">
          <a:xfrm>
            <a:off x="386635" y="1216526"/>
            <a:ext cx="2486620" cy="758821"/>
            <a:chOff x="362158" y="5533354"/>
            <a:chExt cx="3220473" cy="1187833"/>
          </a:xfrm>
        </p:grpSpPr>
        <p:sp>
          <p:nvSpPr>
            <p:cNvPr id="19" name="Rectangle 43">
              <a:extLst>
                <a:ext uri="{FF2B5EF4-FFF2-40B4-BE49-F238E27FC236}">
                  <a16:creationId xmlns:a16="http://schemas.microsoft.com/office/drawing/2014/main" id="{735268B9-EA55-BE49-8DDD-8233658B3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59" y="5756818"/>
              <a:ext cx="111674" cy="1333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45720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4572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 altLang="en-US" sz="12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F0C241-4458-3C43-9020-C63BB1D398B0}"/>
                </a:ext>
              </a:extLst>
            </p:cNvPr>
            <p:cNvSpPr/>
            <p:nvPr/>
          </p:nvSpPr>
          <p:spPr bwMode="auto">
            <a:xfrm>
              <a:off x="362158" y="6075961"/>
              <a:ext cx="111681" cy="13339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292190">
                <a:lnSpc>
                  <a:spcPct val="150000"/>
                </a:lnSpc>
                <a:spcAft>
                  <a:spcPts val="300"/>
                </a:spcAft>
                <a:buClr>
                  <a:srgbClr val="000000"/>
                </a:buClr>
                <a:buSzPct val="100000"/>
                <a:defRPr/>
              </a:pPr>
              <a:endParaRPr lang="en-US" sz="12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1" name="Rectangle 45">
              <a:extLst>
                <a:ext uri="{FF2B5EF4-FFF2-40B4-BE49-F238E27FC236}">
                  <a16:creationId xmlns:a16="http://schemas.microsoft.com/office/drawing/2014/main" id="{2A88F31D-D1DB-E748-B27D-4F7481702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58" y="6413258"/>
              <a:ext cx="111674" cy="13338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57200"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 defTabSz="45720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 defTabSz="4572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 defTabSz="4572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 altLang="en-US" sz="120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2C5E4D79-EA8B-7045-9A67-473543B9F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111" y="5533354"/>
              <a:ext cx="2026672" cy="53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</a:pPr>
              <a:r>
                <a:rPr lang="en-US" altLang="en-US" sz="12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Normal wakefulness</a:t>
              </a:r>
            </a:p>
          </p:txBody>
        </p:sp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1E8BC347-1DC2-5E45-AE76-52662F056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559" y="5865520"/>
              <a:ext cx="3129072" cy="53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</a:pPr>
              <a:r>
                <a:rPr lang="en-US" altLang="en-US"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Autobiographical mental imagery</a:t>
              </a:r>
            </a:p>
          </p:txBody>
        </p:sp>
        <p:sp>
          <p:nvSpPr>
            <p:cNvPr id="24" name="TextBox 48">
              <a:extLst>
                <a:ext uri="{FF2B5EF4-FFF2-40B4-BE49-F238E27FC236}">
                  <a16:creationId xmlns:a16="http://schemas.microsoft.com/office/drawing/2014/main" id="{C779F2D6-4EF9-B648-B84F-372004404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040" y="6185102"/>
              <a:ext cx="1111119" cy="53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000000"/>
                </a:buClr>
                <a:buSzPct val="100000"/>
                <a:buFont typeface="Times New Roman" charset="0"/>
                <a:defRPr sz="4000">
                  <a:solidFill>
                    <a:srgbClr val="5F604A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charset="0"/>
                <a:defRPr sz="3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000">
                  <a:solidFill>
                    <a:srgbClr val="7F7358"/>
                  </a:solidFill>
                  <a:latin typeface="Verdana" charset="0"/>
                  <a:ea typeface="MS PGothic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</a:pPr>
              <a:r>
                <a:rPr lang="en-US" altLang="en-US"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Hypnosis </a:t>
              </a:r>
            </a:p>
          </p:txBody>
        </p:sp>
      </p:grpSp>
      <p:sp>
        <p:nvSpPr>
          <p:cNvPr id="26" name="TextBox 43">
            <a:extLst>
              <a:ext uri="{FF2B5EF4-FFF2-40B4-BE49-F238E27FC236}">
                <a16:creationId xmlns:a16="http://schemas.microsoft.com/office/drawing/2014/main" id="{FF38C978-89BE-DB4A-AA36-0271A4C0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984" y="3729293"/>
            <a:ext cx="426720" cy="1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39" b="1" i="1">
                <a:solidFill>
                  <a:srgbClr val="000000"/>
                </a:solidFill>
                <a:latin typeface="Arial" charset="0"/>
              </a:rPr>
              <a:t>*p&lt;.05</a:t>
            </a:r>
          </a:p>
        </p:txBody>
      </p:sp>
      <p:pic>
        <p:nvPicPr>
          <p:cNvPr id="6" name="Picture 22" descr="Hypnosis_presentation copy.tif">
            <a:extLst>
              <a:ext uri="{FF2B5EF4-FFF2-40B4-BE49-F238E27FC236}">
                <a16:creationId xmlns:a16="http://schemas.microsoft.com/office/drawing/2014/main" id="{E183C446-0816-BC49-8F27-D61CCF1BE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7" t="13132"/>
          <a:stretch>
            <a:fillRect/>
          </a:stretch>
        </p:blipFill>
        <p:spPr bwMode="auto">
          <a:xfrm>
            <a:off x="3463493" y="1388881"/>
            <a:ext cx="2563170" cy="299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38">
            <a:extLst>
              <a:ext uri="{FF2B5EF4-FFF2-40B4-BE49-F238E27FC236}">
                <a16:creationId xmlns:a16="http://schemas.microsoft.com/office/drawing/2014/main" id="{D94D7CA3-BBA7-EA45-8CEC-75B21DB7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730" y="4211350"/>
            <a:ext cx="254693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700" b="1" i="1" dirty="0">
                <a:solidFill>
                  <a:srgbClr val="000000"/>
                </a:solidFill>
                <a:latin typeface="Arial" charset="0"/>
              </a:rPr>
              <a:t>p&lt;0.05 corrected for multiple comparisons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BE34E08D-AA7A-634B-9714-BF2E0546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98" y="1236442"/>
            <a:ext cx="15648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801880"/>
                </a:solidFill>
                <a:latin typeface="Helvetica" charset="0"/>
                <a:ea typeface="Helvetica" charset="0"/>
                <a:cs typeface="Helvetica" charset="0"/>
              </a:rPr>
              <a:t>Normal wakefulness</a:t>
            </a:r>
          </a:p>
        </p:txBody>
      </p:sp>
      <p:sp>
        <p:nvSpPr>
          <p:cNvPr id="28" name="TextBox 45">
            <a:extLst>
              <a:ext uri="{FF2B5EF4-FFF2-40B4-BE49-F238E27FC236}">
                <a16:creationId xmlns:a16="http://schemas.microsoft.com/office/drawing/2014/main" id="{CC012F8B-4583-B34A-A1B1-B2694561B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745" y="2262075"/>
            <a:ext cx="24160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801880"/>
                </a:solidFill>
                <a:latin typeface="Helvetica" charset="0"/>
                <a:ea typeface="Helvetica" charset="0"/>
                <a:cs typeface="Helvetica" charset="0"/>
              </a:rPr>
              <a:t>Autobiographical mental imagery</a:t>
            </a:r>
          </a:p>
        </p:txBody>
      </p:sp>
      <p:sp>
        <p:nvSpPr>
          <p:cNvPr id="29" name="TextBox 46">
            <a:extLst>
              <a:ext uri="{FF2B5EF4-FFF2-40B4-BE49-F238E27FC236}">
                <a16:creationId xmlns:a16="http://schemas.microsoft.com/office/drawing/2014/main" id="{82306CDB-4A49-7C47-B6B7-EA3A7884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566" y="3305607"/>
            <a:ext cx="8146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5F604A"/>
                </a:solidFill>
                <a:latin typeface="Verdana" charset="0"/>
                <a:ea typeface="MS PGothic" charset="-128"/>
              </a:defRPr>
            </a:lvl1pPr>
            <a:lvl2pPr marL="742950" indent="-285750">
              <a:spcBef>
                <a:spcPts val="750"/>
              </a:spcBef>
              <a:buClr>
                <a:srgbClr val="000000"/>
              </a:buClr>
              <a:buSzPct val="100000"/>
              <a:buFont typeface="Times New Roman" charset="0"/>
              <a:defRPr sz="3000">
                <a:solidFill>
                  <a:srgbClr val="7F7358"/>
                </a:solidFill>
                <a:latin typeface="Verdana" charset="0"/>
                <a:ea typeface="MS PGothic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7F7358"/>
                </a:solidFill>
                <a:latin typeface="Verdana" charset="0"/>
                <a:ea typeface="MS PGothic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7F7358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801880"/>
                </a:solidFill>
                <a:latin typeface="Helvetica" charset="0"/>
                <a:ea typeface="Helvetica" charset="0"/>
                <a:cs typeface="Helvetica" charset="0"/>
              </a:rPr>
              <a:t>Hypnosis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7BDBD8-C9DD-9C48-B705-6B19FE96A74B}"/>
              </a:ext>
            </a:extLst>
          </p:cNvPr>
          <p:cNvSpPr/>
          <p:nvPr/>
        </p:nvSpPr>
        <p:spPr>
          <a:xfrm>
            <a:off x="6248400" y="106192"/>
            <a:ext cx="444554" cy="5643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60176" y="299540"/>
            <a:ext cx="7079812" cy="616294"/>
          </a:xfrm>
        </p:spPr>
        <p:txBody>
          <a:bodyPr>
            <a:noAutofit/>
          </a:bodyPr>
          <a:lstStyle/>
          <a:p>
            <a:pPr algn="ctr"/>
            <a:r>
              <a:rPr lang="en-GB" dirty="0">
                <a:latin typeface="Helvetica" pitchFamily="2" charset="0"/>
              </a:rPr>
              <a:t>Modified awareness reduces anticorrelations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DF1AC-59D6-8B48-80A3-434DC437B941}"/>
              </a:ext>
            </a:extLst>
          </p:cNvPr>
          <p:cNvSpPr txBox="1"/>
          <p:nvPr/>
        </p:nvSpPr>
        <p:spPr>
          <a:xfrm>
            <a:off x="17112" y="19744"/>
            <a:ext cx="6771132" cy="39829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Ethical significance  | </a:t>
            </a:r>
            <a:r>
              <a:rPr lang="en-BE" sz="1100" dirty="0">
                <a:latin typeface="Helvetica Light" panose="020B0403020202020204" pitchFamily="34" charset="0"/>
              </a:rPr>
              <a:t> Brain Proxies</a:t>
            </a:r>
            <a:r>
              <a:rPr lang="en-BE" sz="11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|  Physiology  | Conclusions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   </a:t>
            </a:r>
          </a:p>
          <a:p>
            <a:pPr algn="ctr"/>
            <a:r>
              <a:rPr lang="en-BE" sz="900" dirty="0">
                <a:solidFill>
                  <a:srgbClr val="801880"/>
                </a:solidFill>
                <a:latin typeface="Helvetica Light" panose="020B0403020202020204" pitchFamily="34" charset="0"/>
              </a:rPr>
              <a:t> Anticorrelations</a:t>
            </a:r>
            <a:r>
              <a:rPr lang="en-BE" sz="9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  </a:t>
            </a:r>
            <a:r>
              <a:rPr lang="en-BE" sz="900" dirty="0">
                <a:solidFill>
                  <a:schemeClr val="bg1"/>
                </a:solidFill>
                <a:latin typeface="Helvetica Light" panose="020B0403020202020204" pitchFamily="34" charset="0"/>
              </a:rPr>
              <a:t>|  Inter-network connectivity  | Inter-state dynamics</a:t>
            </a:r>
          </a:p>
        </p:txBody>
      </p:sp>
    </p:spTree>
    <p:extLst>
      <p:ext uri="{BB962C8B-B14F-4D97-AF65-F5344CB8AC3E}">
        <p14:creationId xmlns:p14="http://schemas.microsoft.com/office/powerpoint/2010/main" val="39892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15868</TotalTime>
  <Words>3292</Words>
  <Application>Microsoft Macintosh PowerPoint</Application>
  <PresentationFormat>Custom</PresentationFormat>
  <Paragraphs>315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Courier New</vt:lpstr>
      <vt:lpstr>Helvetica</vt:lpstr>
      <vt:lpstr>Helvetica Light</vt:lpstr>
      <vt:lpstr>Helvetica Light</vt:lpstr>
      <vt:lpstr>Helvetica Neue</vt:lpstr>
      <vt:lpstr>Lucida Grande</vt:lpstr>
      <vt:lpstr>Tahoma</vt:lpstr>
      <vt:lpstr>Times New Roman</vt:lpstr>
      <vt:lpstr>Verdana</vt:lpstr>
      <vt:lpstr>Wingdings</vt:lpstr>
      <vt:lpstr>Thème Office</vt:lpstr>
      <vt:lpstr>Proxies to conscious activity in the absence of reportability</vt:lpstr>
      <vt:lpstr>Cognition is referred from behavior</vt:lpstr>
      <vt:lpstr>Consciousness as an ethical imperative</vt:lpstr>
      <vt:lpstr>We cannot always trust behavior</vt:lpstr>
      <vt:lpstr>Resting state</vt:lpstr>
      <vt:lpstr>Default mode of brain function</vt:lpstr>
      <vt:lpstr>Functional correlations &amp; anticorrelations</vt:lpstr>
      <vt:lpstr>Anticorrelations inform cognitive function?</vt:lpstr>
      <vt:lpstr>Modified awareness reduces anticorrelations</vt:lpstr>
      <vt:lpstr>Modified arousal reduces anticorrelations</vt:lpstr>
      <vt:lpstr>No anticorrelations in DOC</vt:lpstr>
      <vt:lpstr>PowerPoint Presentation</vt:lpstr>
      <vt:lpstr>More networks during rest</vt:lpstr>
      <vt:lpstr>Lower cross-modal interaction in UWS</vt:lpstr>
      <vt:lpstr>Lower cross-modal interaction in the isolated brain</vt:lpstr>
      <vt:lpstr>Lower cross-modal interaction in the isolated brain</vt:lpstr>
      <vt:lpstr>Brain dynamics and cognition</vt:lpstr>
      <vt:lpstr>Complex patterns in higher conscious states</vt:lpstr>
      <vt:lpstr>More chances to transition when conscious</vt:lpstr>
      <vt:lpstr>Wakeful and unconscious? The case of Mind Blanking</vt:lpstr>
      <vt:lpstr>PowerPoint Presentation</vt:lpstr>
      <vt:lpstr>Consciousness is multidimensional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Demertzi Athina</cp:lastModifiedBy>
  <cp:revision>528</cp:revision>
  <dcterms:created xsi:type="dcterms:W3CDTF">2018-03-13T16:35:22Z</dcterms:created>
  <dcterms:modified xsi:type="dcterms:W3CDTF">2022-03-27T16:36:19Z</dcterms:modified>
</cp:coreProperties>
</file>