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58" r:id="rId7"/>
    <p:sldId id="260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A7580-A232-481A-BEF5-74B5A7DB7377}" v="3" dt="2022-02-22T13:59:29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BF9E-E9E5-4079-873F-4DD1FD5870A3}" type="datetimeFigureOut">
              <a:rPr lang="fr-BE" smtClean="0"/>
              <a:t>22-02-22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315BD-B49C-48F6-A52B-66DA37269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70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90156-0F6F-4160-8208-122A092D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1E001-A251-4823-A70F-9E9BF970B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47681-EED9-457E-A8DD-9DC33BF1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99AC-627B-4776-9ADA-67E1AE4CC1A1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5A467-2321-45A3-8AE4-358B87E0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0B7EF-FEBC-41F7-BDA1-F09E0645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3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0266C-1D81-46D1-B244-B1198FCC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115CEA-C551-41F1-A620-798E46F6D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374879-5A1F-4A09-88EE-078064B7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4299-4972-4D7C-9073-1EC125DD30D7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BCD15D-913E-4FA0-AA3D-E891D2AC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774D1-FE09-4079-A44E-7B14B8CC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8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2388B8-8371-47B1-A46C-C406DD83E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347A6A-33D2-448B-9450-BEA995F72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20DE3-DAE0-46A7-8A8F-04DEB4A9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8178-1F72-4EE2-9D99-E27B1C0EC999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5056B-8BC8-4012-9484-5998BD8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322877-4F39-4DA5-9EE6-3ECB2EB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4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601BC-D6A9-4092-B7EF-53B842A5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BEC5E4-7412-41CF-8E4C-045823F4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83346-BE3B-434C-92B0-68F7AD7B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58CC-2708-4BC9-84A2-3D5B88165876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60084-79B9-4F80-A17E-3BBC10EF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4BEB90-AF8D-4679-8850-B950BBC4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91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45FE7-F377-4791-B05F-3ACCE718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568067-6808-4FE2-9C0C-2699FDBE4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582D1-F9F6-4766-AAF3-45DAECCC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8EF2-B733-45CB-B993-39DBD1E8E3EF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3E483-0ED2-4629-AE80-4ADDC933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E74D27-A38A-4C1B-B257-812FE7FC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8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2CC1C-D624-4D8E-B91C-65B3B156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AC465-BF50-4C80-88DF-26155045F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0F086C-E28E-4833-AD8A-81DE03425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0AF25-C4F1-402C-910E-17E13743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65C6-2ABB-425D-AEB0-8BB119E3EA81}" type="datetime1">
              <a:rPr lang="fr-BE" smtClean="0"/>
              <a:t>22-02-22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A421F0-8016-4FF5-8A6A-6152716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839D5F-C6A1-4D9B-83B9-72D55C98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67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221B4-D858-4457-A739-3054AAB5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64B552-ACD7-42AF-85D7-6FBCDD916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9D8EBA-235B-4DC1-98AE-9308A6CF5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F67151-8397-431F-A8B8-3DA0FB33A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359FD8-50CA-4FE8-A0AF-AAFC8D203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2E49A2-17A2-415F-8FC8-C0EBA16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494D-6C99-4BCE-8F34-E12D3887A7B6}" type="datetime1">
              <a:rPr lang="fr-BE" smtClean="0"/>
              <a:t>22-02-22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331D23-D4F0-4413-921B-3F678211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AE93DC-A58D-4541-87C5-62D474A9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5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16E2A-D6A5-48BB-8525-2EC3B512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9BF87-CFAA-4347-A02E-11E73F04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4E2E-E9E2-4652-9CB9-A1A0E0186EBA}" type="datetime1">
              <a:rPr lang="fr-BE" smtClean="0"/>
              <a:t>22-02-22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FB70B8-E966-492C-8457-5DBD2084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2A465C-A220-4401-A606-D960CA01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2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C5E02E-3950-4002-82F8-169C68E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D814-4841-4B30-89C5-633331CCB294}" type="datetime1">
              <a:rPr lang="fr-BE" smtClean="0"/>
              <a:t>22-02-22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E3176E-083D-4E78-B5D0-6CE3A552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6BA8D-DB0A-4FAD-A310-44C508B9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1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CAEE-BEB2-422C-8FC4-FDC17F88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2AE5F-9734-4BE1-8528-BF2E41BF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43F73-7F3D-4733-AF0C-90DFD650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DE2E6B-88E3-4320-836F-0E9E39D6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8B2F-C00D-4945-AEF8-309210879412}" type="datetime1">
              <a:rPr lang="fr-BE" smtClean="0"/>
              <a:t>22-02-22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A6CEB-6CBF-41A8-ACAD-742EFFA5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8F331D-EEC1-44CD-A965-13ECA955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319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4C490-79E6-43DE-AE35-E1741C55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3402C4-DC6D-4F2E-8DE1-4036DADB4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AFBA72-7E18-4449-9F62-0854E8941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1B0EC-6979-44CF-BA6E-34C8E825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3C07-EB84-43E0-A57B-1F7072882C75}" type="datetime1">
              <a:rPr lang="fr-BE" smtClean="0"/>
              <a:t>22-02-22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87ABE-D41D-4BE0-AF16-12EC68CE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3DD6A1-EB5C-42D1-B916-BAD38589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56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901F65-E83C-4419-B86A-2962B2B9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4AFA16-9E6B-4C26-991B-D221636B0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8A5C2-57AA-469C-9BE9-DFFC95C71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2217-7B19-4AFB-B7D4-AE292A8BCF8A}" type="datetime1">
              <a:rPr lang="fr-BE" smtClean="0"/>
              <a:t>22-02-22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203A8-325B-4685-83F1-9FEA63E51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6F8CA-9875-44F2-8202-6B0368F0C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2E62-FE65-46D3-A110-FDA8E7F02C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4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alexis.messina@hel.be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barbier@he2b.b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xis.messina@hel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books.openedition.org/pulg/2241?lang=fr" TargetMode="External"/><Relationship Id="rId7" Type="http://schemas.openxmlformats.org/officeDocument/2006/relationships/hyperlink" Target="mailto:alexis.messina@hel.be" TargetMode="External"/><Relationship Id="rId2" Type="http://schemas.openxmlformats.org/officeDocument/2006/relationships/hyperlink" Target="https://papyrus.bib.umontreal.ca/xmlui/handle/1866/58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barbier@he2b.be" TargetMode="External"/><Relationship Id="rId5" Type="http://schemas.openxmlformats.org/officeDocument/2006/relationships/hyperlink" Target="https://www.semanticscholar.org/paper/Genre-and-Hollywood-Neale/550bb6a39c281782748743bec410d3b3d839c52e" TargetMode="External"/><Relationship Id="rId4" Type="http://schemas.openxmlformats.org/officeDocument/2006/relationships/hyperlink" Target="https://orbi.uliege.be/handle/2268/2507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hyperlink" Target="mailto:alexis.messina@hel.be" TargetMode="External"/><Relationship Id="rId4" Type="http://schemas.openxmlformats.org/officeDocument/2006/relationships/hyperlink" Target="mailto:jebarbier@he2b.be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8.jpg"/><Relationship Id="rId21" Type="http://schemas.openxmlformats.org/officeDocument/2006/relationships/tags" Target="../tags/tag23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hyperlink" Target="mailto:alexis.messina@hel.be" TargetMode="Externa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1.jpg"/><Relationship Id="rId37" Type="http://schemas.openxmlformats.org/officeDocument/2006/relationships/image" Target="../media/image16.jpg"/><Relationship Id="rId40" Type="http://schemas.openxmlformats.org/officeDocument/2006/relationships/hyperlink" Target="mailto:jebarbier@he2b.be" TargetMode="Externa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jp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4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12.jpg"/><Relationship Id="rId38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hyperlink" Target="mailto:alexis.messina@hel.be" TargetMode="External"/><Relationship Id="rId4" Type="http://schemas.openxmlformats.org/officeDocument/2006/relationships/hyperlink" Target="mailto:jebarbier@he2b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hyperlink" Target="mailto:alexis.messina@hel.be" TargetMode="External"/><Relationship Id="rId4" Type="http://schemas.openxmlformats.org/officeDocument/2006/relationships/hyperlink" Target="mailto:jebarbier@he2b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hyperlink" Target="mailto:alexis.messina@hel.be" TargetMode="External"/><Relationship Id="rId4" Type="http://schemas.openxmlformats.org/officeDocument/2006/relationships/hyperlink" Target="mailto:jebarbier@he2b.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messina@hel.be" TargetMode="External"/><Relationship Id="rId2" Type="http://schemas.openxmlformats.org/officeDocument/2006/relationships/hyperlink" Target="mailto:jebarbier@he2b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E9EE3-0B20-4465-BAC3-BF845A02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405" y="1938009"/>
            <a:ext cx="515051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i="1" dirty="0"/>
              <a:t>Contextes, définitions et usages du jeu de société dans l’animation socioculturelle en Fédération Wallonie-Bruxelles.</a:t>
            </a:r>
            <a:endParaRPr lang="fr-BE" sz="3600" b="1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165B15-142B-4B4A-B8FB-BF8A278B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405" y="4519459"/>
            <a:ext cx="5010020" cy="821520"/>
          </a:xfrm>
        </p:spPr>
        <p:txBody>
          <a:bodyPr>
            <a:normAutofit/>
          </a:bodyPr>
          <a:lstStyle/>
          <a:p>
            <a:pPr algn="l"/>
            <a:r>
              <a:rPr lang="fr-FR" sz="1200" dirty="0"/>
              <a:t>Barbier, Jean-Emmanuel ; Messina, Alexis ; </a:t>
            </a:r>
            <a:r>
              <a:rPr lang="fr-FR" sz="1200" dirty="0" err="1"/>
              <a:t>Tacq</a:t>
            </a:r>
            <a:r>
              <a:rPr lang="fr-FR" sz="1200" dirty="0"/>
              <a:t>, Virginie ; Dupont, Bruno</a:t>
            </a:r>
            <a:r>
              <a:rPr lang="fr-BE" sz="1200" dirty="0"/>
              <a:t> ; La </a:t>
            </a:r>
            <a:r>
              <a:rPr lang="fr-BE" sz="1200" dirty="0" err="1"/>
              <a:t>Paglia</a:t>
            </a:r>
            <a:r>
              <a:rPr lang="fr-BE" sz="1200" dirty="0"/>
              <a:t>, Vincent ; </a:t>
            </a:r>
            <a:r>
              <a:rPr lang="fr-BE" sz="1200" dirty="0" err="1"/>
              <a:t>Sarlet</a:t>
            </a:r>
            <a:r>
              <a:rPr lang="fr-BE" sz="1200" dirty="0"/>
              <a:t>, Elsa</a:t>
            </a:r>
            <a:endParaRPr lang="fr-FR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7D4222-A1FF-4B82-85D3-18030617869F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6A0811-2831-4A9A-8F35-0B80B937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</a:t>
            </a:fld>
            <a:endParaRPr lang="fr-BE" dirty="0"/>
          </a:p>
        </p:txBody>
      </p:sp>
      <p:pic>
        <p:nvPicPr>
          <p:cNvPr id="8" name="Image 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8EAA5FD8-56AB-42AD-AC0C-AC8BAB2F3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5" y="1740694"/>
            <a:ext cx="5141382" cy="38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050804-16DD-4574-B81F-7707BBECB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710" y="5534829"/>
            <a:ext cx="2262280" cy="11707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2C7DD5-97E4-40A9-AA8C-6D9012DCF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255" y="429310"/>
            <a:ext cx="1332118" cy="6629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7FED2B-513C-4349-94FC-922E333CA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08" y="537854"/>
            <a:ext cx="1057456" cy="5158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2E583F-112D-45BD-B824-081BB4927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932" y="515686"/>
            <a:ext cx="1104758" cy="6629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7B733A-B27A-48D8-9F7B-6978C642C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3941" y="370261"/>
            <a:ext cx="856690" cy="8566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50FD12-5A1E-4995-B016-982D7B4E8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78" y="350796"/>
            <a:ext cx="2141570" cy="9826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9E036A-2C37-4A03-B6C9-6269E18179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88456"/>
            <a:ext cx="1460556" cy="647513"/>
          </a:xfrm>
          <a:prstGeom prst="rect">
            <a:avLst/>
          </a:prstGeom>
        </p:spPr>
      </p:pic>
      <p:pic>
        <p:nvPicPr>
          <p:cNvPr id="14" name="Image 1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C8B19095-C091-48D7-9FCF-96350A13F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36" y="569724"/>
            <a:ext cx="1073889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069A3-3DAA-4839-9BD1-0A9BDEE7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Etape #1 : générer des « étiquettes »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662B43C-2D4B-4BA1-A33A-22DCF442D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r="21482"/>
          <a:stretch/>
        </p:blipFill>
        <p:spPr>
          <a:xfrm>
            <a:off x="361488" y="1513320"/>
            <a:ext cx="6132766" cy="444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8C2A5-9DEE-48CA-B417-C90219E6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10</a:t>
            </a:fld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06DE9-4784-4EC0-94F7-234C19DBBDF0}"/>
              </a:ext>
            </a:extLst>
          </p:cNvPr>
          <p:cNvSpPr txBox="1">
            <a:spLocks/>
          </p:cNvSpPr>
          <p:nvPr/>
        </p:nvSpPr>
        <p:spPr>
          <a:xfrm>
            <a:off x="6970966" y="1646848"/>
            <a:ext cx="4601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000" dirty="0"/>
              <a:t>Attribution d’une thématique à chaque </a:t>
            </a:r>
            <a:r>
              <a:rPr lang="fr-BE" sz="2000" dirty="0" err="1"/>
              <a:t>chercheur.euse</a:t>
            </a:r>
            <a:r>
              <a:rPr lang="fr-BE" sz="2000" dirty="0"/>
              <a:t>, qui doit l’ordonner, puis échanges durant deux réunions de travail pour commenter la première organisation</a:t>
            </a: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Utilisation de </a:t>
            </a:r>
            <a:r>
              <a:rPr lang="fr-BE" sz="2000" i="1" dirty="0"/>
              <a:t>Miro</a:t>
            </a:r>
            <a:r>
              <a:rPr lang="fr-BE" sz="2000" dirty="0"/>
              <a:t>, </a:t>
            </a:r>
            <a:r>
              <a:rPr lang="fr-BE" sz="2000" dirty="0" err="1"/>
              <a:t>dashboard</a:t>
            </a:r>
            <a:r>
              <a:rPr lang="fr-BE" sz="2000" dirty="0"/>
              <a:t> collaboratif</a:t>
            </a:r>
          </a:p>
          <a:p>
            <a:pPr algn="just">
              <a:buFontTx/>
              <a:buChar char="-"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Génération d’un premier « encodage » : les </a:t>
            </a:r>
            <a:r>
              <a:rPr lang="fr-BE" sz="2000" i="1" dirty="0"/>
              <a:t>étiquettes</a:t>
            </a:r>
          </a:p>
          <a:p>
            <a:pPr marL="0" indent="0" algn="just">
              <a:buNone/>
            </a:pPr>
            <a:endParaRPr lang="fr-BE" sz="2000" i="1" dirty="0"/>
          </a:p>
          <a:p>
            <a:pPr marL="0" indent="0" algn="just">
              <a:buNone/>
            </a:pPr>
            <a:r>
              <a:rPr lang="fr-BE" sz="2000" dirty="0"/>
              <a:t>Les étiquettes se basent uniquement sur des observations et comprennent également des citations/terminologies des interviewés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67C796-1B16-486B-9993-6CDBB8C02168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3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4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82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069A3-3DAA-4839-9BD1-0A9BDEE7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Etape #2 : générer un « code 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8C2A5-9DEE-48CA-B417-C90219E6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11</a:t>
            </a:fld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06DE9-4784-4EC0-94F7-234C19DBBDF0}"/>
              </a:ext>
            </a:extLst>
          </p:cNvPr>
          <p:cNvSpPr txBox="1">
            <a:spLocks/>
          </p:cNvSpPr>
          <p:nvPr/>
        </p:nvSpPr>
        <p:spPr>
          <a:xfrm>
            <a:off x="838200" y="2370137"/>
            <a:ext cx="4601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000" dirty="0"/>
              <a:t>Partir du sommaire au spécifique, puis regrouper les spécificités</a:t>
            </a: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Faire le lien entre les étiquettes et la littérature scientifique (travail de comparaison des observations)</a:t>
            </a: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Génération d’un second « encodage » : le code</a:t>
            </a:r>
            <a:endParaRPr lang="fr-BE" sz="2000" i="1" dirty="0"/>
          </a:p>
          <a:p>
            <a:pPr marL="0" indent="0" algn="just">
              <a:buNone/>
            </a:pPr>
            <a:endParaRPr lang="fr-BE" sz="2000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7465425-0635-4A9B-A231-FD8C5745C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73840"/>
              </p:ext>
            </p:extLst>
          </p:nvPr>
        </p:nvGraphicFramePr>
        <p:xfrm>
          <a:off x="6409425" y="2410443"/>
          <a:ext cx="5158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650">
                  <a:extLst>
                    <a:ext uri="{9D8B030D-6E8A-4147-A177-3AD203B41FA5}">
                      <a16:colId xmlns:a16="http://schemas.microsoft.com/office/drawing/2014/main" val="3288624557"/>
                    </a:ext>
                  </a:extLst>
                </a:gridCol>
                <a:gridCol w="1289650">
                  <a:extLst>
                    <a:ext uri="{9D8B030D-6E8A-4147-A177-3AD203B41FA5}">
                      <a16:colId xmlns:a16="http://schemas.microsoft.com/office/drawing/2014/main" val="1676596761"/>
                    </a:ext>
                  </a:extLst>
                </a:gridCol>
                <a:gridCol w="1289650">
                  <a:extLst>
                    <a:ext uri="{9D8B030D-6E8A-4147-A177-3AD203B41FA5}">
                      <a16:colId xmlns:a16="http://schemas.microsoft.com/office/drawing/2014/main" val="1078728067"/>
                    </a:ext>
                  </a:extLst>
                </a:gridCol>
                <a:gridCol w="1289650">
                  <a:extLst>
                    <a:ext uri="{9D8B030D-6E8A-4147-A177-3AD203B41FA5}">
                      <a16:colId xmlns:a16="http://schemas.microsoft.com/office/drawing/2014/main" val="1015883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Catégories générales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Catégories détaillées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Liens théoriques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73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i="1" dirty="0"/>
                        <a:t>Objectif de mobilisation du JDS </a:t>
                      </a:r>
                      <a:r>
                        <a:rPr lang="fr-BE" sz="1400" i="0" dirty="0"/>
                        <a:t>(ex.)</a:t>
                      </a:r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i="1" dirty="0"/>
                        <a:t>Objectif observé 1 </a:t>
                      </a:r>
                      <a:r>
                        <a:rPr lang="fr-BE" sz="1400" i="0" dirty="0"/>
                        <a:t>(ex.)</a:t>
                      </a:r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i="1" dirty="0" err="1"/>
                        <a:t>Auteur.trice</a:t>
                      </a:r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Codet 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5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i="1" dirty="0"/>
                        <a:t>Objectif observé 2 </a:t>
                      </a:r>
                      <a:r>
                        <a:rPr lang="fr-BE" sz="1400" i="0" dirty="0"/>
                        <a:t>(ex.)</a:t>
                      </a:r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i="1" dirty="0" err="1"/>
                        <a:t>Auteur.trice</a:t>
                      </a:r>
                      <a:endParaRPr lang="fr-BE" sz="1400" i="1" dirty="0"/>
                    </a:p>
                    <a:p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Codet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8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i="1" dirty="0"/>
                        <a:t>Objectif observé 3 </a:t>
                      </a:r>
                      <a:r>
                        <a:rPr lang="fr-BE" sz="1400" i="0" dirty="0"/>
                        <a:t>(ex.)</a:t>
                      </a:r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i="1" dirty="0" err="1"/>
                        <a:t>Auteur.trice</a:t>
                      </a:r>
                      <a:endParaRPr lang="fr-BE" sz="1400" i="1" dirty="0"/>
                    </a:p>
                    <a:p>
                      <a:endParaRPr lang="fr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Codet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024584"/>
                  </a:ext>
                </a:extLst>
              </a:tr>
            </a:tbl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456BA29-A8F0-4C70-8739-534BFDE5C6EB}"/>
              </a:ext>
            </a:extLst>
          </p:cNvPr>
          <p:cNvSpPr/>
          <p:nvPr/>
        </p:nvSpPr>
        <p:spPr>
          <a:xfrm>
            <a:off x="6409425" y="4757403"/>
            <a:ext cx="5158600" cy="2114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94FE0-D9A8-4DE3-8DC1-439651545576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5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20DDC-AC58-4DE3-8BCF-C2501DF9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Etape #3 : mise en dialectique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E0548-6F78-4CC8-A4EC-C55020D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296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/>
              <a:t>Retour au verbatim, y compris les échantillons précédemment choisis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Compilation des extraits saillants des entretiens et traduction selon le code</a:t>
            </a:r>
          </a:p>
          <a:p>
            <a:pPr marL="0" indent="0">
              <a:buNone/>
            </a:pPr>
            <a:endParaRPr lang="fr-BE" sz="1400" dirty="0"/>
          </a:p>
          <a:p>
            <a:pPr marL="0" indent="0">
              <a:buNone/>
            </a:pPr>
            <a:r>
              <a:rPr lang="fr-BE" sz="2000" dirty="0"/>
              <a:t>Analyse en </a:t>
            </a:r>
            <a:r>
              <a:rPr lang="fr-BE" sz="2000" i="1" dirty="0"/>
              <a:t>close </a:t>
            </a:r>
            <a:r>
              <a:rPr lang="fr-BE" sz="2000" i="1" dirty="0" err="1"/>
              <a:t>reading</a:t>
            </a:r>
            <a:r>
              <a:rPr lang="fr-BE" sz="2000" i="1" dirty="0"/>
              <a:t> </a:t>
            </a:r>
            <a:r>
              <a:rPr lang="fr-BE" sz="2000" dirty="0"/>
              <a:t>et mise en dialectique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-&gt; Réalisation d’une table de contingence qui est déjà le fruit d’un aller-retour théorique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FFC198-2449-486A-90A8-902CD7DB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12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14B9E2-A2F6-423F-8357-0EA1D946ED57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2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A8F8-79DE-412B-BE6A-D6E3130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Futures 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B05C7-5FC5-45CA-AADA-30708FD1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3814"/>
            <a:ext cx="10816087" cy="22460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sz="2400" b="1" i="1" dirty="0"/>
              <a:t>Cartographie</a:t>
            </a:r>
            <a:r>
              <a:rPr lang="fr-BE" sz="2400" i="1" dirty="0"/>
              <a:t>,</a:t>
            </a:r>
            <a:r>
              <a:rPr lang="fr-BE" sz="2400" b="1" i="1" dirty="0"/>
              <a:t> </a:t>
            </a:r>
            <a:r>
              <a:rPr lang="fr-BE" sz="2400" i="1" dirty="0"/>
              <a:t>second classement selon l’interprétation du code</a:t>
            </a:r>
          </a:p>
          <a:p>
            <a:pPr marL="0" indent="0">
              <a:buNone/>
            </a:pPr>
            <a:endParaRPr lang="fr-BE" sz="2400" b="1" i="1" dirty="0"/>
          </a:p>
          <a:p>
            <a:pPr marL="0" indent="0">
              <a:buNone/>
            </a:pPr>
            <a:r>
              <a:rPr lang="fr-BE" sz="2400" b="1" i="1" dirty="0"/>
              <a:t>Analyse factorielle des correspondances multiples</a:t>
            </a:r>
            <a:r>
              <a:rPr lang="fr-BE" sz="2400" i="1" dirty="0"/>
              <a:t>, </a:t>
            </a:r>
            <a:r>
              <a:rPr lang="fr-BE" sz="2400" dirty="0"/>
              <a:t>ou</a:t>
            </a:r>
            <a:r>
              <a:rPr lang="fr-BE" sz="2400" i="1" dirty="0"/>
              <a:t> ACM</a:t>
            </a:r>
            <a:endParaRPr lang="fr-BE" sz="2000" dirty="0"/>
          </a:p>
          <a:p>
            <a:pPr lvl="1"/>
            <a:r>
              <a:rPr lang="fr-BE" sz="2000" dirty="0"/>
              <a:t>Voir BENZÉCRI (1978, cité par BOURDIEU dans </a:t>
            </a:r>
            <a:r>
              <a:rPr lang="fr-BE" sz="2000" i="1" dirty="0"/>
              <a:t>La Distinction</a:t>
            </a:r>
            <a:r>
              <a:rPr lang="fr-BE" sz="2000" dirty="0"/>
              <a:t>, 1979)</a:t>
            </a:r>
          </a:p>
          <a:p>
            <a:pPr lvl="1"/>
            <a:r>
              <a:rPr lang="fr-BE" sz="2000" dirty="0"/>
              <a:t>Voir DOZO (« L’analyse factorielle des correspondances ». </a:t>
            </a:r>
            <a:r>
              <a:rPr lang="fr-BE" sz="2000" i="1" dirty="0"/>
              <a:t>Mesures de l’écrivain. </a:t>
            </a:r>
            <a:r>
              <a:rPr lang="fr-FR" sz="2000" i="1" dirty="0"/>
              <a:t>Profil socio-littéraire et capital relationnel dans l'entre-deux-guerres en Belgique francophone, </a:t>
            </a:r>
            <a:r>
              <a:rPr lang="fr-FR" sz="2000" dirty="0"/>
              <a:t>2011:23</a:t>
            </a:r>
            <a:r>
              <a:rPr lang="fr-FR" sz="2000" i="1" dirty="0"/>
              <a:t>)</a:t>
            </a:r>
            <a:endParaRPr lang="fr-BE" sz="2000" dirty="0"/>
          </a:p>
          <a:p>
            <a:pPr lvl="1"/>
            <a:r>
              <a:rPr lang="fr-BE" sz="2000" dirty="0"/>
              <a:t>Voir MESSINA  (</a:t>
            </a:r>
            <a:r>
              <a:rPr lang="fr-FR" sz="2000" i="1" dirty="0"/>
              <a:t>Derrière la différenciation du gameplay : définition et circonscription du jeu vidéo asymétriqu</a:t>
            </a:r>
            <a:r>
              <a:rPr lang="fr-FR" sz="2000" dirty="0"/>
              <a:t>e, 2020:28)</a:t>
            </a:r>
          </a:p>
          <a:p>
            <a:pPr lvl="1"/>
            <a:endParaRPr lang="fr-FR" sz="2000" dirty="0"/>
          </a:p>
          <a:p>
            <a:pPr marL="457200" lvl="1" indent="0">
              <a:buNone/>
            </a:pPr>
            <a:endParaRPr lang="fr-BE" sz="20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1C30E8-5F74-42A3-AA4D-F45F6F57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13</a:t>
            </a:fld>
            <a:endParaRPr lang="fr-BE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5C441A-AC7B-421D-A765-131D60231E70}"/>
              </a:ext>
            </a:extLst>
          </p:cNvPr>
          <p:cNvSpPr txBox="1">
            <a:spLocks/>
          </p:cNvSpPr>
          <p:nvPr/>
        </p:nvSpPr>
        <p:spPr>
          <a:xfrm>
            <a:off x="838200" y="4206605"/>
            <a:ext cx="10515600" cy="2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B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1C7295-7323-475F-8684-061208F584D4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E1BB3B-0C00-4463-8D39-9400A07F5457}"/>
              </a:ext>
            </a:extLst>
          </p:cNvPr>
          <p:cNvSpPr txBox="1">
            <a:spLocks/>
          </p:cNvSpPr>
          <p:nvPr/>
        </p:nvSpPr>
        <p:spPr>
          <a:xfrm>
            <a:off x="1288929" y="4473984"/>
            <a:ext cx="10515600" cy="365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dirty="0"/>
              <a:t>-&gt; illustration du corpus selon le code et/ou certains de ses codets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BE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47951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A8F8-79DE-412B-BE6A-D6E3130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Exemple tiré de Messina, 2020 (pp. 35-37)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1C30E8-5F74-42A3-AA4D-F45F6F57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14</a:t>
            </a:fld>
            <a:endParaRPr lang="fr-BE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5C441A-AC7B-421D-A765-131D60231E70}"/>
              </a:ext>
            </a:extLst>
          </p:cNvPr>
          <p:cNvSpPr txBox="1">
            <a:spLocks/>
          </p:cNvSpPr>
          <p:nvPr/>
        </p:nvSpPr>
        <p:spPr>
          <a:xfrm>
            <a:off x="838200" y="4206605"/>
            <a:ext cx="10515600" cy="2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B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983EF6-E82F-4EDF-AD29-49215756F701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F0D726B-210E-4028-89D3-FB707DC8A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7053"/>
            <a:ext cx="5550487" cy="36248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6129AC-5F94-459E-B0B5-F95E70AC1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2" y="2003160"/>
            <a:ext cx="3996082" cy="3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4BC8F-99F0-477D-A2ED-B2D1D178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CA392-68C8-40A8-8D85-EEB7A234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2" y="1770819"/>
            <a:ext cx="8202284" cy="42417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1200" b="1" dirty="0">
                <a:latin typeface="+mj-lt"/>
              </a:rPr>
              <a:t>ARSENAULT, Dominic</a:t>
            </a:r>
            <a:r>
              <a:rPr lang="fr-FR" sz="1200" dirty="0">
                <a:latin typeface="+mj-lt"/>
              </a:rPr>
              <a:t>. </a:t>
            </a:r>
            <a:r>
              <a:rPr lang="fr-FR" sz="1200" i="1" dirty="0">
                <a:latin typeface="+mj-lt"/>
              </a:rPr>
              <a:t>Des typologies mécaniques à l’expérience esthétique : fonctions et mutation du genre dans  le jeu vidéo</a:t>
            </a:r>
            <a:r>
              <a:rPr lang="fr-FR" sz="1200" dirty="0">
                <a:latin typeface="+mj-lt"/>
              </a:rPr>
              <a:t>. Thèse de doctorat, Université de Montréal, 2011. En ligne : </a:t>
            </a:r>
            <a:r>
              <a:rPr lang="fr-FR" sz="1200" dirty="0">
                <a:latin typeface="+mj-lt"/>
                <a:hlinkClick r:id="rId2"/>
              </a:rPr>
              <a:t>https://papyrus.bib.umontreal.ca/xmlui/handle/1866/5873 </a:t>
            </a:r>
            <a:endParaRPr lang="fr-FR" sz="1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BE" sz="1200" b="1" dirty="0">
                <a:latin typeface="+mj-lt"/>
              </a:rPr>
              <a:t>BADIR, </a:t>
            </a:r>
            <a:r>
              <a:rPr lang="fr-BE" sz="1200" b="1" dirty="0" err="1">
                <a:latin typeface="+mj-lt"/>
              </a:rPr>
              <a:t>Sémir</a:t>
            </a:r>
            <a:r>
              <a:rPr lang="fr-BE" sz="1200" dirty="0">
                <a:latin typeface="+mj-lt"/>
              </a:rPr>
              <a:t>. « Sémiotique de l’exemple », </a:t>
            </a:r>
            <a:r>
              <a:rPr lang="fr-BE" sz="1200" i="1" dirty="0" err="1">
                <a:latin typeface="+mj-lt"/>
              </a:rPr>
              <a:t>MethIS</a:t>
            </a:r>
            <a:r>
              <a:rPr lang="fr-BE" sz="1200" dirty="0">
                <a:latin typeface="+mj-lt"/>
              </a:rPr>
              <a:t>, volume 4 « L’exemple en question »: 19-37, 2011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BE" sz="1200" b="1" dirty="0">
                <a:latin typeface="+mj-lt"/>
              </a:rPr>
              <a:t>COLLINS, Christopher S. ; STOCKTON, Carrie M</a:t>
            </a:r>
            <a:r>
              <a:rPr lang="fr-BE" sz="1200" dirty="0">
                <a:latin typeface="+mj-lt"/>
              </a:rPr>
              <a:t>. « The Central </a:t>
            </a:r>
            <a:r>
              <a:rPr lang="fr-BE" sz="1200" dirty="0" err="1">
                <a:latin typeface="+mj-lt"/>
              </a:rPr>
              <a:t>Role</a:t>
            </a:r>
            <a:r>
              <a:rPr lang="fr-BE" sz="1200" dirty="0">
                <a:latin typeface="+mj-lt"/>
              </a:rPr>
              <a:t> of Theory in Qualitative </a:t>
            </a:r>
            <a:r>
              <a:rPr lang="fr-BE" sz="1200" dirty="0" err="1">
                <a:latin typeface="+mj-lt"/>
              </a:rPr>
              <a:t>Research</a:t>
            </a:r>
            <a:r>
              <a:rPr lang="fr-BE" sz="1200" dirty="0">
                <a:latin typeface="+mj-lt"/>
              </a:rPr>
              <a:t> », </a:t>
            </a:r>
            <a:r>
              <a:rPr lang="fr-BE" sz="1200" i="1" dirty="0">
                <a:latin typeface="+mj-lt"/>
              </a:rPr>
              <a:t>International Journal of Qualitative Methods, </a:t>
            </a:r>
            <a:r>
              <a:rPr lang="fr-BE" sz="1200" dirty="0">
                <a:latin typeface="+mj-lt"/>
              </a:rPr>
              <a:t>volume 7: 1-10, 2018.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200" b="1" dirty="0">
                <a:latin typeface="+mj-lt"/>
              </a:rPr>
              <a:t>DOZO, Björn-Olav</a:t>
            </a:r>
            <a:r>
              <a:rPr lang="fr-FR" sz="1200" dirty="0">
                <a:latin typeface="+mj-lt"/>
              </a:rPr>
              <a:t>. </a:t>
            </a:r>
            <a:r>
              <a:rPr lang="fr-FR" sz="1200" i="1" dirty="0">
                <a:latin typeface="+mj-lt"/>
              </a:rPr>
              <a:t>Mesures de l’écrivain, Profil socio-littéraire et capital relationnel dans l’entre-deux-guerres en  Belgique francophone</a:t>
            </a:r>
            <a:r>
              <a:rPr lang="fr-FR" sz="1200" dirty="0">
                <a:latin typeface="+mj-lt"/>
              </a:rPr>
              <a:t>. Liège, Presses Universitaires de Liège, coll. Situations, 2011. En ligne : </a:t>
            </a:r>
            <a:r>
              <a:rPr lang="fr-FR" sz="1200" dirty="0">
                <a:latin typeface="+mj-lt"/>
                <a:hlinkClick r:id="rId3"/>
              </a:rPr>
              <a:t>https://books.openedition.org/pulg/2241?lang=fr</a:t>
            </a:r>
            <a:endParaRPr lang="fr-FR" sz="1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BE" sz="1200" b="1" dirty="0">
                <a:latin typeface="+mj-lt"/>
              </a:rPr>
              <a:t>MESSINA, Alexis</a:t>
            </a:r>
            <a:r>
              <a:rPr lang="fr-BE" sz="1200" dirty="0">
                <a:latin typeface="+mj-lt"/>
              </a:rPr>
              <a:t>. </a:t>
            </a:r>
            <a:r>
              <a:rPr lang="fr-BE" sz="1200" i="1" dirty="0">
                <a:latin typeface="+mj-lt"/>
              </a:rPr>
              <a:t>Derrière la différenciation du gameplay. Définition et circonscription du jeu vidéo asymétrique</a:t>
            </a:r>
            <a:r>
              <a:rPr lang="fr-BE" sz="1200" dirty="0">
                <a:latin typeface="+mj-lt"/>
              </a:rPr>
              <a:t>. Mémoire de Master 2, Université de Liège, 2020. En ligne : </a:t>
            </a:r>
            <a:r>
              <a:rPr lang="fr-BE" sz="1200" dirty="0">
                <a:latin typeface="+mj-lt"/>
                <a:hlinkClick r:id="rId4"/>
              </a:rPr>
              <a:t>https://orbi.uliege.be/handle/2268/250782</a:t>
            </a:r>
            <a:r>
              <a:rPr lang="fr-BE" sz="1200" dirty="0">
                <a:latin typeface="+mj-lt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b="1" dirty="0">
                <a:latin typeface="+mj-lt"/>
              </a:rPr>
              <a:t>NEALE, Steve</a:t>
            </a:r>
            <a:r>
              <a:rPr lang="en-US" sz="1200" dirty="0">
                <a:latin typeface="+mj-lt"/>
              </a:rPr>
              <a:t>. </a:t>
            </a:r>
            <a:r>
              <a:rPr lang="en-US" sz="1200" i="1" dirty="0">
                <a:latin typeface="+mj-lt"/>
              </a:rPr>
              <a:t>Genre and Hollywood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Londres</a:t>
            </a:r>
            <a:r>
              <a:rPr lang="en-US" sz="1200" dirty="0">
                <a:latin typeface="+mj-lt"/>
              </a:rPr>
              <a:t>, Routledge, 2000. </a:t>
            </a:r>
            <a:r>
              <a:rPr lang="en-US" sz="1200" dirty="0" err="1">
                <a:latin typeface="+mj-lt"/>
              </a:rPr>
              <a:t>En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ligne</a:t>
            </a:r>
            <a:r>
              <a:rPr lang="en-US" sz="1200" dirty="0">
                <a:latin typeface="+mj-lt"/>
              </a:rPr>
              <a:t> : </a:t>
            </a:r>
            <a:r>
              <a:rPr lang="en-US" sz="1200" dirty="0">
                <a:latin typeface="+mj-lt"/>
                <a:hlinkClick r:id="rId5"/>
              </a:rPr>
              <a:t>https://www.semanticscholar.org/paper/Genre-and-Hollywood Neale/550bb6a39c281782748743bec410d3b3d839c52e</a:t>
            </a:r>
            <a:r>
              <a:rPr lang="en-US" sz="1200" dirty="0"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BE" sz="1200" b="1" dirty="0">
                <a:latin typeface="+mj-lt"/>
              </a:rPr>
              <a:t>SALDANA, Johnny</a:t>
            </a:r>
            <a:r>
              <a:rPr lang="fr-BE" sz="1200" dirty="0">
                <a:latin typeface="+mj-lt"/>
              </a:rPr>
              <a:t>. </a:t>
            </a:r>
            <a:r>
              <a:rPr lang="fr-BE" sz="1200" i="1" dirty="0">
                <a:latin typeface="+mj-lt"/>
              </a:rPr>
              <a:t>The Coding Manual for Qualitative </a:t>
            </a:r>
            <a:r>
              <a:rPr lang="fr-BE" sz="1200" i="1" dirty="0" err="1">
                <a:latin typeface="+mj-lt"/>
              </a:rPr>
              <a:t>Researches</a:t>
            </a:r>
            <a:r>
              <a:rPr lang="fr-BE" sz="1200" dirty="0">
                <a:latin typeface="+mj-lt"/>
              </a:rPr>
              <a:t>. Sage, 2009.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SAVIN-BADEN</a:t>
            </a:r>
            <a:r>
              <a:rPr lang="en-US" sz="1200" b="1" u="none" strike="noStrike" dirty="0">
                <a:solidFill>
                  <a:srgbClr val="000000"/>
                </a:solidFill>
                <a:effectLst/>
                <a:latin typeface="+mj-lt"/>
              </a:rPr>
              <a:t>, Maggi ; MAJOR, Claire Howell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Qualitative research: The essential 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guilde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 to theory and practice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  <a:latin typeface="+mj-lt"/>
              </a:rPr>
              <a:t>. Routledge, 2013.</a:t>
            </a:r>
            <a:endParaRPr lang="fr-BE" sz="1200" b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29A9C5-74E1-43DB-93CA-A4880ACF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15</a:t>
            </a:fld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F7EB9B-27A4-46C7-B029-AFBDF9D0A5AB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6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7"/>
              </a:rPr>
              <a:t>alexis.messina@hel.be</a:t>
            </a:r>
            <a:r>
              <a:rPr lang="fr-BE" sz="1200" i="1" dirty="0"/>
              <a:t>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A5F609-678A-4A69-AA87-0D3B50843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933" y="365123"/>
            <a:ext cx="2304962" cy="119287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055EEE4-8C23-4895-BAF7-E167539CE89F}"/>
              </a:ext>
            </a:extLst>
          </p:cNvPr>
          <p:cNvSpPr txBox="1">
            <a:spLocks/>
          </p:cNvSpPr>
          <p:nvPr/>
        </p:nvSpPr>
        <p:spPr>
          <a:xfrm>
            <a:off x="9982200" y="2697955"/>
            <a:ext cx="1483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i="1" dirty="0"/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31410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AD556-8FF0-471D-B2B4-01A70FA2D82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Objectifs et financements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02DD9-7B3A-49D8-BA47-EFD2A396A6E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25625"/>
            <a:ext cx="10910977" cy="4351338"/>
          </a:xfrm>
        </p:spPr>
        <p:txBody>
          <a:bodyPr/>
          <a:lstStyle/>
          <a:p>
            <a:r>
              <a:rPr lang="fr-FR" sz="2400" i="0" u="none" strike="noStrike" dirty="0">
                <a:effectLst/>
              </a:rPr>
              <a:t>Étude exploratoire des pratiques du jeu de société dans l'animation et l'intervention socioculturelles</a:t>
            </a:r>
          </a:p>
          <a:p>
            <a:pPr lvl="1"/>
            <a:r>
              <a:rPr lang="fr-FR" sz="1800" dirty="0"/>
              <a:t>Sujet non exploré dans un terrain sous étudié</a:t>
            </a:r>
          </a:p>
          <a:p>
            <a:pPr lvl="1"/>
            <a:r>
              <a:rPr lang="fr-FR" sz="1800" i="0" u="none" strike="noStrike" dirty="0">
                <a:effectLst/>
              </a:rPr>
              <a:t>Intérêt pour la </a:t>
            </a:r>
            <a:r>
              <a:rPr lang="fr-FR" sz="1800" i="0" u="none" strike="noStrike" dirty="0" err="1">
                <a:effectLst/>
              </a:rPr>
              <a:t>ludopédagogie</a:t>
            </a:r>
            <a:r>
              <a:rPr lang="fr-FR" sz="1800" i="0" u="none" strike="noStrike" dirty="0">
                <a:effectLst/>
              </a:rPr>
              <a:t> non formelle</a:t>
            </a:r>
          </a:p>
          <a:p>
            <a:pPr lvl="1"/>
            <a:r>
              <a:rPr lang="fr-FR" sz="1800" dirty="0"/>
              <a:t>Grande variété des pratiques</a:t>
            </a:r>
            <a:endParaRPr lang="fr-FR" sz="1800" i="0" u="none" strike="noStrike" dirty="0">
              <a:effectLst/>
            </a:endParaRPr>
          </a:p>
          <a:p>
            <a:pPr lvl="1"/>
            <a:endParaRPr lang="fr-FR" sz="1400" i="0" u="none" strike="noStrike" dirty="0">
              <a:effectLst/>
            </a:endParaRPr>
          </a:p>
          <a:p>
            <a:r>
              <a:rPr lang="fr-FR" sz="2400" i="0" u="none" strike="noStrike" dirty="0">
                <a:effectLst/>
              </a:rPr>
              <a:t>Appel </a:t>
            </a:r>
            <a:r>
              <a:rPr lang="fr-FR" sz="2400" i="1" u="none" strike="noStrike" dirty="0">
                <a:effectLst/>
              </a:rPr>
              <a:t>FRHE</a:t>
            </a:r>
            <a:r>
              <a:rPr lang="fr-FR" sz="2400" i="0" u="none" strike="noStrike" dirty="0">
                <a:effectLst/>
              </a:rPr>
              <a:t> et financement </a:t>
            </a:r>
            <a:r>
              <a:rPr lang="fr-FR" sz="2400" i="1" u="none" strike="noStrike" dirty="0">
                <a:effectLst/>
              </a:rPr>
              <a:t>Asmodée</a:t>
            </a:r>
          </a:p>
          <a:p>
            <a:pPr marL="0" indent="0">
              <a:buNone/>
            </a:pPr>
            <a:endParaRPr lang="fr-FR" sz="1800" i="0" u="none" strike="noStrike" dirty="0">
              <a:effectLst/>
            </a:endParaRPr>
          </a:p>
          <a:p>
            <a:r>
              <a:rPr lang="fr-FR" sz="2400" i="0" u="none" strike="noStrike" dirty="0">
                <a:effectLst/>
              </a:rPr>
              <a:t>Entretiens semi-structurés sur trois terrains</a:t>
            </a:r>
          </a:p>
          <a:p>
            <a:pPr lvl="1"/>
            <a:r>
              <a:rPr lang="fr-FR" sz="1800" i="0" u="none" strike="noStrike" dirty="0">
                <a:effectLst/>
              </a:rPr>
              <a:t>Liège (</a:t>
            </a:r>
            <a:r>
              <a:rPr lang="fr-FR" sz="1800" i="1" u="none" strike="noStrike" dirty="0">
                <a:effectLst/>
              </a:rPr>
              <a:t>HEL</a:t>
            </a:r>
            <a:r>
              <a:rPr lang="fr-FR" sz="1800" i="0" u="none" strike="noStrike" dirty="0">
                <a:effectLst/>
              </a:rPr>
              <a:t>, financement </a:t>
            </a:r>
            <a:r>
              <a:rPr lang="fr-FR" sz="1800" i="1" u="none" strike="noStrike" dirty="0">
                <a:effectLst/>
              </a:rPr>
              <a:t>FRHE</a:t>
            </a:r>
            <a:r>
              <a:rPr lang="fr-FR" sz="1800" i="0" u="none" strike="noStrike" dirty="0">
                <a:effectLst/>
              </a:rPr>
              <a:t>)</a:t>
            </a:r>
          </a:p>
          <a:p>
            <a:pPr lvl="1"/>
            <a:r>
              <a:rPr lang="fr-FR" sz="1800" i="0" u="none" strike="noStrike" dirty="0">
                <a:effectLst/>
              </a:rPr>
              <a:t>Bruxelles-Wallonie Brabant (</a:t>
            </a:r>
            <a:r>
              <a:rPr lang="fr-FR" sz="1800" i="1" u="none" strike="noStrike" dirty="0">
                <a:effectLst/>
              </a:rPr>
              <a:t>HE2B</a:t>
            </a:r>
            <a:r>
              <a:rPr lang="fr-FR" sz="1800" i="0" u="none" strike="noStrike" dirty="0">
                <a:effectLst/>
              </a:rPr>
              <a:t>, financement </a:t>
            </a:r>
            <a:r>
              <a:rPr lang="fr-FR" sz="1800" i="1" u="none" strike="noStrike" dirty="0">
                <a:effectLst/>
              </a:rPr>
              <a:t>FRHE</a:t>
            </a:r>
            <a:r>
              <a:rPr lang="fr-FR" sz="1800" i="0" u="none" strike="noStrike" dirty="0">
                <a:effectLst/>
              </a:rPr>
              <a:t>)</a:t>
            </a:r>
          </a:p>
          <a:p>
            <a:pPr lvl="1"/>
            <a:r>
              <a:rPr lang="fr-FR" sz="1800" i="0" u="none" strike="noStrike" dirty="0">
                <a:effectLst/>
              </a:rPr>
              <a:t>Namur et Luxembourg (</a:t>
            </a:r>
            <a:r>
              <a:rPr lang="fr-FR" sz="1800" i="1" u="none" strike="noStrike" dirty="0">
                <a:effectLst/>
              </a:rPr>
              <a:t>HEL</a:t>
            </a:r>
            <a:r>
              <a:rPr lang="fr-FR" sz="1800" i="0" u="none" strike="noStrike" dirty="0">
                <a:effectLst/>
              </a:rPr>
              <a:t>, financement </a:t>
            </a:r>
            <a:r>
              <a:rPr lang="fr-FR" sz="1800" i="1" u="none" strike="noStrike" dirty="0">
                <a:effectLst/>
              </a:rPr>
              <a:t>Game in </a:t>
            </a:r>
            <a:r>
              <a:rPr lang="fr-FR" sz="1800" i="1" u="none" strike="noStrike" dirty="0" err="1">
                <a:effectLst/>
              </a:rPr>
              <a:t>Lab</a:t>
            </a:r>
            <a:r>
              <a:rPr lang="fr-FR" sz="1800" i="1" u="none" strike="noStrike" dirty="0">
                <a:effectLst/>
              </a:rPr>
              <a:t> </a:t>
            </a:r>
            <a:r>
              <a:rPr lang="fr-FR" sz="1800" i="0" u="none" strike="noStrike" dirty="0">
                <a:effectLst/>
              </a:rPr>
              <a:t>et </a:t>
            </a:r>
            <a:r>
              <a:rPr lang="fr-FR" sz="1800" i="1" u="none" strike="noStrike" dirty="0" err="1">
                <a:effectLst/>
              </a:rPr>
              <a:t>Libellud</a:t>
            </a:r>
            <a:r>
              <a:rPr lang="fr-FR" sz="1800" i="0" u="none" strike="noStrike" dirty="0">
                <a:effectLst/>
              </a:rPr>
              <a:t>)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Nunito" panose="020B0604020202020204" pitchFamily="2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C9312E-9C80-4EF1-BC55-B321B060AF9B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4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5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CB555562-5B0E-45E4-B4AA-FC8409F1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0F2E62-FE65-46D3-A110-FDA8E7F02C46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051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1A338-1362-43A9-8765-8D4E6416508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L’équipe</a:t>
            </a:r>
          </a:p>
        </p:txBody>
      </p:sp>
      <p:sp>
        <p:nvSpPr>
          <p:cNvPr id="74" name="Google Shape;233;p3">
            <a:extLst>
              <a:ext uri="{FF2B5EF4-FFF2-40B4-BE49-F238E27FC236}">
                <a16:creationId xmlns:a16="http://schemas.microsoft.com/office/drawing/2014/main" id="{A418EC51-F56C-40F6-8D47-4C731579A0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633337">
            <a:off x="5774033" y="2328972"/>
            <a:ext cx="1400335" cy="1400335"/>
          </a:xfrm>
          <a:prstGeom prst="roundRect">
            <a:avLst>
              <a:gd name="adj" fmla="val 128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75" name="Google Shape;234;p3">
            <a:extLst>
              <a:ext uri="{FF2B5EF4-FFF2-40B4-BE49-F238E27FC236}">
                <a16:creationId xmlns:a16="http://schemas.microsoft.com/office/drawing/2014/main" id="{A9CFA35B-20AD-4394-8ED8-3C2E190BDAA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633337">
            <a:off x="2866686" y="1724197"/>
            <a:ext cx="1400335" cy="1400335"/>
          </a:xfrm>
          <a:prstGeom prst="roundRect">
            <a:avLst>
              <a:gd name="adj" fmla="val 128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76" name="Google Shape;235;p3">
            <a:extLst>
              <a:ext uri="{FF2B5EF4-FFF2-40B4-BE49-F238E27FC236}">
                <a16:creationId xmlns:a16="http://schemas.microsoft.com/office/drawing/2014/main" id="{D3BB32A9-249C-4338-B10E-821DA2D74D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6597" y="1766909"/>
            <a:ext cx="1400335" cy="1400335"/>
          </a:xfrm>
          <a:prstGeom prst="roundRect">
            <a:avLst>
              <a:gd name="adj" fmla="val 12861"/>
            </a:avLst>
          </a:prstGeom>
          <a:solidFill>
            <a:srgbClr val="57BF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77" name="Google Shape;236;p3">
            <a:extLst>
              <a:ext uri="{FF2B5EF4-FFF2-40B4-BE49-F238E27FC236}">
                <a16:creationId xmlns:a16="http://schemas.microsoft.com/office/drawing/2014/main" id="{05349D86-7AEB-49A1-BF33-0BEF8D0EBEB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99840" y="4134947"/>
            <a:ext cx="1400335" cy="1400335"/>
          </a:xfrm>
          <a:prstGeom prst="roundRect">
            <a:avLst>
              <a:gd name="adj" fmla="val 1286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78" name="Google Shape;237;p3">
            <a:extLst>
              <a:ext uri="{FF2B5EF4-FFF2-40B4-BE49-F238E27FC236}">
                <a16:creationId xmlns:a16="http://schemas.microsoft.com/office/drawing/2014/main" id="{E7303687-46C2-4EC7-8B1B-A0EF81C52E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633337">
            <a:off x="4260217" y="4134947"/>
            <a:ext cx="1400335" cy="1400335"/>
          </a:xfrm>
          <a:prstGeom prst="roundRect">
            <a:avLst>
              <a:gd name="adj" fmla="val 1286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79" name="Google Shape;238;p3">
            <a:extLst>
              <a:ext uri="{FF2B5EF4-FFF2-40B4-BE49-F238E27FC236}">
                <a16:creationId xmlns:a16="http://schemas.microsoft.com/office/drawing/2014/main" id="{E3A8B828-F7C7-45E2-81AC-8302972154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086300" y="976079"/>
            <a:ext cx="2009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Jean-Emmanuel Barbier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Coordinateur &amp; chercheur HE2B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Board</a:t>
            </a: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games</a:t>
            </a: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studies</a:t>
            </a: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Anthropologie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239;p3">
            <a:extLst>
              <a:ext uri="{FF2B5EF4-FFF2-40B4-BE49-F238E27FC236}">
                <a16:creationId xmlns:a16="http://schemas.microsoft.com/office/drawing/2014/main" id="{74EC7911-E5FB-4892-95C6-1C2FD59DC4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61449" y="3136214"/>
            <a:ext cx="28488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Bruno Dupont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Coordinateur</a:t>
            </a:r>
            <a:r>
              <a:rPr lang="en-US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projet</a:t>
            </a:r>
            <a:r>
              <a:rPr lang="en-US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&amp; </a:t>
            </a:r>
            <a:br>
              <a:rPr lang="en-US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Chercheur</a:t>
            </a:r>
            <a:r>
              <a:rPr lang="en-US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HEL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Game studies</a:t>
            </a:r>
          </a:p>
        </p:txBody>
      </p:sp>
      <p:sp>
        <p:nvSpPr>
          <p:cNvPr id="81" name="Google Shape;240;p3">
            <a:extLst>
              <a:ext uri="{FF2B5EF4-FFF2-40B4-BE49-F238E27FC236}">
                <a16:creationId xmlns:a16="http://schemas.microsoft.com/office/drawing/2014/main" id="{F870AE27-D8BB-47AA-A553-B7214A45AE0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925799" y="2938834"/>
            <a:ext cx="2009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Vi </a:t>
            </a:r>
            <a:r>
              <a:rPr lang="fr-FR" sz="1800" b="1" dirty="0" err="1">
                <a:solidFill>
                  <a:schemeClr val="dk1"/>
                </a:solidFill>
                <a:ea typeface="Nunito"/>
                <a:cs typeface="Nunito"/>
                <a:sym typeface="Nunito"/>
              </a:rPr>
              <a:t>Tacq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Chercheuse HE2B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Board</a:t>
            </a: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games</a:t>
            </a: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studies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241;p3">
            <a:extLst>
              <a:ext uri="{FF2B5EF4-FFF2-40B4-BE49-F238E27FC236}">
                <a16:creationId xmlns:a16="http://schemas.microsoft.com/office/drawing/2014/main" id="{54D30D62-0E99-4CFB-A647-5B85D9A546C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83119" y="1359809"/>
            <a:ext cx="2009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Alexis Messina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Chercheur HEL 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Game </a:t>
            </a:r>
            <a:r>
              <a:rPr lang="fr-FR" sz="11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studies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242;p3">
            <a:extLst>
              <a:ext uri="{FF2B5EF4-FFF2-40B4-BE49-F238E27FC236}">
                <a16:creationId xmlns:a16="http://schemas.microsoft.com/office/drawing/2014/main" id="{0C9F5ED2-3226-49C8-A056-BA66FBEBB10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-52338" y="4306027"/>
            <a:ext cx="2009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Vincent La </a:t>
            </a:r>
            <a:r>
              <a:rPr lang="fr-FR" sz="1800" b="1" dirty="0" err="1">
                <a:solidFill>
                  <a:schemeClr val="dk1"/>
                </a:solidFill>
                <a:ea typeface="Nunito"/>
                <a:cs typeface="Nunito"/>
                <a:sym typeface="Nunito"/>
              </a:rPr>
              <a:t>Paglia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Chercheur HEL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Sociologie</a:t>
            </a:r>
            <a:endParaRPr sz="700" b="1" dirty="0"/>
          </a:p>
        </p:txBody>
      </p:sp>
      <p:sp>
        <p:nvSpPr>
          <p:cNvPr id="84" name="Google Shape;243;p3">
            <a:extLst>
              <a:ext uri="{FF2B5EF4-FFF2-40B4-BE49-F238E27FC236}">
                <a16:creationId xmlns:a16="http://schemas.microsoft.com/office/drawing/2014/main" id="{EFCEACCE-2362-4A49-908D-7F484A91182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633337">
            <a:off x="7230483" y="4054872"/>
            <a:ext cx="1400335" cy="1400335"/>
          </a:xfrm>
          <a:prstGeom prst="roundRect">
            <a:avLst>
              <a:gd name="adj" fmla="val 12861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sp>
        <p:nvSpPr>
          <p:cNvPr id="85" name="Google Shape;244;p3">
            <a:extLst>
              <a:ext uri="{FF2B5EF4-FFF2-40B4-BE49-F238E27FC236}">
                <a16:creationId xmlns:a16="http://schemas.microsoft.com/office/drawing/2014/main" id="{00AF1F52-9441-4278-BE56-6842024C613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469350" y="5208337"/>
            <a:ext cx="2009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Jérôme </a:t>
            </a:r>
            <a:r>
              <a:rPr lang="fr-FR" b="1" dirty="0" err="1">
                <a:solidFill>
                  <a:schemeClr val="dk1"/>
                </a:solidFill>
                <a:ea typeface="Nunito"/>
                <a:cs typeface="Nunito"/>
                <a:sym typeface="Nunito"/>
              </a:rPr>
              <a:t>F</a:t>
            </a:r>
            <a:r>
              <a:rPr lang="fr-FR" sz="1800" b="1" dirty="0" err="1">
                <a:solidFill>
                  <a:schemeClr val="dk1"/>
                </a:solidFill>
                <a:ea typeface="Nunito"/>
                <a:cs typeface="Nunito"/>
                <a:sym typeface="Nunito"/>
              </a:rPr>
              <a:t>oguenne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Chercheur HEL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Sciences de la communication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245;p3">
            <a:extLst>
              <a:ext uri="{FF2B5EF4-FFF2-40B4-BE49-F238E27FC236}">
                <a16:creationId xmlns:a16="http://schemas.microsoft.com/office/drawing/2014/main" id="{DEAE8E04-5853-495A-A78F-EA08B9D772F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735087" y="4566772"/>
            <a:ext cx="2009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Elsa </a:t>
            </a:r>
            <a:r>
              <a:rPr lang="fr-FR" sz="1800" b="1" dirty="0" err="1">
                <a:solidFill>
                  <a:schemeClr val="dk1"/>
                </a:solidFill>
                <a:ea typeface="Nunito"/>
                <a:cs typeface="Nunito"/>
                <a:sym typeface="Nunito"/>
              </a:rPr>
              <a:t>Sarlet</a:t>
            </a:r>
            <a:endParaRPr sz="1800" b="1" i="0" u="none" strike="noStrike" cap="none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Stagiaire UCL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Sciences de l’éducation</a:t>
            </a: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246;p3">
            <a:extLst>
              <a:ext uri="{FF2B5EF4-FFF2-40B4-BE49-F238E27FC236}">
                <a16:creationId xmlns:a16="http://schemas.microsoft.com/office/drawing/2014/main" id="{E0EDF66D-3B0B-40B0-813D-8B4816A2E19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543083" y="1660097"/>
            <a:ext cx="1400335" cy="1400335"/>
          </a:xfrm>
          <a:prstGeom prst="roundRect">
            <a:avLst>
              <a:gd name="adj" fmla="val 12861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Picture</a:t>
            </a:r>
            <a:endParaRPr/>
          </a:p>
        </p:txBody>
      </p:sp>
      <p:pic>
        <p:nvPicPr>
          <p:cNvPr id="88" name="Google Shape;247;p3">
            <a:extLst>
              <a:ext uri="{FF2B5EF4-FFF2-40B4-BE49-F238E27FC236}">
                <a16:creationId xmlns:a16="http://schemas.microsoft.com/office/drawing/2014/main" id="{34B6A57D-57D3-4869-90E4-439F3D3D6BBD}"/>
              </a:ext>
            </a:extLst>
          </p:cNvPr>
          <p:cNvPicPr preferRelativeResize="0"/>
          <p:nvPr>
            <p:custDataLst>
              <p:tags r:id="rId16"/>
            </p:custDataLst>
          </p:nvPr>
        </p:nvPicPr>
        <p:blipFill rotWithShape="1">
          <a:blip r:embed="rId31">
            <a:alphaModFix/>
          </a:blip>
          <a:srcRect t="99" r="99"/>
          <a:stretch/>
        </p:blipFill>
        <p:spPr>
          <a:xfrm>
            <a:off x="140516" y="1870975"/>
            <a:ext cx="1792500" cy="11922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89" name="Google Shape;248;p3">
            <a:extLst>
              <a:ext uri="{FF2B5EF4-FFF2-40B4-BE49-F238E27FC236}">
                <a16:creationId xmlns:a16="http://schemas.microsoft.com/office/drawing/2014/main" id="{6CCE3E9C-5DCD-4299-8C31-C12189A1E55F}"/>
              </a:ext>
            </a:extLst>
          </p:cNvPr>
          <p:cNvPicPr preferRelativeResize="0"/>
          <p:nvPr>
            <p:custDataLst>
              <p:tags r:id="rId17"/>
            </p:custDataLst>
          </p:nvPr>
        </p:nvPicPr>
        <p:blipFill rotWithShape="1">
          <a:blip r:embed="rId32">
            <a:alphaModFix/>
          </a:blip>
          <a:srcRect l="19555" b="4543"/>
          <a:stretch/>
        </p:blipFill>
        <p:spPr>
          <a:xfrm>
            <a:off x="2135257" y="4164905"/>
            <a:ext cx="1129500" cy="134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249;p3">
            <a:extLst>
              <a:ext uri="{FF2B5EF4-FFF2-40B4-BE49-F238E27FC236}">
                <a16:creationId xmlns:a16="http://schemas.microsoft.com/office/drawing/2014/main" id="{FFAFF620-87D9-4B13-BE13-C0144204C785}"/>
              </a:ext>
            </a:extLst>
          </p:cNvPr>
          <p:cNvPicPr preferRelativeResize="0"/>
          <p:nvPr>
            <p:custDataLst>
              <p:tags r:id="rId18"/>
            </p:custDataLst>
          </p:nvPr>
        </p:nvPicPr>
        <p:blipFill rotWithShape="1">
          <a:blip r:embed="rId33">
            <a:alphaModFix/>
          </a:blip>
          <a:srcRect l="28591" r="19243" b="23780"/>
          <a:stretch/>
        </p:blipFill>
        <p:spPr>
          <a:xfrm>
            <a:off x="7413907" y="3999938"/>
            <a:ext cx="1033500" cy="151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250;p3">
            <a:extLst>
              <a:ext uri="{FF2B5EF4-FFF2-40B4-BE49-F238E27FC236}">
                <a16:creationId xmlns:a16="http://schemas.microsoft.com/office/drawing/2014/main" id="{EC2BBD17-05CE-40D1-874C-43474FB2D6C9}"/>
              </a:ext>
            </a:extLst>
          </p:cNvPr>
          <p:cNvPicPr preferRelativeResize="0"/>
          <p:nvPr>
            <p:custDataLst>
              <p:tags r:id="rId19"/>
            </p:custDataLst>
          </p:nvPr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253582" y="4128313"/>
            <a:ext cx="1413600" cy="1413600"/>
          </a:xfrm>
          <a:prstGeom prst="diamond">
            <a:avLst/>
          </a:prstGeom>
          <a:noFill/>
          <a:ln>
            <a:noFill/>
          </a:ln>
        </p:spPr>
      </p:pic>
      <p:cxnSp>
        <p:nvCxnSpPr>
          <p:cNvPr id="93" name="Google Shape;252;p3">
            <a:extLst>
              <a:ext uri="{FF2B5EF4-FFF2-40B4-BE49-F238E27FC236}">
                <a16:creationId xmlns:a16="http://schemas.microsoft.com/office/drawing/2014/main" id="{3D06E628-6C24-4173-8583-2C76DE9DC4B1}"/>
              </a:ext>
            </a:extLst>
          </p:cNvPr>
          <p:cNvCxnSpPr>
            <a:cxnSpLocks/>
            <a:stCxn id="80" idx="0"/>
          </p:cNvCxnSpPr>
          <p:nvPr>
            <p:custDataLst>
              <p:tags r:id="rId20"/>
            </p:custDataLst>
          </p:nvPr>
        </p:nvCxnSpPr>
        <p:spPr>
          <a:xfrm rot="16200000" flipV="1">
            <a:off x="1927799" y="2578163"/>
            <a:ext cx="367185" cy="74891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253;p3">
            <a:extLst>
              <a:ext uri="{FF2B5EF4-FFF2-40B4-BE49-F238E27FC236}">
                <a16:creationId xmlns:a16="http://schemas.microsoft.com/office/drawing/2014/main" id="{E9D452CF-5A25-4CDA-8CA5-CDFEFE036505}"/>
              </a:ext>
            </a:extLst>
          </p:cNvPr>
          <p:cNvCxnSpPr>
            <a:stCxn id="79" idx="2"/>
            <a:endCxn id="75" idx="3"/>
          </p:cNvCxnSpPr>
          <p:nvPr>
            <p:custDataLst>
              <p:tags r:id="rId21"/>
            </p:custDataLst>
          </p:nvPr>
        </p:nvCxnSpPr>
        <p:spPr>
          <a:xfrm rot="5400000">
            <a:off x="4210559" y="2029174"/>
            <a:ext cx="741486" cy="101969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254;p3">
            <a:extLst>
              <a:ext uri="{FF2B5EF4-FFF2-40B4-BE49-F238E27FC236}">
                <a16:creationId xmlns:a16="http://schemas.microsoft.com/office/drawing/2014/main" id="{6727F7C8-9C59-4491-B985-DAEF86622F5F}"/>
              </a:ext>
            </a:extLst>
          </p:cNvPr>
          <p:cNvCxnSpPr>
            <a:stCxn id="81" idx="0"/>
            <a:endCxn id="74" idx="0"/>
          </p:cNvCxnSpPr>
          <p:nvPr>
            <p:custDataLst>
              <p:tags r:id="rId22"/>
            </p:custDataLst>
          </p:nvPr>
        </p:nvCxnSpPr>
        <p:spPr>
          <a:xfrm rot="5400000" flipH="1">
            <a:off x="7257149" y="2265334"/>
            <a:ext cx="395100" cy="951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255;p3">
            <a:extLst>
              <a:ext uri="{FF2B5EF4-FFF2-40B4-BE49-F238E27FC236}">
                <a16:creationId xmlns:a16="http://schemas.microsoft.com/office/drawing/2014/main" id="{E434E6E4-66EE-441A-97F3-AE11A980CB95}"/>
              </a:ext>
            </a:extLst>
          </p:cNvPr>
          <p:cNvCxnSpPr>
            <a:stCxn id="82" idx="0"/>
            <a:endCxn id="87" idx="3"/>
          </p:cNvCxnSpPr>
          <p:nvPr>
            <p:custDataLst>
              <p:tags r:id="rId23"/>
            </p:custDataLst>
          </p:nvPr>
        </p:nvCxnSpPr>
        <p:spPr>
          <a:xfrm rot="16200000" flipH="1" flipV="1">
            <a:off x="9815466" y="1487761"/>
            <a:ext cx="1000456" cy="744551"/>
          </a:xfrm>
          <a:prstGeom prst="bentConnector4">
            <a:avLst>
              <a:gd name="adj1" fmla="val -22850"/>
              <a:gd name="adj2" fmla="val -16566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256;p3">
            <a:extLst>
              <a:ext uri="{FF2B5EF4-FFF2-40B4-BE49-F238E27FC236}">
                <a16:creationId xmlns:a16="http://schemas.microsoft.com/office/drawing/2014/main" id="{2126E837-EF8E-44FF-B108-D26872752505}"/>
              </a:ext>
            </a:extLst>
          </p:cNvPr>
          <p:cNvCxnSpPr>
            <a:stCxn id="86" idx="0"/>
            <a:endCxn id="90" idx="0"/>
          </p:cNvCxnSpPr>
          <p:nvPr>
            <p:custDataLst>
              <p:tags r:id="rId24"/>
            </p:custDataLst>
          </p:nvPr>
        </p:nvCxnSpPr>
        <p:spPr>
          <a:xfrm rot="5400000" flipH="1">
            <a:off x="8551937" y="3378772"/>
            <a:ext cx="566700" cy="1809300"/>
          </a:xfrm>
          <a:prstGeom prst="bentConnector3">
            <a:avLst>
              <a:gd name="adj1" fmla="val 14204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257;p3">
            <a:extLst>
              <a:ext uri="{FF2B5EF4-FFF2-40B4-BE49-F238E27FC236}">
                <a16:creationId xmlns:a16="http://schemas.microsoft.com/office/drawing/2014/main" id="{89A56765-2BD2-432A-AACE-724BA11D3ADA}"/>
              </a:ext>
            </a:extLst>
          </p:cNvPr>
          <p:cNvCxnSpPr>
            <a:stCxn id="85" idx="0"/>
            <a:endCxn id="78" idx="0"/>
          </p:cNvCxnSpPr>
          <p:nvPr>
            <p:custDataLst>
              <p:tags r:id="rId25"/>
            </p:custDataLst>
          </p:nvPr>
        </p:nvCxnSpPr>
        <p:spPr>
          <a:xfrm rot="16200000" flipV="1">
            <a:off x="5521082" y="4255218"/>
            <a:ext cx="877822" cy="1028415"/>
          </a:xfrm>
          <a:prstGeom prst="bentConnector3">
            <a:avLst>
              <a:gd name="adj1" fmla="val 1151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258;p3">
            <a:extLst>
              <a:ext uri="{FF2B5EF4-FFF2-40B4-BE49-F238E27FC236}">
                <a16:creationId xmlns:a16="http://schemas.microsoft.com/office/drawing/2014/main" id="{CE7F81A7-39E1-4F51-9990-9FF53F456736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rot="-5400000" flipH="1">
            <a:off x="1416767" y="4531055"/>
            <a:ext cx="298800" cy="1356600"/>
          </a:xfrm>
          <a:prstGeom prst="bentConnector3">
            <a:avLst>
              <a:gd name="adj1" fmla="val 203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Google Shape;259;p3">
            <a:extLst>
              <a:ext uri="{FF2B5EF4-FFF2-40B4-BE49-F238E27FC236}">
                <a16:creationId xmlns:a16="http://schemas.microsoft.com/office/drawing/2014/main" id="{C87258AC-A1CB-4F1D-97E0-3623331EB058}"/>
              </a:ext>
            </a:extLst>
          </p:cNvPr>
          <p:cNvPicPr preferRelativeResize="0"/>
          <p:nvPr>
            <p:custDataLst>
              <p:tags r:id="rId27"/>
            </p:custDataLst>
          </p:nvPr>
        </p:nvPicPr>
        <p:blipFill rotWithShape="1">
          <a:blip r:embed="rId35">
            <a:alphaModFix/>
          </a:blip>
          <a:srcRect l="9750" t="5596" r="9532" b="5853"/>
          <a:stretch/>
        </p:blipFill>
        <p:spPr>
          <a:xfrm>
            <a:off x="5880657" y="2451481"/>
            <a:ext cx="1187100" cy="115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260;p3">
            <a:extLst>
              <a:ext uri="{FF2B5EF4-FFF2-40B4-BE49-F238E27FC236}">
                <a16:creationId xmlns:a16="http://schemas.microsoft.com/office/drawing/2014/main" id="{C0E486CB-3875-4E6C-94F2-DE897BF48BEE}"/>
              </a:ext>
            </a:extLst>
          </p:cNvPr>
          <p:cNvPicPr preferRelativeResize="0"/>
          <p:nvPr>
            <p:custDataLst>
              <p:tags r:id="rId28"/>
            </p:custDataLst>
          </p:nvPr>
        </p:nvPicPr>
        <p:blipFill rotWithShape="1">
          <a:blip r:embed="rId36">
            <a:alphaModFix/>
          </a:blip>
          <a:srcRect l="22104" t="21771" r="15434"/>
          <a:stretch/>
        </p:blipFill>
        <p:spPr>
          <a:xfrm>
            <a:off x="8802769" y="1777102"/>
            <a:ext cx="908962" cy="113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61;p3">
            <a:extLst>
              <a:ext uri="{FF2B5EF4-FFF2-40B4-BE49-F238E27FC236}">
                <a16:creationId xmlns:a16="http://schemas.microsoft.com/office/drawing/2014/main" id="{94A3D9D6-A14F-4ABB-9D5C-F8160E81BE96}"/>
              </a:ext>
            </a:extLst>
          </p:cNvPr>
          <p:cNvPicPr preferRelativeResize="0"/>
          <p:nvPr>
            <p:custDataLst>
              <p:tags r:id="rId29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999282" y="1821538"/>
            <a:ext cx="951900" cy="1247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pic>
        <p:nvPicPr>
          <p:cNvPr id="8" name="Image 7" descr="Une image contenant mur, personne, intérieur, homme&#10;&#10;Description générée automatiquement">
            <a:extLst>
              <a:ext uri="{FF2B5EF4-FFF2-40B4-BE49-F238E27FC236}">
                <a16:creationId xmlns:a16="http://schemas.microsoft.com/office/drawing/2014/main" id="{C7AD9311-B3AA-4C97-941A-55B036920E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03" y="4245585"/>
            <a:ext cx="1152254" cy="1152254"/>
          </a:xfrm>
          <a:prstGeom prst="rect">
            <a:avLst/>
          </a:prstGeom>
          <a:effectLst/>
        </p:spPr>
      </p:pic>
      <p:pic>
        <p:nvPicPr>
          <p:cNvPr id="16" name="Image 15" descr="Une image contenant homme, personne, complet, portant&#10;&#10;Description générée automatiquement">
            <a:extLst>
              <a:ext uri="{FF2B5EF4-FFF2-40B4-BE49-F238E27FC236}">
                <a16:creationId xmlns:a16="http://schemas.microsoft.com/office/drawing/2014/main" id="{5AF1B2D1-2B22-4A6F-82D8-B268CA9C5866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" t="534" r="528" b="21783"/>
          <a:stretch/>
        </p:blipFill>
        <p:spPr>
          <a:xfrm>
            <a:off x="504729" y="1846423"/>
            <a:ext cx="1070683" cy="1241303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5FD471B-97E0-49BC-9267-2FC5F5080514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40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41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69981B35-9D3D-450B-A13C-25F22FFD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0F2E62-FE65-46D3-A110-FDA8E7F02C46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7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70B2E-828C-4DA8-8587-848A14FAF7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Méthode et données collectées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BA753-92B3-4972-8DB1-4E7C77FE2D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6407989" cy="4351338"/>
          </a:xfrm>
        </p:spPr>
        <p:txBody>
          <a:bodyPr/>
          <a:lstStyle/>
          <a:p>
            <a:r>
              <a:rPr lang="fr-BE" sz="2400" dirty="0"/>
              <a:t>Corpus construit autour de différents bassins géographiques et profils d’associations variés</a:t>
            </a:r>
          </a:p>
          <a:p>
            <a:endParaRPr lang="fr-BE" sz="2400" dirty="0"/>
          </a:p>
          <a:p>
            <a:r>
              <a:rPr lang="fr-BE" sz="2400" dirty="0"/>
              <a:t>Entretien semi-directif conçu en s’appuyant sur la littérature existante, mais pour favoriser l’émergence de questions et problématiques des interviewés</a:t>
            </a:r>
          </a:p>
          <a:p>
            <a:endParaRPr lang="fr-BE" sz="2400" dirty="0"/>
          </a:p>
          <a:p>
            <a:r>
              <a:rPr lang="fr-BE" sz="2400" dirty="0"/>
              <a:t>Une quarantaine d’entretiens menés malgré un contexte difficile</a:t>
            </a:r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29F334-B475-458C-B34D-D67DC071918D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4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5"/>
              </a:rPr>
              <a:t>alexis.messina@hel.be</a:t>
            </a:r>
            <a:r>
              <a:rPr lang="fr-BE" sz="1200" i="1" dirty="0"/>
              <a:t>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EB660E-B0F4-4FC4-946A-23CF5B5C5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68" y="1523251"/>
            <a:ext cx="391454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38FA162-A1C7-41CA-94AF-4F94C263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0F2E62-FE65-46D3-A110-FDA8E7F02C46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815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A59E3-C97E-410E-9313-717AEC0E482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Des résultats surprenants en première lecture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6647E-77CE-4467-8544-8C743736F0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BE" sz="2400" dirty="0"/>
              <a:t>Une grande diversité dans les réponses</a:t>
            </a:r>
          </a:p>
          <a:p>
            <a:pPr lvl="1"/>
            <a:r>
              <a:rPr lang="fr-BE" sz="2000" dirty="0"/>
              <a:t>Diversité attendue et anticipée dans la construction du corpus</a:t>
            </a:r>
          </a:p>
          <a:p>
            <a:pPr lvl="1"/>
            <a:r>
              <a:rPr lang="fr-BE" sz="2000" dirty="0"/>
              <a:t>Des variables non anticipées accompagnées de variation plus grande dans l’expression de ces variables</a:t>
            </a:r>
          </a:p>
          <a:p>
            <a:pPr lvl="1"/>
            <a:r>
              <a:rPr lang="fr-BE" sz="2000" dirty="0"/>
              <a:t>Une équipe avec des cadres et références théoriques très variés</a:t>
            </a:r>
          </a:p>
          <a:p>
            <a:pPr marL="457200" lvl="1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400" dirty="0"/>
              <a:t>-&gt; Analyse statistique (</a:t>
            </a:r>
            <a:r>
              <a:rPr lang="fr-BE" sz="2400" i="1" dirty="0"/>
              <a:t>ex : ACM</a:t>
            </a:r>
            <a:r>
              <a:rPr lang="fr-BE" sz="2400" dirty="0"/>
              <a:t>) des données impossibles</a:t>
            </a:r>
          </a:p>
          <a:p>
            <a:pPr marL="0" indent="0">
              <a:buNone/>
            </a:pPr>
            <a:r>
              <a:rPr lang="fr-BE" sz="2400" dirty="0"/>
              <a:t>-&gt; Systématisation et constructions d’idéaux types peu pertinents</a:t>
            </a:r>
          </a:p>
          <a:p>
            <a:pPr marL="0" indent="0">
              <a:buNone/>
            </a:pPr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FB5802-A2D2-474A-AFAA-5DC51FDB3748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4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5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53A7D821-14AE-416F-B433-2105576B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0F2E62-FE65-46D3-A110-FDA8E7F02C46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395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A8CE7-740D-4886-8296-258D1F0FFF9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Des pistes d’analyse et d’exploration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50A37-5D12-4304-9931-2068DCC11B7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Identification des causes de la variation :</a:t>
            </a:r>
          </a:p>
          <a:p>
            <a:pPr lvl="1"/>
            <a:r>
              <a:rPr lang="fr-BE" sz="2000" dirty="0"/>
              <a:t>Nomenclature et terminologie « floue » pour les acteurs (ex.</a:t>
            </a:r>
            <a:r>
              <a:rPr lang="fr-BE" sz="2000" i="1" dirty="0"/>
              <a:t> </a:t>
            </a:r>
            <a:r>
              <a:rPr lang="fr-BE" sz="2000" dirty="0"/>
              <a:t>:</a:t>
            </a:r>
            <a:r>
              <a:rPr lang="fr-BE" sz="2000" i="1" dirty="0"/>
              <a:t> « </a:t>
            </a:r>
            <a:r>
              <a:rPr lang="fr-BE" sz="2000" dirty="0"/>
              <a:t>jeu de société </a:t>
            </a:r>
            <a:r>
              <a:rPr lang="fr-BE" sz="2000" i="1" dirty="0"/>
              <a:t>» </a:t>
            </a:r>
            <a:r>
              <a:rPr lang="fr-BE" sz="2000" dirty="0"/>
              <a:t>?</a:t>
            </a:r>
            <a:r>
              <a:rPr lang="fr-BE" sz="2000" i="1" dirty="0"/>
              <a:t> </a:t>
            </a:r>
            <a:r>
              <a:rPr lang="fr-BE" sz="2000" dirty="0"/>
              <a:t>;</a:t>
            </a:r>
            <a:r>
              <a:rPr lang="fr-BE" sz="2000" i="1" dirty="0"/>
              <a:t> animation</a:t>
            </a:r>
            <a:r>
              <a:rPr lang="fr-BE" sz="2000" dirty="0"/>
              <a:t>, </a:t>
            </a:r>
            <a:r>
              <a:rPr lang="fr-BE" sz="2000" i="1" dirty="0"/>
              <a:t>facilitation</a:t>
            </a:r>
            <a:r>
              <a:rPr lang="fr-BE" sz="2000" dirty="0"/>
              <a:t>, </a:t>
            </a:r>
            <a:r>
              <a:rPr lang="fr-BE" sz="2000" i="1" dirty="0"/>
              <a:t>etc</a:t>
            </a:r>
            <a:r>
              <a:rPr lang="fr-BE" sz="2000" dirty="0"/>
              <a:t>. ?)</a:t>
            </a:r>
          </a:p>
          <a:p>
            <a:pPr lvl="1"/>
            <a:r>
              <a:rPr lang="fr-BE" sz="2000" dirty="0"/>
              <a:t>Des législations chargées d’enjeux de champs (ex. : axes de l’éducation permanente)</a:t>
            </a:r>
            <a:endParaRPr lang="fr-BE" dirty="0"/>
          </a:p>
          <a:p>
            <a:pPr lvl="1"/>
            <a:r>
              <a:rPr lang="fr-BE" sz="2000" dirty="0"/>
              <a:t>Des réponses uniques à des situations uniques</a:t>
            </a:r>
            <a:endParaRPr lang="fr-BE" sz="16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-&gt; Une analyse en matière de prise de position autour de termes, pratiques ou enjeux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28696-0F38-4B82-B61D-1025B5CC6860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4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5"/>
              </a:rPr>
              <a:t>alexis.messina@hel.be</a:t>
            </a:r>
            <a:r>
              <a:rPr lang="fr-BE" sz="1200" i="1" dirty="0"/>
              <a:t> 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7131D33-C28D-42CA-8423-785317AF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0F2E62-FE65-46D3-A110-FDA8E7F02C46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157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CFC3F-262A-4BDE-B490-12CAE3B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Méthodologie d’analyse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2FF6FE-2A5F-4EED-9A05-BBA44E23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BE" dirty="0"/>
              <a:t>Entreprise de type « qualitative » (au détriment temporaire du quantitatif) sur des éléments de discours tirés des entretiens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dirty="0"/>
              <a:t>Sélection d’un échantillon (=/= cas remarquables ; voir BADIR, 2011) pour élaborer une typologie temporaire</a:t>
            </a:r>
          </a:p>
          <a:p>
            <a:pPr marL="457200" lvl="1" indent="0">
              <a:buNone/>
            </a:pPr>
            <a:endParaRPr lang="fr-BE" sz="2400" dirty="0"/>
          </a:p>
          <a:p>
            <a:pPr marL="457200" lvl="1" indent="0">
              <a:buNone/>
            </a:pPr>
            <a:r>
              <a:rPr lang="fr-BE" sz="2400" dirty="0"/>
              <a:t>-&gt; Mise en évidence de saillances thématiques 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sz="2400" dirty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47EAA2-E537-4E26-9A7B-275153F9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7</a:t>
            </a:fld>
            <a:endParaRPr lang="fr-BE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2221E9A-EBC2-4055-8494-227669009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7250"/>
              </p:ext>
            </p:extLst>
          </p:nvPr>
        </p:nvGraphicFramePr>
        <p:xfrm>
          <a:off x="1793815" y="5038018"/>
          <a:ext cx="86043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123">
                  <a:extLst>
                    <a:ext uri="{9D8B030D-6E8A-4147-A177-3AD203B41FA5}">
                      <a16:colId xmlns:a16="http://schemas.microsoft.com/office/drawing/2014/main" val="422645952"/>
                    </a:ext>
                  </a:extLst>
                </a:gridCol>
                <a:gridCol w="2868123">
                  <a:extLst>
                    <a:ext uri="{9D8B030D-6E8A-4147-A177-3AD203B41FA5}">
                      <a16:colId xmlns:a16="http://schemas.microsoft.com/office/drawing/2014/main" val="2104324939"/>
                    </a:ext>
                  </a:extLst>
                </a:gridCol>
                <a:gridCol w="2868123">
                  <a:extLst>
                    <a:ext uri="{9D8B030D-6E8A-4147-A177-3AD203B41FA5}">
                      <a16:colId xmlns:a16="http://schemas.microsoft.com/office/drawing/2014/main" val="3157579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Définitions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Finalités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Détournements et créations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Limites</a:t>
                      </a:r>
                    </a:p>
                  </a:txBody>
                  <a:tcPr>
                    <a:solidFill>
                      <a:srgbClr val="F6A2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Acteurs et actrices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>
                          <a:solidFill>
                            <a:schemeClr val="tx1"/>
                          </a:solidFill>
                        </a:rPr>
                        <a:t>Contextes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0682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D408583-91D6-4E41-9192-A84822E8AF7A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68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46B1E-52CC-4506-A57A-89AF40CA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Cartographisation / Typologisation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B6B21-EE7F-4338-B90D-CBE6C991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Fonctionnement par </a:t>
            </a:r>
            <a:r>
              <a:rPr lang="fr-BE" i="1" dirty="0"/>
              <a:t>double encodage </a:t>
            </a:r>
            <a:r>
              <a:rPr lang="fr-BE" dirty="0"/>
              <a:t>: </a:t>
            </a:r>
          </a:p>
          <a:p>
            <a:pPr algn="just">
              <a:buFontTx/>
              <a:buChar char="-"/>
            </a:pPr>
            <a:r>
              <a:rPr lang="fr-BE" sz="2000" dirty="0"/>
              <a:t>Ordonner les saillances thématiques précédemment identifiées en sous-classifications temporaires que nous nommons </a:t>
            </a:r>
            <a:r>
              <a:rPr lang="fr-BE" sz="2000" i="1" dirty="0"/>
              <a:t>étiquettes</a:t>
            </a:r>
            <a:r>
              <a:rPr lang="fr-BE" sz="2000" dirty="0"/>
              <a:t> (d’après un vocabulaire tiré des études génériques des objets et pratiques culturelles, voir par ex. NEALE, 2000 ; ARSENAULT, 2011 ; ou MESSINA, 2020)</a:t>
            </a:r>
          </a:p>
          <a:p>
            <a:pPr algn="just">
              <a:buFontTx/>
              <a:buChar char="-"/>
            </a:pPr>
            <a:r>
              <a:rPr lang="fr-BE" sz="2000" dirty="0"/>
              <a:t>Traduire les étiquettes observées en un code, avec un aller-retour théorique (voir COLLINS &amp; STOCKTON, 2018)</a:t>
            </a: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-&gt; Permettre une mise en dialectique des observations, témoigner de la complexité du réel et actualiser de manière systématisée l’encodage</a:t>
            </a:r>
          </a:p>
          <a:p>
            <a:pPr marL="0" indent="0">
              <a:buNone/>
            </a:pPr>
            <a:r>
              <a:rPr lang="fr-BE" sz="2000" dirty="0"/>
              <a:t>-&gt; Partir du </a:t>
            </a:r>
            <a:r>
              <a:rPr lang="fr-BE" sz="2000" i="1" dirty="0"/>
              <a:t>sommaire</a:t>
            </a:r>
            <a:r>
              <a:rPr lang="fr-BE" sz="2000" dirty="0"/>
              <a:t> au </a:t>
            </a:r>
            <a:r>
              <a:rPr lang="fr-BE" sz="2000" i="1" dirty="0"/>
              <a:t>spécifique</a:t>
            </a:r>
            <a:r>
              <a:rPr lang="fr-BE" sz="2000" dirty="0"/>
              <a:t> dans un travail </a:t>
            </a:r>
            <a:r>
              <a:rPr lang="fr-BE" sz="2000" i="1" dirty="0"/>
              <a:t>top-down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CFA7B1-CD08-4E1C-9B9C-CE2E4AA1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8</a:t>
            </a:fld>
            <a:endParaRPr lang="fr-BE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7F2FAFB-A96B-466F-910E-7C26563A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69168"/>
              </p:ext>
            </p:extLst>
          </p:nvPr>
        </p:nvGraphicFramePr>
        <p:xfrm>
          <a:off x="2032000" y="580612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46087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5033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ÉTIQUETTES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62484"/>
                  </a:ext>
                </a:extLst>
              </a:tr>
            </a:tbl>
          </a:graphicData>
        </a:graphic>
      </p:graphicFrame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A3CC984-A307-45BD-8B00-3E2D5062DCFF}"/>
              </a:ext>
            </a:extLst>
          </p:cNvPr>
          <p:cNvSpPr/>
          <p:nvPr/>
        </p:nvSpPr>
        <p:spPr>
          <a:xfrm>
            <a:off x="5522343" y="5935828"/>
            <a:ext cx="1147313" cy="1114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F89EE2-55B3-4DF5-8BFA-B65BD121F256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55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7528C-1F30-43C9-9B11-F93E53C2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Double encodage : protocole exploratoire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57CF2F-2D74-4B89-A334-9D22B1A9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96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sz="18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800" b="1" i="1" u="none" strike="noStrike" dirty="0">
                <a:solidFill>
                  <a:srgbClr val="000000"/>
                </a:solidFill>
                <a:effectLst/>
              </a:rPr>
              <a:t>Double Cycle Coding Method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</a:rPr>
              <a:t>, codage exploratoire descriptif, SALDANA (“First Cycle Coding Methods”, </a:t>
            </a:r>
            <a:r>
              <a:rPr lang="fr-BE" sz="1800" b="0" i="1" u="none" strike="noStrike" dirty="0">
                <a:solidFill>
                  <a:srgbClr val="000000"/>
                </a:solidFill>
                <a:effectLst/>
              </a:rPr>
              <a:t>The Coding Manual for Qualitative </a:t>
            </a:r>
            <a:r>
              <a:rPr lang="fr-BE" sz="1800" b="0" i="1" u="none" strike="noStrike" dirty="0" err="1">
                <a:solidFill>
                  <a:srgbClr val="000000"/>
                </a:solidFill>
                <a:effectLst/>
              </a:rPr>
              <a:t>Researches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</a:rPr>
              <a:t>, 2009:73)</a:t>
            </a:r>
          </a:p>
          <a:p>
            <a:pPr marL="0" indent="0">
              <a:buNone/>
            </a:pPr>
            <a:endParaRPr lang="fr-B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</a:rPr>
              <a:t>Verbatim-</a:t>
            </a:r>
            <a:r>
              <a:rPr lang="en-US" sz="1800" b="1" i="1" dirty="0">
                <a:solidFill>
                  <a:srgbClr val="000000"/>
                </a:solidFill>
              </a:rPr>
              <a:t>Code-Categorize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</a:rPr>
              <a:t>SAVIN-BADEN &amp; MAJOR (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“Data Handling and Coding”.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</a:rPr>
              <a:t>Working with Data and Finding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2013:426)</a:t>
            </a:r>
          </a:p>
          <a:p>
            <a:pPr marL="0" indent="0">
              <a:buNone/>
            </a:pPr>
            <a:endParaRPr lang="fr-BE" sz="1800" dirty="0">
              <a:solidFill>
                <a:srgbClr val="000000"/>
              </a:solidFill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BE" sz="1800" b="0" dirty="0">
              <a:solidFill>
                <a:srgbClr val="000000"/>
              </a:solidFill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BE" sz="1800" b="0" dirty="0">
              <a:solidFill>
                <a:srgbClr val="000000"/>
              </a:solidFill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 b="0" dirty="0">
                <a:solidFill>
                  <a:srgbClr val="000000"/>
                </a:solidFill>
                <a:effectLst/>
              </a:rPr>
              <a:t>Points d’attention dans le travail d’élaboration typologique,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MERRIAM (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</a:rPr>
              <a:t>Qualitative research: A guide to design and implementation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2009:186)</a:t>
            </a:r>
            <a:endParaRPr lang="en-US" sz="1200" dirty="0"/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1" u="none" strike="noStrike" dirty="0">
              <a:solidFill>
                <a:srgbClr val="000000"/>
              </a:solidFill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1" u="none" strike="noStrike" dirty="0">
              <a:solidFill>
                <a:srgbClr val="000000"/>
              </a:solidFill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en-US" sz="1700" b="0" u="none" strike="noStrike" dirty="0">
                <a:solidFill>
                  <a:srgbClr val="000000"/>
                </a:solidFill>
                <a:effectLst/>
              </a:rPr>
              <a:t>Be as sensitive to the data as possible</a:t>
            </a:r>
            <a:r>
              <a:rPr lang="en-US" sz="1100" dirty="0"/>
              <a:t>	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  <a:r>
              <a:rPr lang="en-US" sz="1700" b="0" u="none" strike="noStrike" dirty="0">
                <a:solidFill>
                  <a:srgbClr val="000000"/>
                </a:solidFill>
                <a:effectLst/>
              </a:rPr>
              <a:t>Be exhaustive (enough categories to encompass all relevant data)</a:t>
            </a:r>
            <a:endParaRPr lang="en-US" sz="1100" dirty="0"/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en-US" sz="1700" b="0" u="none" strike="noStrike" dirty="0">
                <a:solidFill>
                  <a:srgbClr val="000000"/>
                </a:solidFill>
                <a:effectLst/>
              </a:rPr>
              <a:t>Be mutually exclusive (a relevant unit of data can be placed in only one category)</a:t>
            </a:r>
            <a:endParaRPr lang="en-US" sz="1100" dirty="0"/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en-US" sz="1700" b="0" u="none" strike="noStrike" dirty="0">
                <a:solidFill>
                  <a:srgbClr val="000000"/>
                </a:solidFill>
                <a:effectLst/>
              </a:rPr>
              <a:t>Be conceptually congruent (all categories are at the same conceptual level)</a:t>
            </a:r>
            <a:endParaRPr lang="en-US" sz="1100" b="0" dirty="0">
              <a:effectLst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5C2AA-C28D-4A22-BD00-2A32DD5B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2E62-FE65-46D3-A110-FDA8E7F02C46}" type="slidenum">
              <a:rPr lang="fr-BE" smtClean="0"/>
              <a:t>9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88DD6F-FD11-4224-B35A-B30F001DAF4C}"/>
              </a:ext>
            </a:extLst>
          </p:cNvPr>
          <p:cNvSpPr txBox="1"/>
          <p:nvPr/>
        </p:nvSpPr>
        <p:spPr>
          <a:xfrm>
            <a:off x="234010" y="6466775"/>
            <a:ext cx="917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Journée des Chercheurs en Haute École </a:t>
            </a:r>
            <a:r>
              <a:rPr lang="fr-FR" sz="1200" b="1" i="1" dirty="0" err="1">
                <a:solidFill>
                  <a:srgbClr val="212529"/>
                </a:solidFill>
                <a:effectLst/>
                <a:latin typeface="LouisGeorgeCafe"/>
              </a:rPr>
              <a:t>SynHERA</a:t>
            </a:r>
            <a:r>
              <a:rPr lang="fr-FR" sz="1200" b="1" i="1" dirty="0">
                <a:solidFill>
                  <a:srgbClr val="212529"/>
                </a:solidFill>
                <a:effectLst/>
                <a:latin typeface="LouisGeorgeCafe"/>
              </a:rPr>
              <a:t> 2022 : </a:t>
            </a:r>
            <a:r>
              <a:rPr lang="fr-FR" sz="1200" i="1" dirty="0">
                <a:solidFill>
                  <a:srgbClr val="212529"/>
                </a:solidFill>
                <a:effectLst/>
                <a:latin typeface="LouisGeorgeCafe"/>
              </a:rPr>
              <a:t>Séminaire 13 « La fabrique du lien social » </a:t>
            </a:r>
            <a:r>
              <a:rPr lang="fr-BE" sz="1200" i="1" dirty="0"/>
              <a:t>– </a:t>
            </a:r>
            <a:r>
              <a:rPr lang="fr-BE" sz="1200" i="1" dirty="0">
                <a:hlinkClick r:id="rId2"/>
              </a:rPr>
              <a:t>jebarbier@he2b.be</a:t>
            </a:r>
            <a:r>
              <a:rPr lang="fr-BE" sz="1200" i="1" dirty="0"/>
              <a:t> ; </a:t>
            </a:r>
            <a:r>
              <a:rPr lang="fr-BE" sz="1200" i="1" dirty="0">
                <a:hlinkClick r:id="rId3"/>
              </a:rPr>
              <a:t>alexis.messina@hel.be</a:t>
            </a:r>
            <a:r>
              <a:rPr lang="fr-B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525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3E274F92F6743BD6CF59200863114" ma:contentTypeVersion="14" ma:contentTypeDescription="Crée un document." ma:contentTypeScope="" ma:versionID="76d6edd26faf39d208af23246a58d446">
  <xsd:schema xmlns:xsd="http://www.w3.org/2001/XMLSchema" xmlns:xs="http://www.w3.org/2001/XMLSchema" xmlns:p="http://schemas.microsoft.com/office/2006/metadata/properties" xmlns:ns3="d4b0f36b-486e-47d9-9b5f-20e13653a4a3" xmlns:ns4="46a490e2-b18b-4b56-88d5-62c5a33108f6" targetNamespace="http://schemas.microsoft.com/office/2006/metadata/properties" ma:root="true" ma:fieldsID="a36695e12e9a3f91e5daf02e1d95428f" ns3:_="" ns4:_="">
    <xsd:import namespace="d4b0f36b-486e-47d9-9b5f-20e13653a4a3"/>
    <xsd:import namespace="46a490e2-b18b-4b56-88d5-62c5a33108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0f36b-486e-47d9-9b5f-20e13653a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490e2-b18b-4b56-88d5-62c5a3310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6C078-FB0B-4660-90B1-0BB691DD3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0f36b-486e-47d9-9b5f-20e13653a4a3"/>
    <ds:schemaRef ds:uri="46a490e2-b18b-4b56-88d5-62c5a3310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E63243-6704-4810-8250-23D3D79A1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C253F-EF91-4F58-AC2E-86C614C4EB27}">
  <ds:schemaRefs>
    <ds:schemaRef ds:uri="46a490e2-b18b-4b56-88d5-62c5a33108f6"/>
    <ds:schemaRef ds:uri="http://purl.org/dc/elements/1.1/"/>
    <ds:schemaRef ds:uri="d4b0f36b-486e-47d9-9b5f-20e13653a4a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1729</Words>
  <Application>Microsoft Office PowerPoint</Application>
  <PresentationFormat>Grand écran</PresentationFormat>
  <Paragraphs>189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LouisGeorgeCafe</vt:lpstr>
      <vt:lpstr>Nunito</vt:lpstr>
      <vt:lpstr>Thème Office</vt:lpstr>
      <vt:lpstr>Contextes, définitions et usages du jeu de société dans l’animation socioculturelle en Fédération Wallonie-Bruxelles.</vt:lpstr>
      <vt:lpstr>Objectifs et financements</vt:lpstr>
      <vt:lpstr>L’équipe</vt:lpstr>
      <vt:lpstr>Méthode et données collectées</vt:lpstr>
      <vt:lpstr>Des résultats surprenants en première lecture</vt:lpstr>
      <vt:lpstr>Des pistes d’analyse et d’exploration</vt:lpstr>
      <vt:lpstr>Méthodologie d’analyse</vt:lpstr>
      <vt:lpstr>Cartographisation / Typologisation</vt:lpstr>
      <vt:lpstr>Double encodage : protocole exploratoire</vt:lpstr>
      <vt:lpstr>Etape #1 : générer des « étiquettes »</vt:lpstr>
      <vt:lpstr>Etape #2 : générer un « code »</vt:lpstr>
      <vt:lpstr>Etape #3 : mise en dialectique</vt:lpstr>
      <vt:lpstr>Futures applications</vt:lpstr>
      <vt:lpstr>Exemple tiré de Messina, 2020 (pp. 35-37)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 Wars</dc:title>
  <dc:creator>Alexis Messina</dc:creator>
  <cp:lastModifiedBy>LA PAGLIA VINCENT</cp:lastModifiedBy>
  <cp:revision>27</cp:revision>
  <dcterms:created xsi:type="dcterms:W3CDTF">2021-10-08T14:22:54Z</dcterms:created>
  <dcterms:modified xsi:type="dcterms:W3CDTF">2022-02-22T13:59:59Z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0x0101008603E274F92F6743BD6CF59200863114</vt:lpwstr>
  </property>
</Properties>
</file>