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30275213" cy="4280376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F5FB"/>
    <a:srgbClr val="025196"/>
    <a:srgbClr val="68C0B4"/>
    <a:srgbClr val="E50613"/>
    <a:srgbClr val="E5EA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6" d="100"/>
          <a:sy n="16" d="100"/>
        </p:scale>
        <p:origin x="3168" y="108"/>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34707AC5-859E-4DF7-8595-CF54E38BFAF1}" type="datetimeFigureOut">
              <a:rPr lang="fr-FR" smtClean="0"/>
              <a:t>20/03/2022</a:t>
            </a:fld>
            <a:endParaRPr lang="fr-FR" dirty="0"/>
          </a:p>
        </p:txBody>
      </p:sp>
      <p:sp>
        <p:nvSpPr>
          <p:cNvPr id="4" name="Espace réservé de l'image des diapositives 3"/>
          <p:cNvSpPr>
            <a:spLocks noGrp="1" noRot="1" noChangeAspect="1"/>
          </p:cNvSpPr>
          <p:nvPr>
            <p:ph type="sldImg" idx="2"/>
          </p:nvPr>
        </p:nvSpPr>
        <p:spPr>
          <a:xfrm>
            <a:off x="2214563" y="1241425"/>
            <a:ext cx="2368550" cy="3349625"/>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0FE36521-A589-4AE5-8D25-8A6F6BB401B0}" type="slidenum">
              <a:rPr lang="fr-FR" smtClean="0"/>
              <a:t>‹N°›</a:t>
            </a:fld>
            <a:endParaRPr lang="fr-FR" dirty="0"/>
          </a:p>
        </p:txBody>
      </p:sp>
    </p:spTree>
    <p:extLst>
      <p:ext uri="{BB962C8B-B14F-4D97-AF65-F5344CB8AC3E}">
        <p14:creationId xmlns:p14="http://schemas.microsoft.com/office/powerpoint/2010/main" val="3631744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2" name="Picture 2" descr="\\Atlas.edf.fr\co\dpih-cih-bourget\cfbr.016\cgb.001\3. CFBR\10. Identité visuelle - Charte logo\CFBR.ti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292526" y="688189"/>
            <a:ext cx="3228777" cy="2420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Image 2"/>
          <p:cNvPicPr>
            <a:picLocks noChangeAspect="1"/>
          </p:cNvPicPr>
          <p:nvPr userDrawn="1"/>
        </p:nvPicPr>
        <p:blipFill>
          <a:blip r:embed="rId3"/>
          <a:stretch>
            <a:fillRect/>
          </a:stretch>
        </p:blipFill>
        <p:spPr>
          <a:xfrm>
            <a:off x="26763354" y="812254"/>
            <a:ext cx="2737087" cy="2172561"/>
          </a:xfrm>
          <a:prstGeom prst="rect">
            <a:avLst/>
          </a:prstGeom>
        </p:spPr>
      </p:pic>
      <p:sp>
        <p:nvSpPr>
          <p:cNvPr id="4" name="Rectangle 3"/>
          <p:cNvSpPr/>
          <p:nvPr userDrawn="1"/>
        </p:nvSpPr>
        <p:spPr>
          <a:xfrm>
            <a:off x="5257006" y="403623"/>
            <a:ext cx="19761200" cy="2954655"/>
          </a:xfrm>
          <a:prstGeom prst="rect">
            <a:avLst/>
          </a:prstGeom>
        </p:spPr>
        <p:txBody>
          <a:bodyPr wrap="square">
            <a:spAutoFit/>
          </a:bodyPr>
          <a:lstStyle/>
          <a:p>
            <a:pPr algn="ctr">
              <a:spcBef>
                <a:spcPct val="0"/>
              </a:spcBef>
              <a:buClr>
                <a:schemeClr val="bg2"/>
              </a:buClr>
            </a:pPr>
            <a:r>
              <a:rPr lang="fr-FR" altLang="fr-FR" sz="6600" b="1" dirty="0">
                <a:solidFill>
                  <a:srgbClr val="004F91"/>
                </a:solidFill>
                <a:cs typeface="Arial" panose="020B0604020202020204" pitchFamily="34" charset="0"/>
              </a:rPr>
              <a:t>Colloque TSMR – CFBR </a:t>
            </a:r>
          </a:p>
          <a:p>
            <a:pPr algn="ctr">
              <a:spcBef>
                <a:spcPct val="0"/>
              </a:spcBef>
              <a:buClr>
                <a:schemeClr val="bg2"/>
              </a:buClr>
            </a:pPr>
            <a:r>
              <a:rPr lang="fr-FR" altLang="fr-FR" sz="6000" b="1" dirty="0">
                <a:solidFill>
                  <a:srgbClr val="004F91"/>
                </a:solidFill>
                <a:cs typeface="Arial" panose="020B0604020202020204" pitchFamily="34" charset="0"/>
              </a:rPr>
              <a:t>Transport sédimentaire : rivières et barrages réservoirs</a:t>
            </a:r>
          </a:p>
          <a:p>
            <a:pPr algn="ctr">
              <a:spcBef>
                <a:spcPct val="0"/>
              </a:spcBef>
              <a:buClr>
                <a:schemeClr val="bg2"/>
              </a:buClr>
            </a:pPr>
            <a:r>
              <a:rPr lang="fr-FR" altLang="fr-FR" sz="6000" b="1" dirty="0">
                <a:solidFill>
                  <a:srgbClr val="004F91"/>
                </a:solidFill>
                <a:cs typeface="Arial" panose="020B0604020202020204" pitchFamily="34" charset="0"/>
              </a:rPr>
              <a:t>15 au 17 mars 2022 – Saclay</a:t>
            </a:r>
          </a:p>
        </p:txBody>
      </p:sp>
      <p:grpSp>
        <p:nvGrpSpPr>
          <p:cNvPr id="5" name="Groupe 4"/>
          <p:cNvGrpSpPr/>
          <p:nvPr userDrawn="1"/>
        </p:nvGrpSpPr>
        <p:grpSpPr>
          <a:xfrm>
            <a:off x="0" y="3372894"/>
            <a:ext cx="30275213" cy="1180572"/>
            <a:chOff x="0" y="0"/>
            <a:chExt cx="6943725" cy="663575"/>
          </a:xfrm>
        </p:grpSpPr>
        <p:sp>
          <p:nvSpPr>
            <p:cNvPr id="6" name="Forme libre 5"/>
            <p:cNvSpPr/>
            <p:nvPr/>
          </p:nvSpPr>
          <p:spPr>
            <a:xfrm>
              <a:off x="0" y="0"/>
              <a:ext cx="6943725" cy="549275"/>
            </a:xfrm>
            <a:custGeom>
              <a:avLst/>
              <a:gdLst>
                <a:gd name="connsiteX0" fmla="*/ 0 w 6943725"/>
                <a:gd name="connsiteY0" fmla="*/ 506198 h 549275"/>
                <a:gd name="connsiteX1" fmla="*/ 4514850 w 6943725"/>
                <a:gd name="connsiteY1" fmla="*/ 506198 h 549275"/>
                <a:gd name="connsiteX2" fmla="*/ 6429375 w 6943725"/>
                <a:gd name="connsiteY2" fmla="*/ 58523 h 549275"/>
                <a:gd name="connsiteX3" fmla="*/ 6943725 w 6943725"/>
                <a:gd name="connsiteY3" fmla="*/ 1373 h 549275"/>
              </a:gdLst>
              <a:ahLst/>
              <a:cxnLst>
                <a:cxn ang="0">
                  <a:pos x="connsiteX0" y="connsiteY0"/>
                </a:cxn>
                <a:cxn ang="0">
                  <a:pos x="connsiteX1" y="connsiteY1"/>
                </a:cxn>
                <a:cxn ang="0">
                  <a:pos x="connsiteX2" y="connsiteY2"/>
                </a:cxn>
                <a:cxn ang="0">
                  <a:pos x="connsiteX3" y="connsiteY3"/>
                </a:cxn>
              </a:cxnLst>
              <a:rect l="l" t="t" r="r" b="b"/>
              <a:pathLst>
                <a:path w="6943725" h="549275">
                  <a:moveTo>
                    <a:pt x="0" y="506198"/>
                  </a:moveTo>
                  <a:cubicBezTo>
                    <a:pt x="1721644" y="543504"/>
                    <a:pt x="3443288" y="580810"/>
                    <a:pt x="4514850" y="506198"/>
                  </a:cubicBezTo>
                  <a:cubicBezTo>
                    <a:pt x="5586412" y="431586"/>
                    <a:pt x="6024563" y="142660"/>
                    <a:pt x="6429375" y="58523"/>
                  </a:cubicBezTo>
                  <a:cubicBezTo>
                    <a:pt x="6834187" y="-25614"/>
                    <a:pt x="6859588" y="7723"/>
                    <a:pt x="6943725" y="137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dirty="0"/>
            </a:p>
          </p:txBody>
        </p:sp>
        <p:sp>
          <p:nvSpPr>
            <p:cNvPr id="7" name="Forme libre 6"/>
            <p:cNvSpPr/>
            <p:nvPr/>
          </p:nvSpPr>
          <p:spPr>
            <a:xfrm>
              <a:off x="0" y="114300"/>
              <a:ext cx="6943725" cy="549275"/>
            </a:xfrm>
            <a:custGeom>
              <a:avLst/>
              <a:gdLst>
                <a:gd name="connsiteX0" fmla="*/ 0 w 6943725"/>
                <a:gd name="connsiteY0" fmla="*/ 506198 h 549275"/>
                <a:gd name="connsiteX1" fmla="*/ 4514850 w 6943725"/>
                <a:gd name="connsiteY1" fmla="*/ 506198 h 549275"/>
                <a:gd name="connsiteX2" fmla="*/ 6429375 w 6943725"/>
                <a:gd name="connsiteY2" fmla="*/ 58523 h 549275"/>
                <a:gd name="connsiteX3" fmla="*/ 6943725 w 6943725"/>
                <a:gd name="connsiteY3" fmla="*/ 1373 h 549275"/>
              </a:gdLst>
              <a:ahLst/>
              <a:cxnLst>
                <a:cxn ang="0">
                  <a:pos x="connsiteX0" y="connsiteY0"/>
                </a:cxn>
                <a:cxn ang="0">
                  <a:pos x="connsiteX1" y="connsiteY1"/>
                </a:cxn>
                <a:cxn ang="0">
                  <a:pos x="connsiteX2" y="connsiteY2"/>
                </a:cxn>
                <a:cxn ang="0">
                  <a:pos x="connsiteX3" y="connsiteY3"/>
                </a:cxn>
              </a:cxnLst>
              <a:rect l="l" t="t" r="r" b="b"/>
              <a:pathLst>
                <a:path w="6943725" h="549275">
                  <a:moveTo>
                    <a:pt x="0" y="506198"/>
                  </a:moveTo>
                  <a:cubicBezTo>
                    <a:pt x="1721644" y="543504"/>
                    <a:pt x="3443288" y="580810"/>
                    <a:pt x="4514850" y="506198"/>
                  </a:cubicBezTo>
                  <a:cubicBezTo>
                    <a:pt x="5586412" y="431586"/>
                    <a:pt x="6024563" y="142660"/>
                    <a:pt x="6429375" y="58523"/>
                  </a:cubicBezTo>
                  <a:cubicBezTo>
                    <a:pt x="6834187" y="-25614"/>
                    <a:pt x="6859588" y="7723"/>
                    <a:pt x="6943725" y="1373"/>
                  </a:cubicBezTo>
                </a:path>
              </a:pathLst>
            </a:custGeom>
            <a:noFill/>
            <a:scene3d>
              <a:camera prst="orthographicFront">
                <a:rot lat="120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dirty="0"/>
            </a:p>
          </p:txBody>
        </p:sp>
      </p:grpSp>
    </p:spTree>
    <p:extLst>
      <p:ext uri="{BB962C8B-B14F-4D97-AF65-F5344CB8AC3E}">
        <p14:creationId xmlns:p14="http://schemas.microsoft.com/office/powerpoint/2010/main" val="376160507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6054554"/>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package" Target="../embeddings/Microsoft_Word_Document.docx"/><Relationship Id="rId7"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emf"/><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TextovéPole 4"/>
          <p:cNvSpPr txBox="1">
            <a:spLocks/>
          </p:cNvSpPr>
          <p:nvPr/>
        </p:nvSpPr>
        <p:spPr>
          <a:xfrm>
            <a:off x="512868" y="4501673"/>
            <a:ext cx="25813346" cy="6490935"/>
          </a:xfrm>
          <a:prstGeom prst="rect">
            <a:avLst/>
          </a:prstGeom>
          <a:noFill/>
          <a:ln>
            <a:noFill/>
          </a:ln>
        </p:spPr>
        <p:txBody>
          <a:bodyPr wrap="square" lIns="0" tIns="288000" rIns="0" bIns="288000" rtlCol="0" anchor="ctr" anchorCtr="0">
            <a:spAutoFit/>
          </a:bodyPr>
          <a:lstStyle/>
          <a:p>
            <a:pPr algn="just">
              <a:spcAft>
                <a:spcPts val="1800"/>
              </a:spcAft>
            </a:pPr>
            <a:r>
              <a:rPr lang="fr-FR" altLang="fr-FR" sz="5600" b="1" dirty="0">
                <a:solidFill>
                  <a:srgbClr val="004F91"/>
                </a:solidFill>
                <a:latin typeface="Arial" panose="020B0604020202020204" pitchFamily="34" charset="0"/>
                <a:cs typeface="Arial" panose="020B0604020202020204" pitchFamily="34" charset="0"/>
              </a:rPr>
              <a:t>IDEALISATION GEOMETRIQUE ET MISE A L’ECHELLE REDUITE DE RESERVOIRS PEU PROFONDS A L’AIDE DE MODELISATION NUMERIQUE</a:t>
            </a:r>
          </a:p>
          <a:p>
            <a:pPr algn="just"/>
            <a:r>
              <a:rPr lang="en-US" sz="4800" b="1" cap="all" dirty="0">
                <a:latin typeface="Arial" panose="020B0604020202020204" pitchFamily="34" charset="0"/>
                <a:cs typeface="Arial" panose="020B0604020202020204" pitchFamily="34" charset="0"/>
              </a:rPr>
              <a:t>EL Mehdi CHAGDALI</a:t>
            </a:r>
            <a:r>
              <a:rPr lang="en-US" sz="4800" b="1" cap="all" baseline="30000" dirty="0">
                <a:latin typeface="Arial" panose="020B0604020202020204" pitchFamily="34" charset="0"/>
                <a:cs typeface="Arial" panose="020B0604020202020204" pitchFamily="34" charset="0"/>
              </a:rPr>
              <a:t>1,2</a:t>
            </a:r>
            <a:r>
              <a:rPr lang="en-US" sz="4800" b="1" cap="all" dirty="0">
                <a:latin typeface="Arial" panose="020B0604020202020204" pitchFamily="34" charset="0"/>
                <a:cs typeface="Arial" panose="020B0604020202020204" pitchFamily="34" charset="0"/>
              </a:rPr>
              <a:t>, Kamal EL KADI ABDEREZZAK</a:t>
            </a:r>
            <a:r>
              <a:rPr lang="en-US" sz="4800" b="1" cap="all" baseline="30000" dirty="0">
                <a:latin typeface="Arial" panose="020B0604020202020204" pitchFamily="34" charset="0"/>
                <a:cs typeface="Arial" panose="020B0604020202020204" pitchFamily="34" charset="0"/>
              </a:rPr>
              <a:t>1</a:t>
            </a:r>
            <a:r>
              <a:rPr lang="en-US" sz="4800" b="1" cap="all" dirty="0">
                <a:latin typeface="Arial" panose="020B0604020202020204" pitchFamily="34" charset="0"/>
                <a:cs typeface="Arial" panose="020B0604020202020204" pitchFamily="34" charset="0"/>
              </a:rPr>
              <a:t>, Sébastien ERPICUM</a:t>
            </a:r>
            <a:r>
              <a:rPr lang="en-US" sz="4800" b="1" cap="all" baseline="30000" dirty="0">
                <a:latin typeface="Arial" panose="020B0604020202020204" pitchFamily="34" charset="0"/>
                <a:cs typeface="Arial" panose="020B0604020202020204" pitchFamily="34" charset="0"/>
              </a:rPr>
              <a:t>2</a:t>
            </a:r>
          </a:p>
          <a:p>
            <a:pPr algn="just">
              <a:spcAft>
                <a:spcPts val="600"/>
              </a:spcAft>
            </a:pPr>
            <a:r>
              <a:rPr lang="en-US" sz="4800" b="1" cap="all" dirty="0">
                <a:latin typeface="Arial" panose="020B0604020202020204" pitchFamily="34" charset="0"/>
                <a:cs typeface="Arial" panose="020B0604020202020204" pitchFamily="34" charset="0"/>
              </a:rPr>
              <a:t>Cédric GOEURY</a:t>
            </a:r>
            <a:r>
              <a:rPr lang="en-US" sz="4800" b="1" cap="all" baseline="30000" dirty="0">
                <a:latin typeface="Arial" panose="020B0604020202020204" pitchFamily="34" charset="0"/>
                <a:cs typeface="Arial" panose="020B0604020202020204" pitchFamily="34" charset="0"/>
              </a:rPr>
              <a:t>1</a:t>
            </a:r>
            <a:r>
              <a:rPr lang="en-US" sz="4800" b="1" cap="all" dirty="0">
                <a:latin typeface="Arial" panose="020B0604020202020204" pitchFamily="34" charset="0"/>
                <a:cs typeface="Arial" panose="020B0604020202020204" pitchFamily="34" charset="0"/>
              </a:rPr>
              <a:t>, Benjamin DEWALS</a:t>
            </a:r>
            <a:r>
              <a:rPr lang="en-US" sz="4800" b="1" cap="all" baseline="30000" dirty="0">
                <a:latin typeface="Arial" panose="020B0604020202020204" pitchFamily="34" charset="0"/>
                <a:cs typeface="Arial" panose="020B0604020202020204" pitchFamily="34" charset="0"/>
              </a:rPr>
              <a:t>2</a:t>
            </a:r>
            <a:r>
              <a:rPr lang="en-US" sz="4800" b="1" cap="all" dirty="0">
                <a:latin typeface="Arial" panose="020B0604020202020204" pitchFamily="34" charset="0"/>
                <a:cs typeface="Arial" panose="020B0604020202020204" pitchFamily="34" charset="0"/>
              </a:rPr>
              <a:t>, Matthieu SECHER</a:t>
            </a:r>
            <a:r>
              <a:rPr lang="en-US" sz="4800" b="1" cap="all" baseline="30000" dirty="0">
                <a:latin typeface="Arial" panose="020B0604020202020204" pitchFamily="34" charset="0"/>
                <a:cs typeface="Arial" panose="020B0604020202020204" pitchFamily="34" charset="0"/>
              </a:rPr>
              <a:t>3</a:t>
            </a:r>
          </a:p>
          <a:p>
            <a:pPr algn="just"/>
            <a:r>
              <a:rPr lang="en-US" sz="3600" cap="all" baseline="30000" dirty="0">
                <a:latin typeface="Arial" panose="020B0604020202020204" pitchFamily="34" charset="0"/>
                <a:cs typeface="Arial" panose="020B0604020202020204" pitchFamily="34" charset="0"/>
              </a:rPr>
              <a:t>1</a:t>
            </a:r>
            <a:r>
              <a:rPr lang="en-US" sz="3600" cap="all" dirty="0">
                <a:latin typeface="Arial" panose="020B0604020202020204" pitchFamily="34" charset="0"/>
                <a:cs typeface="Arial" panose="020B0604020202020204" pitchFamily="34" charset="0"/>
              </a:rPr>
              <a:t> EDF R&amp;D LNHE, Chatou, France.</a:t>
            </a:r>
          </a:p>
          <a:p>
            <a:pPr algn="just"/>
            <a:r>
              <a:rPr lang="en-US" sz="3600" cap="all" baseline="30000" dirty="0">
                <a:latin typeface="Arial" panose="020B0604020202020204" pitchFamily="34" charset="0"/>
                <a:cs typeface="Arial" panose="020B0604020202020204" pitchFamily="34" charset="0"/>
              </a:rPr>
              <a:t>2</a:t>
            </a:r>
            <a:r>
              <a:rPr lang="en-US" sz="3600" cap="all" dirty="0">
                <a:latin typeface="Arial" panose="020B0604020202020204" pitchFamily="34" charset="0"/>
                <a:cs typeface="Arial" panose="020B0604020202020204" pitchFamily="34" charset="0"/>
              </a:rPr>
              <a:t> Université de Liège, Liège, BelgiQUE.</a:t>
            </a:r>
          </a:p>
          <a:p>
            <a:pPr algn="just"/>
            <a:r>
              <a:rPr lang="en-US" sz="3600" cap="all" baseline="30000" dirty="0">
                <a:latin typeface="Arial" panose="020B0604020202020204" pitchFamily="34" charset="0"/>
                <a:cs typeface="Arial" panose="020B0604020202020204" pitchFamily="34" charset="0"/>
              </a:rPr>
              <a:t>3</a:t>
            </a:r>
            <a:r>
              <a:rPr lang="en-US" sz="3600" cap="all" dirty="0">
                <a:latin typeface="Arial" panose="020B0604020202020204" pitchFamily="34" charset="0"/>
                <a:cs typeface="Arial" panose="020B0604020202020204" pitchFamily="34" charset="0"/>
              </a:rPr>
              <a:t> EDF Hydro-CIH, La Motte-Servolex, France.</a:t>
            </a:r>
          </a:p>
          <a:p>
            <a:pPr algn="ctr"/>
            <a:endParaRPr lang="en-US" sz="4800" b="1" cap="all" dirty="0">
              <a:latin typeface="Arial" panose="020B0604020202020204" pitchFamily="34" charset="0"/>
              <a:cs typeface="Arial" panose="020B0604020202020204" pitchFamily="34" charset="0"/>
            </a:endParaRPr>
          </a:p>
        </p:txBody>
      </p:sp>
      <p:sp>
        <p:nvSpPr>
          <p:cNvPr id="6" name="ZoneTexte 5">
            <a:extLst>
              <a:ext uri="{FF2B5EF4-FFF2-40B4-BE49-F238E27FC236}">
                <a16:creationId xmlns:a16="http://schemas.microsoft.com/office/drawing/2014/main" id="{36477217-8786-4825-B03E-AA535D5096C4}"/>
              </a:ext>
            </a:extLst>
          </p:cNvPr>
          <p:cNvSpPr txBox="1"/>
          <p:nvPr/>
        </p:nvSpPr>
        <p:spPr>
          <a:xfrm>
            <a:off x="271905" y="11819583"/>
            <a:ext cx="29731402" cy="3046988"/>
          </a:xfrm>
          <a:prstGeom prst="rect">
            <a:avLst/>
          </a:prstGeom>
          <a:noFill/>
          <a:ln w="76200">
            <a:solidFill>
              <a:schemeClr val="accent1"/>
            </a:solidFill>
          </a:ln>
        </p:spPr>
        <p:txBody>
          <a:bodyPr wrap="square" rtlCol="0">
            <a:spAutoFit/>
          </a:bodyPr>
          <a:lstStyle/>
          <a:p>
            <a:pPr algn="just"/>
            <a:r>
              <a:rPr lang="fr-FR" sz="3200" dirty="0"/>
              <a:t>Le bassin peu profond du Cheylas constitue le bassin inférieur de la Station de Transfert d’Energie par Pompage du Cheylas-Flumet. Afin de préparer une étude expérimentale en laboratoire qui permettra d’enrichir la validation du code de calcul TELEMAC-MASCARET [1] pour les écoulements en bassin peu profond, l’idéalisation de la géométrie du bassin et l’examen de l’effet de sa mise à une échelle réduite sur les écoulements sont examinés en utilisant le modèle numérique bidimensionnel TELEMAC-2D. Les simulations de la géométrie réelle et du bassin idéalisé (échelle prototype) sont comparées afin de proposer une forme géométrique simple [2], conservant les conditions aux limites, et qui reproduirait les caractéristiques principales de l’écoulement. Le bassin géométrie idéalisée est ensuite mis à l’échelle selon la similitude de nombre de Froude ; des modèles réduits non-distordus et distordus sont simulés numériquement afin d’évaluer la perte d’information sur la typologie de l’écoulement, en comparaison avec le bassin prototype.</a:t>
            </a:r>
            <a:endParaRPr lang="en-US" sz="3200" dirty="0"/>
          </a:p>
        </p:txBody>
      </p:sp>
      <p:sp>
        <p:nvSpPr>
          <p:cNvPr id="12" name="Rectangle : coins arrondis 11">
            <a:extLst>
              <a:ext uri="{FF2B5EF4-FFF2-40B4-BE49-F238E27FC236}">
                <a16:creationId xmlns:a16="http://schemas.microsoft.com/office/drawing/2014/main" id="{E8918CED-1425-4F32-A6F5-DE7372D35619}"/>
              </a:ext>
            </a:extLst>
          </p:cNvPr>
          <p:cNvSpPr/>
          <p:nvPr/>
        </p:nvSpPr>
        <p:spPr>
          <a:xfrm>
            <a:off x="10565605" y="10482945"/>
            <a:ext cx="9144000" cy="909055"/>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6600" dirty="0"/>
              <a:t>Résumé</a:t>
            </a:r>
            <a:endParaRPr lang="en-US" sz="6600" dirty="0"/>
          </a:p>
        </p:txBody>
      </p:sp>
      <p:sp>
        <p:nvSpPr>
          <p:cNvPr id="18" name="Rectangle : coins arrondis 17">
            <a:extLst>
              <a:ext uri="{FF2B5EF4-FFF2-40B4-BE49-F238E27FC236}">
                <a16:creationId xmlns:a16="http://schemas.microsoft.com/office/drawing/2014/main" id="{DCB129B9-F32A-4C9B-B603-1E09538123AC}"/>
              </a:ext>
            </a:extLst>
          </p:cNvPr>
          <p:cNvSpPr/>
          <p:nvPr/>
        </p:nvSpPr>
        <p:spPr>
          <a:xfrm>
            <a:off x="10576195" y="15520448"/>
            <a:ext cx="9144000" cy="909055"/>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6600" dirty="0"/>
              <a:t>Méthodologie</a:t>
            </a:r>
            <a:endParaRPr lang="en-US" sz="6600" dirty="0"/>
          </a:p>
        </p:txBody>
      </p:sp>
      <p:sp>
        <p:nvSpPr>
          <p:cNvPr id="19" name="Rectangle : coins arrondis 18">
            <a:extLst>
              <a:ext uri="{FF2B5EF4-FFF2-40B4-BE49-F238E27FC236}">
                <a16:creationId xmlns:a16="http://schemas.microsoft.com/office/drawing/2014/main" id="{0928994B-6399-4280-98C2-F8764C9CE74F}"/>
              </a:ext>
            </a:extLst>
          </p:cNvPr>
          <p:cNvSpPr/>
          <p:nvPr/>
        </p:nvSpPr>
        <p:spPr>
          <a:xfrm>
            <a:off x="10767582" y="24995289"/>
            <a:ext cx="9144000" cy="909055"/>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6600" dirty="0"/>
              <a:t>Résultats et discussions</a:t>
            </a:r>
            <a:endParaRPr lang="en-US" sz="6600" dirty="0"/>
          </a:p>
        </p:txBody>
      </p:sp>
      <p:sp>
        <p:nvSpPr>
          <p:cNvPr id="20" name="Rectangle : coins arrondis 19">
            <a:extLst>
              <a:ext uri="{FF2B5EF4-FFF2-40B4-BE49-F238E27FC236}">
                <a16:creationId xmlns:a16="http://schemas.microsoft.com/office/drawing/2014/main" id="{0A78C1F2-8A37-4795-9100-61DC9FABFC6E}"/>
              </a:ext>
            </a:extLst>
          </p:cNvPr>
          <p:cNvSpPr/>
          <p:nvPr/>
        </p:nvSpPr>
        <p:spPr>
          <a:xfrm>
            <a:off x="10767582" y="37603530"/>
            <a:ext cx="9144000" cy="909055"/>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6600" dirty="0"/>
              <a:t>Références</a:t>
            </a:r>
            <a:endParaRPr lang="en-US" sz="6600" dirty="0"/>
          </a:p>
        </p:txBody>
      </p:sp>
      <p:sp>
        <p:nvSpPr>
          <p:cNvPr id="32" name="ZoneTexte 31">
            <a:extLst>
              <a:ext uri="{FF2B5EF4-FFF2-40B4-BE49-F238E27FC236}">
                <a16:creationId xmlns:a16="http://schemas.microsoft.com/office/drawing/2014/main" id="{6EEB8615-83CB-4EC5-BC74-D32AEC6BC96D}"/>
              </a:ext>
            </a:extLst>
          </p:cNvPr>
          <p:cNvSpPr txBox="1"/>
          <p:nvPr/>
        </p:nvSpPr>
        <p:spPr>
          <a:xfrm>
            <a:off x="271907" y="39333709"/>
            <a:ext cx="29694262" cy="3046988"/>
          </a:xfrm>
          <a:prstGeom prst="rect">
            <a:avLst/>
          </a:prstGeom>
          <a:noFill/>
          <a:ln w="76200">
            <a:solidFill>
              <a:schemeClr val="accent1"/>
            </a:solidFill>
          </a:ln>
        </p:spPr>
        <p:txBody>
          <a:bodyPr wrap="square" rtlCol="0">
            <a:spAutoFit/>
          </a:bodyPr>
          <a:lstStyle/>
          <a:p>
            <a:pPr algn="just"/>
            <a:r>
              <a:rPr lang="fr-FR" sz="3200" dirty="0"/>
              <a:t>[1]	K. El kadi </a:t>
            </a:r>
            <a:r>
              <a:rPr lang="fr-FR" sz="3200" dirty="0" err="1"/>
              <a:t>Abderrezzak</a:t>
            </a:r>
            <a:r>
              <a:rPr lang="fr-FR" sz="3200" dirty="0"/>
              <a:t>, A. Die Moran, P. </a:t>
            </a:r>
            <a:r>
              <a:rPr lang="fr-FR" sz="3200" dirty="0" err="1"/>
              <a:t>Tassi</a:t>
            </a:r>
            <a:r>
              <a:rPr lang="fr-FR" sz="3200" dirty="0"/>
              <a:t>, R. Ata, J.M. </a:t>
            </a:r>
            <a:r>
              <a:rPr lang="fr-FR" sz="3200" dirty="0" err="1"/>
              <a:t>Herouvet</a:t>
            </a:r>
            <a:r>
              <a:rPr lang="fr-FR" sz="3200" dirty="0"/>
              <a:t>, “ Modelling river </a:t>
            </a:r>
            <a:r>
              <a:rPr lang="fr-FR" sz="3200" dirty="0" err="1"/>
              <a:t>bank</a:t>
            </a:r>
            <a:r>
              <a:rPr lang="fr-FR" sz="3200" dirty="0"/>
              <a:t> </a:t>
            </a:r>
            <a:r>
              <a:rPr lang="fr-FR" sz="3200" dirty="0" err="1"/>
              <a:t>erosion</a:t>
            </a:r>
            <a:r>
              <a:rPr lang="fr-FR" sz="3200" dirty="0"/>
              <a:t> </a:t>
            </a:r>
            <a:r>
              <a:rPr lang="fr-FR" sz="3200" dirty="0" err="1"/>
              <a:t>using</a:t>
            </a:r>
            <a:r>
              <a:rPr lang="fr-FR" sz="3200" dirty="0"/>
              <a:t> a 2D </a:t>
            </a:r>
            <a:r>
              <a:rPr lang="fr-FR" sz="3200" dirty="0" err="1"/>
              <a:t>depth-averaged</a:t>
            </a:r>
            <a:r>
              <a:rPr lang="fr-FR" sz="3200" dirty="0"/>
              <a:t> numerical model of flow and non-</a:t>
            </a:r>
            <a:r>
              <a:rPr lang="fr-FR" sz="3200" dirty="0" err="1"/>
              <a:t>cohesive</a:t>
            </a:r>
            <a:r>
              <a:rPr lang="fr-FR" sz="3200" dirty="0"/>
              <a:t>, 				non-</a:t>
            </a:r>
            <a:r>
              <a:rPr lang="fr-FR" sz="3200" dirty="0" err="1"/>
              <a:t>uniform</a:t>
            </a:r>
            <a:r>
              <a:rPr lang="fr-FR" sz="3200" dirty="0"/>
              <a:t> sediment transport “, </a:t>
            </a:r>
            <a:r>
              <a:rPr lang="fr-FR" sz="3200" dirty="0" err="1"/>
              <a:t>Advances</a:t>
            </a:r>
            <a:r>
              <a:rPr lang="fr-FR" sz="3200" dirty="0"/>
              <a:t> in Water </a:t>
            </a:r>
            <a:r>
              <a:rPr lang="fr-FR" sz="3200" dirty="0" err="1"/>
              <a:t>Research</a:t>
            </a:r>
            <a:r>
              <a:rPr lang="fr-FR" sz="3200" dirty="0"/>
              <a:t>, (2016), 93(A). 75-88. </a:t>
            </a:r>
          </a:p>
          <a:p>
            <a:pPr algn="just"/>
            <a:r>
              <a:rPr lang="fr-FR" sz="3200" dirty="0"/>
              <a:t>[2]	B. Dewals, S.A. Kantoush, S. Erpicum, M. Pirotton, A.J. Schleiss, “Experimental and numerical analysis of flow instabilities in rectangular shallow basins,” Environmental Fluid 		Mechanics, 8, 2008, pp. 31-54.</a:t>
            </a:r>
          </a:p>
          <a:p>
            <a:pPr algn="just"/>
            <a:r>
              <a:rPr lang="fr-FR" sz="3200" dirty="0"/>
              <a:t>[3]	N. Claude, M. Secher, J. Deng, E. Valette, M. Duclercq, “2D and 3D numerical modelling of the flow and sediment transport in shallow reservoirs:	 application to a real case,” 			XXVIth Telemac &amp; Mascaret User Club, 2019. </a:t>
            </a:r>
          </a:p>
        </p:txBody>
      </p:sp>
      <p:sp>
        <p:nvSpPr>
          <p:cNvPr id="33" name="ZoneTexte 32">
            <a:extLst>
              <a:ext uri="{FF2B5EF4-FFF2-40B4-BE49-F238E27FC236}">
                <a16:creationId xmlns:a16="http://schemas.microsoft.com/office/drawing/2014/main" id="{01F34447-BE62-4D32-BAF6-F87452872919}"/>
              </a:ext>
            </a:extLst>
          </p:cNvPr>
          <p:cNvSpPr txBox="1"/>
          <p:nvPr/>
        </p:nvSpPr>
        <p:spPr>
          <a:xfrm>
            <a:off x="293084" y="16671646"/>
            <a:ext cx="29689044" cy="7832914"/>
          </a:xfrm>
          <a:prstGeom prst="rect">
            <a:avLst/>
          </a:prstGeom>
          <a:noFill/>
          <a:ln w="76200">
            <a:solidFill>
              <a:schemeClr val="accent1"/>
            </a:solidFill>
          </a:ln>
        </p:spPr>
        <p:txBody>
          <a:bodyPr wrap="square" rtlCol="0">
            <a:spAutoFit/>
          </a:bodyPr>
          <a:lstStyle/>
          <a:p>
            <a:pPr indent="-457200" algn="just">
              <a:spcAft>
                <a:spcPts val="600"/>
              </a:spcAft>
              <a:buFont typeface="Wingdings" panose="05000000000000000000" pitchFamily="2" charset="2"/>
              <a:buChar char="v"/>
            </a:pPr>
            <a:r>
              <a:rPr lang="fr-FR" sz="3200" dirty="0"/>
              <a:t>Une première étape consiste à idéaliser la géométrie du bassin du Cheylas en se rapprochant d’un bassin rectangulaire et à s’assurer que la géométrie idéalisée conserve la 	typologie d’écoulement du bassin réel. </a:t>
            </a:r>
          </a:p>
          <a:p>
            <a:pPr indent="-457200" algn="just">
              <a:buFont typeface="Wingdings" panose="05000000000000000000" pitchFamily="2" charset="2"/>
              <a:buChar char="v"/>
            </a:pPr>
            <a:r>
              <a:rPr lang="fr-FR" sz="3200" dirty="0"/>
              <a:t>Une seconde étape consiste à effectuer une mise à l’échelle de la configuration idéalisée selon la similitude de Froude. Compte tenu des contraintes techniques en laboratoire 	(espace, débit des pompes), la largeur du modèle réduit est celle du canal expérimental, soit 0,985 m ; il en découle une échelle d’environ 1:426 en modèle non distordu. Deux 	autres modèles distordus sont également proposés.</a:t>
            </a:r>
          </a:p>
          <a:p>
            <a:pPr algn="just"/>
            <a:endParaRPr lang="en-US" sz="2600" dirty="0"/>
          </a:p>
          <a:p>
            <a:pPr algn="just"/>
            <a:endParaRPr lang="en-US" sz="2600" dirty="0"/>
          </a:p>
          <a:p>
            <a:pPr algn="just"/>
            <a:endParaRPr lang="en-US" sz="2600" dirty="0"/>
          </a:p>
          <a:p>
            <a:pPr algn="just"/>
            <a:endParaRPr lang="en-US" sz="2600" dirty="0"/>
          </a:p>
          <a:p>
            <a:pPr algn="just"/>
            <a:endParaRPr lang="en-US" sz="2600" dirty="0"/>
          </a:p>
          <a:p>
            <a:pPr algn="just"/>
            <a:endParaRPr lang="en-US" sz="2600" dirty="0"/>
          </a:p>
          <a:p>
            <a:pPr algn="just"/>
            <a:endParaRPr lang="en-US" sz="2600" dirty="0"/>
          </a:p>
          <a:p>
            <a:pPr algn="just"/>
            <a:endParaRPr lang="en-US" sz="2600" dirty="0"/>
          </a:p>
          <a:p>
            <a:pPr algn="just"/>
            <a:endParaRPr lang="en-US" sz="2600" dirty="0"/>
          </a:p>
          <a:p>
            <a:pPr algn="just"/>
            <a:endParaRPr lang="en-US" sz="2600" dirty="0"/>
          </a:p>
          <a:p>
            <a:pPr algn="just"/>
            <a:endParaRPr lang="en-US" sz="2600" dirty="0"/>
          </a:p>
          <a:p>
            <a:pPr algn="just"/>
            <a:endParaRPr lang="en-US" sz="2600" dirty="0"/>
          </a:p>
          <a:p>
            <a:pPr algn="just"/>
            <a:endParaRPr lang="en-US" sz="2600" dirty="0"/>
          </a:p>
        </p:txBody>
      </p:sp>
      <p:graphicFrame>
        <p:nvGraphicFramePr>
          <p:cNvPr id="47" name="Objet 46">
            <a:extLst>
              <a:ext uri="{FF2B5EF4-FFF2-40B4-BE49-F238E27FC236}">
                <a16:creationId xmlns:a16="http://schemas.microsoft.com/office/drawing/2014/main" id="{D439AAA5-1D7B-4D4E-88DF-7DE268765BB3}"/>
              </a:ext>
            </a:extLst>
          </p:cNvPr>
          <p:cNvGraphicFramePr>
            <a:graphicFrameLocks noChangeAspect="1"/>
          </p:cNvGraphicFramePr>
          <p:nvPr>
            <p:extLst>
              <p:ext uri="{D42A27DB-BD31-4B8C-83A1-F6EECF244321}">
                <p14:modId xmlns:p14="http://schemas.microsoft.com/office/powerpoint/2010/main" val="3034422589"/>
              </p:ext>
            </p:extLst>
          </p:nvPr>
        </p:nvGraphicFramePr>
        <p:xfrm>
          <a:off x="6762750" y="19602450"/>
          <a:ext cx="16687800" cy="5353050"/>
        </p:xfrm>
        <a:graphic>
          <a:graphicData uri="http://schemas.openxmlformats.org/presentationml/2006/ole">
            <mc:AlternateContent xmlns:mc="http://schemas.openxmlformats.org/markup-compatibility/2006">
              <mc:Choice xmlns:v="urn:schemas-microsoft-com:vml" Requires="v">
                <p:oleObj spid="_x0000_s1069" name="Document" r:id="rId3" imgW="5761150" imgH="1847946" progId="Word.Document.12">
                  <p:embed/>
                </p:oleObj>
              </mc:Choice>
              <mc:Fallback>
                <p:oleObj name="Document" r:id="rId3" imgW="5761150" imgH="1847946" progId="Word.Document.12">
                  <p:embed/>
                  <p:pic>
                    <p:nvPicPr>
                      <p:cNvPr id="0" name=""/>
                      <p:cNvPicPr/>
                      <p:nvPr/>
                    </p:nvPicPr>
                    <p:blipFill>
                      <a:blip r:embed="rId4"/>
                      <a:stretch>
                        <a:fillRect/>
                      </a:stretch>
                    </p:blipFill>
                    <p:spPr>
                      <a:xfrm>
                        <a:off x="6762750" y="19602450"/>
                        <a:ext cx="16687800" cy="5353050"/>
                      </a:xfrm>
                      <a:prstGeom prst="rect">
                        <a:avLst/>
                      </a:prstGeom>
                    </p:spPr>
                  </p:pic>
                </p:oleObj>
              </mc:Fallback>
            </mc:AlternateContent>
          </a:graphicData>
        </a:graphic>
      </p:graphicFrame>
      <p:sp>
        <p:nvSpPr>
          <p:cNvPr id="50" name="ZoneTexte 49">
            <a:extLst>
              <a:ext uri="{FF2B5EF4-FFF2-40B4-BE49-F238E27FC236}">
                <a16:creationId xmlns:a16="http://schemas.microsoft.com/office/drawing/2014/main" id="{BAC3524C-581E-40C2-8299-4EB59A77661D}"/>
              </a:ext>
            </a:extLst>
          </p:cNvPr>
          <p:cNvSpPr txBox="1"/>
          <p:nvPr/>
        </p:nvSpPr>
        <p:spPr>
          <a:xfrm>
            <a:off x="282495" y="26285296"/>
            <a:ext cx="29710223" cy="10926068"/>
          </a:xfrm>
          <a:prstGeom prst="rect">
            <a:avLst/>
          </a:prstGeom>
          <a:noFill/>
          <a:ln w="76200">
            <a:solidFill>
              <a:schemeClr val="accent1"/>
            </a:solidFill>
          </a:ln>
        </p:spPr>
        <p:txBody>
          <a:bodyPr wrap="square" rtlCol="0">
            <a:spAutoFit/>
          </a:bodyPr>
          <a:lstStyle/>
          <a:p>
            <a:pPr algn="just"/>
            <a:endParaRPr lang="fr-FR" sz="3200" dirty="0"/>
          </a:p>
          <a:p>
            <a:pPr algn="just"/>
            <a:endParaRPr lang="fr-FR" sz="3200" dirty="0"/>
          </a:p>
          <a:p>
            <a:pPr algn="just"/>
            <a:endParaRPr lang="fr-FR" sz="3200" dirty="0"/>
          </a:p>
          <a:p>
            <a:pPr algn="just"/>
            <a:endParaRPr lang="fr-FR" sz="3200" dirty="0"/>
          </a:p>
          <a:p>
            <a:pPr algn="just"/>
            <a:endParaRPr lang="fr-FR" sz="3200" dirty="0"/>
          </a:p>
          <a:p>
            <a:pPr algn="just"/>
            <a:endParaRPr lang="fr-FR" sz="3200" dirty="0"/>
          </a:p>
          <a:p>
            <a:pPr algn="just"/>
            <a:endParaRPr lang="fr-FR" sz="3200" dirty="0"/>
          </a:p>
          <a:p>
            <a:pPr algn="just"/>
            <a:endParaRPr lang="fr-FR" sz="3200" dirty="0"/>
          </a:p>
          <a:p>
            <a:pPr algn="just"/>
            <a:endParaRPr lang="fr-FR" sz="3200" dirty="0"/>
          </a:p>
          <a:p>
            <a:pPr algn="just"/>
            <a:endParaRPr lang="fr-FR" sz="3200" dirty="0"/>
          </a:p>
          <a:p>
            <a:pPr algn="just"/>
            <a:endParaRPr lang="fr-FR" sz="3200" dirty="0">
              <a:highlight>
                <a:srgbClr val="FFFF00"/>
              </a:highlight>
            </a:endParaRPr>
          </a:p>
          <a:p>
            <a:pPr algn="just"/>
            <a:endParaRPr lang="fr-FR" sz="3200" dirty="0"/>
          </a:p>
          <a:p>
            <a:pPr algn="just"/>
            <a:endParaRPr lang="fr-FR" sz="3200" dirty="0"/>
          </a:p>
          <a:p>
            <a:pPr algn="just"/>
            <a:endParaRPr lang="fr-FR" sz="3200" dirty="0"/>
          </a:p>
          <a:p>
            <a:pPr algn="just"/>
            <a:endParaRPr lang="fr-FR" sz="3200" dirty="0"/>
          </a:p>
          <a:p>
            <a:pPr algn="just"/>
            <a:endParaRPr lang="fr-FR" sz="3200" dirty="0"/>
          </a:p>
          <a:p>
            <a:pPr algn="just"/>
            <a:r>
              <a:rPr lang="fr-FR" sz="3200" dirty="0"/>
              <a:t>Les champs des vitesses et les axes </a:t>
            </a:r>
            <a:r>
              <a:rPr lang="fr-FR" sz="3200" i="1" dirty="0"/>
              <a:t>x</a:t>
            </a:r>
            <a:r>
              <a:rPr lang="fr-FR" sz="3200" dirty="0"/>
              <a:t> et </a:t>
            </a:r>
            <a:r>
              <a:rPr lang="fr-FR" sz="3200" i="1" dirty="0"/>
              <a:t>y</a:t>
            </a:r>
            <a:r>
              <a:rPr lang="fr-FR" sz="3200" dirty="0"/>
              <a:t> sont remis à l’échelle du bassin réel afin de permettre une meilleure comparaison des résultats. Les résultats pour les bassins réel (a) et idéalisé (b) sont en accord avec les mesures présentées dans [2]. Ils montrent une recirculation au nord, générée par l’écoulement sortant du jet d’entrée selon une direction perpendiculaire à l’axe de la longueur du bassin. Le jet principal en entrée se sépare en deux en rive droite du bassin. La majeure partie part vers le sud en restant collée à la rive avant de rejoindre la sortie du bassin. Ceci génère une grande recirculation sur la majeure partie du bassin en rive gauche. Le bassin non distordu (c) ne permet pas de reproduire la recirculation au nord du canal. Les modèles distordus (facteur de 2 (d) et 4) reproduisent correctement la typologie d’écoulement. La géométrie du bassin idéalisé peut être retenue pour le programme expérimental.</a:t>
            </a:r>
            <a:endParaRPr lang="en-US" sz="3200" dirty="0"/>
          </a:p>
        </p:txBody>
      </p:sp>
      <p:pic>
        <p:nvPicPr>
          <p:cNvPr id="5" name="Image 4">
            <a:extLst>
              <a:ext uri="{FF2B5EF4-FFF2-40B4-BE49-F238E27FC236}">
                <a16:creationId xmlns:a16="http://schemas.microsoft.com/office/drawing/2014/main" id="{57C00FF3-A97F-4E67-A5FF-B0B876B30412}"/>
              </a:ext>
            </a:extLst>
          </p:cNvPr>
          <p:cNvPicPr>
            <a:picLocks noChangeAspect="1"/>
          </p:cNvPicPr>
          <p:nvPr/>
        </p:nvPicPr>
        <p:blipFill rotWithShape="1">
          <a:blip r:embed="rId5"/>
          <a:srcRect b="10070"/>
          <a:stretch/>
        </p:blipFill>
        <p:spPr>
          <a:xfrm>
            <a:off x="27901557" y="6668545"/>
            <a:ext cx="2367790" cy="1323649"/>
          </a:xfrm>
          <a:prstGeom prst="rect">
            <a:avLst/>
          </a:prstGeom>
        </p:spPr>
      </p:pic>
      <p:pic>
        <p:nvPicPr>
          <p:cNvPr id="7" name="Image 6">
            <a:extLst>
              <a:ext uri="{FF2B5EF4-FFF2-40B4-BE49-F238E27FC236}">
                <a16:creationId xmlns:a16="http://schemas.microsoft.com/office/drawing/2014/main" id="{834E9500-98E9-4E1A-A598-1EB8724FF3F1}"/>
              </a:ext>
            </a:extLst>
          </p:cNvPr>
          <p:cNvPicPr>
            <a:picLocks noChangeAspect="1"/>
          </p:cNvPicPr>
          <p:nvPr/>
        </p:nvPicPr>
        <p:blipFill>
          <a:blip r:embed="rId6"/>
          <a:stretch>
            <a:fillRect/>
          </a:stretch>
        </p:blipFill>
        <p:spPr>
          <a:xfrm>
            <a:off x="27854388" y="4634170"/>
            <a:ext cx="1907957" cy="1944415"/>
          </a:xfrm>
          <a:prstGeom prst="rect">
            <a:avLst/>
          </a:prstGeom>
        </p:spPr>
      </p:pic>
      <p:pic>
        <p:nvPicPr>
          <p:cNvPr id="8" name="Image 7">
            <a:extLst>
              <a:ext uri="{FF2B5EF4-FFF2-40B4-BE49-F238E27FC236}">
                <a16:creationId xmlns:a16="http://schemas.microsoft.com/office/drawing/2014/main" id="{15692A14-06CC-4B66-B0CA-8608A625A34B}"/>
              </a:ext>
            </a:extLst>
          </p:cNvPr>
          <p:cNvPicPr>
            <a:picLocks noChangeAspect="1"/>
          </p:cNvPicPr>
          <p:nvPr/>
        </p:nvPicPr>
        <p:blipFill>
          <a:blip r:embed="rId7"/>
          <a:stretch>
            <a:fillRect/>
          </a:stretch>
        </p:blipFill>
        <p:spPr>
          <a:xfrm>
            <a:off x="27727308" y="9759510"/>
            <a:ext cx="2162115" cy="1443773"/>
          </a:xfrm>
          <a:prstGeom prst="rect">
            <a:avLst/>
          </a:prstGeom>
        </p:spPr>
      </p:pic>
      <p:pic>
        <p:nvPicPr>
          <p:cNvPr id="14" name="Image 13">
            <a:extLst>
              <a:ext uri="{FF2B5EF4-FFF2-40B4-BE49-F238E27FC236}">
                <a16:creationId xmlns:a16="http://schemas.microsoft.com/office/drawing/2014/main" id="{B89A24F5-0365-44D9-B83C-373D23CC1C3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7777163" y="8515796"/>
            <a:ext cx="2189005" cy="958526"/>
          </a:xfrm>
          <a:prstGeom prst="rect">
            <a:avLst/>
          </a:prstGeom>
        </p:spPr>
      </p:pic>
      <p:pic>
        <p:nvPicPr>
          <p:cNvPr id="2" name="Image 1">
            <a:extLst>
              <a:ext uri="{FF2B5EF4-FFF2-40B4-BE49-F238E27FC236}">
                <a16:creationId xmlns:a16="http://schemas.microsoft.com/office/drawing/2014/main" id="{61BA1AE3-B704-4A77-8940-520F1C1A49FC}"/>
              </a:ext>
            </a:extLst>
          </p:cNvPr>
          <p:cNvPicPr>
            <a:picLocks noChangeAspect="1"/>
          </p:cNvPicPr>
          <p:nvPr/>
        </p:nvPicPr>
        <p:blipFill rotWithShape="1">
          <a:blip r:embed="rId9"/>
          <a:srcRect r="648"/>
          <a:stretch/>
        </p:blipFill>
        <p:spPr>
          <a:xfrm>
            <a:off x="339437" y="26596218"/>
            <a:ext cx="29596339" cy="7404236"/>
          </a:xfrm>
          <a:prstGeom prst="rect">
            <a:avLst/>
          </a:prstGeom>
        </p:spPr>
      </p:pic>
    </p:spTree>
    <p:extLst>
      <p:ext uri="{BB962C8B-B14F-4D97-AF65-F5344CB8AC3E}">
        <p14:creationId xmlns:p14="http://schemas.microsoft.com/office/powerpoint/2010/main" val="8255343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1636</TotalTime>
  <Words>701</Words>
  <Application>Microsoft Office PowerPoint</Application>
  <PresentationFormat>Personnalisé</PresentationFormat>
  <Paragraphs>44</Paragraphs>
  <Slides>1</Slides>
  <Notes>0</Notes>
  <HiddenSlides>0</HiddenSlides>
  <MMClips>0</MMClips>
  <ScaleCrop>false</ScaleCrop>
  <HeadingPairs>
    <vt:vector size="8" baseType="variant">
      <vt:variant>
        <vt:lpstr>Polices utilisées</vt:lpstr>
      </vt:variant>
      <vt:variant>
        <vt:i4>3</vt:i4>
      </vt:variant>
      <vt:variant>
        <vt:lpstr>Thème</vt:lpstr>
      </vt:variant>
      <vt:variant>
        <vt:i4>1</vt:i4>
      </vt:variant>
      <vt:variant>
        <vt:lpstr>Serveurs OLE incorporés</vt:lpstr>
      </vt:variant>
      <vt:variant>
        <vt:i4>1</vt:i4>
      </vt:variant>
      <vt:variant>
        <vt:lpstr>Titres des diapositives</vt:lpstr>
      </vt:variant>
      <vt:variant>
        <vt:i4>1</vt:i4>
      </vt:variant>
    </vt:vector>
  </HeadingPairs>
  <TitlesOfParts>
    <vt:vector size="6" baseType="lpstr">
      <vt:lpstr>Arial</vt:lpstr>
      <vt:lpstr>Calibri</vt:lpstr>
      <vt:lpstr>Wingdings</vt:lpstr>
      <vt:lpstr>Office Theme</vt:lpstr>
      <vt:lpstr>Document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Harald Breinhälter</dc:creator>
  <cp:lastModifiedBy>CHAGDALI El Mehdi</cp:lastModifiedBy>
  <cp:revision>88</cp:revision>
  <cp:lastPrinted>2018-04-27T07:32:28Z</cp:lastPrinted>
  <dcterms:created xsi:type="dcterms:W3CDTF">2018-04-26T08:58:26Z</dcterms:created>
  <dcterms:modified xsi:type="dcterms:W3CDTF">2022-03-20T22:59:15Z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d26f538-337a-4593-a7e6-123667b1a538_Enabled">
    <vt:lpwstr>true</vt:lpwstr>
  </property>
  <property fmtid="{D5CDD505-2E9C-101B-9397-08002B2CF9AE}" pid="3" name="MSIP_Label_2d26f538-337a-4593-a7e6-123667b1a538_SetDate">
    <vt:lpwstr>2022-03-09T19:52:04Z</vt:lpwstr>
  </property>
  <property fmtid="{D5CDD505-2E9C-101B-9397-08002B2CF9AE}" pid="4" name="MSIP_Label_2d26f538-337a-4593-a7e6-123667b1a538_Method">
    <vt:lpwstr>Standard</vt:lpwstr>
  </property>
  <property fmtid="{D5CDD505-2E9C-101B-9397-08002B2CF9AE}" pid="5" name="MSIP_Label_2d26f538-337a-4593-a7e6-123667b1a538_Name">
    <vt:lpwstr>C1 Interne</vt:lpwstr>
  </property>
  <property fmtid="{D5CDD505-2E9C-101B-9397-08002B2CF9AE}" pid="6" name="MSIP_Label_2d26f538-337a-4593-a7e6-123667b1a538_SiteId">
    <vt:lpwstr>e242425b-70fc-44dc-9ddf-c21e304e6c80</vt:lpwstr>
  </property>
  <property fmtid="{D5CDD505-2E9C-101B-9397-08002B2CF9AE}" pid="7" name="MSIP_Label_2d26f538-337a-4593-a7e6-123667b1a538_ActionId">
    <vt:lpwstr>925001e2-17f3-4edf-9ace-1114c3e28d8d</vt:lpwstr>
  </property>
  <property fmtid="{D5CDD505-2E9C-101B-9397-08002B2CF9AE}" pid="8" name="MSIP_Label_2d26f538-337a-4593-a7e6-123667b1a538_ContentBits">
    <vt:lpwstr>0</vt:lpwstr>
  </property>
</Properties>
</file>