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2808525" cy="30279975"/>
  <p:notesSz cx="35034538" cy="48434625"/>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SimSun"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SimSun"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SimSun"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SimSun"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SimSun" charset="-122"/>
        <a:cs typeface="+mn-cs"/>
      </a:defRPr>
    </a:lvl5pPr>
    <a:lvl6pPr marL="2286000" algn="l" defTabSz="914400" rtl="0" eaLnBrk="1" latinLnBrk="0" hangingPunct="1">
      <a:defRPr sz="2400" kern="1200">
        <a:solidFill>
          <a:schemeClr val="bg1"/>
        </a:solidFill>
        <a:latin typeface="Times New Roman" pitchFamily="16" charset="0"/>
        <a:ea typeface="SimSun" charset="-122"/>
        <a:cs typeface="+mn-cs"/>
      </a:defRPr>
    </a:lvl6pPr>
    <a:lvl7pPr marL="2743200" algn="l" defTabSz="914400" rtl="0" eaLnBrk="1" latinLnBrk="0" hangingPunct="1">
      <a:defRPr sz="2400" kern="1200">
        <a:solidFill>
          <a:schemeClr val="bg1"/>
        </a:solidFill>
        <a:latin typeface="Times New Roman" pitchFamily="16" charset="0"/>
        <a:ea typeface="SimSun" charset="-122"/>
        <a:cs typeface="+mn-cs"/>
      </a:defRPr>
    </a:lvl7pPr>
    <a:lvl8pPr marL="3200400" algn="l" defTabSz="914400" rtl="0" eaLnBrk="1" latinLnBrk="0" hangingPunct="1">
      <a:defRPr sz="2400" kern="1200">
        <a:solidFill>
          <a:schemeClr val="bg1"/>
        </a:solidFill>
        <a:latin typeface="Times New Roman" pitchFamily="16" charset="0"/>
        <a:ea typeface="SimSun" charset="-122"/>
        <a:cs typeface="+mn-cs"/>
      </a:defRPr>
    </a:lvl8pPr>
    <a:lvl9pPr marL="3657600" algn="l" defTabSz="914400" rtl="0" eaLnBrk="1" latinLnBrk="0" hangingPunct="1">
      <a:defRPr sz="2400" kern="1200">
        <a:solidFill>
          <a:schemeClr val="bg1"/>
        </a:solidFill>
        <a:latin typeface="Times New Roman" pitchFamily="16" charset="0"/>
        <a:ea typeface="SimSun" charset="-122"/>
        <a:cs typeface="+mn-cs"/>
      </a:defRPr>
    </a:lvl9pPr>
  </p:defaultTextStyle>
  <p:extLst>
    <p:ext uri="{EFAFB233-063F-42B5-8137-9DF3F51BA10A}">
      <p15:sldGuideLst xmlns:p15="http://schemas.microsoft.com/office/powerpoint/2012/main">
        <p15:guide id="1" orient="horz" pos="1444">
          <p15:clr>
            <a:srgbClr val="A4A3A4"/>
          </p15:clr>
        </p15:guide>
        <p15:guide id="2" pos="38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82" autoAdjust="0"/>
    <p:restoredTop sz="94660"/>
  </p:normalViewPr>
  <p:slideViewPr>
    <p:cSldViewPr>
      <p:cViewPr varScale="1">
        <p:scale>
          <a:sx n="21" d="100"/>
          <a:sy n="21" d="100"/>
        </p:scale>
        <p:origin x="2490" y="108"/>
      </p:cViewPr>
      <p:guideLst>
        <p:guide orient="horz" pos="1444"/>
        <p:guide pos="3848"/>
      </p:guideLst>
    </p:cSldViewPr>
  </p:slideViewPr>
  <p:outlineViewPr>
    <p:cViewPr varScale="1">
      <p:scale>
        <a:sx n="170" d="200"/>
        <a:sy n="170" d="200"/>
      </p:scale>
      <p:origin x="-780" y="-84"/>
    </p:cViewPr>
  </p:outlineViewPr>
  <p:notesTextViewPr>
    <p:cViewPr>
      <p:scale>
        <a:sx n="50" d="100"/>
        <a:sy n="5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3681413"/>
            <a:ext cx="0" cy="0"/>
          </a:xfrm>
          <a:prstGeom prst="rect">
            <a:avLst/>
          </a:prstGeom>
          <a:noFill/>
          <a:ln w="9525">
            <a:noFill/>
            <a:round/>
            <a:headEnd/>
            <a:tailEnd/>
          </a:ln>
          <a:effectLst/>
        </p:spPr>
      </p:sp>
      <p:sp>
        <p:nvSpPr>
          <p:cNvPr id="2050" name="Rectangle 2"/>
          <p:cNvSpPr>
            <a:spLocks noGrp="1" noChangeArrowheads="1"/>
          </p:cNvSpPr>
          <p:nvPr>
            <p:ph type="body"/>
          </p:nvPr>
        </p:nvSpPr>
        <p:spPr bwMode="auto">
          <a:xfrm>
            <a:off x="3503613" y="23006050"/>
            <a:ext cx="28025725" cy="21793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txBox="1">
            <a:spLocks noGrp="1" noRot="1" noChangeAspect="1" noChangeArrowheads="1"/>
          </p:cNvSpPr>
          <p:nvPr>
            <p:ph type="sldImg"/>
          </p:nvPr>
        </p:nvSpPr>
        <p:spPr bwMode="auto">
          <a:xfrm>
            <a:off x="4679950" y="3681413"/>
            <a:ext cx="25676225" cy="18162587"/>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3503613" y="23006050"/>
            <a:ext cx="28027312" cy="21794788"/>
          </a:xfrm>
          <a:prstGeom prst="rect">
            <a:avLst/>
          </a:prstGeom>
          <a:noFill/>
          <a:ln>
            <a:round/>
            <a:headEnd/>
            <a:tailEnd/>
          </a:ln>
        </p:spPr>
        <p:txBody>
          <a:bodyPr wrap="none" anchor="ct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10905" y="9406455"/>
            <a:ext cx="36386716" cy="6490612"/>
          </a:xfrm>
        </p:spPr>
        <p:txBody>
          <a:bodyPr/>
          <a:lstStyle/>
          <a:p>
            <a:r>
              <a:rPr lang="fr-FR"/>
              <a:t>Cliquez pour modifier le style du titre</a:t>
            </a:r>
          </a:p>
        </p:txBody>
      </p:sp>
      <p:sp>
        <p:nvSpPr>
          <p:cNvPr id="3" name="Sous-titre 2"/>
          <p:cNvSpPr>
            <a:spLocks noGrp="1"/>
          </p:cNvSpPr>
          <p:nvPr>
            <p:ph type="subTitle" idx="1"/>
          </p:nvPr>
        </p:nvSpPr>
        <p:spPr>
          <a:xfrm>
            <a:off x="6421809" y="17158689"/>
            <a:ext cx="29964907" cy="773843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6D8030D9-8814-4B78-9076-E809B01E5881}"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C6558486-810F-45B5-9302-B2C1FCF8B082}"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0499351" y="1305126"/>
            <a:ext cx="9094028" cy="25609111"/>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210905" y="1305126"/>
            <a:ext cx="27084849" cy="256091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D7EF041A-F5E1-4FEC-8A77-A03D65D0D3CE}"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CE4C0830-7F97-4686-9347-A24AE7647C44}"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380570" y="19458043"/>
            <a:ext cx="36388836" cy="6013128"/>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3380570" y="12833735"/>
            <a:ext cx="36388836" cy="662430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CEE344C8-D9E3-48CC-B732-32CF70E7C49C}"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210905" y="8749647"/>
            <a:ext cx="18088378" cy="181645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502881" y="8749647"/>
            <a:ext cx="18090499" cy="181645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35AA165B-0956-47AE-AC18-B3A1FEC6AC6F}"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39897" y="1212812"/>
            <a:ext cx="38528732" cy="5046486"/>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2139897" y="6778165"/>
            <a:ext cx="18915492" cy="28245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2139897" y="9602753"/>
            <a:ext cx="18915492" cy="17446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21746773" y="6778165"/>
            <a:ext cx="18921856" cy="28245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21746773" y="9602753"/>
            <a:ext cx="18921856" cy="17446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pied de page 7"/>
          <p:cNvSpPr>
            <a:spLocks noGrp="1"/>
          </p:cNvSpPr>
          <p:nvPr>
            <p:ph type="ftr" idx="11"/>
          </p:nvPr>
        </p:nvSpPr>
        <p:spPr/>
        <p:txBody>
          <a:bodyPr/>
          <a:lstStyle>
            <a:lvl1pPr>
              <a:defRPr/>
            </a:lvl1pPr>
          </a:lstStyle>
          <a:p>
            <a:endParaRPr lang="fr-FR"/>
          </a:p>
        </p:txBody>
      </p:sp>
      <p:sp>
        <p:nvSpPr>
          <p:cNvPr id="9" name="Espace réservé du numéro de diapositive 8"/>
          <p:cNvSpPr>
            <a:spLocks noGrp="1"/>
          </p:cNvSpPr>
          <p:nvPr>
            <p:ph type="sldNum" idx="12"/>
          </p:nvPr>
        </p:nvSpPr>
        <p:spPr/>
        <p:txBody>
          <a:bodyPr/>
          <a:lstStyle>
            <a:lvl1pPr>
              <a:defRPr/>
            </a:lvl1pPr>
          </a:lstStyle>
          <a:p>
            <a:fld id="{0F699623-D680-431F-A5BC-6EA26FCBD6D4}"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pied de page 3"/>
          <p:cNvSpPr>
            <a:spLocks noGrp="1"/>
          </p:cNvSpPr>
          <p:nvPr>
            <p:ph type="ftr" idx="11"/>
          </p:nvPr>
        </p:nvSpPr>
        <p:spPr/>
        <p:txBody>
          <a:bodyPr/>
          <a:lstStyle>
            <a:lvl1pPr>
              <a:defRPr/>
            </a:lvl1pPr>
          </a:lstStyle>
          <a:p>
            <a:endParaRPr lang="fr-FR"/>
          </a:p>
        </p:txBody>
      </p:sp>
      <p:sp>
        <p:nvSpPr>
          <p:cNvPr id="5" name="Espace réservé du numéro de diapositive 4"/>
          <p:cNvSpPr>
            <a:spLocks noGrp="1"/>
          </p:cNvSpPr>
          <p:nvPr>
            <p:ph type="sldNum" idx="12"/>
          </p:nvPr>
        </p:nvSpPr>
        <p:spPr/>
        <p:txBody>
          <a:bodyPr/>
          <a:lstStyle>
            <a:lvl1pPr>
              <a:defRPr/>
            </a:lvl1pPr>
          </a:lstStyle>
          <a:p>
            <a:fld id="{7F2398C1-D2E8-456D-B50A-336AC5E5F772}"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pied de page 2"/>
          <p:cNvSpPr>
            <a:spLocks noGrp="1"/>
          </p:cNvSpPr>
          <p:nvPr>
            <p:ph type="ftr" idx="11"/>
          </p:nvPr>
        </p:nvSpPr>
        <p:spPr/>
        <p:txBody>
          <a:bodyPr/>
          <a:lstStyle>
            <a:lvl1pPr>
              <a:defRPr/>
            </a:lvl1pPr>
          </a:lstStyle>
          <a:p>
            <a:endParaRPr lang="fr-FR"/>
          </a:p>
        </p:txBody>
      </p:sp>
      <p:sp>
        <p:nvSpPr>
          <p:cNvPr id="4" name="Espace réservé du numéro de diapositive 3"/>
          <p:cNvSpPr>
            <a:spLocks noGrp="1"/>
          </p:cNvSpPr>
          <p:nvPr>
            <p:ph type="sldNum" idx="12"/>
          </p:nvPr>
        </p:nvSpPr>
        <p:spPr/>
        <p:txBody>
          <a:bodyPr/>
          <a:lstStyle>
            <a:lvl1pPr>
              <a:defRPr/>
            </a:lvl1pPr>
          </a:lstStyle>
          <a:p>
            <a:fld id="{70B860A2-3D7B-4585-A461-2B4DE4EF18DB}"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39897" y="1205384"/>
            <a:ext cx="14084290" cy="5131372"/>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6737422" y="1205384"/>
            <a:ext cx="23931206" cy="25843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2139897" y="6336756"/>
            <a:ext cx="14084290" cy="20712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0685A798-881A-4256-A048-CA4A7D94D61B}"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89920" y="21196089"/>
            <a:ext cx="25685115" cy="2502021"/>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8389920" y="2705748"/>
            <a:ext cx="25685115" cy="18167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89920" y="23698109"/>
            <a:ext cx="25685115" cy="3553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80A659F5-8F07-4374-83F0-021B66A9D4A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0905" y="1305126"/>
            <a:ext cx="36382475" cy="7823326"/>
          </a:xfrm>
          <a:prstGeom prst="rect">
            <a:avLst/>
          </a:prstGeom>
          <a:noFill/>
          <a:ln w="9525">
            <a:noFill/>
            <a:round/>
            <a:headEnd/>
            <a:tailEnd/>
          </a:ln>
          <a:effectLst/>
        </p:spPr>
        <p:txBody>
          <a:bodyPr vert="horz" wrap="square" lIns="505800" tIns="252720" rIns="505800" bIns="252720" numCol="1" anchor="ctr" anchorCtr="0" compatLnSpc="1">
            <a:prstTxWarp prst="textNoShape">
              <a:avLst/>
            </a:prstTxWarp>
          </a:bodyPr>
          <a:lstStyle/>
          <a:p>
            <a:pPr lvl="0"/>
            <a:r>
              <a:rPr lang="en-GB"/>
              <a:t>Cliquez pour éditer le format du texte-titre</a:t>
            </a:r>
          </a:p>
        </p:txBody>
      </p:sp>
      <p:sp>
        <p:nvSpPr>
          <p:cNvPr id="1026" name="Rectangle 2"/>
          <p:cNvSpPr>
            <a:spLocks noGrp="1" noChangeArrowheads="1"/>
          </p:cNvSpPr>
          <p:nvPr>
            <p:ph type="body" idx="1"/>
          </p:nvPr>
        </p:nvSpPr>
        <p:spPr bwMode="auto">
          <a:xfrm>
            <a:off x="3210905" y="8749647"/>
            <a:ext cx="36382475" cy="18164590"/>
          </a:xfrm>
          <a:prstGeom prst="rect">
            <a:avLst/>
          </a:prstGeom>
          <a:noFill/>
          <a:ln w="9525">
            <a:noFill/>
            <a:round/>
            <a:headEnd/>
            <a:tailEnd/>
          </a:ln>
          <a:effectLst/>
        </p:spPr>
        <p:txBody>
          <a:bodyPr vert="horz" wrap="square" lIns="505800" tIns="252720" rIns="505800" bIns="25272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
        <p:nvSpPr>
          <p:cNvPr id="1027" name="Rectangle 3"/>
          <p:cNvSpPr>
            <a:spLocks noGrp="1" noChangeArrowheads="1"/>
          </p:cNvSpPr>
          <p:nvPr>
            <p:ph type="dt"/>
          </p:nvPr>
        </p:nvSpPr>
        <p:spPr bwMode="auto">
          <a:xfrm>
            <a:off x="3210904" y="27584838"/>
            <a:ext cx="8915880" cy="2018170"/>
          </a:xfrm>
          <a:prstGeom prst="rect">
            <a:avLst/>
          </a:prstGeom>
          <a:noFill/>
          <a:ln w="9525">
            <a:noFill/>
            <a:round/>
            <a:headEnd/>
            <a:tailEnd/>
          </a:ln>
          <a:effectLst/>
        </p:spPr>
        <p:txBody>
          <a:bodyPr vert="horz" wrap="square" lIns="505800" tIns="252720" rIns="505800" bIns="25272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charset="0"/>
              </a:defRPr>
            </a:lvl1pPr>
          </a:lstStyle>
          <a:p>
            <a:endParaRPr lang="fr-FR"/>
          </a:p>
        </p:txBody>
      </p:sp>
      <p:sp>
        <p:nvSpPr>
          <p:cNvPr id="1028" name="Rectangle 4"/>
          <p:cNvSpPr>
            <a:spLocks noGrp="1" noChangeArrowheads="1"/>
          </p:cNvSpPr>
          <p:nvPr>
            <p:ph type="ftr"/>
          </p:nvPr>
        </p:nvSpPr>
        <p:spPr bwMode="auto">
          <a:xfrm>
            <a:off x="14625098" y="27584838"/>
            <a:ext cx="13554089" cy="2018170"/>
          </a:xfrm>
          <a:prstGeom prst="rect">
            <a:avLst/>
          </a:prstGeom>
          <a:noFill/>
          <a:ln w="9525">
            <a:noFill/>
            <a:round/>
            <a:headEnd/>
            <a:tailEnd/>
          </a:ln>
          <a:effectLst/>
        </p:spPr>
        <p:txBody>
          <a:bodyPr vert="horz" wrap="square" lIns="505800" tIns="252720" rIns="505800" bIns="25272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cs typeface="Arial Unicode MS" charset="0"/>
              </a:defRPr>
            </a:lvl1pPr>
          </a:lstStyle>
          <a:p>
            <a:endParaRPr lang="fr-FR"/>
          </a:p>
        </p:txBody>
      </p:sp>
      <p:sp>
        <p:nvSpPr>
          <p:cNvPr id="1029" name="Rectangle 5"/>
          <p:cNvSpPr>
            <a:spLocks noGrp="1" noChangeArrowheads="1"/>
          </p:cNvSpPr>
          <p:nvPr>
            <p:ph type="sldNum"/>
          </p:nvPr>
        </p:nvSpPr>
        <p:spPr bwMode="auto">
          <a:xfrm>
            <a:off x="30677499" y="27584838"/>
            <a:ext cx="8915880" cy="2018170"/>
          </a:xfrm>
          <a:prstGeom prst="rect">
            <a:avLst/>
          </a:prstGeom>
          <a:noFill/>
          <a:ln w="9525">
            <a:noFill/>
            <a:round/>
            <a:headEnd/>
            <a:tailEnd/>
          </a:ln>
          <a:effectLst/>
        </p:spPr>
        <p:txBody>
          <a:bodyPr vert="horz" wrap="square" lIns="505800" tIns="252720" rIns="505800" bIns="25272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charset="0"/>
              </a:defRPr>
            </a:lvl1pPr>
          </a:lstStyle>
          <a:p>
            <a:fld id="{A4A21067-82F1-4853-8162-12CCF44C2A93}"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a:spcBef>
          <a:spcPct val="0"/>
        </a:spcBef>
        <a:spcAft>
          <a:spcPct val="0"/>
        </a:spcAft>
        <a:buClr>
          <a:srgbClr val="000000"/>
        </a:buClr>
        <a:buSzPct val="100000"/>
        <a:buFont typeface="Times New Roman" pitchFamily="16" charset="0"/>
        <a:defRPr sz="245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2pPr>
      <a:lvl3pPr marL="11430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3pPr>
      <a:lvl4pPr marL="16002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4pPr>
      <a:lvl5pPr marL="20574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5pPr>
      <a:lvl6pPr marL="25146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6pPr>
      <a:lvl7pPr marL="29718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7pPr>
      <a:lvl8pPr marL="34290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8pPr>
      <a:lvl9pPr marL="3886200" indent="-228600" algn="ctr" defTabSz="449263" rtl="0" fontAlgn="base">
        <a:spcBef>
          <a:spcPct val="0"/>
        </a:spcBef>
        <a:spcAft>
          <a:spcPct val="0"/>
        </a:spcAft>
        <a:buClr>
          <a:srgbClr val="000000"/>
        </a:buClr>
        <a:buSzPct val="100000"/>
        <a:buFont typeface="Times New Roman" pitchFamily="16" charset="0"/>
        <a:defRPr sz="24500">
          <a:solidFill>
            <a:srgbClr val="000000"/>
          </a:solidFill>
          <a:latin typeface="Times New Roman" pitchFamily="16" charset="0"/>
          <a:ea typeface="SimSun" charset="-122"/>
        </a:defRPr>
      </a:lvl9pPr>
    </p:titleStyle>
    <p:bodyStyle>
      <a:lvl1pPr marL="342900" indent="-342900" algn="l" defTabSz="449263" rtl="0" fontAlgn="base">
        <a:spcBef>
          <a:spcPts val="4375"/>
        </a:spcBef>
        <a:spcAft>
          <a:spcPct val="0"/>
        </a:spcAft>
        <a:buClr>
          <a:srgbClr val="000000"/>
        </a:buClr>
        <a:buSzPct val="100000"/>
        <a:buFont typeface="Times New Roman" pitchFamily="16" charset="0"/>
        <a:defRPr sz="17500">
          <a:solidFill>
            <a:srgbClr val="000000"/>
          </a:solidFill>
          <a:latin typeface="+mn-lt"/>
          <a:ea typeface="+mn-ea"/>
          <a:cs typeface="+mn-cs"/>
        </a:defRPr>
      </a:lvl1pPr>
      <a:lvl2pPr marL="742950" indent="-285750" algn="l" defTabSz="449263" rtl="0" fontAlgn="base">
        <a:spcBef>
          <a:spcPts val="3850"/>
        </a:spcBef>
        <a:spcAft>
          <a:spcPct val="0"/>
        </a:spcAft>
        <a:buClr>
          <a:srgbClr val="000000"/>
        </a:buClr>
        <a:buSzPct val="100000"/>
        <a:buFont typeface="Times New Roman" pitchFamily="16" charset="0"/>
        <a:defRPr sz="15400">
          <a:solidFill>
            <a:srgbClr val="000000"/>
          </a:solidFill>
          <a:latin typeface="+mn-lt"/>
          <a:ea typeface="+mn-ea"/>
        </a:defRPr>
      </a:lvl2pPr>
      <a:lvl3pPr marL="1143000" indent="-228600" algn="l" defTabSz="449263" rtl="0" fontAlgn="base">
        <a:spcBef>
          <a:spcPts val="3300"/>
        </a:spcBef>
        <a:spcAft>
          <a:spcPct val="0"/>
        </a:spcAft>
        <a:buClr>
          <a:srgbClr val="000000"/>
        </a:buClr>
        <a:buSzPct val="100000"/>
        <a:buFont typeface="Times New Roman" pitchFamily="16" charset="0"/>
        <a:defRPr sz="13200">
          <a:solidFill>
            <a:srgbClr val="000000"/>
          </a:solidFill>
          <a:latin typeface="+mn-lt"/>
          <a:ea typeface="+mn-ea"/>
        </a:defRPr>
      </a:lvl3pPr>
      <a:lvl4pPr marL="16002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4pPr>
      <a:lvl5pPr marL="20574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5pPr>
      <a:lvl6pPr marL="25146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6pPr>
      <a:lvl7pPr marL="29718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7pPr>
      <a:lvl8pPr marL="34290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8pPr>
      <a:lvl9pPr marL="3886200" indent="-228600" algn="l" defTabSz="449263" rtl="0" fontAlgn="base">
        <a:spcBef>
          <a:spcPts val="2750"/>
        </a:spcBef>
        <a:spcAft>
          <a:spcPct val="0"/>
        </a:spcAft>
        <a:buClr>
          <a:srgbClr val="000000"/>
        </a:buClr>
        <a:buSzPct val="100000"/>
        <a:buFont typeface="Times New Roman" pitchFamily="16" charset="0"/>
        <a:defRPr sz="11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EEAE"/>
            </a:gs>
            <a:gs pos="100000">
              <a:srgbClr val="FFCC00"/>
            </a:gs>
          </a:gsLst>
          <a:lin ang="13500000" scaled="1"/>
        </a:gradFill>
        <a:effectLst/>
      </p:bgPr>
    </p:bg>
    <p:spTree>
      <p:nvGrpSpPr>
        <p:cNvPr id="1" name=""/>
        <p:cNvGrpSpPr/>
        <p:nvPr/>
      </p:nvGrpSpPr>
      <p:grpSpPr>
        <a:xfrm>
          <a:off x="0" y="0"/>
          <a:ext cx="0" cy="0"/>
          <a:chOff x="0" y="0"/>
          <a:chExt cx="0" cy="0"/>
        </a:xfrm>
      </p:grpSpPr>
      <p:sp>
        <p:nvSpPr>
          <p:cNvPr id="3077" name="AutoShape 5"/>
          <p:cNvSpPr>
            <a:spLocks noChangeArrowheads="1"/>
          </p:cNvSpPr>
          <p:nvPr/>
        </p:nvSpPr>
        <p:spPr bwMode="auto">
          <a:xfrm>
            <a:off x="472927" y="650551"/>
            <a:ext cx="41862667" cy="5918200"/>
          </a:xfrm>
          <a:prstGeom prst="roundRect">
            <a:avLst>
              <a:gd name="adj" fmla="val 9606"/>
            </a:avLst>
          </a:prstGeom>
          <a:solidFill>
            <a:srgbClr val="FFFFFF"/>
          </a:solidFill>
          <a:ln w="152280">
            <a:solidFill>
              <a:srgbClr val="CC3300"/>
            </a:solidFill>
            <a:miter lim="800000"/>
            <a:headEnd/>
            <a:tailEnd/>
          </a:ln>
          <a:effectLst>
            <a:outerShdw dist="107933" dir="2700000" algn="ctr" rotWithShape="0">
              <a:srgbClr val="808080"/>
            </a:outerShdw>
          </a:effectLst>
        </p:spPr>
        <p:txBody>
          <a:bodyPr wrap="none" anchor="ctr"/>
          <a:lstStyle/>
          <a:p>
            <a:endParaRPr lang="fr-FR"/>
          </a:p>
        </p:txBody>
      </p:sp>
      <p:sp>
        <p:nvSpPr>
          <p:cNvPr id="3081" name="Text Box 9"/>
          <p:cNvSpPr txBox="1">
            <a:spLocks noChangeArrowheads="1"/>
          </p:cNvSpPr>
          <p:nvPr/>
        </p:nvSpPr>
        <p:spPr bwMode="auto">
          <a:xfrm>
            <a:off x="1334244" y="782064"/>
            <a:ext cx="41505402" cy="2309051"/>
          </a:xfrm>
          <a:prstGeom prst="rect">
            <a:avLst/>
          </a:prstGeom>
          <a:noFill/>
          <a:ln w="9525">
            <a:noFill/>
            <a:round/>
            <a:headEnd/>
            <a:tailEnd/>
          </a:ln>
          <a:effectLst/>
        </p:spPr>
        <p:txBody>
          <a:bodyPr wrap="square" lIns="92520" tIns="46080" rIns="9252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Lst>
            </a:pPr>
            <a:r>
              <a:rPr lang="fr-FR" sz="7200" b="1" dirty="0">
                <a:solidFill>
                  <a:srgbClr val="3333CC"/>
                </a:solidFill>
                <a:latin typeface="Arial" charset="0"/>
              </a:rPr>
              <a:t>Modélisation expérimentale et numérique des écoulements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Lst>
            </a:pPr>
            <a:r>
              <a:rPr lang="fr-FR" sz="7200" b="1" dirty="0">
                <a:solidFill>
                  <a:srgbClr val="3333CC"/>
                </a:solidFill>
                <a:latin typeface="Arial" charset="0"/>
              </a:rPr>
              <a:t>et du transport solide dans les retenues peu profondes</a:t>
            </a:r>
            <a:endParaRPr lang="en-US" sz="7200" b="1" dirty="0">
              <a:solidFill>
                <a:srgbClr val="3333CC"/>
              </a:solidFill>
              <a:latin typeface="Arial" charset="0"/>
            </a:endParaRPr>
          </a:p>
        </p:txBody>
      </p:sp>
      <p:pic>
        <p:nvPicPr>
          <p:cNvPr id="72" name="Image 71">
            <a:extLst>
              <a:ext uri="{FF2B5EF4-FFF2-40B4-BE49-F238E27FC236}">
                <a16:creationId xmlns:a16="http://schemas.microsoft.com/office/drawing/2014/main" id="{5A993F61-16F6-4E9D-9B0C-58CE2A6E76FF}"/>
              </a:ext>
            </a:extLst>
          </p:cNvPr>
          <p:cNvPicPr>
            <a:picLocks noChangeAspect="1"/>
          </p:cNvPicPr>
          <p:nvPr/>
        </p:nvPicPr>
        <p:blipFill>
          <a:blip r:embed="rId3"/>
          <a:stretch>
            <a:fillRect/>
          </a:stretch>
        </p:blipFill>
        <p:spPr>
          <a:xfrm>
            <a:off x="880109" y="1577951"/>
            <a:ext cx="1907957" cy="1944415"/>
          </a:xfrm>
          <a:prstGeom prst="rect">
            <a:avLst/>
          </a:prstGeom>
        </p:spPr>
      </p:pic>
      <p:pic>
        <p:nvPicPr>
          <p:cNvPr id="73" name="Image 72">
            <a:extLst>
              <a:ext uri="{FF2B5EF4-FFF2-40B4-BE49-F238E27FC236}">
                <a16:creationId xmlns:a16="http://schemas.microsoft.com/office/drawing/2014/main" id="{31D9DF4F-A478-4F43-BABA-277ABDCEE368}"/>
              </a:ext>
            </a:extLst>
          </p:cNvPr>
          <p:cNvPicPr>
            <a:picLocks noChangeAspect="1"/>
          </p:cNvPicPr>
          <p:nvPr/>
        </p:nvPicPr>
        <p:blipFill>
          <a:blip r:embed="rId4"/>
          <a:stretch>
            <a:fillRect/>
          </a:stretch>
        </p:blipFill>
        <p:spPr>
          <a:xfrm>
            <a:off x="3542780" y="4136968"/>
            <a:ext cx="2162115" cy="1443773"/>
          </a:xfrm>
          <a:prstGeom prst="rect">
            <a:avLst/>
          </a:prstGeom>
        </p:spPr>
      </p:pic>
      <p:pic>
        <p:nvPicPr>
          <p:cNvPr id="78" name="Image 77">
            <a:extLst>
              <a:ext uri="{FF2B5EF4-FFF2-40B4-BE49-F238E27FC236}">
                <a16:creationId xmlns:a16="http://schemas.microsoft.com/office/drawing/2014/main" id="{DB0E9731-76D7-4B0A-A23C-ED3C26C96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143" y="4395542"/>
            <a:ext cx="2189005" cy="958526"/>
          </a:xfrm>
          <a:prstGeom prst="rect">
            <a:avLst/>
          </a:prstGeom>
        </p:spPr>
      </p:pic>
      <p:sp>
        <p:nvSpPr>
          <p:cNvPr id="91" name="AutoShape 4">
            <a:extLst>
              <a:ext uri="{FF2B5EF4-FFF2-40B4-BE49-F238E27FC236}">
                <a16:creationId xmlns:a16="http://schemas.microsoft.com/office/drawing/2014/main" id="{46327EB1-2450-496B-A122-60C0BF301615}"/>
              </a:ext>
            </a:extLst>
          </p:cNvPr>
          <p:cNvSpPr>
            <a:spLocks noChangeArrowheads="1"/>
          </p:cNvSpPr>
          <p:nvPr/>
        </p:nvSpPr>
        <p:spPr bwMode="auto">
          <a:xfrm>
            <a:off x="21039559" y="7356873"/>
            <a:ext cx="20984371" cy="12047871"/>
          </a:xfrm>
          <a:prstGeom prst="roundRect">
            <a:avLst>
              <a:gd name="adj" fmla="val 8269"/>
            </a:avLst>
          </a:prstGeom>
          <a:solidFill>
            <a:srgbClr val="FFFFFF"/>
          </a:solidFill>
          <a:ln w="152280">
            <a:solidFill>
              <a:srgbClr val="CC3300"/>
            </a:solidFill>
            <a:miter lim="800000"/>
            <a:headEnd/>
            <a:tailEnd/>
          </a:ln>
          <a:effectLst>
            <a:outerShdw dist="107933" dir="2700000" algn="ctr" rotWithShape="0">
              <a:srgbClr val="808080"/>
            </a:outerShdw>
          </a:effectLst>
        </p:spPr>
        <p:txBody>
          <a:bodyPr wrap="none" anchor="ctr"/>
          <a:lstStyle/>
          <a:p>
            <a:endParaRPr lang="fr-FR" dirty="0"/>
          </a:p>
        </p:txBody>
      </p:sp>
      <p:sp>
        <p:nvSpPr>
          <p:cNvPr id="93" name="AutoShape 4">
            <a:extLst>
              <a:ext uri="{FF2B5EF4-FFF2-40B4-BE49-F238E27FC236}">
                <a16:creationId xmlns:a16="http://schemas.microsoft.com/office/drawing/2014/main" id="{4DDBF850-C5E2-47C7-B8EB-AEA50A8C5174}"/>
              </a:ext>
            </a:extLst>
          </p:cNvPr>
          <p:cNvSpPr>
            <a:spLocks noChangeArrowheads="1"/>
          </p:cNvSpPr>
          <p:nvPr/>
        </p:nvSpPr>
        <p:spPr bwMode="auto">
          <a:xfrm>
            <a:off x="21202592" y="20041882"/>
            <a:ext cx="20984371" cy="9567348"/>
          </a:xfrm>
          <a:prstGeom prst="roundRect">
            <a:avLst>
              <a:gd name="adj" fmla="val 8269"/>
            </a:avLst>
          </a:prstGeom>
          <a:solidFill>
            <a:srgbClr val="FFFFFF"/>
          </a:solidFill>
          <a:ln w="152280">
            <a:solidFill>
              <a:srgbClr val="CC3300"/>
            </a:solidFill>
            <a:miter lim="800000"/>
            <a:headEnd/>
            <a:tailEnd/>
          </a:ln>
          <a:effectLst>
            <a:outerShdw dist="107933" dir="2700000" algn="ctr" rotWithShape="0">
              <a:srgbClr val="808080"/>
            </a:outerShdw>
          </a:effectLst>
        </p:spPr>
        <p:txBody>
          <a:bodyPr wrap="none" anchor="ctr"/>
          <a:lstStyle/>
          <a:p>
            <a:pPr algn="just">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dirty="0">
              <a:solidFill>
                <a:srgbClr val="CC3300"/>
              </a:solidFill>
              <a:latin typeface="Arial Narrow" pitchFamily="32" charset="0"/>
              <a:cs typeface="Times New Roman" pitchFamily="16" charset="0"/>
            </a:endParaRPr>
          </a:p>
        </p:txBody>
      </p:sp>
      <p:sp>
        <p:nvSpPr>
          <p:cNvPr id="101" name="ZoneTexte 100">
            <a:extLst>
              <a:ext uri="{FF2B5EF4-FFF2-40B4-BE49-F238E27FC236}">
                <a16:creationId xmlns:a16="http://schemas.microsoft.com/office/drawing/2014/main" id="{84459921-F8B1-4E26-96DA-EC4E1BDE889F}"/>
              </a:ext>
            </a:extLst>
          </p:cNvPr>
          <p:cNvSpPr txBox="1"/>
          <p:nvPr/>
        </p:nvSpPr>
        <p:spPr>
          <a:xfrm>
            <a:off x="22128691" y="8395348"/>
            <a:ext cx="19638040" cy="7694414"/>
          </a:xfrm>
          <a:prstGeom prst="rect">
            <a:avLst/>
          </a:prstGeom>
          <a:noFill/>
        </p:spPr>
        <p:txBody>
          <a:bodyPr wrap="square" rtlCol="0">
            <a:spAutoFit/>
          </a:bodyPr>
          <a:lstStyle/>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Géométries</a:t>
            </a:r>
            <a:r>
              <a:rPr lang="en-US" sz="3200" b="1" dirty="0">
                <a:solidFill>
                  <a:srgbClr val="CC3300"/>
                </a:solidFill>
                <a:latin typeface="Arial Narrow" pitchFamily="32" charset="0"/>
                <a:cs typeface="Times New Roman" pitchFamily="16" charset="0"/>
              </a:rPr>
              <a:t>  :</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Bassin</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rectangulaire</a:t>
            </a:r>
            <a:r>
              <a:rPr lang="en-US" sz="3200" b="1" dirty="0">
                <a:solidFill>
                  <a:srgbClr val="CC3300"/>
                </a:solidFill>
                <a:latin typeface="Arial Narrow" pitchFamily="32" charset="0"/>
                <a:cs typeface="Times New Roman" pitchFamily="16" charset="0"/>
              </a:rPr>
              <a:t> avec </a:t>
            </a:r>
            <a:r>
              <a:rPr lang="en-US" sz="3200" b="1" dirty="0" err="1">
                <a:solidFill>
                  <a:srgbClr val="CC3300"/>
                </a:solidFill>
                <a:latin typeface="Arial Narrow" pitchFamily="32" charset="0"/>
                <a:cs typeface="Times New Roman" pitchFamily="16" charset="0"/>
              </a:rPr>
              <a:t>canaux</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d’entrées</a:t>
            </a:r>
            <a:r>
              <a:rPr lang="en-US" sz="3200" b="1" dirty="0">
                <a:solidFill>
                  <a:srgbClr val="CC3300"/>
                </a:solidFill>
                <a:latin typeface="Arial Narrow" pitchFamily="32" charset="0"/>
                <a:cs typeface="Times New Roman" pitchFamily="16" charset="0"/>
              </a:rPr>
              <a:t> et de sorties à surface libre.</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Bassin</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rectangulaire</a:t>
            </a:r>
            <a:r>
              <a:rPr lang="en-US" sz="3200" b="1" dirty="0">
                <a:solidFill>
                  <a:srgbClr val="CC3300"/>
                </a:solidFill>
                <a:latin typeface="Arial Narrow" pitchFamily="32" charset="0"/>
                <a:cs typeface="Times New Roman" pitchFamily="16" charset="0"/>
              </a:rPr>
              <a:t> avec jet sous pression </a:t>
            </a:r>
            <a:r>
              <a:rPr lang="en-US" sz="3200" b="1" dirty="0" err="1">
                <a:solidFill>
                  <a:srgbClr val="CC3300"/>
                </a:solidFill>
                <a:latin typeface="Arial Narrow" pitchFamily="32" charset="0"/>
                <a:cs typeface="Times New Roman" pitchFamily="16" charset="0"/>
              </a:rPr>
              <a:t>en</a:t>
            </a:r>
            <a:r>
              <a:rPr lang="en-US" sz="3200" b="1" dirty="0">
                <a:solidFill>
                  <a:srgbClr val="CC3300"/>
                </a:solidFill>
                <a:latin typeface="Arial Narrow" pitchFamily="32" charset="0"/>
                <a:cs typeface="Times New Roman" pitchFamily="16" charset="0"/>
              </a:rPr>
              <a:t> entrée et canal à surface libre </a:t>
            </a:r>
            <a:r>
              <a:rPr lang="en-US" sz="3200" b="1" dirty="0" err="1">
                <a:solidFill>
                  <a:srgbClr val="CC3300"/>
                </a:solidFill>
                <a:latin typeface="Arial Narrow" pitchFamily="32" charset="0"/>
                <a:cs typeface="Times New Roman" pitchFamily="16" charset="0"/>
              </a:rPr>
              <a:t>en</a:t>
            </a:r>
            <a:r>
              <a:rPr lang="en-US" sz="3200" b="1" dirty="0">
                <a:solidFill>
                  <a:srgbClr val="CC3300"/>
                </a:solidFill>
                <a:latin typeface="Arial Narrow" pitchFamily="32" charset="0"/>
                <a:cs typeface="Times New Roman" pitchFamily="16" charset="0"/>
              </a:rPr>
              <a:t> sortie.</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Bassin</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rectangulaire</a:t>
            </a:r>
            <a:r>
              <a:rPr lang="en-US" sz="3200" b="1" dirty="0">
                <a:solidFill>
                  <a:srgbClr val="CC3300"/>
                </a:solidFill>
                <a:latin typeface="Arial Narrow" pitchFamily="32" charset="0"/>
                <a:cs typeface="Times New Roman" pitchFamily="16" charset="0"/>
              </a:rPr>
              <a:t> avec canal </a:t>
            </a:r>
            <a:r>
              <a:rPr lang="en-US" sz="3200" b="1" dirty="0" err="1">
                <a:solidFill>
                  <a:srgbClr val="CC3300"/>
                </a:solidFill>
                <a:latin typeface="Arial Narrow" pitchFamily="32" charset="0"/>
                <a:cs typeface="Times New Roman" pitchFamily="16" charset="0"/>
              </a:rPr>
              <a:t>d’entrée</a:t>
            </a:r>
            <a:r>
              <a:rPr lang="en-US" sz="3200" b="1" dirty="0">
                <a:solidFill>
                  <a:srgbClr val="CC3300"/>
                </a:solidFill>
                <a:latin typeface="Arial Narrow" pitchFamily="32" charset="0"/>
                <a:cs typeface="Times New Roman" pitchFamily="16" charset="0"/>
              </a:rPr>
              <a:t> à surface libre sur les </a:t>
            </a:r>
            <a:r>
              <a:rPr lang="en-US" sz="3200" b="1" dirty="0" err="1">
                <a:solidFill>
                  <a:srgbClr val="CC3300"/>
                </a:solidFill>
                <a:latin typeface="Arial Narrow" pitchFamily="32" charset="0"/>
                <a:cs typeface="Times New Roman" pitchFamily="16" charset="0"/>
              </a:rPr>
              <a:t>parois</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latérales</a:t>
            </a:r>
            <a:r>
              <a:rPr lang="en-US" sz="3200" b="1" dirty="0">
                <a:solidFill>
                  <a:srgbClr val="CC3300"/>
                </a:solidFill>
                <a:latin typeface="Arial Narrow" pitchFamily="32" charset="0"/>
                <a:cs typeface="Times New Roman" pitchFamily="16" charset="0"/>
              </a:rPr>
              <a:t>.</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Bassin</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rectangulaire</a:t>
            </a:r>
            <a:r>
              <a:rPr lang="en-US" sz="3200" b="1" dirty="0">
                <a:solidFill>
                  <a:srgbClr val="CC3300"/>
                </a:solidFill>
                <a:latin typeface="Arial Narrow" pitchFamily="32" charset="0"/>
                <a:cs typeface="Times New Roman" pitchFamily="16" charset="0"/>
              </a:rPr>
              <a:t> avec canal </a:t>
            </a:r>
            <a:r>
              <a:rPr lang="en-US" sz="3200" b="1" dirty="0" err="1">
                <a:solidFill>
                  <a:srgbClr val="CC3300"/>
                </a:solidFill>
                <a:latin typeface="Arial Narrow" pitchFamily="32" charset="0"/>
                <a:cs typeface="Times New Roman" pitchFamily="16" charset="0"/>
              </a:rPr>
              <a:t>d’entrée</a:t>
            </a:r>
            <a:r>
              <a:rPr lang="en-US" sz="3200" b="1" dirty="0">
                <a:solidFill>
                  <a:srgbClr val="CC3300"/>
                </a:solidFill>
                <a:latin typeface="Arial Narrow" pitchFamily="32" charset="0"/>
                <a:cs typeface="Times New Roman" pitchFamily="16" charset="0"/>
              </a:rPr>
              <a:t> à surface libre et </a:t>
            </a:r>
            <a:r>
              <a:rPr lang="en-US" sz="3200" b="1" dirty="0" err="1">
                <a:solidFill>
                  <a:srgbClr val="CC3300"/>
                </a:solidFill>
                <a:latin typeface="Arial Narrow" pitchFamily="32" charset="0"/>
                <a:cs typeface="Times New Roman" pitchFamily="16" charset="0"/>
              </a:rPr>
              <a:t>deversoir</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rectangulaire</a:t>
            </a:r>
            <a:r>
              <a:rPr lang="en-US" sz="3200" b="1" dirty="0">
                <a:solidFill>
                  <a:srgbClr val="CC3300"/>
                </a:solidFill>
                <a:latin typeface="Arial Narrow" pitchFamily="32" charset="0"/>
                <a:cs typeface="Times New Roman" pitchFamily="16" charset="0"/>
              </a:rPr>
              <a:t> </a:t>
            </a:r>
            <a:r>
              <a:rPr lang="en-US" sz="3200" b="1" dirty="0" err="1">
                <a:solidFill>
                  <a:srgbClr val="CC3300"/>
                </a:solidFill>
                <a:latin typeface="Arial Narrow" pitchFamily="32" charset="0"/>
                <a:cs typeface="Times New Roman" pitchFamily="16" charset="0"/>
              </a:rPr>
              <a:t>en</a:t>
            </a:r>
            <a:r>
              <a:rPr lang="en-US" sz="3200" b="1" dirty="0">
                <a:solidFill>
                  <a:srgbClr val="CC3300"/>
                </a:solidFill>
                <a:latin typeface="Arial Narrow" pitchFamily="32" charset="0"/>
                <a:cs typeface="Times New Roman" pitchFamily="16" charset="0"/>
              </a:rPr>
              <a:t> sortie.</a:t>
            </a:r>
          </a:p>
          <a:p>
            <a:pPr algn="just">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dirty="0">
              <a:solidFill>
                <a:srgbClr val="CC3300"/>
              </a:solidFill>
              <a:latin typeface="Arial Narrow" pitchFamily="32" charset="0"/>
              <a:cs typeface="Times New Roman" pitchFamily="16" charset="0"/>
            </a:endParaRPr>
          </a:p>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srgbClr val="CC3300"/>
                </a:solidFill>
                <a:latin typeface="Arial Narrow" pitchFamily="32" charset="0"/>
                <a:cs typeface="Times New Roman" pitchFamily="16" charset="0"/>
              </a:rPr>
              <a:t>Techniques de </a:t>
            </a:r>
            <a:r>
              <a:rPr lang="en-US" sz="3200" b="1" dirty="0" err="1">
                <a:solidFill>
                  <a:srgbClr val="CC3300"/>
                </a:solidFill>
                <a:latin typeface="Arial Narrow" pitchFamily="32" charset="0"/>
                <a:cs typeface="Times New Roman" pitchFamily="16" charset="0"/>
              </a:rPr>
              <a:t>mesures</a:t>
            </a:r>
            <a:r>
              <a:rPr lang="en-US" sz="3200" b="1" dirty="0">
                <a:solidFill>
                  <a:srgbClr val="CC3300"/>
                </a:solidFill>
                <a:latin typeface="Arial Narrow" pitchFamily="32" charset="0"/>
                <a:cs typeface="Times New Roman" pitchFamily="16" charset="0"/>
              </a:rPr>
              <a:t> :</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Mesures</a:t>
            </a:r>
            <a:r>
              <a:rPr lang="en-US" sz="3200" b="1" dirty="0">
                <a:solidFill>
                  <a:srgbClr val="CC3300"/>
                </a:solidFill>
                <a:latin typeface="Arial Narrow" pitchFamily="32" charset="0"/>
                <a:cs typeface="Times New Roman" pitchFamily="16" charset="0"/>
              </a:rPr>
              <a:t> des champs des </a:t>
            </a:r>
            <a:r>
              <a:rPr lang="en-US" sz="3200" b="1" dirty="0" err="1">
                <a:solidFill>
                  <a:srgbClr val="CC3300"/>
                </a:solidFill>
                <a:latin typeface="Arial Narrow" pitchFamily="32" charset="0"/>
                <a:cs typeface="Times New Roman" pitchFamily="16" charset="0"/>
              </a:rPr>
              <a:t>vitesses</a:t>
            </a:r>
            <a:r>
              <a:rPr lang="en-US" sz="3200" b="1" dirty="0">
                <a:solidFill>
                  <a:srgbClr val="CC3300"/>
                </a:solidFill>
                <a:latin typeface="Arial Narrow" pitchFamily="32" charset="0"/>
                <a:cs typeface="Times New Roman" pitchFamily="16" charset="0"/>
              </a:rPr>
              <a:t>  2D et 3D (LSPIV –PIV).</a:t>
            </a:r>
          </a:p>
          <a:p>
            <a:pPr marL="457200" indent="-4572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Mesures</a:t>
            </a:r>
            <a:r>
              <a:rPr lang="en-US" sz="3200" b="1" dirty="0">
                <a:solidFill>
                  <a:srgbClr val="CC3300"/>
                </a:solidFill>
                <a:latin typeface="Arial Narrow" pitchFamily="32" charset="0"/>
                <a:cs typeface="Times New Roman" pitchFamily="16" charset="0"/>
              </a:rPr>
              <a:t> de </a:t>
            </a:r>
            <a:r>
              <a:rPr lang="en-US" sz="3200" b="1" dirty="0" err="1">
                <a:solidFill>
                  <a:srgbClr val="CC3300"/>
                </a:solidFill>
                <a:latin typeface="Arial Narrow" pitchFamily="32" charset="0"/>
                <a:cs typeface="Times New Roman" pitchFamily="16" charset="0"/>
              </a:rPr>
              <a:t>l’évolution</a:t>
            </a:r>
            <a:r>
              <a:rPr lang="en-US" sz="3200" b="1" dirty="0">
                <a:solidFill>
                  <a:srgbClr val="CC3300"/>
                </a:solidFill>
                <a:latin typeface="Arial Narrow" pitchFamily="32" charset="0"/>
                <a:cs typeface="Times New Roman" pitchFamily="16" charset="0"/>
              </a:rPr>
              <a:t> du fond </a:t>
            </a:r>
            <a:r>
              <a:rPr lang="en-US" sz="3200" b="1" dirty="0" err="1">
                <a:solidFill>
                  <a:srgbClr val="CC3300"/>
                </a:solidFill>
                <a:latin typeface="Arial Narrow" pitchFamily="32" charset="0"/>
                <a:cs typeface="Times New Roman" pitchFamily="16" charset="0"/>
              </a:rPr>
              <a:t>bathymétrique</a:t>
            </a:r>
            <a:r>
              <a:rPr lang="en-US" sz="3200" b="1" dirty="0">
                <a:solidFill>
                  <a:srgbClr val="CC3300"/>
                </a:solidFill>
                <a:latin typeface="Arial Narrow" pitchFamily="32" charset="0"/>
                <a:cs typeface="Times New Roman" pitchFamily="16" charset="0"/>
              </a:rPr>
              <a:t> ( </a:t>
            </a:r>
            <a:r>
              <a:rPr lang="en-US" sz="3200" b="1" dirty="0" err="1">
                <a:solidFill>
                  <a:srgbClr val="CC3300"/>
                </a:solidFill>
                <a:latin typeface="Arial Narrow" pitchFamily="32" charset="0"/>
                <a:cs typeface="Times New Roman" pitchFamily="16" charset="0"/>
              </a:rPr>
              <a:t>écho-sondeur</a:t>
            </a:r>
            <a:r>
              <a:rPr lang="en-US" sz="3200" b="1" dirty="0">
                <a:solidFill>
                  <a:srgbClr val="CC3300"/>
                </a:solidFill>
                <a:latin typeface="Arial Narrow" pitchFamily="32" charset="0"/>
                <a:cs typeface="Times New Roman" pitchFamily="16" charset="0"/>
              </a:rPr>
              <a:t>).</a:t>
            </a:r>
          </a:p>
          <a:p>
            <a:pPr algn="just">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dirty="0">
              <a:solidFill>
                <a:srgbClr val="CC3300"/>
              </a:solidFill>
              <a:latin typeface="Arial Narrow" pitchFamily="32" charset="0"/>
              <a:cs typeface="Times New Roman" pitchFamily="16" charset="0"/>
            </a:endParaRPr>
          </a:p>
          <a:p>
            <a:pPr algn="just">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dirty="0">
              <a:solidFill>
                <a:srgbClr val="CC3300"/>
              </a:solidFill>
              <a:latin typeface="Arial Narrow" pitchFamily="32" charset="0"/>
              <a:cs typeface="Times New Roman" pitchFamily="16" charset="0"/>
            </a:endParaRPr>
          </a:p>
          <a:p>
            <a:pPr lvl="1" algn="just">
              <a:spcBef>
                <a:spcPts val="600"/>
              </a:spcBef>
              <a:spcAft>
                <a:spcPts val="600"/>
              </a:spcAft>
              <a:buClrTx/>
              <a:buSzPct val="140000"/>
              <a:buFont typeface="Arial" pitchFamily="34" charset="0"/>
              <a:buChar char="•"/>
            </a:pPr>
            <a:endParaRPr lang="en-US" sz="3200" dirty="0">
              <a:solidFill>
                <a:srgbClr val="CC3300"/>
              </a:solidFill>
              <a:latin typeface="Arial Narrow" pitchFamily="32" charset="0"/>
              <a:cs typeface="Times New Roman" pitchFamily="16" charset="0"/>
            </a:endParaRPr>
          </a:p>
        </p:txBody>
      </p:sp>
      <p:pic>
        <p:nvPicPr>
          <p:cNvPr id="104" name="Image 103" descr="Une image contenant intérieur&#10;&#10;Description générée automatiquement">
            <a:extLst>
              <a:ext uri="{FF2B5EF4-FFF2-40B4-BE49-F238E27FC236}">
                <a16:creationId xmlns:a16="http://schemas.microsoft.com/office/drawing/2014/main" id="{37E77DE4-6AA5-4F66-887D-501B14FCF6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026768" y="12243574"/>
            <a:ext cx="6736778" cy="5792826"/>
          </a:xfrm>
          <a:prstGeom prst="rect">
            <a:avLst/>
          </a:prstGeom>
        </p:spPr>
      </p:pic>
      <p:pic>
        <p:nvPicPr>
          <p:cNvPr id="105" name="Image 104">
            <a:extLst>
              <a:ext uri="{FF2B5EF4-FFF2-40B4-BE49-F238E27FC236}">
                <a16:creationId xmlns:a16="http://schemas.microsoft.com/office/drawing/2014/main" id="{D7D1D367-8859-4F56-B1E4-EAD9E832B359}"/>
              </a:ext>
            </a:extLst>
          </p:cNvPr>
          <p:cNvPicPr/>
          <p:nvPr/>
        </p:nvPicPr>
        <p:blipFill>
          <a:blip r:embed="rId7"/>
          <a:stretch>
            <a:fillRect/>
          </a:stretch>
        </p:blipFill>
        <p:spPr>
          <a:xfrm>
            <a:off x="22340990" y="14331566"/>
            <a:ext cx="12275168" cy="4840730"/>
          </a:xfrm>
          <a:prstGeom prst="rect">
            <a:avLst/>
          </a:prstGeom>
        </p:spPr>
      </p:pic>
      <p:pic>
        <p:nvPicPr>
          <p:cNvPr id="107" name="Image 106">
            <a:extLst>
              <a:ext uri="{FF2B5EF4-FFF2-40B4-BE49-F238E27FC236}">
                <a16:creationId xmlns:a16="http://schemas.microsoft.com/office/drawing/2014/main" id="{0E425039-C496-4104-ABF2-C79D2B81A0F3}"/>
              </a:ext>
            </a:extLst>
          </p:cNvPr>
          <p:cNvPicPr>
            <a:picLocks noChangeAspect="1"/>
          </p:cNvPicPr>
          <p:nvPr/>
        </p:nvPicPr>
        <p:blipFill rotWithShape="1">
          <a:blip r:embed="rId8"/>
          <a:srcRect l="2102" t="25295" r="51939" b="10337"/>
          <a:stretch/>
        </p:blipFill>
        <p:spPr bwMode="auto">
          <a:xfrm>
            <a:off x="29136162" y="23126253"/>
            <a:ext cx="5868000" cy="4843464"/>
          </a:xfrm>
          <a:prstGeom prst="rect">
            <a:avLst/>
          </a:prstGeom>
          <a:ln>
            <a:noFill/>
          </a:ln>
          <a:extLst>
            <a:ext uri="{53640926-AAD7-44D8-BBD7-CCE9431645EC}">
              <a14:shadowObscured xmlns:a14="http://schemas.microsoft.com/office/drawing/2010/main"/>
            </a:ext>
          </a:extLst>
        </p:spPr>
      </p:pic>
      <p:pic>
        <p:nvPicPr>
          <p:cNvPr id="109" name="Image 108">
            <a:extLst>
              <a:ext uri="{FF2B5EF4-FFF2-40B4-BE49-F238E27FC236}">
                <a16:creationId xmlns:a16="http://schemas.microsoft.com/office/drawing/2014/main" id="{E8873686-9D09-49CE-A341-E95557F0AA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98744" y="23024263"/>
            <a:ext cx="6279203" cy="5731525"/>
          </a:xfrm>
          <a:prstGeom prst="rect">
            <a:avLst/>
          </a:prstGeom>
        </p:spPr>
      </p:pic>
      <p:sp>
        <p:nvSpPr>
          <p:cNvPr id="119" name="Text Box 13">
            <a:extLst>
              <a:ext uri="{FF2B5EF4-FFF2-40B4-BE49-F238E27FC236}">
                <a16:creationId xmlns:a16="http://schemas.microsoft.com/office/drawing/2014/main" id="{4228DDB6-C472-4160-9529-F117694B9B20}"/>
              </a:ext>
            </a:extLst>
          </p:cNvPr>
          <p:cNvSpPr txBox="1">
            <a:spLocks noChangeArrowheads="1"/>
          </p:cNvSpPr>
          <p:nvPr/>
        </p:nvSpPr>
        <p:spPr bwMode="auto">
          <a:xfrm>
            <a:off x="28029365" y="7570824"/>
            <a:ext cx="8301831" cy="1112358"/>
          </a:xfrm>
          <a:prstGeom prst="rect">
            <a:avLst/>
          </a:prstGeom>
          <a:noFill/>
          <a:ln w="9525">
            <a:noFill/>
            <a:round/>
            <a:headEnd/>
            <a:tailEnd/>
          </a:ln>
          <a:effectLst/>
        </p:spPr>
        <p:txBody>
          <a:bodyPr wrap="square" lIns="369720" tIns="185040" rIns="369720" bIns="1850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dirty="0">
                <a:solidFill>
                  <a:srgbClr val="3333CC"/>
                </a:solidFill>
                <a:latin typeface="Arial" charset="0"/>
                <a:cs typeface="Times New Roman" pitchFamily="16" charset="0"/>
              </a:rPr>
              <a:t>MODÈLE PHYSIQUE</a:t>
            </a:r>
            <a:endParaRPr lang="nl-NL" sz="4800" b="1" dirty="0">
              <a:solidFill>
                <a:srgbClr val="3333CC"/>
              </a:solidFill>
              <a:latin typeface="Arial" charset="0"/>
              <a:cs typeface="Times New Roman" pitchFamily="16" charset="0"/>
            </a:endParaRPr>
          </a:p>
        </p:txBody>
      </p:sp>
      <p:sp>
        <p:nvSpPr>
          <p:cNvPr id="120" name="Text Box 13">
            <a:extLst>
              <a:ext uri="{FF2B5EF4-FFF2-40B4-BE49-F238E27FC236}">
                <a16:creationId xmlns:a16="http://schemas.microsoft.com/office/drawing/2014/main" id="{D89AF8A2-BC08-4A54-B502-7DC467777716}"/>
              </a:ext>
            </a:extLst>
          </p:cNvPr>
          <p:cNvSpPr txBox="1">
            <a:spLocks noChangeArrowheads="1"/>
          </p:cNvSpPr>
          <p:nvPr/>
        </p:nvSpPr>
        <p:spPr bwMode="auto">
          <a:xfrm>
            <a:off x="27092895" y="20314829"/>
            <a:ext cx="8501358" cy="1112358"/>
          </a:xfrm>
          <a:prstGeom prst="rect">
            <a:avLst/>
          </a:prstGeom>
          <a:noFill/>
          <a:ln w="9525">
            <a:noFill/>
            <a:round/>
            <a:headEnd/>
            <a:tailEnd/>
          </a:ln>
          <a:effectLst/>
        </p:spPr>
        <p:txBody>
          <a:bodyPr wrap="square" lIns="369720" tIns="185040" rIns="369720" bIns="1850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dirty="0">
                <a:solidFill>
                  <a:srgbClr val="3333CC"/>
                </a:solidFill>
                <a:latin typeface="Arial" charset="0"/>
                <a:cs typeface="Times New Roman" pitchFamily="16" charset="0"/>
              </a:rPr>
              <a:t>MODÈLES NUMÉRIQUES</a:t>
            </a:r>
            <a:endParaRPr lang="nl-NL" sz="4800" b="1" dirty="0">
              <a:solidFill>
                <a:srgbClr val="3333CC"/>
              </a:solidFill>
              <a:latin typeface="Arial" charset="0"/>
              <a:cs typeface="Times New Roman" pitchFamily="16" charset="0"/>
            </a:endParaRPr>
          </a:p>
        </p:txBody>
      </p:sp>
      <p:sp>
        <p:nvSpPr>
          <p:cNvPr id="121" name="AutoShape 4">
            <a:extLst>
              <a:ext uri="{FF2B5EF4-FFF2-40B4-BE49-F238E27FC236}">
                <a16:creationId xmlns:a16="http://schemas.microsoft.com/office/drawing/2014/main" id="{60C69361-E021-48CF-B4C2-A1D6472136E7}"/>
              </a:ext>
            </a:extLst>
          </p:cNvPr>
          <p:cNvSpPr>
            <a:spLocks noChangeArrowheads="1"/>
          </p:cNvSpPr>
          <p:nvPr/>
        </p:nvSpPr>
        <p:spPr bwMode="auto">
          <a:xfrm>
            <a:off x="542413" y="20078027"/>
            <a:ext cx="20191746" cy="9553058"/>
          </a:xfrm>
          <a:prstGeom prst="roundRect">
            <a:avLst>
              <a:gd name="adj" fmla="val 8269"/>
            </a:avLst>
          </a:prstGeom>
          <a:solidFill>
            <a:srgbClr val="FFFFFF"/>
          </a:solidFill>
          <a:ln w="152280">
            <a:solidFill>
              <a:srgbClr val="CC3300"/>
            </a:solidFill>
            <a:miter lim="800000"/>
            <a:headEnd/>
            <a:tailEnd/>
          </a:ln>
          <a:effectLst>
            <a:outerShdw dist="107933" dir="2700000" algn="ctr" rotWithShape="0">
              <a:srgbClr val="808080"/>
            </a:outerShdw>
          </a:effectLst>
        </p:spPr>
        <p:txBody>
          <a:bodyPr wrap="none" anchor="ctr"/>
          <a:lstStyle/>
          <a:p>
            <a:endParaRPr lang="en-US" dirty="0"/>
          </a:p>
        </p:txBody>
      </p:sp>
      <p:sp>
        <p:nvSpPr>
          <p:cNvPr id="123" name="Text Box 13">
            <a:extLst>
              <a:ext uri="{FF2B5EF4-FFF2-40B4-BE49-F238E27FC236}">
                <a16:creationId xmlns:a16="http://schemas.microsoft.com/office/drawing/2014/main" id="{2869FBC3-B325-427A-A4D1-880B3EA6364E}"/>
              </a:ext>
            </a:extLst>
          </p:cNvPr>
          <p:cNvSpPr txBox="1">
            <a:spLocks noChangeArrowheads="1"/>
          </p:cNvSpPr>
          <p:nvPr/>
        </p:nvSpPr>
        <p:spPr bwMode="auto">
          <a:xfrm>
            <a:off x="7455579" y="7520828"/>
            <a:ext cx="6357982" cy="1050803"/>
          </a:xfrm>
          <a:prstGeom prst="rect">
            <a:avLst/>
          </a:prstGeom>
          <a:noFill/>
          <a:ln w="9525">
            <a:noFill/>
            <a:round/>
            <a:headEnd/>
            <a:tailEnd/>
          </a:ln>
          <a:effectLst/>
        </p:spPr>
        <p:txBody>
          <a:bodyPr wrap="square" lIns="369720" tIns="185040" rIns="369720" bIns="1850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a:solidFill>
                  <a:srgbClr val="3333CC"/>
                </a:solidFill>
                <a:latin typeface="Arial" charset="0"/>
                <a:cs typeface="Times New Roman" pitchFamily="16" charset="0"/>
              </a:rPr>
              <a:t>CONTEXTE</a:t>
            </a:r>
            <a:endParaRPr lang="nl-NL" sz="4400" b="1" dirty="0">
              <a:solidFill>
                <a:srgbClr val="3333CC"/>
              </a:solidFill>
              <a:latin typeface="Arial" charset="0"/>
              <a:cs typeface="Times New Roman" pitchFamily="16" charset="0"/>
            </a:endParaRPr>
          </a:p>
        </p:txBody>
      </p:sp>
      <p:sp>
        <p:nvSpPr>
          <p:cNvPr id="124" name="Text Box 13">
            <a:extLst>
              <a:ext uri="{FF2B5EF4-FFF2-40B4-BE49-F238E27FC236}">
                <a16:creationId xmlns:a16="http://schemas.microsoft.com/office/drawing/2014/main" id="{F62E0439-1FBB-44BF-9B1C-0524F106BE81}"/>
              </a:ext>
            </a:extLst>
          </p:cNvPr>
          <p:cNvSpPr txBox="1">
            <a:spLocks noChangeArrowheads="1"/>
          </p:cNvSpPr>
          <p:nvPr/>
        </p:nvSpPr>
        <p:spPr bwMode="auto">
          <a:xfrm>
            <a:off x="7320563" y="20312772"/>
            <a:ext cx="6357982" cy="1112358"/>
          </a:xfrm>
          <a:prstGeom prst="rect">
            <a:avLst/>
          </a:prstGeom>
          <a:noFill/>
          <a:ln w="9525">
            <a:noFill/>
            <a:round/>
            <a:headEnd/>
            <a:tailEnd/>
          </a:ln>
          <a:effectLst/>
        </p:spPr>
        <p:txBody>
          <a:bodyPr wrap="square" lIns="369720" tIns="185040" rIns="369720" bIns="1850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dirty="0">
                <a:solidFill>
                  <a:srgbClr val="3333CC"/>
                </a:solidFill>
                <a:latin typeface="Arial" charset="0"/>
                <a:cs typeface="Times New Roman" pitchFamily="16" charset="0"/>
              </a:rPr>
              <a:t>OBJECTIFS</a:t>
            </a:r>
            <a:endParaRPr lang="nl-NL" sz="4800" b="1" dirty="0">
              <a:solidFill>
                <a:srgbClr val="3333CC"/>
              </a:solidFill>
              <a:latin typeface="Arial" charset="0"/>
              <a:cs typeface="Times New Roman" pitchFamily="16" charset="0"/>
            </a:endParaRPr>
          </a:p>
        </p:txBody>
      </p:sp>
      <p:sp>
        <p:nvSpPr>
          <p:cNvPr id="125" name="AutoShape 4">
            <a:extLst>
              <a:ext uri="{FF2B5EF4-FFF2-40B4-BE49-F238E27FC236}">
                <a16:creationId xmlns:a16="http://schemas.microsoft.com/office/drawing/2014/main" id="{DE60DC90-5B37-4C86-B58C-270A2B7970CE}"/>
              </a:ext>
            </a:extLst>
          </p:cNvPr>
          <p:cNvSpPr>
            <a:spLocks noChangeArrowheads="1"/>
          </p:cNvSpPr>
          <p:nvPr/>
        </p:nvSpPr>
        <p:spPr bwMode="auto">
          <a:xfrm>
            <a:off x="552375" y="7534138"/>
            <a:ext cx="20042279" cy="11966272"/>
          </a:xfrm>
          <a:prstGeom prst="roundRect">
            <a:avLst>
              <a:gd name="adj" fmla="val 8269"/>
            </a:avLst>
          </a:prstGeom>
          <a:solidFill>
            <a:srgbClr val="FFFFFF"/>
          </a:solidFill>
          <a:ln w="152280">
            <a:solidFill>
              <a:srgbClr val="CC3300"/>
            </a:solidFill>
            <a:miter lim="800000"/>
            <a:headEnd/>
            <a:tailEnd/>
          </a:ln>
          <a:effectLst>
            <a:outerShdw dist="107933" dir="2700000" algn="ctr" rotWithShape="0">
              <a:srgbClr val="808080"/>
            </a:outerShdw>
          </a:effectLst>
        </p:spPr>
        <p:txBody>
          <a:bodyPr wrap="none" anchor="ctr"/>
          <a:lstStyle/>
          <a:p>
            <a:endParaRPr lang="fr-FR" dirty="0"/>
          </a:p>
        </p:txBody>
      </p:sp>
      <p:sp>
        <p:nvSpPr>
          <p:cNvPr id="126" name="Text Box 13">
            <a:extLst>
              <a:ext uri="{FF2B5EF4-FFF2-40B4-BE49-F238E27FC236}">
                <a16:creationId xmlns:a16="http://schemas.microsoft.com/office/drawing/2014/main" id="{5AFBAC6B-00E4-440F-8323-9D19820D5853}"/>
              </a:ext>
            </a:extLst>
          </p:cNvPr>
          <p:cNvSpPr txBox="1">
            <a:spLocks noChangeArrowheads="1"/>
          </p:cNvSpPr>
          <p:nvPr/>
        </p:nvSpPr>
        <p:spPr bwMode="auto">
          <a:xfrm>
            <a:off x="7691646" y="7545195"/>
            <a:ext cx="6357982" cy="1112358"/>
          </a:xfrm>
          <a:prstGeom prst="rect">
            <a:avLst/>
          </a:prstGeom>
          <a:noFill/>
          <a:ln w="9525">
            <a:noFill/>
            <a:round/>
            <a:headEnd/>
            <a:tailEnd/>
          </a:ln>
          <a:effectLst/>
        </p:spPr>
        <p:txBody>
          <a:bodyPr wrap="square" lIns="369720" tIns="185040" rIns="369720" bIns="1850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dirty="0">
                <a:solidFill>
                  <a:srgbClr val="3333CC"/>
                </a:solidFill>
                <a:latin typeface="Arial" charset="0"/>
                <a:cs typeface="Times New Roman" pitchFamily="16" charset="0"/>
              </a:rPr>
              <a:t>CONTEXTE</a:t>
            </a:r>
            <a:endParaRPr lang="nl-NL" sz="4800" b="1" dirty="0">
              <a:solidFill>
                <a:srgbClr val="3333CC"/>
              </a:solidFill>
              <a:latin typeface="Arial" charset="0"/>
              <a:cs typeface="Times New Roman" pitchFamily="16" charset="0"/>
            </a:endParaRPr>
          </a:p>
        </p:txBody>
      </p:sp>
      <p:pic>
        <p:nvPicPr>
          <p:cNvPr id="127" name="Image 126">
            <a:extLst>
              <a:ext uri="{FF2B5EF4-FFF2-40B4-BE49-F238E27FC236}">
                <a16:creationId xmlns:a16="http://schemas.microsoft.com/office/drawing/2014/main" id="{3FA7B987-5FFF-4CD8-A078-4CDC85ABC53F}"/>
              </a:ext>
            </a:extLst>
          </p:cNvPr>
          <p:cNvPicPr>
            <a:picLocks noChangeAspect="1"/>
          </p:cNvPicPr>
          <p:nvPr/>
        </p:nvPicPr>
        <p:blipFill rotWithShape="1">
          <a:blip r:embed="rId10"/>
          <a:srcRect b="10070"/>
          <a:stretch/>
        </p:blipFill>
        <p:spPr>
          <a:xfrm>
            <a:off x="3617573" y="1753609"/>
            <a:ext cx="2367790" cy="1323649"/>
          </a:xfrm>
          <a:prstGeom prst="rect">
            <a:avLst/>
          </a:prstGeom>
        </p:spPr>
      </p:pic>
      <p:sp>
        <p:nvSpPr>
          <p:cNvPr id="128" name="TextovéPole 4">
            <a:extLst>
              <a:ext uri="{FF2B5EF4-FFF2-40B4-BE49-F238E27FC236}">
                <a16:creationId xmlns:a16="http://schemas.microsoft.com/office/drawing/2014/main" id="{892B8F3A-B165-4B35-B7FD-A68ACD78AE06}"/>
              </a:ext>
            </a:extLst>
          </p:cNvPr>
          <p:cNvSpPr txBox="1">
            <a:spLocks/>
          </p:cNvSpPr>
          <p:nvPr/>
        </p:nvSpPr>
        <p:spPr>
          <a:xfrm>
            <a:off x="1286166" y="2799838"/>
            <a:ext cx="42264157" cy="4418573"/>
          </a:xfrm>
          <a:prstGeom prst="rect">
            <a:avLst/>
          </a:prstGeom>
          <a:noFill/>
          <a:ln>
            <a:noFill/>
          </a:ln>
        </p:spPr>
        <p:txBody>
          <a:bodyPr wrap="square" lIns="0" tIns="288000" rIns="0" bIns="288000" rtlCol="0" anchor="ctr" anchorCtr="0">
            <a:spAutoFit/>
          </a:bodyPr>
          <a:lstStyle/>
          <a:p>
            <a:pPr algn="ctr">
              <a:lnSpc>
                <a:spcPct val="150000"/>
              </a:lnSpc>
            </a:pPr>
            <a:r>
              <a:rPr lang="en-US" sz="3200" b="1" cap="all" dirty="0" err="1">
                <a:solidFill>
                  <a:schemeClr val="tx1"/>
                </a:solidFill>
                <a:latin typeface="Arial" panose="020B0604020202020204" pitchFamily="34" charset="0"/>
                <a:cs typeface="Arial" panose="020B0604020202020204" pitchFamily="34" charset="0"/>
              </a:rPr>
              <a:t>Doctorant</a:t>
            </a:r>
            <a:r>
              <a:rPr lang="en-US" sz="3200" b="1" cap="all" dirty="0">
                <a:solidFill>
                  <a:schemeClr val="tx1"/>
                </a:solidFill>
                <a:latin typeface="Arial" panose="020B0604020202020204" pitchFamily="34" charset="0"/>
                <a:cs typeface="Arial" panose="020B0604020202020204" pitchFamily="34" charset="0"/>
              </a:rPr>
              <a:t> : EL Mehdi CHAGDALI</a:t>
            </a:r>
            <a:r>
              <a:rPr lang="en-US" sz="3200" b="1" cap="all" baseline="30000" dirty="0">
                <a:solidFill>
                  <a:schemeClr val="tx1"/>
                </a:solidFill>
                <a:latin typeface="Arial" panose="020B0604020202020204" pitchFamily="34" charset="0"/>
                <a:cs typeface="Arial" panose="020B0604020202020204" pitchFamily="34" charset="0"/>
              </a:rPr>
              <a:t>1,2</a:t>
            </a:r>
          </a:p>
          <a:p>
            <a:pPr algn="ctr">
              <a:lnSpc>
                <a:spcPct val="150000"/>
              </a:lnSpc>
            </a:pPr>
            <a:r>
              <a:rPr lang="en-US" sz="3200" b="1" cap="all" dirty="0" err="1">
                <a:solidFill>
                  <a:schemeClr val="tx1"/>
                </a:solidFill>
                <a:latin typeface="Arial" panose="020B0604020202020204" pitchFamily="34" charset="0"/>
                <a:cs typeface="Arial" panose="020B0604020202020204" pitchFamily="34" charset="0"/>
              </a:rPr>
              <a:t>Encadrants</a:t>
            </a:r>
            <a:r>
              <a:rPr lang="en-US" sz="3200" b="1" cap="all" dirty="0">
                <a:solidFill>
                  <a:schemeClr val="tx1"/>
                </a:solidFill>
                <a:latin typeface="Arial" panose="020B0604020202020204" pitchFamily="34" charset="0"/>
                <a:cs typeface="Arial" panose="020B0604020202020204" pitchFamily="34" charset="0"/>
              </a:rPr>
              <a:t>:</a:t>
            </a:r>
            <a:r>
              <a:rPr lang="en-US" sz="3200" b="1" cap="all" baseline="30000" dirty="0">
                <a:solidFill>
                  <a:schemeClr val="tx1"/>
                </a:solidFill>
                <a:latin typeface="Arial" panose="020B0604020202020204" pitchFamily="34" charset="0"/>
                <a:cs typeface="Arial" panose="020B0604020202020204" pitchFamily="34" charset="0"/>
              </a:rPr>
              <a:t>, </a:t>
            </a:r>
            <a:r>
              <a:rPr lang="en-US" sz="3200" b="1" cap="all" dirty="0">
                <a:solidFill>
                  <a:schemeClr val="tx1"/>
                </a:solidFill>
                <a:latin typeface="Arial" panose="020B0604020202020204" pitchFamily="34" charset="0"/>
                <a:cs typeface="Arial" panose="020B0604020202020204" pitchFamily="34" charset="0"/>
              </a:rPr>
              <a:t>Cédric GOEURY</a:t>
            </a:r>
            <a:r>
              <a:rPr lang="en-US" sz="3200" b="1" cap="all" baseline="30000" dirty="0">
                <a:solidFill>
                  <a:schemeClr val="tx1"/>
                </a:solidFill>
                <a:latin typeface="Arial" panose="020B0604020202020204" pitchFamily="34" charset="0"/>
                <a:cs typeface="Arial" panose="020B0604020202020204" pitchFamily="34" charset="0"/>
              </a:rPr>
              <a:t>1</a:t>
            </a:r>
            <a:r>
              <a:rPr lang="en-US" sz="3200" b="1" cap="all" dirty="0">
                <a:solidFill>
                  <a:schemeClr val="tx1"/>
                </a:solidFill>
                <a:latin typeface="Arial" panose="020B0604020202020204" pitchFamily="34" charset="0"/>
                <a:cs typeface="Arial" panose="020B0604020202020204" pitchFamily="34" charset="0"/>
              </a:rPr>
              <a:t>, Benjamin DEWALS</a:t>
            </a:r>
            <a:r>
              <a:rPr lang="en-US" sz="3200" b="1" cap="all" baseline="30000" dirty="0">
                <a:solidFill>
                  <a:schemeClr val="tx1"/>
                </a:solidFill>
                <a:latin typeface="Arial" panose="020B0604020202020204" pitchFamily="34" charset="0"/>
                <a:cs typeface="Arial" panose="020B0604020202020204" pitchFamily="34" charset="0"/>
              </a:rPr>
              <a:t>2</a:t>
            </a:r>
            <a:r>
              <a:rPr lang="en-US" sz="3200" b="1" cap="all" dirty="0">
                <a:solidFill>
                  <a:schemeClr val="tx1"/>
                </a:solidFill>
                <a:latin typeface="Arial" panose="020B0604020202020204" pitchFamily="34" charset="0"/>
                <a:cs typeface="Arial" panose="020B0604020202020204" pitchFamily="34" charset="0"/>
              </a:rPr>
              <a:t>, Matthieu SECHER</a:t>
            </a:r>
            <a:r>
              <a:rPr lang="en-US" sz="3200" b="1" cap="all" baseline="30000" dirty="0">
                <a:solidFill>
                  <a:schemeClr val="tx1"/>
                </a:solidFill>
                <a:latin typeface="Arial" panose="020B0604020202020204" pitchFamily="34" charset="0"/>
                <a:cs typeface="Arial" panose="020B0604020202020204" pitchFamily="34" charset="0"/>
              </a:rPr>
              <a:t>3</a:t>
            </a:r>
          </a:p>
          <a:p>
            <a:pPr algn="ctr">
              <a:lnSpc>
                <a:spcPct val="150000"/>
              </a:lnSpc>
            </a:pPr>
            <a:r>
              <a:rPr lang="en-US" sz="3200" b="1" cap="all" dirty="0" err="1">
                <a:solidFill>
                  <a:schemeClr val="tx1"/>
                </a:solidFill>
                <a:latin typeface="Arial" panose="020B0604020202020204" pitchFamily="34" charset="0"/>
                <a:cs typeface="Arial" panose="020B0604020202020204" pitchFamily="34" charset="0"/>
              </a:rPr>
              <a:t>Directeurs</a:t>
            </a:r>
            <a:r>
              <a:rPr lang="en-US" sz="3200" b="1" cap="all" dirty="0">
                <a:solidFill>
                  <a:schemeClr val="tx1"/>
                </a:solidFill>
                <a:latin typeface="Arial" panose="020B0604020202020204" pitchFamily="34" charset="0"/>
                <a:cs typeface="Arial" panose="020B0604020202020204" pitchFamily="34" charset="0"/>
              </a:rPr>
              <a:t> de these: Kamal EL KADI ABDEREZZAK</a:t>
            </a:r>
            <a:r>
              <a:rPr lang="en-US" sz="3200" b="1" cap="all" baseline="30000" dirty="0">
                <a:solidFill>
                  <a:schemeClr val="tx1"/>
                </a:solidFill>
                <a:latin typeface="Arial" panose="020B0604020202020204" pitchFamily="34" charset="0"/>
                <a:cs typeface="Arial" panose="020B0604020202020204" pitchFamily="34" charset="0"/>
              </a:rPr>
              <a:t>1</a:t>
            </a:r>
            <a:r>
              <a:rPr lang="en-US" sz="3200" b="1" cap="all" dirty="0">
                <a:solidFill>
                  <a:schemeClr val="tx1"/>
                </a:solidFill>
                <a:latin typeface="Arial" panose="020B0604020202020204" pitchFamily="34" charset="0"/>
                <a:cs typeface="Arial" panose="020B0604020202020204" pitchFamily="34" charset="0"/>
              </a:rPr>
              <a:t>, Sébastien ERPICUM</a:t>
            </a:r>
            <a:r>
              <a:rPr lang="en-US" sz="3200" b="1" cap="all" baseline="30000" dirty="0">
                <a:solidFill>
                  <a:schemeClr val="tx1"/>
                </a:solidFill>
                <a:latin typeface="Arial" panose="020B0604020202020204" pitchFamily="34" charset="0"/>
                <a:cs typeface="Arial" panose="020B0604020202020204" pitchFamily="34" charset="0"/>
              </a:rPr>
              <a:t>2,</a:t>
            </a:r>
          </a:p>
          <a:p>
            <a:pPr algn="ctr"/>
            <a:endParaRPr lang="en-US" sz="3200" b="1" cap="all" baseline="30000" dirty="0">
              <a:solidFill>
                <a:srgbClr val="FF0000"/>
              </a:solidFill>
              <a:latin typeface="Arial" panose="020B0604020202020204" pitchFamily="34" charset="0"/>
              <a:cs typeface="Arial" panose="020B0604020202020204" pitchFamily="34" charset="0"/>
            </a:endParaRPr>
          </a:p>
          <a:p>
            <a:pPr algn="ctr"/>
            <a:r>
              <a:rPr lang="en-US" sz="3600" cap="all" baseline="30000" dirty="0">
                <a:solidFill>
                  <a:schemeClr val="tx1"/>
                </a:solidFill>
                <a:latin typeface="Arial" panose="020B0604020202020204" pitchFamily="34" charset="0"/>
                <a:cs typeface="Arial" panose="020B0604020202020204" pitchFamily="34" charset="0"/>
              </a:rPr>
              <a:t>1</a:t>
            </a:r>
            <a:r>
              <a:rPr lang="en-US" sz="3600" cap="all" dirty="0">
                <a:solidFill>
                  <a:schemeClr val="tx1"/>
                </a:solidFill>
                <a:latin typeface="Arial" panose="020B0604020202020204" pitchFamily="34" charset="0"/>
                <a:cs typeface="Arial" panose="020B0604020202020204" pitchFamily="34" charset="0"/>
              </a:rPr>
              <a:t> EDF R&amp;D LNHE, Chatou, France; </a:t>
            </a:r>
            <a:r>
              <a:rPr lang="en-US" sz="3600" cap="all" baseline="30000" dirty="0">
                <a:solidFill>
                  <a:schemeClr val="tx1"/>
                </a:solidFill>
                <a:latin typeface="Arial" panose="020B0604020202020204" pitchFamily="34" charset="0"/>
                <a:cs typeface="Arial" panose="020B0604020202020204" pitchFamily="34" charset="0"/>
              </a:rPr>
              <a:t>2</a:t>
            </a:r>
            <a:r>
              <a:rPr lang="en-US" sz="3600" cap="all" dirty="0">
                <a:solidFill>
                  <a:schemeClr val="tx1"/>
                </a:solidFill>
                <a:latin typeface="Arial" panose="020B0604020202020204" pitchFamily="34" charset="0"/>
                <a:cs typeface="Arial" panose="020B0604020202020204" pitchFamily="34" charset="0"/>
              </a:rPr>
              <a:t> Université de Liège, </a:t>
            </a:r>
            <a:r>
              <a:rPr lang="en-US" sz="3600" cap="all" dirty="0" err="1">
                <a:solidFill>
                  <a:schemeClr val="tx1"/>
                </a:solidFill>
                <a:latin typeface="Arial" panose="020B0604020202020204" pitchFamily="34" charset="0"/>
                <a:cs typeface="Arial" panose="020B0604020202020204" pitchFamily="34" charset="0"/>
              </a:rPr>
              <a:t>BelgiQUE</a:t>
            </a:r>
            <a:r>
              <a:rPr lang="en-US" sz="3600" cap="all" dirty="0">
                <a:solidFill>
                  <a:schemeClr val="tx1"/>
                </a:solidFill>
                <a:latin typeface="Arial" panose="020B0604020202020204" pitchFamily="34" charset="0"/>
                <a:cs typeface="Arial" panose="020B0604020202020204" pitchFamily="34" charset="0"/>
              </a:rPr>
              <a:t>; </a:t>
            </a:r>
            <a:r>
              <a:rPr lang="en-US" sz="3600" cap="all" baseline="30000" dirty="0">
                <a:solidFill>
                  <a:schemeClr val="tx1"/>
                </a:solidFill>
                <a:latin typeface="Arial" panose="020B0604020202020204" pitchFamily="34" charset="0"/>
                <a:cs typeface="Arial" panose="020B0604020202020204" pitchFamily="34" charset="0"/>
              </a:rPr>
              <a:t>3</a:t>
            </a:r>
            <a:r>
              <a:rPr lang="en-US" sz="3600" cap="all" dirty="0">
                <a:solidFill>
                  <a:schemeClr val="tx1"/>
                </a:solidFill>
                <a:latin typeface="Arial" panose="020B0604020202020204" pitchFamily="34" charset="0"/>
                <a:cs typeface="Arial" panose="020B0604020202020204" pitchFamily="34" charset="0"/>
              </a:rPr>
              <a:t> EDF Hydro-CIH, La Motte-Servolex, France.</a:t>
            </a:r>
          </a:p>
          <a:p>
            <a:pPr algn="ctr"/>
            <a:endParaRPr lang="en-US" sz="4800" b="1" cap="all" dirty="0">
              <a:latin typeface="Arial" panose="020B0604020202020204" pitchFamily="34" charset="0"/>
              <a:cs typeface="Arial" panose="020B0604020202020204" pitchFamily="34" charset="0"/>
            </a:endParaRPr>
          </a:p>
        </p:txBody>
      </p:sp>
      <p:sp>
        <p:nvSpPr>
          <p:cNvPr id="131" name="ZoneTexte 130">
            <a:extLst>
              <a:ext uri="{FF2B5EF4-FFF2-40B4-BE49-F238E27FC236}">
                <a16:creationId xmlns:a16="http://schemas.microsoft.com/office/drawing/2014/main" id="{378B587C-5615-4D06-A2D7-5960B2D4DB1A}"/>
              </a:ext>
            </a:extLst>
          </p:cNvPr>
          <p:cNvSpPr txBox="1"/>
          <p:nvPr/>
        </p:nvSpPr>
        <p:spPr>
          <a:xfrm>
            <a:off x="35594252" y="21598880"/>
            <a:ext cx="6066603" cy="1538883"/>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Modélisation</a:t>
            </a:r>
            <a:r>
              <a:rPr lang="en-US" sz="3200" b="1" dirty="0">
                <a:solidFill>
                  <a:srgbClr val="CC3300"/>
                </a:solidFill>
                <a:latin typeface="Arial Narrow" pitchFamily="32" charset="0"/>
                <a:cs typeface="Times New Roman" pitchFamily="16" charset="0"/>
              </a:rPr>
              <a:t> hydro-</a:t>
            </a:r>
            <a:r>
              <a:rPr lang="en-US" sz="3200" b="1" dirty="0" err="1">
                <a:solidFill>
                  <a:srgbClr val="CC3300"/>
                </a:solidFill>
                <a:latin typeface="Arial Narrow" pitchFamily="32" charset="0"/>
                <a:cs typeface="Times New Roman" pitchFamily="16" charset="0"/>
              </a:rPr>
              <a:t>sédimentaire</a:t>
            </a:r>
            <a:r>
              <a:rPr lang="en-US" sz="3200" b="1" dirty="0">
                <a:solidFill>
                  <a:srgbClr val="CC3300"/>
                </a:solidFill>
                <a:latin typeface="Arial Narrow" pitchFamily="32" charset="0"/>
                <a:cs typeface="Times New Roman" pitchFamily="16" charset="0"/>
              </a:rPr>
              <a:t> avec TELEMAC2D</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1" dirty="0">
              <a:solidFill>
                <a:srgbClr val="CC3300"/>
              </a:solidFill>
              <a:latin typeface="Arial Narrow" pitchFamily="32" charset="0"/>
              <a:cs typeface="Times New Roman" pitchFamily="16" charset="0"/>
            </a:endParaRPr>
          </a:p>
        </p:txBody>
      </p:sp>
      <p:sp>
        <p:nvSpPr>
          <p:cNvPr id="132" name="ZoneTexte 131">
            <a:extLst>
              <a:ext uri="{FF2B5EF4-FFF2-40B4-BE49-F238E27FC236}">
                <a16:creationId xmlns:a16="http://schemas.microsoft.com/office/drawing/2014/main" id="{E9C3CB55-C598-4673-B41A-5E16A92ABBE9}"/>
              </a:ext>
            </a:extLst>
          </p:cNvPr>
          <p:cNvSpPr txBox="1"/>
          <p:nvPr/>
        </p:nvSpPr>
        <p:spPr>
          <a:xfrm>
            <a:off x="28842051" y="21700186"/>
            <a:ext cx="6713906" cy="1538883"/>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Modélisation</a:t>
            </a:r>
            <a:r>
              <a:rPr lang="en-US" sz="3200" b="1" dirty="0">
                <a:solidFill>
                  <a:srgbClr val="CC3300"/>
                </a:solidFill>
                <a:latin typeface="Arial Narrow" pitchFamily="32" charset="0"/>
                <a:cs typeface="Times New Roman" pitchFamily="16" charset="0"/>
              </a:rPr>
              <a:t> numérique tridimensional avec TELEMAC3D</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1" dirty="0">
              <a:solidFill>
                <a:srgbClr val="CC3300"/>
              </a:solidFill>
              <a:latin typeface="Arial Narrow" pitchFamily="32" charset="0"/>
              <a:cs typeface="Times New Roman" pitchFamily="16" charset="0"/>
            </a:endParaRPr>
          </a:p>
        </p:txBody>
      </p:sp>
      <p:pic>
        <p:nvPicPr>
          <p:cNvPr id="133" name="Image 132">
            <a:extLst>
              <a:ext uri="{FF2B5EF4-FFF2-40B4-BE49-F238E27FC236}">
                <a16:creationId xmlns:a16="http://schemas.microsoft.com/office/drawing/2014/main" id="{559C0555-EE73-47A8-892C-E00761E21282}"/>
              </a:ext>
            </a:extLst>
          </p:cNvPr>
          <p:cNvPicPr/>
          <p:nvPr/>
        </p:nvPicPr>
        <p:blipFill rotWithShape="1">
          <a:blip r:embed="rId11"/>
          <a:srcRect l="889" t="503" r="617"/>
          <a:stretch/>
        </p:blipFill>
        <p:spPr bwMode="auto">
          <a:xfrm>
            <a:off x="21840956" y="22859026"/>
            <a:ext cx="6188409" cy="5993763"/>
          </a:xfrm>
          <a:prstGeom prst="rect">
            <a:avLst/>
          </a:prstGeom>
          <a:ln>
            <a:noFill/>
          </a:ln>
          <a:extLst>
            <a:ext uri="{53640926-AAD7-44D8-BBD7-CCE9431645EC}">
              <a14:shadowObscured xmlns:a14="http://schemas.microsoft.com/office/drawing/2010/main"/>
            </a:ext>
          </a:extLst>
        </p:spPr>
      </p:pic>
      <p:sp>
        <p:nvSpPr>
          <p:cNvPr id="134" name="ZoneTexte 133">
            <a:extLst>
              <a:ext uri="{FF2B5EF4-FFF2-40B4-BE49-F238E27FC236}">
                <a16:creationId xmlns:a16="http://schemas.microsoft.com/office/drawing/2014/main" id="{DC4B4BE0-E9BC-4D5A-B9EA-77FB39CB1F64}"/>
              </a:ext>
            </a:extLst>
          </p:cNvPr>
          <p:cNvSpPr txBox="1"/>
          <p:nvPr/>
        </p:nvSpPr>
        <p:spPr>
          <a:xfrm>
            <a:off x="972467" y="21561646"/>
            <a:ext cx="18127539" cy="8894743"/>
          </a:xfrm>
          <a:prstGeom prst="rect">
            <a:avLst/>
          </a:prstGeom>
          <a:noFill/>
        </p:spPr>
        <p:txBody>
          <a:bodyPr wrap="square" rtlCol="0">
            <a:spAutoFit/>
          </a:bodyPr>
          <a:lstStyle/>
          <a:p>
            <a:pPr algn="just">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L’objectif principal de la thèse est la validation des codes numériques à surface libre de la chaine TELEMAC-MASCARET, développés par le département LNHE, à fin de prédire de manière fiable les écoulements et la sédimentation dans les retenues peu profondes.</a:t>
            </a:r>
          </a:p>
          <a:p>
            <a:pPr marL="571500" indent="-571500" algn="just">
              <a:lnSpc>
                <a:spcPct val="200000"/>
              </a:lnSpc>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Validation des codes TELEMAC2D et TELEMAC3D sur des expériences existantes.</a:t>
            </a:r>
          </a:p>
          <a:p>
            <a:pPr marL="571500" indent="-571500" algn="just">
              <a:lnSpc>
                <a:spcPct val="200000"/>
              </a:lnSpc>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Conception, réalisation et exploitation d’un nouveau modèle expérimental de réservoirs peu profonds inspiré de configurations réelles d’EDF.</a:t>
            </a:r>
          </a:p>
          <a:p>
            <a:pPr marL="571500" indent="-571500" algn="just">
              <a:lnSpc>
                <a:spcPct val="200000"/>
              </a:lnSpc>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Validation du modèle numérique sur les mesures expérimentales.</a:t>
            </a:r>
          </a:p>
          <a:p>
            <a:pPr marL="571500" indent="-571500" algn="just">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Application des codes numériques sur des cas réels (parc EDF) et proposition de scénarios de d’aménagement des ouvrages.</a:t>
            </a:r>
          </a:p>
          <a:p>
            <a:pPr marL="571500" indent="-571500" algn="just">
              <a:lnSpc>
                <a:spcPct val="200000"/>
              </a:lnSpc>
              <a:spcBef>
                <a:spcPts val="600"/>
              </a:spcBef>
              <a:spcAft>
                <a:spcPts val="600"/>
              </a:spcAft>
              <a:buClr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3200" b="1" dirty="0">
              <a:solidFill>
                <a:srgbClr val="CC3300"/>
              </a:solidFill>
              <a:latin typeface="Arial Narrow" pitchFamily="32" charset="0"/>
              <a:cs typeface="Times New Roman" pitchFamily="16" charset="0"/>
            </a:endParaRPr>
          </a:p>
          <a:p>
            <a:pPr algn="just">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3200" b="1" dirty="0">
              <a:solidFill>
                <a:srgbClr val="CC3300"/>
              </a:solidFill>
              <a:latin typeface="Arial Narrow" pitchFamily="32" charset="0"/>
              <a:cs typeface="Times New Roman" pitchFamily="16" charset="0"/>
            </a:endParaRPr>
          </a:p>
        </p:txBody>
      </p:sp>
      <p:sp>
        <p:nvSpPr>
          <p:cNvPr id="135" name="ZoneTexte 134">
            <a:extLst>
              <a:ext uri="{FF2B5EF4-FFF2-40B4-BE49-F238E27FC236}">
                <a16:creationId xmlns:a16="http://schemas.microsoft.com/office/drawing/2014/main" id="{6600C7E6-2DE4-4F7F-9392-B69852218D38}"/>
              </a:ext>
            </a:extLst>
          </p:cNvPr>
          <p:cNvSpPr txBox="1"/>
          <p:nvPr/>
        </p:nvSpPr>
        <p:spPr>
          <a:xfrm>
            <a:off x="1035181" y="8694633"/>
            <a:ext cx="18352858" cy="4985980"/>
          </a:xfrm>
          <a:prstGeom prst="rect">
            <a:avLst/>
          </a:prstGeom>
          <a:noFill/>
        </p:spPr>
        <p:txBody>
          <a:bodyPr wrap="square" rtlCol="0">
            <a:spAutoFit/>
          </a:bodyPr>
          <a:lstStyle/>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Les retenues peu profondes sont des structures hydrauliques très répandues pour le stockage temporaire d’eau (ex. bassins de compensation utilisées dans les aménagements hydroélectriques). </a:t>
            </a:r>
          </a:p>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Les retenues sont confrontées au risque accru de sédimentation, réduisant la capacité de stockage. </a:t>
            </a:r>
          </a:p>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Des écoulements particulièrement complexes s’y développent (recirculations, jets rattachés ou oscillants...), contrôlant fortement la sédimentation dans les retenues.</a:t>
            </a:r>
          </a:p>
          <a:p>
            <a:pPr marL="571500" indent="-571500" algn="just">
              <a:spcBef>
                <a:spcPts val="600"/>
              </a:spcBef>
              <a:spcAft>
                <a:spcPts val="600"/>
              </a:spcAft>
              <a:buClrTx/>
              <a:buFont typeface="Wingdings" panose="05000000000000000000"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a:solidFill>
                  <a:srgbClr val="CC3300"/>
                </a:solidFill>
                <a:latin typeface="Arial Narrow" pitchFamily="32" charset="0"/>
                <a:cs typeface="Times New Roman" pitchFamily="16" charset="0"/>
              </a:rPr>
              <a:t>Afin d’éviter des impacts préjudiciables sur la production hydroélectrique, les coûts de maintenance (fréquence accrue de chasses, curage, dragage) et la durabilité des ouvrages d’EDF, il est important de disposer d’outils numériques robustes et validés pour simuler les écoulements et la sédimentation dans les retenues peu profondes.</a:t>
            </a:r>
            <a:endParaRPr lang="en-US" sz="3200" dirty="0">
              <a:solidFill>
                <a:srgbClr val="CC3300"/>
              </a:solidFill>
              <a:latin typeface="Arial Narrow" pitchFamily="32" charset="0"/>
              <a:cs typeface="Times New Roman" pitchFamily="16" charset="0"/>
            </a:endParaRPr>
          </a:p>
        </p:txBody>
      </p:sp>
      <p:sp>
        <p:nvSpPr>
          <p:cNvPr id="136" name="ZoneTexte 135">
            <a:extLst>
              <a:ext uri="{FF2B5EF4-FFF2-40B4-BE49-F238E27FC236}">
                <a16:creationId xmlns:a16="http://schemas.microsoft.com/office/drawing/2014/main" id="{AF39110E-767A-4EC4-A67E-2440013A648E}"/>
              </a:ext>
            </a:extLst>
          </p:cNvPr>
          <p:cNvSpPr txBox="1"/>
          <p:nvPr/>
        </p:nvSpPr>
        <p:spPr>
          <a:xfrm>
            <a:off x="21708805" y="21700186"/>
            <a:ext cx="7044419" cy="1600438"/>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a:solidFill>
                  <a:srgbClr val="CC3300"/>
                </a:solidFill>
                <a:latin typeface="Arial Narrow" pitchFamily="32" charset="0"/>
                <a:cs typeface="Times New Roman" pitchFamily="16" charset="0"/>
              </a:rPr>
              <a:t>Modélisation</a:t>
            </a:r>
            <a:r>
              <a:rPr lang="en-US" sz="3200" b="1" dirty="0">
                <a:solidFill>
                  <a:srgbClr val="CC3300"/>
                </a:solidFill>
                <a:latin typeface="Arial Narrow" pitchFamily="32" charset="0"/>
                <a:cs typeface="Times New Roman" pitchFamily="16" charset="0"/>
              </a:rPr>
              <a:t> numérique bidimensional avec TELEMAC2D</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CC3300"/>
              </a:solidFill>
              <a:latin typeface="Arial Narrow" pitchFamily="32" charset="0"/>
              <a:cs typeface="Times New Roman" pitchFamily="16" charset="0"/>
            </a:endParaRPr>
          </a:p>
        </p:txBody>
      </p:sp>
      <p:pic>
        <p:nvPicPr>
          <p:cNvPr id="23" name="Image 22" descr="Une image contenant montagne, nature, vallée, ravin&#10;&#10;Description générée automatiquement">
            <a:extLst>
              <a:ext uri="{FF2B5EF4-FFF2-40B4-BE49-F238E27FC236}">
                <a16:creationId xmlns:a16="http://schemas.microsoft.com/office/drawing/2014/main" id="{B2438A2B-7E3A-412C-9500-97CA03A4E3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3662" y="14366313"/>
            <a:ext cx="5602501" cy="3736824"/>
          </a:xfrm>
          <a:prstGeom prst="rect">
            <a:avLst/>
          </a:prstGeom>
        </p:spPr>
      </p:pic>
      <p:sp>
        <p:nvSpPr>
          <p:cNvPr id="26" name="ZoneTexte 25">
            <a:extLst>
              <a:ext uri="{FF2B5EF4-FFF2-40B4-BE49-F238E27FC236}">
                <a16:creationId xmlns:a16="http://schemas.microsoft.com/office/drawing/2014/main" id="{8280C1A7-9CEF-4F9A-90E9-D9A87ABFB1A8}"/>
              </a:ext>
            </a:extLst>
          </p:cNvPr>
          <p:cNvSpPr txBox="1"/>
          <p:nvPr/>
        </p:nvSpPr>
        <p:spPr>
          <a:xfrm>
            <a:off x="793119" y="18486318"/>
            <a:ext cx="5208384" cy="584775"/>
          </a:xfrm>
          <a:prstGeom prst="rect">
            <a:avLst/>
          </a:prstGeom>
          <a:noFill/>
        </p:spPr>
        <p:txBody>
          <a:bodyPr wrap="square" rtlCol="0">
            <a:spAutoFit/>
          </a:bodyPr>
          <a:lstStyle/>
          <a:p>
            <a:pPr algn="ctr"/>
            <a:r>
              <a:rPr lang="fr-FR" sz="3200" b="1" dirty="0">
                <a:solidFill>
                  <a:srgbClr val="CC3300"/>
                </a:solidFill>
                <a:latin typeface="Arial Narrow" pitchFamily="32" charset="0"/>
                <a:cs typeface="Times New Roman" pitchFamily="16" charset="0"/>
              </a:rPr>
              <a:t>Bassin de Flumet</a:t>
            </a:r>
            <a:endParaRPr lang="en-US" sz="3200" dirty="0"/>
          </a:p>
        </p:txBody>
      </p:sp>
      <p:sp>
        <p:nvSpPr>
          <p:cNvPr id="137" name="ZoneTexte 136">
            <a:extLst>
              <a:ext uri="{FF2B5EF4-FFF2-40B4-BE49-F238E27FC236}">
                <a16:creationId xmlns:a16="http://schemas.microsoft.com/office/drawing/2014/main" id="{46293550-A0D5-4492-BE5C-106E7BBC7C10}"/>
              </a:ext>
            </a:extLst>
          </p:cNvPr>
          <p:cNvSpPr txBox="1"/>
          <p:nvPr/>
        </p:nvSpPr>
        <p:spPr>
          <a:xfrm>
            <a:off x="7775379" y="18451067"/>
            <a:ext cx="5208384" cy="584775"/>
          </a:xfrm>
          <a:prstGeom prst="rect">
            <a:avLst/>
          </a:prstGeom>
          <a:noFill/>
        </p:spPr>
        <p:txBody>
          <a:bodyPr wrap="square" rtlCol="0">
            <a:spAutoFit/>
          </a:bodyPr>
          <a:lstStyle/>
          <a:p>
            <a:pPr algn="ctr"/>
            <a:r>
              <a:rPr lang="fr-FR" sz="3200" b="1" dirty="0">
                <a:solidFill>
                  <a:srgbClr val="CC3300"/>
                </a:solidFill>
                <a:latin typeface="Arial Narrow" pitchFamily="32" charset="0"/>
                <a:cs typeface="Times New Roman" pitchFamily="16" charset="0"/>
              </a:rPr>
              <a:t>Bassin de </a:t>
            </a:r>
            <a:r>
              <a:rPr lang="fr-FR" sz="3200" b="1" dirty="0" err="1">
                <a:solidFill>
                  <a:srgbClr val="CC3300"/>
                </a:solidFill>
                <a:latin typeface="Arial Narrow" pitchFamily="32" charset="0"/>
                <a:cs typeface="Times New Roman" pitchFamily="16" charset="0"/>
              </a:rPr>
              <a:t>Longefan</a:t>
            </a:r>
            <a:endParaRPr lang="en-US" sz="3200" dirty="0"/>
          </a:p>
        </p:txBody>
      </p:sp>
      <p:sp>
        <p:nvSpPr>
          <p:cNvPr id="138" name="ZoneTexte 137">
            <a:extLst>
              <a:ext uri="{FF2B5EF4-FFF2-40B4-BE49-F238E27FC236}">
                <a16:creationId xmlns:a16="http://schemas.microsoft.com/office/drawing/2014/main" id="{05CEA4DE-199C-4D0A-8914-1E7AB424D637}"/>
              </a:ext>
            </a:extLst>
          </p:cNvPr>
          <p:cNvSpPr txBox="1"/>
          <p:nvPr/>
        </p:nvSpPr>
        <p:spPr>
          <a:xfrm>
            <a:off x="14447768" y="18338017"/>
            <a:ext cx="5208384" cy="584775"/>
          </a:xfrm>
          <a:prstGeom prst="rect">
            <a:avLst/>
          </a:prstGeom>
          <a:noFill/>
        </p:spPr>
        <p:txBody>
          <a:bodyPr wrap="square" rtlCol="0">
            <a:spAutoFit/>
          </a:bodyPr>
          <a:lstStyle/>
          <a:p>
            <a:pPr algn="ctr"/>
            <a:r>
              <a:rPr lang="fr-FR" sz="3200" b="1" dirty="0">
                <a:solidFill>
                  <a:srgbClr val="CC3300"/>
                </a:solidFill>
                <a:latin typeface="Arial Narrow" pitchFamily="32" charset="0"/>
                <a:cs typeface="Times New Roman" pitchFamily="16" charset="0"/>
              </a:rPr>
              <a:t>Bassin de La Coche</a:t>
            </a:r>
            <a:endParaRPr lang="en-US" sz="3200" dirty="0"/>
          </a:p>
        </p:txBody>
      </p:sp>
      <p:pic>
        <p:nvPicPr>
          <p:cNvPr id="139" name="Image 138">
            <a:extLst>
              <a:ext uri="{FF2B5EF4-FFF2-40B4-BE49-F238E27FC236}">
                <a16:creationId xmlns:a16="http://schemas.microsoft.com/office/drawing/2014/main" id="{467975C1-5F9A-4EDE-ACE9-843D78006E77}"/>
              </a:ext>
            </a:extLst>
          </p:cNvPr>
          <p:cNvPicPr>
            <a:picLocks noChangeAspect="1"/>
          </p:cNvPicPr>
          <p:nvPr/>
        </p:nvPicPr>
        <p:blipFill rotWithShape="1">
          <a:blip r:embed="rId13">
            <a:extLst>
              <a:ext uri="{28A0092B-C50C-407E-A947-70E740481C1C}">
                <a14:useLocalDpi xmlns:a14="http://schemas.microsoft.com/office/drawing/2010/main" val="0"/>
              </a:ext>
            </a:extLst>
          </a:blip>
          <a:srcRect r="6417" b="10137"/>
          <a:stretch/>
        </p:blipFill>
        <p:spPr>
          <a:xfrm>
            <a:off x="1048135" y="14345144"/>
            <a:ext cx="5198684" cy="3744000"/>
          </a:xfrm>
          <a:prstGeom prst="rect">
            <a:avLst/>
          </a:prstGeom>
          <a:ln>
            <a:noFill/>
          </a:ln>
          <a:effectLst>
            <a:outerShdw blurRad="292100" dist="139700" dir="2700000" algn="tl" rotWithShape="0">
              <a:srgbClr val="333333">
                <a:alpha val="65000"/>
              </a:srgbClr>
            </a:outerShdw>
          </a:effectLst>
        </p:spPr>
      </p:pic>
      <p:pic>
        <p:nvPicPr>
          <p:cNvPr id="140" name="Image 139">
            <a:extLst>
              <a:ext uri="{FF2B5EF4-FFF2-40B4-BE49-F238E27FC236}">
                <a16:creationId xmlns:a16="http://schemas.microsoft.com/office/drawing/2014/main" id="{9F25BE07-A6A4-4D3D-8E44-6CA1D990A56C}"/>
              </a:ext>
            </a:extLst>
          </p:cNvPr>
          <p:cNvPicPr>
            <a:picLocks noChangeAspect="1"/>
          </p:cNvPicPr>
          <p:nvPr/>
        </p:nvPicPr>
        <p:blipFill rotWithShape="1">
          <a:blip r:embed="rId14">
            <a:extLst>
              <a:ext uri="{28A0092B-C50C-407E-A947-70E740481C1C}">
                <a14:useLocalDpi xmlns:a14="http://schemas.microsoft.com/office/drawing/2010/main" val="0"/>
              </a:ext>
            </a:extLst>
          </a:blip>
          <a:srcRect l="25262" t="36835" r="12726" b="15592"/>
          <a:stretch/>
        </p:blipFill>
        <p:spPr>
          <a:xfrm>
            <a:off x="14447768" y="14305560"/>
            <a:ext cx="5438272" cy="3773561"/>
          </a:xfrm>
          <a:prstGeom prst="rect">
            <a:avLst/>
          </a:prstGeom>
        </p:spPr>
      </p:pic>
      <p:sp>
        <p:nvSpPr>
          <p:cNvPr id="37" name="ZoneTexte 36">
            <a:extLst>
              <a:ext uri="{FF2B5EF4-FFF2-40B4-BE49-F238E27FC236}">
                <a16:creationId xmlns:a16="http://schemas.microsoft.com/office/drawing/2014/main" id="{3C1551C2-DE63-4DEC-B756-DA7DC9C39C9E}"/>
              </a:ext>
            </a:extLst>
          </p:cNvPr>
          <p:cNvSpPr txBox="1"/>
          <p:nvPr/>
        </p:nvSpPr>
        <p:spPr>
          <a:xfrm>
            <a:off x="21603471" y="28870080"/>
            <a:ext cx="7044419" cy="923330"/>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err="1">
                <a:solidFill>
                  <a:srgbClr val="CC3300"/>
                </a:solidFill>
                <a:latin typeface="Arial Narrow" pitchFamily="32" charset="0"/>
                <a:cs typeface="Times New Roman" pitchFamily="16" charset="0"/>
              </a:rPr>
              <a:t>Ecoulements</a:t>
            </a:r>
            <a:r>
              <a:rPr lang="en-US" sz="2000" b="1" dirty="0">
                <a:solidFill>
                  <a:srgbClr val="CC3300"/>
                </a:solidFill>
                <a:latin typeface="Arial Narrow" pitchFamily="32" charset="0"/>
                <a:cs typeface="Times New Roman" pitchFamily="16" charset="0"/>
              </a:rPr>
              <a:t> dans </a:t>
            </a:r>
            <a:r>
              <a:rPr lang="en-US" sz="2000" b="1" dirty="0" err="1">
                <a:solidFill>
                  <a:srgbClr val="CC3300"/>
                </a:solidFill>
                <a:latin typeface="Arial Narrow" pitchFamily="32" charset="0"/>
                <a:cs typeface="Times New Roman" pitchFamily="16" charset="0"/>
              </a:rPr>
              <a:t>bassins</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peu</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profonds</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cas</a:t>
            </a:r>
            <a:r>
              <a:rPr lang="en-US" sz="2000" b="1" dirty="0">
                <a:solidFill>
                  <a:srgbClr val="CC3300"/>
                </a:solidFill>
                <a:latin typeface="Arial Narrow" pitchFamily="32" charset="0"/>
                <a:cs typeface="Times New Roman" pitchFamily="16" charset="0"/>
              </a:rPr>
              <a:t> de laboratoire)</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CC3300"/>
              </a:solidFill>
              <a:latin typeface="Arial Narrow" pitchFamily="32" charset="0"/>
              <a:cs typeface="Times New Roman" pitchFamily="16" charset="0"/>
            </a:endParaRPr>
          </a:p>
        </p:txBody>
      </p:sp>
      <p:sp>
        <p:nvSpPr>
          <p:cNvPr id="38" name="ZoneTexte 37">
            <a:extLst>
              <a:ext uri="{FF2B5EF4-FFF2-40B4-BE49-F238E27FC236}">
                <a16:creationId xmlns:a16="http://schemas.microsoft.com/office/drawing/2014/main" id="{2D180403-88DC-4106-B95E-FD9DF1AD5AF9}"/>
              </a:ext>
            </a:extLst>
          </p:cNvPr>
          <p:cNvSpPr txBox="1"/>
          <p:nvPr/>
        </p:nvSpPr>
        <p:spPr>
          <a:xfrm>
            <a:off x="35636087" y="28685900"/>
            <a:ext cx="7044419" cy="923330"/>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CC3300"/>
                </a:solidFill>
                <a:latin typeface="Arial Narrow" pitchFamily="32" charset="0"/>
                <a:cs typeface="Times New Roman" pitchFamily="16" charset="0"/>
              </a:rPr>
              <a:t>Evolution </a:t>
            </a:r>
            <a:r>
              <a:rPr lang="en-US" sz="2000" b="1" dirty="0" err="1">
                <a:solidFill>
                  <a:srgbClr val="CC3300"/>
                </a:solidFill>
                <a:latin typeface="Arial Narrow" pitchFamily="32" charset="0"/>
                <a:cs typeface="Times New Roman" pitchFamily="16" charset="0"/>
              </a:rPr>
              <a:t>morphodynamique</a:t>
            </a:r>
            <a:r>
              <a:rPr lang="en-US" sz="2000" b="1" dirty="0">
                <a:solidFill>
                  <a:srgbClr val="CC3300"/>
                </a:solidFill>
                <a:latin typeface="Arial Narrow" pitchFamily="32" charset="0"/>
                <a:cs typeface="Times New Roman" pitchFamily="16" charset="0"/>
              </a:rPr>
              <a:t> dans un basin reel </a:t>
            </a:r>
            <a:r>
              <a:rPr lang="en-US" sz="2000" b="1" dirty="0" err="1">
                <a:solidFill>
                  <a:srgbClr val="CC3300"/>
                </a:solidFill>
                <a:latin typeface="Arial Narrow" pitchFamily="32" charset="0"/>
                <a:cs typeface="Times New Roman" pitchFamily="16" charset="0"/>
              </a:rPr>
              <a:t>d’EDF</a:t>
            </a:r>
            <a:r>
              <a:rPr lang="en-US" sz="2000" b="1" dirty="0">
                <a:solidFill>
                  <a:srgbClr val="CC3300"/>
                </a:solidFill>
                <a:latin typeface="Arial Narrow" pitchFamily="32" charset="0"/>
                <a:cs typeface="Times New Roman" pitchFamily="16" charset="0"/>
              </a:rPr>
              <a:t> )</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CC3300"/>
              </a:solidFill>
              <a:latin typeface="Arial Narrow" pitchFamily="32" charset="0"/>
              <a:cs typeface="Times New Roman" pitchFamily="16" charset="0"/>
            </a:endParaRPr>
          </a:p>
        </p:txBody>
      </p:sp>
      <p:sp>
        <p:nvSpPr>
          <p:cNvPr id="40" name="ZoneTexte 39">
            <a:extLst>
              <a:ext uri="{FF2B5EF4-FFF2-40B4-BE49-F238E27FC236}">
                <a16:creationId xmlns:a16="http://schemas.microsoft.com/office/drawing/2014/main" id="{C69F1A99-53CF-4850-99EF-C0B1BA6C95BD}"/>
              </a:ext>
            </a:extLst>
          </p:cNvPr>
          <p:cNvSpPr txBox="1"/>
          <p:nvPr/>
        </p:nvSpPr>
        <p:spPr>
          <a:xfrm>
            <a:off x="28704112" y="28769581"/>
            <a:ext cx="7044419" cy="923330"/>
          </a:xfrm>
          <a:prstGeom prst="rect">
            <a:avLst/>
          </a:prstGeom>
          <a:noFill/>
        </p:spPr>
        <p:txBody>
          <a:bodyPr wrap="square" rtlCol="0">
            <a:spAutoFit/>
          </a:bodyPr>
          <a:lstStyle/>
          <a:p>
            <a:pPr algn="ctr">
              <a:spcBef>
                <a:spcPts val="600"/>
              </a:spcBef>
              <a:spcAft>
                <a:spcPts val="600"/>
              </a:spcAf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err="1">
                <a:solidFill>
                  <a:srgbClr val="CC3300"/>
                </a:solidFill>
                <a:latin typeface="Arial Narrow" pitchFamily="32" charset="0"/>
                <a:cs typeface="Times New Roman" pitchFamily="16" charset="0"/>
              </a:rPr>
              <a:t>Ecoulements</a:t>
            </a:r>
            <a:r>
              <a:rPr lang="en-US" sz="2000" b="1" dirty="0">
                <a:solidFill>
                  <a:srgbClr val="CC3300"/>
                </a:solidFill>
                <a:latin typeface="Arial Narrow" pitchFamily="32" charset="0"/>
                <a:cs typeface="Times New Roman" pitchFamily="16" charset="0"/>
              </a:rPr>
              <a:t> dans un </a:t>
            </a:r>
            <a:r>
              <a:rPr lang="en-US" sz="2000" b="1" dirty="0" err="1">
                <a:solidFill>
                  <a:srgbClr val="CC3300"/>
                </a:solidFill>
                <a:latin typeface="Arial Narrow" pitchFamily="32" charset="0"/>
                <a:cs typeface="Times New Roman" pitchFamily="16" charset="0"/>
              </a:rPr>
              <a:t>bassin</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peu</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profond</a:t>
            </a:r>
            <a:r>
              <a:rPr lang="en-US" sz="2000" b="1" dirty="0">
                <a:solidFill>
                  <a:srgbClr val="CC3300"/>
                </a:solidFill>
                <a:latin typeface="Arial Narrow" pitchFamily="32" charset="0"/>
                <a:cs typeface="Times New Roman" pitchFamily="16" charset="0"/>
              </a:rPr>
              <a:t> (</a:t>
            </a:r>
            <a:r>
              <a:rPr lang="en-US" sz="2000" b="1" dirty="0" err="1">
                <a:solidFill>
                  <a:srgbClr val="CC3300"/>
                </a:solidFill>
                <a:latin typeface="Arial Narrow" pitchFamily="32" charset="0"/>
                <a:cs typeface="Times New Roman" pitchFamily="16" charset="0"/>
              </a:rPr>
              <a:t>cas</a:t>
            </a:r>
            <a:r>
              <a:rPr lang="en-US" sz="2000" b="1" dirty="0">
                <a:solidFill>
                  <a:srgbClr val="CC3300"/>
                </a:solidFill>
                <a:latin typeface="Arial Narrow" pitchFamily="32" charset="0"/>
                <a:cs typeface="Times New Roman" pitchFamily="16" charset="0"/>
              </a:rPr>
              <a:t> de laboratoire)</a:t>
            </a:r>
          </a:p>
          <a:p>
            <a:pPr algn="ctr">
              <a:spcBef>
                <a:spcPts val="600"/>
              </a:spcBef>
              <a:spcAft>
                <a:spcPts val="60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CC3300"/>
              </a:solidFill>
              <a:latin typeface="Arial Narrow" pitchFamily="32" charset="0"/>
              <a:cs typeface="Times New Roman" pitchFamily="16" charset="0"/>
            </a:endParaRPr>
          </a:p>
        </p:txBody>
      </p:sp>
      <p:sp>
        <p:nvSpPr>
          <p:cNvPr id="41" name="ZoneTexte 40">
            <a:extLst>
              <a:ext uri="{FF2B5EF4-FFF2-40B4-BE49-F238E27FC236}">
                <a16:creationId xmlns:a16="http://schemas.microsoft.com/office/drawing/2014/main" id="{ADD5395D-B47C-4BDE-8110-F0C0B4306171}"/>
              </a:ext>
            </a:extLst>
          </p:cNvPr>
          <p:cNvSpPr txBox="1"/>
          <p:nvPr/>
        </p:nvSpPr>
        <p:spPr>
          <a:xfrm>
            <a:off x="35402796" y="18592905"/>
            <a:ext cx="6297516" cy="584775"/>
          </a:xfrm>
          <a:prstGeom prst="rect">
            <a:avLst/>
          </a:prstGeom>
          <a:noFill/>
        </p:spPr>
        <p:txBody>
          <a:bodyPr wrap="square" rtlCol="0">
            <a:spAutoFit/>
          </a:bodyPr>
          <a:lstStyle/>
          <a:p>
            <a:pPr algn="ctr"/>
            <a:r>
              <a:rPr lang="fr-FR" sz="3200" b="1" dirty="0">
                <a:solidFill>
                  <a:srgbClr val="CC3300"/>
                </a:solidFill>
                <a:latin typeface="Arial Narrow" pitchFamily="32" charset="0"/>
                <a:cs typeface="Times New Roman" pitchFamily="16" charset="0"/>
              </a:rPr>
              <a:t>Dispositif </a:t>
            </a:r>
            <a:r>
              <a:rPr lang="fr-FR" sz="3200" b="1" dirty="0" err="1">
                <a:solidFill>
                  <a:srgbClr val="CC3300"/>
                </a:solidFill>
                <a:latin typeface="Arial Narrow" pitchFamily="32" charset="0"/>
                <a:cs typeface="Times New Roman" pitchFamily="16" charset="0"/>
              </a:rPr>
              <a:t>exp</a:t>
            </a:r>
            <a:r>
              <a:rPr lang="fr-FR" sz="3200" b="1" dirty="0">
                <a:solidFill>
                  <a:srgbClr val="CC3300"/>
                </a:solidFill>
                <a:latin typeface="Arial Narrow" pitchFamily="32" charset="0"/>
                <a:cs typeface="Times New Roman" pitchFamily="16" charset="0"/>
              </a:rPr>
              <a:t>. À Université de Liège</a:t>
            </a:r>
            <a:endParaRPr lang="en-US" sz="3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SimSun"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11722</TotalTime>
  <Words>441</Words>
  <Application>Microsoft Office PowerPoint</Application>
  <PresentationFormat>Personnalisé</PresentationFormat>
  <Paragraphs>41</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Arial Narrow</vt:lpstr>
      <vt:lpstr>Times New Roman</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Le Coz</dc:creator>
  <cp:lastModifiedBy>CHAGDALI El Mehdi</cp:lastModifiedBy>
  <cp:revision>504</cp:revision>
  <cp:lastPrinted>1601-01-01T00:00:00Z</cp:lastPrinted>
  <dcterms:created xsi:type="dcterms:W3CDTF">2004-03-24T13:54:14Z</dcterms:created>
  <dcterms:modified xsi:type="dcterms:W3CDTF">2022-03-20T18:06:48Z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2022-03-17T14:33:09Z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c1dd4029-83b7-4a84-a0dc-adfe99224f02</vt:lpwstr>
  </property>
  <property fmtid="{D5CDD505-2E9C-101B-9397-08002B2CF9AE}" pid="8" name="MSIP_Label_2d26f538-337a-4593-a7e6-123667b1a538_ContentBits">
    <vt:lpwstr>0</vt:lpwstr>
  </property>
</Properties>
</file>