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369" r:id="rId3"/>
    <p:sldId id="370" r:id="rId4"/>
    <p:sldId id="371" r:id="rId5"/>
    <p:sldId id="372" r:id="rId6"/>
    <p:sldId id="382" r:id="rId7"/>
    <p:sldId id="373" r:id="rId8"/>
    <p:sldId id="374" r:id="rId9"/>
    <p:sldId id="391" r:id="rId10"/>
    <p:sldId id="380" r:id="rId11"/>
    <p:sldId id="375" r:id="rId12"/>
    <p:sldId id="376" r:id="rId13"/>
    <p:sldId id="377" r:id="rId14"/>
    <p:sldId id="389" r:id="rId15"/>
    <p:sldId id="393" r:id="rId16"/>
    <p:sldId id="378" r:id="rId17"/>
    <p:sldId id="384" r:id="rId18"/>
    <p:sldId id="392" r:id="rId19"/>
    <p:sldId id="379" r:id="rId20"/>
    <p:sldId id="387" r:id="rId21"/>
    <p:sldId id="388" r:id="rId22"/>
    <p:sldId id="383" r:id="rId23"/>
    <p:sldId id="381" r:id="rId24"/>
    <p:sldId id="385" r:id="rId25"/>
    <p:sldId id="386" r:id="rId26"/>
    <p:sldId id="390" r:id="rId27"/>
    <p:sldId id="394" r:id="rId28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4671" autoAdjust="0"/>
  </p:normalViewPr>
  <p:slideViewPr>
    <p:cSldViewPr>
      <p:cViewPr varScale="1">
        <p:scale>
          <a:sx n="63" d="100"/>
          <a:sy n="63" d="100"/>
        </p:scale>
        <p:origin x="880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951567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6278033" y="3549650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6053667" y="3525839"/>
            <a:ext cx="61384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7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92E1A4-77E1-4D4E-8523-7D420C4A895D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299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13660-0406-43C6-B2AB-F585BF6BEC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053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B10C8-41A5-4629-9F9C-AF826CCA0A8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292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EFBC1-C0C5-446B-B50D-B3EE4ADB653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1138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914400" y="4916488"/>
            <a:ext cx="105664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665A50-3054-499F-830A-52FAF5AD93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247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385B9-10EF-492B-8C8D-D5002E63F2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677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751418" y="2179639"/>
            <a:ext cx="4997449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6339418" y="2179639"/>
            <a:ext cx="499956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F6DD52-355C-4DAF-9D2A-FE9E18EB2C40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275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397D4-A7D5-4985-A6B2-B3382C2FE7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138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126E6-4B8B-4AA5-AC89-051B6B062A3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984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83A0B-724D-4F78-B09F-C5C3D5F2574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463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B3A8E-16C5-44BD-838E-B3B287415EF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2938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609600" y="1447800"/>
            <a:ext cx="109728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7721600" y="6203951"/>
            <a:ext cx="34544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844800" y="6203951"/>
            <a:ext cx="47752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11214100" y="6181725"/>
            <a:ext cx="8128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fld id="{60BCC9A9-F666-4822-B0BA-20C12CC0A0AB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33" r:id="rId2"/>
    <p:sldLayoutId id="2147483742" r:id="rId3"/>
    <p:sldLayoutId id="2147483734" r:id="rId4"/>
    <p:sldLayoutId id="2147483743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33.emf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63.jpeg"/><Relationship Id="rId4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5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9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7510" y="304800"/>
            <a:ext cx="3217863" cy="1323975"/>
          </a:xfrm>
          <a:prstGeom prst="rect">
            <a:avLst/>
          </a:prstGeom>
          <a:solidFill>
            <a:schemeClr val="accent3">
              <a:lumMod val="75000"/>
              <a:alpha val="89999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2000" b="1"/>
              <a:t>Université de Liège</a:t>
            </a:r>
            <a:endParaRPr lang="fr-FR" altLang="fr-FR" sz="2000"/>
          </a:p>
          <a:p>
            <a:pPr>
              <a:defRPr/>
            </a:pPr>
            <a:r>
              <a:rPr lang="fr-FR" altLang="fr-FR" sz="2000"/>
              <a:t>Faculté des Sciences</a:t>
            </a:r>
          </a:p>
          <a:p>
            <a:pPr>
              <a:defRPr/>
            </a:pPr>
            <a:r>
              <a:rPr lang="fr-FR" altLang="fr-FR" sz="2000"/>
              <a:t>Département de Géologie</a:t>
            </a:r>
          </a:p>
          <a:p>
            <a:pPr>
              <a:defRPr/>
            </a:pPr>
            <a:r>
              <a:rPr lang="fr-FR" altLang="fr-FR" sz="2000"/>
              <a:t>Laboratoire de Minéralogie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631504" y="2609617"/>
            <a:ext cx="8780078" cy="1323439"/>
          </a:xfrm>
          <a:prstGeom prst="rect">
            <a:avLst/>
          </a:prstGeom>
          <a:solidFill>
            <a:schemeClr val="tx1">
              <a:alpha val="70000"/>
            </a:schemeClr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fr-FR" altLang="fr-FR" sz="1000" b="1" dirty="0">
              <a:solidFill>
                <a:schemeClr val="bg1"/>
              </a:solidFill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Les </a:t>
            </a:r>
            <a:r>
              <a:rPr lang="en-US" sz="6000" dirty="0" err="1">
                <a:solidFill>
                  <a:schemeClr val="bg1"/>
                </a:solidFill>
              </a:rPr>
              <a:t>minéraux</a:t>
            </a:r>
            <a:r>
              <a:rPr lang="en-US" sz="6000" dirty="0">
                <a:solidFill>
                  <a:schemeClr val="bg1"/>
                </a:solidFill>
              </a:rPr>
              <a:t> de </a:t>
            </a:r>
            <a:r>
              <a:rPr lang="en-US" sz="6000" dirty="0" err="1">
                <a:solidFill>
                  <a:schemeClr val="bg1"/>
                </a:solidFill>
              </a:rPr>
              <a:t>Bertrix</a:t>
            </a:r>
            <a:endParaRPr lang="fr-FR" sz="6000" b="1" dirty="0">
              <a:solidFill>
                <a:schemeClr val="bg1"/>
              </a:solidFill>
            </a:endParaRPr>
          </a:p>
          <a:p>
            <a:pPr algn="ctr"/>
            <a:endParaRPr lang="fr-BE" sz="1000" dirty="0">
              <a:solidFill>
                <a:schemeClr val="bg1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059970" y="5118100"/>
            <a:ext cx="4086375" cy="1261884"/>
          </a:xfrm>
          <a:prstGeom prst="rect">
            <a:avLst/>
          </a:prstGeom>
          <a:solidFill>
            <a:schemeClr val="accent3">
              <a:lumMod val="75000"/>
              <a:alpha val="89999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fr-FR" altLang="fr-FR" sz="800" dirty="0"/>
          </a:p>
          <a:p>
            <a:pPr algn="ctr">
              <a:defRPr/>
            </a:pPr>
            <a:r>
              <a:rPr lang="fr-FR" altLang="fr-FR" sz="2000" b="1" dirty="0"/>
              <a:t>Prof. Frédéric Hatert</a:t>
            </a:r>
            <a:endParaRPr lang="fr-FR" altLang="fr-FR" sz="2000" dirty="0"/>
          </a:p>
          <a:p>
            <a:pPr algn="ctr">
              <a:defRPr/>
            </a:pPr>
            <a:endParaRPr lang="fr-FR" altLang="fr-FR" sz="1000" dirty="0"/>
          </a:p>
          <a:p>
            <a:pPr algn="ctr">
              <a:defRPr/>
            </a:pPr>
            <a:endParaRPr lang="fr-FR" altLang="fr-FR" sz="1000" dirty="0"/>
          </a:p>
          <a:p>
            <a:pPr algn="ctr">
              <a:defRPr/>
            </a:pPr>
            <a:r>
              <a:rPr lang="fr-BE" altLang="fr-FR" sz="2000" dirty="0"/>
              <a:t>AGAB, </a:t>
            </a:r>
            <a:r>
              <a:rPr lang="fr-BE" altLang="fr-FR" sz="2000" dirty="0" err="1"/>
              <a:t>Beaufays</a:t>
            </a:r>
            <a:r>
              <a:rPr lang="fr-BE" altLang="fr-FR" sz="2000" dirty="0"/>
              <a:t>, le 4 février 2022</a:t>
            </a:r>
          </a:p>
          <a:p>
            <a:pPr algn="ctr">
              <a:defRPr/>
            </a:pPr>
            <a:endParaRPr lang="fr-FR" altLang="fr-FR" sz="800" dirty="0"/>
          </a:p>
        </p:txBody>
      </p:sp>
      <p:pic>
        <p:nvPicPr>
          <p:cNvPr id="1026" name="Picture 2" descr="C:\Minéralogie\Congrès\IMA2018\Logo-UL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Minéralogie\Congrès\Bastogne 2011\epidote(meb).jpg">
            <a:extLst>
              <a:ext uri="{FF2B5EF4-FFF2-40B4-BE49-F238E27FC236}">
                <a16:creationId xmlns:a16="http://schemas.microsoft.com/office/drawing/2014/main" id="{0AFC4152-01CF-45E2-AB13-CFF22AB9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966" y="4021259"/>
            <a:ext cx="3329062" cy="230828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>
            <a:extLst>
              <a:ext uri="{FF2B5EF4-FFF2-40B4-BE49-F238E27FC236}">
                <a16:creationId xmlns:a16="http://schemas.microsoft.com/office/drawing/2014/main" id="{8449B74A-F162-4AD7-8F63-AA98A8DCE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674" y="2300640"/>
            <a:ext cx="4363695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 dirty="0"/>
              <a:t>Ca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Al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(Si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O</a:t>
            </a:r>
            <a:r>
              <a:rPr lang="fr-BE" altLang="fr-FR" sz="2800" baseline="-25000" dirty="0"/>
              <a:t>7</a:t>
            </a:r>
            <a:r>
              <a:rPr lang="fr-BE" altLang="fr-FR" sz="2800" dirty="0"/>
              <a:t>)(SiO</a:t>
            </a:r>
            <a:r>
              <a:rPr lang="fr-BE" altLang="fr-FR" sz="2800" baseline="-25000" dirty="0"/>
              <a:t>4</a:t>
            </a:r>
            <a:r>
              <a:rPr lang="fr-BE" altLang="fr-FR" sz="2800" dirty="0"/>
              <a:t>)O(OH)</a:t>
            </a:r>
            <a:endParaRPr lang="fr-FR" altLang="fr-FR" sz="2800" dirty="0"/>
          </a:p>
        </p:txBody>
      </p:sp>
      <p:pic>
        <p:nvPicPr>
          <p:cNvPr id="10" name="Image 9" descr="W1851 Epidote - L=2,35mm - Luminar 25mm(4) - 136mm - diff - T - CZP">
            <a:extLst>
              <a:ext uri="{FF2B5EF4-FFF2-40B4-BE49-F238E27FC236}">
                <a16:creationId xmlns:a16="http://schemas.microsoft.com/office/drawing/2014/main" id="{4A63EA86-DBBC-48FC-A7B9-F7979FCF9B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3" y="3717032"/>
            <a:ext cx="3759075" cy="263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W1850b Epidote - L=2,45mm - Luminar 25mm(4) - 130mm - diff - T - CZP">
            <a:extLst>
              <a:ext uri="{FF2B5EF4-FFF2-40B4-BE49-F238E27FC236}">
                <a16:creationId xmlns:a16="http://schemas.microsoft.com/office/drawing/2014/main" id="{70F94714-1E76-4994-AD7A-2363742D861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72" y="1464117"/>
            <a:ext cx="3365796" cy="2396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84D53A-7C84-4481-A142-288B61531CC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r="45440" b="32846"/>
          <a:stretch/>
        </p:blipFill>
        <p:spPr bwMode="auto">
          <a:xfrm>
            <a:off x="8364672" y="1791117"/>
            <a:ext cx="3041650" cy="2186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8CF2247A-7D3D-4E2C-A4FC-D3633DFED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52" y="550421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L’épidote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53D1D041-9847-484F-A0A4-FA34B8EF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4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5" name="Text Box 22">
            <a:extLst>
              <a:ext uri="{FF2B5EF4-FFF2-40B4-BE49-F238E27FC236}">
                <a16:creationId xmlns:a16="http://schemas.microsoft.com/office/drawing/2014/main" id="{5B6CAE33-643A-464E-AE71-448D8052B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008" y="-27384"/>
            <a:ext cx="199609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37564234-43CF-4CEF-B204-48ED692E8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107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4A0F98D8-0B29-4A2A-8388-C1EF1C9B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66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8" name="Picture 2" descr="C:\Minéralogie\Congrès\IMA2018\Logo-ULG.jpg">
            <a:extLst>
              <a:ext uri="{FF2B5EF4-FFF2-40B4-BE49-F238E27FC236}">
                <a16:creationId xmlns:a16="http://schemas.microsoft.com/office/drawing/2014/main" id="{1D7323EE-68A0-4B67-BA41-7C3E107D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 descr="BER27 29">
            <a:extLst>
              <a:ext uri="{FF2B5EF4-FFF2-40B4-BE49-F238E27FC236}">
                <a16:creationId xmlns:a16="http://schemas.microsoft.com/office/drawing/2014/main" id="{0396C8F5-9519-4664-9F98-FE606C3CE55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5" y="4128413"/>
            <a:ext cx="2952750" cy="221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798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>
            <a:extLst>
              <a:ext uri="{FF2B5EF4-FFF2-40B4-BE49-F238E27FC236}">
                <a16:creationId xmlns:a16="http://schemas.microsoft.com/office/drawing/2014/main" id="{E0937C1B-2C6A-4BCA-93B3-0EEDEB3F9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3671DF99-A393-494A-83BE-33ABA0C0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8B99A7C8-A73D-45DD-8004-971201DD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81BEE5B1-96DC-451F-A1F9-769FE02EF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5CA58E5A-0FE0-4139-8A5C-F3E654E22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W1859 Ilmenite - L=11mm - Luminar 63mm(4) - 64mm - diff - T - CZP">
            <a:extLst>
              <a:ext uri="{FF2B5EF4-FFF2-40B4-BE49-F238E27FC236}">
                <a16:creationId xmlns:a16="http://schemas.microsoft.com/office/drawing/2014/main" id="{0841A794-A16A-454A-ADE1-12502A8C8F7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6" y="3002265"/>
            <a:ext cx="4943887" cy="3325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0" descr="C:\Minéralogie\Congrès\Bastogne 2011\Titanite bertrix001.jpg">
            <a:extLst>
              <a:ext uri="{FF2B5EF4-FFF2-40B4-BE49-F238E27FC236}">
                <a16:creationId xmlns:a16="http://schemas.microsoft.com/office/drawing/2014/main" id="{5CB99061-735A-41AD-9B8B-E014DE9B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41" y="1255134"/>
            <a:ext cx="4667250" cy="15446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7" descr="C:\Minéralogie\Congrès\Bastogne 2011\Figure 1-Titanite-bertrix.tif">
            <a:extLst>
              <a:ext uri="{FF2B5EF4-FFF2-40B4-BE49-F238E27FC236}">
                <a16:creationId xmlns:a16="http://schemas.microsoft.com/office/drawing/2014/main" id="{B96F3909-6B62-4FB9-A4F5-CE7F9DB1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261320"/>
            <a:ext cx="3898900" cy="3048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8">
            <a:extLst>
              <a:ext uri="{FF2B5EF4-FFF2-40B4-BE49-F238E27FC236}">
                <a16:creationId xmlns:a16="http://schemas.microsoft.com/office/drawing/2014/main" id="{29AD99DB-9F68-45B9-B825-D19899136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9589" y="2114853"/>
            <a:ext cx="218149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Titanite</a:t>
            </a:r>
          </a:p>
          <a:p>
            <a:r>
              <a:rPr lang="fr-BE" altLang="fr-FR" sz="2800" dirty="0" err="1"/>
              <a:t>CaTiO</a:t>
            </a:r>
            <a:r>
              <a:rPr lang="fr-BE" altLang="fr-FR" sz="2800" dirty="0"/>
              <a:t>(SiO</a:t>
            </a:r>
            <a:r>
              <a:rPr lang="fr-BE" altLang="fr-FR" sz="2800" baseline="-25000" dirty="0"/>
              <a:t>4</a:t>
            </a:r>
            <a:r>
              <a:rPr lang="fr-BE" altLang="fr-FR" sz="2800" dirty="0"/>
              <a:t>)</a:t>
            </a:r>
            <a:endParaRPr lang="fr-FR" altLang="fr-FR" sz="2800" dirty="0"/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id="{B168C592-CC6D-43BD-B8D0-ACCDBEC59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3143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minéraux de titane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362" name="Picture 2" descr="Wood at One-Fifth its Original Thickness Outperforms Steel and Titanium -  Analyzing Metals">
            <a:extLst>
              <a:ext uri="{FF2B5EF4-FFF2-40B4-BE49-F238E27FC236}">
                <a16:creationId xmlns:a16="http://schemas.microsoft.com/office/drawing/2014/main" id="{2DEF02E5-8E8B-4F57-B118-6259B61BA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6" y="3942655"/>
            <a:ext cx="1444626" cy="14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3">
            <a:extLst>
              <a:ext uri="{FF2B5EF4-FFF2-40B4-BE49-F238E27FC236}">
                <a16:creationId xmlns:a16="http://schemas.microsoft.com/office/drawing/2014/main" id="{0F8F716A-3F3B-4E94-AD40-742F8F927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36" y="1911371"/>
            <a:ext cx="1444626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Ilménite</a:t>
            </a:r>
          </a:p>
          <a:p>
            <a:r>
              <a:rPr lang="fr-FR" sz="2800" dirty="0"/>
              <a:t>FeTiO</a:t>
            </a:r>
            <a:r>
              <a:rPr lang="fr-FR" sz="2800" baseline="-25000" dirty="0"/>
              <a:t>3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4134355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Laumontite001">
            <a:extLst>
              <a:ext uri="{FF2B5EF4-FFF2-40B4-BE49-F238E27FC236}">
                <a16:creationId xmlns:a16="http://schemas.microsoft.com/office/drawing/2014/main" id="{4F0C8017-2DD7-4D1A-A620-F26C29D3D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572000" cy="1628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 descr="Laumontite002">
            <a:extLst>
              <a:ext uri="{FF2B5EF4-FFF2-40B4-BE49-F238E27FC236}">
                <a16:creationId xmlns:a16="http://schemas.microsoft.com/office/drawing/2014/main" id="{F842CE1D-CF1F-4DAC-9421-C9DE34C2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728" y="2905780"/>
            <a:ext cx="2194514" cy="253944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3">
            <a:extLst>
              <a:ext uri="{FF2B5EF4-FFF2-40B4-BE49-F238E27FC236}">
                <a16:creationId xmlns:a16="http://schemas.microsoft.com/office/drawing/2014/main" id="{08A3F5CC-DB6F-4E17-A025-BF146884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311" y="2004510"/>
            <a:ext cx="373050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 dirty="0"/>
              <a:t>Ca</a:t>
            </a:r>
            <a:r>
              <a:rPr lang="fr-BE" altLang="fr-FR" sz="2800" baseline="-25000" dirty="0"/>
              <a:t>4</a:t>
            </a:r>
            <a:r>
              <a:rPr lang="fr-BE" altLang="fr-FR" sz="2800" dirty="0"/>
              <a:t>[Al</a:t>
            </a:r>
            <a:r>
              <a:rPr lang="fr-BE" altLang="fr-FR" sz="2800" baseline="-25000" dirty="0"/>
              <a:t>8</a:t>
            </a:r>
            <a:r>
              <a:rPr lang="fr-BE" altLang="fr-FR" sz="2800" dirty="0"/>
              <a:t>Si</a:t>
            </a:r>
            <a:r>
              <a:rPr lang="fr-BE" altLang="fr-FR" sz="2800" baseline="-25000" dirty="0"/>
              <a:t>16</a:t>
            </a:r>
            <a:r>
              <a:rPr lang="fr-BE" altLang="fr-FR" sz="2800" dirty="0"/>
              <a:t>O</a:t>
            </a:r>
            <a:r>
              <a:rPr lang="fr-BE" altLang="fr-FR" sz="2800" baseline="-25000" dirty="0"/>
              <a:t>48</a:t>
            </a:r>
            <a:r>
              <a:rPr lang="fr-BE" altLang="fr-FR" sz="2800" dirty="0"/>
              <a:t>].18H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O</a:t>
            </a:r>
            <a:endParaRPr lang="fr-FR" altLang="fr-FR" sz="28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C017E5DE-709C-4865-A00E-2C6FCB855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FCC3CF8E-DE72-454B-B639-4E593BF7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0CB7FF28-0BFB-4BDC-BE12-E9B46848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7FBD4B41-AF2D-46F2-B908-421540221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064F23FD-A5FA-4922-8C15-51763EB4F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 descr="bertrix-ardenne-05avril06 001b-noir">
            <a:extLst>
              <a:ext uri="{FF2B5EF4-FFF2-40B4-BE49-F238E27FC236}">
                <a16:creationId xmlns:a16="http://schemas.microsoft.com/office/drawing/2014/main" id="{5E90F10D-1970-4EE5-8323-ABDB2BD3020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57" y="2847975"/>
            <a:ext cx="295275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W1867a Laumontite - L=10,7mm - Luminar 63mm(6) - 64mm - Diff - T - CZP">
            <a:extLst>
              <a:ext uri="{FF2B5EF4-FFF2-40B4-BE49-F238E27FC236}">
                <a16:creationId xmlns:a16="http://schemas.microsoft.com/office/drawing/2014/main" id="{2F1D3A6B-5A23-4A0D-8A57-6C936CEC610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71" y="3115431"/>
            <a:ext cx="4807765" cy="32595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6F6CC05F-0673-4192-BDAF-0789B8919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laumontite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23">
            <a:extLst>
              <a:ext uri="{FF2B5EF4-FFF2-40B4-BE49-F238E27FC236}">
                <a16:creationId xmlns:a16="http://schemas.microsoft.com/office/drawing/2014/main" id="{DAA2EE06-115F-4C7C-917D-E7576672F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0357" y="5736971"/>
            <a:ext cx="5376793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altLang="fr-FR" sz="2000" dirty="0"/>
              <a:t>Observée à </a:t>
            </a:r>
            <a:r>
              <a:rPr lang="fr-BE" altLang="fr-FR" sz="2000" dirty="0" err="1"/>
              <a:t>Serpont</a:t>
            </a:r>
            <a:r>
              <a:rPr lang="fr-BE" altLang="fr-FR" sz="2000" dirty="0"/>
              <a:t> par </a:t>
            </a:r>
            <a:r>
              <a:rPr lang="fr-BE" altLang="fr-FR" sz="2000" dirty="0" err="1"/>
              <a:t>Antun</a:t>
            </a:r>
            <a:r>
              <a:rPr lang="fr-BE" altLang="fr-FR" sz="2000" dirty="0"/>
              <a:t> (1953)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altLang="fr-FR" sz="2000" dirty="0"/>
              <a:t>4 nouvelles occurrences décrites en 1998</a:t>
            </a:r>
            <a:endParaRPr lang="fr-FR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81487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>
            <a:extLst>
              <a:ext uri="{FF2B5EF4-FFF2-40B4-BE49-F238E27FC236}">
                <a16:creationId xmlns:a16="http://schemas.microsoft.com/office/drawing/2014/main" id="{5C85F411-407E-4DC0-AD4B-FA358F44D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358FB978-2B9C-4DF0-9CC4-0C57C9BA9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C335FCB9-A0EF-45AC-B194-8555EFAE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B4047699-7566-4E51-83C1-06FED3C7D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6" name="Picture 2" descr="C:\Minéralogie\Congrès\IMA2018\Logo-ULG.jpg">
            <a:extLst>
              <a:ext uri="{FF2B5EF4-FFF2-40B4-BE49-F238E27FC236}">
                <a16:creationId xmlns:a16="http://schemas.microsoft.com/office/drawing/2014/main" id="{BDAEB114-CBA9-4403-AE9D-D5E0B916B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zeolites bertrix">
            <a:extLst>
              <a:ext uri="{FF2B5EF4-FFF2-40B4-BE49-F238E27FC236}">
                <a16:creationId xmlns:a16="http://schemas.microsoft.com/office/drawing/2014/main" id="{1DF3FF87-180E-43AD-AF33-582DAEE3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5410200" cy="13319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chabasite(meb)">
            <a:extLst>
              <a:ext uri="{FF2B5EF4-FFF2-40B4-BE49-F238E27FC236}">
                <a16:creationId xmlns:a16="http://schemas.microsoft.com/office/drawing/2014/main" id="{A5F47FAE-C79D-4AD0-8868-EEAE2B48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231" y="3633394"/>
            <a:ext cx="4062413" cy="28114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7">
            <a:extLst>
              <a:ext uri="{FF2B5EF4-FFF2-40B4-BE49-F238E27FC236}">
                <a16:creationId xmlns:a16="http://schemas.microsoft.com/office/drawing/2014/main" id="{F1E9539F-A373-4BCB-9BF7-87193B7BC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64" y="2835596"/>
            <a:ext cx="359746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 dirty="0"/>
              <a:t>Ca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[Al</a:t>
            </a:r>
            <a:r>
              <a:rPr lang="fr-BE" altLang="fr-FR" sz="2800" baseline="-25000" dirty="0"/>
              <a:t>4</a:t>
            </a:r>
            <a:r>
              <a:rPr lang="fr-BE" altLang="fr-FR" sz="2800" dirty="0"/>
              <a:t>Si</a:t>
            </a:r>
            <a:r>
              <a:rPr lang="fr-BE" altLang="fr-FR" sz="2800" baseline="-25000" dirty="0"/>
              <a:t>8</a:t>
            </a:r>
            <a:r>
              <a:rPr lang="fr-BE" altLang="fr-FR" sz="2800" dirty="0"/>
              <a:t>O</a:t>
            </a:r>
            <a:r>
              <a:rPr lang="fr-BE" altLang="fr-FR" sz="2800" baseline="-25000" dirty="0"/>
              <a:t>24</a:t>
            </a:r>
            <a:r>
              <a:rPr lang="fr-BE" altLang="fr-FR" sz="2800" dirty="0"/>
              <a:t>].13H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O</a:t>
            </a:r>
            <a:endParaRPr lang="fr-FR" altLang="fr-FR" sz="2800" dirty="0"/>
          </a:p>
        </p:txBody>
      </p:sp>
      <p:pic>
        <p:nvPicPr>
          <p:cNvPr id="12" name="Image 11" descr="W1876b Stilbite-Ca - L=9,1mm - Luminar 63mm(4) - 93mm - Diff - T - CZP">
            <a:extLst>
              <a:ext uri="{FF2B5EF4-FFF2-40B4-BE49-F238E27FC236}">
                <a16:creationId xmlns:a16="http://schemas.microsoft.com/office/drawing/2014/main" id="{E5007A9E-EE8D-41ED-8F94-9C303107870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26" y="2996952"/>
            <a:ext cx="4801071" cy="3323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21juin07 031">
            <a:extLst>
              <a:ext uri="{FF2B5EF4-FFF2-40B4-BE49-F238E27FC236}">
                <a16:creationId xmlns:a16="http://schemas.microsoft.com/office/drawing/2014/main" id="{6C969759-28CC-471B-9401-5A4036FC716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80" y="701876"/>
            <a:ext cx="2785745" cy="2089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E71B4322-EC58-4DCB-AD6E-20E72EB77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Chabazite-Ca …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204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" descr="stilbite(meb)">
            <a:extLst>
              <a:ext uri="{FF2B5EF4-FFF2-40B4-BE49-F238E27FC236}">
                <a16:creationId xmlns:a16="http://schemas.microsoft.com/office/drawing/2014/main" id="{7CEC9A3D-EEE5-4759-B905-7D2C991F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03" y="3528499"/>
            <a:ext cx="3895725" cy="2741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6">
            <a:extLst>
              <a:ext uri="{FF2B5EF4-FFF2-40B4-BE49-F238E27FC236}">
                <a16:creationId xmlns:a16="http://schemas.microsoft.com/office/drawing/2014/main" id="{5BB13A12-A7F6-4B77-B1F5-67894589D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96" y="1520988"/>
            <a:ext cx="520046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 dirty="0"/>
              <a:t>(Ca</a:t>
            </a:r>
            <a:r>
              <a:rPr lang="fr-BE" altLang="fr-FR" sz="2800" baseline="-25000" dirty="0"/>
              <a:t>0.5</a:t>
            </a:r>
            <a:r>
              <a:rPr lang="fr-BE" altLang="fr-FR" sz="2800" dirty="0"/>
              <a:t>,K,Na)</a:t>
            </a:r>
            <a:r>
              <a:rPr lang="fr-BE" altLang="fr-FR" sz="2800" baseline="-25000" dirty="0"/>
              <a:t>9</a:t>
            </a:r>
            <a:r>
              <a:rPr lang="fr-BE" altLang="fr-FR" sz="2800" dirty="0"/>
              <a:t>[Al</a:t>
            </a:r>
            <a:r>
              <a:rPr lang="fr-BE" altLang="fr-FR" sz="2800" baseline="-25000" dirty="0"/>
              <a:t>9</a:t>
            </a:r>
            <a:r>
              <a:rPr lang="fr-BE" altLang="fr-FR" sz="2800" dirty="0"/>
              <a:t>Si</a:t>
            </a:r>
            <a:r>
              <a:rPr lang="fr-BE" altLang="fr-FR" sz="2800" baseline="-25000" dirty="0"/>
              <a:t>27</a:t>
            </a:r>
            <a:r>
              <a:rPr lang="fr-BE" altLang="fr-FR" sz="2800" dirty="0"/>
              <a:t>O</a:t>
            </a:r>
            <a:r>
              <a:rPr lang="fr-BE" altLang="fr-FR" sz="2800" baseline="-25000" dirty="0"/>
              <a:t>72</a:t>
            </a:r>
            <a:r>
              <a:rPr lang="fr-BE" altLang="fr-FR" sz="2800" dirty="0"/>
              <a:t>].28H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O</a:t>
            </a:r>
            <a:endParaRPr lang="fr-FR" altLang="fr-FR" sz="2800" dirty="0"/>
          </a:p>
        </p:txBody>
      </p:sp>
      <p:pic>
        <p:nvPicPr>
          <p:cNvPr id="4" name="Image 3" descr="W1874b Stilbite-Ca - L=1,6mm - Luminar 25mm(2) - 260mm - Diff - T - CZP">
            <a:extLst>
              <a:ext uri="{FF2B5EF4-FFF2-40B4-BE49-F238E27FC236}">
                <a16:creationId xmlns:a16="http://schemas.microsoft.com/office/drawing/2014/main" id="{ED12AA1D-EED1-4B08-929B-89FFA99630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708920"/>
            <a:ext cx="5544616" cy="373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21juin07 046">
            <a:extLst>
              <a:ext uri="{FF2B5EF4-FFF2-40B4-BE49-F238E27FC236}">
                <a16:creationId xmlns:a16="http://schemas.microsoft.com/office/drawing/2014/main" id="{2A50E3C5-7F8A-43DD-8395-659B9B5453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78" y="1399198"/>
            <a:ext cx="2520950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6FD85FC5-0B71-4BB2-816D-CB9489893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231236DD-402D-40E2-8D82-1793953E1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901B8C26-187B-46B2-B7F7-525CDF19D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5EA97BE2-B627-4956-A1B2-9319A595E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84FEB9E3-7414-4B0D-BD94-8D3474EEA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432384DB-F759-4068-A854-4CCE143D1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et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stilbite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-Ca!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41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9avril06 097">
            <a:extLst>
              <a:ext uri="{FF2B5EF4-FFF2-40B4-BE49-F238E27FC236}">
                <a16:creationId xmlns:a16="http://schemas.microsoft.com/office/drawing/2014/main" id="{078379BF-F4CC-4A72-B596-75C4FEA3623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0" y="1350050"/>
            <a:ext cx="3963224" cy="277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19avril06 089">
            <a:extLst>
              <a:ext uri="{FF2B5EF4-FFF2-40B4-BE49-F238E27FC236}">
                <a16:creationId xmlns:a16="http://schemas.microsoft.com/office/drawing/2014/main" id="{21AF8379-A845-481B-ACB5-C9213C9BB6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65" y="918384"/>
            <a:ext cx="2978150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BER24a 31">
            <a:extLst>
              <a:ext uri="{FF2B5EF4-FFF2-40B4-BE49-F238E27FC236}">
                <a16:creationId xmlns:a16="http://schemas.microsoft.com/office/drawing/2014/main" id="{188F1000-6238-4C12-8016-BBBBB95F14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4416472"/>
            <a:ext cx="2744843" cy="20264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37">
            <a:extLst>
              <a:ext uri="{FF2B5EF4-FFF2-40B4-BE49-F238E27FC236}">
                <a16:creationId xmlns:a16="http://schemas.microsoft.com/office/drawing/2014/main" id="{E87455E9-684B-4261-AC68-DD29C654A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00" y="4425135"/>
            <a:ext cx="35654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Ca</a:t>
            </a:r>
            <a:r>
              <a:rPr lang="fr-FR" sz="2800" baseline="-25000" dirty="0"/>
              <a:t>2</a:t>
            </a:r>
            <a:r>
              <a:rPr lang="fr-FR" sz="2800" dirty="0"/>
              <a:t>Al(Si</a:t>
            </a:r>
            <a:r>
              <a:rPr lang="fr-FR" sz="2800" baseline="-25000" dirty="0"/>
              <a:t>3</a:t>
            </a:r>
            <a:r>
              <a:rPr lang="fr-FR" sz="2800" dirty="0"/>
              <a:t>Al)O</a:t>
            </a:r>
            <a:r>
              <a:rPr lang="fr-FR" sz="2800" baseline="-25000" dirty="0"/>
              <a:t>10</a:t>
            </a:r>
            <a:r>
              <a:rPr lang="fr-FR" sz="2800" dirty="0"/>
              <a:t>(OH)</a:t>
            </a:r>
            <a:r>
              <a:rPr lang="fr-FR" sz="2800" baseline="-25000" dirty="0"/>
              <a:t>2</a:t>
            </a:r>
            <a:endParaRPr lang="fr-FR" altLang="fr-FR" sz="28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EFA6B86A-8FEA-4662-AAE4-DA5B8F64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28DD0045-ACD2-45AA-8AEC-95B0B837E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94D1A4ED-93CA-4499-9898-7F1C0D23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E6B1D675-2542-4A48-A75A-CD0AC3A5A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038AB0CF-D9AD-4997-B78A-D037CE55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D3A38775-A801-4557-93B4-B7B5E6EC6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prehnite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143" descr="Figure10">
            <a:extLst>
              <a:ext uri="{FF2B5EF4-FFF2-40B4-BE49-F238E27FC236}">
                <a16:creationId xmlns:a16="http://schemas.microsoft.com/office/drawing/2014/main" id="{66F50765-6026-49D9-9AEE-F0BCDD53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00" y="3429000"/>
            <a:ext cx="4267200" cy="2917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51">
            <a:extLst>
              <a:ext uri="{FF2B5EF4-FFF2-40B4-BE49-F238E27FC236}">
                <a16:creationId xmlns:a16="http://schemas.microsoft.com/office/drawing/2014/main" id="{920D2EA0-9E52-4370-8C6D-C000FBCC4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015" y="1879210"/>
            <a:ext cx="3292475" cy="9413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BE" altLang="fr-FR" dirty="0"/>
              <a:t>Détermination des conditions P/T postérieures au métamorphisme!</a:t>
            </a:r>
            <a:endParaRPr lang="fr-FR" altLang="fr-FR" dirty="0"/>
          </a:p>
        </p:txBody>
      </p:sp>
      <p:sp>
        <p:nvSpPr>
          <p:cNvPr id="14" name="AutoShape 152">
            <a:extLst>
              <a:ext uri="{FF2B5EF4-FFF2-40B4-BE49-F238E27FC236}">
                <a16:creationId xmlns:a16="http://schemas.microsoft.com/office/drawing/2014/main" id="{0A53B80B-AB89-4302-9335-E14C465D834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926080" y="2821939"/>
            <a:ext cx="4572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2904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4" descr="Pumpellyite001">
            <a:extLst>
              <a:ext uri="{FF2B5EF4-FFF2-40B4-BE49-F238E27FC236}">
                <a16:creationId xmlns:a16="http://schemas.microsoft.com/office/drawing/2014/main" id="{F60A03B0-39B8-4DFB-ADC0-3AFE63B89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0707"/>
            <a:ext cx="5562600" cy="15684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3">
            <a:extLst>
              <a:ext uri="{FF2B5EF4-FFF2-40B4-BE49-F238E27FC236}">
                <a16:creationId xmlns:a16="http://schemas.microsoft.com/office/drawing/2014/main" id="{D880C82F-BEDB-40AE-B08E-25A3665B5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59" y="2905780"/>
            <a:ext cx="513473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/>
              <a:t>Ca</a:t>
            </a:r>
            <a:r>
              <a:rPr lang="fr-BE" altLang="fr-FR" sz="2800" baseline="-25000"/>
              <a:t>2</a:t>
            </a:r>
            <a:r>
              <a:rPr lang="fr-BE" altLang="fr-FR" sz="2800"/>
              <a:t>Al</a:t>
            </a:r>
            <a:r>
              <a:rPr lang="fr-BE" altLang="fr-FR" sz="2800" baseline="-25000"/>
              <a:t>3</a:t>
            </a:r>
            <a:r>
              <a:rPr lang="fr-BE" altLang="fr-FR" sz="2800"/>
              <a:t>(SiO</a:t>
            </a:r>
            <a:r>
              <a:rPr lang="fr-BE" altLang="fr-FR" sz="2800" baseline="-25000"/>
              <a:t>4</a:t>
            </a:r>
            <a:r>
              <a:rPr lang="fr-BE" altLang="fr-FR" sz="2800"/>
              <a:t>)(Si</a:t>
            </a:r>
            <a:r>
              <a:rPr lang="fr-BE" altLang="fr-FR" sz="2800" baseline="-25000"/>
              <a:t>2</a:t>
            </a:r>
            <a:r>
              <a:rPr lang="fr-BE" altLang="fr-FR" sz="2800"/>
              <a:t>O</a:t>
            </a:r>
            <a:r>
              <a:rPr lang="fr-BE" altLang="fr-FR" sz="2800" baseline="-25000"/>
              <a:t>7</a:t>
            </a:r>
            <a:r>
              <a:rPr lang="fr-BE" altLang="fr-FR" sz="2800"/>
              <a:t>)O(OH).H</a:t>
            </a:r>
            <a:r>
              <a:rPr lang="fr-BE" altLang="fr-FR" sz="2800" baseline="-25000"/>
              <a:t>2</a:t>
            </a:r>
            <a:r>
              <a:rPr lang="fr-BE" altLang="fr-FR" sz="2800"/>
              <a:t>O</a:t>
            </a:r>
            <a:endParaRPr lang="fr-FR" altLang="fr-FR" sz="2800"/>
          </a:p>
        </p:txBody>
      </p:sp>
      <p:pic>
        <p:nvPicPr>
          <p:cNvPr id="8" name="Image 7" descr="pumpel-bertrix-7574674">
            <a:extLst>
              <a:ext uri="{FF2B5EF4-FFF2-40B4-BE49-F238E27FC236}">
                <a16:creationId xmlns:a16="http://schemas.microsoft.com/office/drawing/2014/main" id="{D05DB0D4-2E96-46DC-8A2D-ADA2FBF128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348880"/>
            <a:ext cx="5424178" cy="375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ber18 02 15-pumpellyiteAl-gammaContraste">
            <a:extLst>
              <a:ext uri="{FF2B5EF4-FFF2-40B4-BE49-F238E27FC236}">
                <a16:creationId xmlns:a16="http://schemas.microsoft.com/office/drawing/2014/main" id="{8E2E967C-CCEB-4A63-A5DB-5230E705CF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88" y="3585623"/>
            <a:ext cx="4107080" cy="29429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D9F1C155-633E-47B2-B999-11219AB5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74E68C3C-FBB7-415A-91DB-F2DFFE2B9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369446C2-F2CF-4484-A7C4-FCAE7377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C4E36B08-3045-409B-A716-8E2F00FC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5" name="Picture 2" descr="C:\Minéralogie\Congrès\IMA2018\Logo-ULG.jpg">
            <a:extLst>
              <a:ext uri="{FF2B5EF4-FFF2-40B4-BE49-F238E27FC236}">
                <a16:creationId xmlns:a16="http://schemas.microsoft.com/office/drawing/2014/main" id="{AF3E5BB1-C26F-4F4C-89A3-0E32777B2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9">
            <a:extLst>
              <a:ext uri="{FF2B5EF4-FFF2-40B4-BE49-F238E27FC236}">
                <a16:creationId xmlns:a16="http://schemas.microsoft.com/office/drawing/2014/main" id="{7EA812FD-96C3-4A17-B3F2-140815D05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pumpellyite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-(Al)… nouvelle espèce!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4411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1juin07 016">
            <a:extLst>
              <a:ext uri="{FF2B5EF4-FFF2-40B4-BE49-F238E27FC236}">
                <a16:creationId xmlns:a16="http://schemas.microsoft.com/office/drawing/2014/main" id="{3EA6ACDE-A4F8-48CE-BF79-F2A6E2EF7EA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48" y="3068960"/>
            <a:ext cx="4305300" cy="32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37">
            <a:extLst>
              <a:ext uri="{FF2B5EF4-FFF2-40B4-BE49-F238E27FC236}">
                <a16:creationId xmlns:a16="http://schemas.microsoft.com/office/drawing/2014/main" id="{B1A1EA22-99D0-4DA3-9842-00547A854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428" y="2852936"/>
            <a:ext cx="269817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 err="1"/>
              <a:t>Analcime</a:t>
            </a:r>
            <a:endParaRPr lang="fr-BE" altLang="fr-FR" sz="2800" dirty="0"/>
          </a:p>
          <a:p>
            <a:r>
              <a:rPr lang="fr-FR" sz="2800" dirty="0"/>
              <a:t>NaAlSi</a:t>
            </a:r>
            <a:r>
              <a:rPr lang="fr-FR" sz="2800" baseline="-25000" dirty="0"/>
              <a:t>2</a:t>
            </a:r>
            <a:r>
              <a:rPr lang="fr-FR" sz="2800" dirty="0"/>
              <a:t>O</a:t>
            </a:r>
            <a:r>
              <a:rPr lang="fr-FR" sz="2800" baseline="-25000" dirty="0"/>
              <a:t>6</a:t>
            </a:r>
            <a:r>
              <a:rPr lang="fr-FR" sz="2800" dirty="0"/>
              <a:t>.H</a:t>
            </a:r>
            <a:r>
              <a:rPr lang="fr-FR" sz="2800" baseline="-25000" dirty="0"/>
              <a:t>2</a:t>
            </a:r>
            <a:r>
              <a:rPr lang="fr-FR" sz="2800" dirty="0"/>
              <a:t>O </a:t>
            </a:r>
            <a:endParaRPr lang="fr-FR" altLang="fr-FR" sz="2800" dirty="0"/>
          </a:p>
        </p:txBody>
      </p:sp>
      <p:pic>
        <p:nvPicPr>
          <p:cNvPr id="4" name="Image 3" descr="15juin07 115">
            <a:extLst>
              <a:ext uri="{FF2B5EF4-FFF2-40B4-BE49-F238E27FC236}">
                <a16:creationId xmlns:a16="http://schemas.microsoft.com/office/drawing/2014/main" id="{4398BB4E-8A03-45EB-A624-9FDC4062CF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41" y="2060848"/>
            <a:ext cx="4567882" cy="32337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37">
            <a:extLst>
              <a:ext uri="{FF2B5EF4-FFF2-40B4-BE49-F238E27FC236}">
                <a16:creationId xmlns:a16="http://schemas.microsoft.com/office/drawing/2014/main" id="{5EEDEA82-F6F3-4A8C-B325-C9B466C92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520" y="5498735"/>
            <a:ext cx="3538149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Natrolite</a:t>
            </a:r>
          </a:p>
          <a:p>
            <a:r>
              <a:rPr lang="fr-FR" sz="2800" dirty="0"/>
              <a:t>Na</a:t>
            </a:r>
            <a:r>
              <a:rPr lang="fr-FR" sz="2800" baseline="-25000" dirty="0"/>
              <a:t>2</a:t>
            </a:r>
            <a:r>
              <a:rPr lang="fr-FR" sz="2800" dirty="0"/>
              <a:t>(Si</a:t>
            </a:r>
            <a:r>
              <a:rPr lang="fr-FR" sz="2800" baseline="-25000" dirty="0"/>
              <a:t>3</a:t>
            </a:r>
            <a:r>
              <a:rPr lang="fr-FR" sz="2800" dirty="0"/>
              <a:t>Al</a:t>
            </a:r>
            <a:r>
              <a:rPr lang="fr-FR" sz="2800" baseline="-25000" dirty="0"/>
              <a:t>2</a:t>
            </a:r>
            <a:r>
              <a:rPr lang="fr-FR" sz="2800" dirty="0"/>
              <a:t>)O</a:t>
            </a:r>
            <a:r>
              <a:rPr lang="fr-FR" sz="2800" baseline="-25000" dirty="0"/>
              <a:t>10</a:t>
            </a:r>
            <a:r>
              <a:rPr lang="fr-FR" sz="2800" dirty="0"/>
              <a:t>.2H</a:t>
            </a:r>
            <a:r>
              <a:rPr lang="fr-FR" sz="2800" baseline="-25000" dirty="0"/>
              <a:t>2</a:t>
            </a:r>
            <a:r>
              <a:rPr lang="fr-FR" sz="2800" dirty="0"/>
              <a:t>O </a:t>
            </a:r>
            <a:endParaRPr lang="fr-FR" altLang="fr-FR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A8ABE5-3CCF-4030-A7BA-F6F0FCD355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29000" r="24603" b="51050"/>
          <a:stretch/>
        </p:blipFill>
        <p:spPr>
          <a:xfrm>
            <a:off x="440428" y="1196752"/>
            <a:ext cx="6264696" cy="1368152"/>
          </a:xfrm>
          <a:prstGeom prst="rect">
            <a:avLst/>
          </a:prstGeom>
        </p:spPr>
      </p:pic>
      <p:sp>
        <p:nvSpPr>
          <p:cNvPr id="7" name="Text Box 22">
            <a:extLst>
              <a:ext uri="{FF2B5EF4-FFF2-40B4-BE49-F238E27FC236}">
                <a16:creationId xmlns:a16="http://schemas.microsoft.com/office/drawing/2014/main" id="{60DC6C6F-F103-4C54-BFBC-4D33AB087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B27D178E-862E-4329-BC80-71CB162E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6CAC2D83-E122-4B8F-B16F-2B564AFF7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81B39F59-4300-405B-AEC4-118991173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1" name="Picture 2" descr="C:\Minéralogie\Congrès\IMA2018\Logo-ULG.jpg">
            <a:extLst>
              <a:ext uri="{FF2B5EF4-FFF2-40B4-BE49-F238E27FC236}">
                <a16:creationId xmlns:a16="http://schemas.microsoft.com/office/drawing/2014/main" id="{0983D69B-B995-4C37-8678-5F64F2C2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214E17C6-B57F-46D9-9376-026E9528C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nouvelles découvertes…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644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trix-ardenne-30mars06 078-noir">
            <a:extLst>
              <a:ext uri="{FF2B5EF4-FFF2-40B4-BE49-F238E27FC236}">
                <a16:creationId xmlns:a16="http://schemas.microsoft.com/office/drawing/2014/main" id="{36E509D5-EDA3-40E7-BF48-9589BBC369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" y="3212975"/>
            <a:ext cx="3932372" cy="2994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ber15e 20-heulandite-gammaContraste">
            <a:extLst>
              <a:ext uri="{FF2B5EF4-FFF2-40B4-BE49-F238E27FC236}">
                <a16:creationId xmlns:a16="http://schemas.microsoft.com/office/drawing/2014/main" id="{9F6AEA0A-E154-4394-B7FC-B90F8EE93A2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562157"/>
            <a:ext cx="260985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F3CA89-35AE-4674-A5FB-0A7129512B1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t="7925" r="51384" b="40669"/>
          <a:stretch/>
        </p:blipFill>
        <p:spPr bwMode="auto">
          <a:xfrm>
            <a:off x="4816792" y="4552688"/>
            <a:ext cx="2558415" cy="1943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7">
            <a:extLst>
              <a:ext uri="{FF2B5EF4-FFF2-40B4-BE49-F238E27FC236}">
                <a16:creationId xmlns:a16="http://schemas.microsoft.com/office/drawing/2014/main" id="{16482CAE-2328-4ADD-B8B2-FECF055BA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66" y="1333762"/>
            <a:ext cx="4709944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Heulandite-Ca</a:t>
            </a:r>
          </a:p>
          <a:p>
            <a:r>
              <a:rPr lang="fr-FR" sz="2800" dirty="0"/>
              <a:t>(</a:t>
            </a:r>
            <a:r>
              <a:rPr lang="fr-FR" sz="2800" dirty="0" err="1"/>
              <a:t>Ca,Na,K</a:t>
            </a:r>
            <a:r>
              <a:rPr lang="fr-FR" sz="2800" dirty="0"/>
              <a:t>)</a:t>
            </a:r>
            <a:r>
              <a:rPr lang="fr-FR" sz="2800" baseline="-25000" dirty="0"/>
              <a:t>5</a:t>
            </a:r>
            <a:r>
              <a:rPr lang="fr-FR" sz="2800" dirty="0"/>
              <a:t>(Si</a:t>
            </a:r>
            <a:r>
              <a:rPr lang="fr-FR" sz="2800" baseline="-25000" dirty="0"/>
              <a:t>27</a:t>
            </a:r>
            <a:r>
              <a:rPr lang="fr-FR" sz="2800" dirty="0"/>
              <a:t>Al</a:t>
            </a:r>
            <a:r>
              <a:rPr lang="fr-FR" sz="2800" baseline="-25000" dirty="0"/>
              <a:t>9</a:t>
            </a:r>
            <a:r>
              <a:rPr lang="fr-FR" sz="2800" dirty="0"/>
              <a:t>)O</a:t>
            </a:r>
            <a:r>
              <a:rPr lang="fr-FR" sz="2800" baseline="-25000" dirty="0"/>
              <a:t>72</a:t>
            </a:r>
            <a:r>
              <a:rPr lang="fr-FR" sz="2800" dirty="0"/>
              <a:t>.2H</a:t>
            </a:r>
            <a:r>
              <a:rPr lang="fr-FR" sz="2800" baseline="-25000" dirty="0"/>
              <a:t>2</a:t>
            </a:r>
            <a:r>
              <a:rPr lang="fr-FR" sz="2800" dirty="0"/>
              <a:t>O</a:t>
            </a:r>
            <a:endParaRPr lang="fr-FR" altLang="fr-FR" sz="2800" dirty="0"/>
          </a:p>
        </p:txBody>
      </p:sp>
      <p:pic>
        <p:nvPicPr>
          <p:cNvPr id="6" name="Image 5" descr="ber07b 0-stellerite-contraste">
            <a:extLst>
              <a:ext uri="{FF2B5EF4-FFF2-40B4-BE49-F238E27FC236}">
                <a16:creationId xmlns:a16="http://schemas.microsoft.com/office/drawing/2014/main" id="{31940164-B19F-4FA9-B253-E1929F1EF33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006" y="1969676"/>
            <a:ext cx="4043484" cy="31572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37">
            <a:extLst>
              <a:ext uri="{FF2B5EF4-FFF2-40B4-BE49-F238E27FC236}">
                <a16:creationId xmlns:a16="http://schemas.microsoft.com/office/drawing/2014/main" id="{7FC85481-551B-4165-ACD4-E0D42C3C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304" y="5373216"/>
            <a:ext cx="3772186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 err="1"/>
              <a:t>Stellerite</a:t>
            </a:r>
            <a:endParaRPr lang="fr-BE" altLang="fr-FR" sz="2800" dirty="0"/>
          </a:p>
          <a:p>
            <a:pPr algn="ctr"/>
            <a:r>
              <a:rPr lang="fr-FR" sz="2800" dirty="0"/>
              <a:t>Ca</a:t>
            </a:r>
            <a:r>
              <a:rPr lang="fr-FR" sz="2800" baseline="-25000" dirty="0"/>
              <a:t>4</a:t>
            </a:r>
            <a:r>
              <a:rPr lang="fr-FR" sz="2800" dirty="0"/>
              <a:t>(Si</a:t>
            </a:r>
            <a:r>
              <a:rPr lang="fr-FR" sz="2800" baseline="-25000" dirty="0"/>
              <a:t>28</a:t>
            </a:r>
            <a:r>
              <a:rPr lang="fr-FR" sz="2800" dirty="0"/>
              <a:t>Al</a:t>
            </a:r>
            <a:r>
              <a:rPr lang="fr-FR" sz="2800" baseline="-25000" dirty="0"/>
              <a:t>8</a:t>
            </a:r>
            <a:r>
              <a:rPr lang="fr-FR" sz="2800" dirty="0"/>
              <a:t>)O</a:t>
            </a:r>
            <a:r>
              <a:rPr lang="fr-FR" sz="2800" baseline="-25000" dirty="0"/>
              <a:t>72</a:t>
            </a:r>
            <a:r>
              <a:rPr lang="fr-FR" sz="2800" dirty="0"/>
              <a:t>.28H</a:t>
            </a:r>
            <a:r>
              <a:rPr lang="fr-FR" sz="2800" baseline="-25000" dirty="0"/>
              <a:t>2</a:t>
            </a:r>
            <a:r>
              <a:rPr lang="fr-FR" sz="2800" dirty="0"/>
              <a:t>O</a:t>
            </a:r>
            <a:endParaRPr lang="fr-FR" altLang="fr-FR" sz="2800" dirty="0"/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8CF04FA5-6CDD-499F-B22D-7E4A4AF14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01588599-84B4-4737-8B9A-31B9D28B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DFC72023-4200-4E33-A3E5-8D27C6C8C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C025C517-83E5-41D3-81F3-2E894E0F2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2" name="Picture 2" descr="C:\Minéralogie\Congrès\IMA2018\Logo-ULG.jpg">
            <a:extLst>
              <a:ext uri="{FF2B5EF4-FFF2-40B4-BE49-F238E27FC236}">
                <a16:creationId xmlns:a16="http://schemas.microsoft.com/office/drawing/2014/main" id="{60C28532-9A7C-4E83-BD7B-C01BCA9A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288E44B8-EBF9-4124-9DDC-4EDF083E6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41314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Heulandite-Ca et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stellerite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" name="Picture 4" descr="New stamp PSD - PSDstamps">
            <a:extLst>
              <a:ext uri="{FF2B5EF4-FFF2-40B4-BE49-F238E27FC236}">
                <a16:creationId xmlns:a16="http://schemas.microsoft.com/office/drawing/2014/main" id="{4A9DECC6-ACDB-48B6-8BA8-D4A3AD7F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656" y="293734"/>
            <a:ext cx="287480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5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astnas2">
            <a:extLst>
              <a:ext uri="{FF2B5EF4-FFF2-40B4-BE49-F238E27FC236}">
                <a16:creationId xmlns:a16="http://schemas.microsoft.com/office/drawing/2014/main" id="{217C7A94-0028-4E2C-9245-F2B83E0B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83" y="1869309"/>
            <a:ext cx="4313092" cy="336927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5">
            <a:extLst>
              <a:ext uri="{FF2B5EF4-FFF2-40B4-BE49-F238E27FC236}">
                <a16:creationId xmlns:a16="http://schemas.microsoft.com/office/drawing/2014/main" id="{D23C6425-2348-4320-ADD2-67B2121AA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376" y="5375136"/>
            <a:ext cx="5743881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 err="1"/>
              <a:t>Bastnäsite</a:t>
            </a:r>
            <a:r>
              <a:rPr lang="fr-BE" altLang="fr-FR" sz="2800" dirty="0"/>
              <a:t>-(Ce)/</a:t>
            </a:r>
            <a:r>
              <a:rPr lang="fr-BE" altLang="fr-FR" sz="2800" dirty="0" err="1"/>
              <a:t>synchysite</a:t>
            </a:r>
            <a:r>
              <a:rPr lang="fr-BE" altLang="fr-FR" sz="2800" dirty="0"/>
              <a:t>-(Ce)</a:t>
            </a:r>
          </a:p>
          <a:p>
            <a:r>
              <a:rPr lang="fr-BE" altLang="fr-FR" sz="2800" dirty="0"/>
              <a:t>(</a:t>
            </a:r>
            <a:r>
              <a:rPr lang="fr-BE" altLang="fr-FR" sz="2800" dirty="0" err="1"/>
              <a:t>Ce,La</a:t>
            </a:r>
            <a:r>
              <a:rPr lang="fr-BE" altLang="fr-FR" sz="2800" dirty="0"/>
              <a:t>)(CO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)F/Ca(</a:t>
            </a:r>
            <a:r>
              <a:rPr lang="fr-BE" altLang="fr-FR" sz="2800" dirty="0" err="1"/>
              <a:t>Ce,La</a:t>
            </a:r>
            <a:r>
              <a:rPr lang="fr-BE" altLang="fr-FR" sz="2800" dirty="0"/>
              <a:t>)(CO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)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F</a:t>
            </a:r>
            <a:endParaRPr lang="fr-FR" altLang="fr-FR" sz="2800" dirty="0"/>
          </a:p>
        </p:txBody>
      </p:sp>
      <p:pic>
        <p:nvPicPr>
          <p:cNvPr id="9" name="Image 8" descr="W1880 Synchysite-(Ce) - L=4,6mm - Luminar 40mm(3) - 113mm - Diff - T - CZP">
            <a:extLst>
              <a:ext uri="{FF2B5EF4-FFF2-40B4-BE49-F238E27FC236}">
                <a16:creationId xmlns:a16="http://schemas.microsoft.com/office/drawing/2014/main" id="{3D2D2399-4319-403A-83D9-907414E862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429000"/>
            <a:ext cx="5040560" cy="298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F11687-62B8-46FB-AE4F-71C34FF9D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8" t="24421" r="31100" b="46850"/>
          <a:stretch/>
        </p:blipFill>
        <p:spPr>
          <a:xfrm>
            <a:off x="479376" y="1184074"/>
            <a:ext cx="4896544" cy="1970212"/>
          </a:xfrm>
          <a:prstGeom prst="rect">
            <a:avLst/>
          </a:prstGeom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E80FF522-2E3C-4477-93FD-DBC9EBF9E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6F589E25-FBD2-461E-804E-C7F862DA4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3AF7B490-E25F-40CA-A962-073EFBE89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CC99F88A-E74A-4175-B676-41EE0E66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5" name="Picture 2" descr="C:\Minéralogie\Congrès\IMA2018\Logo-ULG.jpg">
            <a:extLst>
              <a:ext uri="{FF2B5EF4-FFF2-40B4-BE49-F238E27FC236}">
                <a16:creationId xmlns:a16="http://schemas.microsoft.com/office/drawing/2014/main" id="{3B2AE26A-AF2C-418B-9AD8-74D701D5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9">
            <a:extLst>
              <a:ext uri="{FF2B5EF4-FFF2-40B4-BE49-F238E27FC236}">
                <a16:creationId xmlns:a16="http://schemas.microsoft.com/office/drawing/2014/main" id="{70EB2936-495E-4C42-B6B0-8E9EDC602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carbonates de terres rares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94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1434130E-4683-43B9-8A2D-0173D3C96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764704"/>
            <a:ext cx="72723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 de l’exposé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 descr="C:\Minéralogie\Congrès\IMA2018\Logo-ULG.jpg">
            <a:extLst>
              <a:ext uri="{FF2B5EF4-FFF2-40B4-BE49-F238E27FC236}">
                <a16:creationId xmlns:a16="http://schemas.microsoft.com/office/drawing/2014/main" id="{4536B450-3E55-4CAF-B793-16CEA2AB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53">
            <a:extLst>
              <a:ext uri="{FF2B5EF4-FFF2-40B4-BE49-F238E27FC236}">
                <a16:creationId xmlns:a16="http://schemas.microsoft.com/office/drawing/2014/main" id="{AB0DE3F9-7EE6-4688-A405-7331C688F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792" y="2276872"/>
            <a:ext cx="6948772" cy="310854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BE" altLang="fr-FR" sz="2800" b="1" u="sng" dirty="0"/>
              <a:t>Contexte géologique</a:t>
            </a:r>
          </a:p>
          <a:p>
            <a:pPr marL="457200" indent="-457200">
              <a:buFont typeface="+mj-lt"/>
              <a:buAutoNum type="arabicPeriod"/>
            </a:pPr>
            <a:endParaRPr lang="fr-BE" altLang="fr-FR" sz="2800" b="1" u="sng" dirty="0"/>
          </a:p>
          <a:p>
            <a:pPr marL="457200" indent="-457200">
              <a:buFont typeface="+mj-lt"/>
              <a:buAutoNum type="arabicPeriod"/>
            </a:pPr>
            <a:r>
              <a:rPr lang="fr-BE" altLang="fr-FR" sz="2800" b="1" u="sng" dirty="0"/>
              <a:t>Les minéraux du métamorphisme</a:t>
            </a:r>
          </a:p>
          <a:p>
            <a:pPr marL="457200" indent="-457200">
              <a:buFont typeface="+mj-lt"/>
              <a:buAutoNum type="arabicPeriod"/>
            </a:pPr>
            <a:endParaRPr lang="fr-BE" altLang="fr-FR" sz="2800" b="1" u="sng" dirty="0"/>
          </a:p>
          <a:p>
            <a:pPr marL="457200" indent="-457200">
              <a:buFont typeface="+mj-lt"/>
              <a:buAutoNum type="arabicPeriod"/>
            </a:pPr>
            <a:r>
              <a:rPr lang="fr-BE" altLang="fr-FR" sz="2800" b="1" u="sng" dirty="0"/>
              <a:t>Les zéolites de Bertrix</a:t>
            </a:r>
          </a:p>
          <a:p>
            <a:pPr marL="457200" indent="-457200">
              <a:buFont typeface="+mj-lt"/>
              <a:buAutoNum type="arabicPeriod"/>
            </a:pPr>
            <a:endParaRPr lang="fr-BE" altLang="fr-FR" sz="2800" b="1" u="sng" dirty="0"/>
          </a:p>
          <a:p>
            <a:pPr marL="457200" indent="-457200">
              <a:buFont typeface="+mj-lt"/>
              <a:buAutoNum type="arabicPeriod"/>
            </a:pPr>
            <a:r>
              <a:rPr lang="fr-BE" altLang="fr-FR" sz="2800" b="1" u="sng" dirty="0"/>
              <a:t>Les minéraux secondaires</a:t>
            </a:r>
            <a:r>
              <a:rPr lang="fr-BE" altLang="fr-FR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62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Ancylite">
            <a:extLst>
              <a:ext uri="{FF2B5EF4-FFF2-40B4-BE49-F238E27FC236}">
                <a16:creationId xmlns:a16="http://schemas.microsoft.com/office/drawing/2014/main" id="{DB376A77-9EB8-4662-A473-D977F388C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51225"/>
            <a:ext cx="4114800" cy="30162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6">
            <a:extLst>
              <a:ext uri="{FF2B5EF4-FFF2-40B4-BE49-F238E27FC236}">
                <a16:creationId xmlns:a16="http://schemas.microsoft.com/office/drawing/2014/main" id="{A3A816B6-C5A5-42ED-8EA3-959DB97F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29" y="2094865"/>
            <a:ext cx="396615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800" dirty="0"/>
              <a:t>CaCe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(CO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)</a:t>
            </a:r>
            <a:r>
              <a:rPr lang="fr-BE" altLang="fr-FR" sz="2800" baseline="-25000" dirty="0"/>
              <a:t>4</a:t>
            </a:r>
            <a:r>
              <a:rPr lang="fr-BE" altLang="fr-FR" sz="2800" dirty="0"/>
              <a:t>(OH)</a:t>
            </a:r>
            <a:r>
              <a:rPr lang="fr-BE" altLang="fr-FR" sz="2800" baseline="-25000" dirty="0"/>
              <a:t>3</a:t>
            </a:r>
            <a:r>
              <a:rPr lang="fr-BE" altLang="fr-FR" sz="2800" dirty="0"/>
              <a:t>.H</a:t>
            </a:r>
            <a:r>
              <a:rPr lang="fr-BE" altLang="fr-FR" sz="2800" baseline="-25000" dirty="0"/>
              <a:t>2</a:t>
            </a:r>
            <a:r>
              <a:rPr lang="fr-BE" altLang="fr-FR" sz="2800" dirty="0"/>
              <a:t>O</a:t>
            </a:r>
            <a:endParaRPr lang="fr-FR" altLang="fr-FR" sz="2800" dirty="0"/>
          </a:p>
        </p:txBody>
      </p:sp>
      <p:pic>
        <p:nvPicPr>
          <p:cNvPr id="4" name="Image 3" descr="W1832 Calcioancylite-(Ce) - L=0,28mm - Nikon 40x - 270mm - diff - T - HF (C)">
            <a:extLst>
              <a:ext uri="{FF2B5EF4-FFF2-40B4-BE49-F238E27FC236}">
                <a16:creationId xmlns:a16="http://schemas.microsoft.com/office/drawing/2014/main" id="{B2C97042-A9FD-4902-8351-230E7CD204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092" y="2025179"/>
            <a:ext cx="2894965" cy="189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ber12d 18-calcioancyliteCe-gammaContraste">
            <a:extLst>
              <a:ext uri="{FF2B5EF4-FFF2-40B4-BE49-F238E27FC236}">
                <a16:creationId xmlns:a16="http://schemas.microsoft.com/office/drawing/2014/main" id="{0760EC64-4284-4BFA-9CCC-D6236CC422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028" y="4233250"/>
            <a:ext cx="3001640" cy="221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W1843 Calcioancylite-(La) - L=1,25mm - Luminar 16mm(1) - 155mm - FAKE!">
            <a:extLst>
              <a:ext uri="{FF2B5EF4-FFF2-40B4-BE49-F238E27FC236}">
                <a16:creationId xmlns:a16="http://schemas.microsoft.com/office/drawing/2014/main" id="{0F741070-8AAF-443D-8C95-8602507BD3C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39" y="4233250"/>
            <a:ext cx="3144364" cy="221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W1836 Calcioancyllite-(Ce) - L=0,33mm - Nikon 40x - 208mm - diff - T - CZP">
            <a:extLst>
              <a:ext uri="{FF2B5EF4-FFF2-40B4-BE49-F238E27FC236}">
                <a16:creationId xmlns:a16="http://schemas.microsoft.com/office/drawing/2014/main" id="{C2E85DF3-AB4D-4107-939E-E49CBB3BBD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89" y="1680575"/>
            <a:ext cx="3391064" cy="22413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2">
            <a:extLst>
              <a:ext uri="{FF2B5EF4-FFF2-40B4-BE49-F238E27FC236}">
                <a16:creationId xmlns:a16="http://schemas.microsoft.com/office/drawing/2014/main" id="{597BF541-271A-4E3C-BB4A-508D2EFEA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569BA50C-585A-4E38-8E10-825742E4A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538438A1-FA31-4135-A480-7A3C2BAD2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C0280BE2-DF28-473F-814B-959852C5C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3" name="Picture 2" descr="C:\Minéralogie\Congrès\IMA2018\Logo-ULG.jpg">
            <a:extLst>
              <a:ext uri="{FF2B5EF4-FFF2-40B4-BE49-F238E27FC236}">
                <a16:creationId xmlns:a16="http://schemas.microsoft.com/office/drawing/2014/main" id="{CC895CB0-0A63-4F7C-9D49-86437C16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726616BD-69DB-4CC2-B6E8-BB4C67A2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calcioancylite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-(Ce)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236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er12c 15-calcioacnyliteLa-gammaContraste">
            <a:extLst>
              <a:ext uri="{FF2B5EF4-FFF2-40B4-BE49-F238E27FC236}">
                <a16:creationId xmlns:a16="http://schemas.microsoft.com/office/drawing/2014/main" id="{ED6485FB-FD87-4850-93F5-4810B5C9D69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522588"/>
            <a:ext cx="5067300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W1839a Calcioancyllite-(La) - L=1,15mm - Luminar 16mm(2) - 181mm - diff - T - CZP">
            <a:extLst>
              <a:ext uri="{FF2B5EF4-FFF2-40B4-BE49-F238E27FC236}">
                <a16:creationId xmlns:a16="http://schemas.microsoft.com/office/drawing/2014/main" id="{C3BF03F6-DCBC-4A2F-973A-CE343A3611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84784"/>
            <a:ext cx="5422900" cy="36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909914CD-2255-4000-AAFD-7032EFEC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CC5D2282-89A7-4229-AF6F-23F4469A0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F333E120-39A6-48C2-A300-D76617F4C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42BB2BE2-513B-4480-817C-F0BDCC094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8" name="Picture 2" descr="C:\Minéralogie\Congrès\IMA2018\Logo-ULG.jpg">
            <a:extLst>
              <a:ext uri="{FF2B5EF4-FFF2-40B4-BE49-F238E27FC236}">
                <a16:creationId xmlns:a16="http://schemas.microsoft.com/office/drawing/2014/main" id="{89B7335E-5945-42A9-A915-3EAD91ADF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DCE82444-B62F-4205-85FC-5980F4FE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 autre faciès de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calcioancylite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-(Ce)?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465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1821b Agardite-(Ce) - L=0,75mm - JML20x - 224mm - diff - T - HF (C)">
            <a:extLst>
              <a:ext uri="{FF2B5EF4-FFF2-40B4-BE49-F238E27FC236}">
                <a16:creationId xmlns:a16="http://schemas.microsoft.com/office/drawing/2014/main" id="{A000DBCB-82FD-4CC7-BEFE-C64C4D4769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4" y="1395436"/>
            <a:ext cx="5054605" cy="330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W1820 Agardite-(Ce) - L=1,05mm - Luminar 16mm(3) - 212mm - diff - T - HF (C)">
            <a:extLst>
              <a:ext uri="{FF2B5EF4-FFF2-40B4-BE49-F238E27FC236}">
                <a16:creationId xmlns:a16="http://schemas.microsoft.com/office/drawing/2014/main" id="{359C20DE-B459-405D-B2F2-5B6AED357C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26" y="2667268"/>
            <a:ext cx="5414646" cy="356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ber11a 9-AgarditeY-gammaContraste">
            <a:extLst>
              <a:ext uri="{FF2B5EF4-FFF2-40B4-BE49-F238E27FC236}">
                <a16:creationId xmlns:a16="http://schemas.microsoft.com/office/drawing/2014/main" id="{E44D0F5D-7332-4679-97FA-8F8D0E270EC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52" y="4452253"/>
            <a:ext cx="28829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5">
            <a:extLst>
              <a:ext uri="{FF2B5EF4-FFF2-40B4-BE49-F238E27FC236}">
                <a16:creationId xmlns:a16="http://schemas.microsoft.com/office/drawing/2014/main" id="{9DBE117C-79F5-4B79-9576-6A40AC903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043" y="1885261"/>
            <a:ext cx="4376519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YCu</a:t>
            </a:r>
            <a:r>
              <a:rPr lang="fr-FR" sz="2800" baseline="30000" dirty="0"/>
              <a:t>2+</a:t>
            </a:r>
            <a:r>
              <a:rPr lang="fr-FR" sz="2800" baseline="-25000" dirty="0"/>
              <a:t>6</a:t>
            </a:r>
            <a:r>
              <a:rPr lang="fr-FR" sz="2800" dirty="0"/>
              <a:t>(AsO</a:t>
            </a:r>
            <a:r>
              <a:rPr lang="fr-FR" sz="2800" baseline="-25000" dirty="0"/>
              <a:t>4</a:t>
            </a:r>
            <a:r>
              <a:rPr lang="fr-FR" sz="2800" dirty="0"/>
              <a:t>)</a:t>
            </a:r>
            <a:r>
              <a:rPr lang="fr-FR" sz="2800" baseline="-25000" dirty="0"/>
              <a:t>3</a:t>
            </a:r>
            <a:r>
              <a:rPr lang="fr-FR" sz="2800" dirty="0"/>
              <a:t>(OH)</a:t>
            </a:r>
            <a:r>
              <a:rPr lang="fr-FR" sz="2800" baseline="-25000" dirty="0"/>
              <a:t>6</a:t>
            </a:r>
            <a:r>
              <a:rPr lang="fr-FR" sz="2800" dirty="0"/>
              <a:t>.3H</a:t>
            </a:r>
            <a:r>
              <a:rPr lang="fr-FR" sz="2800" baseline="-25000" dirty="0"/>
              <a:t>2</a:t>
            </a:r>
            <a:r>
              <a:rPr lang="fr-FR" sz="2800" dirty="0"/>
              <a:t>O</a:t>
            </a:r>
            <a:endParaRPr lang="fr-FR" altLang="fr-FR" sz="28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1CC6070A-DA3E-42C8-AB87-CCBF21168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D4CC60D0-5383-4CDD-9D96-C2EB6BC9C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5952917F-01D8-4CDE-B09C-6AB124C29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B462840C-243C-45CC-B897-118505B0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BAF24CD2-82DC-4954-BB7A-F60872800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D7ECB345-3BD1-4E75-9230-883D3B21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190" y="559978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agardite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-(Y)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2" name="Picture 4" descr="New stamp PSD - PSDstamps">
            <a:extLst>
              <a:ext uri="{FF2B5EF4-FFF2-40B4-BE49-F238E27FC236}">
                <a16:creationId xmlns:a16="http://schemas.microsoft.com/office/drawing/2014/main" id="{6EC83F8B-DC58-4DF3-8E9A-1009C4DD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90" y="4714483"/>
            <a:ext cx="287480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313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C:\Minéralogie\Congrès\Bastogne 2011\Figure 4-titanite-bertrix.JPG">
            <a:extLst>
              <a:ext uri="{FF2B5EF4-FFF2-40B4-BE49-F238E27FC236}">
                <a16:creationId xmlns:a16="http://schemas.microsoft.com/office/drawing/2014/main" id="{B84FB07F-8C50-435A-9894-AC39871BF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10" y="1278321"/>
            <a:ext cx="3194720" cy="26617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5" descr="C:\Minéralogie\Congrès\Bastogne 2011\Figure 5-titanite-bertrix.tif">
            <a:extLst>
              <a:ext uri="{FF2B5EF4-FFF2-40B4-BE49-F238E27FC236}">
                <a16:creationId xmlns:a16="http://schemas.microsoft.com/office/drawing/2014/main" id="{73CC5482-EA02-4FF0-973B-A12EC80E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90" y="1325623"/>
            <a:ext cx="2601693" cy="2544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C:\Minéralogie\Congrès\Bastogne 2011\Figure 6-titanite-bertrix.JPG">
            <a:extLst>
              <a:ext uri="{FF2B5EF4-FFF2-40B4-BE49-F238E27FC236}">
                <a16:creationId xmlns:a16="http://schemas.microsoft.com/office/drawing/2014/main" id="{B1E489E3-D939-40E7-8E53-26AA1385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14" y="4219943"/>
            <a:ext cx="2885182" cy="240381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C:\Minéralogie\Congrès\Bastogne 2011\Figure 7-titanite-bertrix.tif">
            <a:extLst>
              <a:ext uri="{FF2B5EF4-FFF2-40B4-BE49-F238E27FC236}">
                <a16:creationId xmlns:a16="http://schemas.microsoft.com/office/drawing/2014/main" id="{AE152382-BD9A-4418-908D-107A6446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66" y="4225581"/>
            <a:ext cx="2601694" cy="234875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CF776E03-1EB0-496B-94A5-BB0A2905E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589" y="1325623"/>
            <a:ext cx="131478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400" dirty="0"/>
              <a:t>Anatase</a:t>
            </a:r>
          </a:p>
          <a:p>
            <a:r>
              <a:rPr lang="fr-BE" altLang="fr-FR" sz="2400" dirty="0"/>
              <a:t>TiO</a:t>
            </a:r>
            <a:r>
              <a:rPr lang="fr-BE" altLang="fr-FR" sz="2400" baseline="-25000" dirty="0"/>
              <a:t>2</a:t>
            </a:r>
            <a:endParaRPr lang="fr-FR" altLang="fr-FR" sz="2400" dirty="0"/>
          </a:p>
        </p:txBody>
      </p:sp>
      <p:sp>
        <p:nvSpPr>
          <p:cNvPr id="7" name="Text Box 23">
            <a:extLst>
              <a:ext uri="{FF2B5EF4-FFF2-40B4-BE49-F238E27FC236}">
                <a16:creationId xmlns:a16="http://schemas.microsoft.com/office/drawing/2014/main" id="{0033530E-1250-4081-B0C3-A35CEAC9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66" y="4219943"/>
            <a:ext cx="131478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400" dirty="0"/>
              <a:t>Brookite</a:t>
            </a:r>
          </a:p>
          <a:p>
            <a:r>
              <a:rPr lang="fr-BE" altLang="fr-FR" sz="2400" dirty="0"/>
              <a:t>TiO</a:t>
            </a:r>
            <a:r>
              <a:rPr lang="fr-BE" altLang="fr-FR" sz="2400" baseline="-25000" dirty="0"/>
              <a:t>2</a:t>
            </a:r>
            <a:endParaRPr lang="fr-FR" altLang="fr-FR" sz="2400" dirty="0"/>
          </a:p>
        </p:txBody>
      </p:sp>
      <p:pic>
        <p:nvPicPr>
          <p:cNvPr id="8" name="Picture 39" descr="C:\Minéralogie\Congrès\Bastogne 2011\Figure 3-titanite-bertrix.JPG">
            <a:extLst>
              <a:ext uri="{FF2B5EF4-FFF2-40B4-BE49-F238E27FC236}">
                <a16:creationId xmlns:a16="http://schemas.microsoft.com/office/drawing/2014/main" id="{3BD9AB75-A987-46D4-AB92-E75A21501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450" y="2228465"/>
            <a:ext cx="3390508" cy="282448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0">
            <a:extLst>
              <a:ext uri="{FF2B5EF4-FFF2-40B4-BE49-F238E27FC236}">
                <a16:creationId xmlns:a16="http://schemas.microsoft.com/office/drawing/2014/main" id="{4EA2AEBC-4E95-4F37-BCC6-70CDC0C4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008" y="5157192"/>
            <a:ext cx="97334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400" dirty="0"/>
              <a:t>Rutile</a:t>
            </a:r>
          </a:p>
          <a:p>
            <a:r>
              <a:rPr lang="fr-BE" altLang="fr-FR" sz="2400" dirty="0"/>
              <a:t>TiO</a:t>
            </a:r>
            <a:r>
              <a:rPr lang="fr-BE" altLang="fr-FR" sz="2400" baseline="-25000" dirty="0"/>
              <a:t>2</a:t>
            </a:r>
            <a:endParaRPr lang="fr-FR" altLang="fr-FR" sz="2400" dirty="0"/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52F1EC60-4FB6-4A4D-A005-28FA31D1A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899B6598-3914-47E7-9F73-7B9CBDA21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20F5E21C-0AED-4D9E-8F60-2B4305529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C37B7766-6591-4AC7-BF2A-A14086697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4" name="Picture 2" descr="C:\Minéralogie\Congrès\IMA2018\Logo-ULG.jpg">
            <a:extLst>
              <a:ext uri="{FF2B5EF4-FFF2-40B4-BE49-F238E27FC236}">
                <a16:creationId xmlns:a16="http://schemas.microsoft.com/office/drawing/2014/main" id="{10AEB8A1-665F-4127-84CC-358E17AC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9">
            <a:extLst>
              <a:ext uri="{FF2B5EF4-FFF2-40B4-BE49-F238E27FC236}">
                <a16:creationId xmlns:a16="http://schemas.microsoft.com/office/drawing/2014/main" id="{195E2036-8759-4A71-8F78-972B87765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oxydes de titane de Bertrix-sud…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635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1824b Anatase - L=0,29mm - Nikon 40x - 264mm - diff - T - HF (C)">
            <a:extLst>
              <a:ext uri="{FF2B5EF4-FFF2-40B4-BE49-F238E27FC236}">
                <a16:creationId xmlns:a16="http://schemas.microsoft.com/office/drawing/2014/main" id="{29C963D7-6632-4F62-A9B1-4617FB3E2C4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2"/>
          <a:stretch/>
        </p:blipFill>
        <p:spPr bwMode="auto">
          <a:xfrm>
            <a:off x="9043856" y="2002408"/>
            <a:ext cx="2609850" cy="299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91CD60-B2DF-4566-A84C-13B99EC2B5F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6" r="53443" b="32389"/>
          <a:stretch/>
        </p:blipFill>
        <p:spPr bwMode="auto">
          <a:xfrm>
            <a:off x="5752686" y="692696"/>
            <a:ext cx="2590165" cy="2995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W1871 Rutile - L=5,5mm - Luminar 40mm(3) - 82mm - Diff - T - CZP">
            <a:extLst>
              <a:ext uri="{FF2B5EF4-FFF2-40B4-BE49-F238E27FC236}">
                <a16:creationId xmlns:a16="http://schemas.microsoft.com/office/drawing/2014/main" id="{3CCB4BD3-1ADE-4626-9206-DD4754DEF8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4" y="1246889"/>
            <a:ext cx="4692879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W1870 Rutile - L=2,45mm - Luminar 25mm(3) - 132mm - Diff - T - CZP">
            <a:extLst>
              <a:ext uri="{FF2B5EF4-FFF2-40B4-BE49-F238E27FC236}">
                <a16:creationId xmlns:a16="http://schemas.microsoft.com/office/drawing/2014/main" id="{1FD4E35B-363C-4BBF-9C07-995B7D2F05D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72" y="3501008"/>
            <a:ext cx="5021327" cy="31380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Box 22">
            <a:extLst>
              <a:ext uri="{FF2B5EF4-FFF2-40B4-BE49-F238E27FC236}">
                <a16:creationId xmlns:a16="http://schemas.microsoft.com/office/drawing/2014/main" id="{DC12A46A-A523-42AC-9AB1-72F32A00C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EC485EFD-CAED-48F6-A028-8E5084DD0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7A9F96E4-BDBF-42DF-A576-FB4D28BEF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380CC2D1-1A44-421E-8140-7C0483181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AF340355-01AC-4CC5-9874-E63814052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228741E8-8128-4C1B-8DEA-59DC5C883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et ceux de La Flèche!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B224BFDE-B362-4444-BCB0-B4353518C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997" y="5229200"/>
            <a:ext cx="131478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400" dirty="0"/>
              <a:t>Anatase</a:t>
            </a:r>
          </a:p>
          <a:p>
            <a:r>
              <a:rPr lang="fr-BE" altLang="fr-FR" sz="2400" dirty="0"/>
              <a:t>TiO</a:t>
            </a:r>
            <a:r>
              <a:rPr lang="fr-BE" altLang="fr-FR" sz="2400" baseline="-25000" dirty="0"/>
              <a:t>2</a:t>
            </a:r>
            <a:endParaRPr lang="fr-FR" altLang="fr-FR" sz="2400" dirty="0"/>
          </a:p>
        </p:txBody>
      </p:sp>
      <p:sp>
        <p:nvSpPr>
          <p:cNvPr id="13" name="Text Box 40">
            <a:extLst>
              <a:ext uri="{FF2B5EF4-FFF2-40B4-BE49-F238E27FC236}">
                <a16:creationId xmlns:a16="http://schemas.microsoft.com/office/drawing/2014/main" id="{5F4C79D5-CDCC-44DB-9702-69035DE77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5068" y="4967621"/>
            <a:ext cx="973344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400" dirty="0"/>
              <a:t>Rutile</a:t>
            </a:r>
          </a:p>
          <a:p>
            <a:r>
              <a:rPr lang="fr-BE" altLang="fr-FR" sz="2400" dirty="0"/>
              <a:t>TiO</a:t>
            </a:r>
            <a:r>
              <a:rPr lang="fr-BE" altLang="fr-FR" sz="2400" baseline="-25000" dirty="0"/>
              <a:t>2</a:t>
            </a:r>
            <a:endParaRPr lang="fr-FR" altLang="fr-FR" sz="2400" dirty="0"/>
          </a:p>
        </p:txBody>
      </p:sp>
    </p:spTree>
    <p:extLst>
      <p:ext uri="{BB962C8B-B14F-4D97-AF65-F5344CB8AC3E}">
        <p14:creationId xmlns:p14="http://schemas.microsoft.com/office/powerpoint/2010/main" val="260793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1868b Oxydes Mn - L=0,61mm - B&amp;L50x(3) - 130mm - Diff - T - CZP">
            <a:extLst>
              <a:ext uri="{FF2B5EF4-FFF2-40B4-BE49-F238E27FC236}">
                <a16:creationId xmlns:a16="http://schemas.microsoft.com/office/drawing/2014/main" id="{4CA76BD7-B1D8-44BF-BAFE-EF27D62902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94" y="2138682"/>
            <a:ext cx="6498897" cy="427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ber-06a 11">
            <a:extLst>
              <a:ext uri="{FF2B5EF4-FFF2-40B4-BE49-F238E27FC236}">
                <a16:creationId xmlns:a16="http://schemas.microsoft.com/office/drawing/2014/main" id="{43F537F0-A260-4A84-9A96-9CD87CD0E9A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4471957"/>
            <a:ext cx="2804795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BER28c 35">
            <a:extLst>
              <a:ext uri="{FF2B5EF4-FFF2-40B4-BE49-F238E27FC236}">
                <a16:creationId xmlns:a16="http://schemas.microsoft.com/office/drawing/2014/main" id="{254A48F7-5D0C-4991-AAB1-8F6818E59B8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39" y="1802547"/>
            <a:ext cx="4111774" cy="28863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25">
            <a:extLst>
              <a:ext uri="{FF2B5EF4-FFF2-40B4-BE49-F238E27FC236}">
                <a16:creationId xmlns:a16="http://schemas.microsoft.com/office/drawing/2014/main" id="{5231F2B8-64AC-4C34-83D5-3FD1AD7E7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216391"/>
            <a:ext cx="6769802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Mn</a:t>
            </a:r>
            <a:r>
              <a:rPr lang="en-US" sz="2800" baseline="30000" dirty="0"/>
              <a:t>4+</a:t>
            </a:r>
            <a:r>
              <a:rPr lang="en-US" sz="2800" dirty="0"/>
              <a:t>(O,OH)</a:t>
            </a:r>
            <a:r>
              <a:rPr lang="en-US" sz="2800" baseline="-25000" dirty="0"/>
              <a:t>2</a:t>
            </a:r>
            <a:r>
              <a:rPr lang="en-US" sz="2800" dirty="0"/>
              <a:t>.(</a:t>
            </a:r>
            <a:r>
              <a:rPr lang="en-US" sz="2800" dirty="0" err="1"/>
              <a:t>Co,Ni,Mg,Ca</a:t>
            </a:r>
            <a:r>
              <a:rPr lang="en-US" sz="2800" dirty="0"/>
              <a:t>)</a:t>
            </a:r>
            <a:r>
              <a:rPr lang="en-US" sz="2800" baseline="-25000" dirty="0"/>
              <a:t>x</a:t>
            </a:r>
            <a:r>
              <a:rPr lang="en-US" sz="2800" dirty="0"/>
              <a:t>(OH)</a:t>
            </a:r>
            <a:r>
              <a:rPr lang="en-US" sz="2800" baseline="-25000" dirty="0"/>
              <a:t>2x</a:t>
            </a:r>
            <a:r>
              <a:rPr lang="en-US" sz="2800" dirty="0"/>
              <a:t>.nH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endParaRPr lang="fr-FR" altLang="fr-FR" sz="28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EE9B2F40-6369-4957-B641-5D1DC994F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11228F4F-46A4-4023-B51A-7557131CB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F912ABA0-05A1-41C2-81B6-99258DE5B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92DABC44-3EC1-4EFF-A74D-9CF5C4279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D39195EE-76A3-4E90-A82D-17E71AA9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9">
            <a:extLst>
              <a:ext uri="{FF2B5EF4-FFF2-40B4-BE49-F238E27FC236}">
                <a16:creationId xmlns:a16="http://schemas.microsoft.com/office/drawing/2014/main" id="{A837D19F-2CEA-483E-89E5-63C24C1E4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67" y="417853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L’asbolane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4" descr="New stamp PSD - PSDstamps">
            <a:extLst>
              <a:ext uri="{FF2B5EF4-FFF2-40B4-BE49-F238E27FC236}">
                <a16:creationId xmlns:a16="http://schemas.microsoft.com/office/drawing/2014/main" id="{A2F3AB1E-07C9-4DC6-A1C4-ECF0534C7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32" y="4650259"/>
            <a:ext cx="287480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976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1854w Goudeyite - L=0,68mm - JML20x - 249mm - diff - T - CZP">
            <a:extLst>
              <a:ext uri="{FF2B5EF4-FFF2-40B4-BE49-F238E27FC236}">
                <a16:creationId xmlns:a16="http://schemas.microsoft.com/office/drawing/2014/main" id="{594EA52B-B091-42E9-A35B-107A65AB11B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59" y="2262067"/>
            <a:ext cx="5319831" cy="35047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EE0692E6-D1CE-402D-89BA-4D83C8B2F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331" y="1280303"/>
            <a:ext cx="2760692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2800" dirty="0"/>
              <a:t>Cu</a:t>
            </a:r>
            <a:r>
              <a:rPr lang="fr-FR" sz="2800" baseline="-25000" dirty="0"/>
              <a:t>3</a:t>
            </a:r>
            <a:r>
              <a:rPr lang="fr-FR" sz="2800" dirty="0"/>
              <a:t>(AsO</a:t>
            </a:r>
            <a:r>
              <a:rPr lang="fr-FR" sz="2800" baseline="-25000" dirty="0"/>
              <a:t>4</a:t>
            </a:r>
            <a:r>
              <a:rPr lang="fr-FR" sz="2800" dirty="0"/>
              <a:t>)(OH)</a:t>
            </a:r>
            <a:r>
              <a:rPr lang="fr-FR" sz="2800" baseline="-25000" dirty="0"/>
              <a:t>3</a:t>
            </a:r>
            <a:endParaRPr lang="fr-BE" sz="2800" i="1" dirty="0"/>
          </a:p>
        </p:txBody>
      </p:sp>
      <p:pic>
        <p:nvPicPr>
          <p:cNvPr id="4" name="Image 3" descr="ber11f 10-Agardite-gammaContraste">
            <a:extLst>
              <a:ext uri="{FF2B5EF4-FFF2-40B4-BE49-F238E27FC236}">
                <a16:creationId xmlns:a16="http://schemas.microsoft.com/office/drawing/2014/main" id="{B3260254-CC6D-46C8-BFCF-FFCC324C112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4" y="1361897"/>
            <a:ext cx="2813050" cy="2102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78EA8A-D7AC-4D0E-93B1-D86CB7384EE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5" t="4112" r="52308" b="38328"/>
          <a:stretch/>
        </p:blipFill>
        <p:spPr bwMode="auto">
          <a:xfrm>
            <a:off x="3594382" y="1359535"/>
            <a:ext cx="2356485" cy="20694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1B7FECE-1ABE-4A8E-9D26-BC4C9C82C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43609"/>
              </p:ext>
            </p:extLst>
          </p:nvPr>
        </p:nvGraphicFramePr>
        <p:xfrm>
          <a:off x="479376" y="3822868"/>
          <a:ext cx="5842152" cy="25970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139">
                  <a:extLst>
                    <a:ext uri="{9D8B030D-6E8A-4147-A177-3AD203B41FA5}">
                      <a16:colId xmlns:a16="http://schemas.microsoft.com/office/drawing/2014/main" val="4166154694"/>
                    </a:ext>
                  </a:extLst>
                </a:gridCol>
                <a:gridCol w="828322">
                  <a:extLst>
                    <a:ext uri="{9D8B030D-6E8A-4147-A177-3AD203B41FA5}">
                      <a16:colId xmlns:a16="http://schemas.microsoft.com/office/drawing/2014/main" val="2613757724"/>
                    </a:ext>
                  </a:extLst>
                </a:gridCol>
                <a:gridCol w="692191">
                  <a:extLst>
                    <a:ext uri="{9D8B030D-6E8A-4147-A177-3AD203B41FA5}">
                      <a16:colId xmlns:a16="http://schemas.microsoft.com/office/drawing/2014/main" val="508909482"/>
                    </a:ext>
                  </a:extLst>
                </a:gridCol>
                <a:gridCol w="1352854">
                  <a:extLst>
                    <a:ext uri="{9D8B030D-6E8A-4147-A177-3AD203B41FA5}">
                      <a16:colId xmlns:a16="http://schemas.microsoft.com/office/drawing/2014/main" val="3076832759"/>
                    </a:ext>
                  </a:extLst>
                </a:gridCol>
                <a:gridCol w="1099323">
                  <a:extLst>
                    <a:ext uri="{9D8B030D-6E8A-4147-A177-3AD203B41FA5}">
                      <a16:colId xmlns:a16="http://schemas.microsoft.com/office/drawing/2014/main" val="2228675798"/>
                    </a:ext>
                  </a:extLst>
                </a:gridCol>
                <a:gridCol w="1099323">
                  <a:extLst>
                    <a:ext uri="{9D8B030D-6E8A-4147-A177-3AD203B41FA5}">
                      <a16:colId xmlns:a16="http://schemas.microsoft.com/office/drawing/2014/main" val="3391343002"/>
                    </a:ext>
                  </a:extLst>
                </a:gridCol>
              </a:tblGrid>
              <a:tr h="4899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 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Bertrix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Majuba Hill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Névada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USA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effectLst/>
                        </a:rPr>
                        <a:t>Roughton</a:t>
                      </a:r>
                      <a:r>
                        <a:rPr lang="fr-FR" sz="1200" dirty="0">
                          <a:effectLst/>
                        </a:rPr>
                        <a:t> Gill</a:t>
                      </a:r>
                      <a:endParaRPr lang="fr-B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Angleterre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Majuba Hill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Névada 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USA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Carissa Mine</a:t>
                      </a:r>
                      <a:endParaRPr lang="fr-B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Utah </a:t>
                      </a:r>
                      <a:endParaRPr lang="fr-BE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USA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2489251"/>
                  </a:ext>
                </a:extLst>
              </a:tr>
              <a:tr h="460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Référence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Ce travail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Ghose et al. (1965)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Eby &amp; Hawthorne (1990)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RRUFF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R070092.2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RRUFF</a:t>
                      </a:r>
                      <a:endParaRPr lang="fr-BE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R050659.9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2799716"/>
                  </a:ext>
                </a:extLst>
              </a:tr>
              <a:tr h="153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 (Å)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7,266(3)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7,24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7,257(2)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7,2697(2)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7,23(1)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6165113"/>
                  </a:ext>
                </a:extLst>
              </a:tr>
              <a:tr h="153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 (Å)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6,461(2)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6,46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6,457(2)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6,4595(4)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6,427(7)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8348065"/>
                  </a:ext>
                </a:extLst>
              </a:tr>
              <a:tr h="307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 (Å)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12,396(4)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12,38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12,378(3)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12,397(1)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12,34(2)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0499817"/>
                  </a:ext>
                </a:extLst>
              </a:tr>
              <a:tr h="153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β (°)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99,49(3)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99,5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99,51(2)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99,492(8)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99,52(5)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0843224"/>
                  </a:ext>
                </a:extLst>
              </a:tr>
              <a:tr h="4609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Groupe spatial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P2</a:t>
                      </a:r>
                      <a:r>
                        <a:rPr lang="fr-FR" sz="1200" baseline="-25000">
                          <a:effectLst/>
                        </a:rPr>
                        <a:t>1</a:t>
                      </a:r>
                      <a:r>
                        <a:rPr lang="fr-FR" sz="1200">
                          <a:effectLst/>
                        </a:rPr>
                        <a:t>/c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P2</a:t>
                      </a:r>
                      <a:r>
                        <a:rPr lang="fr-FR" sz="1200" baseline="-25000">
                          <a:effectLst/>
                        </a:rPr>
                        <a:t>1</a:t>
                      </a:r>
                      <a:r>
                        <a:rPr lang="fr-FR" sz="1200">
                          <a:effectLst/>
                        </a:rPr>
                        <a:t>/c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P2</a:t>
                      </a:r>
                      <a:r>
                        <a:rPr lang="fr-FR" sz="1200" baseline="-25000">
                          <a:effectLst/>
                        </a:rPr>
                        <a:t>1</a:t>
                      </a:r>
                      <a:r>
                        <a:rPr lang="fr-FR" sz="1200">
                          <a:effectLst/>
                        </a:rPr>
                        <a:t>/c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-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-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631352"/>
                  </a:ext>
                </a:extLst>
              </a:tr>
            </a:tbl>
          </a:graphicData>
        </a:graphic>
      </p:graphicFrame>
      <p:sp>
        <p:nvSpPr>
          <p:cNvPr id="7" name="Text Box 22">
            <a:extLst>
              <a:ext uri="{FF2B5EF4-FFF2-40B4-BE49-F238E27FC236}">
                <a16:creationId xmlns:a16="http://schemas.microsoft.com/office/drawing/2014/main" id="{9089CEBA-C41B-4F54-B939-01BEC09E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F20D6AE-F739-4F5C-A496-9CA49D7F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ECE57C1B-3F9F-41A8-9CB6-79B7D292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C40B77E9-E5DE-4179-8E3E-F9EE70D04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1" name="Picture 2" descr="C:\Minéralogie\Congrès\IMA2018\Logo-ULG.jpg">
            <a:extLst>
              <a:ext uri="{FF2B5EF4-FFF2-40B4-BE49-F238E27FC236}">
                <a16:creationId xmlns:a16="http://schemas.microsoft.com/office/drawing/2014/main" id="{76C707C4-052A-4227-AAA2-E9C11FBA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9">
            <a:extLst>
              <a:ext uri="{FF2B5EF4-FFF2-40B4-BE49-F238E27FC236}">
                <a16:creationId xmlns:a16="http://schemas.microsoft.com/office/drawing/2014/main" id="{2C9CE43F-A6A0-4EB3-89CD-4F9FD218B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16" y="497579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clinoclase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035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66650E8-053F-4FDB-801D-F041CB0AB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843254"/>
              </p:ext>
            </p:extLst>
          </p:nvPr>
        </p:nvGraphicFramePr>
        <p:xfrm>
          <a:off x="1271464" y="1425516"/>
          <a:ext cx="4920957" cy="3291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2605">
                  <a:extLst>
                    <a:ext uri="{9D8B030D-6E8A-4147-A177-3AD203B41FA5}">
                      <a16:colId xmlns:a16="http://schemas.microsoft.com/office/drawing/2014/main" val="2664396799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5818729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u="sng">
                          <a:effectLst/>
                        </a:rPr>
                        <a:t>Minéral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u="sng" dirty="0">
                          <a:effectLst/>
                        </a:rPr>
                        <a:t>Formule chimique idéale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8712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b="1" dirty="0" err="1">
                          <a:solidFill>
                            <a:srgbClr val="C00000"/>
                          </a:solidFill>
                          <a:effectLst/>
                        </a:rPr>
                        <a:t>Agardite</a:t>
                      </a:r>
                      <a:r>
                        <a:rPr lang="fr-FR" sz="1200" b="1" dirty="0">
                          <a:solidFill>
                            <a:srgbClr val="C00000"/>
                          </a:solidFill>
                          <a:effectLst/>
                        </a:rPr>
                        <a:t>-(Y)</a:t>
                      </a:r>
                      <a:endParaRPr lang="fr-BE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YCu</a:t>
                      </a:r>
                      <a:r>
                        <a:rPr lang="fr-FR" sz="1200" baseline="30000">
                          <a:effectLst/>
                        </a:rPr>
                        <a:t>2+</a:t>
                      </a:r>
                      <a:r>
                        <a:rPr lang="fr-FR" sz="1200" baseline="-25000">
                          <a:effectLst/>
                        </a:rPr>
                        <a:t>6</a:t>
                      </a:r>
                      <a:r>
                        <a:rPr lang="fr-FR" sz="1200">
                          <a:effectLst/>
                        </a:rPr>
                        <a:t>(AsO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)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r>
                        <a:rPr lang="fr-FR" sz="1200">
                          <a:effectLst/>
                        </a:rPr>
                        <a:t>(OH)</a:t>
                      </a:r>
                      <a:r>
                        <a:rPr lang="fr-FR" sz="1200" baseline="-25000">
                          <a:effectLst/>
                        </a:rPr>
                        <a:t>6</a:t>
                      </a:r>
                      <a:r>
                        <a:rPr lang="fr-FR" sz="1200">
                          <a:effectLst/>
                        </a:rPr>
                        <a:t>.3H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84539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Albite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Na[AlSi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r>
                        <a:rPr lang="fr-FR" sz="1200" baseline="-25000">
                          <a:effectLst/>
                        </a:rPr>
                        <a:t>8</a:t>
                      </a:r>
                      <a:r>
                        <a:rPr lang="fr-FR" sz="1200">
                          <a:effectLst/>
                        </a:rPr>
                        <a:t>]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4046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solidFill>
                            <a:srgbClr val="0070C0"/>
                          </a:solidFill>
                          <a:effectLst/>
                        </a:rPr>
                        <a:t>Analcime</a:t>
                      </a:r>
                      <a:endParaRPr lang="fr-BE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Na[AlSi</a:t>
                      </a:r>
                      <a:r>
                        <a:rPr lang="fr-FR" sz="1200" baseline="-25000" dirty="0">
                          <a:effectLst/>
                        </a:rPr>
                        <a:t>2</a:t>
                      </a:r>
                      <a:r>
                        <a:rPr lang="fr-FR" sz="1200" dirty="0">
                          <a:effectLst/>
                        </a:rPr>
                        <a:t>O</a:t>
                      </a:r>
                      <a:r>
                        <a:rPr lang="fr-FR" sz="1200" baseline="-25000" dirty="0">
                          <a:effectLst/>
                        </a:rPr>
                        <a:t>6</a:t>
                      </a:r>
                      <a:r>
                        <a:rPr lang="fr-FR" sz="1200" dirty="0">
                          <a:effectLst/>
                        </a:rPr>
                        <a:t>].H</a:t>
                      </a:r>
                      <a:r>
                        <a:rPr lang="fr-FR" sz="1200" baseline="-25000" dirty="0">
                          <a:effectLst/>
                        </a:rPr>
                        <a:t>2</a:t>
                      </a:r>
                      <a:r>
                        <a:rPr lang="fr-FR" sz="1200" dirty="0">
                          <a:effectLst/>
                        </a:rPr>
                        <a:t>O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1431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Anatase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TiO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611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solidFill>
                            <a:srgbClr val="C00000"/>
                          </a:solidFill>
                          <a:effectLst/>
                        </a:rPr>
                        <a:t>Asbolane</a:t>
                      </a:r>
                      <a:endParaRPr lang="fr-BE" sz="12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Mn</a:t>
                      </a:r>
                      <a:r>
                        <a:rPr lang="en-US" sz="1200" baseline="30000">
                          <a:effectLst/>
                        </a:rPr>
                        <a:t>4+</a:t>
                      </a:r>
                      <a:r>
                        <a:rPr lang="en-US" sz="1200">
                          <a:effectLst/>
                        </a:rPr>
                        <a:t>(O,OH)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.(Co,Ni,Mg,Ca)</a:t>
                      </a:r>
                      <a:r>
                        <a:rPr lang="en-US" sz="1200" baseline="-25000">
                          <a:effectLst/>
                        </a:rPr>
                        <a:t>x</a:t>
                      </a:r>
                      <a:r>
                        <a:rPr lang="en-US" sz="1200">
                          <a:effectLst/>
                        </a:rPr>
                        <a:t>(OH)</a:t>
                      </a:r>
                      <a:r>
                        <a:rPr lang="en-US" sz="1200" baseline="-25000">
                          <a:effectLst/>
                        </a:rPr>
                        <a:t>2x</a:t>
                      </a:r>
                      <a:r>
                        <a:rPr lang="en-US" sz="1200">
                          <a:effectLst/>
                        </a:rPr>
                        <a:t>.nH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6025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Bastnäsite-(Ce)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Ce(CO</a:t>
                      </a:r>
                      <a:r>
                        <a:rPr lang="fr-FR" sz="1200" baseline="-25000" dirty="0">
                          <a:effectLst/>
                        </a:rPr>
                        <a:t>3</a:t>
                      </a:r>
                      <a:r>
                        <a:rPr lang="fr-FR" sz="1200" dirty="0">
                          <a:effectLst/>
                        </a:rPr>
                        <a:t>)F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95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Biotite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(K,NH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)(</a:t>
                      </a:r>
                      <a:r>
                        <a:rPr lang="fr-BE" sz="1200">
                          <a:effectLst/>
                        </a:rPr>
                        <a:t>Fe</a:t>
                      </a:r>
                      <a:r>
                        <a:rPr lang="fr-BE" sz="1200" baseline="30000">
                          <a:effectLst/>
                        </a:rPr>
                        <a:t>2+</a:t>
                      </a:r>
                      <a:r>
                        <a:rPr lang="fr-BE" sz="1200">
                          <a:effectLst/>
                        </a:rPr>
                        <a:t>,Mg)</a:t>
                      </a:r>
                      <a:r>
                        <a:rPr lang="fr-BE" sz="1200" baseline="-25000">
                          <a:effectLst/>
                        </a:rPr>
                        <a:t>3</a:t>
                      </a:r>
                      <a:r>
                        <a:rPr lang="fr-BE" sz="1200">
                          <a:effectLst/>
                        </a:rPr>
                        <a:t>[Si</a:t>
                      </a:r>
                      <a:r>
                        <a:rPr lang="fr-BE" sz="1200" baseline="-25000">
                          <a:effectLst/>
                        </a:rPr>
                        <a:t>3</a:t>
                      </a:r>
                      <a:r>
                        <a:rPr lang="fr-BE" sz="1200">
                          <a:effectLst/>
                        </a:rPr>
                        <a:t>AlO</a:t>
                      </a:r>
                      <a:r>
                        <a:rPr lang="fr-BE" sz="1200" baseline="-25000">
                          <a:effectLst/>
                        </a:rPr>
                        <a:t>10</a:t>
                      </a:r>
                      <a:r>
                        <a:rPr lang="fr-BE" sz="1200">
                          <a:effectLst/>
                        </a:rPr>
                        <a:t>](OH)</a:t>
                      </a:r>
                      <a:r>
                        <a:rPr lang="fr-BE" sz="1200" baseline="-25000">
                          <a:effectLst/>
                        </a:rPr>
                        <a:t>2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1261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Calcioancylite-(Ce)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CaCe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(CO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r>
                        <a:rPr lang="en-US" sz="1200" baseline="-25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(OH)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.H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5708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Calcioancylite-(Nd)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CaNd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(CO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)</a:t>
                      </a:r>
                      <a:r>
                        <a:rPr lang="en-US" sz="1200" baseline="-25000">
                          <a:effectLst/>
                        </a:rPr>
                        <a:t>4</a:t>
                      </a:r>
                      <a:r>
                        <a:rPr lang="en-US" sz="1200">
                          <a:effectLst/>
                        </a:rPr>
                        <a:t>(OH)</a:t>
                      </a:r>
                      <a:r>
                        <a:rPr lang="en-US" sz="1200" baseline="-25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.H</a:t>
                      </a:r>
                      <a:r>
                        <a:rPr lang="en-US" sz="1200" baseline="-25000">
                          <a:effectLst/>
                        </a:rPr>
                        <a:t>2</a:t>
                      </a:r>
                      <a:r>
                        <a:rPr lang="en-US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697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Calcite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CaCO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11622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Cérusite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PbCO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6139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Chabazite-Ca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Ca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[Al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Si</a:t>
                      </a:r>
                      <a:r>
                        <a:rPr lang="fr-FR" sz="1200" baseline="-25000">
                          <a:effectLst/>
                        </a:rPr>
                        <a:t>8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r>
                        <a:rPr lang="fr-FR" sz="1200" baseline="-25000">
                          <a:effectLst/>
                        </a:rPr>
                        <a:t>24</a:t>
                      </a:r>
                      <a:r>
                        <a:rPr lang="fr-FR" sz="1200">
                          <a:effectLst/>
                        </a:rPr>
                        <a:t>].13H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1660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Chalcopyrite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CuFeS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6153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Chamosite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200">
                          <a:effectLst/>
                        </a:rPr>
                        <a:t>(Fe</a:t>
                      </a:r>
                      <a:r>
                        <a:rPr lang="fr-BE" sz="1200" baseline="30000">
                          <a:effectLst/>
                        </a:rPr>
                        <a:t>2+</a:t>
                      </a:r>
                      <a:r>
                        <a:rPr lang="fr-BE" sz="1200">
                          <a:effectLst/>
                        </a:rPr>
                        <a:t>,Mg)</a:t>
                      </a:r>
                      <a:r>
                        <a:rPr lang="fr-BE" sz="1200" baseline="-25000">
                          <a:effectLst/>
                        </a:rPr>
                        <a:t>5</a:t>
                      </a:r>
                      <a:r>
                        <a:rPr lang="fr-BE" sz="1200">
                          <a:effectLst/>
                        </a:rPr>
                        <a:t>Al[Si</a:t>
                      </a:r>
                      <a:r>
                        <a:rPr lang="fr-BE" sz="1200" baseline="-25000">
                          <a:effectLst/>
                        </a:rPr>
                        <a:t>3</a:t>
                      </a:r>
                      <a:r>
                        <a:rPr lang="fr-BE" sz="1200">
                          <a:effectLst/>
                        </a:rPr>
                        <a:t>AlO</a:t>
                      </a:r>
                      <a:r>
                        <a:rPr lang="fr-BE" sz="1200" baseline="-25000">
                          <a:effectLst/>
                        </a:rPr>
                        <a:t>10</a:t>
                      </a:r>
                      <a:r>
                        <a:rPr lang="fr-BE" sz="1200">
                          <a:effectLst/>
                        </a:rPr>
                        <a:t>](OH)</a:t>
                      </a:r>
                      <a:r>
                        <a:rPr lang="fr-BE" sz="1200" baseline="-25000">
                          <a:effectLst/>
                        </a:rPr>
                        <a:t>8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5167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Chrysocolle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(Cu</a:t>
                      </a:r>
                      <a:r>
                        <a:rPr lang="fr-FR" sz="1200" baseline="-25000">
                          <a:effectLst/>
                        </a:rPr>
                        <a:t>2-x</a:t>
                      </a:r>
                      <a:r>
                        <a:rPr lang="fr-FR" sz="1200">
                          <a:effectLst/>
                        </a:rPr>
                        <a:t>Al</a:t>
                      </a:r>
                      <a:r>
                        <a:rPr lang="fr-FR" sz="1200" baseline="-25000">
                          <a:effectLst/>
                        </a:rPr>
                        <a:t>x</a:t>
                      </a:r>
                      <a:r>
                        <a:rPr lang="fr-FR" sz="1200">
                          <a:effectLst/>
                        </a:rPr>
                        <a:t>)H</a:t>
                      </a:r>
                      <a:r>
                        <a:rPr lang="fr-FR" sz="1200" baseline="-25000">
                          <a:effectLst/>
                        </a:rPr>
                        <a:t>2-x</a:t>
                      </a:r>
                      <a:r>
                        <a:rPr lang="fr-FR" sz="1200">
                          <a:effectLst/>
                        </a:rPr>
                        <a:t>Si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r>
                        <a:rPr lang="fr-FR" sz="1200" baseline="-25000">
                          <a:effectLst/>
                        </a:rPr>
                        <a:t>5</a:t>
                      </a:r>
                      <a:r>
                        <a:rPr lang="fr-FR" sz="1200">
                          <a:effectLst/>
                        </a:rPr>
                        <a:t>(OH)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·nH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O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8205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 err="1">
                          <a:solidFill>
                            <a:srgbClr val="0070C0"/>
                          </a:solidFill>
                          <a:effectLst/>
                        </a:rPr>
                        <a:t>Clinoclase</a:t>
                      </a:r>
                      <a:endParaRPr lang="fr-BE" sz="12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Cu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r>
                        <a:rPr lang="fr-FR" sz="1200">
                          <a:effectLst/>
                        </a:rPr>
                        <a:t>(AsO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)(OH)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889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>
                          <a:effectLst/>
                        </a:rPr>
                        <a:t>Clinozoisite</a:t>
                      </a:r>
                      <a:endParaRPr lang="fr-BE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Ca</a:t>
                      </a:r>
                      <a:r>
                        <a:rPr lang="fr-FR" sz="1200" baseline="-25000" dirty="0">
                          <a:effectLst/>
                        </a:rPr>
                        <a:t>2</a:t>
                      </a:r>
                      <a:r>
                        <a:rPr lang="fr-FR" sz="1200" dirty="0">
                          <a:effectLst/>
                        </a:rPr>
                        <a:t>Al</a:t>
                      </a:r>
                      <a:r>
                        <a:rPr lang="fr-FR" sz="1200" baseline="-25000" dirty="0">
                          <a:effectLst/>
                        </a:rPr>
                        <a:t>3</a:t>
                      </a:r>
                      <a:r>
                        <a:rPr lang="fr-FR" sz="1200" dirty="0">
                          <a:effectLst/>
                        </a:rPr>
                        <a:t>[Si</a:t>
                      </a:r>
                      <a:r>
                        <a:rPr lang="fr-FR" sz="1200" baseline="-25000" dirty="0">
                          <a:effectLst/>
                        </a:rPr>
                        <a:t>2</a:t>
                      </a:r>
                      <a:r>
                        <a:rPr lang="fr-FR" sz="1200" dirty="0">
                          <a:effectLst/>
                        </a:rPr>
                        <a:t>O</a:t>
                      </a:r>
                      <a:r>
                        <a:rPr lang="fr-FR" sz="1200" baseline="-25000" dirty="0">
                          <a:effectLst/>
                        </a:rPr>
                        <a:t>7</a:t>
                      </a:r>
                      <a:r>
                        <a:rPr lang="fr-FR" sz="1200" dirty="0">
                          <a:effectLst/>
                        </a:rPr>
                        <a:t>][SiO</a:t>
                      </a:r>
                      <a:r>
                        <a:rPr lang="fr-FR" sz="1200" baseline="-25000" dirty="0">
                          <a:effectLst/>
                        </a:rPr>
                        <a:t>4</a:t>
                      </a:r>
                      <a:r>
                        <a:rPr lang="fr-FR" sz="1200" dirty="0">
                          <a:effectLst/>
                        </a:rPr>
                        <a:t>]O(OH)</a:t>
                      </a:r>
                      <a:endParaRPr lang="fr-BE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3742491"/>
                  </a:ext>
                </a:extLst>
              </a:tr>
            </a:tbl>
          </a:graphicData>
        </a:graphic>
      </p:graphicFrame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6708F29-CF1B-4CAD-8E39-D11BFBD3AC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756716"/>
              </p:ext>
            </p:extLst>
          </p:nvPr>
        </p:nvGraphicFramePr>
        <p:xfrm>
          <a:off x="7032104" y="1829998"/>
          <a:ext cx="3528392" cy="472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734">
                  <a:extLst>
                    <a:ext uri="{9D8B030D-6E8A-4147-A177-3AD203B41FA5}">
                      <a16:colId xmlns:a16="http://schemas.microsoft.com/office/drawing/2014/main" val="1251362325"/>
                    </a:ext>
                  </a:extLst>
                </a:gridCol>
                <a:gridCol w="2220658">
                  <a:extLst>
                    <a:ext uri="{9D8B030D-6E8A-4147-A177-3AD203B41FA5}">
                      <a16:colId xmlns:a16="http://schemas.microsoft.com/office/drawing/2014/main" val="3535824858"/>
                    </a:ext>
                  </a:extLst>
                </a:gridCol>
              </a:tblGrid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Covellite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effectLst/>
                        </a:rPr>
                        <a:t>CuS</a:t>
                      </a:r>
                      <a:endParaRPr lang="fr-B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511718489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Fluorapatite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</a:t>
                      </a:r>
                      <a:r>
                        <a:rPr lang="fr-FR" sz="1000" baseline="-25000">
                          <a:effectLst/>
                        </a:rPr>
                        <a:t>5</a:t>
                      </a:r>
                      <a:r>
                        <a:rPr lang="fr-FR" sz="1000">
                          <a:effectLst/>
                        </a:rPr>
                        <a:t>(PO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)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F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672363683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Galène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PbS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781319748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Goethite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FeO(OH)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969502291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Grenats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(Fe</a:t>
                      </a:r>
                      <a:r>
                        <a:rPr lang="en-US" sz="1000" baseline="30000">
                          <a:effectLst/>
                        </a:rPr>
                        <a:t>2+</a:t>
                      </a:r>
                      <a:r>
                        <a:rPr lang="en-US" sz="1000">
                          <a:effectLst/>
                        </a:rPr>
                        <a:t>,Mn</a:t>
                      </a:r>
                      <a:r>
                        <a:rPr lang="en-US" sz="1000" baseline="30000">
                          <a:effectLst/>
                        </a:rPr>
                        <a:t>2+</a:t>
                      </a:r>
                      <a:r>
                        <a:rPr lang="en-US" sz="1000">
                          <a:effectLst/>
                        </a:rPr>
                        <a:t>,Ca)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Al</a:t>
                      </a:r>
                      <a:r>
                        <a:rPr lang="en-US" sz="1000" baseline="-25000">
                          <a:effectLst/>
                        </a:rPr>
                        <a:t>2</a:t>
                      </a:r>
                      <a:r>
                        <a:rPr lang="en-US" sz="1000">
                          <a:effectLst/>
                        </a:rPr>
                        <a:t>[SiO</a:t>
                      </a:r>
                      <a:r>
                        <a:rPr lang="en-US" sz="1000" baseline="-25000">
                          <a:effectLst/>
                        </a:rPr>
                        <a:t>4</a:t>
                      </a:r>
                      <a:r>
                        <a:rPr lang="en-US" sz="1000">
                          <a:effectLst/>
                        </a:rPr>
                        <a:t>]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301519402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Gypse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Ca(SO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).2H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79621968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Hématite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Fe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 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4130625684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solidFill>
                            <a:srgbClr val="C00000"/>
                          </a:solidFill>
                          <a:effectLst/>
                        </a:rPr>
                        <a:t>Heulandite-Ca</a:t>
                      </a:r>
                      <a:endParaRPr lang="fr-BE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(</a:t>
                      </a:r>
                      <a:r>
                        <a:rPr lang="fr-FR" sz="1000" dirty="0" err="1">
                          <a:effectLst/>
                        </a:rPr>
                        <a:t>Ca,Na,K</a:t>
                      </a:r>
                      <a:r>
                        <a:rPr lang="fr-FR" sz="1000" dirty="0">
                          <a:effectLst/>
                        </a:rPr>
                        <a:t>)</a:t>
                      </a:r>
                      <a:r>
                        <a:rPr lang="fr-FR" sz="1000" baseline="-25000" dirty="0">
                          <a:effectLst/>
                        </a:rPr>
                        <a:t>5</a:t>
                      </a:r>
                      <a:r>
                        <a:rPr lang="fr-FR" sz="1000" dirty="0">
                          <a:effectLst/>
                        </a:rPr>
                        <a:t>(Si</a:t>
                      </a:r>
                      <a:r>
                        <a:rPr lang="fr-FR" sz="1000" baseline="-25000" dirty="0">
                          <a:effectLst/>
                        </a:rPr>
                        <a:t>27</a:t>
                      </a:r>
                      <a:r>
                        <a:rPr lang="fr-FR" sz="1000" dirty="0">
                          <a:effectLst/>
                        </a:rPr>
                        <a:t>Al</a:t>
                      </a:r>
                      <a:r>
                        <a:rPr lang="fr-FR" sz="1000" baseline="-25000" dirty="0">
                          <a:effectLst/>
                        </a:rPr>
                        <a:t>9</a:t>
                      </a:r>
                      <a:r>
                        <a:rPr lang="fr-FR" sz="1000" dirty="0">
                          <a:effectLst/>
                        </a:rPr>
                        <a:t>)O</a:t>
                      </a:r>
                      <a:r>
                        <a:rPr lang="fr-FR" sz="1000" baseline="-25000" dirty="0">
                          <a:effectLst/>
                        </a:rPr>
                        <a:t>72</a:t>
                      </a:r>
                      <a:r>
                        <a:rPr lang="fr-FR" sz="1000" dirty="0">
                          <a:effectLst/>
                        </a:rPr>
                        <a:t>.2H</a:t>
                      </a:r>
                      <a:r>
                        <a:rPr lang="fr-FR" sz="1000" baseline="-25000" dirty="0">
                          <a:effectLst/>
                        </a:rPr>
                        <a:t>2</a:t>
                      </a:r>
                      <a:r>
                        <a:rPr lang="fr-FR" sz="1000" dirty="0">
                          <a:effectLst/>
                        </a:rPr>
                        <a:t>O</a:t>
                      </a:r>
                      <a:endParaRPr lang="fr-B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26668935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Ilménite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Fe</a:t>
                      </a:r>
                      <a:r>
                        <a:rPr lang="fr-FR" sz="1000" baseline="30000" dirty="0">
                          <a:effectLst/>
                        </a:rPr>
                        <a:t>2+</a:t>
                      </a:r>
                      <a:r>
                        <a:rPr lang="fr-FR" sz="1000" dirty="0">
                          <a:effectLst/>
                        </a:rPr>
                        <a:t>Ti</a:t>
                      </a:r>
                      <a:r>
                        <a:rPr lang="fr-FR" sz="1000" baseline="30000" dirty="0">
                          <a:effectLst/>
                        </a:rPr>
                        <a:t>4+</a:t>
                      </a:r>
                      <a:r>
                        <a:rPr lang="fr-FR" sz="1000" dirty="0">
                          <a:effectLst/>
                        </a:rPr>
                        <a:t>O</a:t>
                      </a:r>
                      <a:r>
                        <a:rPr lang="fr-FR" sz="1000" baseline="-25000" dirty="0">
                          <a:effectLst/>
                        </a:rPr>
                        <a:t>3</a:t>
                      </a:r>
                      <a:endParaRPr lang="fr-B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24295543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Laumontite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CaAl</a:t>
                      </a:r>
                      <a:r>
                        <a:rPr lang="fr-FR" sz="1000" baseline="-25000" dirty="0">
                          <a:effectLst/>
                        </a:rPr>
                        <a:t>2</a:t>
                      </a:r>
                      <a:r>
                        <a:rPr lang="fr-FR" sz="1000" dirty="0">
                          <a:effectLst/>
                        </a:rPr>
                        <a:t>Si</a:t>
                      </a:r>
                      <a:r>
                        <a:rPr lang="fr-FR" sz="1000" baseline="-25000" dirty="0">
                          <a:effectLst/>
                        </a:rPr>
                        <a:t>4</a:t>
                      </a:r>
                      <a:r>
                        <a:rPr lang="fr-FR" sz="1000" dirty="0">
                          <a:effectLst/>
                        </a:rPr>
                        <a:t>O</a:t>
                      </a:r>
                      <a:r>
                        <a:rPr lang="fr-FR" sz="1000" baseline="-25000" dirty="0">
                          <a:effectLst/>
                        </a:rPr>
                        <a:t>12</a:t>
                      </a:r>
                      <a:r>
                        <a:rPr lang="fr-FR" sz="1000" dirty="0">
                          <a:effectLst/>
                        </a:rPr>
                        <a:t>.4H</a:t>
                      </a:r>
                      <a:r>
                        <a:rPr lang="fr-FR" sz="1000" baseline="-25000" dirty="0">
                          <a:effectLst/>
                        </a:rPr>
                        <a:t>2</a:t>
                      </a:r>
                      <a:r>
                        <a:rPr lang="fr-FR" sz="1000" dirty="0">
                          <a:effectLst/>
                        </a:rPr>
                        <a:t>O</a:t>
                      </a:r>
                      <a:endParaRPr lang="fr-B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788916181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Malachite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Cu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(CO</a:t>
                      </a:r>
                      <a:r>
                        <a:rPr lang="fr-BE" sz="1000" baseline="-25000">
                          <a:effectLst/>
                        </a:rPr>
                        <a:t>3</a:t>
                      </a:r>
                      <a:r>
                        <a:rPr lang="fr-BE" sz="1000">
                          <a:effectLst/>
                        </a:rPr>
                        <a:t>)(OH)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409397695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Marcasite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FeS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2582175835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Microcline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K[AlSi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r>
                        <a:rPr lang="fr-FR" sz="1000" baseline="-25000">
                          <a:effectLst/>
                        </a:rPr>
                        <a:t>8</a:t>
                      </a:r>
                      <a:r>
                        <a:rPr lang="fr-FR" sz="1000">
                          <a:effectLst/>
                        </a:rPr>
                        <a:t>]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24029811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Montmorillonite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(Na,Ca)</a:t>
                      </a:r>
                      <a:r>
                        <a:rPr lang="fr-FR" sz="1000" baseline="-25000">
                          <a:effectLst/>
                        </a:rPr>
                        <a:t>0,3</a:t>
                      </a:r>
                      <a:r>
                        <a:rPr lang="fr-FR" sz="1000">
                          <a:effectLst/>
                        </a:rPr>
                        <a:t>(Al,Mg)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Si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r>
                        <a:rPr lang="fr-FR" sz="1000" baseline="-25000">
                          <a:effectLst/>
                        </a:rPr>
                        <a:t>10</a:t>
                      </a:r>
                      <a:r>
                        <a:rPr lang="fr-FR" sz="1000">
                          <a:effectLst/>
                        </a:rPr>
                        <a:t>(OH)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.nH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207411133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Natrojarosite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1000">
                          <a:effectLst/>
                        </a:rPr>
                        <a:t>NaFe</a:t>
                      </a:r>
                      <a:r>
                        <a:rPr lang="fr-BE" sz="1000" baseline="30000">
                          <a:effectLst/>
                        </a:rPr>
                        <a:t>3+</a:t>
                      </a:r>
                      <a:r>
                        <a:rPr lang="fr-BE" sz="1000" baseline="-25000">
                          <a:effectLst/>
                        </a:rPr>
                        <a:t>3</a:t>
                      </a:r>
                      <a:r>
                        <a:rPr lang="fr-BE" sz="1000">
                          <a:effectLst/>
                        </a:rPr>
                        <a:t>(SO</a:t>
                      </a:r>
                      <a:r>
                        <a:rPr lang="fr-BE" sz="1000" baseline="-25000">
                          <a:effectLst/>
                        </a:rPr>
                        <a:t>4</a:t>
                      </a:r>
                      <a:r>
                        <a:rPr lang="fr-BE" sz="1000">
                          <a:effectLst/>
                        </a:rPr>
                        <a:t>)</a:t>
                      </a:r>
                      <a:r>
                        <a:rPr lang="fr-BE" sz="1000" baseline="-25000">
                          <a:effectLst/>
                        </a:rPr>
                        <a:t>2</a:t>
                      </a:r>
                      <a:r>
                        <a:rPr lang="fr-BE" sz="1000">
                          <a:effectLst/>
                        </a:rPr>
                        <a:t>(OH)</a:t>
                      </a:r>
                      <a:r>
                        <a:rPr lang="fr-BE" sz="1000" baseline="-25000">
                          <a:effectLst/>
                        </a:rPr>
                        <a:t>6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9789699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Natrolite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Na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(Si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Al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)O</a:t>
                      </a:r>
                      <a:r>
                        <a:rPr lang="fr-FR" sz="1000" baseline="-25000">
                          <a:effectLst/>
                        </a:rPr>
                        <a:t>10</a:t>
                      </a:r>
                      <a:r>
                        <a:rPr lang="fr-FR" sz="1000">
                          <a:effectLst/>
                        </a:rPr>
                        <a:t>.2H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322560730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Opale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SiO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.nH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 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283077860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Orthose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K[AlSi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r>
                        <a:rPr lang="fr-FR" sz="1000" baseline="-25000">
                          <a:effectLst/>
                        </a:rPr>
                        <a:t>8</a:t>
                      </a:r>
                      <a:r>
                        <a:rPr lang="fr-FR" sz="1000">
                          <a:effectLst/>
                        </a:rPr>
                        <a:t>]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408492089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Prehnite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Al(Si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Al)O</a:t>
                      </a:r>
                      <a:r>
                        <a:rPr lang="fr-FR" sz="1000" baseline="-25000">
                          <a:effectLst/>
                        </a:rPr>
                        <a:t>10</a:t>
                      </a:r>
                      <a:r>
                        <a:rPr lang="fr-FR" sz="1000">
                          <a:effectLst/>
                        </a:rPr>
                        <a:t>(OH)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93154651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Pumpellyite-(Al)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Al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(Si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r>
                        <a:rPr lang="fr-FR" sz="1000" baseline="-25000">
                          <a:effectLst/>
                        </a:rPr>
                        <a:t>7</a:t>
                      </a:r>
                      <a:r>
                        <a:rPr lang="fr-FR" sz="1000">
                          <a:effectLst/>
                        </a:rPr>
                        <a:t>)(SiO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)(OH,O)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.H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86628084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Pyrite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FeS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192789576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Pyromorphite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Pb</a:t>
                      </a:r>
                      <a:r>
                        <a:rPr lang="fr-FR" sz="1000" baseline="-25000">
                          <a:effectLst/>
                        </a:rPr>
                        <a:t>5</a:t>
                      </a:r>
                      <a:r>
                        <a:rPr lang="fr-FR" sz="1000">
                          <a:effectLst/>
                        </a:rPr>
                        <a:t>(PO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)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Cl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922178306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Pyrrhotite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Fe</a:t>
                      </a:r>
                      <a:r>
                        <a:rPr lang="fr-FR" sz="1000" baseline="-25000">
                          <a:effectLst/>
                        </a:rPr>
                        <a:t>7</a:t>
                      </a:r>
                      <a:r>
                        <a:rPr lang="fr-FR" sz="1000">
                          <a:effectLst/>
                        </a:rPr>
                        <a:t>S</a:t>
                      </a:r>
                      <a:r>
                        <a:rPr lang="fr-FR" sz="1000" baseline="-25000">
                          <a:effectLst/>
                        </a:rPr>
                        <a:t>8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2555007307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Quartz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SiO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873287743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Rutile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TiO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430866274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Sphalérite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(Zn,Fe)S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477401908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solidFill>
                            <a:srgbClr val="C00000"/>
                          </a:solidFill>
                          <a:effectLst/>
                        </a:rPr>
                        <a:t>Stellerite</a:t>
                      </a:r>
                      <a:endParaRPr lang="fr-BE" sz="1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(Si</a:t>
                      </a:r>
                      <a:r>
                        <a:rPr lang="fr-FR" sz="1000" baseline="-25000">
                          <a:effectLst/>
                        </a:rPr>
                        <a:t>28</a:t>
                      </a:r>
                      <a:r>
                        <a:rPr lang="fr-FR" sz="1000">
                          <a:effectLst/>
                        </a:rPr>
                        <a:t>Al</a:t>
                      </a:r>
                      <a:r>
                        <a:rPr lang="fr-FR" sz="1000" baseline="-25000">
                          <a:effectLst/>
                        </a:rPr>
                        <a:t>8</a:t>
                      </a:r>
                      <a:r>
                        <a:rPr lang="fr-FR" sz="1000">
                          <a:effectLst/>
                        </a:rPr>
                        <a:t>)O</a:t>
                      </a:r>
                      <a:r>
                        <a:rPr lang="fr-FR" sz="1000" baseline="-25000">
                          <a:effectLst/>
                        </a:rPr>
                        <a:t>72</a:t>
                      </a:r>
                      <a:r>
                        <a:rPr lang="fr-FR" sz="1000">
                          <a:effectLst/>
                        </a:rPr>
                        <a:t>.28H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1069223728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Stilbite-Ca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NaCa</a:t>
                      </a:r>
                      <a:r>
                        <a:rPr lang="fr-FR" sz="1000" baseline="-25000">
                          <a:effectLst/>
                        </a:rPr>
                        <a:t>4</a:t>
                      </a:r>
                      <a:r>
                        <a:rPr lang="fr-FR" sz="1000">
                          <a:effectLst/>
                        </a:rPr>
                        <a:t>(Si</a:t>
                      </a:r>
                      <a:r>
                        <a:rPr lang="fr-FR" sz="1000" baseline="-25000">
                          <a:effectLst/>
                        </a:rPr>
                        <a:t>27</a:t>
                      </a:r>
                      <a:r>
                        <a:rPr lang="fr-FR" sz="1000">
                          <a:effectLst/>
                        </a:rPr>
                        <a:t>Al</a:t>
                      </a:r>
                      <a:r>
                        <a:rPr lang="fr-FR" sz="1000" baseline="-25000">
                          <a:effectLst/>
                        </a:rPr>
                        <a:t>9</a:t>
                      </a:r>
                      <a:r>
                        <a:rPr lang="fr-FR" sz="1000">
                          <a:effectLst/>
                        </a:rPr>
                        <a:t>)O</a:t>
                      </a:r>
                      <a:r>
                        <a:rPr lang="fr-FR" sz="1000" baseline="-25000">
                          <a:effectLst/>
                        </a:rPr>
                        <a:t>72</a:t>
                      </a:r>
                      <a:r>
                        <a:rPr lang="fr-FR" sz="1000">
                          <a:effectLst/>
                        </a:rPr>
                        <a:t>.28H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O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564631605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Synchisite-Ce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CaCe(CO</a:t>
                      </a:r>
                      <a:r>
                        <a:rPr lang="fr-FR" sz="1000" baseline="-25000">
                          <a:effectLst/>
                        </a:rPr>
                        <a:t>3</a:t>
                      </a:r>
                      <a:r>
                        <a:rPr lang="fr-FR" sz="1000">
                          <a:effectLst/>
                        </a:rPr>
                        <a:t>)</a:t>
                      </a:r>
                      <a:r>
                        <a:rPr lang="fr-FR" sz="1000" baseline="-25000">
                          <a:effectLst/>
                        </a:rPr>
                        <a:t>2</a:t>
                      </a:r>
                      <a:r>
                        <a:rPr lang="fr-FR" sz="1000">
                          <a:effectLst/>
                        </a:rPr>
                        <a:t>F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2490951048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Tourmaline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Na(Fe</a:t>
                      </a:r>
                      <a:r>
                        <a:rPr lang="en-US" sz="1000" baseline="30000">
                          <a:effectLst/>
                        </a:rPr>
                        <a:t>2+</a:t>
                      </a:r>
                      <a:r>
                        <a:rPr lang="en-US" sz="1000">
                          <a:effectLst/>
                        </a:rPr>
                        <a:t>,Mg)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Al</a:t>
                      </a:r>
                      <a:r>
                        <a:rPr lang="en-US" sz="1000" baseline="-25000">
                          <a:effectLst/>
                        </a:rPr>
                        <a:t>6</a:t>
                      </a:r>
                      <a:r>
                        <a:rPr lang="en-US" sz="1000">
                          <a:effectLst/>
                        </a:rPr>
                        <a:t>(BO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)</a:t>
                      </a:r>
                      <a:r>
                        <a:rPr lang="en-US" sz="1000" baseline="-25000">
                          <a:effectLst/>
                        </a:rPr>
                        <a:t>3</a:t>
                      </a:r>
                      <a:r>
                        <a:rPr lang="en-US" sz="1000">
                          <a:effectLst/>
                        </a:rPr>
                        <a:t>[Si</a:t>
                      </a:r>
                      <a:r>
                        <a:rPr lang="en-US" sz="1000" baseline="-25000">
                          <a:effectLst/>
                        </a:rPr>
                        <a:t>6</a:t>
                      </a:r>
                      <a:r>
                        <a:rPr lang="en-US" sz="1000">
                          <a:effectLst/>
                        </a:rPr>
                        <a:t>O</a:t>
                      </a:r>
                      <a:r>
                        <a:rPr lang="en-US" sz="1000" baseline="-25000">
                          <a:effectLst/>
                        </a:rPr>
                        <a:t>18</a:t>
                      </a:r>
                      <a:r>
                        <a:rPr lang="en-US" sz="1000">
                          <a:effectLst/>
                        </a:rPr>
                        <a:t>](OH)</a:t>
                      </a:r>
                      <a:r>
                        <a:rPr lang="en-US" sz="1000" baseline="-25000">
                          <a:effectLst/>
                        </a:rPr>
                        <a:t>4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714035998"/>
                  </a:ext>
                </a:extLst>
              </a:tr>
              <a:tr h="150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Zircon</a:t>
                      </a:r>
                      <a:endParaRPr lang="fr-BE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ZrSiO</a:t>
                      </a:r>
                      <a:r>
                        <a:rPr lang="fr-FR" sz="1000" baseline="-25000" dirty="0">
                          <a:effectLst/>
                        </a:rPr>
                        <a:t>4</a:t>
                      </a:r>
                      <a:r>
                        <a:rPr lang="fr-FR" sz="1000" dirty="0">
                          <a:effectLst/>
                        </a:rPr>
                        <a:t> </a:t>
                      </a:r>
                      <a:endParaRPr lang="fr-BE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593" marR="56593" marT="0" marB="0"/>
                </a:tc>
                <a:extLst>
                  <a:ext uri="{0D108BD9-81ED-4DB2-BD59-A6C34878D82A}">
                    <a16:rowId xmlns:a16="http://schemas.microsoft.com/office/drawing/2014/main" val="3494693285"/>
                  </a:ext>
                </a:extLst>
              </a:tr>
            </a:tbl>
          </a:graphicData>
        </a:graphic>
      </p:graphicFrame>
      <p:pic>
        <p:nvPicPr>
          <p:cNvPr id="9" name="Picture 2" descr="C:\Minéralogie\Congrès\IMA2018\Logo-ULG.jpg">
            <a:extLst>
              <a:ext uri="{FF2B5EF4-FFF2-40B4-BE49-F238E27FC236}">
                <a16:creationId xmlns:a16="http://schemas.microsoft.com/office/drawing/2014/main" id="{3B9DC067-8C56-4D2F-B705-F0FD4BEF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>
            <a:extLst>
              <a:ext uri="{FF2B5EF4-FFF2-40B4-BE49-F238E27FC236}">
                <a16:creationId xmlns:a16="http://schemas.microsoft.com/office/drawing/2014/main" id="{EF100A6C-64BF-4257-A855-64FBC50C3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64" y="528757"/>
            <a:ext cx="88938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25">
            <a:extLst>
              <a:ext uri="{FF2B5EF4-FFF2-40B4-BE49-F238E27FC236}">
                <a16:creationId xmlns:a16="http://schemas.microsoft.com/office/drawing/2014/main" id="{7F9528A4-557D-4959-BC92-C1F8EFD7C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785" y="5013176"/>
            <a:ext cx="5636478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altLang="fr-FR" sz="2400" dirty="0"/>
              <a:t>4 nouvelles espèces pour la Belgique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altLang="fr-FR" sz="2400" dirty="0"/>
              <a:t>6 nouvelles espèces pour Bertrix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400" dirty="0"/>
              <a:t>47 minéraux au total</a:t>
            </a:r>
          </a:p>
        </p:txBody>
      </p:sp>
    </p:spTree>
    <p:extLst>
      <p:ext uri="{BB962C8B-B14F-4D97-AF65-F5344CB8AC3E}">
        <p14:creationId xmlns:p14="http://schemas.microsoft.com/office/powerpoint/2010/main" val="135018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13545574-45DE-4017-A9B4-6104BAC36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50850"/>
            <a:ext cx="72723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Géologie de la Wallonie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19" descr="cartGeOLWALann">
            <a:extLst>
              <a:ext uri="{FF2B5EF4-FFF2-40B4-BE49-F238E27FC236}">
                <a16:creationId xmlns:a16="http://schemas.microsoft.com/office/drawing/2014/main" id="{B65A442E-8E4B-4D94-885B-1B3987939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2095699"/>
            <a:ext cx="6909496" cy="413027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0" descr="mig_04b-tableau-fr_g">
            <a:extLst>
              <a:ext uri="{FF2B5EF4-FFF2-40B4-BE49-F238E27FC236}">
                <a16:creationId xmlns:a16="http://schemas.microsoft.com/office/drawing/2014/main" id="{FB7B00EA-B114-4017-AF12-896AF994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772816"/>
            <a:ext cx="2925142" cy="436440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id="{192A5A87-0F75-471A-8611-0552223A7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0" y="1340768"/>
            <a:ext cx="4903788" cy="12128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400" u="sng" dirty="0">
                <a:solidFill>
                  <a:srgbClr val="FFC000"/>
                </a:solidFill>
              </a:rPr>
              <a:t>Massifs cambro-ordoviciens</a:t>
            </a:r>
            <a:r>
              <a:rPr lang="fr-BE" altLang="fr-FR" sz="2400" dirty="0">
                <a:solidFill>
                  <a:srgbClr val="FFC000"/>
                </a:solidFill>
              </a:rPr>
              <a:t>:</a:t>
            </a:r>
          </a:p>
          <a:p>
            <a:pPr algn="ctr"/>
            <a:endParaRPr lang="fr-BE" altLang="fr-FR" sz="2400" dirty="0">
              <a:solidFill>
                <a:srgbClr val="FF3300"/>
              </a:solidFill>
            </a:endParaRPr>
          </a:p>
          <a:p>
            <a:pPr algn="ctr"/>
            <a:r>
              <a:rPr lang="fr-BE" altLang="fr-FR" sz="2400" dirty="0"/>
              <a:t>Stavelot, Rocroi, </a:t>
            </a:r>
            <a:r>
              <a:rPr lang="fr-BE" altLang="fr-FR" sz="2400" dirty="0" err="1"/>
              <a:t>Serpont</a:t>
            </a:r>
            <a:r>
              <a:rPr lang="fr-BE" altLang="fr-FR" sz="2400" dirty="0"/>
              <a:t>, Givonne</a:t>
            </a:r>
            <a:endParaRPr lang="fr-FR" altLang="fr-FR" sz="24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D7938E00-B83D-4C6E-9C2A-333A25615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1F047EA5-FA64-43A1-B059-58014F0B9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C73B2700-5D16-4868-BB8E-FA1B3DCEF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E2329A1C-3BAE-4C2E-A02E-FFA089145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6A8209B5-1A42-4EFF-BE12-84FCBB645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335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68E0F154-453E-4282-B2DD-EEA75AE6E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77863"/>
            <a:ext cx="89653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carte géologique d’</a:t>
            </a:r>
            <a:r>
              <a:rPr lang="fr-BE" altLang="fr-FR" sz="36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Asselberghs</a:t>
            </a:r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(1946)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31" descr="eodev">
            <a:extLst>
              <a:ext uri="{FF2B5EF4-FFF2-40B4-BE49-F238E27FC236}">
                <a16:creationId xmlns:a16="http://schemas.microsoft.com/office/drawing/2014/main" id="{B76E3501-274C-46CA-8ECD-2044F30C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8800"/>
            <a:ext cx="7129463" cy="44148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6">
            <a:extLst>
              <a:ext uri="{FF2B5EF4-FFF2-40B4-BE49-F238E27FC236}">
                <a16:creationId xmlns:a16="http://schemas.microsoft.com/office/drawing/2014/main" id="{4FF29EEC-D7A0-483E-8EDE-A58F17564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867400"/>
            <a:ext cx="2667000" cy="6667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/>
              <a:t>Siegenien = Praguien</a:t>
            </a:r>
          </a:p>
          <a:p>
            <a:r>
              <a:rPr lang="fr-BE" altLang="fr-FR"/>
              <a:t>Gedinnien = Lochkovien</a:t>
            </a:r>
            <a:endParaRPr lang="fr-FR" altLang="fr-FR"/>
          </a:p>
        </p:txBody>
      </p:sp>
      <p:pic>
        <p:nvPicPr>
          <p:cNvPr id="5" name="Picture 21" descr="Vielsalm004">
            <a:extLst>
              <a:ext uri="{FF2B5EF4-FFF2-40B4-BE49-F238E27FC236}">
                <a16:creationId xmlns:a16="http://schemas.microsoft.com/office/drawing/2014/main" id="{9AE609CB-67C1-4E55-88F4-507EAF55D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162" y="1988840"/>
            <a:ext cx="2357438" cy="42481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24">
            <a:extLst>
              <a:ext uri="{FF2B5EF4-FFF2-40B4-BE49-F238E27FC236}">
                <a16:creationId xmlns:a16="http://schemas.microsoft.com/office/drawing/2014/main" id="{577C30E6-7933-4CC2-837F-BC2D98BF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8294" y="4244420"/>
            <a:ext cx="914400" cy="304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BE"/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8DAD16C8-33BA-454D-9C46-0598EC80E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52D9945D-A9A0-4279-B8C6-B2B9DD98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0D3974A1-1DD9-4E74-8CA4-8DDA60520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C2E57A26-0833-48CD-8B38-1061C469D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1" name="Picture 2" descr="C:\Minéralogie\Congrès\IMA2018\Logo-ULG.jpg">
            <a:extLst>
              <a:ext uri="{FF2B5EF4-FFF2-40B4-BE49-F238E27FC236}">
                <a16:creationId xmlns:a16="http://schemas.microsoft.com/office/drawing/2014/main" id="{511F44C9-F4F2-49C1-89D0-68A73A2FB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2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1D7918E-5620-48D1-AEA8-11A36FB9A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94" y="413143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travaux de Beugnies (1986)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8" descr="Beugnies003">
            <a:extLst>
              <a:ext uri="{FF2B5EF4-FFF2-40B4-BE49-F238E27FC236}">
                <a16:creationId xmlns:a16="http://schemas.microsoft.com/office/drawing/2014/main" id="{6BD28764-6EF9-4ADD-A4B6-A2F3B250C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760"/>
            <a:ext cx="4826000" cy="747712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Beugnies004">
            <a:extLst>
              <a:ext uri="{FF2B5EF4-FFF2-40B4-BE49-F238E27FC236}">
                <a16:creationId xmlns:a16="http://schemas.microsoft.com/office/drawing/2014/main" id="{205DCEE0-18EF-4E11-9CC7-94F36FB57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68" y="2278087"/>
            <a:ext cx="4559300" cy="3943350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Beugnies005">
            <a:extLst>
              <a:ext uri="{FF2B5EF4-FFF2-40B4-BE49-F238E27FC236}">
                <a16:creationId xmlns:a16="http://schemas.microsoft.com/office/drawing/2014/main" id="{42CACB34-952D-4BBB-A578-92E954D68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301900"/>
            <a:ext cx="4681537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C4947D63-D3D6-494D-AC43-24BEF8D4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74" y="5780723"/>
            <a:ext cx="5022850" cy="6667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u="sng" dirty="0">
                <a:solidFill>
                  <a:srgbClr val="FFC000"/>
                </a:solidFill>
              </a:rPr>
              <a:t>Zone interne</a:t>
            </a:r>
            <a:r>
              <a:rPr lang="fr-BE" altLang="fr-FR" dirty="0">
                <a:solidFill>
                  <a:srgbClr val="FFC000"/>
                </a:solidFill>
              </a:rPr>
              <a:t>: andalousite, grenat, </a:t>
            </a:r>
            <a:r>
              <a:rPr lang="fr-BE" altLang="fr-FR" dirty="0" err="1">
                <a:solidFill>
                  <a:srgbClr val="FFC000"/>
                </a:solidFill>
              </a:rPr>
              <a:t>chloritoïde</a:t>
            </a:r>
            <a:r>
              <a:rPr lang="fr-BE" altLang="fr-FR" dirty="0">
                <a:solidFill>
                  <a:srgbClr val="FFC000"/>
                </a:solidFill>
              </a:rPr>
              <a:t> </a:t>
            </a:r>
          </a:p>
          <a:p>
            <a:r>
              <a:rPr lang="fr-BE" altLang="fr-FR" u="sng" dirty="0">
                <a:solidFill>
                  <a:srgbClr val="FFC000"/>
                </a:solidFill>
              </a:rPr>
              <a:t>Zone externe</a:t>
            </a:r>
            <a:r>
              <a:rPr lang="fr-BE" altLang="fr-FR" dirty="0">
                <a:solidFill>
                  <a:srgbClr val="FFC000"/>
                </a:solidFill>
              </a:rPr>
              <a:t>: </a:t>
            </a:r>
            <a:r>
              <a:rPr lang="fr-BE" altLang="fr-FR" dirty="0" err="1">
                <a:solidFill>
                  <a:srgbClr val="FFC000"/>
                </a:solidFill>
              </a:rPr>
              <a:t>chloritoïde</a:t>
            </a:r>
            <a:r>
              <a:rPr lang="fr-BE" altLang="fr-FR" dirty="0">
                <a:solidFill>
                  <a:srgbClr val="FFC000"/>
                </a:solidFill>
              </a:rPr>
              <a:t>, pyrophyllite, hématite</a:t>
            </a:r>
            <a:endParaRPr lang="fr-FR" altLang="fr-FR" dirty="0">
              <a:solidFill>
                <a:srgbClr val="FFC000"/>
              </a:solidFill>
            </a:endParaRP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id="{F9CF6A73-36F6-4667-B59E-97A7B2584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065" y="1968525"/>
            <a:ext cx="6575425" cy="6667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u="sng"/>
              <a:t>Beugnies (1986):</a:t>
            </a:r>
            <a:r>
              <a:rPr lang="fr-BE" altLang="fr-FR"/>
              <a:t> T = 400°C, P = 2 kbar (Bastogne)</a:t>
            </a:r>
          </a:p>
          <a:p>
            <a:r>
              <a:rPr lang="fr-BE" altLang="fr-FR" u="sng"/>
              <a:t>Theye &amp; Fransolet (1993):</a:t>
            </a:r>
            <a:r>
              <a:rPr lang="fr-BE" altLang="fr-FR"/>
              <a:t> T = 500°C, P = 3-4 kbar (Libramont)</a:t>
            </a:r>
            <a:endParaRPr lang="fr-FR" altLang="fr-FR"/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A867E7CC-C1A1-4ADE-A5FB-B7317C1D6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86" y="-27384"/>
            <a:ext cx="154392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BA3A47A9-C67D-4291-802E-CE5699B18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908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1A1D6EEC-0D0B-4F76-B2ED-ED9527BF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007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99C55E1E-7227-45E2-A3AD-01550E911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166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2" name="Picture 2" descr="C:\Minéralogie\Congrès\IMA2018\Logo-ULG.jpg">
            <a:extLst>
              <a:ext uri="{FF2B5EF4-FFF2-40B4-BE49-F238E27FC236}">
                <a16:creationId xmlns:a16="http://schemas.microsoft.com/office/drawing/2014/main" id="{F1BA28E5-ACBD-4E97-B760-1DAA34F48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82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653D111A-7A52-49E4-9A4F-03360A1A0A35}"/>
              </a:ext>
            </a:extLst>
          </p:cNvPr>
          <p:cNvSpPr/>
          <p:nvPr/>
        </p:nvSpPr>
        <p:spPr>
          <a:xfrm>
            <a:off x="6456040" y="5733256"/>
            <a:ext cx="50405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1377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B2BBF2-9C6C-4A9E-9A79-FBA7911C5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94" y="413143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carrières de Bertrix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2136F466-4B62-464B-9C4D-C76389451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86" y="-27384"/>
            <a:ext cx="1543927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09BE4C16-ADFF-4849-99EA-DDC5AF14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908" y="-27384"/>
            <a:ext cx="199609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585C5FDA-7E66-4A94-B961-07EFF4FAA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007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F62C883E-0CF6-4FD6-AA1D-0F1F09396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166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7" name="Picture 2" descr="C:\Minéralogie\Congrès\IMA2018\Logo-ULG.jpg">
            <a:extLst>
              <a:ext uri="{FF2B5EF4-FFF2-40B4-BE49-F238E27FC236}">
                <a16:creationId xmlns:a16="http://schemas.microsoft.com/office/drawing/2014/main" id="{FA3BCEE3-B6FD-4272-887B-38B5593D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882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bert2d">
            <a:extLst>
              <a:ext uri="{FF2B5EF4-FFF2-40B4-BE49-F238E27FC236}">
                <a16:creationId xmlns:a16="http://schemas.microsoft.com/office/drawing/2014/main" id="{E7ADA66A-021F-4F9E-8FFB-CD42FDC401B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16" y="1412776"/>
            <a:ext cx="3826222" cy="4743028"/>
          </a:xfrm>
          <a:prstGeom prst="rect">
            <a:avLst/>
          </a:prstGeom>
          <a:noFill/>
          <a:ln w="2540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Image 8" descr="bertrix-25mai2015 003-modifié">
            <a:extLst>
              <a:ext uri="{FF2B5EF4-FFF2-40B4-BE49-F238E27FC236}">
                <a16:creationId xmlns:a16="http://schemas.microsoft.com/office/drawing/2014/main" id="{CC2C27CF-A3DB-47D3-AF94-BEC34364099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570" y="1408022"/>
            <a:ext cx="3449718" cy="274105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0" name="Image 9" descr="bertrix-25mai2015 007-modifié">
            <a:extLst>
              <a:ext uri="{FF2B5EF4-FFF2-40B4-BE49-F238E27FC236}">
                <a16:creationId xmlns:a16="http://schemas.microsoft.com/office/drawing/2014/main" id="{A4DD9E76-BA26-44DB-B3CE-F5690F014A01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0216" y="3789040"/>
            <a:ext cx="3681338" cy="266940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Image 10" descr="08mars2008 008">
            <a:extLst>
              <a:ext uri="{FF2B5EF4-FFF2-40B4-BE49-F238E27FC236}">
                <a16:creationId xmlns:a16="http://schemas.microsoft.com/office/drawing/2014/main" id="{AD728269-433E-41F6-9B32-C95B7205F0B4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9166" y="4372930"/>
            <a:ext cx="2913757" cy="1824484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4DC3F150-70A0-484D-8855-C1982560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368" y="2405985"/>
            <a:ext cx="187919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BE" altLang="fr-FR" sz="1800" b="1" dirty="0">
                <a:solidFill>
                  <a:srgbClr val="FFFFFF"/>
                </a:solidFill>
                <a:latin typeface="Arial" charset="0"/>
              </a:rPr>
              <a:t>Carrière de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fr-BE" altLang="fr-FR" sz="1800" b="1" dirty="0">
                <a:solidFill>
                  <a:srgbClr val="FFFFFF"/>
                </a:solidFill>
                <a:latin typeface="Arial" charset="0"/>
              </a:rPr>
              <a:t>La Flèche</a:t>
            </a:r>
          </a:p>
        </p:txBody>
      </p:sp>
    </p:spTree>
    <p:extLst>
      <p:ext uri="{BB962C8B-B14F-4D97-AF65-F5344CB8AC3E}">
        <p14:creationId xmlns:p14="http://schemas.microsoft.com/office/powerpoint/2010/main" val="60247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>
            <a:extLst>
              <a:ext uri="{FF2B5EF4-FFF2-40B4-BE49-F238E27FC236}">
                <a16:creationId xmlns:a16="http://schemas.microsoft.com/office/drawing/2014/main" id="{FF6543BD-1312-43FA-BB44-6D89D6E44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3143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grenats de Bertrix…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C2FBEF54-FCC8-4BFA-9B99-D2FB6114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4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048AD4E5-042E-447F-B3BB-F074DE667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008" y="-27384"/>
            <a:ext cx="199609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ADC2A38F-3741-4FB6-B48B-9D9189B30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107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8DAB901E-54E3-4CE5-91BA-ACB55CCE3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66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9" name="Picture 2" descr="C:\Minéralogie\Congrès\IMA2018\Logo-ULG.jpg">
            <a:extLst>
              <a:ext uri="{FF2B5EF4-FFF2-40B4-BE49-F238E27FC236}">
                <a16:creationId xmlns:a16="http://schemas.microsoft.com/office/drawing/2014/main" id="{B11E5C98-5FE0-4915-A267-FF167D40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6902076E-277A-4174-AA54-37628B2A0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997" y="1791287"/>
            <a:ext cx="3188693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BE" altLang="fr-FR" sz="2400" dirty="0"/>
              <a:t>(</a:t>
            </a:r>
            <a:r>
              <a:rPr lang="fr-BE" altLang="fr-FR" sz="2400" dirty="0" err="1"/>
              <a:t>Fe,Mn,Ca</a:t>
            </a:r>
            <a:r>
              <a:rPr lang="fr-BE" altLang="fr-FR" sz="2400" dirty="0"/>
              <a:t>)</a:t>
            </a:r>
            <a:r>
              <a:rPr lang="fr-BE" altLang="fr-FR" sz="2400" baseline="-25000" dirty="0"/>
              <a:t>3</a:t>
            </a:r>
            <a:r>
              <a:rPr lang="fr-BE" altLang="fr-FR" sz="2400" dirty="0"/>
              <a:t>Al</a:t>
            </a:r>
            <a:r>
              <a:rPr lang="fr-BE" altLang="fr-FR" sz="2400" baseline="-25000" dirty="0"/>
              <a:t>2</a:t>
            </a:r>
            <a:r>
              <a:rPr lang="fr-BE" altLang="fr-FR" sz="2400" dirty="0"/>
              <a:t>(SiO</a:t>
            </a:r>
            <a:r>
              <a:rPr lang="fr-BE" altLang="fr-FR" sz="2400" baseline="-25000" dirty="0"/>
              <a:t>4</a:t>
            </a:r>
            <a:r>
              <a:rPr lang="fr-BE" altLang="fr-FR" sz="2400" dirty="0"/>
              <a:t>)</a:t>
            </a:r>
            <a:r>
              <a:rPr lang="fr-BE" altLang="fr-FR" sz="2400" baseline="-25000" dirty="0"/>
              <a:t>3</a:t>
            </a:r>
            <a:endParaRPr lang="fr-FR" altLang="fr-FR" sz="2400" dirty="0"/>
          </a:p>
        </p:txBody>
      </p:sp>
      <p:pic>
        <p:nvPicPr>
          <p:cNvPr id="12" name="Image 11" descr="W1855a Grenat - L=4,9mm - Luminar 40mm(3) - 98mm - diff - T - CZP">
            <a:extLst>
              <a:ext uri="{FF2B5EF4-FFF2-40B4-BE49-F238E27FC236}">
                <a16:creationId xmlns:a16="http://schemas.microsoft.com/office/drawing/2014/main" id="{90A5FD17-030D-4152-AFA6-FA048F0419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85" y="1349400"/>
            <a:ext cx="3427508" cy="2367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W1854e Grenat - L=2,9mm - Luminar 25mm(4) - 85mm - diff - T - CZP">
            <a:extLst>
              <a:ext uri="{FF2B5EF4-FFF2-40B4-BE49-F238E27FC236}">
                <a16:creationId xmlns:a16="http://schemas.microsoft.com/office/drawing/2014/main" id="{BA67A1AB-B90D-4112-A45D-8F73B50F0E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97" y="2603315"/>
            <a:ext cx="4048344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W1854c Grenat - L=4,0mm - Luminar 40mm(3) - 138mm - diff - T - CZP">
            <a:extLst>
              <a:ext uri="{FF2B5EF4-FFF2-40B4-BE49-F238E27FC236}">
                <a16:creationId xmlns:a16="http://schemas.microsoft.com/office/drawing/2014/main" id="{44BCAF8A-38BA-40C5-B4F7-E6E7EA175E8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2" y="3872020"/>
            <a:ext cx="3427508" cy="2511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A7A56FE-D264-4D1F-B108-E84805D92CD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38" y="2022120"/>
            <a:ext cx="3114286" cy="2054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0" descr="grenats(lps)">
            <a:extLst>
              <a:ext uri="{FF2B5EF4-FFF2-40B4-BE49-F238E27FC236}">
                <a16:creationId xmlns:a16="http://schemas.microsoft.com/office/drawing/2014/main" id="{5232013A-D191-45A0-AF8F-9860EC88E28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338" y="4221089"/>
            <a:ext cx="3114286" cy="21193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081539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3">
            <a:extLst>
              <a:ext uri="{FF2B5EF4-FFF2-40B4-BE49-F238E27FC236}">
                <a16:creationId xmlns:a16="http://schemas.microsoft.com/office/drawing/2014/main" id="{C441E14F-BB1C-4D0F-9FCF-8E4D3FBD4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76" y="1420099"/>
            <a:ext cx="2026517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Albite</a:t>
            </a:r>
          </a:p>
          <a:p>
            <a:r>
              <a:rPr lang="fr-FR" sz="2800" dirty="0"/>
              <a:t>Na[AlSi</a:t>
            </a:r>
            <a:r>
              <a:rPr lang="fr-FR" sz="2800" baseline="-25000" dirty="0"/>
              <a:t>3</a:t>
            </a:r>
            <a:r>
              <a:rPr lang="fr-FR" sz="2800" dirty="0"/>
              <a:t>O</a:t>
            </a:r>
            <a:r>
              <a:rPr lang="fr-FR" sz="2800" baseline="-25000" dirty="0"/>
              <a:t>8</a:t>
            </a:r>
            <a:r>
              <a:rPr lang="fr-FR" sz="2800" dirty="0"/>
              <a:t>]</a:t>
            </a:r>
            <a:endParaRPr lang="fr-FR" altLang="fr-FR" sz="2800" dirty="0"/>
          </a:p>
        </p:txBody>
      </p:sp>
      <p:sp>
        <p:nvSpPr>
          <p:cNvPr id="6" name="Text Box 22">
            <a:extLst>
              <a:ext uri="{FF2B5EF4-FFF2-40B4-BE49-F238E27FC236}">
                <a16:creationId xmlns:a16="http://schemas.microsoft.com/office/drawing/2014/main" id="{20AE6B99-19EA-4392-8750-097B1810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92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7" name="Text Box 22">
            <a:extLst>
              <a:ext uri="{FF2B5EF4-FFF2-40B4-BE49-F238E27FC236}">
                <a16:creationId xmlns:a16="http://schemas.microsoft.com/office/drawing/2014/main" id="{EDBD409C-5E3F-4AA4-B11F-0BC506F99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302" y="-27384"/>
            <a:ext cx="199609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C7A5F0F8-FE79-42B4-83BB-6A8F99845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401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9" name="Text Box 22">
            <a:extLst>
              <a:ext uri="{FF2B5EF4-FFF2-40B4-BE49-F238E27FC236}">
                <a16:creationId xmlns:a16="http://schemas.microsoft.com/office/drawing/2014/main" id="{70888C07-134C-4886-A49D-298B87A3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560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0" name="Picture 2" descr="C:\Minéralogie\Congrès\IMA2018\Logo-ULG.jpg">
            <a:extLst>
              <a:ext uri="{FF2B5EF4-FFF2-40B4-BE49-F238E27FC236}">
                <a16:creationId xmlns:a16="http://schemas.microsoft.com/office/drawing/2014/main" id="{20EC170A-5DE2-492B-8A14-B5E91E3D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bertrix-ardenne-05avril06 023-noir">
            <a:extLst>
              <a:ext uri="{FF2B5EF4-FFF2-40B4-BE49-F238E27FC236}">
                <a16:creationId xmlns:a16="http://schemas.microsoft.com/office/drawing/2014/main" id="{F130440E-37D1-489E-A1CC-16DBA16B34E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31" y="2060848"/>
            <a:ext cx="4820764" cy="319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ardenne-05avril06 028-noir">
            <a:extLst>
              <a:ext uri="{FF2B5EF4-FFF2-40B4-BE49-F238E27FC236}">
                <a16:creationId xmlns:a16="http://schemas.microsoft.com/office/drawing/2014/main" id="{EF219E4C-6FB4-46DE-8200-A92D321F35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564904"/>
            <a:ext cx="5040560" cy="36260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19">
            <a:extLst>
              <a:ext uri="{FF2B5EF4-FFF2-40B4-BE49-F238E27FC236}">
                <a16:creationId xmlns:a16="http://schemas.microsoft.com/office/drawing/2014/main" id="{287D157C-A634-4C4F-A882-36A29B6F7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3143"/>
            <a:ext cx="7200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Dans les veines de quartz…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ED3E703A-A1DE-4209-9CA4-0E0D065C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251" y="5373216"/>
            <a:ext cx="5508239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« Biotite »</a:t>
            </a:r>
          </a:p>
          <a:p>
            <a:r>
              <a:rPr lang="fr-FR" sz="2800" dirty="0"/>
              <a:t>(K,NH</a:t>
            </a:r>
            <a:r>
              <a:rPr lang="fr-FR" sz="2800" baseline="-25000" dirty="0"/>
              <a:t>4</a:t>
            </a:r>
            <a:r>
              <a:rPr lang="fr-FR" sz="2800" dirty="0"/>
              <a:t>)(</a:t>
            </a:r>
            <a:r>
              <a:rPr lang="fr-BE" sz="2800" dirty="0"/>
              <a:t>Fe</a:t>
            </a:r>
            <a:r>
              <a:rPr lang="fr-BE" sz="2800" baseline="30000" dirty="0"/>
              <a:t>2+</a:t>
            </a:r>
            <a:r>
              <a:rPr lang="fr-BE" sz="2800" dirty="0"/>
              <a:t>,Mg)</a:t>
            </a:r>
            <a:r>
              <a:rPr lang="fr-BE" sz="2800" baseline="-25000" dirty="0"/>
              <a:t>3</a:t>
            </a:r>
            <a:r>
              <a:rPr lang="fr-BE" sz="2800" dirty="0"/>
              <a:t>[Si</a:t>
            </a:r>
            <a:r>
              <a:rPr lang="fr-BE" sz="2800" baseline="-25000" dirty="0"/>
              <a:t>3</a:t>
            </a:r>
            <a:r>
              <a:rPr lang="fr-BE" sz="2800" dirty="0"/>
              <a:t>AlO</a:t>
            </a:r>
            <a:r>
              <a:rPr lang="fr-BE" sz="2800" baseline="-25000" dirty="0"/>
              <a:t>10</a:t>
            </a:r>
            <a:r>
              <a:rPr lang="fr-BE" sz="2800" dirty="0"/>
              <a:t>](OH)</a:t>
            </a:r>
            <a:r>
              <a:rPr lang="fr-BE" sz="2800" baseline="-25000" dirty="0"/>
              <a:t>2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8941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1817 Adulaire - L=3,45mm - Luminar 25mm(4) - 64mm - diff - T - CZP">
            <a:extLst>
              <a:ext uri="{FF2B5EF4-FFF2-40B4-BE49-F238E27FC236}">
                <a16:creationId xmlns:a16="http://schemas.microsoft.com/office/drawing/2014/main" id="{8ED4FDDC-AD90-46BF-86C3-1544B3AD3A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15" y="1878524"/>
            <a:ext cx="307022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ber-03a 9-adulaire">
            <a:extLst>
              <a:ext uri="{FF2B5EF4-FFF2-40B4-BE49-F238E27FC236}">
                <a16:creationId xmlns:a16="http://schemas.microsoft.com/office/drawing/2014/main" id="{E3B65A0A-70F4-4083-867C-67599F898F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75" y="1890896"/>
            <a:ext cx="274891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84A903-E7A0-457F-AADA-FC2C01BB95D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4" r="46011" b="30105"/>
          <a:stretch/>
        </p:blipFill>
        <p:spPr bwMode="auto">
          <a:xfrm>
            <a:off x="8503290" y="1821374"/>
            <a:ext cx="2889250" cy="217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ber16b 19-gammaContraste">
            <a:extLst>
              <a:ext uri="{FF2B5EF4-FFF2-40B4-BE49-F238E27FC236}">
                <a16:creationId xmlns:a16="http://schemas.microsoft.com/office/drawing/2014/main" id="{F31594C6-C329-4574-AA0C-1F6789D937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58" y="4187988"/>
            <a:ext cx="2876550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91C595-9C9E-406F-855B-D625F8A0BD8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5" r="45186" b="31932"/>
          <a:stretch/>
        </p:blipFill>
        <p:spPr bwMode="auto">
          <a:xfrm>
            <a:off x="5735960" y="4316596"/>
            <a:ext cx="2767330" cy="1987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BCD26A-C5B1-40B7-8628-99FBDB5DCB93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r="47339" b="35359"/>
          <a:stretch/>
        </p:blipFill>
        <p:spPr bwMode="auto">
          <a:xfrm>
            <a:off x="8315431" y="4187988"/>
            <a:ext cx="2743200" cy="2091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19">
            <a:extLst>
              <a:ext uri="{FF2B5EF4-FFF2-40B4-BE49-F238E27FC236}">
                <a16:creationId xmlns:a16="http://schemas.microsoft.com/office/drawing/2014/main" id="{FC194134-00B3-4FF0-9DCC-C0F16D20B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13143"/>
            <a:ext cx="93009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fr-BE" altLang="fr-FR" sz="3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D’autres feldspaths… potassiques! </a:t>
            </a:r>
            <a:endParaRPr lang="fr-FR" altLang="fr-FR" sz="3600" u="sng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F44E4D7D-CCFF-42A4-8FF2-1C48CBE8F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4" y="-27384"/>
            <a:ext cx="154392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Géologie</a:t>
            </a: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0105955C-8CC6-4206-8524-61C4D6F0C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008" y="-27384"/>
            <a:ext cx="1996098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Métamorphisme</a:t>
            </a:r>
          </a:p>
        </p:txBody>
      </p:sp>
      <p:sp>
        <p:nvSpPr>
          <p:cNvPr id="12" name="Text Box 22">
            <a:extLst>
              <a:ext uri="{FF2B5EF4-FFF2-40B4-BE49-F238E27FC236}">
                <a16:creationId xmlns:a16="http://schemas.microsoft.com/office/drawing/2014/main" id="{D864B542-BEAB-4C56-A359-60D35B15E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107" y="-27384"/>
            <a:ext cx="1440160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Zéolites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A99DC05E-F2EC-40E8-980A-397735CB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66" y="-27384"/>
            <a:ext cx="1724029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fr-BE" altLang="fr-FR" dirty="0"/>
              <a:t>Secondaires</a:t>
            </a:r>
          </a:p>
        </p:txBody>
      </p:sp>
      <p:pic>
        <p:nvPicPr>
          <p:cNvPr id="14" name="Picture 2" descr="C:\Minéralogie\Congrès\IMA2018\Logo-ULG.jpg">
            <a:extLst>
              <a:ext uri="{FF2B5EF4-FFF2-40B4-BE49-F238E27FC236}">
                <a16:creationId xmlns:a16="http://schemas.microsoft.com/office/drawing/2014/main" id="{9D440A8F-DBFD-41E9-B4D5-400A35E4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76" y="300170"/>
            <a:ext cx="2731214" cy="13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3">
            <a:extLst>
              <a:ext uri="{FF2B5EF4-FFF2-40B4-BE49-F238E27FC236}">
                <a16:creationId xmlns:a16="http://schemas.microsoft.com/office/drawing/2014/main" id="{4AD61F87-3979-41EE-B963-7C230F0BF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890896"/>
            <a:ext cx="1805302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Adulaire</a:t>
            </a:r>
          </a:p>
          <a:p>
            <a:r>
              <a:rPr lang="fr-FR" sz="2800" dirty="0"/>
              <a:t>K[AlSi</a:t>
            </a:r>
            <a:r>
              <a:rPr lang="fr-FR" sz="2800" baseline="-25000" dirty="0"/>
              <a:t>3</a:t>
            </a:r>
            <a:r>
              <a:rPr lang="fr-FR" sz="2800" dirty="0"/>
              <a:t>O</a:t>
            </a:r>
            <a:r>
              <a:rPr lang="fr-FR" sz="2800" baseline="-25000" dirty="0"/>
              <a:t>8</a:t>
            </a:r>
            <a:r>
              <a:rPr lang="fr-FR" sz="2800" dirty="0"/>
              <a:t>]</a:t>
            </a:r>
            <a:endParaRPr lang="fr-FR" altLang="fr-FR" sz="2800" dirty="0"/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73B3B2ED-C4A8-4FF6-972C-5F6524BBB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04" y="4200685"/>
            <a:ext cx="1805302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BE" altLang="fr-FR" sz="2800" dirty="0"/>
              <a:t>Microcline</a:t>
            </a:r>
          </a:p>
          <a:p>
            <a:r>
              <a:rPr lang="fr-FR" sz="2800" dirty="0"/>
              <a:t>K[AlSi</a:t>
            </a:r>
            <a:r>
              <a:rPr lang="fr-FR" sz="2800" baseline="-25000" dirty="0"/>
              <a:t>3</a:t>
            </a:r>
            <a:r>
              <a:rPr lang="fr-FR" sz="2800" dirty="0"/>
              <a:t>O</a:t>
            </a:r>
            <a:r>
              <a:rPr lang="fr-FR" sz="2800" baseline="-25000" dirty="0"/>
              <a:t>8</a:t>
            </a:r>
            <a:r>
              <a:rPr lang="fr-FR" sz="2800" dirty="0"/>
              <a:t>]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22592349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1023</Words>
  <Application>Microsoft Office PowerPoint</Application>
  <PresentationFormat>Grand écran</PresentationFormat>
  <Paragraphs>349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Constantia</vt:lpstr>
      <vt:lpstr>Times New Roman</vt:lpstr>
      <vt:lpstr>Wingdings 2</vt:lpstr>
      <vt:lpstr>Papier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ULG</dc:creator>
  <cp:lastModifiedBy>fhatert</cp:lastModifiedBy>
  <cp:revision>623</cp:revision>
  <dcterms:created xsi:type="dcterms:W3CDTF">2009-04-27T15:17:51Z</dcterms:created>
  <dcterms:modified xsi:type="dcterms:W3CDTF">2022-01-31T14:40:01Z</dcterms:modified>
</cp:coreProperties>
</file>