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9" r:id="rId3"/>
    <p:sldId id="271" r:id="rId4"/>
    <p:sldId id="258" r:id="rId5"/>
    <p:sldId id="269" r:id="rId6"/>
    <p:sldId id="268" r:id="rId7"/>
    <p:sldId id="257" r:id="rId8"/>
    <p:sldId id="266" r:id="rId9"/>
    <p:sldId id="264" r:id="rId10"/>
    <p:sldId id="265" r:id="rId11"/>
    <p:sldId id="27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622A5-365D-AF43-B823-30F646435C15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94CB4-2A19-924F-A3A8-4099EB00C6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2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94CB4-2A19-924F-A3A8-4099EB00C6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67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80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0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68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5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93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78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36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9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18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99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50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8843-5063-144A-BBB7-D79075EF1166}" type="datetimeFigureOut">
              <a:rPr lang="fr-FR" smtClean="0"/>
              <a:t>14/03/2022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8AE2E-F20C-444B-A586-385AC4DE0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851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0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2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FB5B3E-3BFF-5A42-B1C8-FA77A9425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47B61D-91EB-844C-A372-B04E2AF997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ABF43C-7B19-FC43-B56F-9CF9E90F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848" y="-89451"/>
            <a:ext cx="13349696" cy="75092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2BC37-4701-6C4A-9E6D-67451FF37218}"/>
              </a:ext>
            </a:extLst>
          </p:cNvPr>
          <p:cNvSpPr/>
          <p:nvPr/>
        </p:nvSpPr>
        <p:spPr>
          <a:xfrm>
            <a:off x="2887038" y="80990"/>
            <a:ext cx="62466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5000" dirty="0">
                <a:ln w="25400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FFFFFF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QUÊTE D’ENQUÊTE</a:t>
            </a:r>
            <a:endParaRPr lang="fr-BE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0C5479B-6033-9743-8FAB-55CEB5D66E20}"/>
              </a:ext>
            </a:extLst>
          </p:cNvPr>
          <p:cNvSpPr/>
          <p:nvPr/>
        </p:nvSpPr>
        <p:spPr>
          <a:xfrm>
            <a:off x="2907585" y="942764"/>
            <a:ext cx="6205591" cy="867410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GÉNÉALOGIE ET ANALYSE DES TECHNIQUES D’INVESTIGATION PRATIQUÉES PAR LES </a:t>
            </a:r>
          </a:p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JOURNALISTES SPÉCIALISÉS EN JEU VIDÉO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DA77B6C-486B-6744-A4B6-A258F1971B05}"/>
              </a:ext>
            </a:extLst>
          </p:cNvPr>
          <p:cNvSpPr/>
          <p:nvPr/>
        </p:nvSpPr>
        <p:spPr>
          <a:xfrm>
            <a:off x="3378485" y="6030435"/>
            <a:ext cx="5435029" cy="746575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Boris KRYWICKI</a:t>
            </a:r>
          </a:p>
          <a:p>
            <a:pPr algn="ctr"/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Co-promoteurs : Björn-Olav DOZO et Marc VANESSE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5ED41D-E688-D047-A7E5-C30CDFA49A19}"/>
              </a:ext>
            </a:extLst>
          </p:cNvPr>
          <p:cNvSpPr/>
          <p:nvPr/>
        </p:nvSpPr>
        <p:spPr>
          <a:xfrm>
            <a:off x="9298112" y="6315345"/>
            <a:ext cx="246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Visuels  : « White Night » (2015)</a:t>
            </a:r>
            <a:b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</p:spTree>
    <p:extLst>
      <p:ext uri="{BB962C8B-B14F-4D97-AF65-F5344CB8AC3E}">
        <p14:creationId xmlns:p14="http://schemas.microsoft.com/office/powerpoint/2010/main" val="255319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BC782-24EA-F541-B9BC-8ACB5245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2" name="Picture 4" descr="White Night">
            <a:extLst>
              <a:ext uri="{FF2B5EF4-FFF2-40B4-BE49-F238E27FC236}">
                <a16:creationId xmlns:a16="http://schemas.microsoft.com/office/drawing/2014/main" id="{315274F0-C7DF-4641-81CA-A407ECEF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E46284-72F7-4A4C-8772-AE56EB310CBA}"/>
              </a:ext>
            </a:extLst>
          </p:cNvPr>
          <p:cNvSpPr txBox="1"/>
          <p:nvPr/>
        </p:nvSpPr>
        <p:spPr>
          <a:xfrm>
            <a:off x="0" y="953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précarisation inquiétante…</a:t>
            </a:r>
          </a:p>
        </p:txBody>
      </p:sp>
      <p:pic>
        <p:nvPicPr>
          <p:cNvPr id="6" name="Picture 2" descr="Livre: Hier, journalistes / ils ont quitté la profession, Jean-Marie  Charon, Adénora Pigeolat, Entremises, 9782382550274 - Leslibraires.fr">
            <a:extLst>
              <a:ext uri="{FF2B5EF4-FFF2-40B4-BE49-F238E27FC236}">
                <a16:creationId xmlns:a16="http://schemas.microsoft.com/office/drawing/2014/main" id="{3CBAC14B-A50E-164A-9149-582F8FBA6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/>
          <a:stretch/>
        </p:blipFill>
        <p:spPr bwMode="auto">
          <a:xfrm>
            <a:off x="181720" y="873886"/>
            <a:ext cx="2097212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2468C85A-EE5E-374D-B63C-84083A112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98" y="3923885"/>
            <a:ext cx="3639455" cy="17584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236600-C95F-CF4D-8FAA-1EA40256908D}"/>
              </a:ext>
            </a:extLst>
          </p:cNvPr>
          <p:cNvSpPr/>
          <p:nvPr/>
        </p:nvSpPr>
        <p:spPr>
          <a:xfrm>
            <a:off x="7112000" y="4461164"/>
            <a:ext cx="5967477" cy="23968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37C85A-02AC-DA4F-A975-8C136F05C3EC}"/>
              </a:ext>
            </a:extLst>
          </p:cNvPr>
          <p:cNvSpPr txBox="1"/>
          <p:nvPr/>
        </p:nvSpPr>
        <p:spPr>
          <a:xfrm>
            <a:off x="7122886" y="4554010"/>
            <a:ext cx="4992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Et aujourd’hui, je crois que c’est fini, que je n’ai plus la force de travailler pour une industrie aussi mal valorisée que celle-ci. La presse (a fortiori spécialisée, même si je pense très fort aux journalistes perdus dans les ilots des open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généralistes) est un métier de plus en plus difficile et de moins en moins bien rémunéré, où l’on fait charbonner des journalistes déjà précarisés jusqu’à les cramer en quelques années.</a:t>
            </a:r>
          </a:p>
          <a:p>
            <a:pPr algn="just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36 ans et après presque 17 ans d’une carrière que j’ose imaginer notable et un minimum respectable, je continue de vivre dans des studios de 20 à 25m², de compter à la fin de chaque mois, et d’angoisser pour mon avenir. Et ça n’est pas normal. Comme il est anormal de ne pas pouvoir prétendre à une simple chambre à coucher après toutes ces années ». </a:t>
            </a:r>
            <a:r>
              <a:rPr lang="fr-B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Pierre-Alexandre Rouillon</a:t>
            </a:r>
            <a:endParaRPr lang="fr-B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68DF530-A465-AC4A-BEC5-C9A1A549A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550197" y="961794"/>
            <a:ext cx="4532945" cy="1643479"/>
          </a:xfrm>
        </p:spPr>
      </p:pic>
    </p:spTree>
    <p:extLst>
      <p:ext uri="{BB962C8B-B14F-4D97-AF65-F5344CB8AC3E}">
        <p14:creationId xmlns:p14="http://schemas.microsoft.com/office/powerpoint/2010/main" val="305361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ite Night PC Gameplay - YouTube">
            <a:extLst>
              <a:ext uri="{FF2B5EF4-FFF2-40B4-BE49-F238E27FC236}">
                <a16:creationId xmlns:a16="http://schemas.microsoft.com/office/drawing/2014/main" id="{A209922A-EB14-C344-B82A-83B3C4D55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5324" r="16170"/>
          <a:stretch/>
        </p:blipFill>
        <p:spPr bwMode="auto">
          <a:xfrm>
            <a:off x="232557" y="-1611582"/>
            <a:ext cx="12108873" cy="98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B649AE-1A61-464B-BA16-6EBA6F6C8F47}"/>
              </a:ext>
            </a:extLst>
          </p:cNvPr>
          <p:cNvSpPr/>
          <p:nvPr/>
        </p:nvSpPr>
        <p:spPr>
          <a:xfrm>
            <a:off x="-251855" y="570247"/>
            <a:ext cx="8124833" cy="62974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B8263-B8C9-3A42-926B-4C8E2454C169}"/>
              </a:ext>
            </a:extLst>
          </p:cNvPr>
          <p:cNvSpPr/>
          <p:nvPr/>
        </p:nvSpPr>
        <p:spPr>
          <a:xfrm>
            <a:off x="855881" y="-1247495"/>
            <a:ext cx="8124833" cy="19239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43DA36-390D-524E-8C60-A3B776175DE0}"/>
              </a:ext>
            </a:extLst>
          </p:cNvPr>
          <p:cNvSpPr/>
          <p:nvPr/>
        </p:nvSpPr>
        <p:spPr>
          <a:xfrm>
            <a:off x="-342149" y="6170482"/>
            <a:ext cx="8215127" cy="19239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4AA26-0EF4-B445-A1E5-E2B30B96059D}"/>
              </a:ext>
            </a:extLst>
          </p:cNvPr>
          <p:cNvSpPr/>
          <p:nvPr/>
        </p:nvSpPr>
        <p:spPr>
          <a:xfrm>
            <a:off x="83127" y="6520667"/>
            <a:ext cx="24104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26471A-9271-7945-8DB4-C6141ACE40AA}"/>
              </a:ext>
            </a:extLst>
          </p:cNvPr>
          <p:cNvSpPr txBox="1"/>
          <p:nvPr/>
        </p:nvSpPr>
        <p:spPr>
          <a:xfrm>
            <a:off x="0" y="953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Mais une diversité éditoriale vivifiante</a:t>
            </a:r>
          </a:p>
        </p:txBody>
      </p:sp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64CF01F9-641F-2848-93E6-0E8AAD934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909"/>
          <a:stretch/>
        </p:blipFill>
        <p:spPr>
          <a:xfrm>
            <a:off x="-1" y="755831"/>
            <a:ext cx="3320143" cy="100526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E3D10E-D049-4C4E-9B0F-C0F98EB18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898390"/>
            <a:ext cx="3320143" cy="1281285"/>
          </a:xfrm>
          <a:prstGeom prst="rect">
            <a:avLst/>
          </a:prstGeom>
        </p:spPr>
      </p:pic>
      <p:pic>
        <p:nvPicPr>
          <p:cNvPr id="17" name="Image 16" descr="Capture d’écran 2020-04-17 à 10.34.23.png">
            <a:extLst>
              <a:ext uri="{FF2B5EF4-FFF2-40B4-BE49-F238E27FC236}">
                <a16:creationId xmlns:a16="http://schemas.microsoft.com/office/drawing/2014/main" id="{C9CA7C62-3CE9-2343-9BBB-EE7D9ABFA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316974"/>
            <a:ext cx="4319025" cy="841369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18" name="Image 3" descr="Capture d’écran 2020-10-05 à 12.22.04.png">
            <a:extLst>
              <a:ext uri="{FF2B5EF4-FFF2-40B4-BE49-F238E27FC236}">
                <a16:creationId xmlns:a16="http://schemas.microsoft.com/office/drawing/2014/main" id="{FEE7C6B8-1211-FD49-8B09-E57A5E290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8233"/>
            <a:ext cx="4319023" cy="985368"/>
          </a:xfrm>
          <a:prstGeom prst="rect">
            <a:avLst/>
          </a:prstGeom>
          <a:noFill/>
          <a:ln w="9525">
            <a:solidFill>
              <a:srgbClr val="1C202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 descr="Capture d’écran 2021-02-17 à 10.12.00.png">
            <a:extLst>
              <a:ext uri="{FF2B5EF4-FFF2-40B4-BE49-F238E27FC236}">
                <a16:creationId xmlns:a16="http://schemas.microsoft.com/office/drawing/2014/main" id="{4FC4244D-4161-874A-AAA5-38399B491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5560923"/>
            <a:ext cx="2792106" cy="938922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1714A9-289E-754A-913B-FE606C49C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606" y="755831"/>
            <a:ext cx="3166023" cy="1488302"/>
          </a:xfrm>
          <a:prstGeom prst="rect">
            <a:avLst/>
          </a:prstGeom>
        </p:spPr>
      </p:pic>
      <p:pic>
        <p:nvPicPr>
          <p:cNvPr id="22" name="Image 21" descr="Capture d’écran 2021-02-17 à 10.03.42.png">
            <a:extLst>
              <a:ext uri="{FF2B5EF4-FFF2-40B4-BE49-F238E27FC236}">
                <a16:creationId xmlns:a16="http://schemas.microsoft.com/office/drawing/2014/main" id="{BC381214-247B-324D-9F21-119803FFEF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06" y="2381021"/>
            <a:ext cx="4319023" cy="747771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23" name="Image 22" descr="Capture d’écran 2021-02-15 à 21.05.43.png">
            <a:extLst>
              <a:ext uri="{FF2B5EF4-FFF2-40B4-BE49-F238E27FC236}">
                <a16:creationId xmlns:a16="http://schemas.microsoft.com/office/drawing/2014/main" id="{74E21E76-D5F0-5649-A264-827F66EF6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89" y="5560923"/>
            <a:ext cx="4091740" cy="1306728"/>
          </a:xfrm>
          <a:prstGeom prst="rect">
            <a:avLst/>
          </a:prstGeom>
          <a:ln>
            <a:solidFill>
              <a:srgbClr val="1C2024"/>
            </a:solidFill>
          </a:ln>
        </p:spPr>
      </p:pic>
      <p:pic>
        <p:nvPicPr>
          <p:cNvPr id="24" name="Image 6" descr="Capture d’écran 2020-10-05 à 12.25.36.png">
            <a:extLst>
              <a:ext uri="{FF2B5EF4-FFF2-40B4-BE49-F238E27FC236}">
                <a16:creationId xmlns:a16="http://schemas.microsoft.com/office/drawing/2014/main" id="{5B7D28A9-ADD9-A440-9983-599A799DE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42" y="3658446"/>
            <a:ext cx="3451037" cy="14505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0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39FBAF-6342-C842-803A-901B03909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124B6C-215D-1740-A0B8-4F39B895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White Night (2015 video game)">
            <a:extLst>
              <a:ext uri="{FF2B5EF4-FFF2-40B4-BE49-F238E27FC236}">
                <a16:creationId xmlns:a16="http://schemas.microsoft.com/office/drawing/2014/main" id="{0BA67C48-4975-4E40-97C4-D7213B79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915" y="-49493"/>
            <a:ext cx="15135977" cy="68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6EFD8D-C02E-DB49-95FD-03B1F97C2C16}"/>
              </a:ext>
            </a:extLst>
          </p:cNvPr>
          <p:cNvSpPr txBox="1"/>
          <p:nvPr/>
        </p:nvSpPr>
        <p:spPr>
          <a:xfrm>
            <a:off x="0" y="3323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thèse est disponible en ligne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4320CC-8705-7D46-B906-59A2563E7584}"/>
              </a:ext>
            </a:extLst>
          </p:cNvPr>
          <p:cNvSpPr txBox="1"/>
          <p:nvPr/>
        </p:nvSpPr>
        <p:spPr>
          <a:xfrm>
            <a:off x="2744698" y="5577533"/>
            <a:ext cx="7005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orbi.uliege.be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/2268/288409</a:t>
            </a:r>
          </a:p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Tweet épinglé sur mon profil (@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Bkrywicki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Défense de thèse disponible sur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(chaîne du Liège Game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ORBi: Accueil">
            <a:extLst>
              <a:ext uri="{FF2B5EF4-FFF2-40B4-BE49-F238E27FC236}">
                <a16:creationId xmlns:a16="http://schemas.microsoft.com/office/drawing/2014/main" id="{D45504EA-934D-E54B-85E3-E067759C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2090428" cy="11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rtificat universitaire « Travailler avec la culture vidéoludique » ! –  Musées et Société en Wallonie">
            <a:extLst>
              <a:ext uri="{FF2B5EF4-FFF2-40B4-BE49-F238E27FC236}">
                <a16:creationId xmlns:a16="http://schemas.microsoft.com/office/drawing/2014/main" id="{F85C18CD-6754-E04C-BED7-9681324B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2048"/>
            <a:ext cx="2090428" cy="12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6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ite Night">
            <a:extLst>
              <a:ext uri="{FF2B5EF4-FFF2-40B4-BE49-F238E27FC236}">
                <a16:creationId xmlns:a16="http://schemas.microsoft.com/office/drawing/2014/main" id="{97BEDA94-1866-1D46-BB65-F2F046DB5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22" y="-930688"/>
            <a:ext cx="12226963" cy="68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A82B25-4FDC-E947-A984-FADD131364F7}"/>
              </a:ext>
            </a:extLst>
          </p:cNvPr>
          <p:cNvSpPr/>
          <p:nvPr/>
        </p:nvSpPr>
        <p:spPr>
          <a:xfrm>
            <a:off x="568429" y="6426455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F7FB4-E102-5A49-81A4-678449F37EDC}"/>
              </a:ext>
            </a:extLst>
          </p:cNvPr>
          <p:cNvSpPr/>
          <p:nvPr/>
        </p:nvSpPr>
        <p:spPr>
          <a:xfrm>
            <a:off x="4713402" y="-269669"/>
            <a:ext cx="6256502" cy="11385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C4D607-3EFC-D941-93C0-3B486F40BC11}"/>
              </a:ext>
            </a:extLst>
          </p:cNvPr>
          <p:cNvSpPr txBox="1"/>
          <p:nvPr/>
        </p:nvSpPr>
        <p:spPr>
          <a:xfrm>
            <a:off x="678172" y="4828032"/>
            <a:ext cx="650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expliquer la présence actuelle d’enquêtes dans la presse jeu vidéo alors qu’elle est historiquement enthousiaste et proche de l’industrie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9A8C73-773D-D047-A68D-5D2657359C2B}"/>
              </a:ext>
            </a:extLst>
          </p:cNvPr>
          <p:cNvSpPr txBox="1"/>
          <p:nvPr/>
        </p:nvSpPr>
        <p:spPr>
          <a:xfrm>
            <a:off x="0" y="8945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Partir d’un constat…</a:t>
            </a:r>
          </a:p>
        </p:txBody>
      </p:sp>
      <p:pic>
        <p:nvPicPr>
          <p:cNvPr id="13" name="Picture 2" descr="Canard PC on Twitter: &amp;quot;Dossier #CrunchInvestigation Certaines équipes dans  le jeu vidéo ont pris conscience qu&amp;#39;elles avaient des droits à défendre.  Elles se sont organisées. Elles commencent même à obtenir gain de">
            <a:extLst>
              <a:ext uri="{FF2B5EF4-FFF2-40B4-BE49-F238E27FC236}">
                <a16:creationId xmlns:a16="http://schemas.microsoft.com/office/drawing/2014/main" id="{DE634721-03F3-9A41-9F1A-F522D3384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4400" r="33233"/>
          <a:stretch/>
        </p:blipFill>
        <p:spPr bwMode="auto">
          <a:xfrm>
            <a:off x="678173" y="1307592"/>
            <a:ext cx="2302771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EFFBD2-0B04-A34A-BB8C-28D9F0016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05" y="5618228"/>
            <a:ext cx="4323588" cy="1080897"/>
          </a:xfrm>
          <a:prstGeom prst="rect">
            <a:avLst/>
          </a:prstGeom>
        </p:spPr>
      </p:pic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70EEEF4A-87D6-5447-9C30-12A933E29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86349" y="3372041"/>
            <a:ext cx="3793194" cy="1399032"/>
          </a:xfrm>
        </p:spPr>
      </p:pic>
      <p:pic>
        <p:nvPicPr>
          <p:cNvPr id="1026" name="Picture 2" descr="Ubisoft : Le harcèlement aux manettes. 02 juillet 2020 – Liberation">
            <a:extLst>
              <a:ext uri="{FF2B5EF4-FFF2-40B4-BE49-F238E27FC236}">
                <a16:creationId xmlns:a16="http://schemas.microsoft.com/office/drawing/2014/main" id="{F84DFFB0-5465-E74C-B453-422A7EAB1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1"/>
          <a:stretch/>
        </p:blipFill>
        <p:spPr bwMode="auto">
          <a:xfrm>
            <a:off x="8123035" y="3581742"/>
            <a:ext cx="3038166" cy="311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8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48175E-F42F-7F43-8E46-56FCF141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B775D-4062-024B-B978-CE6A31E28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Test : White Night">
            <a:extLst>
              <a:ext uri="{FF2B5EF4-FFF2-40B4-BE49-F238E27FC236}">
                <a16:creationId xmlns:a16="http://schemas.microsoft.com/office/drawing/2014/main" id="{BCBFABD8-BC73-F940-B5E5-32B96782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14" y="88125"/>
            <a:ext cx="12278185" cy="69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2BF2F1-E571-B242-ACDF-9E652C0ED416}"/>
              </a:ext>
            </a:extLst>
          </p:cNvPr>
          <p:cNvSpPr/>
          <p:nvPr/>
        </p:nvSpPr>
        <p:spPr>
          <a:xfrm>
            <a:off x="118128" y="6492875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pic>
        <p:nvPicPr>
          <p:cNvPr id="15" name="Picture 2" descr="Magazine Tilt - ABANDONWARE FRANCE">
            <a:extLst>
              <a:ext uri="{FF2B5EF4-FFF2-40B4-BE49-F238E27FC236}">
                <a16:creationId xmlns:a16="http://schemas.microsoft.com/office/drawing/2014/main" id="{82239B91-9145-DE49-AC88-2D3FA688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1" y="478974"/>
            <a:ext cx="2740582" cy="37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Gamekult Jeux Video on Twitter: &amp;amp;quot;On va parler de notre offre d&amp;amp;#39;abonnement  Premium, lancée il y a plus de 3 ans déjà. Pour vous faire notre bilan en  toute transparence. Nous sommes">
            <a:extLst>
              <a:ext uri="{FF2B5EF4-FFF2-40B4-BE49-F238E27FC236}">
                <a16:creationId xmlns:a16="http://schemas.microsoft.com/office/drawing/2014/main" id="{9ADE69D6-96D1-F64A-988E-F33FDE2C1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31112" r="12274" b="36983"/>
          <a:stretch/>
        </p:blipFill>
        <p:spPr bwMode="auto">
          <a:xfrm>
            <a:off x="8546543" y="5769768"/>
            <a:ext cx="3439886" cy="8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5F18441-DE31-464F-A6C0-71A7F03C5F72}"/>
              </a:ext>
            </a:extLst>
          </p:cNvPr>
          <p:cNvSpPr txBox="1"/>
          <p:nvPr/>
        </p:nvSpPr>
        <p:spPr>
          <a:xfrm>
            <a:off x="0" y="3323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projet d’une « généalogie » de l’enquête</a:t>
            </a:r>
          </a:p>
        </p:txBody>
      </p:sp>
    </p:spTree>
    <p:extLst>
      <p:ext uri="{BB962C8B-B14F-4D97-AF65-F5344CB8AC3E}">
        <p14:creationId xmlns:p14="http://schemas.microsoft.com/office/powerpoint/2010/main" val="106170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41B97-7D15-CB4A-8C18-782C130D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EF9590-D781-0C47-9E05-83C165D78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956" y="1825625"/>
            <a:ext cx="5268088" cy="4351338"/>
          </a:xfrm>
        </p:spPr>
      </p:pic>
      <p:pic>
        <p:nvPicPr>
          <p:cNvPr id="2052" name="Picture 4" descr="White Night">
            <a:extLst>
              <a:ext uri="{FF2B5EF4-FFF2-40B4-BE49-F238E27FC236}">
                <a16:creationId xmlns:a16="http://schemas.microsoft.com/office/drawing/2014/main" id="{62925A84-C9D0-5644-BA82-6A0FD751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F01313-66DE-294A-B8AB-040DCB2CB8D7}"/>
              </a:ext>
            </a:extLst>
          </p:cNvPr>
          <p:cNvSpPr/>
          <p:nvPr/>
        </p:nvSpPr>
        <p:spPr>
          <a:xfrm>
            <a:off x="0" y="6509970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97206A-297D-0946-B4BE-1129BDC7D500}"/>
              </a:ext>
            </a:extLst>
          </p:cNvPr>
          <p:cNvSpPr/>
          <p:nvPr/>
        </p:nvSpPr>
        <p:spPr>
          <a:xfrm>
            <a:off x="6096000" y="5153958"/>
            <a:ext cx="4038600" cy="7708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F67ABF-3B77-8B45-8A3E-EC3EA07AB185}"/>
              </a:ext>
            </a:extLst>
          </p:cNvPr>
          <p:cNvSpPr txBox="1"/>
          <p:nvPr/>
        </p:nvSpPr>
        <p:spPr>
          <a:xfrm>
            <a:off x="6096000" y="5153958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L’hypothèse du rôle-structurant de Future France : Avant, Pendant, Après.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276A718-0254-C640-A710-D8ED2528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4912"/>
            <a:ext cx="1376548" cy="9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.E.R.7 - Wikiwand">
            <a:extLst>
              <a:ext uri="{FF2B5EF4-FFF2-40B4-BE49-F238E27FC236}">
                <a16:creationId xmlns:a16="http://schemas.microsoft.com/office/drawing/2014/main" id="{2AFE7570-5601-0748-B752-AA1D213D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6" y="3850281"/>
            <a:ext cx="1261128" cy="12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AB3AAAE-6D60-7442-A69E-A8516220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28" y="2911981"/>
            <a:ext cx="1417896" cy="123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A21E4917-A990-7944-AFA7-A4DE5CFD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1" y="1711446"/>
            <a:ext cx="2499511" cy="4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go de M.E.R.7">
            <a:extLst>
              <a:ext uri="{FF2B5EF4-FFF2-40B4-BE49-F238E27FC236}">
                <a16:creationId xmlns:a16="http://schemas.microsoft.com/office/drawing/2014/main" id="{0FB8A35E-00FC-2440-861A-DEBA3F20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56" y="5014977"/>
            <a:ext cx="1578130" cy="72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7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White Night - Download">
            <a:extLst>
              <a:ext uri="{FF2B5EF4-FFF2-40B4-BE49-F238E27FC236}">
                <a16:creationId xmlns:a16="http://schemas.microsoft.com/office/drawing/2014/main" id="{E69A81D7-B996-8247-8646-8EAD3A67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33" y="-211823"/>
            <a:ext cx="10964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76C642-B867-3140-A2C3-DC65FAB8525C}"/>
              </a:ext>
            </a:extLst>
          </p:cNvPr>
          <p:cNvSpPr/>
          <p:nvPr/>
        </p:nvSpPr>
        <p:spPr>
          <a:xfrm>
            <a:off x="127917" y="6295060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2EEFC6-ECA7-A549-9B34-14295AB4D160}"/>
              </a:ext>
            </a:extLst>
          </p:cNvPr>
          <p:cNvSpPr txBox="1"/>
          <p:nvPr/>
        </p:nvSpPr>
        <p:spPr>
          <a:xfrm>
            <a:off x="0" y="3323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double méthode : l’analyse de textes…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5A46342-3446-4C4F-A613-D70B176F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03" y="890192"/>
            <a:ext cx="1149231" cy="15359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88BD74-8F1A-5743-AC8D-87A95299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361" y="890192"/>
            <a:ext cx="1124221" cy="153595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BCC20F5-7674-6247-AD22-7D1730D7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833" y="880295"/>
            <a:ext cx="1065528" cy="15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27994F87-B290-914F-BBF2-49B763425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733" y="883334"/>
            <a:ext cx="1174335" cy="15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0BECBE76-2DB1-764C-A576-C5D2E125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39" y="2426149"/>
            <a:ext cx="1149231" cy="15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2D496C06-1B6A-2043-B5D9-18F24D17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05" y="2426150"/>
            <a:ext cx="1131309" cy="15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C38ABC-9D55-7949-8471-4D52D79D3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0642" y="2426149"/>
            <a:ext cx="1092719" cy="1502810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7086E8CE-E4D8-A543-8DB2-74423F6F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40" y="2445940"/>
            <a:ext cx="1089948" cy="14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ECB2E66-EA2E-7346-ADDE-C6F3960DE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2" y="1776255"/>
            <a:ext cx="1137401" cy="15028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822F04-6FEF-DE42-A488-9F44D4B57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13" y="1776255"/>
            <a:ext cx="1066229" cy="15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38A34BF2-2746-A94B-A48E-B0A33E20D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 r="3390" b="5287"/>
          <a:stretch/>
        </p:blipFill>
        <p:spPr bwMode="auto">
          <a:xfrm>
            <a:off x="2206916" y="1776255"/>
            <a:ext cx="1114697" cy="15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C68B43A6-9ED2-924C-A996-403A28C8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" y="3217177"/>
            <a:ext cx="1101827" cy="15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8EEEA0A-4E7C-4645-B215-8EBE45C7C3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234" y="3279065"/>
            <a:ext cx="1052088" cy="1447242"/>
          </a:xfrm>
          <a:prstGeom prst="rect">
            <a:avLst/>
          </a:prstGeom>
        </p:spPr>
      </p:pic>
      <p:pic>
        <p:nvPicPr>
          <p:cNvPr id="25" name="Picture 30" descr="Forums : La coopération avec la police se poursuit - Actualités du  02/02/2010 - jeuxvideo.com">
            <a:extLst>
              <a:ext uri="{FF2B5EF4-FFF2-40B4-BE49-F238E27FC236}">
                <a16:creationId xmlns:a16="http://schemas.microsoft.com/office/drawing/2014/main" id="{BC5B25EC-CE96-944D-AE4C-F631C7E0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58" y="3392186"/>
            <a:ext cx="1578455" cy="73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2" descr="Jeuxvideo.com — Wikipédia">
            <a:extLst>
              <a:ext uri="{FF2B5EF4-FFF2-40B4-BE49-F238E27FC236}">
                <a16:creationId xmlns:a16="http://schemas.microsoft.com/office/drawing/2014/main" id="{7CC857CE-E6D8-6F4F-B3FF-D9348611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53" y="4540823"/>
            <a:ext cx="938673" cy="6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4" descr="Nouveau décryptage du logo de Super Mario Galaxy 2 - L&amp;#39;actualité de Super  Mario en continu">
            <a:extLst>
              <a:ext uri="{FF2B5EF4-FFF2-40B4-BE49-F238E27FC236}">
                <a16:creationId xmlns:a16="http://schemas.microsoft.com/office/drawing/2014/main" id="{ACAE6ABE-C7BB-5C43-AB34-F0D92E35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98" y="4017814"/>
            <a:ext cx="1626215" cy="5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8" descr="Charlotte Razon | Gamekult – In dev with">
            <a:extLst>
              <a:ext uri="{FF2B5EF4-FFF2-40B4-BE49-F238E27FC236}">
                <a16:creationId xmlns:a16="http://schemas.microsoft.com/office/drawing/2014/main" id="{ED45B9FB-453D-6D41-974A-B5A07E1F5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30655" r="9593" b="36102"/>
          <a:stretch/>
        </p:blipFill>
        <p:spPr bwMode="auto">
          <a:xfrm>
            <a:off x="5340499" y="4639103"/>
            <a:ext cx="2411654" cy="5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 descr="Coincoin PC - CanardPC #333">
            <a:extLst>
              <a:ext uri="{FF2B5EF4-FFF2-40B4-BE49-F238E27FC236}">
                <a16:creationId xmlns:a16="http://schemas.microsoft.com/office/drawing/2014/main" id="{91772DDD-88F0-4546-9231-AD6B859C3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" b="2918"/>
          <a:stretch/>
        </p:blipFill>
        <p:spPr bwMode="auto">
          <a:xfrm>
            <a:off x="3894989" y="5350881"/>
            <a:ext cx="1230214" cy="16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4" descr="Canard PC HARDWARE : Hors série Raspberry Pi + Arduino - Framboise 314, le  Raspberry Pi à la sauce française....">
            <a:extLst>
              <a:ext uri="{FF2B5EF4-FFF2-40B4-BE49-F238E27FC236}">
                <a16:creationId xmlns:a16="http://schemas.microsoft.com/office/drawing/2014/main" id="{AFB10A10-6CD2-D645-A220-00B2A39B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170" y="5355765"/>
            <a:ext cx="1251532" cy="16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6" descr="couv IG magazine 5 ZELDA | Couvertures de magazines, Histoire, Magazine">
            <a:extLst>
              <a:ext uri="{FF2B5EF4-FFF2-40B4-BE49-F238E27FC236}">
                <a16:creationId xmlns:a16="http://schemas.microsoft.com/office/drawing/2014/main" id="{B0ED9F90-7A84-7643-88B6-CFAC12F6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83" y="5355765"/>
            <a:ext cx="1295097" cy="16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0" descr="JV - le mag on Twitter: &amp;quot;JV71 déboule ! - Politique et jeu vidéo ; Tout jeu  est-il forcément politique ? ; les jeux des partis politiques ; le  @recondustream ... -">
            <a:extLst>
              <a:ext uri="{FF2B5EF4-FFF2-40B4-BE49-F238E27FC236}">
                <a16:creationId xmlns:a16="http://schemas.microsoft.com/office/drawing/2014/main" id="{68076DD6-EC02-F144-B579-67AA4A51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4" y="5355765"/>
            <a:ext cx="1295097" cy="16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2" descr="Pixels (@pixelsfr) / Twitter">
            <a:extLst>
              <a:ext uri="{FF2B5EF4-FFF2-40B4-BE49-F238E27FC236}">
                <a16:creationId xmlns:a16="http://schemas.microsoft.com/office/drawing/2014/main" id="{B2EEC978-061A-4440-883F-BE35BA25C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49" y="4412060"/>
            <a:ext cx="938673" cy="9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F7BD1BA-D819-7F4A-95DE-A980E88409C9}"/>
              </a:ext>
            </a:extLst>
          </p:cNvPr>
          <p:cNvSpPr txBox="1"/>
          <p:nvPr/>
        </p:nvSpPr>
        <p:spPr>
          <a:xfrm>
            <a:off x="44955" y="5033133"/>
            <a:ext cx="650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médias répartis en trois groupes </a:t>
            </a:r>
          </a:p>
          <a:p>
            <a:pPr algn="just"/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771 articles étalés sur 37 années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EE6E51A-A3A5-2E45-9724-7C06F565A51C}"/>
              </a:ext>
            </a:extLst>
          </p:cNvPr>
          <p:cNvSpPr txBox="1"/>
          <p:nvPr/>
        </p:nvSpPr>
        <p:spPr>
          <a:xfrm>
            <a:off x="0" y="724162"/>
            <a:ext cx="433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prisme de 7 techniques d’enquête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(Interroger, Fouiller, Rechercher, Montrer,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Révéler, Vérifier, Déterrer)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7566151-4C47-134D-866F-FA2647C3D1F4}"/>
              </a:ext>
            </a:extLst>
          </p:cNvPr>
          <p:cNvSpPr txBox="1"/>
          <p:nvPr/>
        </p:nvSpPr>
        <p:spPr>
          <a:xfrm>
            <a:off x="8915163" y="4435197"/>
            <a:ext cx="3255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D’une enquête « intra-jeu vidéo » vers le « péri-jeu vidéo »</a:t>
            </a: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rôle central de la motivation des journalistes</a:t>
            </a: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L’enjeu croissant de la valeur ajoutée (stratégique ou tactique)</a:t>
            </a:r>
          </a:p>
        </p:txBody>
      </p:sp>
    </p:spTree>
    <p:extLst>
      <p:ext uri="{BB962C8B-B14F-4D97-AF65-F5344CB8AC3E}">
        <p14:creationId xmlns:p14="http://schemas.microsoft.com/office/powerpoint/2010/main" val="4138680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Playdigious">
            <a:extLst>
              <a:ext uri="{FF2B5EF4-FFF2-40B4-BE49-F238E27FC236}">
                <a16:creationId xmlns:a16="http://schemas.microsoft.com/office/drawing/2014/main" id="{89DA6BAD-EAA8-F640-B91C-E782EA64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07" y="1861877"/>
            <a:ext cx="13068622" cy="73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ulie Le Baron (@icth) / Twitter">
            <a:extLst>
              <a:ext uri="{FF2B5EF4-FFF2-40B4-BE49-F238E27FC236}">
                <a16:creationId xmlns:a16="http://schemas.microsoft.com/office/drawing/2014/main" id="{AC9A6352-1CCC-3A49-B802-B97CCB1D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123" y="484509"/>
            <a:ext cx="1576294" cy="157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lash, Maria aka Cécile (@kamacess) / Twitter">
            <a:extLst>
              <a:ext uri="{FF2B5EF4-FFF2-40B4-BE49-F238E27FC236}">
                <a16:creationId xmlns:a16="http://schemas.microsoft.com/office/drawing/2014/main" id="{77245EB5-860F-ED48-8D83-92F045D2C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9181" r="7892" b="5480"/>
          <a:stretch/>
        </p:blipFill>
        <p:spPr bwMode="auto">
          <a:xfrm>
            <a:off x="8827615" y="484509"/>
            <a:ext cx="1545167" cy="157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999450-D491-5945-86B3-33F2C4EB3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57" t="5357" r="12143" b="13929"/>
          <a:stretch/>
        </p:blipFill>
        <p:spPr>
          <a:xfrm>
            <a:off x="8827615" y="2434081"/>
            <a:ext cx="1545166" cy="16977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E4983B-DA46-F44F-A083-47BD54DF37B0}"/>
              </a:ext>
            </a:extLst>
          </p:cNvPr>
          <p:cNvSpPr txBox="1"/>
          <p:nvPr/>
        </p:nvSpPr>
        <p:spPr>
          <a:xfrm>
            <a:off x="8827615" y="2060803"/>
            <a:ext cx="154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Cécile Fléchon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3B0BE0-CC83-6740-A59A-B35289852EA2}"/>
              </a:ext>
            </a:extLst>
          </p:cNvPr>
          <p:cNvSpPr txBox="1"/>
          <p:nvPr/>
        </p:nvSpPr>
        <p:spPr>
          <a:xfrm>
            <a:off x="10555687" y="2060803"/>
            <a:ext cx="154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Julie Le Baron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1AC63C-D72E-9744-A651-AACEE1002787}"/>
              </a:ext>
            </a:extLst>
          </p:cNvPr>
          <p:cNvSpPr txBox="1"/>
          <p:nvPr/>
        </p:nvSpPr>
        <p:spPr>
          <a:xfrm>
            <a:off x="8689003" y="4131848"/>
            <a:ext cx="185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Sébastien Delahaye</a:t>
            </a:r>
          </a:p>
        </p:txBody>
      </p:sp>
      <p:pic>
        <p:nvPicPr>
          <p:cNvPr id="1038" name="Picture 14" descr="Invité : William Audureau décrypte le carton &amp;quot;Fortnite&amp;quot; - Quotidien | TMC">
            <a:extLst>
              <a:ext uri="{FF2B5EF4-FFF2-40B4-BE49-F238E27FC236}">
                <a16:creationId xmlns:a16="http://schemas.microsoft.com/office/drawing/2014/main" id="{429A142A-962C-6946-B806-46252FCAC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6460" r="30196" b="27835"/>
          <a:stretch/>
        </p:blipFill>
        <p:spPr bwMode="auto">
          <a:xfrm>
            <a:off x="10624841" y="2434081"/>
            <a:ext cx="1295674" cy="16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59D6965-573F-794E-BB04-63947E238634}"/>
              </a:ext>
            </a:extLst>
          </p:cNvPr>
          <p:cNvSpPr txBox="1"/>
          <p:nvPr/>
        </p:nvSpPr>
        <p:spPr>
          <a:xfrm>
            <a:off x="10340880" y="4141307"/>
            <a:ext cx="185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Audureau</a:t>
            </a:r>
          </a:p>
        </p:txBody>
      </p:sp>
      <p:pic>
        <p:nvPicPr>
          <p:cNvPr id="1040" name="Picture 16" descr="Auteurs Pix N Love - Pix&amp;#39;n Love Editions">
            <a:extLst>
              <a:ext uri="{FF2B5EF4-FFF2-40B4-BE49-F238E27FC236}">
                <a16:creationId xmlns:a16="http://schemas.microsoft.com/office/drawing/2014/main" id="{1E0AB84D-7828-834E-A3CB-63FBD4FA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905" y="4502979"/>
            <a:ext cx="1789315" cy="17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1A71901-8D91-7E47-9C61-D6772C5A7096}"/>
              </a:ext>
            </a:extLst>
          </p:cNvPr>
          <p:cNvSpPr txBox="1"/>
          <p:nvPr/>
        </p:nvSpPr>
        <p:spPr>
          <a:xfrm>
            <a:off x="8536894" y="6292294"/>
            <a:ext cx="185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Oscar Lemaire</a:t>
            </a:r>
          </a:p>
        </p:txBody>
      </p:sp>
      <p:pic>
        <p:nvPicPr>
          <p:cNvPr id="1042" name="Picture 18" descr="Rachid Touhou (@Pipomantis) / Twitter">
            <a:extLst>
              <a:ext uri="{FF2B5EF4-FFF2-40B4-BE49-F238E27FC236}">
                <a16:creationId xmlns:a16="http://schemas.microsoft.com/office/drawing/2014/main" id="{4FCC8D6F-2DD1-944D-A442-08B19B61B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1669" r="57316" b="52852"/>
          <a:stretch/>
        </p:blipFill>
        <p:spPr bwMode="auto">
          <a:xfrm>
            <a:off x="10509220" y="4509316"/>
            <a:ext cx="1545166" cy="17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C4DA231-8620-5840-B65F-BA5CF1E87A02}"/>
              </a:ext>
            </a:extLst>
          </p:cNvPr>
          <p:cNvSpPr txBox="1"/>
          <p:nvPr/>
        </p:nvSpPr>
        <p:spPr>
          <a:xfrm>
            <a:off x="10340880" y="6292294"/>
            <a:ext cx="185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Pierre-Alexandre Rouillon</a:t>
            </a:r>
          </a:p>
        </p:txBody>
      </p:sp>
      <p:pic>
        <p:nvPicPr>
          <p:cNvPr id="1044" name="Picture 20" descr="Zelda : Le jardin et le monde - Façonnage Éditions">
            <a:extLst>
              <a:ext uri="{FF2B5EF4-FFF2-40B4-BE49-F238E27FC236}">
                <a16:creationId xmlns:a16="http://schemas.microsoft.com/office/drawing/2014/main" id="{83E2726A-C511-1240-96B7-A06E17A7B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8695" r="58002" b="15326"/>
          <a:stretch/>
        </p:blipFill>
        <p:spPr bwMode="auto">
          <a:xfrm>
            <a:off x="402607" y="484509"/>
            <a:ext cx="1225775" cy="171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248AAF2-468A-0C4D-8B68-425E242E26EA}"/>
              </a:ext>
            </a:extLst>
          </p:cNvPr>
          <p:cNvSpPr txBox="1"/>
          <p:nvPr/>
        </p:nvSpPr>
        <p:spPr>
          <a:xfrm>
            <a:off x="274663" y="2198466"/>
            <a:ext cx="154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Victor Moisan</a:t>
            </a:r>
          </a:p>
        </p:txBody>
      </p:sp>
      <p:pic>
        <p:nvPicPr>
          <p:cNvPr id="1046" name="Picture 22" descr="Interview : Daniel Andreyev, La Légende Dragon Quest | Final Fantasy Ring">
            <a:extLst>
              <a:ext uri="{FF2B5EF4-FFF2-40B4-BE49-F238E27FC236}">
                <a16:creationId xmlns:a16="http://schemas.microsoft.com/office/drawing/2014/main" id="{AF204BF8-AF6C-114C-B9EE-8C00E9906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0" t="2431" r="25651" b="33179"/>
          <a:stretch/>
        </p:blipFill>
        <p:spPr bwMode="auto">
          <a:xfrm>
            <a:off x="1835393" y="619774"/>
            <a:ext cx="1567378" cy="144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290DCBC-2A63-B04D-97B9-32D658341E2F}"/>
              </a:ext>
            </a:extLst>
          </p:cNvPr>
          <p:cNvSpPr txBox="1"/>
          <p:nvPr/>
        </p:nvSpPr>
        <p:spPr>
          <a:xfrm>
            <a:off x="1811286" y="2093644"/>
            <a:ext cx="159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Andreyev</a:t>
            </a:r>
          </a:p>
        </p:txBody>
      </p:sp>
      <p:pic>
        <p:nvPicPr>
          <p:cNvPr id="1048" name="Picture 24" descr="Loïc Ralet, aka Epyon on Twitter: &amp;quot;(j&amp;#39;ai menti : j&amp;#39;ai pas complètement  descendu le verre de vin puisque j&amp;#39;ai malencontreusement shooté dedans  pendant que je bouclais ma valise. Ce qui restait de">
            <a:extLst>
              <a:ext uri="{FF2B5EF4-FFF2-40B4-BE49-F238E27FC236}">
                <a16:creationId xmlns:a16="http://schemas.microsoft.com/office/drawing/2014/main" id="{95BF1B49-57EF-404B-9D70-CFE89D26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3" y="2569861"/>
            <a:ext cx="1576294" cy="157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2E71AA3-50E2-8F44-B67B-A27742F3BFEB}"/>
              </a:ext>
            </a:extLst>
          </p:cNvPr>
          <p:cNvSpPr txBox="1"/>
          <p:nvPr/>
        </p:nvSpPr>
        <p:spPr>
          <a:xfrm>
            <a:off x="242911" y="4131848"/>
            <a:ext cx="154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Loïc Ralet</a:t>
            </a:r>
          </a:p>
        </p:txBody>
      </p:sp>
      <p:pic>
        <p:nvPicPr>
          <p:cNvPr id="1052" name="Picture 28" descr="Linky : &amp;quot;faites les expériences sur vous. Laissez-nous tranquilles !&amp;quot; - Par  La rédaction | Arrêt sur images">
            <a:extLst>
              <a:ext uri="{FF2B5EF4-FFF2-40B4-BE49-F238E27FC236}">
                <a16:creationId xmlns:a16="http://schemas.microsoft.com/office/drawing/2014/main" id="{5CDB02CF-965F-1E4B-9ABF-764FB2435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 t="8949" r="50000" b="52492"/>
          <a:stretch/>
        </p:blipFill>
        <p:spPr bwMode="auto">
          <a:xfrm>
            <a:off x="5607195" y="509019"/>
            <a:ext cx="1533956" cy="15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478D50EA-AF8D-D44A-B11E-8F6BFDA47777}"/>
              </a:ext>
            </a:extLst>
          </p:cNvPr>
          <p:cNvSpPr txBox="1"/>
          <p:nvPr/>
        </p:nvSpPr>
        <p:spPr>
          <a:xfrm>
            <a:off x="5553010" y="2056769"/>
            <a:ext cx="1591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Samuel Demeulemeester</a:t>
            </a:r>
          </a:p>
        </p:txBody>
      </p:sp>
      <p:pic>
        <p:nvPicPr>
          <p:cNvPr id="1054" name="Picture 30" descr="Nicolas Turcev on Twitter: &amp;quot;Vous vous rappelez, en 2015, quand les  défenseurs des libertés (ces relous) avertissaient des dangers pour les  libertés publiques de la légalisation des IMSI Catcher, des dispositifs de">
            <a:extLst>
              <a:ext uri="{FF2B5EF4-FFF2-40B4-BE49-F238E27FC236}">
                <a16:creationId xmlns:a16="http://schemas.microsoft.com/office/drawing/2014/main" id="{3B39DD29-95DB-F445-9DC6-6317F6E31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8442" b="7155"/>
          <a:stretch/>
        </p:blipFill>
        <p:spPr bwMode="auto">
          <a:xfrm>
            <a:off x="7314948" y="480474"/>
            <a:ext cx="1374055" cy="157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F12764F-DD66-ED4E-82E1-1151118EFB59}"/>
              </a:ext>
            </a:extLst>
          </p:cNvPr>
          <p:cNvSpPr txBox="1"/>
          <p:nvPr/>
        </p:nvSpPr>
        <p:spPr>
          <a:xfrm>
            <a:off x="7190312" y="2033332"/>
            <a:ext cx="159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Turcev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1AC2F6-1551-CD40-89F9-FF75E800B9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6221" y="484508"/>
            <a:ext cx="1703913" cy="160318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D983AAC-2633-F74F-8516-A112AC29DBD3}"/>
              </a:ext>
            </a:extLst>
          </p:cNvPr>
          <p:cNvSpPr txBox="1"/>
          <p:nvPr/>
        </p:nvSpPr>
        <p:spPr>
          <a:xfrm>
            <a:off x="3696220" y="2095543"/>
            <a:ext cx="170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Héloïse Linossier</a:t>
            </a:r>
          </a:p>
        </p:txBody>
      </p:sp>
      <p:pic>
        <p:nvPicPr>
          <p:cNvPr id="1056" name="Picture 32" descr="Corentin Lamy - Babelio">
            <a:extLst>
              <a:ext uri="{FF2B5EF4-FFF2-40B4-BE49-F238E27FC236}">
                <a16:creationId xmlns:a16="http://schemas.microsoft.com/office/drawing/2014/main" id="{3C051647-C2B2-2C45-B3DB-962AA1A1C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2405" r="8250" b="9365"/>
          <a:stretch/>
        </p:blipFill>
        <p:spPr bwMode="auto">
          <a:xfrm>
            <a:off x="1999611" y="2502279"/>
            <a:ext cx="1452548" cy="15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E90EC53B-6016-A048-9B0C-0872B09BD274}"/>
              </a:ext>
            </a:extLst>
          </p:cNvPr>
          <p:cNvSpPr txBox="1"/>
          <p:nvPr/>
        </p:nvSpPr>
        <p:spPr>
          <a:xfrm>
            <a:off x="1907048" y="4127724"/>
            <a:ext cx="154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Corentin Lamy</a:t>
            </a:r>
          </a:p>
        </p:txBody>
      </p:sp>
      <p:pic>
        <p:nvPicPr>
          <p:cNvPr id="1058" name="Picture 34" descr="LA PAROLE AUX GAMEURS ACTE CXXXIII] Interview de Patrick HELLIO - Le blog  Gaming de Starsystemf">
            <a:extLst>
              <a:ext uri="{FF2B5EF4-FFF2-40B4-BE49-F238E27FC236}">
                <a16:creationId xmlns:a16="http://schemas.microsoft.com/office/drawing/2014/main" id="{CBFAB30C-96E5-C040-8ED0-C9D9CA95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 t="-1" r="19853" b="39115"/>
          <a:stretch/>
        </p:blipFill>
        <p:spPr bwMode="auto">
          <a:xfrm>
            <a:off x="958801" y="4539756"/>
            <a:ext cx="1479150" cy="16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7C2C292A-D722-7B4C-A94C-7FBB3285BFC4}"/>
              </a:ext>
            </a:extLst>
          </p:cNvPr>
          <p:cNvSpPr txBox="1"/>
          <p:nvPr/>
        </p:nvSpPr>
        <p:spPr>
          <a:xfrm>
            <a:off x="755418" y="6226062"/>
            <a:ext cx="1545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Patrick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Hellio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C098CE-85A6-544C-B779-81788F012DCC}"/>
              </a:ext>
            </a:extLst>
          </p:cNvPr>
          <p:cNvSpPr/>
          <p:nvPr/>
        </p:nvSpPr>
        <p:spPr>
          <a:xfrm>
            <a:off x="1360715" y="6630848"/>
            <a:ext cx="2778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C5B2F46-28F4-5543-8ACB-35FECB9B9FE2}"/>
              </a:ext>
            </a:extLst>
          </p:cNvPr>
          <p:cNvSpPr txBox="1"/>
          <p:nvPr/>
        </p:nvSpPr>
        <p:spPr>
          <a:xfrm>
            <a:off x="0" y="953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Et 17 entretiens compréhensifs en théorisation ancrée</a:t>
            </a:r>
          </a:p>
        </p:txBody>
      </p:sp>
    </p:spTree>
    <p:extLst>
      <p:ext uri="{BB962C8B-B14F-4D97-AF65-F5344CB8AC3E}">
        <p14:creationId xmlns:p14="http://schemas.microsoft.com/office/powerpoint/2010/main" val="63353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Night">
            <a:extLst>
              <a:ext uri="{FF2B5EF4-FFF2-40B4-BE49-F238E27FC236}">
                <a16:creationId xmlns:a16="http://schemas.microsoft.com/office/drawing/2014/main" id="{CF135450-4212-4248-BA91-46069DA6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9" y="264768"/>
            <a:ext cx="12501766" cy="70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10DD12-F4C2-0843-9B79-04E26E58E7BA}"/>
              </a:ext>
            </a:extLst>
          </p:cNvPr>
          <p:cNvSpPr/>
          <p:nvPr/>
        </p:nvSpPr>
        <p:spPr>
          <a:xfrm>
            <a:off x="10777621" y="2562060"/>
            <a:ext cx="1414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pic>
        <p:nvPicPr>
          <p:cNvPr id="14" name="Image 13" descr="Capture d’écran 2021-01-27 à 18.23.41.png">
            <a:extLst>
              <a:ext uri="{FF2B5EF4-FFF2-40B4-BE49-F238E27FC236}">
                <a16:creationId xmlns:a16="http://schemas.microsoft.com/office/drawing/2014/main" id="{62673A42-37B5-E840-BE18-F64FF2AD9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8" y="3780890"/>
            <a:ext cx="3335677" cy="2528908"/>
          </a:xfrm>
          <a:prstGeom prst="rect">
            <a:avLst/>
          </a:prstGeom>
          <a:ln>
            <a:solidFill>
              <a:srgbClr val="1C202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FDD35F-09F5-5F4A-89DA-8FDD594E9F65}"/>
              </a:ext>
            </a:extLst>
          </p:cNvPr>
          <p:cNvSpPr/>
          <p:nvPr/>
        </p:nvSpPr>
        <p:spPr>
          <a:xfrm>
            <a:off x="195208" y="6359762"/>
            <a:ext cx="333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Nathalie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Meistremann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 Moi Jane, toi </a:t>
            </a:r>
            <a:b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! », </a:t>
            </a:r>
            <a:r>
              <a:rPr lang="fr-F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n°56, pp.94-100, juillet 1988</a:t>
            </a:r>
          </a:p>
        </p:txBody>
      </p:sp>
      <p:pic>
        <p:nvPicPr>
          <p:cNvPr id="15" name="Image 14" descr="Capture d’écran 2021-01-15 à 14.09.14.png">
            <a:extLst>
              <a:ext uri="{FF2B5EF4-FFF2-40B4-BE49-F238E27FC236}">
                <a16:creationId xmlns:a16="http://schemas.microsoft.com/office/drawing/2014/main" id="{B7D3D4B6-E7ED-8642-B7AE-5A5F87FCC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8" y="1589297"/>
            <a:ext cx="5408472" cy="1940408"/>
          </a:xfrm>
          <a:prstGeom prst="rect">
            <a:avLst/>
          </a:prstGeom>
          <a:ln>
            <a:solidFill>
              <a:srgbClr val="1C2024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EA5B3B5-1FA2-F341-B507-CAADA18AF927}"/>
              </a:ext>
            </a:extLst>
          </p:cNvPr>
          <p:cNvSpPr txBox="1"/>
          <p:nvPr/>
        </p:nvSpPr>
        <p:spPr>
          <a:xfrm>
            <a:off x="-1130158" y="1312298"/>
            <a:ext cx="8106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Olivier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Chazoule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 La chasse aux cerveaux a commencé », </a:t>
            </a:r>
            <a:r>
              <a:rPr lang="fr-F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n°3, p.18, février 1983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92CDAD-1333-C346-975E-C21F632E1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165"/>
          <a:stretch/>
        </p:blipFill>
        <p:spPr>
          <a:xfrm>
            <a:off x="7772146" y="3379032"/>
            <a:ext cx="4419854" cy="298073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597042-C4C1-A44C-85D0-BA4DB1738DD2}"/>
              </a:ext>
            </a:extLst>
          </p:cNvPr>
          <p:cNvSpPr txBox="1"/>
          <p:nvPr/>
        </p:nvSpPr>
        <p:spPr>
          <a:xfrm>
            <a:off x="7772145" y="6391903"/>
            <a:ext cx="441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JOYSTICK NEWS NETWORK, « « Microsoft contre le reste du monde », Joystick, n° 59, p. 16, avril 1995</a:t>
            </a:r>
            <a:b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DDEA05-6472-FF4A-8EEA-0DA976235136}"/>
              </a:ext>
            </a:extLst>
          </p:cNvPr>
          <p:cNvSpPr/>
          <p:nvPr/>
        </p:nvSpPr>
        <p:spPr>
          <a:xfrm>
            <a:off x="1850177" y="-308102"/>
            <a:ext cx="8404166" cy="7793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EA740E-28D5-264F-BD8E-01E2261F657D}"/>
              </a:ext>
            </a:extLst>
          </p:cNvPr>
          <p:cNvSpPr txBox="1"/>
          <p:nvPr/>
        </p:nvSpPr>
        <p:spPr>
          <a:xfrm>
            <a:off x="0" y="953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l’enquête dès les prémisses !</a:t>
            </a:r>
          </a:p>
        </p:txBody>
      </p:sp>
    </p:spTree>
    <p:extLst>
      <p:ext uri="{BB962C8B-B14F-4D97-AF65-F5344CB8AC3E}">
        <p14:creationId xmlns:p14="http://schemas.microsoft.com/office/powerpoint/2010/main" val="418630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ite Night, d&amp;#39;Osome Studio | Institut français">
            <a:extLst>
              <a:ext uri="{FF2B5EF4-FFF2-40B4-BE49-F238E27FC236}">
                <a16:creationId xmlns:a16="http://schemas.microsoft.com/office/drawing/2014/main" id="{E06CD66F-7094-6D4C-8118-F26AC98B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9" y="-303198"/>
            <a:ext cx="11272520" cy="70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9268781-CA74-0C4D-9023-89A46DD2ABBD}"/>
              </a:ext>
            </a:extLst>
          </p:cNvPr>
          <p:cNvSpPr txBox="1"/>
          <p:nvPr/>
        </p:nvSpPr>
        <p:spPr>
          <a:xfrm>
            <a:off x="401239" y="3271498"/>
            <a:ext cx="187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virages éditoriaux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180°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2ED482-11EE-9D47-B9BD-E31F14653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84" y="3906824"/>
            <a:ext cx="1521131" cy="211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6573C88-D021-2846-945D-3F206C470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901504"/>
            <a:ext cx="1521130" cy="2138837"/>
          </a:xfrm>
        </p:spPr>
      </p:pic>
      <p:sp>
        <p:nvSpPr>
          <p:cNvPr id="4" name="Flèche courbée vers le haut 3">
            <a:extLst>
              <a:ext uri="{FF2B5EF4-FFF2-40B4-BE49-F238E27FC236}">
                <a16:creationId xmlns:a16="http://schemas.microsoft.com/office/drawing/2014/main" id="{A80A8325-C993-964A-8377-6611470072B3}"/>
              </a:ext>
            </a:extLst>
          </p:cNvPr>
          <p:cNvSpPr/>
          <p:nvPr/>
        </p:nvSpPr>
        <p:spPr>
          <a:xfrm>
            <a:off x="1167026" y="5748358"/>
            <a:ext cx="986116" cy="1020190"/>
          </a:xfrm>
          <a:prstGeom prst="curved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ln w="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E52AFB-4818-1C4D-9C61-188CF3E89116}"/>
              </a:ext>
            </a:extLst>
          </p:cNvPr>
          <p:cNvSpPr txBox="1"/>
          <p:nvPr/>
        </p:nvSpPr>
        <p:spPr>
          <a:xfrm>
            <a:off x="6911788" y="599170"/>
            <a:ext cx="509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liens généalogiques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complexes découverts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fil de l’analyse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36D3A4F-E745-7543-A402-8F7DB2478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1" y="1279167"/>
            <a:ext cx="1512348" cy="21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0A373CB-5562-124B-B1AC-4EB19E6B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34" y="2240126"/>
            <a:ext cx="1644224" cy="214983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93760A-545E-3940-939B-D1FFBCD35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236" y="1692095"/>
            <a:ext cx="1688505" cy="2230966"/>
          </a:xfrm>
          <a:prstGeom prst="rect">
            <a:avLst/>
          </a:prstGeom>
        </p:spPr>
      </p:pic>
      <p:pic>
        <p:nvPicPr>
          <p:cNvPr id="1032" name="Picture 8" descr="JV n°1 - magazine JV">
            <a:extLst>
              <a:ext uri="{FF2B5EF4-FFF2-40B4-BE49-F238E27FC236}">
                <a16:creationId xmlns:a16="http://schemas.microsoft.com/office/drawing/2014/main" id="{5B14B88D-5B68-524B-B4CF-6491BC51B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3031"/>
          <a:stretch/>
        </p:blipFill>
        <p:spPr bwMode="auto">
          <a:xfrm>
            <a:off x="8764126" y="4027299"/>
            <a:ext cx="1740088" cy="23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0EBA13-244B-F946-A89D-2EB028714DD6}"/>
              </a:ext>
            </a:extLst>
          </p:cNvPr>
          <p:cNvSpPr/>
          <p:nvPr/>
        </p:nvSpPr>
        <p:spPr>
          <a:xfrm>
            <a:off x="9689451" y="6532997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  <p:sp>
        <p:nvSpPr>
          <p:cNvPr id="15" name="Flèche en arc 14">
            <a:extLst>
              <a:ext uri="{FF2B5EF4-FFF2-40B4-BE49-F238E27FC236}">
                <a16:creationId xmlns:a16="http://schemas.microsoft.com/office/drawing/2014/main" id="{04CBBC8F-F5C9-6346-B144-F8E5500FC01B}"/>
              </a:ext>
            </a:extLst>
          </p:cNvPr>
          <p:cNvSpPr/>
          <p:nvPr/>
        </p:nvSpPr>
        <p:spPr>
          <a:xfrm rot="19057391">
            <a:off x="7877580" y="1544800"/>
            <a:ext cx="1025857" cy="802029"/>
          </a:xfrm>
          <a:prstGeom prst="circular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Flèche en arc 22">
            <a:extLst>
              <a:ext uri="{FF2B5EF4-FFF2-40B4-BE49-F238E27FC236}">
                <a16:creationId xmlns:a16="http://schemas.microsoft.com/office/drawing/2014/main" id="{7FBB154F-3E36-3C47-89E9-D19A604A2ADF}"/>
              </a:ext>
            </a:extLst>
          </p:cNvPr>
          <p:cNvSpPr/>
          <p:nvPr/>
        </p:nvSpPr>
        <p:spPr>
          <a:xfrm rot="6640181">
            <a:off x="10018988" y="3830529"/>
            <a:ext cx="1025857" cy="802029"/>
          </a:xfrm>
          <a:prstGeom prst="circular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927523E8-93E6-104B-A6CC-B07A79CB0B47}"/>
              </a:ext>
            </a:extLst>
          </p:cNvPr>
          <p:cNvSpPr/>
          <p:nvPr/>
        </p:nvSpPr>
        <p:spPr>
          <a:xfrm>
            <a:off x="8254134" y="3496331"/>
            <a:ext cx="2068917" cy="241151"/>
          </a:xfrm>
          <a:prstGeom prst="right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8025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ite Night review | PC Gamer">
            <a:extLst>
              <a:ext uri="{FF2B5EF4-FFF2-40B4-BE49-F238E27FC236}">
                <a16:creationId xmlns:a16="http://schemas.microsoft.com/office/drawing/2014/main" id="{1ED3A865-4D46-814C-BE1B-35FE84367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625" y="458784"/>
            <a:ext cx="12192000" cy="66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7AD994-9706-BF49-BD15-24846B53C22B}"/>
              </a:ext>
            </a:extLst>
          </p:cNvPr>
          <p:cNvSpPr txBox="1"/>
          <p:nvPr/>
        </p:nvSpPr>
        <p:spPr>
          <a:xfrm>
            <a:off x="0" y="-852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enquête « par intermittence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3CEA18-6FA5-F149-B9A8-C2E9B21A2FFB}"/>
              </a:ext>
            </a:extLst>
          </p:cNvPr>
          <p:cNvSpPr txBox="1"/>
          <p:nvPr/>
        </p:nvSpPr>
        <p:spPr>
          <a:xfrm>
            <a:off x="7231223" y="524149"/>
            <a:ext cx="49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mode investigatif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95AED7-CDB5-1442-9ED8-B49575BF6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5" b="3332"/>
          <a:stretch/>
        </p:blipFill>
        <p:spPr>
          <a:xfrm>
            <a:off x="7231224" y="886357"/>
            <a:ext cx="4522385" cy="59716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54501-5F7C-2146-997F-F36B2F02E292}"/>
              </a:ext>
            </a:extLst>
          </p:cNvPr>
          <p:cNvSpPr/>
          <p:nvPr/>
        </p:nvSpPr>
        <p:spPr>
          <a:xfrm>
            <a:off x="-114816" y="6601847"/>
            <a:ext cx="2522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fr-BE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Osome</a:t>
            </a:r>
            <a:r>
              <a:rPr lang="fr-BE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Studio / Ronan COIFFEC</a:t>
            </a:r>
          </a:p>
        </p:txBody>
      </p:sp>
    </p:spTree>
    <p:extLst>
      <p:ext uri="{BB962C8B-B14F-4D97-AF65-F5344CB8AC3E}">
        <p14:creationId xmlns:p14="http://schemas.microsoft.com/office/powerpoint/2010/main" val="11657926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5305</TotalTime>
  <Words>560</Words>
  <Application>Microsoft Macintosh PowerPoint</Application>
  <PresentationFormat>Grand écran</PresentationFormat>
  <Paragraphs>64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Impact</vt:lpstr>
      <vt:lpstr>Times New Roman</vt:lpstr>
      <vt:lpstr>Thème Office</vt:lpstr>
      <vt:lpstr>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Boris Krywicki</dc:creator>
  <cp:lastModifiedBy>Boris Krywicki</cp:lastModifiedBy>
  <cp:revision>42</cp:revision>
  <dcterms:created xsi:type="dcterms:W3CDTF">2022-01-20T10:24:05Z</dcterms:created>
  <dcterms:modified xsi:type="dcterms:W3CDTF">2022-03-14T08:50:09Z</dcterms:modified>
</cp:coreProperties>
</file>