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</p:sldMasterIdLst>
  <p:notesMasterIdLst>
    <p:notesMasterId r:id="rId25"/>
  </p:notesMasterIdLst>
  <p:handoutMasterIdLst>
    <p:handoutMasterId r:id="rId26"/>
  </p:handoutMasterIdLst>
  <p:sldIdLst>
    <p:sldId id="314" r:id="rId4"/>
    <p:sldId id="374" r:id="rId5"/>
    <p:sldId id="375" r:id="rId6"/>
    <p:sldId id="376" r:id="rId7"/>
    <p:sldId id="394" r:id="rId8"/>
    <p:sldId id="377" r:id="rId9"/>
    <p:sldId id="378" r:id="rId10"/>
    <p:sldId id="379" r:id="rId11"/>
    <p:sldId id="381" r:id="rId12"/>
    <p:sldId id="382" r:id="rId13"/>
    <p:sldId id="383" r:id="rId14"/>
    <p:sldId id="384" r:id="rId15"/>
    <p:sldId id="387" r:id="rId16"/>
    <p:sldId id="388" r:id="rId17"/>
    <p:sldId id="389" r:id="rId18"/>
    <p:sldId id="390" r:id="rId19"/>
    <p:sldId id="391" r:id="rId20"/>
    <p:sldId id="399" r:id="rId21"/>
    <p:sldId id="400" r:id="rId22"/>
    <p:sldId id="396" r:id="rId23"/>
    <p:sldId id="398" r:id="rId24"/>
  </p:sldIdLst>
  <p:sldSz cx="9144000" cy="6858000" type="screen4x3"/>
  <p:notesSz cx="6797675" cy="9928225"/>
  <p:custDataLst>
    <p:tags r:id="rId27"/>
  </p:custDataLst>
  <p:defaultTextStyle>
    <a:defPPr>
      <a:defRPr lang="fr-FR"/>
    </a:defPPr>
    <a:lvl1pPr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12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80"/>
    <a:srgbClr val="FF0000"/>
    <a:srgbClr val="FF9900"/>
    <a:srgbClr val="339933"/>
    <a:srgbClr val="00CC00"/>
    <a:srgbClr val="00FF00"/>
    <a:srgbClr val="000050"/>
    <a:srgbClr val="00003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1813" autoAdjust="0"/>
  </p:normalViewPr>
  <p:slideViewPr>
    <p:cSldViewPr snapToGrid="0">
      <p:cViewPr varScale="1">
        <p:scale>
          <a:sx n="53" d="100"/>
          <a:sy n="53" d="100"/>
        </p:scale>
        <p:origin x="18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74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r"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r"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fld id="{142D8305-5EBB-4C6F-B9D1-9FA1FF8D5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52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r"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r" defTabSz="955667">
              <a:lnSpc>
                <a:spcPct val="100000"/>
              </a:lnSpc>
              <a:defRPr sz="1300">
                <a:cs typeface="+mn-cs"/>
              </a:defRPr>
            </a:lvl1pPr>
          </a:lstStyle>
          <a:p>
            <a:pPr>
              <a:defRPr/>
            </a:pPr>
            <a:fld id="{6E5966B0-B719-455D-A955-77A11EFA2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396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Good </a:t>
            </a:r>
            <a:r>
              <a:rPr lang="fr-BE" dirty="0" err="1" smtClean="0"/>
              <a:t>afternoon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one, </a:t>
            </a:r>
            <a:r>
              <a:rPr lang="fr-BE" baseline="0" dirty="0" err="1" smtClean="0"/>
              <a:t>i’ll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made at </a:t>
            </a:r>
            <a:r>
              <a:rPr lang="fr-BE" baseline="0" dirty="0" err="1" smtClean="0"/>
              <a:t>university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Liege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95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second </a:t>
            </a:r>
            <a:r>
              <a:rPr lang="fr-BE" dirty="0" err="1" smtClean="0"/>
              <a:t>step</a:t>
            </a:r>
            <a:r>
              <a:rPr lang="fr-BE" dirty="0" smtClean="0"/>
              <a:t> of the </a:t>
            </a:r>
            <a:r>
              <a:rPr lang="fr-BE" dirty="0" err="1" smtClean="0"/>
              <a:t>method</a:t>
            </a:r>
            <a:r>
              <a:rPr lang="fr-BE" dirty="0" smtClean="0"/>
              <a:t> </a:t>
            </a:r>
            <a:r>
              <a:rPr lang="fr-BE" dirty="0" err="1" smtClean="0"/>
              <a:t>consists</a:t>
            </a:r>
            <a:r>
              <a:rPr lang="fr-BE" dirty="0" smtClean="0"/>
              <a:t> on </a:t>
            </a:r>
            <a:r>
              <a:rPr lang="fr-BE" dirty="0" err="1" smtClean="0"/>
              <a:t>associating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vision data to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data. 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composed</a:t>
            </a:r>
            <a:r>
              <a:rPr lang="fr-BE" baseline="0" dirty="0" smtClean="0"/>
              <a:t> of 2 </a:t>
            </a:r>
            <a:r>
              <a:rPr lang="fr-BE" baseline="0" dirty="0" err="1" smtClean="0"/>
              <a:t>steps</a:t>
            </a:r>
            <a:r>
              <a:rPr lang="fr-BE" baseline="0" dirty="0" smtClean="0"/>
              <a:t> : </a:t>
            </a:r>
          </a:p>
          <a:p>
            <a:r>
              <a:rPr lang="fr-BE" baseline="0" dirty="0" smtClean="0"/>
              <a:t>	- </a:t>
            </a:r>
            <a:r>
              <a:rPr lang="fr-BE" baseline="0" dirty="0" err="1" smtClean="0"/>
              <a:t>Eliminating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involved</a:t>
            </a:r>
            <a:r>
              <a:rPr lang="fr-BE" baseline="0" dirty="0" smtClean="0"/>
              <a:t> in Pairs</a:t>
            </a:r>
          </a:p>
          <a:p>
            <a:r>
              <a:rPr lang="fr-BE" baseline="0" dirty="0" smtClean="0"/>
              <a:t>	- and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Pairing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remaining</a:t>
            </a:r>
            <a:r>
              <a:rPr lang="fr-BE" baseline="0" dirty="0" smtClean="0"/>
              <a:t> sets of Pairs.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69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iterative</a:t>
            </a:r>
            <a:r>
              <a:rPr lang="fr-BE" dirty="0" smtClean="0"/>
              <a:t> </a:t>
            </a:r>
            <a:r>
              <a:rPr lang="fr-BE" dirty="0" err="1" smtClean="0"/>
              <a:t>proce</a:t>
            </a:r>
            <a:r>
              <a:rPr lang="fr-BE" baseline="0" dirty="0" err="1" smtClean="0"/>
              <a:t>ss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eliminating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unwanted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requires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specific</a:t>
            </a:r>
            <a:r>
              <a:rPr lang="fr-BE" baseline="0" dirty="0" smtClean="0"/>
              <a:t> distance </a:t>
            </a:r>
            <a:r>
              <a:rPr lang="fr-BE" baseline="0" dirty="0" err="1" smtClean="0"/>
              <a:t>functions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to compare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and Hand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associated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spatially</a:t>
            </a:r>
            <a:r>
              <a:rPr lang="fr-BE" baseline="0" dirty="0" smtClean="0"/>
              <a:t> close and </a:t>
            </a:r>
            <a:r>
              <a:rPr lang="fr-BE" baseline="0" dirty="0" err="1" smtClean="0"/>
              <a:t>temporally</a:t>
            </a:r>
            <a:r>
              <a:rPr lang="fr-BE" baseline="0" dirty="0" smtClean="0"/>
              <a:t> close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by one </a:t>
            </a:r>
            <a:r>
              <a:rPr lang="fr-BE" baseline="0" dirty="0" err="1" smtClean="0"/>
              <a:t>boundary</a:t>
            </a:r>
            <a:r>
              <a:rPr lang="fr-BE" baseline="0" dirty="0" smtClean="0"/>
              <a:t> (s or e)</a:t>
            </a:r>
          </a:p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4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Once the </a:t>
            </a:r>
            <a:r>
              <a:rPr lang="fr-BE" dirty="0" err="1" smtClean="0"/>
              <a:t>two</a:t>
            </a:r>
            <a:r>
              <a:rPr lang="fr-BE" dirty="0" smtClean="0"/>
              <a:t> sets of </a:t>
            </a:r>
            <a:r>
              <a:rPr lang="fr-BE" dirty="0" err="1" smtClean="0"/>
              <a:t>POIs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involved</a:t>
            </a:r>
            <a:r>
              <a:rPr lang="fr-BE" baseline="0" dirty="0" smtClean="0"/>
              <a:t> in pairs are </a:t>
            </a:r>
            <a:r>
              <a:rPr lang="fr-BE" baseline="0" dirty="0" err="1" smtClean="0"/>
              <a:t>identified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pairing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boils</a:t>
            </a:r>
            <a:r>
              <a:rPr lang="fr-BE" baseline="0" dirty="0" smtClean="0"/>
              <a:t> down to an </a:t>
            </a:r>
            <a:r>
              <a:rPr lang="fr-BE" baseline="0" dirty="0" err="1" smtClean="0"/>
              <a:t>assignment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problem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solved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thanks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hungarian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cost</a:t>
            </a:r>
            <a:r>
              <a:rPr lang="fr-BE" baseline="0" dirty="0" smtClean="0"/>
              <a:t> matrix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on temporal distance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84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Finally</a:t>
            </a:r>
            <a:r>
              <a:rPr lang="fr-BE" dirty="0" smtClean="0"/>
              <a:t>, the </a:t>
            </a:r>
            <a:r>
              <a:rPr lang="fr-BE" dirty="0" err="1" smtClean="0"/>
              <a:t>inertial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corrected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The first </a:t>
            </a:r>
            <a:r>
              <a:rPr lang="fr-BE" baseline="0" dirty="0" err="1" smtClean="0"/>
              <a:t>step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global correction. It </a:t>
            </a:r>
            <a:r>
              <a:rPr lang="fr-BE" baseline="0" dirty="0" err="1" smtClean="0"/>
              <a:t>consists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applying</a:t>
            </a:r>
            <a:r>
              <a:rPr lang="fr-BE" baseline="0" dirty="0" smtClean="0"/>
              <a:t> a transformation </a:t>
            </a:r>
            <a:r>
              <a:rPr lang="fr-BE" baseline="0" dirty="0" err="1" smtClean="0"/>
              <a:t>estimated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Pairs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1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baseline="0" dirty="0" smtClean="0"/>
              <a:t>the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estimation of the hand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locally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corrected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fit the exact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position </a:t>
            </a:r>
            <a:r>
              <a:rPr lang="fr-BE" baseline="0" dirty="0" err="1" smtClean="0"/>
              <a:t>measured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vision.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96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This </a:t>
            </a:r>
            <a:r>
              <a:rPr lang="fr-BE" dirty="0" err="1" smtClean="0"/>
              <a:t>method</a:t>
            </a:r>
            <a:r>
              <a:rPr lang="fr-BE" dirty="0" smtClean="0"/>
              <a:t> has been </a:t>
            </a:r>
            <a:r>
              <a:rPr lang="fr-BE" dirty="0" err="1" smtClean="0"/>
              <a:t>applied</a:t>
            </a:r>
            <a:r>
              <a:rPr lang="fr-BE" baseline="0" dirty="0" smtClean="0"/>
              <a:t> on a </a:t>
            </a:r>
            <a:r>
              <a:rPr lang="fr-BE" baseline="0" dirty="0" err="1" smtClean="0"/>
              <a:t>sawyer</a:t>
            </a:r>
            <a:r>
              <a:rPr lang="fr-BE" baseline="0" dirty="0" smtClean="0"/>
              <a:t> robot. The IMU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are the </a:t>
            </a:r>
            <a:r>
              <a:rPr lang="fr-BE" baseline="0" dirty="0" err="1" smtClean="0"/>
              <a:t>Xsens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Awinda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manipulated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are 30 mm </a:t>
            </a:r>
            <a:r>
              <a:rPr lang="fr-BE" baseline="0" dirty="0" err="1" smtClean="0"/>
              <a:t>side</a:t>
            </a:r>
            <a:r>
              <a:rPr lang="fr-BE" baseline="0" dirty="0" smtClean="0"/>
              <a:t> cubes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ARUCO marker to </a:t>
            </a:r>
            <a:r>
              <a:rPr lang="fr-BE" baseline="0" dirty="0" err="1" smtClean="0"/>
              <a:t>easily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track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detection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the </a:t>
            </a:r>
            <a:r>
              <a:rPr lang="fr-BE" baseline="0" dirty="0" err="1" smtClean="0"/>
              <a:t>purpose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A gun </a:t>
            </a:r>
            <a:r>
              <a:rPr lang="fr-BE" baseline="0" dirty="0" err="1" smtClean="0"/>
              <a:t>shaped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limit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finger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disturbing</a:t>
            </a:r>
            <a:r>
              <a:rPr lang="fr-BE" baseline="0" dirty="0" smtClean="0"/>
              <a:t> motion in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estimation of hand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55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applied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method</a:t>
            </a:r>
            <a:r>
              <a:rPr lang="fr-BE" dirty="0" smtClean="0"/>
              <a:t> on 10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pick</a:t>
            </a:r>
            <a:r>
              <a:rPr lang="fr-BE" baseline="0" dirty="0" smtClean="0"/>
              <a:t> and place </a:t>
            </a:r>
            <a:r>
              <a:rPr lang="fr-BE" baseline="0" dirty="0" err="1" smtClean="0"/>
              <a:t>tasks</a:t>
            </a:r>
            <a:r>
              <a:rPr lang="fr-BE" baseline="0" dirty="0" smtClean="0"/>
              <a:t> </a:t>
            </a:r>
            <a:r>
              <a:rPr lang="fr-BE" dirty="0" err="1" smtClean="0"/>
              <a:t>sometimes</a:t>
            </a:r>
            <a:r>
              <a:rPr lang="fr-BE" baseline="0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baseline="0" dirty="0" smtClean="0"/>
              <a:t>picking and </a:t>
            </a:r>
            <a:r>
              <a:rPr lang="fr-BE" baseline="0" dirty="0" err="1" smtClean="0"/>
              <a:t>placing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position, </a:t>
            </a:r>
            <a:r>
              <a:rPr lang="fr-BE" baseline="0" dirty="0" err="1" smtClean="0"/>
              <a:t>sometimes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 high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displacement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sometimes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manipulated</a:t>
            </a:r>
            <a:r>
              <a:rPr lang="fr-BE" baseline="0" dirty="0" smtClean="0"/>
              <a:t> 2 times…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of an </a:t>
            </a:r>
            <a:r>
              <a:rPr lang="fr-BE" baseline="0" dirty="0" err="1" smtClean="0"/>
              <a:t>execution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by the rebot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measured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positionning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final state.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position of the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on the table are </a:t>
            </a:r>
            <a:r>
              <a:rPr lang="fr-BE" baseline="0" dirty="0" err="1" smtClean="0"/>
              <a:t>marked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able to replace </a:t>
            </a:r>
            <a:r>
              <a:rPr lang="fr-BE" baseline="0" dirty="0" err="1" smtClean="0"/>
              <a:t>object</a:t>
            </a:r>
            <a:r>
              <a:rPr lang="fr-BE" baseline="0" dirty="0" smtClean="0"/>
              <a:t> back to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initial stat for </a:t>
            </a:r>
            <a:r>
              <a:rPr lang="fr-BE" baseline="0" dirty="0" err="1" smtClean="0"/>
              <a:t>execution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by the robot.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864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 all the 10 </a:t>
            </a:r>
            <a:r>
              <a:rPr lang="fr-BE" dirty="0" err="1" smtClean="0"/>
              <a:t>tasks</a:t>
            </a:r>
            <a:r>
              <a:rPr lang="fr-BE" baseline="0" dirty="0" smtClean="0"/>
              <a:t>, the robot </a:t>
            </a:r>
            <a:r>
              <a:rPr lang="fr-BE" baseline="0" dirty="0" err="1" smtClean="0"/>
              <a:t>succeed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execute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demonstrated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The right set of Pairs have been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identified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( If time ) </a:t>
            </a:r>
          </a:p>
          <a:p>
            <a:r>
              <a:rPr lang="fr-BE" baseline="0" dirty="0" smtClean="0"/>
              <a:t>The figure on the </a:t>
            </a:r>
            <a:r>
              <a:rPr lang="fr-BE" baseline="0" dirty="0" err="1" smtClean="0"/>
              <a:t>left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3D </a:t>
            </a:r>
            <a:r>
              <a:rPr lang="fr-BE" baseline="0" dirty="0" err="1" smtClean="0"/>
              <a:t>representation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1. It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mentionned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modified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thanks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detected</a:t>
            </a:r>
            <a:r>
              <a:rPr lang="fr-BE" baseline="0" dirty="0" smtClean="0"/>
              <a:t>. The hand points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temporal </a:t>
            </a:r>
            <a:r>
              <a:rPr lang="fr-BE" baseline="0" dirty="0" err="1" smtClean="0"/>
              <a:t>boundary</a:t>
            </a:r>
            <a:r>
              <a:rPr lang="fr-BE" baseline="0" dirty="0" smtClean="0"/>
              <a:t> of a POI are replace by the spatial part of the POI.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mentionned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event</a:t>
            </a:r>
            <a:r>
              <a:rPr lang="fr-BE" baseline="0" dirty="0" smtClean="0"/>
              <a:t> if a paires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missing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 large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 of pairs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12; the global correction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enough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succeed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execution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8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The </a:t>
            </a:r>
            <a:r>
              <a:rPr lang="fr-BE" dirty="0" err="1" smtClean="0"/>
              <a:t>easiness</a:t>
            </a:r>
            <a:r>
              <a:rPr lang="fr-BE" dirty="0" smtClean="0"/>
              <a:t> of use </a:t>
            </a:r>
            <a:r>
              <a:rPr lang="fr-BE" dirty="0" err="1" smtClean="0"/>
              <a:t>seems</a:t>
            </a:r>
            <a:r>
              <a:rPr lang="fr-BE" dirty="0" smtClean="0"/>
              <a:t> </a:t>
            </a:r>
            <a:r>
              <a:rPr lang="fr-BE" dirty="0" err="1" smtClean="0"/>
              <a:t>respected</a:t>
            </a:r>
            <a:r>
              <a:rPr lang="fr-BE" dirty="0" smtClean="0"/>
              <a:t> and the robot </a:t>
            </a:r>
            <a:r>
              <a:rPr lang="fr-BE" dirty="0" err="1" smtClean="0"/>
              <a:t>succeed</a:t>
            </a:r>
            <a:r>
              <a:rPr lang="fr-BE" dirty="0" smtClean="0"/>
              <a:t> to </a:t>
            </a:r>
            <a:r>
              <a:rPr lang="fr-BE" dirty="0" err="1" smtClean="0"/>
              <a:t>reproduce</a:t>
            </a:r>
            <a:r>
              <a:rPr lang="fr-BE" dirty="0" smtClean="0"/>
              <a:t> the </a:t>
            </a:r>
            <a:r>
              <a:rPr lang="fr-BE" dirty="0" err="1" smtClean="0"/>
              <a:t>tasks</a:t>
            </a:r>
            <a:r>
              <a:rPr lang="fr-BE" dirty="0" smtClean="0"/>
              <a:t>.</a:t>
            </a:r>
            <a:r>
              <a:rPr lang="fr-BE" baseline="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So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pick</a:t>
            </a:r>
            <a:r>
              <a:rPr lang="fr-BE" baseline="0" dirty="0" smtClean="0"/>
              <a:t> and place,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suitable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PbD</a:t>
            </a:r>
            <a:r>
              <a:rPr lang="fr-BE" baseline="0" dirty="0" smtClean="0"/>
              <a:t> application. 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However</a:t>
            </a:r>
            <a:r>
              <a:rPr lang="fr-BE" dirty="0" smtClean="0"/>
              <a:t>, A lots of </a:t>
            </a:r>
            <a:r>
              <a:rPr lang="fr-BE" dirty="0" err="1" smtClean="0"/>
              <a:t>parameter</a:t>
            </a:r>
            <a:r>
              <a:rPr lang="fr-BE" dirty="0" smtClean="0"/>
              <a:t> are </a:t>
            </a:r>
            <a:r>
              <a:rPr lang="fr-BE" dirty="0" err="1" smtClean="0"/>
              <a:t>involved</a:t>
            </a:r>
            <a:r>
              <a:rPr lang="fr-BE" dirty="0" smtClean="0"/>
              <a:t>. </a:t>
            </a:r>
            <a:r>
              <a:rPr lang="fr-BE" dirty="0" err="1" smtClean="0"/>
              <a:t>Even</a:t>
            </a:r>
            <a:r>
              <a:rPr lang="fr-BE" dirty="0" smtClean="0"/>
              <a:t> if </a:t>
            </a:r>
            <a:r>
              <a:rPr lang="fr-BE" dirty="0" err="1" smtClean="0"/>
              <a:t>some</a:t>
            </a:r>
            <a:r>
              <a:rPr lang="fr-BE" dirty="0" smtClean="0"/>
              <a:t> are </a:t>
            </a:r>
            <a:r>
              <a:rPr lang="fr-BE" dirty="0" err="1" smtClean="0"/>
              <a:t>similar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of the </a:t>
            </a:r>
            <a:r>
              <a:rPr lang="fr-BE" dirty="0" err="1" smtClean="0"/>
              <a:t>scaling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reducing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interesting</a:t>
            </a:r>
            <a:r>
              <a:rPr lang="fr-BE" baseline="0" dirty="0" smtClean="0"/>
              <a:t>. </a:t>
            </a:r>
          </a:p>
          <a:p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proposed</a:t>
            </a:r>
            <a:r>
              <a:rPr lang="fr-BE" dirty="0" smtClean="0"/>
              <a:t> </a:t>
            </a:r>
            <a:r>
              <a:rPr lang="fr-BE" dirty="0" err="1" smtClean="0"/>
              <a:t>merging</a:t>
            </a:r>
            <a:r>
              <a:rPr lang="fr-BE" dirty="0" smtClean="0"/>
              <a:t> </a:t>
            </a:r>
            <a:r>
              <a:rPr lang="fr-BE" dirty="0" err="1" smtClean="0"/>
              <a:t>method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improved</a:t>
            </a:r>
            <a:r>
              <a:rPr lang="fr-BE" dirty="0" smtClean="0"/>
              <a:t> and </a:t>
            </a:r>
            <a:r>
              <a:rPr lang="fr-BE" dirty="0" err="1" smtClean="0"/>
              <a:t>tested</a:t>
            </a:r>
            <a:r>
              <a:rPr lang="fr-BE" dirty="0" smtClean="0"/>
              <a:t> in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context</a:t>
            </a:r>
            <a:r>
              <a:rPr lang="fr-BE" dirty="0" smtClean="0"/>
              <a:t>, but </a:t>
            </a:r>
            <a:r>
              <a:rPr lang="fr-BE" dirty="0" err="1" smtClean="0"/>
              <a:t>results</a:t>
            </a:r>
            <a:r>
              <a:rPr lang="fr-BE" dirty="0" smtClean="0"/>
              <a:t> </a:t>
            </a:r>
            <a:r>
              <a:rPr lang="fr-BE" dirty="0" err="1" smtClean="0"/>
              <a:t>presented</a:t>
            </a:r>
            <a:r>
              <a:rPr lang="fr-BE" dirty="0" smtClean="0"/>
              <a:t> </a:t>
            </a:r>
            <a:r>
              <a:rPr lang="fr-BE" dirty="0" err="1" smtClean="0"/>
              <a:t>here</a:t>
            </a:r>
            <a:r>
              <a:rPr lang="fr-BE" dirty="0" smtClean="0"/>
              <a:t> </a:t>
            </a:r>
            <a:r>
              <a:rPr lang="fr-BE" dirty="0" err="1" smtClean="0"/>
              <a:t>seem</a:t>
            </a:r>
            <a:r>
              <a:rPr lang="fr-BE" dirty="0" smtClean="0"/>
              <a:t> to </a:t>
            </a:r>
            <a:r>
              <a:rPr lang="fr-BE" dirty="0" err="1" smtClean="0"/>
              <a:t>validate</a:t>
            </a:r>
            <a:r>
              <a:rPr lang="fr-BE" dirty="0" smtClean="0"/>
              <a:t> the </a:t>
            </a:r>
            <a:r>
              <a:rPr lang="fr-BE" dirty="0" err="1" smtClean="0"/>
              <a:t>approach</a:t>
            </a:r>
            <a:r>
              <a:rPr lang="fr-BE" dirty="0" smtClean="0"/>
              <a:t> of </a:t>
            </a:r>
            <a:r>
              <a:rPr lang="fr-BE" dirty="0" err="1" smtClean="0"/>
              <a:t>merging</a:t>
            </a:r>
            <a:r>
              <a:rPr lang="fr-BE" dirty="0" smtClean="0"/>
              <a:t> </a:t>
            </a:r>
            <a:r>
              <a:rPr lang="fr-BE" dirty="0" err="1" smtClean="0"/>
              <a:t>inertial</a:t>
            </a:r>
            <a:r>
              <a:rPr lang="fr-BE" dirty="0" smtClean="0"/>
              <a:t> </a:t>
            </a:r>
            <a:r>
              <a:rPr lang="fr-BE" dirty="0" err="1" smtClean="0"/>
              <a:t>human</a:t>
            </a:r>
            <a:r>
              <a:rPr lang="fr-BE" dirty="0" smtClean="0"/>
              <a:t> motion </a:t>
            </a:r>
            <a:r>
              <a:rPr lang="fr-BE" dirty="0" err="1" smtClean="0"/>
              <a:t>measurement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vision 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dirty="0" err="1" smtClean="0"/>
              <a:t>environment</a:t>
            </a:r>
            <a:r>
              <a:rPr lang="fr-BE" dirty="0" smtClean="0"/>
              <a:t> </a:t>
            </a:r>
            <a:r>
              <a:rPr lang="fr-BE" dirty="0" err="1" smtClean="0"/>
              <a:t>measurement</a:t>
            </a:r>
            <a:r>
              <a:rPr lang="fr-BE" dirty="0" smtClean="0"/>
              <a:t> </a:t>
            </a:r>
            <a:r>
              <a:rPr lang="fr-BE" baseline="0" dirty="0" smtClean="0"/>
              <a:t>for </a:t>
            </a:r>
            <a:r>
              <a:rPr lang="fr-BE" baseline="0" dirty="0" err="1" smtClean="0"/>
              <a:t>PbD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370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for </a:t>
            </a:r>
            <a:r>
              <a:rPr lang="fr-BE" dirty="0" err="1" smtClean="0"/>
              <a:t>your</a:t>
            </a:r>
            <a:r>
              <a:rPr lang="fr-BE" dirty="0" smtClean="0"/>
              <a:t> attention.</a:t>
            </a:r>
            <a:r>
              <a:rPr lang="fr-BE" baseline="0" dirty="0" smtClean="0"/>
              <a:t> </a:t>
            </a:r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question 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First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and the </a:t>
            </a:r>
            <a:r>
              <a:rPr lang="fr-BE" baseline="0" dirty="0" err="1" smtClean="0"/>
              <a:t>problematique</a:t>
            </a:r>
            <a:endParaRPr lang="fr-BE" baseline="0" dirty="0" smtClean="0"/>
          </a:p>
          <a:p>
            <a:r>
              <a:rPr lang="fr-BE" baseline="0" dirty="0" err="1" smtClean="0"/>
              <a:t>Secondly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composed</a:t>
            </a:r>
            <a:r>
              <a:rPr lang="fr-BE" baseline="0" dirty="0" smtClean="0"/>
              <a:t> of 3 main parts </a:t>
            </a:r>
          </a:p>
          <a:p>
            <a:r>
              <a:rPr lang="fr-BE" baseline="0" dirty="0" smtClean="0"/>
              <a:t>And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experimental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implementation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method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15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Scaled</a:t>
            </a:r>
            <a:r>
              <a:rPr lang="fr-BE" dirty="0" smtClean="0"/>
              <a:t> to compare in time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equally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25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iterative</a:t>
            </a:r>
            <a:r>
              <a:rPr lang="fr-BE" dirty="0" smtClean="0"/>
              <a:t> </a:t>
            </a:r>
            <a:r>
              <a:rPr lang="fr-BE" dirty="0" err="1" smtClean="0"/>
              <a:t>proce</a:t>
            </a:r>
            <a:r>
              <a:rPr lang="fr-BE" baseline="0" dirty="0" err="1" smtClean="0"/>
              <a:t>ss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eliminating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unwanted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has 2 </a:t>
            </a:r>
            <a:r>
              <a:rPr lang="fr-BE" baseline="0" dirty="0" err="1" smtClean="0"/>
              <a:t>steps</a:t>
            </a:r>
            <a:r>
              <a:rPr lang="fr-BE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Estimating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apply</a:t>
            </a:r>
            <a:r>
              <a:rPr lang="fr-BE" baseline="0" dirty="0" smtClean="0"/>
              <a:t> a transformation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hand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and Object </a:t>
            </a:r>
            <a:r>
              <a:rPr lang="fr-BE" baseline="0" dirty="0" err="1" smtClean="0"/>
              <a:t>POIs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dirty="0" err="1" smtClean="0"/>
              <a:t>Computing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d_mean</a:t>
            </a:r>
            <a:r>
              <a:rPr lang="fr-BE" baseline="0" dirty="0" smtClean="0"/>
              <a:t> value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quandtify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closeness</a:t>
            </a:r>
            <a:r>
              <a:rPr lang="fr-BE" baseline="0" dirty="0" smtClean="0"/>
              <a:t> of a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set of </a:t>
            </a:r>
            <a:r>
              <a:rPr lang="fr-BE" baseline="0" dirty="0" err="1" smtClean="0"/>
              <a:t>POIs</a:t>
            </a: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Eliminating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to high </a:t>
            </a:r>
            <a:r>
              <a:rPr lang="fr-BE" baseline="0" dirty="0" err="1" smtClean="0"/>
              <a:t>d_mean</a:t>
            </a:r>
            <a:r>
              <a:rPr lang="fr-BE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Keep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iterating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until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the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sets of Hand and Object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have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size.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0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Programming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demonstration</a:t>
            </a:r>
            <a:r>
              <a:rPr lang="fr-BE" baseline="0" dirty="0" smtClean="0"/>
              <a:t> (or imitation </a:t>
            </a:r>
            <a:r>
              <a:rPr lang="fr-BE" baseline="0" dirty="0" err="1" smtClean="0"/>
              <a:t>learning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learning</a:t>
            </a:r>
            <a:r>
              <a:rPr lang="fr-BE" baseline="0" dirty="0" smtClean="0"/>
              <a:t> by imitation or </a:t>
            </a:r>
            <a:r>
              <a:rPr lang="fr-BE" baseline="0" dirty="0" err="1" smtClean="0"/>
              <a:t>learning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demonstration</a:t>
            </a:r>
            <a:r>
              <a:rPr lang="fr-BE" baseline="0" dirty="0" smtClean="0"/>
              <a:t> …)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robotics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field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aims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transmitting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to a robot 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demonstration</a:t>
            </a:r>
            <a:r>
              <a:rPr lang="fr-BE" baseline="0" dirty="0" smtClean="0"/>
              <a:t> made by a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One of the first challenge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able to </a:t>
            </a:r>
            <a:r>
              <a:rPr lang="fr-BE" baseline="0" dirty="0" err="1" smtClean="0"/>
              <a:t>acquire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demonstration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PbD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aims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facilitate</a:t>
            </a:r>
            <a:r>
              <a:rPr lang="fr-BE" baseline="0" dirty="0" smtClean="0"/>
              <a:t> robot </a:t>
            </a:r>
            <a:r>
              <a:rPr lang="fr-BE" baseline="0" dirty="0" err="1" smtClean="0"/>
              <a:t>programming</a:t>
            </a:r>
            <a:r>
              <a:rPr lang="fr-BE" baseline="0" dirty="0" smtClean="0"/>
              <a:t>. The </a:t>
            </a:r>
            <a:r>
              <a:rPr lang="fr-BE" baseline="0" dirty="0" err="1" smtClean="0"/>
              <a:t>acquiring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easy</a:t>
            </a:r>
            <a:r>
              <a:rPr lang="fr-BE" baseline="0" dirty="0" smtClean="0"/>
              <a:t> to use. And </a:t>
            </a:r>
            <a:r>
              <a:rPr lang="fr-BE" baseline="0" dirty="0" err="1" smtClean="0"/>
              <a:t>furthermore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limit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motion in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able to transmit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kind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tasks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One of the </a:t>
            </a:r>
            <a:r>
              <a:rPr lang="fr-BE" baseline="0" dirty="0" err="1" smtClean="0"/>
              <a:t>most</a:t>
            </a:r>
            <a:r>
              <a:rPr lang="fr-BE" baseline="0" dirty="0" smtClean="0"/>
              <a:t> spread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kinesthesy</a:t>
            </a:r>
            <a:r>
              <a:rPr lang="fr-BE" baseline="0" dirty="0" smtClean="0"/>
              <a:t>. In </a:t>
            </a:r>
            <a:r>
              <a:rPr lang="fr-BE" baseline="0" dirty="0" err="1" smtClean="0"/>
              <a:t>kinesthesy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move the robot to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execute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.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recorded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through</a:t>
            </a:r>
            <a:r>
              <a:rPr lang="fr-BE" baseline="0" dirty="0" smtClean="0"/>
              <a:t> robot </a:t>
            </a:r>
            <a:r>
              <a:rPr lang="fr-BE" baseline="0" dirty="0" err="1" smtClean="0"/>
              <a:t>encoders</a:t>
            </a:r>
            <a:r>
              <a:rPr lang="fr-BE" baseline="0" dirty="0" smtClean="0"/>
              <a:t>.  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easy</a:t>
            </a:r>
            <a:r>
              <a:rPr lang="fr-BE" baseline="0" dirty="0" smtClean="0"/>
              <a:t> to use </a:t>
            </a:r>
            <a:r>
              <a:rPr lang="fr-BE" baseline="0" dirty="0" err="1" smtClean="0"/>
              <a:t>since</a:t>
            </a:r>
            <a:r>
              <a:rPr lang="fr-BE" baseline="0" dirty="0" smtClean="0"/>
              <a:t> no </a:t>
            </a:r>
            <a:r>
              <a:rPr lang="fr-BE" baseline="0" dirty="0" err="1" smtClean="0"/>
              <a:t>mapping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recorded</a:t>
            </a:r>
            <a:r>
              <a:rPr lang="fr-BE" baseline="0" dirty="0" smtClean="0"/>
              <a:t> data and data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by robot to </a:t>
            </a:r>
            <a:r>
              <a:rPr lang="fr-BE" baseline="0" dirty="0" err="1" smtClean="0"/>
              <a:t>reproduce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limit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motion, for instance, in a painting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dexterity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required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demonstrations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move </a:t>
            </a:r>
            <a:r>
              <a:rPr lang="fr-BE" baseline="0" dirty="0" err="1" smtClean="0"/>
              <a:t>freely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usually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gathered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under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category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external</a:t>
            </a:r>
            <a:r>
              <a:rPr lang="fr-BE" baseline="0" dirty="0" smtClean="0"/>
              <a:t> observation. But in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case </a:t>
            </a:r>
            <a:r>
              <a:rPr lang="fr-BE" baseline="0" dirty="0" err="1" smtClean="0"/>
              <a:t>mappings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difficult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identify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objective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have a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acquire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demonstrations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limiting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implement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82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started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inertial</a:t>
            </a:r>
            <a:r>
              <a:rPr lang="fr-BE" dirty="0" smtClean="0"/>
              <a:t> </a:t>
            </a:r>
            <a:r>
              <a:rPr lang="fr-BE" dirty="0" err="1" smtClean="0"/>
              <a:t>sensors</a:t>
            </a:r>
            <a:r>
              <a:rPr lang="fr-BE" dirty="0" smtClean="0"/>
              <a:t> for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baseline="0" dirty="0" err="1" smtClean="0"/>
              <a:t>easiness</a:t>
            </a:r>
            <a:r>
              <a:rPr lang="fr-BE" baseline="0" dirty="0" smtClean="0"/>
              <a:t> of use, </a:t>
            </a:r>
            <a:r>
              <a:rPr lang="fr-BE" baseline="0" dirty="0" err="1" smtClean="0"/>
              <a:t>lightness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cost</a:t>
            </a:r>
            <a:r>
              <a:rPr lang="fr-BE" baseline="0" dirty="0" smtClean="0"/>
              <a:t> … and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on.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inserted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clothes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developed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measure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hand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senors</a:t>
            </a:r>
            <a:r>
              <a:rPr lang="fr-BE" baseline="0" dirty="0" smtClean="0"/>
              <a:t>.  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the </a:t>
            </a:r>
            <a:r>
              <a:rPr lang="fr-BE" baseline="0" dirty="0" err="1" smtClean="0"/>
              <a:t>purpose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However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level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accuracy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reached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high for </a:t>
            </a:r>
            <a:r>
              <a:rPr lang="fr-BE" baseline="0" dirty="0" err="1" smtClean="0"/>
              <a:t>PbD</a:t>
            </a:r>
            <a:r>
              <a:rPr lang="fr-BE" baseline="0" dirty="0" smtClean="0"/>
              <a:t> due to the </a:t>
            </a:r>
            <a:r>
              <a:rPr lang="fr-BE" baseline="0" dirty="0" err="1" smtClean="0"/>
              <a:t>sensors</a:t>
            </a:r>
            <a:r>
              <a:rPr lang="fr-BE" baseline="0" dirty="0" smtClean="0"/>
              <a:t> and more </a:t>
            </a:r>
            <a:r>
              <a:rPr lang="fr-BE" baseline="0" dirty="0" err="1" smtClean="0"/>
              <a:t>importantly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behaviour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biomecanics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complexity</a:t>
            </a:r>
            <a:r>
              <a:rPr lang="fr-BE" baseline="0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3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Since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quite</a:t>
            </a:r>
            <a:r>
              <a:rPr lang="fr-BE" dirty="0" smtClean="0"/>
              <a:t> </a:t>
            </a:r>
            <a:r>
              <a:rPr lang="fr-BE" dirty="0" err="1" smtClean="0"/>
              <a:t>complicated</a:t>
            </a:r>
            <a:r>
              <a:rPr lang="fr-BE" dirty="0" smtClean="0"/>
              <a:t> to </a:t>
            </a:r>
            <a:r>
              <a:rPr lang="fr-BE" dirty="0" err="1" smtClean="0"/>
              <a:t>measure</a:t>
            </a:r>
            <a:r>
              <a:rPr lang="fr-BE" dirty="0" smtClean="0"/>
              <a:t> </a:t>
            </a:r>
            <a:r>
              <a:rPr lang="fr-BE" dirty="0" err="1" smtClean="0"/>
              <a:t>human</a:t>
            </a:r>
            <a:r>
              <a:rPr lang="fr-BE" dirty="0" smtClean="0"/>
              <a:t> motion,</a:t>
            </a:r>
            <a:r>
              <a:rPr lang="fr-BE" baseline="0" dirty="0" smtClean="0"/>
              <a:t> and </a:t>
            </a:r>
            <a:r>
              <a:rPr lang="fr-BE" dirty="0" smtClean="0"/>
              <a:t>to </a:t>
            </a:r>
            <a:r>
              <a:rPr lang="fr-BE" dirty="0" err="1" smtClean="0"/>
              <a:t>keep</a:t>
            </a:r>
            <a:r>
              <a:rPr lang="fr-BE" dirty="0" smtClean="0"/>
              <a:t> </a:t>
            </a:r>
            <a:r>
              <a:rPr lang="fr-BE" dirty="0" err="1" smtClean="0"/>
              <a:t>advantages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inertial</a:t>
            </a:r>
            <a:r>
              <a:rPr lang="fr-BE" dirty="0" smtClean="0"/>
              <a:t> </a:t>
            </a:r>
            <a:r>
              <a:rPr lang="fr-BE" dirty="0" err="1" smtClean="0"/>
              <a:t>sensors</a:t>
            </a:r>
            <a:r>
              <a:rPr lang="fr-BE" dirty="0" smtClean="0"/>
              <a:t>, </a:t>
            </a:r>
            <a:r>
              <a:rPr lang="fr-BE" dirty="0" err="1" smtClean="0"/>
              <a:t>we</a:t>
            </a:r>
            <a:r>
              <a:rPr lang="fr-BE" dirty="0" smtClean="0"/>
              <a:t> came up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idea</a:t>
            </a:r>
            <a:r>
              <a:rPr lang="fr-BE" dirty="0" smtClean="0"/>
              <a:t> of </a:t>
            </a:r>
            <a:r>
              <a:rPr lang="fr-BE" dirty="0" err="1" smtClean="0"/>
              <a:t>merging</a:t>
            </a:r>
            <a:r>
              <a:rPr lang="fr-BE" dirty="0" smtClean="0"/>
              <a:t> vision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measurement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 </a:t>
            </a:r>
            <a:r>
              <a:rPr lang="fr-BE" baseline="0" dirty="0" err="1" smtClean="0"/>
              <a:t>measurement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hand 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measurement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quite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complementary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problem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adressed</a:t>
            </a:r>
            <a:r>
              <a:rPr lang="fr-BE" baseline="0" dirty="0" smtClean="0"/>
              <a:t> 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how to </a:t>
            </a:r>
            <a:r>
              <a:rPr lang="fr-BE" baseline="0" dirty="0" err="1" smtClean="0"/>
              <a:t>merge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measurement</a:t>
            </a:r>
            <a:r>
              <a:rPr lang="fr-BE" baseline="0" dirty="0" smtClean="0"/>
              <a:t> by vision.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64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proposed</a:t>
            </a:r>
            <a:r>
              <a:rPr lang="fr-BE" dirty="0" smtClean="0"/>
              <a:t> a </a:t>
            </a:r>
            <a:r>
              <a:rPr lang="fr-BE" dirty="0" err="1" smtClean="0"/>
              <a:t>method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Position of </a:t>
            </a:r>
            <a:r>
              <a:rPr lang="fr-BE" dirty="0" err="1" smtClean="0"/>
              <a:t>Interest</a:t>
            </a:r>
            <a:r>
              <a:rPr lang="fr-BE" baseline="0" dirty="0" smtClean="0"/>
              <a:t> (</a:t>
            </a:r>
            <a:r>
              <a:rPr lang="fr-BE" dirty="0" err="1" smtClean="0"/>
              <a:t>POIs</a:t>
            </a:r>
            <a:r>
              <a:rPr lang="fr-BE" dirty="0" smtClean="0"/>
              <a:t>). </a:t>
            </a:r>
          </a:p>
          <a:p>
            <a:r>
              <a:rPr lang="fr-BE" dirty="0" smtClean="0"/>
              <a:t>A POI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spatial position P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last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s to e. 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idea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level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accuracy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allong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estimation of the </a:t>
            </a:r>
            <a:r>
              <a:rPr lang="fr-BE" baseline="0" dirty="0" err="1" smtClean="0"/>
              <a:t>human</a:t>
            </a:r>
            <a:r>
              <a:rPr lang="fr-BE" baseline="0" dirty="0" smtClean="0"/>
              <a:t> hand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corrected</a:t>
            </a:r>
            <a:r>
              <a:rPr lang="fr-BE" baseline="0" dirty="0" smtClean="0"/>
              <a:t> by vision data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precise</a:t>
            </a:r>
            <a:r>
              <a:rPr lang="fr-BE" baseline="0" dirty="0" smtClean="0"/>
              <a:t> moment. 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has 3 </a:t>
            </a:r>
            <a:r>
              <a:rPr lang="fr-BE" baseline="0" dirty="0" err="1" smtClean="0"/>
              <a:t>steps</a:t>
            </a:r>
            <a:r>
              <a:rPr lang="fr-BE" baseline="0" dirty="0" smtClean="0"/>
              <a:t> : </a:t>
            </a:r>
          </a:p>
          <a:p>
            <a:r>
              <a:rPr lang="fr-BE" baseline="0" dirty="0" smtClean="0"/>
              <a:t>	First,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identified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and vision data</a:t>
            </a:r>
          </a:p>
          <a:p>
            <a:r>
              <a:rPr lang="fr-BE" baseline="0" dirty="0" smtClean="0"/>
              <a:t>	</a:t>
            </a:r>
            <a:r>
              <a:rPr lang="fr-BE" baseline="0" dirty="0" err="1" smtClean="0"/>
              <a:t>Secondly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correspond to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action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task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associated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	</a:t>
            </a:r>
            <a:r>
              <a:rPr lang="fr-BE" baseline="0" dirty="0" err="1" smtClean="0"/>
              <a:t>Third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according</a:t>
            </a:r>
            <a:r>
              <a:rPr lang="fr-BE" baseline="0" dirty="0" smtClean="0"/>
              <a:t> to the paires, the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trajectory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corrected</a:t>
            </a:r>
            <a:r>
              <a:rPr lang="fr-BE" baseline="0" dirty="0" smtClean="0"/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The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explained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Pick</a:t>
            </a:r>
            <a:r>
              <a:rPr lang="fr-BE" baseline="0" dirty="0" smtClean="0"/>
              <a:t> and Place. </a:t>
            </a:r>
            <a:r>
              <a:rPr lang="en-US" dirty="0" smtClean="0"/>
              <a:t>The vision measurement of environment consists on tracking the objects. </a:t>
            </a:r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5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method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identification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slighly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for vision or </a:t>
            </a:r>
            <a:r>
              <a:rPr lang="fr-BE" baseline="0" dirty="0" err="1" smtClean="0"/>
              <a:t>inertial</a:t>
            </a:r>
            <a:r>
              <a:rPr lang="fr-BE" baseline="0" dirty="0" smtClean="0"/>
              <a:t> data.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DBSCAN </a:t>
            </a:r>
            <a:r>
              <a:rPr lang="fr-BE" baseline="0" dirty="0" err="1" smtClean="0"/>
              <a:t>algorithm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applied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scaled</a:t>
            </a:r>
            <a:r>
              <a:rPr lang="fr-BE" baseline="0" dirty="0" smtClean="0"/>
              <a:t> vision data to </a:t>
            </a:r>
            <a:r>
              <a:rPr lang="fr-BE" baseline="0" dirty="0" err="1" smtClean="0"/>
              <a:t>identify</a:t>
            </a:r>
            <a:r>
              <a:rPr lang="fr-BE" baseline="0" dirty="0" smtClean="0"/>
              <a:t> clusters. To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cluster a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created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merged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correspond to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action.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96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For </a:t>
            </a:r>
            <a:r>
              <a:rPr lang="fr-BE" dirty="0" err="1" smtClean="0"/>
              <a:t>inertial</a:t>
            </a:r>
            <a:r>
              <a:rPr lang="fr-BE" dirty="0" smtClean="0"/>
              <a:t> data the </a:t>
            </a:r>
            <a:r>
              <a:rPr lang="fr-BE" dirty="0" err="1" smtClean="0"/>
              <a:t>method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bit more</a:t>
            </a:r>
            <a:r>
              <a:rPr lang="fr-BE" baseline="0" dirty="0" smtClean="0"/>
              <a:t> complexe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the data are more </a:t>
            </a:r>
            <a:r>
              <a:rPr lang="fr-BE" baseline="0" dirty="0" err="1" smtClean="0"/>
              <a:t>noisy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smtClean="0"/>
              <a:t>First a set of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using</a:t>
            </a:r>
            <a:r>
              <a:rPr lang="fr-BE" baseline="0" dirty="0" smtClean="0"/>
              <a:t> DBSCAN </a:t>
            </a:r>
            <a:r>
              <a:rPr lang="fr-BE" baseline="0" dirty="0" err="1" smtClean="0"/>
              <a:t>algorithm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value of the </a:t>
            </a:r>
            <a:r>
              <a:rPr lang="fr-BE" baseline="0" dirty="0" err="1" smtClean="0"/>
              <a:t>parameter</a:t>
            </a:r>
            <a:r>
              <a:rPr lang="fr-BE" baseline="0" dirty="0" smtClean="0"/>
              <a:t> epsilon. </a:t>
            </a:r>
          </a:p>
          <a:p>
            <a:r>
              <a:rPr lang="fr-BE" baseline="0" dirty="0" err="1" smtClean="0"/>
              <a:t>Secondly</a:t>
            </a:r>
            <a:r>
              <a:rPr lang="fr-BE" baseline="0" dirty="0" smtClean="0"/>
              <a:t> the DBSCAN </a:t>
            </a:r>
            <a:r>
              <a:rPr lang="fr-BE" baseline="0" dirty="0" err="1" smtClean="0"/>
              <a:t>algorithm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again</a:t>
            </a:r>
            <a:r>
              <a:rPr lang="fr-BE" baseline="0" dirty="0" smtClean="0"/>
              <a:t> but on the set of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belonging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cluster are </a:t>
            </a:r>
            <a:r>
              <a:rPr lang="fr-BE" baseline="0" dirty="0" err="1" smtClean="0"/>
              <a:t>merged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This lead to a more </a:t>
            </a:r>
            <a:r>
              <a:rPr lang="fr-BE" baseline="0" dirty="0" err="1" smtClean="0"/>
              <a:t>robust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detection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64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Afterwards</a:t>
            </a:r>
            <a:r>
              <a:rPr lang="fr-BE" dirty="0" smtClean="0"/>
              <a:t>, a post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treatment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applied</a:t>
            </a:r>
            <a:r>
              <a:rPr lang="fr-BE" baseline="0" dirty="0" smtClean="0"/>
              <a:t> on hand </a:t>
            </a:r>
            <a:r>
              <a:rPr lang="fr-BE" baseline="0" dirty="0" err="1" smtClean="0"/>
              <a:t>POIs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consists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merging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separating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POIs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66B0-B719-455D-A955-77A11EFA26E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96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8280400" cy="2720975"/>
          </a:xfrm>
        </p:spPr>
        <p:txBody>
          <a:bodyPr/>
          <a:lstStyle>
            <a:lvl1pPr algn="ctr">
              <a:lnSpc>
                <a:spcPct val="130000"/>
              </a:lnSpc>
              <a:defRPr sz="3200" b="1">
                <a:solidFill>
                  <a:srgbClr val="000080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416800" cy="2952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8587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01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24675" y="0"/>
            <a:ext cx="2219325" cy="6524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6700" y="0"/>
            <a:ext cx="6505575" cy="6524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946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D2EF-F185-44F4-9F6A-A512183B7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53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E117-C665-419D-ACF6-FCFA86F957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18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5CA20-9EDB-4C83-9183-F26570D53F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58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9E27-82CF-4BAB-957D-C1C6754CD0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7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ECFEA-4630-43EE-8F8C-9008966FED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20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7712F-23B3-48A2-8F41-BC4708A8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8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9ABE-1853-4BBC-B02F-9FCEEC300E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EC42-ED4D-41BC-A78B-F049B5CFA3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8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 sz="1800"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8561231" y="6575425"/>
            <a:ext cx="63991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200" b="1" dirty="0" smtClean="0">
                <a:solidFill>
                  <a:schemeClr val="bg2"/>
                </a:solidFill>
                <a:cs typeface="+mn-cs"/>
              </a:rPr>
              <a:t>p </a:t>
            </a:r>
            <a:fld id="{7C72F98E-93EF-49F7-8AED-A0E3163EDB94}" type="slidenum">
              <a:rPr lang="fr-FR" sz="1200" b="1">
                <a:solidFill>
                  <a:schemeClr val="bg2"/>
                </a:solidFill>
                <a:cs typeface="+mn-cs"/>
              </a:rPr>
              <a:pPr algn="r">
                <a:defRPr/>
              </a:pPr>
              <a:t>‹N°›</a:t>
            </a:fld>
            <a:r>
              <a:rPr lang="de-DE" sz="1200" b="1" dirty="0">
                <a:solidFill>
                  <a:schemeClr val="bg2"/>
                </a:solidFill>
                <a:cs typeface="+mn-cs"/>
              </a:rPr>
              <a:t> </a:t>
            </a:r>
            <a:endParaRPr lang="fr-BE" sz="1200" b="1" dirty="0">
              <a:solidFill>
                <a:schemeClr val="bg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3DD3-CFBB-432E-A6F6-91598AB105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436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C7EDC-7383-4F96-8BFA-5AB409EC96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13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C59AB-0FAE-436D-8E9E-D07D35532F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8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037F-1536-4E92-A4E0-25126401B2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7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B805-83B3-458D-A53C-448B03D485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546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A448-F03D-4658-B448-C19053E4A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237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3757D-E9C3-4E1E-B00C-3EA3B4D1FD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18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04D8-7A32-4520-B0ED-0B3ADD7AB0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54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DC90-DC10-49AB-BD02-14FFAF9728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48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502BE-631E-4E20-8DFD-632F25C38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10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8202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1962-20D4-4730-B12B-20C9E8906B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032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A5A2-24C2-4D92-9659-A3C43A58FB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727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77EC-97AD-445A-B934-7E842F028B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828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CBFC-9E92-4CC8-A966-479DF4096B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6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650" y="981075"/>
            <a:ext cx="38941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188" y="981075"/>
            <a:ext cx="38957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1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614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94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58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459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412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8773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711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fr-B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3400" b="1" smtClean="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fld id="{E1EC9812-6024-40BE-8A35-B6BB449BBC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cs typeface="+mn-cs"/>
              </a:defRPr>
            </a:lvl1pPr>
          </a:lstStyle>
          <a:p>
            <a:pPr>
              <a:defRPr/>
            </a:pPr>
            <a:fld id="{5C39F26F-1067-4FC4-B6DF-AF06C8DAC0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gif"/><Relationship Id="rId4" Type="http://schemas.openxmlformats.org/officeDocument/2006/relationships/tags" Target="../tags/tag5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5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10" Type="http://schemas.openxmlformats.org/officeDocument/2006/relationships/image" Target="../media/image27.png"/><Relationship Id="rId4" Type="http://schemas.openxmlformats.org/officeDocument/2006/relationships/tags" Target="../tags/tag53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32.png"/><Relationship Id="rId2" Type="http://schemas.openxmlformats.org/officeDocument/2006/relationships/tags" Target="../tags/tag5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5" Type="http://schemas.openxmlformats.org/officeDocument/2006/relationships/image" Target="../media/image30.png"/><Relationship Id="rId10" Type="http://schemas.openxmlformats.org/officeDocument/2006/relationships/tags" Target="../tags/tag64.xml"/><Relationship Id="rId19" Type="http://schemas.openxmlformats.org/officeDocument/2006/relationships/image" Target="../media/image34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67.xml"/><Relationship Id="rId7" Type="http://schemas.openxmlformats.org/officeDocument/2006/relationships/image" Target="../media/image36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38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9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41.jpe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4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81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44.png"/><Relationship Id="rId3" Type="http://schemas.openxmlformats.org/officeDocument/2006/relationships/tags" Target="../tags/tag88.xml"/><Relationship Id="rId21" Type="http://schemas.openxmlformats.org/officeDocument/2006/relationships/image" Target="../media/image47.jpe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notesSlide" Target="../notesSlides/notesSlide16.xml"/><Relationship Id="rId2" Type="http://schemas.openxmlformats.org/officeDocument/2006/relationships/tags" Target="../tags/tag8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6.jpe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50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49.png"/><Relationship Id="rId10" Type="http://schemas.openxmlformats.org/officeDocument/2006/relationships/tags" Target="../tags/tag95.xml"/><Relationship Id="rId19" Type="http://schemas.openxmlformats.org/officeDocument/2006/relationships/image" Target="../media/image45.jpe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3.png"/><Relationship Id="rId5" Type="http://schemas.openxmlformats.org/officeDocument/2006/relationships/tags" Target="../tags/tag105.xml"/><Relationship Id="rId10" Type="http://schemas.openxmlformats.org/officeDocument/2006/relationships/image" Target="../media/image52.png"/><Relationship Id="rId4" Type="http://schemas.openxmlformats.org/officeDocument/2006/relationships/tags" Target="../tags/tag104.xml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54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29.png"/><Relationship Id="rId5" Type="http://schemas.openxmlformats.org/officeDocument/2006/relationships/tags" Target="../tags/tag120.xml"/><Relationship Id="rId10" Type="http://schemas.openxmlformats.org/officeDocument/2006/relationships/image" Target="../media/image28.png"/><Relationship Id="rId4" Type="http://schemas.openxmlformats.org/officeDocument/2006/relationships/tags" Target="../tags/tag119.xml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9.png"/><Relationship Id="rId5" Type="http://schemas.openxmlformats.org/officeDocument/2006/relationships/tags" Target="../tags/tag30.xml"/><Relationship Id="rId10" Type="http://schemas.openxmlformats.org/officeDocument/2006/relationships/image" Target="../media/image8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9.png"/><Relationship Id="rId5" Type="http://schemas.openxmlformats.org/officeDocument/2006/relationships/tags" Target="../tags/tag37.xml"/><Relationship Id="rId10" Type="http://schemas.openxmlformats.org/officeDocument/2006/relationships/image" Target="../media/image14.png"/><Relationship Id="rId4" Type="http://schemas.openxmlformats.org/officeDocument/2006/relationships/tags" Target="../tags/tag36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20.png"/><Relationship Id="rId3" Type="http://schemas.openxmlformats.org/officeDocument/2006/relationships/tags" Target="../tags/tag41.xml"/><Relationship Id="rId21" Type="http://schemas.openxmlformats.org/officeDocument/2006/relationships/image" Target="../media/image23.png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.png"/><Relationship Id="rId2" Type="http://schemas.openxmlformats.org/officeDocument/2006/relationships/tags" Target="../tags/tag4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17.png"/><Relationship Id="rId10" Type="http://schemas.openxmlformats.org/officeDocument/2006/relationships/tags" Target="../tags/tag48.xml"/><Relationship Id="rId19" Type="http://schemas.openxmlformats.org/officeDocument/2006/relationships/image" Target="../media/image2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8313" y="834480"/>
            <a:ext cx="8280400" cy="2720975"/>
          </a:xfrm>
        </p:spPr>
        <p:txBody>
          <a:bodyPr/>
          <a:lstStyle/>
          <a:p>
            <a:r>
              <a:rPr lang="en-US" sz="2800" b="0" dirty="0"/>
              <a:t>A vision-based correction of inertial measurement</a:t>
            </a:r>
            <a:br>
              <a:rPr lang="en-US" sz="2800" b="0" dirty="0"/>
            </a:br>
            <a:r>
              <a:rPr lang="en-US" sz="2800" b="0" dirty="0"/>
              <a:t>of human motion for robot </a:t>
            </a:r>
            <a:r>
              <a:rPr lang="en-US" sz="2800" b="0" dirty="0" smtClean="0"/>
              <a:t>programming </a:t>
            </a:r>
            <a:r>
              <a:rPr lang="en-US" sz="2800" b="0" dirty="0"/>
              <a:t>by</a:t>
            </a:r>
            <a:br>
              <a:rPr lang="en-US" sz="2800" b="0" dirty="0"/>
            </a:br>
            <a:r>
              <a:rPr lang="fr-BE" sz="2800" b="0" dirty="0" err="1"/>
              <a:t>demonstration</a:t>
            </a:r>
            <a:endParaRPr lang="en-US" sz="2400" b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05479" y="3578703"/>
            <a:ext cx="6081373" cy="1970759"/>
          </a:xfrm>
        </p:spPr>
        <p:txBody>
          <a:bodyPr/>
          <a:lstStyle/>
          <a:p>
            <a:r>
              <a:rPr lang="en-US" dirty="0" smtClean="0"/>
              <a:t>Robin </a:t>
            </a:r>
            <a:r>
              <a:rPr lang="en-US" dirty="0" err="1" smtClean="0"/>
              <a:t>Pellois</a:t>
            </a:r>
            <a:r>
              <a:rPr lang="en-US" dirty="0" smtClean="0"/>
              <a:t> &amp; Olivier </a:t>
            </a:r>
            <a:r>
              <a:rPr lang="en-US" dirty="0" err="1" smtClean="0"/>
              <a:t>Brüls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Aerospace &amp; </a:t>
            </a:r>
            <a:r>
              <a:rPr lang="en-US" dirty="0"/>
              <a:t>Mechanical </a:t>
            </a:r>
            <a:r>
              <a:rPr lang="en-US" dirty="0" smtClean="0"/>
              <a:t>Engineering Department,</a:t>
            </a:r>
          </a:p>
          <a:p>
            <a:r>
              <a:rPr lang="en-US" dirty="0" smtClean="0"/>
              <a:t>Faculty of applied science</a:t>
            </a:r>
          </a:p>
          <a:p>
            <a:r>
              <a:rPr lang="en-US" dirty="0" smtClean="0"/>
              <a:t>University </a:t>
            </a:r>
            <a:r>
              <a:rPr lang="en-US" dirty="0"/>
              <a:t>of Liège, </a:t>
            </a:r>
            <a:r>
              <a:rPr lang="en-US" dirty="0" smtClean="0"/>
              <a:t>Belgium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92" y="6001293"/>
            <a:ext cx="1709097" cy="8296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" y="6001293"/>
            <a:ext cx="1335596" cy="681228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05970" y="6305266"/>
            <a:ext cx="5917713" cy="49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Verdana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1800" i="1" kern="0" dirty="0" smtClean="0"/>
              <a:t>ICARA, Online, February 18-20, 2022</a:t>
            </a:r>
            <a:endParaRPr lang="en-US" sz="1800" i="1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948" r="6505" b="5860"/>
          <a:stretch/>
        </p:blipFill>
        <p:spPr>
          <a:xfrm>
            <a:off x="48125" y="48126"/>
            <a:ext cx="2560321" cy="1079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- Pairing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Sets of POIs :  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Pairing  = identifying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 steps 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Iterative process to eliminate POIs not to be involved in pairs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Pairing remaining POIs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Image 5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$ and $\mathcal{O}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75" y="1048450"/>
            <a:ext cx="1260952" cy="234286"/>
          </a:xfrm>
          <a:prstGeom prst="rect">
            <a:avLst/>
          </a:prstGeom>
        </p:spPr>
      </p:pic>
      <p:pic>
        <p:nvPicPr>
          <p:cNvPr id="8" name="Image 7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frak{P}$ with $\mathfrak{P}_i = [\mathcal{H}_j \; , \; \mathcal{O}_k]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949450"/>
            <a:ext cx="2899048" cy="3333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/>
          <a:stretch/>
        </p:blipFill>
        <p:spPr>
          <a:xfrm>
            <a:off x="2204184" y="3975237"/>
            <a:ext cx="5751291" cy="27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Iterative process to eliminate </a:t>
            </a:r>
            <a:r>
              <a:rPr lang="en-US" dirty="0" smtClean="0"/>
              <a:t>POIs: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Scaling                    as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Distance computation (for hand POIs here):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Elimination of POIS from                    based on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Until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Method - Pairing</a:t>
            </a:r>
            <a:endParaRPr lang="en-US" dirty="0"/>
          </a:p>
        </p:txBody>
      </p:sp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'}$ and $\mathcal{O}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1452263"/>
            <a:ext cx="1072762" cy="202667"/>
          </a:xfrm>
          <a:prstGeom prst="rect">
            <a:avLst/>
          </a:prstGeom>
        </p:spPr>
      </p:pic>
      <p:pic>
        <p:nvPicPr>
          <p:cNvPr id="7" name="Image 6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ligra{h\;\;'}$ and $\mathcalligra{o}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1452263"/>
            <a:ext cx="900571" cy="199619"/>
          </a:xfrm>
          <a:prstGeom prst="rect">
            <a:avLst/>
          </a:prstGeom>
        </p:spPr>
      </p:pic>
      <p:pic>
        <p:nvPicPr>
          <p:cNvPr id="6" name="Image 5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align}&#10;D1 &amp;= \| [ s_i \; , \; o_i ] - [ s_j \; , \; h'_j ] \| \\&#10;D2 &amp;= \| [ e_i \; , \; o_i ] - [ s_j \; , \; h'_j ] \| \\&#10;D3 &amp;= \| [ e_i \; , \; o_i ] - [ e_j \; , \; h'_j ] \| \\&#10;D4 &amp;= \| [ s_i \; , \; o_i ] - [ e_j \; , \; h'_j ] \| \\&#10;d(\mathcalligra{o}_i , \mathcalligra{h\;\;'}_j) &amp;= \min( D1, D2, D3, D4 ) \\&#10;\end{align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04"/>
          <a:stretch/>
        </p:blipFill>
        <p:spPr>
          <a:xfrm>
            <a:off x="413891" y="2563990"/>
            <a:ext cx="2982056" cy="2032442"/>
          </a:xfrm>
          <a:prstGeom prst="rect">
            <a:avLst/>
          </a:prstGeom>
        </p:spPr>
      </p:pic>
      <p:pic>
        <p:nvPicPr>
          <p:cNvPr id="8" name="Image 7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&#10;&#10;$d_{mean} ( \mathcalligra{h}_j\;' )= \frac{1}{N_{O}} \mathlarger {\mathlarger \sum}_{i=1}^{N_O} d(\mathcalligra{o}_i , \mathcalligra{h}_j\;') &#10;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4" y="4634556"/>
            <a:ext cx="3736975" cy="966894"/>
          </a:xfrm>
          <a:prstGeom prst="rect">
            <a:avLst/>
          </a:prstGeom>
        </p:spPr>
      </p:pic>
      <p:pic>
        <p:nvPicPr>
          <p:cNvPr id="10" name="Image 9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$ and $\mathcal{O}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2" y="5820014"/>
            <a:ext cx="1233248" cy="230436"/>
          </a:xfrm>
          <a:prstGeom prst="rect">
            <a:avLst/>
          </a:prstGeom>
        </p:spPr>
      </p:pic>
      <p:pic>
        <p:nvPicPr>
          <p:cNvPr id="11" name="Image 10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&#10;&#10;$d_{mean}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25" y="5723282"/>
            <a:ext cx="871429" cy="354392"/>
          </a:xfrm>
          <a:prstGeom prst="rect">
            <a:avLst/>
          </a:prstGeom>
        </p:spPr>
      </p:pic>
      <p:pic>
        <p:nvPicPr>
          <p:cNvPr id="16" name="Image 15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N_{\mathcal{H}} = N_{\mathcal{O}}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35" y="6163774"/>
            <a:ext cx="1408166" cy="2865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12" y="2156378"/>
            <a:ext cx="5119105" cy="33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- Pairing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Assignement</a:t>
            </a:r>
            <a:r>
              <a:rPr lang="en-US" dirty="0"/>
              <a:t> solved by Hungarian </a:t>
            </a:r>
            <a:r>
              <a:rPr lang="en-US" dirty="0" smtClean="0"/>
              <a:t>method 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Cost matrix : </a:t>
            </a:r>
          </a:p>
          <a:p>
            <a:pPr lvl="1" indent="0">
              <a:buNone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 distance 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</p:txBody>
      </p:sp>
      <p:pic>
        <p:nvPicPr>
          <p:cNvPr id="6" name="Image 5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align}&#10;D1 &amp;= \| s_i - s_j \| \\&#10;D2 &amp;= \| e_i - s_j \| \\&#10;D3 &amp;= \| e_i - e_j \| \\&#10;D4 &amp;= \| s_i - e_j \| \\&#10;d^t(\mathcal{H}_i , \mathcal{O}_j) &amp;= \min( D1, D2, D3, D4) .&#10;\end{align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0"/>
          <a:stretch/>
        </p:blipFill>
        <p:spPr>
          <a:xfrm>
            <a:off x="2648218" y="3752850"/>
            <a:ext cx="4713482" cy="2378156"/>
          </a:xfrm>
          <a:prstGeom prst="rect">
            <a:avLst/>
          </a:prstGeom>
        </p:spPr>
      </p:pic>
      <p:pic>
        <p:nvPicPr>
          <p:cNvPr id="9" name="Image 8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equation}&#10;M_{i,j} =d^t (\mathcal{H}_i , \mathcal{O}_j) .&#10;\end{equation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32" b="-9365"/>
          <a:stretch/>
        </p:blipFill>
        <p:spPr>
          <a:xfrm>
            <a:off x="3455978" y="2118836"/>
            <a:ext cx="3097962" cy="5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– Correcting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2" y="1786897"/>
            <a:ext cx="6604286" cy="393190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63461" y="11334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Global correction 	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32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– Correcting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2" y="1786897"/>
            <a:ext cx="6604286" cy="393190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63461" y="11334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Local correction 	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7278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implementation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Setup: 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r="37781"/>
          <a:stretch/>
        </p:blipFill>
        <p:spPr>
          <a:xfrm>
            <a:off x="3030939" y="597422"/>
            <a:ext cx="3413286" cy="1904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34287" r="49446" b="23902"/>
          <a:stretch/>
        </p:blipFill>
        <p:spPr>
          <a:xfrm rot="5400000">
            <a:off x="5857411" y="1155381"/>
            <a:ext cx="3889977" cy="2028859"/>
          </a:xfrm>
          <a:prstGeom prst="rect">
            <a:avLst/>
          </a:prstGeom>
        </p:spPr>
      </p:pic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Camera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24" y="4403724"/>
            <a:ext cx="1172571" cy="260571"/>
          </a:xfrm>
          <a:prstGeom prst="rect">
            <a:avLst/>
          </a:prstGeom>
        </p:spPr>
      </p:pic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 flipV="1">
            <a:off x="7036014" y="4328248"/>
            <a:ext cx="1210006" cy="9167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avec flèche 13"/>
          <p:cNvCxnSpPr/>
          <p:nvPr>
            <p:custDataLst>
              <p:tags r:id="rId8"/>
            </p:custDataLst>
          </p:nvPr>
        </p:nvCxnSpPr>
        <p:spPr bwMode="auto">
          <a:xfrm flipH="1" flipV="1">
            <a:off x="7571756" y="3480700"/>
            <a:ext cx="78353" cy="8475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t="983" r="4463" b="21825"/>
          <a:stretch/>
        </p:blipFill>
        <p:spPr>
          <a:xfrm>
            <a:off x="33356" y="2665990"/>
            <a:ext cx="5587894" cy="41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implementation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11061" y="958278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Pick and place tasks: </a:t>
            </a:r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  <p:pic>
        <p:nvPicPr>
          <p:cNvPr id="7" name="Image 6" descr="\documentclass{article}&#10;\usepackage[utf8]{inputenc}&#10;\usepackage[noadjust]{cite}&#10;\usepackage[T1]{fontenc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table}[!ht]&#10;\begin{center}&#10;\begin{tabular}{|c|c|c|c|c|c|c|c|c|}&#10;\hline&#10;\scriptsize &amp; \multicolumn{3}{c|}{\scriptsize Tasks properties }&amp; \multicolumn{5}{c|}{\scriptsize Experimental results } \\ &#10;\cline{2-9}&#10;\scriptsize &amp;\scriptsize obj &amp; \scriptsize obj &amp; \scriptsize obj &amp; \scriptsize &amp;\scriptsize &amp;\scriptsize &amp;\scriptsize IMU&amp;\scriptsize Vision-based\\ &#10;\scriptsize &amp; \scriptsize on &amp;\scriptsize moved &amp;\scriptsize moved &amp; \scriptsize $N_H$ &amp;\scriptsize $N_O$ &amp;\scriptsize $N_P$&amp;\scriptsize &amp;\scriptsize corrected \\ &#10;\scriptsize &amp; \scriptsize table &amp; \scriptsize once &amp; \scriptsize twice &amp; \scriptsize &amp;\scriptsize&amp;\scriptsize&amp;\scriptsize only &amp;\scriptsize trajectory \\ &#10;\hline &#10;\scriptsize 1 &amp; \scriptsize 1 &amp;\scriptsize 1 &amp;\scriptsize 0 &amp;\scriptsize 4 &amp;\scriptsize 2 &amp;\scriptsize 2 &amp;\scriptsize 0&amp;\scriptsize 1\\&#10;\hline&#10;\scriptsize 2 &amp;\scriptsize 2 &amp;\scriptsize 1 &amp;\scriptsize 0 &amp;\scriptsize 4 &amp;\scriptsize 3 &amp;\scriptsize 2 &amp;\scriptsize 0&amp;\scriptsize 1\\&#10;\hline&#10;\scriptsize 3 &amp;\scriptsize 2 &amp;\scriptsize 2&amp;\scriptsize 0 &amp;\scriptsize 7 &amp;\scriptsize 4 &amp;\scriptsize 4 &amp;\scriptsize0 &amp;\scriptsize 1\\&#10;\hline&#10;\scriptsize 4 &amp;\scriptsize 3 &amp;\scriptsize 0 &amp;\scriptsize 1 &amp;\scriptsize 7 &amp;\scriptsize 4 &amp;\scriptsize 4 &amp;\scriptsize 0 &amp;\scriptsize 1\\&#10;\hline&#10;\scriptsize 5 &amp;\scriptsize 3 &amp;\scriptsize 2 &amp;\scriptsize 0 &amp;\scriptsize 8 &amp;\scriptsize 5 &amp;\scriptsize 4 &amp;\scriptsize 0&amp;\scriptsize 1 \\&#10;\hline&#10;\scriptsize 6 &amp;\scriptsize 3 &amp;\scriptsize 2 &amp;\scriptsize 1 &amp;\scriptsize 13 &amp;\scriptsize 8 &amp;\scriptsize 8 &amp;\scriptsize0 &amp;\scriptsize 1\\&#10;\hline&#10;\scriptsize 7 &amp;\scriptsize 4 &amp;\scriptsize 2 &amp;\scriptsize 0 &amp;\scriptsize 8 &amp;\scriptsize 6 &amp;\scriptsize 4 &amp;\scriptsize0 &amp;\scriptsize 1 \\&#10;\hline&#10;\scriptsize 8 &amp;\scriptsize 4 &amp; \scriptsize4 &amp;\scriptsize 0 &amp; \scriptsize 14 &amp;\scriptsize 8 &amp;\scriptsize 8 &amp;\scriptsize 0&amp;\scriptsize 1 \\&#10;\hline&#10;\scriptsize 9 &amp;\scriptsize 4 &amp; \scriptsize3 &amp;\scriptsize 1 &amp; \scriptsize 16 &amp;\scriptsize 10 &amp;\scriptsize 10 &amp;\scriptsize0 &amp;\scriptsize 1 \\&#10;\hline&#10;\scriptsize 10 &amp;\scriptsize 4 &amp; \scriptsize2 &amp;\scriptsize 2 &amp;\scriptsize 19 &amp;\scriptsize 12 &amp;\scriptsize 12 &amp;\scriptsize0 &amp;\scriptsize 1 \\&#10;\hline&#10;\multicolumn{9}{c}{} \\&#10;\end{tabular} &#10;\label{Results}&#10;\end{center}&#10;\end{table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961"/>
          <a:stretch/>
        </p:blipFill>
        <p:spPr>
          <a:xfrm>
            <a:off x="5100929" y="904874"/>
            <a:ext cx="3509671" cy="55971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2407" r="36528" b="31852"/>
          <a:stretch/>
        </p:blipFill>
        <p:spPr>
          <a:xfrm>
            <a:off x="1799171" y="1762277"/>
            <a:ext cx="1448780" cy="1381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26296" r="37361" b="30556"/>
          <a:stretch/>
        </p:blipFill>
        <p:spPr>
          <a:xfrm>
            <a:off x="2875830" y="3867386"/>
            <a:ext cx="1364993" cy="13251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2" t="29074" r="28473" b="25370"/>
          <a:stretch/>
        </p:blipFill>
        <p:spPr>
          <a:xfrm>
            <a:off x="642751" y="3866493"/>
            <a:ext cx="1605467" cy="13525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27037" r="21852" b="24444"/>
          <a:stretch/>
        </p:blipFill>
        <p:spPr>
          <a:xfrm>
            <a:off x="1799171" y="5088707"/>
            <a:ext cx="1524000" cy="157821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55" y="4628278"/>
            <a:ext cx="438150" cy="4381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74" y="4628278"/>
            <a:ext cx="438150" cy="4381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52" y="6211095"/>
            <a:ext cx="455824" cy="455824"/>
          </a:xfrm>
          <a:prstGeom prst="rect">
            <a:avLst/>
          </a:prstGeom>
        </p:spPr>
      </p:pic>
      <p:sp>
        <p:nvSpPr>
          <p:cNvPr id="4" name="Rectangle à coins arrondis 3"/>
          <p:cNvSpPr/>
          <p:nvPr>
            <p:custDataLst>
              <p:tags r:id="rId12"/>
            </p:custDataLst>
          </p:nvPr>
        </p:nvSpPr>
        <p:spPr bwMode="auto">
          <a:xfrm>
            <a:off x="558265" y="1472665"/>
            <a:ext cx="3888607" cy="1713297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ZoneTexte 4"/>
          <p:cNvSpPr txBox="1"/>
          <p:nvPr>
            <p:custDataLst>
              <p:tags r:id="rId13"/>
            </p:custDataLst>
          </p:nvPr>
        </p:nvSpPr>
        <p:spPr>
          <a:xfrm>
            <a:off x="1778178" y="1417952"/>
            <a:ext cx="140936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chemeClr val="accent3">
                    <a:lumMod val="75000"/>
                  </a:schemeClr>
                </a:solidFill>
              </a:rPr>
              <a:t>Initial state</a:t>
            </a:r>
          </a:p>
        </p:txBody>
      </p:sp>
      <p:sp>
        <p:nvSpPr>
          <p:cNvPr id="17" name="Rectangle à coins arrondis 16"/>
          <p:cNvSpPr/>
          <p:nvPr>
            <p:custDataLst>
              <p:tags r:id="rId14"/>
            </p:custDataLst>
          </p:nvPr>
        </p:nvSpPr>
        <p:spPr bwMode="auto">
          <a:xfrm>
            <a:off x="558265" y="3309613"/>
            <a:ext cx="3888607" cy="3503937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5"/>
            </p:custDataLst>
          </p:nvPr>
        </p:nvSpPr>
        <p:spPr>
          <a:xfrm>
            <a:off x="1778178" y="3377815"/>
            <a:ext cx="1367682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smtClean="0">
                <a:solidFill>
                  <a:schemeClr val="accent3">
                    <a:lumMod val="75000"/>
                  </a:schemeClr>
                </a:solidFill>
              </a:rPr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34652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Experimental implementation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Results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table}[!ht]&#10;\begin{center}&#10;\begin{tabular}{|c|c|c|c|c|c|c|c|c|}&#10;\hline&#10;\scriptsize &amp; \multicolumn{3}{c|}{\scriptsize Tasks properties }&amp; \multicolumn{5}{c|}{\scriptsize Experimental results } \\ &#10;\cline{2-9}&#10;\scriptsize &amp;\scriptsize obj &amp; \scriptsize obj &amp; \scriptsize obj &amp; \scriptsize &amp;\scriptsize &amp;\scriptsize &amp;\scriptsize IMU&amp;\scriptsize Vision-based\\ &#10;\scriptsize &amp; \scriptsize on &amp;\scriptsize moved &amp;\scriptsize moved &amp; \scriptsize $N_H$ &amp;\scriptsize $N_O$ &amp;\scriptsize $N_P$&amp;\scriptsize &amp;\scriptsize corrected \\ &#10;\scriptsize &amp; \scriptsize table &amp; \scriptsize once &amp; \scriptsize twice &amp; \scriptsize &amp;\scriptsize&amp;\scriptsize&amp;\scriptsize only &amp;\scriptsize trajectory \\ &#10;\hline &#10;\scriptsize 1 &amp; \scriptsize 1 &amp;\scriptsize 1 &amp;\scriptsize 0 &amp;\scriptsize 4 &amp;\scriptsize 2 &amp;\scriptsize 2 &amp;\scriptsize 0&amp;\scriptsize 1\\&#10;\hline&#10;\scriptsize 2 &amp;\scriptsize 2 &amp;\scriptsize 1 &amp;\scriptsize 0 &amp;\scriptsize 4 &amp;\scriptsize 3 &amp;\scriptsize 2 &amp;\scriptsize 0&amp;\scriptsize 1\\&#10;\hline&#10;\scriptsize 3 &amp;\scriptsize 2 &amp;\scriptsize 2&amp;\scriptsize 0 &amp;\scriptsize 7 &amp;\scriptsize 4 &amp;\scriptsize 4 &amp;\scriptsize0 &amp;\scriptsize 1\\&#10;\hline&#10;\scriptsize 4 &amp;\scriptsize 3 &amp;\scriptsize 0 &amp;\scriptsize 1 &amp;\scriptsize 7 &amp;\scriptsize 4 &amp;\scriptsize 4 &amp;\scriptsize 0 &amp;\scriptsize 1\\&#10;\hline&#10;\scriptsize 5 &amp;\scriptsize 3 &amp;\scriptsize 2 &amp;\scriptsize 0 &amp;\scriptsize 8 &amp;\scriptsize 5 &amp;\scriptsize 4 &amp;\scriptsize 0&amp;\scriptsize 1 \\&#10;\hline&#10;\scriptsize 6 &amp;\scriptsize 3 &amp;\scriptsize 2 &amp;\scriptsize 1 &amp;\scriptsize 13 &amp;\scriptsize 8 &amp;\scriptsize 8 &amp;\scriptsize0 &amp;\scriptsize 1\\&#10;\hline&#10;\scriptsize 7 &amp;\scriptsize 4 &amp;\scriptsize 2 &amp;\scriptsize 0 &amp;\scriptsize 8 &amp;\scriptsize 6 &amp;\scriptsize 4 &amp;\scriptsize0 &amp;\scriptsize 1 \\&#10;\hline&#10;\scriptsize 8 &amp;\scriptsize 4 &amp; \scriptsize4 &amp;\scriptsize 0 &amp; \scriptsize 14 &amp;\scriptsize 8 &amp;\scriptsize 8 &amp;\scriptsize 0&amp;\scriptsize 1 \\&#10;\hline&#10;\scriptsize 9 &amp;\scriptsize 4 &amp; \scriptsize3 &amp;\scriptsize 1 &amp; \scriptsize 16 &amp;\scriptsize 10 &amp;\scriptsize 10 &amp;\scriptsize0 &amp;\scriptsize 1 \\&#10;\hline&#10;\scriptsize 10 &amp;\scriptsize 4 &amp; \scriptsize2 &amp;\scriptsize 2 &amp;\scriptsize 19 &amp;\scriptsize 12 &amp;\scriptsize 12 &amp;\scriptsize0 &amp;\scriptsize 1 \\&#10;\hline&#10;\multicolumn{9}{c}{} \\&#10;\end{tabular} &#10;&#10;\label{Results}&#10;\end{center}&#10;\end{table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3" r="-1"/>
          <a:stretch/>
        </p:blipFill>
        <p:spPr>
          <a:xfrm>
            <a:off x="5797744" y="1029736"/>
            <a:ext cx="3288506" cy="41073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1765300"/>
            <a:ext cx="5330501" cy="5048250"/>
          </a:xfrm>
          <a:prstGeom prst="rect">
            <a:avLst/>
          </a:prstGeom>
        </p:spPr>
      </p:pic>
      <p:pic>
        <p:nvPicPr>
          <p:cNvPr id="10" name="Image 9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table}[!ht]&#10;\begin{center}&#10;\begin{tabular}{|c|c|c|c|c|c|c|c|c|}&#10;\hline&#10;\scriptsize &amp; \multicolumn{3}{c|}{\scriptsize Tasks properties }&amp; \multicolumn{5}{c|}{\scriptsize Experimental results } \\ &#10;\cline{2-9}&#10;\scriptsize &amp;\scriptsize obj &amp; \scriptsize obj &amp; \scriptsize obj &amp; \scriptsize &amp;\scriptsize &amp;\scriptsize &amp;\scriptsize IMU&amp;\scriptsize Vision-based\\ &#10;\scriptsize &amp; \scriptsize on &amp;\scriptsize moved &amp;\scriptsize moved &amp; \scriptsize $N_H$ &amp;\scriptsize $N_O$ &amp;\scriptsize $N_P$&amp;\scriptsize &amp;\scriptsize corrected \\ &#10;\scriptsize &amp; \scriptsize table &amp; \scriptsize once &amp; \scriptsize twice &amp; \scriptsize &amp;\scriptsize&amp;\scriptsize&amp;\scriptsize only &amp;\scriptsize trajectory \\ &#10;\hline &#10;\scriptsize 1 &amp; \scriptsize 1 &amp;\scriptsize 1 &amp;\scriptsize 0 &amp;\scriptsize 4 &amp;\scriptsize 2 &amp;\scriptsize 2 &amp;\scriptsize 0&amp;\scriptsize 1\\&#10;\hline&#10;\scriptsize 2 &amp;\scriptsize 2 &amp;\scriptsize 1 &amp;\scriptsize 0 &amp;\scriptsize 4 &amp;\scriptsize 3 &amp;\scriptsize 2 &amp;\scriptsize 0&amp;\scriptsize 1\\&#10;\hline&#10;\scriptsize 3 &amp;\scriptsize 2 &amp;\scriptsize 2&amp;\scriptsize 0 &amp;\scriptsize 7 &amp;\scriptsize 4 &amp;\scriptsize 4 &amp;\scriptsize0 &amp;\scriptsize 1\\&#10;\hline&#10;\scriptsize 4 &amp;\scriptsize 3 &amp;\scriptsize 0 &amp;\scriptsize 1 &amp;\scriptsize 7 &amp;\scriptsize 4 &amp;\scriptsize 4 &amp;\scriptsize 0 &amp;\scriptsize 1\\&#10;\hline&#10;\scriptsize 5 &amp;\scriptsize 3 &amp;\scriptsize 2 &amp;\scriptsize 0 &amp;\scriptsize 8 &amp;\scriptsize 5 &amp;\scriptsize 4 &amp;\scriptsize 0&amp;\scriptsize 1 \\&#10;\hline&#10;\scriptsize 6 &amp;\scriptsize 3 &amp;\scriptsize 2 &amp;\scriptsize 1 &amp;\scriptsize 13 &amp;\scriptsize 8 &amp;\scriptsize 8 &amp;\scriptsize0 &amp;\scriptsize 1\\&#10;\hline&#10;\scriptsize 7 &amp;\scriptsize 4 &amp;\scriptsize 2 &amp;\scriptsize 0 &amp;\scriptsize 8 &amp;\scriptsize 6 &amp;\scriptsize 4 &amp;\scriptsize0 &amp;\scriptsize 1 \\&#10;\hline&#10;\scriptsize 8 &amp;\scriptsize 4 &amp; \scriptsize4 &amp;\scriptsize 0 &amp; \scriptsize 14 &amp;\scriptsize 8 &amp;\scriptsize 8 &amp;\scriptsize 0&amp;\scriptsize 1 \\&#10;\hline&#10;\scriptsize 9 &amp;\scriptsize 4 &amp; \scriptsize3 &amp;\scriptsize 1 &amp; \scriptsize 16 &amp;\scriptsize 10 &amp;\scriptsize 10 &amp;\scriptsize0 &amp;\scriptsize 1 \\&#10;\hline&#10;\scriptsize 10 &amp;\scriptsize 4 &amp; \scriptsize2 &amp;\scriptsize 2 &amp;\scriptsize 19 &amp;\scriptsize 12 &amp;\scriptsize 12 &amp;\scriptsize0 &amp;\scriptsize 1 \\&#10;\hline&#10;\multicolumn{9}{c}{} \\&#10;\end{tabular} &#10;&#10;\label{Results}&#10;\end{center}&#10;\end{table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78"/>
          <a:stretch/>
        </p:blipFill>
        <p:spPr>
          <a:xfrm>
            <a:off x="5342747" y="1029736"/>
            <a:ext cx="457381" cy="41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Conclusion &amp; perspectives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Results show the proposed method is suitable for </a:t>
            </a:r>
            <a:r>
              <a:rPr lang="en-US" kern="0" dirty="0" err="1" smtClean="0"/>
              <a:t>PbD</a:t>
            </a:r>
            <a:r>
              <a:rPr lang="en-US" kern="0" dirty="0" smtClean="0"/>
              <a:t> since the robot successfully reproduce the task. </a:t>
            </a:r>
            <a:endParaRPr lang="en-US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The experimental implementation </a:t>
            </a:r>
            <a:r>
              <a:rPr lang="en-US" kern="0" dirty="0" smtClean="0"/>
              <a:t>validates </a:t>
            </a:r>
            <a:r>
              <a:rPr lang="en-US" kern="0" dirty="0" smtClean="0"/>
              <a:t>the easiness of use required in </a:t>
            </a:r>
            <a:r>
              <a:rPr lang="en-US" kern="0" dirty="0" err="1" smtClean="0"/>
              <a:t>PbD</a:t>
            </a:r>
            <a:r>
              <a:rPr lang="en-US" kern="0" dirty="0" smtClean="0"/>
              <a:t>. </a:t>
            </a:r>
          </a:p>
          <a:p>
            <a:pPr>
              <a:lnSpc>
                <a:spcPct val="100000"/>
              </a:lnSpc>
            </a:pPr>
            <a:endParaRPr lang="en-US" kern="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/>
              <a:t>Better understand parameters and find better way to define the values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Test the method in another context : 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kern="0" dirty="0" smtClean="0"/>
              <a:t>tracking tools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kern="0" dirty="0" smtClean="0"/>
              <a:t>other </a:t>
            </a:r>
            <a:r>
              <a:rPr lang="en-US" kern="0" dirty="0" smtClean="0"/>
              <a:t>applications than pick and place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kern="0" dirty="0" smtClean="0"/>
              <a:t>Application where </a:t>
            </a:r>
            <a:r>
              <a:rPr lang="en-US" kern="0" dirty="0" err="1" smtClean="0"/>
              <a:t>kinesthesy</a:t>
            </a:r>
            <a:r>
              <a:rPr lang="en-US" kern="0" dirty="0" smtClean="0"/>
              <a:t> fails (e.g. painting, large robot … ) </a:t>
            </a:r>
            <a:endParaRPr lang="en-US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Better robustness with other </a:t>
            </a:r>
            <a:r>
              <a:rPr lang="en-US" kern="0" dirty="0" smtClean="0"/>
              <a:t>variables </a:t>
            </a:r>
            <a:r>
              <a:rPr lang="en-US" kern="0" dirty="0" smtClean="0"/>
              <a:t>such as gripper state.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3728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4800" kern="0" dirty="0" smtClean="0"/>
          </a:p>
          <a:p>
            <a:pPr algn="ctr">
              <a:lnSpc>
                <a:spcPct val="100000"/>
              </a:lnSpc>
            </a:pPr>
            <a:r>
              <a:rPr lang="en-US" sz="4800" kern="0" dirty="0" smtClean="0"/>
              <a:t>Thank you</a:t>
            </a:r>
          </a:p>
          <a:p>
            <a:pPr lvl="1" indent="0">
              <a:lnSpc>
                <a:spcPct val="100000"/>
              </a:lnSpc>
              <a:buNone/>
            </a:pPr>
            <a:endParaRPr lang="en-US" sz="4800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sz="4800" kern="0" dirty="0" smtClean="0"/>
          </a:p>
        </p:txBody>
      </p:sp>
    </p:spTree>
    <p:extLst>
      <p:ext uri="{BB962C8B-B14F-4D97-AF65-F5344CB8AC3E}">
        <p14:creationId xmlns:p14="http://schemas.microsoft.com/office/powerpoint/2010/main" val="3203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Context &amp;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Identifying POIs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Pairing POIs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Correcting trajectory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Experimental implementation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Setup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Tasks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Results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 &amp; perspectives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 smtClean="0"/>
              <a:t>Scaling: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lnSpc>
                <a:spcPct val="100000"/>
              </a:lnSpc>
            </a:pPr>
            <a:endParaRPr lang="en-US" kern="0" dirty="0" smtClean="0"/>
          </a:p>
          <a:p>
            <a:pPr>
              <a:lnSpc>
                <a:spcPct val="100000"/>
              </a:lnSpc>
            </a:pPr>
            <a:r>
              <a:rPr lang="en-US" kern="0" dirty="0" smtClean="0"/>
              <a:t>G and sigma are computed from different data set.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lvl="1" indent="0">
              <a:lnSpc>
                <a:spcPct val="100000"/>
              </a:lnSpc>
              <a:buFont typeface="Wingdings" pitchFamily="2" charset="2"/>
              <a:buNone/>
            </a:pPr>
            <a:endParaRPr lang="en-US" kern="0" dirty="0" smtClean="0"/>
          </a:p>
        </p:txBody>
      </p:sp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p_i = [\frac{P_i(1) - G(1) }{\sigma(1)} \; ... \; \frac{P_i(n) - G(n) }{\sigma(n)}]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54" y="1572760"/>
            <a:ext cx="4324571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Iterative process to eliminate </a:t>
            </a:r>
            <a:r>
              <a:rPr lang="en-US" dirty="0" smtClean="0"/>
              <a:t>POIs: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Point set registration by Gaussian Kernel Correlation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Scaling                    as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Method - Pairing</a:t>
            </a:r>
            <a:endParaRPr lang="en-US" dirty="0"/>
          </a:p>
        </p:txBody>
      </p:sp>
      <p:pic>
        <p:nvPicPr>
          <p:cNvPr id="4" name="Image 3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COST({O},{H}, \theta , T) = \mathlarger {\mathlarger{\sum}}_{i=1}^{N_O} \mathlarger {\mathlarger{\sum}}_{j=1}^{N_H} - KC( {{O}}_i , R_z(\theta) h_j + T ))$ \\&#10;$KC({O}_i \; , \; {H}_j) = (2 \pi \sigma^2)^{-N/2} \exp(\frac{ - \|{O}_i-{H}_j\| ^2 }{2 \sigma ^2} ) 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0"/>
          <a:stretch/>
        </p:blipFill>
        <p:spPr>
          <a:xfrm>
            <a:off x="541467" y="3426817"/>
            <a:ext cx="8144956" cy="1128698"/>
          </a:xfrm>
          <a:prstGeom prst="rect">
            <a:avLst/>
          </a:prstGeom>
        </p:spPr>
      </p:pic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'}$ and $\mathcal{O}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69" y="5067682"/>
            <a:ext cx="1072762" cy="202667"/>
          </a:xfrm>
          <a:prstGeom prst="rect">
            <a:avLst/>
          </a:prstGeom>
        </p:spPr>
      </p:pic>
      <p:pic>
        <p:nvPicPr>
          <p:cNvPr id="7" name="Image 6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ligra{h\;\;'}$ and $\mathcalligra{o}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94" y="5067682"/>
            <a:ext cx="900571" cy="199619"/>
          </a:xfrm>
          <a:prstGeom prst="rect">
            <a:avLst/>
          </a:prstGeom>
        </p:spPr>
      </p:pic>
      <p:pic>
        <p:nvPicPr>
          <p:cNvPr id="9" name="Image 8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COST({O},{H}, \theta , T) = \mathlarger {\mathlarger{\sum}}_{i=1}^{N_O} \mathlarger {\mathlarger{\sum}}_{j=1}^{N_H} - KC( {{O}}_i , R_z(\theta) h_j + T ))$ \\&#10;$KC({O}_i \; , \; {H}_j) = (2 \pi \sigma^2)^{-N/2} \exp(\frac{ - \|{O}_i-{H}_j\| ^2 }{2 \sigma ^2} ) 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6" r="21157" b="-2261"/>
          <a:stretch/>
        </p:blipFill>
        <p:spPr>
          <a:xfrm>
            <a:off x="1240575" y="2200213"/>
            <a:ext cx="6929549" cy="7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Context &amp; problem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1061" y="981074"/>
            <a:ext cx="8405768" cy="5727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Programing by Demonstration </a:t>
            </a:r>
            <a:r>
              <a:rPr lang="en-US" dirty="0" smtClean="0"/>
              <a:t>(</a:t>
            </a:r>
            <a:r>
              <a:rPr lang="en-US" dirty="0" err="1" smtClean="0"/>
              <a:t>PbD</a:t>
            </a:r>
            <a:r>
              <a:rPr lang="en-US" dirty="0" smtClean="0"/>
              <a:t>) a</a:t>
            </a:r>
            <a:r>
              <a:rPr lang="fr-BE" dirty="0" err="1" smtClean="0"/>
              <a:t>ims</a:t>
            </a:r>
            <a:r>
              <a:rPr lang="fr-BE" dirty="0" smtClean="0"/>
              <a:t> at </a:t>
            </a:r>
            <a:r>
              <a:rPr lang="fr-BE" dirty="0" err="1" smtClean="0"/>
              <a:t>transmitting</a:t>
            </a:r>
            <a:r>
              <a:rPr lang="fr-BE" dirty="0" smtClean="0"/>
              <a:t> </a:t>
            </a:r>
            <a:r>
              <a:rPr lang="fr-BE" dirty="0" smtClean="0"/>
              <a:t>a </a:t>
            </a:r>
            <a:r>
              <a:rPr lang="fr-BE" dirty="0" err="1" smtClean="0"/>
              <a:t>task</a:t>
            </a:r>
            <a:r>
              <a:rPr lang="fr-BE" dirty="0" smtClean="0"/>
              <a:t> to a robot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demonstrations</a:t>
            </a:r>
            <a:r>
              <a:rPr lang="fr-BE" dirty="0" smtClean="0"/>
              <a:t>. </a:t>
            </a:r>
            <a:endParaRPr lang="fr-BE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Acquiring</a:t>
            </a:r>
            <a:r>
              <a:rPr lang="fr-BE" dirty="0" smtClean="0"/>
              <a:t> a </a:t>
            </a:r>
            <a:r>
              <a:rPr lang="fr-BE" dirty="0" err="1" smtClean="0"/>
              <a:t>demonstration</a:t>
            </a:r>
            <a:r>
              <a:rPr lang="fr-BE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dirty="0" err="1" smtClean="0"/>
              <a:t>Easy</a:t>
            </a:r>
            <a:r>
              <a:rPr lang="fr-BE" dirty="0" smtClean="0"/>
              <a:t> to use</a:t>
            </a:r>
            <a:endParaRPr lang="fr-BE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BE" dirty="0" smtClean="0"/>
              <a:t>not </a:t>
            </a:r>
            <a:r>
              <a:rPr lang="fr-BE" dirty="0" err="1" smtClean="0"/>
              <a:t>limiting</a:t>
            </a:r>
            <a:r>
              <a:rPr lang="fr-BE" dirty="0" smtClean="0"/>
              <a:t> </a:t>
            </a:r>
            <a:r>
              <a:rPr lang="fr-BE" dirty="0" err="1" smtClean="0"/>
              <a:t>human</a:t>
            </a:r>
            <a:r>
              <a:rPr lang="fr-BE" dirty="0" smtClean="0"/>
              <a:t> motion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Objective</a:t>
            </a:r>
            <a:r>
              <a:rPr lang="fr-BE" b="1" dirty="0"/>
              <a:t> :</a:t>
            </a:r>
            <a:r>
              <a:rPr lang="fr-BE" dirty="0"/>
              <a:t> </a:t>
            </a:r>
            <a:r>
              <a:rPr lang="fr-BE" dirty="0" err="1"/>
              <a:t>Develop</a:t>
            </a:r>
            <a:r>
              <a:rPr lang="fr-BE" dirty="0"/>
              <a:t> a </a:t>
            </a:r>
            <a:r>
              <a:rPr lang="fr-BE" dirty="0" err="1" smtClean="0"/>
              <a:t>method</a:t>
            </a:r>
            <a:r>
              <a:rPr lang="fr-BE" dirty="0" smtClean="0"/>
              <a:t> </a:t>
            </a:r>
            <a:r>
              <a:rPr lang="fr-BE" dirty="0"/>
              <a:t>to </a:t>
            </a:r>
            <a:r>
              <a:rPr lang="fr-BE" dirty="0" err="1"/>
              <a:t>acquire</a:t>
            </a:r>
            <a:r>
              <a:rPr lang="fr-BE" dirty="0"/>
              <a:t> </a:t>
            </a:r>
            <a:r>
              <a:rPr lang="fr-BE" dirty="0" err="1"/>
              <a:t>human</a:t>
            </a:r>
            <a:r>
              <a:rPr lang="fr-BE" dirty="0"/>
              <a:t> </a:t>
            </a:r>
            <a:r>
              <a:rPr lang="fr-BE" dirty="0" err="1" smtClean="0"/>
              <a:t>demonstrations</a:t>
            </a:r>
            <a:r>
              <a:rPr lang="fr-BE" dirty="0" smtClean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not </a:t>
            </a:r>
            <a:r>
              <a:rPr lang="fr-BE" dirty="0" err="1"/>
              <a:t>limiting</a:t>
            </a:r>
            <a:r>
              <a:rPr lang="fr-BE" dirty="0"/>
              <a:t> and </a:t>
            </a:r>
            <a:r>
              <a:rPr lang="fr-BE" dirty="0" err="1"/>
              <a:t>easy</a:t>
            </a:r>
            <a:r>
              <a:rPr lang="fr-BE" dirty="0"/>
              <a:t> to </a:t>
            </a:r>
            <a:r>
              <a:rPr lang="fr-BE" dirty="0" err="1"/>
              <a:t>implement</a:t>
            </a:r>
            <a:r>
              <a:rPr lang="fr-BE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53903" y="1597913"/>
            <a:ext cx="3264542" cy="3596981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5576611" y="5194894"/>
            <a:ext cx="346518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B. D. Argall, S. </a:t>
            </a:r>
            <a:r>
              <a:rPr lang="en-US" sz="700" dirty="0" err="1"/>
              <a:t>Chernova</a:t>
            </a:r>
            <a:r>
              <a:rPr lang="en-US" sz="700" dirty="0"/>
              <a:t>, M. </a:t>
            </a:r>
            <a:r>
              <a:rPr lang="en-US" sz="700" dirty="0" err="1"/>
              <a:t>Veloso</a:t>
            </a:r>
            <a:r>
              <a:rPr lang="en-US" sz="700" dirty="0"/>
              <a:t>, B. Browning, A survey </a:t>
            </a:r>
            <a:r>
              <a:rPr lang="en-US" sz="700" dirty="0" smtClean="0"/>
              <a:t>of robot learning </a:t>
            </a:r>
            <a:r>
              <a:rPr lang="en-US" sz="700" dirty="0"/>
              <a:t>from demonstration, Robotics and Autonomous </a:t>
            </a:r>
            <a:r>
              <a:rPr lang="en-US" sz="700" dirty="0" smtClean="0"/>
              <a:t>Systems, </a:t>
            </a:r>
            <a:r>
              <a:rPr lang="pl-PL" sz="700" dirty="0" smtClean="0"/>
              <a:t>57 </a:t>
            </a:r>
            <a:r>
              <a:rPr lang="pl-PL" sz="700" dirty="0"/>
              <a:t>(5) (2009) 469–483. </a:t>
            </a:r>
            <a:r>
              <a:rPr lang="fr-BE" sz="700" dirty="0" smtClean="0"/>
              <a:t>d</a:t>
            </a:r>
            <a:r>
              <a:rPr lang="pl-PL" sz="700" dirty="0" smtClean="0"/>
              <a:t>oi:10.1016/j.robot.2008.10.024</a:t>
            </a:r>
            <a:r>
              <a:rPr lang="pl-PL" sz="700" dirty="0"/>
              <a:t>.</a:t>
            </a:r>
            <a:endParaRPr lang="fr-BE" sz="700" dirty="0" smtClean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5529" y="3218913"/>
            <a:ext cx="2622279" cy="1975981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74098" y="5194894"/>
            <a:ext cx="34651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700" dirty="0" smtClean="0"/>
              <a:t>S. </a:t>
            </a:r>
            <a:r>
              <a:rPr lang="fr-FR" sz="700" dirty="0" err="1" smtClean="0"/>
              <a:t>Calinon</a:t>
            </a:r>
            <a:r>
              <a:rPr lang="fr-FR" sz="700" dirty="0"/>
              <a:t>, </a:t>
            </a:r>
            <a:r>
              <a:rPr lang="fr-FR" sz="700" dirty="0" smtClean="0"/>
              <a:t>F. Guenter</a:t>
            </a:r>
            <a:r>
              <a:rPr lang="fr-FR" sz="700" dirty="0"/>
              <a:t>, </a:t>
            </a:r>
            <a:r>
              <a:rPr lang="fr-FR" sz="700" dirty="0" smtClean="0"/>
              <a:t>A. Billard. </a:t>
            </a:r>
            <a:r>
              <a:rPr lang="en-US" sz="700" dirty="0"/>
              <a:t>On learning, representing, and generalizing a task in a humanoid </a:t>
            </a:r>
            <a:r>
              <a:rPr lang="en-US" sz="700" dirty="0" smtClean="0"/>
              <a:t>robot, </a:t>
            </a:r>
            <a:r>
              <a:rPr lang="fr-BE" sz="700" dirty="0"/>
              <a:t>EEE Transactions on </a:t>
            </a:r>
            <a:r>
              <a:rPr lang="fr-BE" sz="700" dirty="0" err="1"/>
              <a:t>Systems</a:t>
            </a:r>
            <a:r>
              <a:rPr lang="fr-BE" sz="700" dirty="0"/>
              <a:t>, Man, and </a:t>
            </a:r>
            <a:r>
              <a:rPr lang="fr-BE" sz="700" dirty="0" err="1"/>
              <a:t>Cybernetics</a:t>
            </a:r>
            <a:r>
              <a:rPr lang="fr-BE" sz="700" dirty="0"/>
              <a:t>, Part B: </a:t>
            </a:r>
            <a:r>
              <a:rPr lang="fr-BE" sz="700" dirty="0" err="1" smtClean="0"/>
              <a:t>Cybernetics</a:t>
            </a:r>
            <a:r>
              <a:rPr lang="fr-BE" sz="700" dirty="0"/>
              <a:t>, 37, 286-298, 2007, 10.1109/TSMCB.2006.886952</a:t>
            </a:r>
            <a:endParaRPr lang="fr-BE" sz="700" dirty="0" smtClean="0"/>
          </a:p>
        </p:txBody>
      </p:sp>
    </p:spTree>
    <p:extLst>
      <p:ext uri="{BB962C8B-B14F-4D97-AF65-F5344CB8AC3E}">
        <p14:creationId xmlns:p14="http://schemas.microsoft.com/office/powerpoint/2010/main" val="30416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0" y="692150"/>
            <a:ext cx="4085433" cy="2458243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Inertial human </a:t>
            </a:r>
            <a:r>
              <a:rPr lang="en-US" dirty="0" smtClean="0"/>
              <a:t>measurement : </a:t>
            </a:r>
            <a:endParaRPr lang="fr-BE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1800" kern="0" dirty="0" err="1" smtClean="0"/>
              <a:t>Human</a:t>
            </a:r>
            <a:r>
              <a:rPr lang="fr-BE" sz="1800" kern="0" dirty="0" smtClean="0"/>
              <a:t> arm model : </a:t>
            </a:r>
          </a:p>
          <a:p>
            <a:pPr>
              <a:lnSpc>
                <a:spcPct val="100000"/>
              </a:lnSpc>
            </a:pPr>
            <a:r>
              <a:rPr lang="fr-BE" sz="1800" kern="0" dirty="0" smtClean="0"/>
              <a:t>3 </a:t>
            </a:r>
            <a:r>
              <a:rPr lang="fr-BE" sz="1800" kern="0" dirty="0" err="1" smtClean="0"/>
              <a:t>spherical</a:t>
            </a:r>
            <a:r>
              <a:rPr lang="fr-BE" sz="1800" kern="0" dirty="0" smtClean="0"/>
              <a:t> joints </a:t>
            </a:r>
          </a:p>
          <a:p>
            <a:pPr>
              <a:lnSpc>
                <a:spcPct val="100000"/>
              </a:lnSpc>
            </a:pPr>
            <a:r>
              <a:rPr lang="fr-BE" sz="1800" kern="0" dirty="0" smtClean="0"/>
              <a:t>segment </a:t>
            </a:r>
            <a:r>
              <a:rPr lang="fr-BE" sz="1800" kern="0" dirty="0" err="1" smtClean="0"/>
              <a:t>length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measured</a:t>
            </a:r>
            <a:r>
              <a:rPr lang="fr-BE" sz="1800" kern="0" dirty="0" smtClean="0"/>
              <a:t> on </a:t>
            </a:r>
            <a:r>
              <a:rPr lang="fr-BE" sz="1800" kern="0" dirty="0" err="1" smtClean="0"/>
              <a:t>human</a:t>
            </a:r>
            <a:endParaRPr lang="fr-BE" sz="1800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1800" kern="0" dirty="0" err="1" smtClean="0"/>
              <a:t>Unkwon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sensor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positioning</a:t>
            </a:r>
            <a:endParaRPr lang="fr-BE" sz="1800" kern="0" dirty="0" smtClean="0"/>
          </a:p>
          <a:p>
            <a:pPr>
              <a:lnSpc>
                <a:spcPct val="100000"/>
              </a:lnSpc>
            </a:pPr>
            <a:r>
              <a:rPr lang="fr-BE" sz="1800" kern="0" dirty="0" err="1" smtClean="0"/>
              <a:t>Inertial</a:t>
            </a:r>
            <a:r>
              <a:rPr lang="fr-BE" sz="1800" kern="0" dirty="0" smtClean="0"/>
              <a:t>-to-segment </a:t>
            </a:r>
            <a:r>
              <a:rPr lang="fr-BE" sz="1800" kern="0" dirty="0" err="1" smtClean="0"/>
              <a:t>procedure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before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demonstration</a:t>
            </a:r>
            <a:endParaRPr lang="fr-BE" sz="1800" kern="0" dirty="0" smtClean="0"/>
          </a:p>
          <a:p>
            <a:pPr>
              <a:lnSpc>
                <a:spcPct val="100000"/>
              </a:lnSpc>
            </a:pPr>
            <a:endParaRPr lang="fr-BE" sz="1800" kern="0" dirty="0" smtClean="0"/>
          </a:p>
          <a:p>
            <a:pPr>
              <a:lnSpc>
                <a:spcPct val="100000"/>
              </a:lnSpc>
            </a:pPr>
            <a:endParaRPr lang="fr-BE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400" kern="0" dirty="0" err="1" smtClean="0"/>
              <a:t>Mean</a:t>
            </a:r>
            <a:r>
              <a:rPr lang="fr-BE" sz="2400" kern="0" dirty="0" smtClean="0"/>
              <a:t> </a:t>
            </a:r>
            <a:r>
              <a:rPr lang="fr-BE" sz="2400" kern="0" dirty="0" err="1"/>
              <a:t>e</a:t>
            </a:r>
            <a:r>
              <a:rPr lang="fr-BE" sz="2400" kern="0" dirty="0" err="1" smtClean="0"/>
              <a:t>rror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between</a:t>
            </a:r>
            <a:r>
              <a:rPr lang="fr-BE" sz="2400" kern="0" dirty="0" smtClean="0"/>
              <a:t> 28,5 mm  and 61,8 mm </a:t>
            </a:r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400" kern="0" dirty="0" err="1" smtClean="0"/>
              <a:t>Too</a:t>
            </a:r>
            <a:r>
              <a:rPr lang="fr-BE" sz="2400" kern="0" dirty="0" smtClean="0"/>
              <a:t> high for </a:t>
            </a:r>
            <a:r>
              <a:rPr lang="fr-BE" sz="2400" kern="0" dirty="0" err="1" smtClean="0"/>
              <a:t>PbD</a:t>
            </a:r>
            <a:endParaRPr lang="fr-BE" sz="2400" kern="0" dirty="0" smtClean="0"/>
          </a:p>
          <a:p>
            <a:pPr marL="108585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sz="2400" kern="0" dirty="0" err="1" smtClean="0"/>
              <a:t>Error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from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measure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sensor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error</a:t>
            </a:r>
            <a:r>
              <a:rPr lang="fr-BE" sz="2400" kern="0" dirty="0" smtClean="0"/>
              <a:t> and </a:t>
            </a:r>
            <a:r>
              <a:rPr lang="fr-BE" sz="2400" kern="0" dirty="0" err="1" smtClean="0"/>
              <a:t>human</a:t>
            </a:r>
            <a:r>
              <a:rPr lang="fr-BE" sz="2400" kern="0" dirty="0" smtClean="0"/>
              <a:t> </a:t>
            </a:r>
            <a:r>
              <a:rPr lang="fr-BE" sz="2400" kern="0" dirty="0" err="1" smtClean="0"/>
              <a:t>behavior</a:t>
            </a:r>
            <a:endParaRPr lang="en-US" sz="2400" kern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Context &amp; </a:t>
            </a:r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11061" y="981075"/>
            <a:ext cx="840576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kern="0" dirty="0" err="1" smtClean="0"/>
              <a:t>Complementarity</a:t>
            </a:r>
            <a:r>
              <a:rPr lang="fr-BE" kern="0" dirty="0" smtClean="0"/>
              <a:t> of </a:t>
            </a:r>
            <a:r>
              <a:rPr lang="fr-BE" kern="0" dirty="0" err="1" smtClean="0"/>
              <a:t>inertial</a:t>
            </a:r>
            <a:r>
              <a:rPr lang="fr-BE" kern="0" dirty="0" smtClean="0"/>
              <a:t> and vision </a:t>
            </a:r>
            <a:r>
              <a:rPr lang="fr-BE" kern="0" dirty="0" err="1" smtClean="0"/>
              <a:t>measurement</a:t>
            </a:r>
            <a:r>
              <a:rPr lang="fr-BE" kern="0" dirty="0" smtClean="0"/>
              <a:t> :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kern="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kern="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kern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kern="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BE" kern="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b="1" kern="0" dirty="0" smtClean="0"/>
              <a:t>Objective : </a:t>
            </a:r>
            <a:r>
              <a:rPr lang="fr-BE" b="1" kern="0" dirty="0" err="1" smtClean="0"/>
              <a:t>merging</a:t>
            </a:r>
            <a:r>
              <a:rPr lang="fr-BE" b="1" kern="0" dirty="0" smtClean="0"/>
              <a:t> </a:t>
            </a:r>
            <a:r>
              <a:rPr lang="fr-BE" b="1" kern="0" dirty="0" err="1" smtClean="0"/>
              <a:t>complementary</a:t>
            </a:r>
            <a:r>
              <a:rPr lang="fr-BE" b="1" kern="0" dirty="0" smtClean="0"/>
              <a:t> </a:t>
            </a:r>
            <a:r>
              <a:rPr lang="fr-BE" b="1" kern="0" dirty="0" err="1"/>
              <a:t>inertial</a:t>
            </a:r>
            <a:r>
              <a:rPr lang="fr-BE" b="1" kern="0" dirty="0"/>
              <a:t> </a:t>
            </a:r>
            <a:r>
              <a:rPr lang="fr-BE" b="1" kern="0" dirty="0" err="1" smtClean="0"/>
              <a:t>human</a:t>
            </a:r>
            <a:r>
              <a:rPr lang="fr-BE" b="1" kern="0" dirty="0" smtClean="0"/>
              <a:t> </a:t>
            </a:r>
            <a:r>
              <a:rPr lang="fr-BE" b="1" kern="0" dirty="0" err="1" smtClean="0"/>
              <a:t>measurement</a:t>
            </a:r>
            <a:r>
              <a:rPr lang="fr-BE" b="1" kern="0" dirty="0" smtClean="0"/>
              <a:t> </a:t>
            </a:r>
            <a:r>
              <a:rPr lang="fr-BE" b="1" kern="0" dirty="0" err="1" smtClean="0"/>
              <a:t>with</a:t>
            </a:r>
            <a:r>
              <a:rPr lang="fr-BE" b="1" kern="0" dirty="0" smtClean="0"/>
              <a:t> vision-base </a:t>
            </a:r>
            <a:r>
              <a:rPr lang="fr-BE" b="1" kern="0" dirty="0" err="1" smtClean="0"/>
              <a:t>environment</a:t>
            </a:r>
            <a:r>
              <a:rPr lang="fr-BE" b="1" kern="0" dirty="0" smtClean="0"/>
              <a:t> </a:t>
            </a:r>
            <a:r>
              <a:rPr lang="fr-BE" b="1" kern="0" dirty="0" err="1" smtClean="0"/>
              <a:t>measurement</a:t>
            </a:r>
            <a:r>
              <a:rPr lang="fr-BE" b="1" kern="0" dirty="0" smtClean="0"/>
              <a:t> for </a:t>
            </a:r>
            <a:r>
              <a:rPr lang="fr-BE" b="1" kern="0" dirty="0" err="1" smtClean="0"/>
              <a:t>human</a:t>
            </a:r>
            <a:r>
              <a:rPr lang="fr-BE" b="1" kern="0" dirty="0" smtClean="0"/>
              <a:t> </a:t>
            </a:r>
            <a:r>
              <a:rPr lang="fr-BE" b="1" kern="0" dirty="0" err="1" smtClean="0"/>
              <a:t>demonstration</a:t>
            </a:r>
            <a:r>
              <a:rPr lang="fr-BE" b="1" kern="0" dirty="0" smtClean="0"/>
              <a:t> </a:t>
            </a:r>
            <a:r>
              <a:rPr lang="fr-BE" b="1" kern="0" dirty="0" smtClean="0"/>
              <a:t>applications in </a:t>
            </a:r>
            <a:r>
              <a:rPr lang="fr-BE" b="1" kern="0" dirty="0" smtClean="0"/>
              <a:t>a </a:t>
            </a:r>
            <a:r>
              <a:rPr lang="fr-BE" b="1" kern="0" dirty="0" err="1" smtClean="0"/>
              <a:t>PbD</a:t>
            </a:r>
            <a:r>
              <a:rPr lang="fr-BE" b="1" kern="0" dirty="0" smtClean="0"/>
              <a:t> </a:t>
            </a:r>
            <a:r>
              <a:rPr lang="fr-BE" b="1" kern="0" dirty="0" err="1" smtClean="0"/>
              <a:t>context</a:t>
            </a:r>
            <a:r>
              <a:rPr lang="fr-BE" b="1" kern="0" dirty="0" smtClean="0"/>
              <a:t>. </a:t>
            </a:r>
          </a:p>
          <a:p>
            <a:pPr>
              <a:lnSpc>
                <a:spcPct val="100000"/>
              </a:lnSpc>
            </a:pPr>
            <a:endParaRPr lang="fr-BE" kern="0" dirty="0" smtClean="0"/>
          </a:p>
          <a:p>
            <a:pPr>
              <a:lnSpc>
                <a:spcPct val="100000"/>
              </a:lnSpc>
            </a:pPr>
            <a:r>
              <a:rPr lang="fr-BE" kern="0" dirty="0" smtClean="0"/>
              <a:t> </a:t>
            </a:r>
            <a:endParaRPr lang="en-US" kern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Context &amp; problem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2073200"/>
              </p:ext>
            </p:extLst>
          </p:nvPr>
        </p:nvGraphicFramePr>
        <p:xfrm>
          <a:off x="192502" y="1599128"/>
          <a:ext cx="873011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58"/>
                <a:gridCol w="43650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Inertial</a:t>
                      </a:r>
                      <a:r>
                        <a:rPr lang="fr-B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aseline="0" dirty="0" err="1" smtClean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fr-B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baseline="0" dirty="0" err="1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Vision </a:t>
                      </a:r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environment</a:t>
                      </a:r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Undisturbed</a:t>
                      </a:r>
                      <a:r>
                        <a:rPr lang="fr-BE" baseline="0" dirty="0" smtClean="0">
                          <a:solidFill>
                            <a:schemeClr val="tx1"/>
                          </a:solidFill>
                        </a:rPr>
                        <a:t> flow of data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Disturbed</a:t>
                      </a:r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 flow</a:t>
                      </a:r>
                      <a:r>
                        <a:rPr lang="fr-BE" baseline="0" dirty="0" smtClean="0">
                          <a:solidFill>
                            <a:schemeClr val="tx1"/>
                          </a:solidFill>
                        </a:rPr>
                        <a:t> of data (</a:t>
                      </a:r>
                      <a:r>
                        <a:rPr lang="fr-BE" baseline="0" dirty="0" err="1" smtClean="0">
                          <a:solidFill>
                            <a:schemeClr val="tx1"/>
                          </a:solidFill>
                        </a:rPr>
                        <a:t>concealment</a:t>
                      </a:r>
                      <a:r>
                        <a:rPr lang="fr-BE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accuracy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High acquisition </a:t>
                      </a:r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indent="0" algn="ctr">
                        <a:buNone/>
                      </a:pPr>
                      <a:r>
                        <a:rPr lang="fr-BE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fr-B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/>
                        <a:t>acquisition frequency (high frequency has heavy computational cost)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à coins arrondis 3"/>
          <p:cNvSpPr/>
          <p:nvPr>
            <p:custDataLst>
              <p:tags r:id="rId4"/>
            </p:custDataLst>
          </p:nvPr>
        </p:nvSpPr>
        <p:spPr bwMode="auto">
          <a:xfrm>
            <a:off x="411061" y="4038600"/>
            <a:ext cx="8405768" cy="1352550"/>
          </a:xfrm>
          <a:prstGeom prst="round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Position Of Interest : POI: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Identifying POIs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Pairing POIs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Correcting trajectory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 explained in a context of pick and place: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Inertial = hand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Vision = object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P} = [s \, , \, P \, , \, e]$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11" y="1009650"/>
            <a:ext cx="2022857" cy="3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– Identifying POIs - Vision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Clustering : </a:t>
            </a:r>
          </a:p>
          <a:p>
            <a:r>
              <a:rPr lang="en-US" dirty="0" smtClean="0"/>
              <a:t>Scaling data</a:t>
            </a:r>
          </a:p>
          <a:p>
            <a:r>
              <a:rPr lang="en-US" dirty="0" smtClean="0"/>
              <a:t>DBSCAN algorithm :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POIs creation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Merging redundant POIs</a:t>
            </a:r>
          </a:p>
          <a:p>
            <a:endParaRPr lang="en-US" dirty="0"/>
          </a:p>
          <a:p>
            <a:r>
              <a:rPr lang="en-US" dirty="0" smtClean="0"/>
              <a:t>Or  </a:t>
            </a:r>
          </a:p>
          <a:p>
            <a:endParaRPr lang="en-US" dirty="0"/>
          </a:p>
          <a:p>
            <a:r>
              <a:rPr lang="en-US" dirty="0" smtClean="0"/>
              <a:t>=&gt;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O}_k =[\min([t_u \; ... \; t_v]) \; , \; \frac{1}{N_k} \mathlarger {\mathlarger{\sum}}_{j=u}^{v} P_j \; , \; \max([t_u \; ... \; t_v]) ]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1" y="2596112"/>
            <a:ext cx="5794410" cy="909088"/>
          </a:xfrm>
          <a:prstGeom prst="rect">
            <a:avLst/>
          </a:prstGeom>
        </p:spPr>
      </p:pic>
      <p:pic>
        <p:nvPicPr>
          <p:cNvPr id="8" name="Image 7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epsilon$ ; $MinPts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75" y="2029844"/>
            <a:ext cx="1069714" cy="201143"/>
          </a:xfrm>
          <a:prstGeom prst="rect">
            <a:avLst/>
          </a:prstGeom>
        </p:spPr>
      </p:pic>
      <p:pic>
        <p:nvPicPr>
          <p:cNvPr id="10" name="Image 9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s_k &lt; e_j + t_{limit}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0" y="4273549"/>
            <a:ext cx="2094175" cy="336722"/>
          </a:xfrm>
          <a:prstGeom prst="rect">
            <a:avLst/>
          </a:prstGeom>
        </p:spPr>
      </p:pic>
      <p:pic>
        <p:nvPicPr>
          <p:cNvPr id="11" name="Image 10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\| P_k - P_j \|&lt;d_{limit}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0" y="5132120"/>
            <a:ext cx="2578286" cy="400000"/>
          </a:xfrm>
          <a:prstGeom prst="rect">
            <a:avLst/>
          </a:prstGeom>
        </p:spPr>
      </p:pic>
      <p:pic>
        <p:nvPicPr>
          <p:cNvPr id="13" name="Image 12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P}_j =[\min([s_k, s_j]) \; , \; \frac{P_k + P_j}{2} \; , \; \max([e_k, e_j])]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" y="6006639"/>
            <a:ext cx="6227153" cy="5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– Identifying POIs – </a:t>
            </a:r>
            <a:r>
              <a:rPr lang="en-US" dirty="0" smtClean="0"/>
              <a:t>Inertial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Clustering : </a:t>
            </a:r>
          </a:p>
          <a:p>
            <a:r>
              <a:rPr lang="en-US" dirty="0" smtClean="0"/>
              <a:t>Scaling data</a:t>
            </a:r>
          </a:p>
          <a:p>
            <a:r>
              <a:rPr lang="en-US" dirty="0" smtClean="0"/>
              <a:t>DBSCAN algorithm 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DBSCAN </a:t>
            </a:r>
            <a:r>
              <a:rPr lang="en-US" dirty="0"/>
              <a:t>algorithm :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POIs creation : </a:t>
            </a:r>
          </a:p>
        </p:txBody>
      </p:sp>
      <p:pic>
        <p:nvPicPr>
          <p:cNvPr id="9" name="Image 8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E = [\epsilon_1 \, , \, ... \, , \, \epsilon_{N_{\epsilon}}]$, $MinPts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2454220"/>
            <a:ext cx="3855300" cy="388537"/>
          </a:xfrm>
          <a:prstGeom prst="rect">
            <a:avLst/>
          </a:prstGeom>
        </p:spPr>
      </p:pic>
      <p:pic>
        <p:nvPicPr>
          <p:cNvPr id="7" name="Image 6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P} = [\mathcal{P}^1 \; ... \; \mathcal{P}^{N_{\epsilon}}] 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25" y="3129431"/>
            <a:ext cx="2820571" cy="422857"/>
          </a:xfrm>
          <a:prstGeom prst="rect">
            <a:avLst/>
          </a:prstGeom>
        </p:spPr>
      </p:pic>
      <p:pic>
        <p:nvPicPr>
          <p:cNvPr id="14" name="Image 13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epsilon$ ; $MinPts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5" y="3838962"/>
            <a:ext cx="1069714" cy="201143"/>
          </a:xfrm>
          <a:prstGeom prst="rect">
            <a:avLst/>
          </a:prstGeom>
        </p:spPr>
      </p:pic>
      <p:pic>
        <p:nvPicPr>
          <p:cNvPr id="15" name="Image 1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k = [{\min}{([s_u \, ... \, s_v])} \; , \; \frac{1}{n} \mathlarger {\mathlarger{\sum}}_{k=u}^{v} {P}_k \; , \; {\max}{([e_u \, ... \, e_v])}]$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00" y="4402663"/>
            <a:ext cx="5770865" cy="8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Method – Identifying POIs – </a:t>
            </a:r>
            <a:r>
              <a:rPr lang="en-US" dirty="0" smtClean="0"/>
              <a:t>Inertial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Merging / separation:</a:t>
            </a:r>
          </a:p>
          <a:p>
            <a:r>
              <a:rPr lang="en-US" dirty="0" smtClean="0"/>
              <a:t> If</a:t>
            </a:r>
          </a:p>
          <a:p>
            <a:r>
              <a:rPr lang="en-US" dirty="0"/>
              <a:t>	</a:t>
            </a:r>
            <a:r>
              <a:rPr lang="en-US" dirty="0" smtClean="0"/>
              <a:t>if </a:t>
            </a:r>
          </a:p>
          <a:p>
            <a:r>
              <a:rPr lang="en-US" dirty="0" smtClean="0"/>
              <a:t>	        </a:t>
            </a:r>
            <a:r>
              <a:rPr lang="en-US" dirty="0" smtClean="0">
                <a:solidFill>
                  <a:srgbClr val="FF0000"/>
                </a:solidFill>
              </a:rPr>
              <a:t>Merging: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if</a:t>
            </a:r>
          </a:p>
          <a:p>
            <a:r>
              <a:rPr lang="en-US" dirty="0"/>
              <a:t>	</a:t>
            </a:r>
            <a:r>
              <a:rPr lang="en-US" dirty="0" smtClean="0"/>
              <a:t>	if</a:t>
            </a:r>
          </a:p>
          <a:p>
            <a:r>
              <a:rPr lang="en-US" dirty="0" smtClean="0"/>
              <a:t>		       </a:t>
            </a:r>
            <a:r>
              <a:rPr lang="en-US" dirty="0" smtClean="0">
                <a:solidFill>
                  <a:srgbClr val="FF0000"/>
                </a:solidFill>
              </a:rPr>
              <a:t>Separation: 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	if   </a:t>
            </a:r>
          </a:p>
          <a:p>
            <a:r>
              <a:rPr lang="en-US" dirty="0"/>
              <a:t>	</a:t>
            </a:r>
            <a:r>
              <a:rPr lang="en-US" dirty="0" smtClean="0"/>
              <a:t>	       </a:t>
            </a:r>
            <a:r>
              <a:rPr lang="en-US" dirty="0" smtClean="0">
                <a:solidFill>
                  <a:srgbClr val="FF0000"/>
                </a:solidFill>
              </a:rPr>
              <a:t>Separation: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4" name="Image 3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i$ and $\mathcal{H}_{i+1}$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981075"/>
            <a:ext cx="1965714" cy="352000"/>
          </a:xfrm>
          <a:prstGeom prst="rect">
            <a:avLst/>
          </a:prstGeom>
        </p:spPr>
      </p:pic>
      <p:pic>
        <p:nvPicPr>
          <p:cNvPr id="18" name="Image 17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| H_i - H_{i+1} \|&lt; d_{limit}$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8" y="2389561"/>
            <a:ext cx="2497143" cy="318095"/>
          </a:xfrm>
          <a:prstGeom prst="rect">
            <a:avLst/>
          </a:prstGeom>
        </p:spPr>
      </p:pic>
      <p:pic>
        <p:nvPicPr>
          <p:cNvPr id="5" name="Image 4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i =[\min(s_i, s_{i+1}) \; , \; \frac{P_i + P_{i+1}}{2} \; , \; \max(e_i, e_{i+1})] $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3" y="2832352"/>
            <a:ext cx="5114279" cy="391068"/>
          </a:xfrm>
          <a:prstGeom prst="rect">
            <a:avLst/>
          </a:prstGeom>
        </p:spPr>
      </p:pic>
      <p:pic>
        <p:nvPicPr>
          <p:cNvPr id="20" name="Image 19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e_i &gt; s_{i+1} - t_{limit}$ 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6" y="1964075"/>
            <a:ext cx="1954286" cy="240000"/>
          </a:xfrm>
          <a:prstGeom prst="rect">
            <a:avLst/>
          </a:prstGeom>
        </p:spPr>
      </p:pic>
      <p:pic>
        <p:nvPicPr>
          <p:cNvPr id="19" name="Image 18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| H_i - H_{i+1} \|&gt; d_{limit}$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7" y="3275403"/>
            <a:ext cx="2497143" cy="318095"/>
          </a:xfrm>
          <a:prstGeom prst="rect">
            <a:avLst/>
          </a:prstGeom>
        </p:spPr>
      </p:pic>
      <p:pic>
        <p:nvPicPr>
          <p:cNvPr id="21" name="Image 20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e_i &gt; e_{i+1}$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5" y="3818740"/>
            <a:ext cx="1078095" cy="238095"/>
          </a:xfrm>
          <a:prstGeom prst="rect">
            <a:avLst/>
          </a:prstGeom>
        </p:spPr>
      </p:pic>
      <p:pic>
        <p:nvPicPr>
          <p:cNvPr id="23" name="Image 22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e_i &lt; e_{i+1}$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5" y="4708345"/>
            <a:ext cx="1078095" cy="238095"/>
          </a:xfrm>
          <a:prstGeom prst="rect">
            <a:avLst/>
          </a:prstGeom>
        </p:spPr>
      </p:pic>
      <p:pic>
        <p:nvPicPr>
          <p:cNvPr id="26" name="Image 25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i := [ s_i \; , \; H_i \; , \; e_{i+1}-t_{limit} ]$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20" y="4204839"/>
            <a:ext cx="3422857" cy="318095"/>
          </a:xfrm>
          <a:prstGeom prst="rect">
            <a:avLst/>
          </a:prstGeom>
        </p:spPr>
      </p:pic>
      <p:pic>
        <p:nvPicPr>
          <p:cNvPr id="6" name="Image 5" descr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$T = e_i - s_{i+1}$\\&#10;$\alpha = \frac{e_i - s_i}{(e_i - s_i) + (e_{i+1} - s_{i+1})} $ \\&#10;$\mathcal{H}_i := [s_i \; , \; {P}_i \; , \;e_i - \alpha T - \frac{t_{limit}}{2}] $\\&#10;$\mathcal{H}_{i+1} := [s_{i+1} + (1 - \alpha) T + \frac{t_{limit}}{2} \; , \; {P}_{i+1} \; , \;e_{i+1}] $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67" y="5223738"/>
            <a:ext cx="4757620" cy="13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PREAMBLE" val="\documentclass{article}&#10;\pagestyle{empty}&#10;\usepackage{xspace,amssymb,amsfonts,amsmath}&#10;\usepackage{color}&#10;\usepackage{TeX4PPT}&#10;&#10;\newcommand  {\matrixfont}[1]{\ensuremath{\mathbf{#1}}}&#10;\newcommand  {\vectorfont}[1]{\ensuremath{\mathbf{#1}}}&#10;\newcommand  {\greekvectorfont}[1]{\ensuremath{\boldsymbol{#1}}}&#10;\newcommand  {\parder}[2]{\frac{\partial#1}{\partial#2}}&#10;&#10;\newcommand   {\Real}       {\mathbb{R}}&#10;\newcommand   {\Complex}    {\mathbb{C}}&#10;&#10;\newcommand   {\Lagrangian} {\mathcal L}&#10;\newcommand   {\Kinetics}   {\mathcal K}&#10;\newcommand   {\Potential}  {\mathcal V}&#10;\newcommand   {\Work}       {\mathcal W}&#10;&#10;\newcommand   {\til}    {\widetilde}&#10;&#10;\newcommand   {\0}     {\vectorfont{0}}&#10;\newcommand   {\I}     {\matrixfont{I}}&#10;\newcommand   {\Order} {\mathcal{O}}&#10;&#10;\newcommand   {\la}         {{\greekvectorfont{\lambda}}}&#10;\newcommand   {\f}          {\vectorfont{f}}&#10;\newcommand   {\g}          {\vectorfont{g}}&#10;\newcommand   {\p}          {\vectorfont{p}}&#10;\renewcommand {\r}          {\vectorfont{r}}&#10;\newcommand   {\x}          {\vectorfont{x}}&#10;\newcommand   {\dx}         {\vectorfont{\dot{x}}}&#10;\newcommand   {\ddx}        {\vectorfont{\ddot{x}}}&#10;\newcommand   {\q}          {\vectorfont{q}}&#10;\newcommand   {\dq}         {\vectorfont{\dot{q}}}&#10;\newcommand   {\ddq}        {\vectorfont{\ddot{q}}}&#10;\renewcommand {\a}          {\vectorfont{a}}&#10;\renewcommand {\v}          {\vectorfont{v}}&#10;\renewcommand {\u}          {\vectorfont{u}}&#10;\renewcommand {\n}          {\vectorfont{n}}&#10;\renewcommand {\e}          {\vectorfont{e}}&#10;&#10;\newcommand   {\X}          {\matrixfont{X}}&#10;\newcommand   {\K}          {\matrixfont{K}}&#10;\newcommand   {\C}          {\matrixfont{C}}&#10;\newcommand   {\J}          {\matrixfont{J}}&#10;\renewcommand {\S}          {\matrixfont{S}}&#10;\newcommand   {\G}          {\matrixfont{G}}&#10;\newcommand   {\W}          {\matrixfont{W}}&#10;\newcommand   {\M}          {\matrixfont{M}}&#10;\newcommand   {\A}          {\matrixfont{A}}&#10;\newcommand   {\D}          {\matrixfont{D}}&#10;&#10;\newcommand  {\F}   {\vectorfont{\Phi}}&#10;\newcommand  {\R}   {\matrixfont{R}}&#10;\newcommand  {\dR}  {\matrixfont{\dot{R}}}&#10;&#10;\renewcommand{\c}   {\vectorfont{c}}&#10;\newcommand  {\dc}  {\vectorfont{\dot{c}}}&#10;\newcommand  {\ddc} {\vectorfont{\ddot{c}}}&#10;\newcommand  {\ph}  {\greekvectorfont{\phi}}&#10;\newcommand  {\dph} {\greekvectorfont{\dot{\phi}}}&#10;\newcommand  {\ddph}{\greekvectorfont{\ddot{\phi}}}&#10;\newcommand  {\ps}  {{\greekvectorfont{\psi}}}&#10;\newcommand  {\dps} {\greekvectorfont{\dot{\psi}}}&#10;\newcommand  {\ddps}{\greekvectorfont{\ddot{\psi}}}&#10;\renewcommand{\th}  {\greekvectorfont{\theta}}&#10;\newcommand  {\dth} {\greekvectorfont{\dot{\theta}}}&#10;\newcommand  {\ddth}{\greekvectorfont{\ddot{\theta}}}&#10;\newcommand  {\om}  {{\greekvectorfont{\omega}}}&#10;\newcommand  {\dom} {\greekvectorfont{\dot{\omega}}}&#10;\newcommand  {\Th}  {\greekvectorfont{\Theta}}&#10;\newcommand  {\dTh} {\greekvectorfont{\dot{\Theta}}}&#10;\newcommand  {\ddTh}{\greekvectorfont{\ddot{\Theta}}}&#10;\newcommand  {\Om}  {{\greekvectorfont{\Omega}}}&#10;\newcommand  {\dOm} {\greekvectorfont{\dot{\Omega}}}&#10;\newcommand  {\T}   {\matrixfont{T}}&#10;\newcommand  {\dT}  {\matrixfont{\dot{T}}}&#10;\newcommand  {\ddT} {\matrixfont{\ddot{T}}}&#10;\newcommand  {\alf}  {\greekvectorfont{\alpha}}&#10;\renewcommand  {\L}   {\matrixfont{L}}&#10;\newcommand  {\B}   {\matrixfont{B}}&#10;\newcommand  {\eps}  {\greekvectorfont{\epsilon}}&#10;\newcommand  {\sig}  {\greekvectorfont{\sigma}}&#10;"/>
  <p:tag name="MAGPC" val="300"/>
  <p:tag name="FONT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5,0061"/>
  <p:tag name="ORIGINALWIDTH" val="719,052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table}[!ht]&#10;\begin{center}&#10;\begin{tabular}{|c|c|c|c|c|c|c|c|c|}&#10;\hline&#10;\scriptsize &amp; \multicolumn{3}{c|}{\scriptsize Tasks properties }&amp; \multicolumn{5}{c|}{\scriptsize Experimental results } \\ &#10;\cline{2-9}&#10;\scriptsize &amp;\scriptsize obj &amp; \scriptsize obj &amp; \scriptsize obj &amp; \scriptsize &amp;\scriptsize &amp;\scriptsize &amp;\scriptsize IMU&amp;\scriptsize Vision-based\\ &#10;\scriptsize &amp; \scriptsize on &amp;\scriptsize moved &amp;\scriptsize moved &amp; \scriptsize $N_H$ &amp;\scriptsize $N_O$ &amp;\scriptsize $N_P$&amp;\scriptsize &amp;\scriptsize corrected \\ &#10;\scriptsize &amp; \scriptsize table &amp; \scriptsize once &amp; \scriptsize twice &amp; \scriptsize &amp;\scriptsize&amp;\scriptsize&amp;\scriptsize only &amp;\scriptsize trajectory \\ &#10;\hline &#10;\scriptsize 1 &amp; \scriptsize 1 &amp;\scriptsize 1 &amp;\scriptsize 0 &amp;\scriptsize 4 &amp;\scriptsize 2 &amp;\scriptsize 2 &amp;\scriptsize 0&amp;\scriptsize 1\\&#10;\hline&#10;\scriptsize 2 &amp;\scriptsize 2 &amp;\scriptsize 1 &amp;\scriptsize 0 &amp;\scriptsize 4 &amp;\scriptsize 3 &amp;\scriptsize 2 &amp;\scriptsize 0&amp;\scriptsize 1\\&#10;\hline&#10;\scriptsize 3 &amp;\scriptsize 2 &amp;\scriptsize 2&amp;\scriptsize 0 &amp;\scriptsize 7 &amp;\scriptsize 4 &amp;\scriptsize 4 &amp;\scriptsize0 &amp;\scriptsize 1\\&#10;\hline&#10;\scriptsize 4 &amp;\scriptsize 3 &amp;\scriptsize 0 &amp;\scriptsize 1 &amp;\scriptsize 7 &amp;\scriptsize 4 &amp;\scriptsize 4 &amp;\scriptsize 0 &amp;\scriptsize 1\\&#10;\hline&#10;\scriptsize 5 &amp;\scriptsize 3 &amp;\scriptsize 2 &amp;\scriptsize 0 &amp;\scriptsize 8 &amp;\scriptsize 5 &amp;\scriptsize 4 &amp;\scriptsize 0&amp;\scriptsize 1 \\&#10;\hline&#10;\scriptsize 6 &amp;\scriptsize 3 &amp;\scriptsize 2 &amp;\scriptsize 1 &amp;\scriptsize 13 &amp;\scriptsize 8 &amp;\scriptsize 8 &amp;\scriptsize0 &amp;\scriptsize 1\\&#10;\hline&#10;\scriptsize 7 &amp;\scriptsize 4 &amp;\scriptsize 2 &amp;\scriptsize 0 &amp;\scriptsize 8 &amp;\scriptsize 6 &amp;\scriptsize 4 &amp;\scriptsize0 &amp;\scriptsize 1 \\&#10;\hline&#10;\scriptsize 8 &amp;\scriptsize 4 &amp; \scriptsize4 &amp;\scriptsize 0 &amp; \scriptsize 14 &amp;\scriptsize 8 &amp;\scriptsize 8 &amp;\scriptsize 0&amp;\scriptsize 1 \\&#10;\hline&#10;\scriptsize 9 &amp;\scriptsize 4 &amp; \scriptsize3 &amp;\scriptsize 1 &amp; \scriptsize 16 &amp;\scriptsize 10 &amp;\scriptsize 10 &amp;\scriptsize0 &amp;\scriptsize 1 \\&#10;\hline&#10;\scriptsize 10 &amp;\scriptsize 4 &amp; \scriptsize2 &amp;\scriptsize 2 &amp;\scriptsize 19 &amp;\scriptsize 12 &amp;\scriptsize 12 &amp;\scriptsize0 &amp;\scriptsize 1 \\&#10;\hline&#10;\multicolumn{9}{c}{} \\&#10;\end{tabular} &#10;&#10;\label{Results}&#10;\end{center}&#10;\end{table}&#10;&#10;\end{document}"/>
  <p:tag name="IGUANATEXSIZE" val="80"/>
  <p:tag name="IGUANATEXCURSOR" val="2893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5,0061"/>
  <p:tag name="ORIGINALWIDTH" val="719,052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table}[!ht]&#10;\begin{center}&#10;\begin{tabular}{|c|c|c|c|c|c|c|c|c|}&#10;\hline&#10;\scriptsize &amp; \multicolumn{3}{c|}{\scriptsize Tasks properties }&amp; \multicolumn{5}{c|}{\scriptsize Experimental results } \\ &#10;\cline{2-9}&#10;\scriptsize &amp;\scriptsize obj &amp; \scriptsize obj &amp; \scriptsize obj &amp; \scriptsize &amp;\scriptsize &amp;\scriptsize &amp;\scriptsize IMU&amp;\scriptsize Vision-based\\ &#10;\scriptsize &amp; \scriptsize on &amp;\scriptsize moved &amp;\scriptsize moved &amp; \scriptsize $N_H$ &amp;\scriptsize $N_O$ &amp;\scriptsize $N_P$&amp;\scriptsize &amp;\scriptsize corrected \\ &#10;\scriptsize &amp; \scriptsize table &amp; \scriptsize once &amp; \scriptsize twice &amp; \scriptsize &amp;\scriptsize&amp;\scriptsize&amp;\scriptsize only &amp;\scriptsize trajectory \\ &#10;\hline &#10;\scriptsize 1 &amp; \scriptsize 1 &amp;\scriptsize 1 &amp;\scriptsize 0 &amp;\scriptsize 4 &amp;\scriptsize 2 &amp;\scriptsize 2 &amp;\scriptsize 0&amp;\scriptsize 1\\&#10;\hline&#10;\scriptsize 2 &amp;\scriptsize 2 &amp;\scriptsize 1 &amp;\scriptsize 0 &amp;\scriptsize 4 &amp;\scriptsize 3 &amp;\scriptsize 2 &amp;\scriptsize 0&amp;\scriptsize 1\\&#10;\hline&#10;\scriptsize 3 &amp;\scriptsize 2 &amp;\scriptsize 2&amp;\scriptsize 0 &amp;\scriptsize 7 &amp;\scriptsize 4 &amp;\scriptsize 4 &amp;\scriptsize0 &amp;\scriptsize 1\\&#10;\hline&#10;\scriptsize 4 &amp;\scriptsize 3 &amp;\scriptsize 0 &amp;\scriptsize 1 &amp;\scriptsize 7 &amp;\scriptsize 4 &amp;\scriptsize 4 &amp;\scriptsize 0 &amp;\scriptsize 1\\&#10;\hline&#10;\scriptsize 5 &amp;\scriptsize 3 &amp;\scriptsize 2 &amp;\scriptsize 0 &amp;\scriptsize 8 &amp;\scriptsize 5 &amp;\scriptsize 4 &amp;\scriptsize 0&amp;\scriptsize 1 \\&#10;\hline&#10;\scriptsize 6 &amp;\scriptsize 3 &amp;\scriptsize 2 &amp;\scriptsize 1 &amp;\scriptsize 13 &amp;\scriptsize 8 &amp;\scriptsize 8 &amp;\scriptsize0 &amp;\scriptsize 1\\&#10;\hline&#10;\scriptsize 7 &amp;\scriptsize 4 &amp;\scriptsize 2 &amp;\scriptsize 0 &amp;\scriptsize 8 &amp;\scriptsize 6 &amp;\scriptsize 4 &amp;\scriptsize0 &amp;\scriptsize 1 \\&#10;\hline&#10;\scriptsize 8 &amp;\scriptsize 4 &amp; \scriptsize4 &amp;\scriptsize 0 &amp; \scriptsize 14 &amp;\scriptsize 8 &amp;\scriptsize 8 &amp;\scriptsize 0&amp;\scriptsize 1 \\&#10;\hline&#10;\scriptsize 9 &amp;\scriptsize 4 &amp; \scriptsize3 &amp;\scriptsize 1 &amp; \scriptsize 16 &amp;\scriptsize 10 &amp;\scriptsize 10 &amp;\scriptsize0 &amp;\scriptsize 1 \\&#10;\hline&#10;\scriptsize 10 &amp;\scriptsize 4 &amp; \scriptsize2 &amp;\scriptsize 2 &amp;\scriptsize 19 &amp;\scriptsize 12 &amp;\scriptsize 12 &amp;\scriptsize0 &amp;\scriptsize 1 \\&#10;\hline&#10;\multicolumn{9}{c}{} \\&#10;\end{tabular} &#10;&#10;\label{Results}&#10;\end{center}&#10;\end{table}&#10;&#10;\end{document}"/>
  <p:tag name="IGUANATEXSIZE" val="80"/>
  <p:tag name="IGUANATEXCURSOR" val="2893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,475"/>
  <p:tag name="ORIGINALWIDTH" val="1418,823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p_i = [\frac{P_i(1) - G(1) }{\sigma(1)} \; ... \; \frac{P_i(n) - G(n) }{\sigma(n)}]$&#10;&#10;\end{document}"/>
  <p:tag name="IGUANATEXSIZE" val="30"/>
  <p:tag name="IGUANATEXCURSOR" val="810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6806"/>
  <p:tag name="ORIGINALWIDTH" val="719,052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COST({O},{H}, \theta , T) = \mathlarger {\mathlarger{\sum}}_{i=1}^{N_O} \mathlarger {\mathlarger{\sum}}_{j=1}^{N_H} - KC( {{O}}_i , R_z(\theta) h_j + T ))$ \\&#10;$KC({O}_i \; , \; {H}_j) = (2 \pi \sigma^2)^{-N/2} \exp(\frac{ - \|{O}_i-{H}_j\| ^2 }{2 \sigma ^2} ) $&#10;&#10;\end{document}"/>
  <p:tag name="IGUANATEXSIZE" val="60"/>
  <p:tag name="IGUANATEXCURSOR" val="752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,73756"/>
  <p:tag name="ORIGINALWIDTH" val="527,934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'}$ and $\mathcal{O}$&#10;&#10;\end{document}"/>
  <p:tag name="IGUANATEXSIZE" val="20"/>
  <p:tag name="IGUANATEXCURSOR" val="72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23772"/>
  <p:tag name="ORIGINALWIDTH" val="443,1946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ligra{h\;\;'}$ and $\mathcalligra{o}$&#10;&#10;\end{document}"/>
  <p:tag name="IGUANATEXSIZE" val="20"/>
  <p:tag name="IGUANATEXCURSOR" val="72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,6806"/>
  <p:tag name="ORIGINALWIDTH" val="719,052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COST({O},{H}, \theta , T) = \mathlarger {\mathlarger{\sum}}_{i=1}^{N_O} \mathlarger {\mathlarger{\sum}}_{j=1}^{N_H} - KC( {{O}}_i , R_z(\theta) h_j + T ))$ \\&#10;$KC({O}_i \; , \; {H}_j) = (2 \pi \sigma^2)^{-N/2} \exp(\frac{ - \|{O}_i-{H}_j\| ^2 }{2 \sigma ^2} ) $&#10;&#10;\end{document}"/>
  <p:tag name="IGUANATEXSIZE" val="60"/>
  <p:tag name="IGUANATEXCURSOR" val="752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663,667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P} = [s \, , \, P \, , \, e]$&#10;&#10;&#10;\end{document}"/>
  <p:tag name="IGUANATEXSIZE" val="30"/>
  <p:tag name="IGUANATEXCURSOR" val="764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5872"/>
  <p:tag name="ORIGINALWIDTH" val="719,052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O}_k =[\min([t_u \; ... \; t_v]) \; , \; \frac{1}{N_k} \mathlarger {\mathlarger{\sum}}_{j=u}^{v} P_j \; , \; \max([t_u \; ... \; t_v]) ]$&#10;&#10;\end{document}"/>
  <p:tag name="IGUANATEXSIZE" val="60"/>
  <p:tag name="IGUANATEXCURSOR" val="73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98764"/>
  <p:tag name="ORIGINALWIDTH" val="526,4341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epsilon$ ; $MinPts$&#10;&#10;\end{document}"/>
  <p:tag name="IGUANATEXSIZE" val="20"/>
  <p:tag name="IGUANATEXCURSOR" val="739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686,9141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s_k &lt; e_j + t_{limit}$&#10;&#10;\end{document}"/>
  <p:tag name="IGUANATEXSIZE" val="30"/>
  <p:tag name="IGUANATEXCURSOR" val="748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845,8942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\| P_k - P_j \|&lt;d_{limit}$&#10;&#10;\end{document}"/>
  <p:tag name="IGUANATEXSIZE" val="30"/>
  <p:tag name="IGUANATEXCURSOR" val="725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,89378"/>
  <p:tag name="ORIGINALWIDTH" val="720,0347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P}_j =[\min([s_k, s_j]) \; , \; \frac{P_k + P_j}{2} \; , \; \max([e_k, e_j])]$&#10;&#10;\end{document}"/>
  <p:tag name="IGUANATEXSIZE" val="60"/>
  <p:tag name="IGUANATEXCURSOR" val="72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1264,342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E = [\epsilon_1 \, , \, ... \, , \, \epsilon_{N_{\epsilon}}]$, $MinPts$&#10;&#10;\end{document}"/>
  <p:tag name="IGUANATEXSIZE" val="30"/>
  <p:tag name="IGUANATEXCURSOR" val="725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,7327"/>
  <p:tag name="ORIGINALWIDTH" val="925,3843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P} = [\mathcal{P}^1 \; ... \; \mathcal{P}^{N_{\epsilon}}] $&#10;&#10;\end{document}"/>
  <p:tag name="IGUANATEXSIZE" val="30"/>
  <p:tag name="IGUANATEXCURSOR" val="72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98764"/>
  <p:tag name="ORIGINALWIDTH" val="526,4341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epsilon$ ; $MinPts$&#10;&#10;\end{document}"/>
  <p:tag name="IGUANATEXSIZE" val="20"/>
  <p:tag name="IGUANATEXCURSOR" val="739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6961"/>
  <p:tag name="ORIGINALWIDTH" val="720,0347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k = [{\min}{([s_u \, ... \, s_v])} \; , \; \frac{1}{n} \mathlarger {\mathlarger{\sum}}_{k=u}^{v} {P}_k \; , \; {\max}{([e_u \, ... \, e_v])}]$&#10;&#10;\end{document}"/>
  <p:tag name="IGUANATEXSIZE" val="60"/>
  <p:tag name="IGUANATEXCURSOR" val="880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,4856"/>
  <p:tag name="ORIGINALWIDTH" val="644,9194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i$ and $\mathcal{H}_{i+1}$&#10;&#10;\end{document}"/>
  <p:tag name="IGUANATEXSIZE" val="30"/>
  <p:tag name="IGUANATEXCURSOR" val="764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83,1271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| H_i - H_{i+1} \|&lt; d_{limit}$&#10;&#10;\end{document}"/>
  <p:tag name="IGUANATEXSIZE" val="25"/>
  <p:tag name="IGUANATEXCURSOR" val="725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98449"/>
  <p:tag name="ORIGINALWIDTH" val="718,7256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i =[\min(s_i, s_{i+1}) \; , \; \frac{P_i + P_{i+1}}{2} \; , \; \max(e_i, e_{i+1})] $&#10;&#10;\end{document}"/>
  <p:tag name="IGUANATEXSIZE" val="70"/>
  <p:tag name="IGUANATEXCURSOR" val="782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769,4038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e_i &gt; s_{i+1} - t_{limit}$ &#10;&#10;\end{document}"/>
  <p:tag name="IGUANATEXSIZE" val="25"/>
  <p:tag name="IGUANATEXCURSOR" val="754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983,1271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| H_i - H_{i+1} \|&gt; d_{limit}$&#10;&#10;\end{document}"/>
  <p:tag name="IGUANATEXSIZE" val="25"/>
  <p:tag name="IGUANATEXCURSOR" val="757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,73827"/>
  <p:tag name="ORIGINALWIDTH" val="424,446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e_i &gt; e_{i+1}$&#10;&#10;\end{document}"/>
  <p:tag name="IGUANATEXSIZE" val="25"/>
  <p:tag name="IGUANATEXCURSOR" val="741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,73827"/>
  <p:tag name="ORIGINALWIDTH" val="424,446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 e_i &lt; e_{i+1}$&#10;&#10;\end{document}"/>
  <p:tag name="IGUANATEXSIZE" val="25"/>
  <p:tag name="IGUANATEXCURSOR" val="741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47,582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_i := [ s_i \; , \; H_i \; , \; e_{i+1}-t_{limit} ]$&#10;&#10;\end{document}"/>
  <p:tag name="IGUANATEXSIZE" val="25"/>
  <p:tag name="IGUANATEXCURSOR" val="789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,6279"/>
  <p:tag name="ORIGINALWIDTH" val="720,361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$T = e_i - s_{i+1}$\\&#10;$\alpha = \frac{e_i - s_i}{(e_i - s_i) + (e_{i+1} - s_{i+1})} $ \\&#10;$\mathcal{H}_i := [s_i \; , \; {P}_i \; , \;e_i - \alpha T - \frac{t_{limit}}{2}] $\\&#10;$\mathcal{H}_{i+1} := [s_{i+1} + (1 - \alpha) T + \frac{t_{limit}}{2} \; , \; {P}_{i+1} \; , \;e_{i+1}] $&#10;&#10;\end{document}"/>
  <p:tag name="IGUANATEXSIZE" val="65"/>
  <p:tag name="IGUANATEXCURSOR" val="979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496,438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$ and $\mathcal{O}$&#10;&#10;\end{document}"/>
  <p:tag name="IGUANATEXSIZE" val="25"/>
  <p:tag name="IGUANATEXCURSOR" val="739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141,357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frak{P}$ with $\mathfrak{P}_i = [\mathcal{H}_j \; , \; \mathcal{O}_k]$&#10;&#10;\end{document}"/>
  <p:tag name="IGUANATEXSIZE" val="25"/>
  <p:tag name="IGUANATEXCURSOR" val="745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,73756"/>
  <p:tag name="ORIGINALWIDTH" val="527,934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'}$ and $\mathcal{O}$&#10;&#10;\end{document}"/>
  <p:tag name="IGUANATEXSIZE" val="20"/>
  <p:tag name="IGUANATEXCURSOR" val="72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,23772"/>
  <p:tag name="ORIGINALWIDTH" val="443,1946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ligra{h\;\;'}$ and $\mathcalligra{o}$&#10;&#10;\end{document}"/>
  <p:tag name="IGUANATEXSIZE" val="20"/>
  <p:tag name="IGUANATEXCURSOR" val="72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,6313"/>
  <p:tag name="ORIGINALWIDTH" val="719,3802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align}&#10;D1 &amp;= \| [ s_i \; , \; o_i ] - [ s_j \; , \; h'_j ] \| \\&#10;D2 &amp;= \| [ e_i \; , \; o_i ] - [ s_j \; , \; h'_j ] \| \\&#10;D3 &amp;= \| [ e_i \; , \; o_i ] - [ e_j \; , \; h'_j ] \| \\&#10;D4 &amp;= \| [ s_i \; , \; o_i ] - [ e_j \; , \; h'_j ] \| \\&#10;d(\mathcalligra{o}_i , \mathcalligra{h\;\;'}_j) &amp;= \min( D1, D2, D3, D4 ) \\&#10;\end{align}&#10;&#10;\end{document}"/>
  <p:tag name="IGUANATEXSIZE" val="70"/>
  <p:tag name="IGUANATEXCURSOR" val="1048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437,25"/>
  <p:tag name="LATEXFORMWIDTH" val="768,75"/>
  <p:tag name="LATEXFORMWRAP" val="Vrai"/>
  <p:tag name="BITMAPVECTOR" val="0"/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,9535"/>
  <p:tag name="ORIGINALWIDTH" val="1437,57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&#10;&#10;$d_{mean} ( \mathcalligra{h}_j\;' )= \frac{1}{N_{O}} \mathlarger {\mathlarger \sum}_{i=1}^{N_O} d(\mathcalligra{o}_i , \mathcalligra{h}_j\;') &#10;$&#10;&#10;\end{document}"/>
  <p:tag name="IGUANATEXSIZE" val="30"/>
  <p:tag name="IGUANATEXCURSOR" val="762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496,438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\mathcal{H}$ and $\mathcal{O}$&#10;&#10;\end{document}"/>
  <p:tag name="IGUANATEXSIZE" val="20"/>
  <p:tag name="IGUANATEXCURSOR" val="73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258,7177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&#10;&#10;$d_{mean}$&#10;&#10;\end{document}"/>
  <p:tag name="IGUANATEXSIZE" val="30"/>
  <p:tag name="IGUANATEXCURSOR" val="736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512,186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$N_{\mathcal{H}} = N_{\mathcal{O}}$&#10;&#10;\end{document}"/>
  <p:tag name="IGUANATEXSIZE" val="30"/>
  <p:tag name="IGUANATEXCURSOR" val="725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,8101"/>
  <p:tag name="ORIGINALWIDTH" val="719,3802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align}&#10;D1 &amp;= \| s_i - s_j \| \\&#10;D2 &amp;= \| e_i - s_j \| \\&#10;D3 &amp;= \| e_i - e_j \| \\&#10;D4 &amp;= \| s_i - e_j \| \\&#10;d^t(\mathcal{H}_i , \mathcal{O}_j) &amp;= \min( D1, D2, D3, D4) .&#10;\end{align}&#10;&#10;\end{document}"/>
  <p:tag name="IGUANATEXSIZE" val="60"/>
  <p:tag name="IGUANATEXCURSOR" val="912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,62008"/>
  <p:tag name="ORIGINALWIDTH" val="719,7074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equation}&#10;M_{i,j} =d^t (\mathcal{H}_i , \mathcal{O}_j) .&#10;\end{equation}&#10;&#10;\end{document}"/>
  <p:tag name="IGUANATEXSIZE" val="60"/>
  <p:tag name="IGUANATEXCURSOR" val="803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384,7019"/>
  <p:tag name="LATEXADDIN" val="\documentclass{article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Camera&#10;&#10;\end{document}"/>
  <p:tag name="IGUANATEXSIZE" val="30"/>
  <p:tag name="IGUANATEXCURSOR" val="731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312"/>
  <p:tag name="LATEXFORMWIDTH" val="384"/>
  <p:tag name="LATEXFORMWRAP" val="Vrai"/>
  <p:tag name="BITMAPVECTOR" val="0"/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5,0061"/>
  <p:tag name="ORIGINALWIDTH" val="719,0529"/>
  <p:tag name="LATEXADDIN" val="\documentclass{article}&#10;\usepackage[utf8]{inputenc}&#10;\usepackage[noadjust]{cite}&#10;\usepackage[T1]{fontenc}&#10;\usepackage{amsmath}&#10;\usepackage{epsfig} &#10;\usepackage{times} &#10;\usepackage{textcomp} &#10;\usepackage{lineno,hyperref}&#10;\usepackage{gensymb}&#10;\usepackage{multirow}&#10;\usepackage[table]{xcolor}&#10;\usepackage{algorithm}&#10;\usepackage{algorithmic}&#10;\usepackage{amssymb}&#10;\usepackage{gensymb}&#10;\usepackage{textcomp}&#10;\usepackage{graphicx}&#10;\usepackage{mathptmx}&#10;\usepackage{array}&#10;\usepackage{relsize}&#10;\usepackage{rotating}&#10;\usepackage{bm}&#10;\usepackage{calligra}&#10;\usepackage{xcolor}&#10;\usepackage{ulem}&#10;\usepackage{multirow}&#10;\DeclareMathAlphabet{\mathcalligra}{T1}{calligra}{m}{n}&#10;\DeclareFontShape{T1}{calligra}{m}{n}{&lt;-&gt;s*[1.5]callig15}{}&#10;\DeclareMathAlphabet\mathbfcal{OMS}{cmsy}{b}{n}&#10;&#10;\pagestyle{empty}&#10;\begin{document}&#10;&#10;\begin{table}[!ht]&#10;\begin{center}&#10;\begin{tabular}{|c|c|c|c|c|c|c|c|c|}&#10;\hline&#10;\scriptsize &amp; \multicolumn{3}{c|}{\scriptsize Tasks properties }&amp; \multicolumn{5}{c|}{\scriptsize Experimental results } \\ &#10;\cline{2-9}&#10;\scriptsize &amp;\scriptsize obj &amp; \scriptsize obj &amp; \scriptsize obj &amp; \scriptsize &amp;\scriptsize &amp;\scriptsize &amp;\scriptsize IMU&amp;\scriptsize Vision-based\\ &#10;\scriptsize &amp; \scriptsize on &amp;\scriptsize moved &amp;\scriptsize moved &amp; \scriptsize $N_H$ &amp;\scriptsize $N_O$ &amp;\scriptsize $N_P$&amp;\scriptsize &amp;\scriptsize corrected \\ &#10;\scriptsize &amp; \scriptsize table &amp; \scriptsize once &amp; \scriptsize twice &amp; \scriptsize &amp;\scriptsize&amp;\scriptsize&amp;\scriptsize only &amp;\scriptsize trajectory \\ &#10;\hline &#10;\scriptsize 1 &amp; \scriptsize 1 &amp;\scriptsize 1 &amp;\scriptsize 0 &amp;\scriptsize 4 &amp;\scriptsize 2 &amp;\scriptsize 2 &amp;\scriptsize 0&amp;\scriptsize 1\\&#10;\hline&#10;\scriptsize 2 &amp;\scriptsize 2 &amp;\scriptsize 1 &amp;\scriptsize 0 &amp;\scriptsize 4 &amp;\scriptsize 3 &amp;\scriptsize 2 &amp;\scriptsize 0&amp;\scriptsize 1\\&#10;\hline&#10;\scriptsize 3 &amp;\scriptsize 2 &amp;\scriptsize 2&amp;\scriptsize 0 &amp;\scriptsize 7 &amp;\scriptsize 4 &amp;\scriptsize 4 &amp;\scriptsize0 &amp;\scriptsize 1\\&#10;\hline&#10;\scriptsize 4 &amp;\scriptsize 3 &amp;\scriptsize 0 &amp;\scriptsize 1 &amp;\scriptsize 7 &amp;\scriptsize 4 &amp;\scriptsize 4 &amp;\scriptsize 0 &amp;\scriptsize 1\\&#10;\hline&#10;\scriptsize 5 &amp;\scriptsize 3 &amp;\scriptsize 2 &amp;\scriptsize 0 &amp;\scriptsize 8 &amp;\scriptsize 5 &amp;\scriptsize 4 &amp;\scriptsize 0&amp;\scriptsize 1 \\&#10;\hline&#10;\scriptsize 6 &amp;\scriptsize 3 &amp;\scriptsize 2 &amp;\scriptsize 1 &amp;\scriptsize 13 &amp;\scriptsize 8 &amp;\scriptsize 8 &amp;\scriptsize0 &amp;\scriptsize 1\\&#10;\hline&#10;\scriptsize 7 &amp;\scriptsize 4 &amp;\scriptsize 2 &amp;\scriptsize 0 &amp;\scriptsize 8 &amp;\scriptsize 6 &amp;\scriptsize 4 &amp;\scriptsize0 &amp;\scriptsize 1 \\&#10;\hline&#10;\scriptsize 8 &amp;\scriptsize 4 &amp; \scriptsize4 &amp;\scriptsize 0 &amp; \scriptsize 14 &amp;\scriptsize 8 &amp;\scriptsize 8 &amp;\scriptsize 0&amp;\scriptsize 1 \\&#10;\hline&#10;\scriptsize 9 &amp;\scriptsize 4 &amp; \scriptsize3 &amp;\scriptsize 1 &amp; \scriptsize 16 &amp;\scriptsize 10 &amp;\scriptsize 10 &amp;\scriptsize0 &amp;\scriptsize 1 \\&#10;\hline&#10;\scriptsize 10 &amp;\scriptsize 4 &amp; \scriptsize2 &amp;\scriptsize 2 &amp;\scriptsize 19 &amp;\scriptsize 12 &amp;\scriptsize 12 &amp;\scriptsize0 &amp;\scriptsize 1 \\&#10;\hline&#10;\multicolumn{9}{c}{} \\&#10;\end{tabular} &#10;\label{Results}&#10;\end{center}&#10;\end{table}&#10;&#10;\end{document}"/>
  <p:tag name="IGUANATEXSIZE" val="80"/>
  <p:tag name="IGUANATEXCURSOR" val="545"/>
  <p:tag name="TRANSPARENCY" val="Vrai"/>
  <p:tag name="FILENAME" val=""/>
  <p:tag name="LATEXENGINEID" val="0"/>
  <p:tag name="TEMPFOLDER" val="C:\Users\robin\dox2\THESE\PROJET\ARTICLES-CONFERENCES-PRESENTATION\Comité de thèse 17Mai2021\"/>
  <p:tag name="LATEXFORMHEIGHT" val="564,75"/>
  <p:tag name="LATEXFORMWIDTH" val="1005"/>
  <p:tag name="LATEXFORMWRAP" val="Vrai"/>
  <p:tag name="BITMAPVECTOR" val="0"/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25346</TotalTime>
  <Words>1856</Words>
  <Application>Microsoft Office PowerPoint</Application>
  <PresentationFormat>Affichage à l'écran (4:3)</PresentationFormat>
  <Paragraphs>319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Verdana</vt:lpstr>
      <vt:lpstr>Wingdings</vt:lpstr>
      <vt:lpstr>Modèle par défaut</vt:lpstr>
      <vt:lpstr>Conception personnalisée</vt:lpstr>
      <vt:lpstr>1_Conception personnalisée</vt:lpstr>
      <vt:lpstr>A vision-based correction of inertial measurement of human motion for robot programming by demonstration</vt:lpstr>
      <vt:lpstr>Plan</vt:lpstr>
      <vt:lpstr>Context &amp; problem</vt:lpstr>
      <vt:lpstr>Context &amp; problem</vt:lpstr>
      <vt:lpstr>Context &amp; problem</vt:lpstr>
      <vt:lpstr>Method</vt:lpstr>
      <vt:lpstr>Method – Identifying POIs - Vision</vt:lpstr>
      <vt:lpstr>Method – Identifying POIs – Inertial </vt:lpstr>
      <vt:lpstr>Method – Identifying POIs – Inertial </vt:lpstr>
      <vt:lpstr>Method - Pairing</vt:lpstr>
      <vt:lpstr>Method - Pairing</vt:lpstr>
      <vt:lpstr>Method - Pairing</vt:lpstr>
      <vt:lpstr>Method – Correcting </vt:lpstr>
      <vt:lpstr>Method – Correcting </vt:lpstr>
      <vt:lpstr>Experimental implementation</vt:lpstr>
      <vt:lpstr>Experimental implementation</vt:lpstr>
      <vt:lpstr>Experimental implementation</vt:lpstr>
      <vt:lpstr>Conclusion &amp; perspectives</vt:lpstr>
      <vt:lpstr>Présentation PowerPoint</vt:lpstr>
      <vt:lpstr>Scaling</vt:lpstr>
      <vt:lpstr>Method - Pairing</vt:lpstr>
    </vt:vector>
  </TitlesOfParts>
  <Company>ULg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</dc:creator>
  <cp:lastModifiedBy>ro ...</cp:lastModifiedBy>
  <cp:revision>5886</cp:revision>
  <dcterms:created xsi:type="dcterms:W3CDTF">2005-03-25T10:05:29Z</dcterms:created>
  <dcterms:modified xsi:type="dcterms:W3CDTF">2022-02-19T11:11:21Z</dcterms:modified>
</cp:coreProperties>
</file>