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1" r:id="rId3"/>
    <p:sldId id="324" r:id="rId4"/>
    <p:sldId id="327" r:id="rId5"/>
    <p:sldId id="328" r:id="rId6"/>
    <p:sldId id="302" r:id="rId7"/>
    <p:sldId id="338" r:id="rId8"/>
    <p:sldId id="352" r:id="rId9"/>
    <p:sldId id="353" r:id="rId10"/>
    <p:sldId id="354" r:id="rId11"/>
    <p:sldId id="355" r:id="rId12"/>
    <p:sldId id="278" r:id="rId13"/>
    <p:sldId id="329" r:id="rId14"/>
    <p:sldId id="313" r:id="rId15"/>
    <p:sldId id="288" r:id="rId16"/>
    <p:sldId id="332" r:id="rId17"/>
    <p:sldId id="349" r:id="rId18"/>
    <p:sldId id="356" r:id="rId19"/>
    <p:sldId id="335" r:id="rId20"/>
    <p:sldId id="336" r:id="rId21"/>
    <p:sldId id="358" r:id="rId22"/>
    <p:sldId id="337" r:id="rId23"/>
    <p:sldId id="339" r:id="rId24"/>
    <p:sldId id="340" r:id="rId25"/>
    <p:sldId id="348" r:id="rId26"/>
    <p:sldId id="347" r:id="rId27"/>
    <p:sldId id="36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44E6231-29C4-49E7-A5DE-79BCB260B8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BB9616-A406-4288-ACE8-0F84713ED9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E123-5B18-46C3-8426-2EE8C59BE1E6}" type="datetimeFigureOut">
              <a:rPr lang="fr-BE" smtClean="0"/>
              <a:t>09-03-22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423F2C-B9D3-4606-9707-8B3BE26E97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63228D-27F1-4BFD-BC9E-7CAA0E8DBB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BDD41-72E9-4E6A-8664-C37A853AB12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807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6D8A9-6BE8-4794-836E-774B32A6CF2A}" type="datetimeFigureOut">
              <a:rPr lang="fr-BE" smtClean="0"/>
              <a:t>09-03-22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101A-12C1-4150-B13D-0FF3DBE56BFA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58885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628218-29F3-4D63-ABB0-D012EEBD5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AF2BF5-ADFE-407E-93DC-3A92597A0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5A50FF-0C69-4B13-B610-EADBBA9E8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4E44F-6A37-4A6C-88F9-71ACA00C5411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22C397-2B91-4F07-8BDC-5288FA52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FE5AD8-212E-4799-B6D1-0F507536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9081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8E3E9-848D-41F1-872E-5FC6FECA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416E83-A33D-44D3-BE7C-C652ABF1F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836C53-D0F7-43B7-950F-384463CA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EEA6B-2968-4E2C-B962-3F2AD2DF0208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DE23FD-20F6-45B4-A2E7-9901DE98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7C67A8-DA1F-4648-A54B-5227EC83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02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F186D99-6CA1-4E8B-BC0A-A0E792DDB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2E1711-F77C-4467-AE08-E5DF6D78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08BE48-33C8-4CEF-9978-2F8F58FD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13760-DB8F-4FDE-B4F9-2FCAE4FFA849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B619-3F4D-4A97-AD35-1173254F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9A6B13-F621-49C9-8C18-CF6D8130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962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BB067A-61D2-4E79-A74A-B09603BD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BEFD7-32BE-4C50-8898-DA73883A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9D94DC-993A-4C21-B874-3E7403E5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E2D9-6899-47B6-A32E-DBF965BF3809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971C05-2E41-45B1-9548-9BEB944FF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E8F39-AFDF-4D8A-BFF1-68DA5ABD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55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AE842E-8C1A-4990-BB3C-48559E94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3B8335-2801-490F-BFFC-DE8AA6BA4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0587D0-98D7-41FA-969E-76A0AB79C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86D36-6ED1-49CB-8736-423A90636DD0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565051-CEFB-4ADD-9EA6-65BECD35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1F7223-2C8E-4935-885E-6D3CA803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97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7217E-8140-49B6-A432-DD48D9A6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C725EA-9533-406E-805C-E8F4613E8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E51E82-E246-4271-96EE-783404084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04CAC4-0F76-4D08-B8A5-8AC3CB02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E95-820B-44AA-B30D-48ED636BB5CB}" type="datetime1">
              <a:rPr lang="fr-BE" smtClean="0"/>
              <a:t>09-03-22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3A0DD8-D19A-4FB2-B58A-D5E5B4134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EE73F-E4C1-47F4-BB63-804DF0FF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82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4E05C-E9AE-40A2-ACA1-02350412C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038D25-E44A-4317-9CBC-B5FCD49D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4F3D03-9316-4CD4-B60E-789C253E0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6B8CB2-3A17-4442-B251-E27CAB07F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9592A-6138-4D28-BEDA-CC4127DEC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618057-7315-4DB5-A70F-ABDC2B93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7DB0-4B95-4F15-BF05-BAC2D48B894B}" type="datetime1">
              <a:rPr lang="fr-BE" smtClean="0"/>
              <a:t>09-03-22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E7E6092-8ADF-4338-BB9F-43F44CDA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D5CEC1-F7A5-4CB8-9C67-3AFFABD4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357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FBB54-1E91-4A42-B1A1-8105A139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E011BF-978F-4B7C-897A-02AF5359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1070C-F5E3-4EB6-BB23-F014D39B80D1}" type="datetime1">
              <a:rPr lang="fr-BE" smtClean="0"/>
              <a:t>09-03-22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270B55-CAF6-4550-B33A-43F20CFF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2FCEBA-F340-42E8-B8F0-A96DE1B3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58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358AE8-3007-4B99-BEDE-9DF94817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2BCE-A421-49A3-BA21-79909927377D}" type="datetime1">
              <a:rPr lang="fr-BE" smtClean="0"/>
              <a:t>09-03-22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D81E708-B7D3-47D2-AC11-B0E6A398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82C0C7-291E-4F54-B2B0-98EE4530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604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71D94-1B2F-430D-A9C1-B9F15D3D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CAD65-86CE-4F89-8199-0AAD4832F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12D8C9-38C0-46F2-80A7-25BA67006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CE97B4-7969-42CE-92C0-C0B8A7C3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1E22-4F07-4B5D-B5C5-EDE9CAA993B4}" type="datetime1">
              <a:rPr lang="fr-BE" smtClean="0"/>
              <a:t>09-03-22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3E64EA-1CBE-45EE-85B3-7FEF2672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DDA05F-D4E7-4DC8-B2F4-2881D955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536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9F6AA0-9F29-4314-8D0A-1516803F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8495727-5919-4239-B70C-3F65764DC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F53284-CE67-43BE-9102-D083A024E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59DF3-A1FC-4DF5-AC64-DD79168D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C18B6-FF5A-46A3-BEAF-24851CAF41D6}" type="datetime1">
              <a:rPr lang="fr-BE" smtClean="0"/>
              <a:t>09-03-22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10DCD59-01F8-49D6-92DE-105B03D1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F2A560-CE53-422F-93AB-BB21C3D0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4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7C4422-991B-448D-869F-08600892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54CC30-8EDB-4735-9A7C-FEF27A7C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75CC4-0402-4E86-8B28-C7BD59AA0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49F7-F842-4BCB-963F-954F36F89C1A}" type="datetime1">
              <a:rPr lang="fr-BE" smtClean="0"/>
              <a:t>09-03-22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76342-7786-4356-A97F-84B612B16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20895-5E19-46CC-80C0-C7357FC8A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D7A9-65C0-4197-AEB6-CFB9F2BFE7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408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idc.oma.be/uset/searchForm.php" TargetMode="Externa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.gif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hyperlink" Target="http://sidc.oma.be/uset/searchForm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3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idc.be/uset/usetpres.php" TargetMode="External"/><Relationship Id="rId3" Type="http://schemas.openxmlformats.org/officeDocument/2006/relationships/image" Target="../media/image2.gif"/><Relationship Id="rId7" Type="http://schemas.openxmlformats.org/officeDocument/2006/relationships/hyperlink" Target="http://sidc.oma.be/uset/searchForm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image" Target="../media/image6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sidc.oma.be/uset/searchForm.php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openxmlformats.org/officeDocument/2006/relationships/image" Target="../media/image12.jpg"/><Relationship Id="rId4" Type="http://schemas.openxmlformats.org/officeDocument/2006/relationships/image" Target="../media/image10.jpg"/><Relationship Id="rId9" Type="http://schemas.openxmlformats.org/officeDocument/2006/relationships/hyperlink" Target="https://www.nasa.gov/image-feature/goddard/2019/hubble-spots-flock-of-cosmic-duck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sidc.oma.be/uset/searchForm.php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2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gif"/><Relationship Id="rId7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9DFCF-9247-4DE5-BB93-074BFAF07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42B652E-D499-4CDA-8F7A-60469EDBC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1632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4864676 w 4864676"/>
              <a:gd name="connsiteY1" fmla="*/ 0 h 4864676"/>
              <a:gd name="connsiteX2" fmla="*/ 4864676 w 4864676"/>
              <a:gd name="connsiteY2" fmla="*/ 4864676 h 4864676"/>
              <a:gd name="connsiteX3" fmla="*/ 1281101 w 4864676"/>
              <a:gd name="connsiteY3" fmla="*/ 4864676 h 4864676"/>
              <a:gd name="connsiteX4" fmla="*/ 0 w 4864676"/>
              <a:gd name="connsiteY4" fmla="*/ 3583575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84A22B8-F5B6-47C2-B88E-DADAF3791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225693" y="996662"/>
            <a:ext cx="4864676" cy="4864676"/>
          </a:xfrm>
          <a:custGeom>
            <a:avLst/>
            <a:gdLst>
              <a:gd name="connsiteX0" fmla="*/ 0 w 4864676"/>
              <a:gd name="connsiteY0" fmla="*/ 0 h 4864676"/>
              <a:gd name="connsiteX1" fmla="*/ 3583574 w 4864676"/>
              <a:gd name="connsiteY1" fmla="*/ 0 h 4864676"/>
              <a:gd name="connsiteX2" fmla="*/ 4864676 w 4864676"/>
              <a:gd name="connsiteY2" fmla="*/ 1281103 h 4864676"/>
              <a:gd name="connsiteX3" fmla="*/ 4864676 w 4864676"/>
              <a:gd name="connsiteY3" fmla="*/ 4864676 h 4864676"/>
              <a:gd name="connsiteX4" fmla="*/ 0 w 4864676"/>
              <a:gd name="connsiteY4" fmla="*/ 4864676 h 486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676" h="4864676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987C18C-164D-4263-B486-4647A98E8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9020" y="1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7E98B39-04C6-408B-92FD-76862874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9286" y="3571620"/>
            <a:ext cx="6613961" cy="3286380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81C8C27-2457-421F-BDC4-7B4EA3C7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A13C66-82C1-44AF-972B-8F5CCA41B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36437-FE59-457E-91A7-396BBD3C9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A1ACA4-60FB-4744-943A-842B9C38C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945" y="1077185"/>
            <a:ext cx="6680035" cy="2998967"/>
          </a:xfrm>
          <a:noFill/>
        </p:spPr>
        <p:txBody>
          <a:bodyPr anchor="ctr">
            <a:normAutofit/>
          </a:bodyPr>
          <a:lstStyle/>
          <a:p>
            <a:r>
              <a:rPr lang="fr-BE" sz="4200" b="1" u="sng" dirty="0">
                <a:solidFill>
                  <a:srgbClr val="080808"/>
                </a:solidFill>
              </a:rPr>
              <a:t>Dep4 Seminar :</a:t>
            </a:r>
            <a:br>
              <a:rPr lang="fr-BE" sz="4200" b="1" u="sng" dirty="0">
                <a:solidFill>
                  <a:srgbClr val="080808"/>
                </a:solidFill>
              </a:rPr>
            </a:br>
            <a:br>
              <a:rPr lang="fr-BE" sz="2200" b="1" u="sng" dirty="0">
                <a:solidFill>
                  <a:srgbClr val="080808"/>
                </a:solidFill>
              </a:rPr>
            </a:br>
            <a:br>
              <a:rPr lang="fr-BE" sz="2200" b="1" u="sng" dirty="0">
                <a:solidFill>
                  <a:srgbClr val="080808"/>
                </a:solidFill>
              </a:rPr>
            </a:br>
            <a:r>
              <a:rPr lang="fr-BE" sz="3500" b="1" i="1" dirty="0">
                <a:solidFill>
                  <a:srgbClr val="0070C0"/>
                </a:solidFill>
              </a:rPr>
              <a:t>Long-</a:t>
            </a:r>
            <a:r>
              <a:rPr lang="fr-BE" sz="3500" b="1" i="1" dirty="0" err="1">
                <a:solidFill>
                  <a:srgbClr val="0070C0"/>
                </a:solidFill>
              </a:rPr>
              <a:t>term</a:t>
            </a:r>
            <a:r>
              <a:rPr lang="fr-BE" sz="3500" b="1" i="1" dirty="0">
                <a:solidFill>
                  <a:srgbClr val="0070C0"/>
                </a:solidFill>
              </a:rPr>
              <a:t> </a:t>
            </a:r>
            <a:r>
              <a:rPr lang="fr-BE" sz="3500" b="1" i="1" dirty="0" err="1">
                <a:solidFill>
                  <a:srgbClr val="0070C0"/>
                </a:solidFill>
              </a:rPr>
              <a:t>evolution</a:t>
            </a:r>
            <a:r>
              <a:rPr lang="fr-BE" sz="3500" b="1" i="1" dirty="0">
                <a:solidFill>
                  <a:srgbClr val="0070C0"/>
                </a:solidFill>
              </a:rPr>
              <a:t> of large-</a:t>
            </a:r>
            <a:r>
              <a:rPr lang="fr-BE" sz="3500" b="1" i="1" dirty="0" err="1">
                <a:solidFill>
                  <a:srgbClr val="0070C0"/>
                </a:solidFill>
              </a:rPr>
              <a:t>scale</a:t>
            </a:r>
            <a:r>
              <a:rPr lang="fr-BE" sz="3500" b="1" i="1" dirty="0">
                <a:solidFill>
                  <a:srgbClr val="0070C0"/>
                </a:solidFill>
              </a:rPr>
              <a:t> </a:t>
            </a:r>
            <a:r>
              <a:rPr lang="fr-BE" sz="3500" b="1" i="1" dirty="0" err="1">
                <a:solidFill>
                  <a:srgbClr val="0070C0"/>
                </a:solidFill>
              </a:rPr>
              <a:t>magnetic</a:t>
            </a:r>
            <a:r>
              <a:rPr lang="fr-BE" sz="3500" b="1" i="1" dirty="0">
                <a:solidFill>
                  <a:srgbClr val="0070C0"/>
                </a:solidFill>
              </a:rPr>
              <a:t> structures on USET images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BDCBE5-13E1-411F-AA28-1A18F2416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2679" y="4086999"/>
            <a:ext cx="6786643" cy="397356"/>
          </a:xfrm>
          <a:noFill/>
        </p:spPr>
        <p:txBody>
          <a:bodyPr>
            <a:noAutofit/>
          </a:bodyPr>
          <a:lstStyle/>
          <a:p>
            <a:r>
              <a:rPr lang="fr-BE" sz="2500" i="1" u="sng" dirty="0">
                <a:solidFill>
                  <a:srgbClr val="080808"/>
                </a:solidFill>
              </a:rPr>
              <a:t>PhD </a:t>
            </a:r>
            <a:r>
              <a:rPr lang="fr-BE" sz="2500" i="1" u="sng" dirty="0" err="1">
                <a:solidFill>
                  <a:srgbClr val="080808"/>
                </a:solidFill>
              </a:rPr>
              <a:t>student</a:t>
            </a:r>
            <a:r>
              <a:rPr lang="fr-BE" sz="2500" i="1" u="sng" dirty="0">
                <a:solidFill>
                  <a:srgbClr val="080808"/>
                </a:solidFill>
              </a:rPr>
              <a:t> :</a:t>
            </a:r>
            <a:r>
              <a:rPr lang="fr-BE" sz="2500" dirty="0">
                <a:solidFill>
                  <a:srgbClr val="080808"/>
                </a:solidFill>
              </a:rPr>
              <a:t> Grégory VANDEN BROECK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3693-2EFE-4667-89D5-47E2D592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FD796-9CD0-404D-8DF5-5274C0BC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Sous-titre 2">
            <a:extLst>
              <a:ext uri="{FF2B5EF4-FFF2-40B4-BE49-F238E27FC236}">
                <a16:creationId xmlns:a16="http://schemas.microsoft.com/office/drawing/2014/main" id="{869B7BA5-A62C-426C-A2EC-87DFD482CF38}"/>
              </a:ext>
            </a:extLst>
          </p:cNvPr>
          <p:cNvSpPr txBox="1">
            <a:spLocks/>
          </p:cNvSpPr>
          <p:nvPr/>
        </p:nvSpPr>
        <p:spPr>
          <a:xfrm>
            <a:off x="3621786" y="4781379"/>
            <a:ext cx="3188753" cy="984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i="1" u="sng" dirty="0">
                <a:solidFill>
                  <a:srgbClr val="080808"/>
                </a:solidFill>
              </a:rPr>
              <a:t>ROB </a:t>
            </a:r>
            <a:r>
              <a:rPr lang="fr-BE" sz="1800" i="1" u="sng" dirty="0" err="1">
                <a:solidFill>
                  <a:srgbClr val="080808"/>
                </a:solidFill>
              </a:rPr>
              <a:t>Supervisors</a:t>
            </a:r>
            <a:r>
              <a:rPr lang="fr-BE" sz="1800" dirty="0">
                <a:solidFill>
                  <a:srgbClr val="080808"/>
                </a:solidFill>
              </a:rPr>
              <a:t> </a:t>
            </a:r>
          </a:p>
          <a:p>
            <a:r>
              <a:rPr lang="fr-BE" sz="1800" dirty="0">
                <a:solidFill>
                  <a:srgbClr val="080808"/>
                </a:solidFill>
              </a:rPr>
              <a:t>Frédéric CLETTE</a:t>
            </a:r>
            <a:br>
              <a:rPr lang="fr-BE" sz="1800" dirty="0">
                <a:solidFill>
                  <a:srgbClr val="080808"/>
                </a:solidFill>
              </a:rPr>
            </a:br>
            <a:r>
              <a:rPr lang="fr-BE" sz="1800" dirty="0">
                <a:solidFill>
                  <a:srgbClr val="080808"/>
                </a:solidFill>
              </a:rPr>
              <a:t>Sabrina BECHET</a:t>
            </a:r>
          </a:p>
        </p:txBody>
      </p:sp>
      <p:sp>
        <p:nvSpPr>
          <p:cNvPr id="15" name="Sous-titre 2">
            <a:extLst>
              <a:ext uri="{FF2B5EF4-FFF2-40B4-BE49-F238E27FC236}">
                <a16:creationId xmlns:a16="http://schemas.microsoft.com/office/drawing/2014/main" id="{1110B90B-8F26-4371-B8DE-18F4665541A9}"/>
              </a:ext>
            </a:extLst>
          </p:cNvPr>
          <p:cNvSpPr txBox="1">
            <a:spLocks/>
          </p:cNvSpPr>
          <p:nvPr/>
        </p:nvSpPr>
        <p:spPr>
          <a:xfrm>
            <a:off x="5682124" y="4781379"/>
            <a:ext cx="3023860" cy="9843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i="1" u="sng" dirty="0" err="1">
                <a:solidFill>
                  <a:srgbClr val="080808"/>
                </a:solidFill>
              </a:rPr>
              <a:t>ULiège</a:t>
            </a:r>
            <a:r>
              <a:rPr lang="fr-BE" sz="1800" i="1" u="sng" dirty="0">
                <a:solidFill>
                  <a:srgbClr val="080808"/>
                </a:solidFill>
              </a:rPr>
              <a:t> </a:t>
            </a:r>
            <a:r>
              <a:rPr lang="fr-BE" sz="1800" i="1" u="sng" dirty="0" err="1">
                <a:solidFill>
                  <a:srgbClr val="080808"/>
                </a:solidFill>
              </a:rPr>
              <a:t>Supervisor</a:t>
            </a:r>
            <a:r>
              <a:rPr lang="fr-BE" sz="1800" dirty="0">
                <a:solidFill>
                  <a:srgbClr val="080808"/>
                </a:solidFill>
              </a:rPr>
              <a:t> </a:t>
            </a:r>
          </a:p>
          <a:p>
            <a:r>
              <a:rPr lang="fr-BE" sz="1800" dirty="0">
                <a:solidFill>
                  <a:srgbClr val="080808"/>
                </a:solidFill>
              </a:rPr>
              <a:t>Gregor RAUW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30F283C-D1C2-4677-9885-32C6C1F4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33" y="801740"/>
            <a:ext cx="3089642" cy="1351718"/>
          </a:xfrm>
          <a:prstGeom prst="rect">
            <a:avLst/>
          </a:prstGeom>
          <a:ln>
            <a:noFill/>
          </a:ln>
        </p:spPr>
      </p:pic>
      <p:pic>
        <p:nvPicPr>
          <p:cNvPr id="9" name="Image 8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247A8258-126A-4A8F-9BF8-1ABBD9AE2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3" y="133597"/>
            <a:ext cx="2685717" cy="2229145"/>
          </a:xfrm>
          <a:prstGeom prst="rect">
            <a:avLst/>
          </a:prstGeom>
          <a:ln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0D31FC3E-81FC-4C15-A997-C876D360A841}"/>
              </a:ext>
            </a:extLst>
          </p:cNvPr>
          <p:cNvSpPr txBox="1"/>
          <p:nvPr/>
        </p:nvSpPr>
        <p:spPr>
          <a:xfrm>
            <a:off x="180715" y="2093869"/>
            <a:ext cx="30455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b="1" dirty="0"/>
              <a:t>ROYAL OBSERVATORY </a:t>
            </a:r>
          </a:p>
          <a:p>
            <a:pPr algn="ctr"/>
            <a:r>
              <a:rPr lang="fr-BE" sz="2500" b="1" dirty="0"/>
              <a:t>OF BELGIUM</a:t>
            </a: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06443087-C35B-4431-8D57-C07B5D4D0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6325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10</a:t>
            </a:fld>
            <a:endParaRPr lang="fr-BE" dirty="0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759FE1F-38A2-4A0E-85B0-085BDBDC6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7" y="1998346"/>
            <a:ext cx="8616318" cy="4452147"/>
          </a:xfrm>
          <a:prstGeom prst="rect">
            <a:avLst/>
          </a:prstGeom>
          <a:ln>
            <a:noFill/>
          </a:ln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2819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r>
              <a:rPr lang="fr-BE" sz="2500" i="1" u="sng" dirty="0">
                <a:solidFill>
                  <a:schemeClr val="bg1"/>
                </a:solidFill>
              </a:rPr>
              <a:t> - </a:t>
            </a:r>
            <a:r>
              <a:rPr lang="fr-BE" sz="2500" i="1" u="sng" dirty="0" err="1">
                <a:solidFill>
                  <a:schemeClr val="bg1"/>
                </a:solidFill>
              </a:rPr>
              <a:t>Normalization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5698FC-26F1-4059-867B-6F7E443062A4}"/>
              </a:ext>
            </a:extLst>
          </p:cNvPr>
          <p:cNvSpPr txBox="1"/>
          <p:nvPr/>
        </p:nvSpPr>
        <p:spPr>
          <a:xfrm>
            <a:off x="59635" y="1780165"/>
            <a:ext cx="3409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/>
              <a:t>OTHER WAYS</a:t>
            </a:r>
          </a:p>
          <a:p>
            <a:pPr algn="ctr"/>
            <a:endParaRPr lang="fr-BE" sz="25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/>
              <a:t>Using</a:t>
            </a:r>
            <a:r>
              <a:rPr lang="fr-BE" sz="2000" b="1" dirty="0"/>
              <a:t> the </a:t>
            </a:r>
            <a:r>
              <a:rPr lang="fr-BE" sz="2000" b="1" u="sng" dirty="0">
                <a:solidFill>
                  <a:srgbClr val="FF0000"/>
                </a:solidFill>
              </a:rPr>
              <a:t>CLV correction </a:t>
            </a:r>
            <a:r>
              <a:rPr lang="fr-BE" sz="2000" b="1" dirty="0"/>
              <a:t>and </a:t>
            </a:r>
            <a:r>
              <a:rPr lang="fr-BE" sz="2000" b="1" dirty="0" err="1"/>
              <a:t>dividing</a:t>
            </a:r>
            <a:r>
              <a:rPr lang="fr-BE" sz="2000" b="1" dirty="0"/>
              <a:t> by the </a:t>
            </a:r>
            <a:r>
              <a:rPr lang="fr-BE" sz="2000" b="1" u="sng" dirty="0">
                <a:solidFill>
                  <a:srgbClr val="FF0000"/>
                </a:solidFill>
              </a:rPr>
              <a:t>maximum </a:t>
            </a:r>
            <a:r>
              <a:rPr lang="fr-BE" sz="2000" b="1" u="sng" dirty="0" err="1">
                <a:solidFill>
                  <a:srgbClr val="FF0000"/>
                </a:solidFill>
              </a:rPr>
              <a:t>intensity</a:t>
            </a:r>
            <a:endParaRPr lang="fr-BE" sz="2000" b="1" u="sng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94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11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2819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r>
              <a:rPr lang="fr-BE" sz="2500" i="1" u="sng" dirty="0">
                <a:solidFill>
                  <a:schemeClr val="bg1"/>
                </a:solidFill>
              </a:rPr>
              <a:t> - </a:t>
            </a:r>
            <a:r>
              <a:rPr lang="fr-BE" sz="2500" i="1" u="sng" dirty="0" err="1">
                <a:solidFill>
                  <a:schemeClr val="bg1"/>
                </a:solidFill>
              </a:rPr>
              <a:t>Normalization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 2" descr="Une image contenant texte, ciel nocturne&#10;&#10;Description générée automatiquement">
            <a:extLst>
              <a:ext uri="{FF2B5EF4-FFF2-40B4-BE49-F238E27FC236}">
                <a16:creationId xmlns:a16="http://schemas.microsoft.com/office/drawing/2014/main" id="{614B13C7-B248-42F4-AC27-97C57FE0B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5" y="1994628"/>
            <a:ext cx="8616319" cy="4452148"/>
          </a:xfrm>
          <a:prstGeom prst="rect">
            <a:avLst/>
          </a:prstGeom>
          <a:ln>
            <a:noFill/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8D547B6-B480-47C0-91AB-69EE48FF7AD8}"/>
              </a:ext>
            </a:extLst>
          </p:cNvPr>
          <p:cNvSpPr txBox="1"/>
          <p:nvPr/>
        </p:nvSpPr>
        <p:spPr>
          <a:xfrm>
            <a:off x="59635" y="1780165"/>
            <a:ext cx="3409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/>
              <a:t>OTHER WAYS</a:t>
            </a:r>
          </a:p>
          <a:p>
            <a:pPr algn="ctr"/>
            <a:endParaRPr lang="fr-BE" sz="25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/>
              <a:t>Using</a:t>
            </a:r>
            <a:r>
              <a:rPr lang="fr-BE" sz="2000" b="1" dirty="0"/>
              <a:t> the </a:t>
            </a:r>
            <a:r>
              <a:rPr lang="fr-BE" sz="2000" b="1" u="sng" dirty="0">
                <a:solidFill>
                  <a:srgbClr val="FF0000"/>
                </a:solidFill>
              </a:rPr>
              <a:t>CLV correction </a:t>
            </a:r>
            <a:r>
              <a:rPr lang="fr-BE" sz="2000" b="1" dirty="0"/>
              <a:t>and </a:t>
            </a:r>
            <a:r>
              <a:rPr lang="fr-BE" sz="2000" b="1" dirty="0" err="1"/>
              <a:t>dividing</a:t>
            </a:r>
            <a:r>
              <a:rPr lang="fr-BE" sz="2000" b="1" dirty="0"/>
              <a:t> by the </a:t>
            </a:r>
            <a:r>
              <a:rPr lang="fr-BE" sz="2000" b="1" u="sng" dirty="0">
                <a:solidFill>
                  <a:srgbClr val="FF0000"/>
                </a:solidFill>
              </a:rPr>
              <a:t>98th percentile</a:t>
            </a:r>
            <a:r>
              <a:rPr lang="fr-BE" sz="2000" b="1" dirty="0"/>
              <a:t> of all </a:t>
            </a:r>
            <a:r>
              <a:rPr lang="fr-BE" sz="2000" b="1" dirty="0" err="1"/>
              <a:t>intensities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978814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600" y="6355374"/>
            <a:ext cx="2743200" cy="365125"/>
          </a:xfrm>
        </p:spPr>
        <p:txBody>
          <a:bodyPr/>
          <a:lstStyle/>
          <a:p>
            <a:fld id="{2357D7A9-65C0-4197-AEB6-CFB9F2BFE734}" type="slidenum">
              <a:rPr lang="fr-BE" smtClean="0"/>
              <a:t>12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B7C901-A2D7-434F-AEF4-31B117B8A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4" y="1898329"/>
            <a:ext cx="4751630" cy="467292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4C3FEF5-9F92-4BC1-96FE-5BBB034BAF0E}"/>
              </a:ext>
            </a:extLst>
          </p:cNvPr>
          <p:cNvSpPr txBox="1"/>
          <p:nvPr/>
        </p:nvSpPr>
        <p:spPr>
          <a:xfrm>
            <a:off x="5881099" y="2127141"/>
            <a:ext cx="566908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u="sng" dirty="0"/>
              <a:t>Plan :</a:t>
            </a:r>
          </a:p>
          <a:p>
            <a:pPr algn="ctr"/>
            <a:endParaRPr lang="fr-BE" sz="1000" dirty="0"/>
          </a:p>
          <a:p>
            <a:pPr algn="ctr"/>
            <a:r>
              <a:rPr lang="fr-BE" sz="2300" dirty="0" err="1"/>
              <a:t>Study</a:t>
            </a:r>
            <a:r>
              <a:rPr lang="fr-BE" sz="2300" dirty="0"/>
              <a:t> the long-</a:t>
            </a:r>
            <a:r>
              <a:rPr lang="fr-BE" sz="2300" dirty="0" err="1"/>
              <a:t>term</a:t>
            </a:r>
            <a:r>
              <a:rPr lang="fr-BE" sz="2300" dirty="0"/>
              <a:t> </a:t>
            </a:r>
            <a:r>
              <a:rPr lang="fr-BE" sz="2300" dirty="0" err="1"/>
              <a:t>brightness</a:t>
            </a:r>
            <a:r>
              <a:rPr lang="fr-BE" sz="2300" dirty="0"/>
              <a:t> variation of the </a:t>
            </a:r>
            <a:r>
              <a:rPr lang="fr-BE" sz="2300" dirty="0" err="1"/>
              <a:t>chromosphere</a:t>
            </a:r>
            <a:r>
              <a:rPr lang="fr-BE" sz="2300" dirty="0"/>
              <a:t> in the Ca II K line</a:t>
            </a:r>
          </a:p>
          <a:p>
            <a:pPr algn="ctr"/>
            <a:endParaRPr lang="fr-BE" sz="2000" dirty="0"/>
          </a:p>
          <a:p>
            <a:pPr algn="ctr"/>
            <a:endParaRPr lang="fr-BE" sz="2000" dirty="0"/>
          </a:p>
          <a:p>
            <a:pPr algn="ctr"/>
            <a:endParaRPr lang="fr-BE" sz="2000" dirty="0"/>
          </a:p>
          <a:p>
            <a:pPr algn="ctr"/>
            <a:r>
              <a:rPr lang="fr-BE" sz="3000" u="sng" dirty="0"/>
              <a:t>Goal :</a:t>
            </a:r>
            <a:r>
              <a:rPr lang="fr-BE" sz="3000" dirty="0"/>
              <a:t> </a:t>
            </a:r>
          </a:p>
          <a:p>
            <a:pPr algn="ctr"/>
            <a:endParaRPr lang="fr-BE" sz="1000" dirty="0"/>
          </a:p>
          <a:p>
            <a:pPr algn="ctr"/>
            <a:r>
              <a:rPr lang="fr-BE" sz="2300" dirty="0" err="1"/>
              <a:t>Reach</a:t>
            </a:r>
            <a:r>
              <a:rPr lang="fr-BE" sz="2300" dirty="0"/>
              <a:t> a </a:t>
            </a:r>
            <a:r>
              <a:rPr lang="fr-BE" sz="2300" dirty="0" err="1"/>
              <a:t>better</a:t>
            </a:r>
            <a:r>
              <a:rPr lang="fr-BE" sz="2300" dirty="0"/>
              <a:t> </a:t>
            </a:r>
            <a:r>
              <a:rPr lang="fr-BE" sz="2300" dirty="0" err="1"/>
              <a:t>understanding</a:t>
            </a:r>
            <a:r>
              <a:rPr lang="fr-BE" sz="2300" dirty="0"/>
              <a:t> of the </a:t>
            </a:r>
            <a:r>
              <a:rPr lang="fr-BE" sz="2300" dirty="0" err="1"/>
              <a:t>different</a:t>
            </a:r>
            <a:r>
              <a:rPr lang="fr-BE" sz="2300" dirty="0"/>
              <a:t> contributions of </a:t>
            </a:r>
            <a:r>
              <a:rPr lang="fr-BE" sz="2300" dirty="0" err="1"/>
              <a:t>those</a:t>
            </a:r>
            <a:r>
              <a:rPr lang="fr-BE" sz="2300" dirty="0"/>
              <a:t> structures</a:t>
            </a:r>
          </a:p>
          <a:p>
            <a:pPr algn="ctr"/>
            <a:endParaRPr lang="fr-BE" sz="2500" u="sng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BFBC29-8E62-4354-B2EE-01C6D4341C58}"/>
              </a:ext>
            </a:extLst>
          </p:cNvPr>
          <p:cNvSpPr/>
          <p:nvPr/>
        </p:nvSpPr>
        <p:spPr>
          <a:xfrm>
            <a:off x="459350" y="6570652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239106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13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0294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CLV correction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7E3905-5F4D-464A-8315-DF7B80F772B8}"/>
              </a:ext>
            </a:extLst>
          </p:cNvPr>
          <p:cNvSpPr txBox="1"/>
          <p:nvPr/>
        </p:nvSpPr>
        <p:spPr>
          <a:xfrm>
            <a:off x="5170576" y="3518722"/>
            <a:ext cx="39313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b="1" dirty="0" err="1">
                <a:solidFill>
                  <a:srgbClr val="0070C0"/>
                </a:solidFill>
              </a:rPr>
              <a:t>Brighter</a:t>
            </a:r>
            <a:r>
              <a:rPr lang="fr-BE" sz="2500" b="1" dirty="0">
                <a:solidFill>
                  <a:srgbClr val="FF0000"/>
                </a:solidFill>
              </a:rPr>
              <a:t> </a:t>
            </a:r>
            <a:r>
              <a:rPr lang="fr-BE" sz="2500" b="1" dirty="0"/>
              <a:t>at the center</a:t>
            </a:r>
          </a:p>
          <a:p>
            <a:endParaRPr lang="fr-BE" sz="2500" b="1" dirty="0"/>
          </a:p>
          <a:p>
            <a:r>
              <a:rPr lang="fr-BE" sz="2500" b="1" dirty="0" err="1">
                <a:solidFill>
                  <a:srgbClr val="00B050"/>
                </a:solidFill>
              </a:rPr>
              <a:t>Darker</a:t>
            </a:r>
            <a:r>
              <a:rPr lang="fr-BE" sz="2500" b="1" dirty="0">
                <a:solidFill>
                  <a:srgbClr val="FF0000"/>
                </a:solidFill>
              </a:rPr>
              <a:t> </a:t>
            </a:r>
            <a:r>
              <a:rPr lang="fr-BE" sz="2500" b="1" dirty="0"/>
              <a:t>at the </a:t>
            </a:r>
            <a:r>
              <a:rPr lang="fr-BE" sz="2500" b="1" dirty="0" err="1"/>
              <a:t>limb</a:t>
            </a:r>
            <a:endParaRPr lang="fr-BE" sz="2500" b="1" dirty="0"/>
          </a:p>
        </p:txBody>
      </p:sp>
      <p:pic>
        <p:nvPicPr>
          <p:cNvPr id="17" name="Image 16" descr="Une image contenant piscine à balles, intérieur, noir, blanc&#10;&#10;Description générée automatiquement">
            <a:extLst>
              <a:ext uri="{FF2B5EF4-FFF2-40B4-BE49-F238E27FC236}">
                <a16:creationId xmlns:a16="http://schemas.microsoft.com/office/drawing/2014/main" id="{F1B5F23B-E72C-4751-93F2-83BFC615F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484772" cy="45000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0295A88-DFF2-4DB7-9F83-C429D949A255}"/>
              </a:ext>
            </a:extLst>
          </p:cNvPr>
          <p:cNvSpPr/>
          <p:nvPr/>
        </p:nvSpPr>
        <p:spPr>
          <a:xfrm>
            <a:off x="685804" y="2161970"/>
            <a:ext cx="3960000" cy="39600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70C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A6A7B3-84EF-4F6B-A4A0-5CCB8C6D72B2}"/>
              </a:ext>
            </a:extLst>
          </p:cNvPr>
          <p:cNvSpPr/>
          <p:nvPr/>
        </p:nvSpPr>
        <p:spPr>
          <a:xfrm>
            <a:off x="1981736" y="3421970"/>
            <a:ext cx="1440000" cy="144000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70C0"/>
              </a:solidFill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37A02C4C-5ECC-4073-A4E6-89BD3C07E6FD}"/>
              </a:ext>
            </a:extLst>
          </p:cNvPr>
          <p:cNvSpPr/>
          <p:nvPr/>
        </p:nvSpPr>
        <p:spPr>
          <a:xfrm>
            <a:off x="8314790" y="4029074"/>
            <a:ext cx="787168" cy="25780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1E7EB47-CF8F-4C33-BA43-9955964A7DC1}"/>
              </a:ext>
            </a:extLst>
          </p:cNvPr>
          <p:cNvSpPr txBox="1"/>
          <p:nvPr/>
        </p:nvSpPr>
        <p:spPr>
          <a:xfrm>
            <a:off x="9309701" y="3539879"/>
            <a:ext cx="2652624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BE" sz="3000" b="1" dirty="0">
                <a:solidFill>
                  <a:srgbClr val="FF0000"/>
                </a:solidFill>
              </a:rPr>
              <a:t>C</a:t>
            </a:r>
            <a:r>
              <a:rPr lang="fr-BE" sz="3000" b="1" dirty="0"/>
              <a:t>enter-to-</a:t>
            </a:r>
            <a:r>
              <a:rPr lang="fr-BE" sz="3000" b="1" dirty="0" err="1">
                <a:solidFill>
                  <a:srgbClr val="FF0000"/>
                </a:solidFill>
              </a:rPr>
              <a:t>L</a:t>
            </a:r>
            <a:r>
              <a:rPr lang="fr-BE" sz="3000" b="1" dirty="0" err="1"/>
              <a:t>imb</a:t>
            </a:r>
            <a:endParaRPr lang="fr-BE" sz="3000" b="1" dirty="0"/>
          </a:p>
          <a:p>
            <a:pPr algn="ctr"/>
            <a:endParaRPr lang="fr-BE" sz="1000" b="1" dirty="0"/>
          </a:p>
          <a:p>
            <a:pPr algn="ctr"/>
            <a:r>
              <a:rPr lang="fr-BE" sz="3000" b="1" dirty="0">
                <a:solidFill>
                  <a:srgbClr val="FF0000"/>
                </a:solidFill>
              </a:rPr>
              <a:t>V</a:t>
            </a:r>
            <a:r>
              <a:rPr lang="fr-BE" sz="3000" b="1" dirty="0"/>
              <a:t>ariation</a:t>
            </a:r>
          </a:p>
        </p:txBody>
      </p:sp>
    </p:spTree>
    <p:extLst>
      <p:ext uri="{BB962C8B-B14F-4D97-AF65-F5344CB8AC3E}">
        <p14:creationId xmlns:p14="http://schemas.microsoft.com/office/powerpoint/2010/main" val="182586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37939A8A-A851-4F11-AB87-5F81FA7A7684}"/>
              </a:ext>
            </a:extLst>
          </p:cNvPr>
          <p:cNvSpPr/>
          <p:nvPr/>
        </p:nvSpPr>
        <p:spPr>
          <a:xfrm rot="16200000">
            <a:off x="5883648" y="3238378"/>
            <a:ext cx="397427" cy="20041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14</a:t>
            </a:fld>
            <a:endParaRPr lang="fr-B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5552D9E-7AF2-428B-9CBB-E0372F7A89C0}"/>
              </a:ext>
            </a:extLst>
          </p:cNvPr>
          <p:cNvSpPr txBox="1"/>
          <p:nvPr/>
        </p:nvSpPr>
        <p:spPr>
          <a:xfrm>
            <a:off x="4959350" y="3557984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AFTER CLV</a:t>
            </a:r>
          </a:p>
        </p:txBody>
      </p:sp>
      <p:pic>
        <p:nvPicPr>
          <p:cNvPr id="10" name="Image 9" descr="Une image contenant piscine à balles, intérieur, noir, blanc&#10;&#10;Description générée automatiquement">
            <a:extLst>
              <a:ext uri="{FF2B5EF4-FFF2-40B4-BE49-F238E27FC236}">
                <a16:creationId xmlns:a16="http://schemas.microsoft.com/office/drawing/2014/main" id="{1DE78223-A782-409F-BE3B-3F7006962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484772" cy="4500000"/>
          </a:xfrm>
          <a:prstGeom prst="rect">
            <a:avLst/>
          </a:prstGeom>
        </p:spPr>
      </p:pic>
      <p:pic>
        <p:nvPicPr>
          <p:cNvPr id="8" name="Image 7" descr="Une image contenant texte, blanc, noir&#10;&#10;Description générée automatiquement">
            <a:extLst>
              <a:ext uri="{FF2B5EF4-FFF2-40B4-BE49-F238E27FC236}">
                <a16:creationId xmlns:a16="http://schemas.microsoft.com/office/drawing/2014/main" id="{6BAB69F7-C39F-48FF-A185-42D4FCE0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87" y="1891970"/>
            <a:ext cx="4500000" cy="4507627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0294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CLV correction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E35454E-94F3-4589-84E2-14EA9EB371D8}"/>
              </a:ext>
            </a:extLst>
          </p:cNvPr>
          <p:cNvSpPr txBox="1"/>
          <p:nvPr/>
        </p:nvSpPr>
        <p:spPr>
          <a:xfrm>
            <a:off x="4959350" y="4482317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21733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15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15" name="Intensity_variation">
            <a:hlinkClick r:id="" action="ppaction://media"/>
            <a:extLst>
              <a:ext uri="{FF2B5EF4-FFF2-40B4-BE49-F238E27FC236}">
                <a16:creationId xmlns:a16="http://schemas.microsoft.com/office/drawing/2014/main" id="{2394AB52-BD80-47E5-8458-935457F77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29913" y="1720743"/>
            <a:ext cx="15002196" cy="500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16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6255B765-2966-4796-AA41-3B1DB952A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500000" cy="4500000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E7E63A8F-CA19-41D1-A67F-CC55AE964968}"/>
              </a:ext>
            </a:extLst>
          </p:cNvPr>
          <p:cNvSpPr/>
          <p:nvPr/>
        </p:nvSpPr>
        <p:spPr>
          <a:xfrm rot="21291088">
            <a:off x="4250677" y="3933455"/>
            <a:ext cx="504287" cy="70149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CD9D6CD-0864-4F04-9008-E0455D7B4103}"/>
              </a:ext>
            </a:extLst>
          </p:cNvPr>
          <p:cNvSpPr txBox="1"/>
          <p:nvPr/>
        </p:nvSpPr>
        <p:spPr>
          <a:xfrm>
            <a:off x="1755402" y="2182834"/>
            <a:ext cx="1907895" cy="4770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fr-BE" sz="2500" b="1" dirty="0">
                <a:solidFill>
                  <a:schemeClr val="accent4"/>
                </a:solidFill>
              </a:rPr>
              <a:t>Bright plages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C1AFBFB-21F4-49AC-B99C-A73877703762}"/>
              </a:ext>
            </a:extLst>
          </p:cNvPr>
          <p:cNvSpPr/>
          <p:nvPr/>
        </p:nvSpPr>
        <p:spPr>
          <a:xfrm rot="3518866">
            <a:off x="4098864" y="3246129"/>
            <a:ext cx="504287" cy="80226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5B9B41B-FFE2-4E13-8719-DA3651FA95E3}"/>
              </a:ext>
            </a:extLst>
          </p:cNvPr>
          <p:cNvSpPr/>
          <p:nvPr/>
        </p:nvSpPr>
        <p:spPr>
          <a:xfrm rot="2909835">
            <a:off x="1007693" y="4515987"/>
            <a:ext cx="727812" cy="1075444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ACEDF2B-AA0A-4306-AF31-BE741BF69B49}"/>
              </a:ext>
            </a:extLst>
          </p:cNvPr>
          <p:cNvSpPr/>
          <p:nvPr/>
        </p:nvSpPr>
        <p:spPr>
          <a:xfrm>
            <a:off x="1840375" y="4471615"/>
            <a:ext cx="833377" cy="1165255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CCF2E4-B51B-423D-B37D-B8071D4EF594}"/>
              </a:ext>
            </a:extLst>
          </p:cNvPr>
          <p:cNvSpPr/>
          <p:nvPr/>
        </p:nvSpPr>
        <p:spPr>
          <a:xfrm rot="4036281">
            <a:off x="2317188" y="3058678"/>
            <a:ext cx="824650" cy="160480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CE616BB-6DB9-408F-9FB8-B35FDC14411D}"/>
              </a:ext>
            </a:extLst>
          </p:cNvPr>
          <p:cNvSpPr/>
          <p:nvPr/>
        </p:nvSpPr>
        <p:spPr>
          <a:xfrm rot="4036281">
            <a:off x="2694561" y="4312080"/>
            <a:ext cx="1000258" cy="109748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896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17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467F90AE-0192-412B-AB2D-0075A7E1A688}"/>
              </a:ext>
            </a:extLst>
          </p:cNvPr>
          <p:cNvSpPr/>
          <p:nvPr/>
        </p:nvSpPr>
        <p:spPr>
          <a:xfrm rot="16200000">
            <a:off x="5477337" y="3602858"/>
            <a:ext cx="348021" cy="11687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0A700C7-3472-4886-A878-243147228D1A}"/>
              </a:ext>
            </a:extLst>
          </p:cNvPr>
          <p:cNvSpPr txBox="1"/>
          <p:nvPr/>
        </p:nvSpPr>
        <p:spPr>
          <a:xfrm>
            <a:off x="6500138" y="6421466"/>
            <a:ext cx="230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rgbClr val="FF0000"/>
                </a:solidFill>
              </a:rPr>
              <a:t>95th percentile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3211D57-A04A-4EA1-AF11-D5516B949A68}"/>
              </a:ext>
            </a:extLst>
          </p:cNvPr>
          <p:cNvSpPr txBox="1"/>
          <p:nvPr/>
        </p:nvSpPr>
        <p:spPr>
          <a:xfrm>
            <a:off x="8698642" y="6421466"/>
            <a:ext cx="230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rgbClr val="FF0000"/>
                </a:solidFill>
              </a:rPr>
              <a:t>98th percentile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AC5BF5-69A6-4AE1-A69F-40972A01216B}"/>
              </a:ext>
            </a:extLst>
          </p:cNvPr>
          <p:cNvSpPr txBox="1"/>
          <p:nvPr/>
        </p:nvSpPr>
        <p:spPr>
          <a:xfrm>
            <a:off x="6414186" y="1569300"/>
            <a:ext cx="230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rgbClr val="FF0000"/>
                </a:solidFill>
              </a:rPr>
              <a:t>Mean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  <a:r>
              <a:rPr lang="fr-BE" sz="2000" b="1" dirty="0" err="1">
                <a:solidFill>
                  <a:srgbClr val="FF0000"/>
                </a:solidFill>
              </a:rPr>
              <a:t>intensity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DF15EE-04E1-4782-A855-BB0A32D37B89}"/>
              </a:ext>
            </a:extLst>
          </p:cNvPr>
          <p:cNvSpPr txBox="1"/>
          <p:nvPr/>
        </p:nvSpPr>
        <p:spPr>
          <a:xfrm>
            <a:off x="8735103" y="1583100"/>
            <a:ext cx="230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rgbClr val="FF0000"/>
                </a:solidFill>
              </a:rPr>
              <a:t>90th percentile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5EFDFA2-C3FC-4BC4-B2BB-CF07DAD7B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500000" cy="4500000"/>
          </a:xfrm>
          <a:prstGeom prst="rect">
            <a:avLst/>
          </a:prstGeom>
        </p:spPr>
      </p:pic>
      <p:pic>
        <p:nvPicPr>
          <p:cNvPr id="5" name="Image 4" descr="Une image contenant objet d’extérieur, sombre, ciel nocturne&#10;&#10;Description générée automatiquement">
            <a:extLst>
              <a:ext uri="{FF2B5EF4-FFF2-40B4-BE49-F238E27FC236}">
                <a16:creationId xmlns:a16="http://schemas.microsoft.com/office/drawing/2014/main" id="{04178791-9BFF-4213-B6E5-D6619D347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67" y="4215075"/>
            <a:ext cx="2254927" cy="2254927"/>
          </a:xfrm>
          <a:prstGeom prst="rect">
            <a:avLst/>
          </a:prstGeom>
        </p:spPr>
      </p:pic>
      <p:pic>
        <p:nvPicPr>
          <p:cNvPr id="8" name="Image 7" descr="Une image contenant blanc, noir&#10;&#10;Description générée automatiquement">
            <a:extLst>
              <a:ext uri="{FF2B5EF4-FFF2-40B4-BE49-F238E27FC236}">
                <a16:creationId xmlns:a16="http://schemas.microsoft.com/office/drawing/2014/main" id="{20333AB1-44FE-4D6D-BF49-0151B4D73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73" y="1935601"/>
            <a:ext cx="2254926" cy="2254926"/>
          </a:xfrm>
          <a:prstGeom prst="rect">
            <a:avLst/>
          </a:prstGeom>
        </p:spPr>
      </p:pic>
      <p:pic>
        <p:nvPicPr>
          <p:cNvPr id="10" name="Image 9" descr="Une image contenant arbre, extérieur, ciel nocturne&#10;&#10;Description générée automatiquement">
            <a:extLst>
              <a:ext uri="{FF2B5EF4-FFF2-40B4-BE49-F238E27FC236}">
                <a16:creationId xmlns:a16="http://schemas.microsoft.com/office/drawing/2014/main" id="{650115CD-1000-44E0-A2C3-C832C0D8A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311" y="1942565"/>
            <a:ext cx="2254927" cy="2247962"/>
          </a:xfrm>
          <a:prstGeom prst="rect">
            <a:avLst/>
          </a:prstGeom>
        </p:spPr>
      </p:pic>
      <p:pic>
        <p:nvPicPr>
          <p:cNvPr id="12" name="Image 11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7B347495-B740-4394-AB5F-7E73A6CDD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72" y="4215076"/>
            <a:ext cx="2254927" cy="22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0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18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0A5027-4EEF-4E19-81B0-8D08AF164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24" y="1891970"/>
            <a:ext cx="4500000" cy="449230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6255B765-2966-4796-AA41-3B1DB952A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1891970"/>
            <a:ext cx="4500000" cy="4500000"/>
          </a:xfrm>
          <a:prstGeom prst="rect">
            <a:avLst/>
          </a:prstGeom>
        </p:spPr>
      </p:pic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467F90AE-0192-412B-AB2D-0075A7E1A688}"/>
              </a:ext>
            </a:extLst>
          </p:cNvPr>
          <p:cNvSpPr/>
          <p:nvPr/>
        </p:nvSpPr>
        <p:spPr>
          <a:xfrm rot="16200000">
            <a:off x="5883648" y="3256189"/>
            <a:ext cx="397427" cy="20041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1267F56-5CFD-4024-9405-0928C9F2D914}"/>
              </a:ext>
            </a:extLst>
          </p:cNvPr>
          <p:cNvSpPr txBox="1"/>
          <p:nvPr/>
        </p:nvSpPr>
        <p:spPr>
          <a:xfrm>
            <a:off x="4959350" y="3574215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 err="1">
                <a:solidFill>
                  <a:srgbClr val="FF0000"/>
                </a:solidFill>
              </a:rPr>
              <a:t>Threshold</a:t>
            </a:r>
            <a:endParaRPr lang="fr-BE" sz="2500" b="1" dirty="0">
              <a:solidFill>
                <a:srgbClr val="FF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2FE3EC5-8278-4277-ACE1-DA9FFF782A5F}"/>
              </a:ext>
            </a:extLst>
          </p:cNvPr>
          <p:cNvSpPr txBox="1"/>
          <p:nvPr/>
        </p:nvSpPr>
        <p:spPr>
          <a:xfrm>
            <a:off x="4959350" y="4482317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95th percentile</a:t>
            </a:r>
          </a:p>
        </p:txBody>
      </p:sp>
    </p:spTree>
    <p:extLst>
      <p:ext uri="{BB962C8B-B14F-4D97-AF65-F5344CB8AC3E}">
        <p14:creationId xmlns:p14="http://schemas.microsoft.com/office/powerpoint/2010/main" val="1615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1B6CE53-CE6D-4AF3-BB2F-FA171B4D9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" y="1891968"/>
            <a:ext cx="4500000" cy="449230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19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88A0A-A469-4552-B055-DD6700DE26CC}"/>
              </a:ext>
            </a:extLst>
          </p:cNvPr>
          <p:cNvSpPr txBox="1"/>
          <p:nvPr/>
        </p:nvSpPr>
        <p:spPr>
          <a:xfrm>
            <a:off x="1611895" y="2367069"/>
            <a:ext cx="1799291" cy="4770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00B050"/>
                </a:solidFill>
              </a:rPr>
              <a:t>Not plages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2EE613A-48AB-41CD-A888-C58D01BC4812}"/>
              </a:ext>
            </a:extLst>
          </p:cNvPr>
          <p:cNvCxnSpPr>
            <a:cxnSpLocks/>
          </p:cNvCxnSpPr>
          <p:nvPr/>
        </p:nvCxnSpPr>
        <p:spPr>
          <a:xfrm flipV="1">
            <a:off x="2870200" y="2946401"/>
            <a:ext cx="109186" cy="10484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E88D93A-A7D9-4824-9663-0A596DA8FAF3}"/>
              </a:ext>
            </a:extLst>
          </p:cNvPr>
          <p:cNvCxnSpPr>
            <a:cxnSpLocks/>
          </p:cNvCxnSpPr>
          <p:nvPr/>
        </p:nvCxnSpPr>
        <p:spPr>
          <a:xfrm flipV="1">
            <a:off x="1847389" y="2946400"/>
            <a:ext cx="489411" cy="10484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CC660100-2027-4028-895F-A85684D7775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22" y="2158122"/>
            <a:ext cx="3960000" cy="39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08DCB29-39EB-4E0E-ADA2-AA14E967BF4A}"/>
              </a:ext>
            </a:extLst>
          </p:cNvPr>
          <p:cNvSpPr txBox="1"/>
          <p:nvPr/>
        </p:nvSpPr>
        <p:spPr>
          <a:xfrm>
            <a:off x="4955682" y="3242788"/>
            <a:ext cx="2685373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u="sng" dirty="0"/>
              <a:t>Solution :</a:t>
            </a:r>
          </a:p>
          <a:p>
            <a:pPr algn="ctr"/>
            <a:endParaRPr lang="fr-BE" sz="1050" dirty="0"/>
          </a:p>
          <a:p>
            <a:pPr algn="ctr"/>
            <a:r>
              <a:rPr lang="fr-BE" sz="2700" dirty="0" err="1"/>
              <a:t>Using</a:t>
            </a:r>
            <a:r>
              <a:rPr lang="fr-BE" sz="2700" dirty="0"/>
              <a:t> the size of </a:t>
            </a:r>
            <a:r>
              <a:rPr lang="fr-BE" sz="2700" dirty="0" err="1"/>
              <a:t>supergranulation</a:t>
            </a:r>
            <a:r>
              <a:rPr lang="fr-BE" sz="27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74B75C8-1E79-4CD1-9E6C-BB631DD7BF73}"/>
                  </a:ext>
                </a:extLst>
              </p:cNvPr>
              <p:cNvSpPr txBox="1"/>
              <p:nvPr/>
            </p:nvSpPr>
            <p:spPr>
              <a:xfrm>
                <a:off x="7644722" y="1647877"/>
                <a:ext cx="3960000" cy="475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BE" sz="2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3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BE" sz="2300" b="0" i="1" smtClean="0">
                            <a:latin typeface="Cambria Math" panose="02040503050406030204" pitchFamily="18" charset="0"/>
                          </a:rPr>
                          <m:t>𝑠𝑔</m:t>
                        </m:r>
                      </m:sub>
                    </m:sSub>
                    <m:r>
                      <a:rPr lang="fr-BE" sz="23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BE" sz="2300" dirty="0"/>
                  <a:t> </a:t>
                </a:r>
                <a:r>
                  <a:rPr lang="fr-BE" sz="2300" dirty="0" err="1"/>
                  <a:t>Supergranular</a:t>
                </a:r>
                <a:r>
                  <a:rPr lang="fr-BE" sz="2300" dirty="0"/>
                  <a:t> </a:t>
                </a:r>
                <a:r>
                  <a:rPr lang="fr-BE" sz="2300" dirty="0" err="1"/>
                  <a:t>cell</a:t>
                </a:r>
                <a:r>
                  <a:rPr lang="fr-BE" sz="2300" dirty="0"/>
                  <a:t> radius</a:t>
                </a: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74B75C8-1E79-4CD1-9E6C-BB631DD7B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4722" y="1647877"/>
                <a:ext cx="3960000" cy="475066"/>
              </a:xfrm>
              <a:prstGeom prst="rect">
                <a:avLst/>
              </a:prstGeom>
              <a:blipFill>
                <a:blip r:embed="rId6"/>
                <a:stretch>
                  <a:fillRect t="-7692" r="-1846" b="-2307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40B26D5-4772-4391-8410-77FA0C6A6310}"/>
              </a:ext>
            </a:extLst>
          </p:cNvPr>
          <p:cNvCxnSpPr>
            <a:cxnSpLocks/>
          </p:cNvCxnSpPr>
          <p:nvPr/>
        </p:nvCxnSpPr>
        <p:spPr>
          <a:xfrm flipV="1">
            <a:off x="1371599" y="2946400"/>
            <a:ext cx="646610" cy="5819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22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Summary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0E8708E-93ED-4AC0-A349-2A2E6340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</a:t>
            </a:fld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1754EC-1630-49A0-8404-69C8AB6267FD}"/>
              </a:ext>
            </a:extLst>
          </p:cNvPr>
          <p:cNvSpPr txBox="1"/>
          <p:nvPr/>
        </p:nvSpPr>
        <p:spPr>
          <a:xfrm>
            <a:off x="4702977" y="2292355"/>
            <a:ext cx="36607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>
                <a:solidFill>
                  <a:srgbClr val="FF0000"/>
                </a:solidFill>
              </a:rPr>
              <a:t>PHOTOSPHERE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396C2F1-840B-4F03-940F-4F78B77E36C6}"/>
              </a:ext>
            </a:extLst>
          </p:cNvPr>
          <p:cNvSpPr txBox="1"/>
          <p:nvPr/>
        </p:nvSpPr>
        <p:spPr>
          <a:xfrm>
            <a:off x="8347240" y="2292628"/>
            <a:ext cx="3753377" cy="480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>
                <a:solidFill>
                  <a:srgbClr val="FF0000"/>
                </a:solidFill>
              </a:rPr>
              <a:t>CHROMOSPHERE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D39DD52-59C5-4103-8978-7FC82AC8E2AA}"/>
              </a:ext>
            </a:extLst>
          </p:cNvPr>
          <p:cNvSpPr txBox="1"/>
          <p:nvPr/>
        </p:nvSpPr>
        <p:spPr>
          <a:xfrm>
            <a:off x="255333" y="2859680"/>
            <a:ext cx="44651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r>
              <a:rPr lang="fr-BE" sz="2000" dirty="0"/>
              <a:t>Insight in </a:t>
            </a:r>
            <a:r>
              <a:rPr lang="fr-BE" sz="2000" dirty="0" err="1"/>
              <a:t>sub-photospheric</a:t>
            </a:r>
            <a:r>
              <a:rPr lang="fr-BE" sz="2000" dirty="0"/>
              <a:t> </a:t>
            </a:r>
            <a:r>
              <a:rPr lang="fr-BE" sz="2000" dirty="0" err="1"/>
              <a:t>processes</a:t>
            </a:r>
            <a:endParaRPr lang="fr-BE" sz="2000" dirty="0"/>
          </a:p>
          <a:p>
            <a:pPr marL="285750" indent="-285750">
              <a:buFontTx/>
              <a:buChar char="-"/>
            </a:pPr>
            <a:endParaRPr lang="fr-BE" sz="2000" dirty="0"/>
          </a:p>
          <a:p>
            <a:pPr marL="285750" indent="-285750">
              <a:buFontTx/>
              <a:buChar char="-"/>
            </a:pPr>
            <a:r>
              <a:rPr lang="fr-BE" sz="2000" dirty="0" err="1"/>
              <a:t>Understanding</a:t>
            </a:r>
            <a:r>
              <a:rPr lang="fr-BE" sz="2000" dirty="0"/>
              <a:t> of global </a:t>
            </a:r>
            <a:r>
              <a:rPr lang="fr-BE" sz="2000" dirty="0" err="1"/>
              <a:t>solar</a:t>
            </a:r>
            <a:r>
              <a:rPr lang="fr-BE" sz="2000" dirty="0"/>
              <a:t> irradiance </a:t>
            </a:r>
            <a:r>
              <a:rPr lang="fr-BE" sz="2000" dirty="0" err="1"/>
              <a:t>evolution</a:t>
            </a:r>
            <a:endParaRPr lang="fr-BE" sz="2000" dirty="0"/>
          </a:p>
          <a:p>
            <a:pPr marL="285750" indent="-285750">
              <a:buFontTx/>
              <a:buChar char="-"/>
            </a:pPr>
            <a:endParaRPr lang="fr-BE" sz="2000" dirty="0"/>
          </a:p>
          <a:p>
            <a:pPr marL="285750" indent="-285750">
              <a:buFontTx/>
              <a:buChar char="-"/>
            </a:pPr>
            <a:r>
              <a:rPr lang="fr-BE" sz="2000" dirty="0" err="1"/>
              <a:t>Deciphering</a:t>
            </a:r>
            <a:r>
              <a:rPr lang="fr-BE" sz="2000" dirty="0"/>
              <a:t> </a:t>
            </a:r>
            <a:r>
              <a:rPr lang="fr-BE" sz="2000" dirty="0" err="1"/>
              <a:t>similar</a:t>
            </a:r>
            <a:r>
              <a:rPr lang="fr-BE" sz="2000" dirty="0"/>
              <a:t> </a:t>
            </a:r>
            <a:r>
              <a:rPr lang="fr-BE" sz="2000" dirty="0" err="1"/>
              <a:t>mechanisms</a:t>
            </a:r>
            <a:r>
              <a:rPr lang="fr-BE" sz="2000" dirty="0"/>
              <a:t> in </a:t>
            </a:r>
            <a:r>
              <a:rPr lang="fr-BE" sz="2000" dirty="0" err="1"/>
              <a:t>other</a:t>
            </a:r>
            <a:r>
              <a:rPr lang="fr-BE" sz="2000" dirty="0"/>
              <a:t> </a:t>
            </a:r>
            <a:r>
              <a:rPr lang="fr-BE" sz="2000" dirty="0" err="1"/>
              <a:t>sun</a:t>
            </a:r>
            <a:r>
              <a:rPr lang="fr-BE" sz="2000" dirty="0"/>
              <a:t>-like stars</a:t>
            </a:r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  <a:p>
            <a:endParaRPr lang="fr-BE" dirty="0"/>
          </a:p>
        </p:txBody>
      </p:sp>
      <p:pic>
        <p:nvPicPr>
          <p:cNvPr id="19" name="Image 18" descr="Une image contenant intérieur, noir, œuf, blanc&#10;&#10;Description générée automatiquement">
            <a:extLst>
              <a:ext uri="{FF2B5EF4-FFF2-40B4-BE49-F238E27FC236}">
                <a16:creationId xmlns:a16="http://schemas.microsoft.com/office/drawing/2014/main" id="{ED35B178-0E5C-4CCD-A66F-A3653F26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60" y="2855197"/>
            <a:ext cx="3583737" cy="3567184"/>
          </a:xfrm>
          <a:prstGeom prst="rect">
            <a:avLst/>
          </a:prstGeom>
        </p:spPr>
      </p:pic>
      <p:pic>
        <p:nvPicPr>
          <p:cNvPr id="20" name="Image 19" descr="Une image contenant noir, intérieur, piscine à balles, blanc&#10;&#10;Description générée automatiquement">
            <a:extLst>
              <a:ext uri="{FF2B5EF4-FFF2-40B4-BE49-F238E27FC236}">
                <a16:creationId xmlns:a16="http://schemas.microsoft.com/office/drawing/2014/main" id="{A0587DF0-139B-4EB3-9FF4-B6FBA4174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2855195"/>
            <a:ext cx="3607195" cy="356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7825DE0-2C11-4765-B5F6-08013090ABAA}"/>
                  </a:ext>
                </a:extLst>
              </p:cNvPr>
              <p:cNvSpPr txBox="1"/>
              <p:nvPr/>
            </p:nvSpPr>
            <p:spPr>
              <a:xfrm>
                <a:off x="152400" y="1792083"/>
                <a:ext cx="4978649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25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BE" sz="2500" dirty="0"/>
                  <a:t> </a:t>
                </a:r>
                <a:r>
                  <a:rPr lang="fr-BE" sz="2500" b="1" u="sng" dirty="0"/>
                  <a:t>AIM :</a:t>
                </a:r>
                <a:r>
                  <a:rPr lang="fr-BE" sz="2500" b="1" dirty="0"/>
                  <a:t> </a:t>
                </a:r>
                <a:r>
                  <a:rPr lang="fr-BE" sz="2500" dirty="0" err="1"/>
                  <a:t>Better</a:t>
                </a:r>
                <a:r>
                  <a:rPr lang="fr-BE" sz="2500" dirty="0"/>
                  <a:t> </a:t>
                </a:r>
                <a:r>
                  <a:rPr lang="fr-BE" sz="2500" dirty="0" err="1"/>
                  <a:t>understanding</a:t>
                </a:r>
                <a:r>
                  <a:rPr lang="fr-BE" sz="2500" dirty="0"/>
                  <a:t> of the </a:t>
                </a:r>
                <a:r>
                  <a:rPr lang="fr-BE" sz="2500" dirty="0" err="1"/>
                  <a:t>evolution</a:t>
                </a:r>
                <a:r>
                  <a:rPr lang="fr-BE" sz="2500" dirty="0"/>
                  <a:t> of </a:t>
                </a:r>
                <a:r>
                  <a:rPr lang="fr-BE" sz="2500" dirty="0" err="1"/>
                  <a:t>magnetic</a:t>
                </a:r>
                <a:r>
                  <a:rPr lang="fr-BE" sz="2500" dirty="0"/>
                  <a:t> structures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7825DE0-2C11-4765-B5F6-08013090A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792083"/>
                <a:ext cx="4978649" cy="861774"/>
              </a:xfrm>
              <a:prstGeom prst="rect">
                <a:avLst/>
              </a:prstGeom>
              <a:blipFill>
                <a:blip r:embed="rId6"/>
                <a:stretch>
                  <a:fillRect l="-1958" t="-5674" r="-1591" b="-16312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Ellipse 36">
            <a:extLst>
              <a:ext uri="{FF2B5EF4-FFF2-40B4-BE49-F238E27FC236}">
                <a16:creationId xmlns:a16="http://schemas.microsoft.com/office/drawing/2014/main" id="{308FD12F-18DD-4358-9A41-8E2C21664C3C}"/>
              </a:ext>
            </a:extLst>
          </p:cNvPr>
          <p:cNvSpPr/>
          <p:nvPr/>
        </p:nvSpPr>
        <p:spPr>
          <a:xfrm>
            <a:off x="6050387" y="4692649"/>
            <a:ext cx="600075" cy="5619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1AAF1F8-EB9C-4A70-B15F-BCB472CE72CD}"/>
              </a:ext>
            </a:extLst>
          </p:cNvPr>
          <p:cNvSpPr/>
          <p:nvPr/>
        </p:nvSpPr>
        <p:spPr>
          <a:xfrm>
            <a:off x="5388874" y="4772834"/>
            <a:ext cx="271620" cy="28217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A5491AD-EB05-46A1-A576-388F2DA8B585}"/>
              </a:ext>
            </a:extLst>
          </p:cNvPr>
          <p:cNvSpPr/>
          <p:nvPr/>
        </p:nvSpPr>
        <p:spPr>
          <a:xfrm>
            <a:off x="5344225" y="3687171"/>
            <a:ext cx="360917" cy="3643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BF54E74-F28E-470E-A3FB-00750DE615A6}"/>
              </a:ext>
            </a:extLst>
          </p:cNvPr>
          <p:cNvSpPr/>
          <p:nvPr/>
        </p:nvSpPr>
        <p:spPr>
          <a:xfrm>
            <a:off x="7124730" y="4266933"/>
            <a:ext cx="247557" cy="21860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A2B3180-9F28-472A-AE8F-A15084050E92}"/>
              </a:ext>
            </a:extLst>
          </p:cNvPr>
          <p:cNvSpPr/>
          <p:nvPr/>
        </p:nvSpPr>
        <p:spPr>
          <a:xfrm rot="20010546">
            <a:off x="7190530" y="4502552"/>
            <a:ext cx="401376" cy="5619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D5CE91DD-7574-4878-85B3-058F613A0DE5}"/>
              </a:ext>
            </a:extLst>
          </p:cNvPr>
          <p:cNvSpPr/>
          <p:nvPr/>
        </p:nvSpPr>
        <p:spPr>
          <a:xfrm rot="18364483">
            <a:off x="7624490" y="4425475"/>
            <a:ext cx="228483" cy="42662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6C4DC8D-6329-42D4-B0DA-BEA5451E68D9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5702372" y="3464332"/>
            <a:ext cx="295588" cy="25856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E2BD5D5C-73C5-4349-BAAD-9E264858F367}"/>
              </a:ext>
            </a:extLst>
          </p:cNvPr>
          <p:cNvCxnSpPr>
            <a:cxnSpLocks/>
          </p:cNvCxnSpPr>
          <p:nvPr/>
        </p:nvCxnSpPr>
        <p:spPr>
          <a:xfrm flipH="1">
            <a:off x="5621265" y="3625914"/>
            <a:ext cx="533087" cy="11300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8C4660CD-AA5E-4426-B004-E229C960DE57}"/>
              </a:ext>
            </a:extLst>
          </p:cNvPr>
          <p:cNvCxnSpPr>
            <a:cxnSpLocks/>
          </p:cNvCxnSpPr>
          <p:nvPr/>
        </p:nvCxnSpPr>
        <p:spPr>
          <a:xfrm flipH="1">
            <a:off x="6374097" y="3620437"/>
            <a:ext cx="130709" cy="10423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CF8716A-3298-48B2-9956-9EB03471DF48}"/>
              </a:ext>
            </a:extLst>
          </p:cNvPr>
          <p:cNvCxnSpPr>
            <a:cxnSpLocks/>
          </p:cNvCxnSpPr>
          <p:nvPr/>
        </p:nvCxnSpPr>
        <p:spPr>
          <a:xfrm>
            <a:off x="6874326" y="3627931"/>
            <a:ext cx="315903" cy="6145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53290EB0-583B-45B6-A3C1-0180D7AF7483}"/>
              </a:ext>
            </a:extLst>
          </p:cNvPr>
          <p:cNvCxnSpPr>
            <a:cxnSpLocks/>
          </p:cNvCxnSpPr>
          <p:nvPr/>
        </p:nvCxnSpPr>
        <p:spPr>
          <a:xfrm>
            <a:off x="7299393" y="3627931"/>
            <a:ext cx="163060" cy="9046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9A19424A-2950-48A1-B0C2-2A87C4D60BF9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493754" y="3464332"/>
            <a:ext cx="287395" cy="10313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BEFBF10A-13BA-4A48-8B07-77CA3292FECA}"/>
              </a:ext>
            </a:extLst>
          </p:cNvPr>
          <p:cNvSpPr txBox="1"/>
          <p:nvPr/>
        </p:nvSpPr>
        <p:spPr>
          <a:xfrm>
            <a:off x="5997960" y="3302749"/>
            <a:ext cx="1495794" cy="3231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b="1" dirty="0" err="1">
                <a:solidFill>
                  <a:schemeClr val="accent1"/>
                </a:solidFill>
              </a:rPr>
              <a:t>Sunspots</a:t>
            </a:r>
            <a:r>
              <a:rPr lang="fr-BE" sz="1500" b="1" dirty="0">
                <a:solidFill>
                  <a:schemeClr val="accent1"/>
                </a:solidFill>
              </a:rPr>
              <a:t> groups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2450BFA-D1B6-41E5-87E8-8EF147D1DA63}"/>
              </a:ext>
            </a:extLst>
          </p:cNvPr>
          <p:cNvSpPr/>
          <p:nvPr/>
        </p:nvSpPr>
        <p:spPr>
          <a:xfrm rot="15866706">
            <a:off x="9796066" y="4408378"/>
            <a:ext cx="665574" cy="11891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F83073E-362D-423F-8A4B-EC1A287E9571}"/>
              </a:ext>
            </a:extLst>
          </p:cNvPr>
          <p:cNvSpPr/>
          <p:nvPr/>
        </p:nvSpPr>
        <p:spPr>
          <a:xfrm rot="17529619">
            <a:off x="10667646" y="3888871"/>
            <a:ext cx="849595" cy="1287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81D053C1-9BB7-4C12-8A61-784BD2C2A479}"/>
              </a:ext>
            </a:extLst>
          </p:cNvPr>
          <p:cNvSpPr/>
          <p:nvPr/>
        </p:nvSpPr>
        <p:spPr>
          <a:xfrm rot="17529619">
            <a:off x="8877669" y="4592794"/>
            <a:ext cx="611526" cy="574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B1E4890-8EAF-4D1A-8DD4-D9F5691B78BB}"/>
              </a:ext>
            </a:extLst>
          </p:cNvPr>
          <p:cNvSpPr/>
          <p:nvPr/>
        </p:nvSpPr>
        <p:spPr>
          <a:xfrm rot="17529619">
            <a:off x="8919481" y="3654163"/>
            <a:ext cx="420546" cy="482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8D436944-5B53-47E9-924B-8A0FF7500162}"/>
              </a:ext>
            </a:extLst>
          </p:cNvPr>
          <p:cNvSpPr txBox="1"/>
          <p:nvPr/>
        </p:nvSpPr>
        <p:spPr>
          <a:xfrm>
            <a:off x="9727837" y="3352266"/>
            <a:ext cx="1216359" cy="3231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BE" sz="1500" b="1" dirty="0">
                <a:solidFill>
                  <a:srgbClr val="FF0000"/>
                </a:solidFill>
              </a:rPr>
              <a:t>Bright plages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3FB34974-0063-4D78-9F07-3F254615B9E2}"/>
              </a:ext>
            </a:extLst>
          </p:cNvPr>
          <p:cNvCxnSpPr>
            <a:cxnSpLocks/>
            <a:stCxn id="68" idx="1"/>
          </p:cNvCxnSpPr>
          <p:nvPr/>
        </p:nvCxnSpPr>
        <p:spPr>
          <a:xfrm flipH="1">
            <a:off x="9358393" y="3513849"/>
            <a:ext cx="369444" cy="22151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62672EB-3AEE-4857-8C20-F95B7544AEF5}"/>
              </a:ext>
            </a:extLst>
          </p:cNvPr>
          <p:cNvCxnSpPr>
            <a:cxnSpLocks/>
          </p:cNvCxnSpPr>
          <p:nvPr/>
        </p:nvCxnSpPr>
        <p:spPr>
          <a:xfrm flipH="1">
            <a:off x="9397798" y="3673475"/>
            <a:ext cx="569224" cy="902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095B51D-B53E-485F-B5AF-89D6423DEB4A}"/>
              </a:ext>
            </a:extLst>
          </p:cNvPr>
          <p:cNvCxnSpPr>
            <a:cxnSpLocks/>
            <a:stCxn id="68" idx="2"/>
          </p:cNvCxnSpPr>
          <p:nvPr/>
        </p:nvCxnSpPr>
        <p:spPr>
          <a:xfrm flipH="1">
            <a:off x="10188745" y="3675431"/>
            <a:ext cx="147272" cy="9387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3799ADA8-412A-4EB4-993A-C33471BF4BFA}"/>
              </a:ext>
            </a:extLst>
          </p:cNvPr>
          <p:cNvCxnSpPr>
            <a:cxnSpLocks/>
          </p:cNvCxnSpPr>
          <p:nvPr/>
        </p:nvCxnSpPr>
        <p:spPr>
          <a:xfrm>
            <a:off x="10618472" y="3673475"/>
            <a:ext cx="223188" cy="3446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4EC17F7E-F39E-4E63-AA92-1DAAF35AAD3C}"/>
              </a:ext>
            </a:extLst>
          </p:cNvPr>
          <p:cNvSpPr/>
          <p:nvPr/>
        </p:nvSpPr>
        <p:spPr>
          <a:xfrm>
            <a:off x="7300727" y="6467239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</p:spTree>
    <p:extLst>
      <p:ext uri="{BB962C8B-B14F-4D97-AF65-F5344CB8AC3E}">
        <p14:creationId xmlns:p14="http://schemas.microsoft.com/office/powerpoint/2010/main" val="4151488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20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8606875-63AA-4520-AFD1-37E9CF411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387" y="1870877"/>
            <a:ext cx="4500000" cy="4511811"/>
          </a:xfrm>
          <a:prstGeom prst="rect">
            <a:avLst/>
          </a:prstGeom>
        </p:spPr>
      </p:pic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139778EC-D6CE-45CD-A220-F08294696383}"/>
              </a:ext>
            </a:extLst>
          </p:cNvPr>
          <p:cNvSpPr/>
          <p:nvPr/>
        </p:nvSpPr>
        <p:spPr>
          <a:xfrm rot="16200000">
            <a:off x="5883648" y="3256189"/>
            <a:ext cx="397427" cy="200413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5519C1-D98A-444A-B330-1D587EC634ED}"/>
              </a:ext>
            </a:extLst>
          </p:cNvPr>
          <p:cNvSpPr txBox="1"/>
          <p:nvPr/>
        </p:nvSpPr>
        <p:spPr>
          <a:xfrm>
            <a:off x="4959350" y="3574215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FINAL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CC9D810-0451-4858-A409-28C775CAFD1D}"/>
              </a:ext>
            </a:extLst>
          </p:cNvPr>
          <p:cNvSpPr txBox="1"/>
          <p:nvPr/>
        </p:nvSpPr>
        <p:spPr>
          <a:xfrm>
            <a:off x="4959350" y="4482317"/>
            <a:ext cx="22330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RESULT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23D8B5B-8F51-451D-9605-67D4B5399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" y="1891968"/>
            <a:ext cx="4500000" cy="449230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BAE34D4-1AC4-44F9-B134-0AEC3A4A5A05}"/>
              </a:ext>
            </a:extLst>
          </p:cNvPr>
          <p:cNvSpPr txBox="1"/>
          <p:nvPr/>
        </p:nvSpPr>
        <p:spPr>
          <a:xfrm>
            <a:off x="1611895" y="2367069"/>
            <a:ext cx="1799291" cy="4770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00B050"/>
                </a:solidFill>
              </a:rPr>
              <a:t>Not plages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5F64609-4A0C-4BB9-A856-A574DF87CFC6}"/>
              </a:ext>
            </a:extLst>
          </p:cNvPr>
          <p:cNvCxnSpPr>
            <a:cxnSpLocks/>
          </p:cNvCxnSpPr>
          <p:nvPr/>
        </p:nvCxnSpPr>
        <p:spPr>
          <a:xfrm flipV="1">
            <a:off x="2870200" y="2946401"/>
            <a:ext cx="109186" cy="104845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9E44131-9909-445C-B6CC-2FF3EC11FB86}"/>
              </a:ext>
            </a:extLst>
          </p:cNvPr>
          <p:cNvCxnSpPr>
            <a:cxnSpLocks/>
          </p:cNvCxnSpPr>
          <p:nvPr/>
        </p:nvCxnSpPr>
        <p:spPr>
          <a:xfrm flipV="1">
            <a:off x="1847389" y="2946400"/>
            <a:ext cx="489411" cy="104845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97A8ED1-3CBE-471B-83EB-6D76AAA630C2}"/>
              </a:ext>
            </a:extLst>
          </p:cNvPr>
          <p:cNvCxnSpPr>
            <a:cxnSpLocks/>
          </p:cNvCxnSpPr>
          <p:nvPr/>
        </p:nvCxnSpPr>
        <p:spPr>
          <a:xfrm flipV="1">
            <a:off x="1371599" y="2946400"/>
            <a:ext cx="646610" cy="5819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5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21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Thresholding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B42A864-1C08-46AA-9701-FAEA572C1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98" y="1625869"/>
            <a:ext cx="2560377" cy="255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8C98A84-F646-4789-A779-8B79373B9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87" y="1628409"/>
            <a:ext cx="2556000" cy="255600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DEB436CD-9DF9-41B4-878A-90DD41010573}"/>
              </a:ext>
            </a:extLst>
          </p:cNvPr>
          <p:cNvSpPr txBox="1"/>
          <p:nvPr/>
        </p:nvSpPr>
        <p:spPr>
          <a:xfrm>
            <a:off x="278960" y="2391438"/>
            <a:ext cx="2134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/>
              <a:t>High </a:t>
            </a:r>
            <a:r>
              <a:rPr lang="fr-BE" sz="3000" b="1" dirty="0" err="1"/>
              <a:t>level</a:t>
            </a:r>
            <a:r>
              <a:rPr lang="fr-BE" sz="3000" b="1" dirty="0"/>
              <a:t> of </a:t>
            </a:r>
            <a:r>
              <a:rPr lang="fr-BE" sz="3000" b="1" dirty="0" err="1"/>
              <a:t>activity</a:t>
            </a:r>
            <a:endParaRPr lang="fr-BE" sz="30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D6D5A9-E478-411A-942F-832E95477DA3}"/>
              </a:ext>
            </a:extLst>
          </p:cNvPr>
          <p:cNvSpPr txBox="1"/>
          <p:nvPr/>
        </p:nvSpPr>
        <p:spPr>
          <a:xfrm>
            <a:off x="333824" y="4984655"/>
            <a:ext cx="2024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/>
              <a:t>Low </a:t>
            </a:r>
            <a:r>
              <a:rPr lang="fr-BE" sz="3000" b="1" dirty="0" err="1"/>
              <a:t>level</a:t>
            </a:r>
            <a:r>
              <a:rPr lang="fr-BE" sz="3000" b="1" dirty="0"/>
              <a:t> of </a:t>
            </a:r>
            <a:r>
              <a:rPr lang="fr-BE" sz="3000" b="1" dirty="0" err="1"/>
              <a:t>activity</a:t>
            </a:r>
            <a:endParaRPr lang="fr-BE" sz="3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549F066-AA6C-4DD3-BD21-D3B36BFB0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86" y="4218661"/>
            <a:ext cx="2562159" cy="2556000"/>
          </a:xfrm>
          <a:prstGeom prst="rect">
            <a:avLst/>
          </a:prstGeom>
        </p:spPr>
      </p:pic>
      <p:pic>
        <p:nvPicPr>
          <p:cNvPr id="6" name="Image 5" descr="Une image contenant étoile, sombre, objet d’extérieur, ciel nocturne&#10;&#10;Description générée automatiquement">
            <a:extLst>
              <a:ext uri="{FF2B5EF4-FFF2-40B4-BE49-F238E27FC236}">
                <a16:creationId xmlns:a16="http://schemas.microsoft.com/office/drawing/2014/main" id="{7F616D74-71B2-4914-B186-C4A609DD0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98" y="4214489"/>
            <a:ext cx="2549856" cy="2556000"/>
          </a:xfrm>
          <a:prstGeom prst="rect">
            <a:avLst/>
          </a:prstGeom>
        </p:spPr>
      </p:pic>
      <p:sp>
        <p:nvSpPr>
          <p:cNvPr id="32" name="Flèche : bas 31">
            <a:extLst>
              <a:ext uri="{FF2B5EF4-FFF2-40B4-BE49-F238E27FC236}">
                <a16:creationId xmlns:a16="http://schemas.microsoft.com/office/drawing/2014/main" id="{02E3D47E-E5DB-45D3-A21C-BF10772E5FB3}"/>
              </a:ext>
            </a:extLst>
          </p:cNvPr>
          <p:cNvSpPr/>
          <p:nvPr/>
        </p:nvSpPr>
        <p:spPr>
          <a:xfrm rot="16200000">
            <a:off x="5874030" y="2364580"/>
            <a:ext cx="238307" cy="10827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563EF1C4-DE86-4D56-8B78-596744BD2869}"/>
              </a:ext>
            </a:extLst>
          </p:cNvPr>
          <p:cNvSpPr/>
          <p:nvPr/>
        </p:nvSpPr>
        <p:spPr>
          <a:xfrm rot="16200000">
            <a:off x="5874030" y="4951108"/>
            <a:ext cx="238307" cy="10827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2B741D0-BDFF-4698-8DA6-DD5CF06A2D89}"/>
              </a:ext>
            </a:extLst>
          </p:cNvPr>
          <p:cNvSpPr txBox="1"/>
          <p:nvPr/>
        </p:nvSpPr>
        <p:spPr>
          <a:xfrm>
            <a:off x="9303654" y="2160605"/>
            <a:ext cx="2685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rgbClr val="FF0000"/>
                </a:solidFill>
              </a:rPr>
              <a:t>Few      « single » pixels </a:t>
            </a:r>
            <a:r>
              <a:rPr lang="fr-BE" sz="3000" b="1" dirty="0" err="1">
                <a:solidFill>
                  <a:srgbClr val="FF0000"/>
                </a:solidFill>
              </a:rPr>
              <a:t>remaining</a:t>
            </a:r>
            <a:endParaRPr lang="fr-BE" sz="3000" b="1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16431D0-4C01-46ED-A6A5-2F7D47E947F2}"/>
              </a:ext>
            </a:extLst>
          </p:cNvPr>
          <p:cNvSpPr txBox="1"/>
          <p:nvPr/>
        </p:nvSpPr>
        <p:spPr>
          <a:xfrm>
            <a:off x="9300575" y="4753822"/>
            <a:ext cx="2694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000" b="1" dirty="0">
                <a:solidFill>
                  <a:srgbClr val="FF0000"/>
                </a:solidFill>
              </a:rPr>
              <a:t>Lots of « single » pixels </a:t>
            </a:r>
            <a:r>
              <a:rPr lang="fr-BE" sz="3000" b="1" dirty="0" err="1">
                <a:solidFill>
                  <a:srgbClr val="FF0000"/>
                </a:solidFill>
              </a:rPr>
              <a:t>remaining</a:t>
            </a:r>
            <a:endParaRPr lang="fr-BE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131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22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Plages </a:t>
            </a:r>
            <a:r>
              <a:rPr lang="fr-BE" sz="2500" i="1" u="sng" dirty="0" err="1">
                <a:solidFill>
                  <a:schemeClr val="bg1"/>
                </a:solidFill>
              </a:rPr>
              <a:t>intensity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E10D75-4B06-4A10-9B4F-15D58742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82" y="2127125"/>
            <a:ext cx="7009200" cy="396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F773272-C8C5-4D92-A78D-A380D0AB3FB7}"/>
              </a:ext>
            </a:extLst>
          </p:cNvPr>
          <p:cNvSpPr txBox="1"/>
          <p:nvPr/>
        </p:nvSpPr>
        <p:spPr>
          <a:xfrm rot="16200000">
            <a:off x="4290037" y="4078851"/>
            <a:ext cx="13974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500" dirty="0"/>
              <a:t>Plages </a:t>
            </a:r>
            <a:r>
              <a:rPr lang="fr-BE" sz="1500" dirty="0" err="1"/>
              <a:t>intensity</a:t>
            </a:r>
            <a:endParaRPr lang="fr-BE" sz="15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492B774-2DC3-4D05-8340-6AF276034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3" y="2618786"/>
            <a:ext cx="2877006" cy="2880000"/>
          </a:xfrm>
          <a:prstGeom prst="rect">
            <a:avLst/>
          </a:prstGeom>
        </p:spPr>
      </p:pic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C1F036F4-F476-41E9-9AC5-EDE6714EA474}"/>
              </a:ext>
            </a:extLst>
          </p:cNvPr>
          <p:cNvSpPr/>
          <p:nvPr/>
        </p:nvSpPr>
        <p:spPr>
          <a:xfrm rot="16200000">
            <a:off x="3785912" y="3420437"/>
            <a:ext cx="362053" cy="14205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F35E1FB-A9D6-410D-995F-3458E863D37E}"/>
              </a:ext>
            </a:extLst>
          </p:cNvPr>
          <p:cNvSpPr txBox="1"/>
          <p:nvPr/>
        </p:nvSpPr>
        <p:spPr>
          <a:xfrm>
            <a:off x="3106679" y="3377942"/>
            <a:ext cx="1757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FROM 2012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7F3F312-5AF2-4EBB-B79C-69D35A5C0C06}"/>
              </a:ext>
            </a:extLst>
          </p:cNvPr>
          <p:cNvSpPr txBox="1"/>
          <p:nvPr/>
        </p:nvSpPr>
        <p:spPr>
          <a:xfrm>
            <a:off x="3106679" y="4406454"/>
            <a:ext cx="17574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TO 2017</a:t>
            </a:r>
          </a:p>
        </p:txBody>
      </p:sp>
    </p:spTree>
    <p:extLst>
      <p:ext uri="{BB962C8B-B14F-4D97-AF65-F5344CB8AC3E}">
        <p14:creationId xmlns:p14="http://schemas.microsoft.com/office/powerpoint/2010/main" val="27957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23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0294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SPoCA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BFF41D3-417F-4CDC-A544-56A397D40B69}"/>
              </a:ext>
            </a:extLst>
          </p:cNvPr>
          <p:cNvSpPr txBox="1"/>
          <p:nvPr/>
        </p:nvSpPr>
        <p:spPr>
          <a:xfrm>
            <a:off x="459350" y="1794447"/>
            <a:ext cx="101188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b="1" u="sng" dirty="0" err="1"/>
              <a:t>SPoCA</a:t>
            </a:r>
            <a:r>
              <a:rPr lang="fr-BE" sz="2500" dirty="0"/>
              <a:t> = </a:t>
            </a:r>
            <a:r>
              <a:rPr lang="fr-BE" sz="2500" dirty="0" err="1"/>
              <a:t>algorithm</a:t>
            </a:r>
            <a:r>
              <a:rPr lang="fr-BE" sz="2500" dirty="0"/>
              <a:t> to segment </a:t>
            </a:r>
            <a:r>
              <a:rPr lang="fr-BE" sz="2500" dirty="0" err="1"/>
              <a:t>Extreme</a:t>
            </a:r>
            <a:r>
              <a:rPr lang="fr-BE" sz="2500" dirty="0"/>
              <a:t> Ultra Violet (EUV) images</a:t>
            </a:r>
          </a:p>
        </p:txBody>
      </p:sp>
      <p:pic>
        <p:nvPicPr>
          <p:cNvPr id="6" name="Image 5" descr="Une image contenant noir, objet d’extérieur, sombre&#10;&#10;Description générée automatiquement">
            <a:extLst>
              <a:ext uri="{FF2B5EF4-FFF2-40B4-BE49-F238E27FC236}">
                <a16:creationId xmlns:a16="http://schemas.microsoft.com/office/drawing/2014/main" id="{8A6529D0-F922-464E-934A-D42446D66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0" y="2449805"/>
            <a:ext cx="4308475" cy="41136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9CBC2A3-EB90-45C8-B83D-AAEAF0446F03}"/>
              </a:ext>
            </a:extLst>
          </p:cNvPr>
          <p:cNvSpPr txBox="1"/>
          <p:nvPr/>
        </p:nvSpPr>
        <p:spPr>
          <a:xfrm>
            <a:off x="355600" y="6570652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dirty="0"/>
              <a:t>http://sdoatsidc.oma.be/web/sdoatsidc/SoftwareSPoCA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B6F98B-AAB3-4AF6-835B-8FF7CAE60569}"/>
              </a:ext>
            </a:extLst>
          </p:cNvPr>
          <p:cNvSpPr txBox="1"/>
          <p:nvPr/>
        </p:nvSpPr>
        <p:spPr>
          <a:xfrm>
            <a:off x="4909046" y="2508663"/>
            <a:ext cx="678334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BE" sz="2500" dirty="0" err="1"/>
              <a:t>Fuzzy</a:t>
            </a:r>
            <a:r>
              <a:rPr lang="fr-BE" sz="2500" dirty="0"/>
              <a:t> clustering </a:t>
            </a:r>
            <a:r>
              <a:rPr lang="fr-BE" sz="2500" dirty="0" err="1"/>
              <a:t>algorithm</a:t>
            </a:r>
            <a:endParaRPr lang="fr-BE" sz="2500" dirty="0"/>
          </a:p>
          <a:p>
            <a:pPr marL="342900" indent="-342900">
              <a:buFontTx/>
              <a:buChar char="-"/>
            </a:pPr>
            <a:endParaRPr lang="fr-BE" sz="2500" dirty="0"/>
          </a:p>
          <a:p>
            <a:pPr marL="342900" indent="-342900">
              <a:buFontTx/>
              <a:buChar char="-"/>
            </a:pPr>
            <a:r>
              <a:rPr lang="fr-BE" sz="2500" dirty="0"/>
              <a:t>Segmentation of 3 </a:t>
            </a:r>
            <a:r>
              <a:rPr lang="fr-BE" sz="2500" dirty="0" err="1"/>
              <a:t>different</a:t>
            </a:r>
            <a:r>
              <a:rPr lang="fr-BE" sz="2500" dirty="0"/>
              <a:t> classes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2500" dirty="0"/>
              <a:t>Quiet Sun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2500" dirty="0"/>
              <a:t>Active </a:t>
            </a:r>
            <a:r>
              <a:rPr lang="fr-BE" sz="2500" dirty="0" err="1"/>
              <a:t>regions</a:t>
            </a:r>
            <a:endParaRPr lang="fr-BE" sz="25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BE" sz="2500" dirty="0"/>
              <a:t>Coronal </a:t>
            </a:r>
            <a:r>
              <a:rPr lang="fr-BE" sz="2500" dirty="0" err="1"/>
              <a:t>holes</a:t>
            </a:r>
            <a:endParaRPr lang="fr-BE" sz="2500" dirty="0"/>
          </a:p>
          <a:p>
            <a:pPr marL="342900" indent="-342900">
              <a:buFontTx/>
              <a:buChar char="-"/>
            </a:pPr>
            <a:endParaRPr lang="fr-BE" sz="2500" dirty="0"/>
          </a:p>
          <a:p>
            <a:pPr marL="342900" indent="-342900">
              <a:buFontTx/>
              <a:buChar char="-"/>
            </a:pPr>
            <a:r>
              <a:rPr lang="fr-BE" sz="2500" b="1" u="sng" dirty="0" err="1"/>
              <a:t>Idea</a:t>
            </a:r>
            <a:r>
              <a:rPr lang="fr-BE" sz="2500" b="1" u="sng" dirty="0"/>
              <a:t> :</a:t>
            </a:r>
            <a:r>
              <a:rPr lang="fr-BE" sz="2500" dirty="0"/>
              <a:t> </a:t>
            </a:r>
            <a:r>
              <a:rPr lang="fr-BE" sz="2500" dirty="0" err="1"/>
              <a:t>Using</a:t>
            </a:r>
            <a:r>
              <a:rPr lang="fr-BE" sz="2500" dirty="0"/>
              <a:t> </a:t>
            </a:r>
            <a:r>
              <a:rPr lang="fr-BE" sz="2500" dirty="0" err="1"/>
              <a:t>SPoCA</a:t>
            </a:r>
            <a:r>
              <a:rPr lang="fr-BE" sz="2500" dirty="0"/>
              <a:t> for USET Ca II K images</a:t>
            </a:r>
          </a:p>
          <a:p>
            <a:pPr marL="342900" indent="-342900">
              <a:buFontTx/>
              <a:buChar char="-"/>
            </a:pPr>
            <a:endParaRPr lang="fr-BE" sz="2500" dirty="0"/>
          </a:p>
        </p:txBody>
      </p:sp>
    </p:spTree>
    <p:extLst>
      <p:ext uri="{BB962C8B-B14F-4D97-AF65-F5344CB8AC3E}">
        <p14:creationId xmlns:p14="http://schemas.microsoft.com/office/powerpoint/2010/main" val="1020756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24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0294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SPoCA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DBF5E876-CE52-49E3-AA47-C81E47519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" y="2516300"/>
            <a:ext cx="11933432" cy="392895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9A26622-F198-4DD2-9496-7D781D9A1DE3}"/>
              </a:ext>
            </a:extLst>
          </p:cNvPr>
          <p:cNvSpPr txBox="1"/>
          <p:nvPr/>
        </p:nvSpPr>
        <p:spPr>
          <a:xfrm>
            <a:off x="459350" y="2253138"/>
            <a:ext cx="34203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dirty="0">
                <a:highlight>
                  <a:srgbClr val="FFFFFF"/>
                </a:highlight>
              </a:rPr>
              <a:t>Base 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ABCE21-B6D1-4CCE-8E1B-17D33F02ADA0}"/>
              </a:ext>
            </a:extLst>
          </p:cNvPr>
          <p:cNvSpPr txBox="1"/>
          <p:nvPr/>
        </p:nvSpPr>
        <p:spPr>
          <a:xfrm>
            <a:off x="4484095" y="2251057"/>
            <a:ext cx="34203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dirty="0" err="1">
                <a:highlight>
                  <a:srgbClr val="FFFFFF"/>
                </a:highlight>
              </a:rPr>
              <a:t>My</a:t>
            </a:r>
            <a:r>
              <a:rPr lang="fr-BE" sz="2200" dirty="0">
                <a:highlight>
                  <a:srgbClr val="FFFFFF"/>
                </a:highlight>
              </a:rPr>
              <a:t> </a:t>
            </a:r>
            <a:r>
              <a:rPr lang="fr-BE" sz="2200" dirty="0" err="1">
                <a:highlight>
                  <a:srgbClr val="FFFFFF"/>
                </a:highlight>
              </a:rPr>
              <a:t>algorithm</a:t>
            </a:r>
            <a:endParaRPr lang="fr-BE" sz="2200" dirty="0">
              <a:highlight>
                <a:srgbClr val="FFFFFF"/>
              </a:highligh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DD0CF0-78D5-42EB-B660-9B9289E25306}"/>
              </a:ext>
            </a:extLst>
          </p:cNvPr>
          <p:cNvSpPr txBox="1"/>
          <p:nvPr/>
        </p:nvSpPr>
        <p:spPr>
          <a:xfrm>
            <a:off x="8610600" y="2268995"/>
            <a:ext cx="33517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SPoCA</a:t>
            </a:r>
            <a:r>
              <a:rPr lang="fr-BE" sz="2000" dirty="0"/>
              <a:t> </a:t>
            </a:r>
            <a:r>
              <a:rPr lang="fr-BE" sz="2000" dirty="0" err="1"/>
              <a:t>algorithm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566451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25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0294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Chromospheric</a:t>
            </a:r>
            <a:r>
              <a:rPr lang="fr-BE" sz="2500" i="1" u="sng" dirty="0">
                <a:solidFill>
                  <a:schemeClr val="bg1"/>
                </a:solidFill>
              </a:rPr>
              <a:t> structures segmentation – </a:t>
            </a:r>
            <a:r>
              <a:rPr lang="fr-BE" sz="2500" i="1" u="sng" dirty="0" err="1">
                <a:solidFill>
                  <a:schemeClr val="bg1"/>
                </a:solidFill>
              </a:rPr>
              <a:t>SPoCA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DBF5E876-CE52-49E3-AA47-C81E47519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" y="2516300"/>
            <a:ext cx="11933432" cy="392895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9A26622-F198-4DD2-9496-7D781D9A1DE3}"/>
              </a:ext>
            </a:extLst>
          </p:cNvPr>
          <p:cNvSpPr txBox="1"/>
          <p:nvPr/>
        </p:nvSpPr>
        <p:spPr>
          <a:xfrm>
            <a:off x="459350" y="2253138"/>
            <a:ext cx="34203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dirty="0">
                <a:highlight>
                  <a:srgbClr val="FFFFFF"/>
                </a:highlight>
              </a:rPr>
              <a:t>Base image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ABCE21-B6D1-4CCE-8E1B-17D33F02ADA0}"/>
              </a:ext>
            </a:extLst>
          </p:cNvPr>
          <p:cNvSpPr txBox="1"/>
          <p:nvPr/>
        </p:nvSpPr>
        <p:spPr>
          <a:xfrm>
            <a:off x="4484095" y="2251057"/>
            <a:ext cx="34203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200" dirty="0" err="1">
                <a:highlight>
                  <a:srgbClr val="FFFFFF"/>
                </a:highlight>
              </a:rPr>
              <a:t>My</a:t>
            </a:r>
            <a:r>
              <a:rPr lang="fr-BE" sz="2200" dirty="0">
                <a:highlight>
                  <a:srgbClr val="FFFFFF"/>
                </a:highlight>
              </a:rPr>
              <a:t> </a:t>
            </a:r>
            <a:r>
              <a:rPr lang="fr-BE" sz="2200" dirty="0" err="1">
                <a:highlight>
                  <a:srgbClr val="FFFFFF"/>
                </a:highlight>
              </a:rPr>
              <a:t>algorithm</a:t>
            </a:r>
            <a:endParaRPr lang="fr-BE" sz="2200" dirty="0">
              <a:highlight>
                <a:srgbClr val="FFFFFF"/>
              </a:highligh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DD0CF0-78D5-42EB-B660-9B9289E25306}"/>
              </a:ext>
            </a:extLst>
          </p:cNvPr>
          <p:cNvSpPr txBox="1"/>
          <p:nvPr/>
        </p:nvSpPr>
        <p:spPr>
          <a:xfrm>
            <a:off x="8610600" y="2268995"/>
            <a:ext cx="33517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/>
              <a:t>SPoCA</a:t>
            </a:r>
            <a:r>
              <a:rPr lang="fr-BE" sz="2000" dirty="0"/>
              <a:t> </a:t>
            </a:r>
            <a:r>
              <a:rPr lang="fr-BE" sz="2000" dirty="0" err="1"/>
              <a:t>algorithm</a:t>
            </a:r>
            <a:endParaRPr lang="fr-BE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D61D97-91CE-40E3-82A1-D6A772C6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06" y="2681944"/>
            <a:ext cx="3353119" cy="3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73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2682AE7B-DA45-49E5-9258-5E5F21B7C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23806"/>
              </p:ext>
            </p:extLst>
          </p:nvPr>
        </p:nvGraphicFramePr>
        <p:xfrm>
          <a:off x="1" y="1605071"/>
          <a:ext cx="12191998" cy="5252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5799">
                  <a:extLst>
                    <a:ext uri="{9D8B030D-6E8A-4147-A177-3AD203B41FA5}">
                      <a16:colId xmlns:a16="http://schemas.microsoft.com/office/drawing/2014/main" val="2517874713"/>
                    </a:ext>
                  </a:extLst>
                </a:gridCol>
                <a:gridCol w="6426199">
                  <a:extLst>
                    <a:ext uri="{9D8B030D-6E8A-4147-A177-3AD203B41FA5}">
                      <a16:colId xmlns:a16="http://schemas.microsoft.com/office/drawing/2014/main" val="3126690509"/>
                    </a:ext>
                  </a:extLst>
                </a:gridCol>
              </a:tblGrid>
              <a:tr h="674434">
                <a:tc>
                  <a:txBody>
                    <a:bodyPr/>
                    <a:lstStyle/>
                    <a:p>
                      <a:pPr algn="ctr"/>
                      <a:r>
                        <a:rPr lang="fr-BE" sz="2700" dirty="0" err="1"/>
                        <a:t>Synoptic</a:t>
                      </a:r>
                      <a:r>
                        <a:rPr lang="fr-BE" sz="2700" dirty="0"/>
                        <a:t> </a:t>
                      </a:r>
                      <a:r>
                        <a:rPr lang="fr-BE" sz="2700" dirty="0" err="1"/>
                        <a:t>maps</a:t>
                      </a:r>
                      <a:r>
                        <a:rPr lang="fr-BE" sz="2700" dirty="0"/>
                        <a:t> and Sun </a:t>
                      </a:r>
                      <a:r>
                        <a:rPr lang="fr-BE" sz="2700" dirty="0" err="1"/>
                        <a:t>seen</a:t>
                      </a:r>
                      <a:r>
                        <a:rPr lang="fr-BE" sz="2700" dirty="0"/>
                        <a:t> as a star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700" dirty="0" err="1"/>
                        <a:t>Chromospheric</a:t>
                      </a:r>
                      <a:r>
                        <a:rPr lang="fr-BE" sz="2700" dirty="0"/>
                        <a:t> structures segmentation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943937"/>
                  </a:ext>
                </a:extLst>
              </a:tr>
              <a:tr h="4578495"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endParaRPr lang="fr-BE" sz="230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fr-BE" sz="2300" dirty="0"/>
                        <a:t>Inclination </a:t>
                      </a:r>
                      <a:r>
                        <a:rPr lang="fr-BE" sz="2300" dirty="0" err="1"/>
                        <a:t>effect</a:t>
                      </a:r>
                      <a:r>
                        <a:rPr lang="fr-BE" sz="2300" dirty="0"/>
                        <a:t> on the </a:t>
                      </a:r>
                      <a:r>
                        <a:rPr lang="fr-BE" sz="2300" dirty="0" err="1"/>
                        <a:t>observed</a:t>
                      </a:r>
                      <a:r>
                        <a:rPr lang="fr-BE" sz="2300" dirty="0"/>
                        <a:t> Ca II K </a:t>
                      </a:r>
                      <a:r>
                        <a:rPr lang="fr-BE" sz="2300" dirty="0" err="1"/>
                        <a:t>emission</a:t>
                      </a:r>
                      <a:r>
                        <a:rPr lang="fr-BE" sz="2300" dirty="0"/>
                        <a:t> at a </a:t>
                      </a:r>
                      <a:r>
                        <a:rPr lang="fr-BE" sz="2300" dirty="0" err="1"/>
                        <a:t>given</a:t>
                      </a:r>
                      <a:r>
                        <a:rPr lang="fr-BE" sz="2300" dirty="0"/>
                        <a:t> time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endParaRPr lang="fr-BE" sz="20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dirty="0" err="1"/>
                        <a:t>Study</a:t>
                      </a:r>
                      <a:r>
                        <a:rPr lang="fr-BE" sz="2300" dirty="0"/>
                        <a:t> the </a:t>
                      </a:r>
                      <a:r>
                        <a:rPr lang="fr-BE" sz="2300" dirty="0" err="1"/>
                        <a:t>brightness</a:t>
                      </a:r>
                      <a:r>
                        <a:rPr lang="fr-BE" sz="2300" dirty="0"/>
                        <a:t> variation as </a:t>
                      </a:r>
                      <a:r>
                        <a:rPr lang="fr-BE" sz="2300" dirty="0" err="1"/>
                        <a:t>seen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from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any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viewing</a:t>
                      </a:r>
                      <a:r>
                        <a:rPr lang="fr-BE" sz="2300" dirty="0"/>
                        <a:t> angle </a:t>
                      </a:r>
                      <a:r>
                        <a:rPr lang="fr-BE" sz="2300" dirty="0" err="1"/>
                        <a:t>during</a:t>
                      </a:r>
                      <a:r>
                        <a:rPr lang="fr-BE" sz="2300" dirty="0"/>
                        <a:t> a </a:t>
                      </a:r>
                      <a:r>
                        <a:rPr lang="fr-BE" sz="2300" dirty="0" err="1"/>
                        <a:t>solar</a:t>
                      </a:r>
                      <a:r>
                        <a:rPr lang="fr-BE" sz="2300" dirty="0"/>
                        <a:t> 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23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dirty="0"/>
                        <a:t>Contribution of </a:t>
                      </a:r>
                      <a:r>
                        <a:rPr lang="fr-BE" sz="2300" dirty="0" err="1"/>
                        <a:t>chromospheric</a:t>
                      </a:r>
                      <a:r>
                        <a:rPr lang="fr-BE" sz="2300" dirty="0"/>
                        <a:t> structures to the long-</a:t>
                      </a:r>
                      <a:r>
                        <a:rPr lang="fr-BE" sz="2300" dirty="0" err="1"/>
                        <a:t>term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brightness</a:t>
                      </a:r>
                      <a:r>
                        <a:rPr lang="fr-BE" sz="2300" dirty="0"/>
                        <a:t> variation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BE" sz="20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dirty="0" err="1"/>
                        <a:t>Improve</a:t>
                      </a:r>
                      <a:r>
                        <a:rPr lang="fr-BE" sz="2300" dirty="0"/>
                        <a:t> segmentation </a:t>
                      </a:r>
                      <a:r>
                        <a:rPr lang="fr-BE" sz="2300" dirty="0" err="1"/>
                        <a:t>algorithm</a:t>
                      </a:r>
                      <a:r>
                        <a:rPr lang="fr-BE" sz="2300" dirty="0"/>
                        <a:t> for </a:t>
                      </a:r>
                      <a:r>
                        <a:rPr lang="fr-BE" sz="2300" dirty="0" err="1"/>
                        <a:t>different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activity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level</a:t>
                      </a:r>
                      <a:endParaRPr lang="fr-BE" sz="2300" dirty="0"/>
                    </a:p>
                    <a:p>
                      <a:pPr marL="342900" indent="-342900">
                        <a:buFontTx/>
                        <a:buChar char="-"/>
                      </a:pPr>
                      <a:endParaRPr lang="fr-BE" sz="20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dirty="0"/>
                        <a:t>Compare </a:t>
                      </a:r>
                      <a:r>
                        <a:rPr lang="fr-BE" sz="2300" dirty="0" err="1"/>
                        <a:t>my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algorithm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with</a:t>
                      </a:r>
                      <a:r>
                        <a:rPr lang="fr-BE" sz="2300" dirty="0"/>
                        <a:t> </a:t>
                      </a:r>
                      <a:r>
                        <a:rPr lang="fr-BE" sz="2300" dirty="0" err="1"/>
                        <a:t>SPoCA</a:t>
                      </a:r>
                      <a:endParaRPr lang="fr-BE" sz="2300" dirty="0"/>
                    </a:p>
                    <a:p>
                      <a:pPr marL="342900" indent="-342900">
                        <a:buFontTx/>
                        <a:buChar char="-"/>
                      </a:pPr>
                      <a:endParaRPr lang="fr-BE" sz="20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dirty="0"/>
                        <a:t>Compare the </a:t>
                      </a:r>
                      <a:r>
                        <a:rPr lang="fr-BE" sz="2300" dirty="0" err="1"/>
                        <a:t>intensity</a:t>
                      </a:r>
                      <a:r>
                        <a:rPr lang="fr-BE" sz="2300" dirty="0"/>
                        <a:t> of </a:t>
                      </a:r>
                      <a:r>
                        <a:rPr lang="fr-BE" sz="2300" dirty="0" err="1"/>
                        <a:t>chromospheric</a:t>
                      </a:r>
                      <a:r>
                        <a:rPr lang="fr-BE" sz="2300" dirty="0"/>
                        <a:t> structures </a:t>
                      </a:r>
                      <a:r>
                        <a:rPr lang="fr-BE" sz="2300" dirty="0" err="1"/>
                        <a:t>with</a:t>
                      </a:r>
                      <a:r>
                        <a:rPr lang="fr-BE" sz="2300" dirty="0"/>
                        <a:t> the </a:t>
                      </a:r>
                      <a:r>
                        <a:rPr lang="fr-BE" sz="2300" dirty="0" err="1"/>
                        <a:t>solar</a:t>
                      </a:r>
                      <a:r>
                        <a:rPr lang="fr-BE" sz="2300" dirty="0"/>
                        <a:t> irradiance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r-BE" sz="2000" dirty="0"/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fr-BE" sz="2300" b="0" dirty="0" err="1"/>
                        <a:t>Study</a:t>
                      </a:r>
                      <a:r>
                        <a:rPr lang="fr-BE" sz="2300" b="0" dirty="0"/>
                        <a:t> the </a:t>
                      </a:r>
                      <a:r>
                        <a:rPr lang="fr-BE" sz="2300" b="0" dirty="0" err="1"/>
                        <a:t>specific</a:t>
                      </a:r>
                      <a:r>
                        <a:rPr lang="fr-BE" sz="2300" b="0" dirty="0"/>
                        <a:t> contribution of plages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887351"/>
                  </a:ext>
                </a:extLst>
              </a:tr>
            </a:tbl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4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dirty="0">
                <a:solidFill>
                  <a:srgbClr val="FFFFFF"/>
                </a:solidFill>
              </a:rPr>
              <a:t>Next steps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C5ADE-403C-4F35-8F89-D08E08E47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82624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3FC5B5-E615-4139-8E03-A8BE5DD5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27</a:t>
            </a:fld>
            <a:endParaRPr lang="fr-BE" dirty="0"/>
          </a:p>
        </p:txBody>
      </p:sp>
      <p:sp>
        <p:nvSpPr>
          <p:cNvPr id="11" name="Titre 4">
            <a:extLst>
              <a:ext uri="{FF2B5EF4-FFF2-40B4-BE49-F238E27FC236}">
                <a16:creationId xmlns:a16="http://schemas.microsoft.com/office/drawing/2014/main" id="{D327ECB1-9727-4B9F-9758-819A40F15C6F}"/>
              </a:ext>
            </a:extLst>
          </p:cNvPr>
          <p:cNvSpPr txBox="1">
            <a:spLocks/>
          </p:cNvSpPr>
          <p:nvPr/>
        </p:nvSpPr>
        <p:spPr>
          <a:xfrm>
            <a:off x="838200" y="3484677"/>
            <a:ext cx="10515600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Wave1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u="sng">
                <a:solidFill>
                  <a:srgbClr val="FF0000"/>
                </a:solidFill>
                <a:latin typeface="Imprint MT Shadow" panose="04020605060303030202" pitchFamily="82" charset="0"/>
              </a:rPr>
              <a:t>Thank you for your attention </a:t>
            </a:r>
            <a:r>
              <a:rPr lang="fr-BE" sz="5400" u="sng">
                <a:solidFill>
                  <a:srgbClr val="FF0000"/>
                </a:solidFill>
                <a:latin typeface="Imprint MT Shadow" panose="04020605060303030202" pitchFamily="82" charset="0"/>
              </a:rPr>
              <a:t>!</a:t>
            </a:r>
            <a:endParaRPr lang="fr-BE" sz="5400" u="sng" dirty="0">
              <a:solidFill>
                <a:srgbClr val="FF0000"/>
              </a:solidFill>
              <a:latin typeface="Imprint MT Shadow" panose="04020605060303030202" pitchFamily="82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4C2C74A-58DD-4436-8271-A1C283D3E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End </a:t>
            </a:r>
          </a:p>
        </p:txBody>
      </p:sp>
    </p:spTree>
    <p:extLst>
      <p:ext uri="{BB962C8B-B14F-4D97-AF65-F5344CB8AC3E}">
        <p14:creationId xmlns:p14="http://schemas.microsoft.com/office/powerpoint/2010/main" val="3291296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2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Objectives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05E0D3-122E-485D-B811-83A269F4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3</a:t>
            </a:fld>
            <a:endParaRPr lang="fr-BE" dirty="0"/>
          </a:p>
        </p:txBody>
      </p:sp>
      <p:pic>
        <p:nvPicPr>
          <p:cNvPr id="5" name="Image 4" descr="Une image contenant intérieur, carrelé&#10;&#10;Description générée automatiquement">
            <a:extLst>
              <a:ext uri="{FF2B5EF4-FFF2-40B4-BE49-F238E27FC236}">
                <a16:creationId xmlns:a16="http://schemas.microsoft.com/office/drawing/2014/main" id="{E675D422-B2F7-405D-A655-083D7E08A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8" y="2727338"/>
            <a:ext cx="4522285" cy="3034835"/>
          </a:xfrm>
          <a:prstGeom prst="rect">
            <a:avLst/>
          </a:prstGeom>
        </p:spPr>
      </p:pic>
      <p:pic>
        <p:nvPicPr>
          <p:cNvPr id="9" name="Image 8" descr="Une image contenant piscine à balles, intérieur, noir, sport&#10;&#10;Description générée automatiquement">
            <a:extLst>
              <a:ext uri="{FF2B5EF4-FFF2-40B4-BE49-F238E27FC236}">
                <a16:creationId xmlns:a16="http://schemas.microsoft.com/office/drawing/2014/main" id="{59A3D6F0-BD4F-40EA-B2A3-EC71A18E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96" y="1728418"/>
            <a:ext cx="2448000" cy="2423492"/>
          </a:xfrm>
          <a:prstGeom prst="rect">
            <a:avLst/>
          </a:prstGeom>
        </p:spPr>
      </p:pic>
      <p:pic>
        <p:nvPicPr>
          <p:cNvPr id="11" name="Image 10" descr="Une image contenant intérieur, noir, piscine à balles, blanc&#10;&#10;Description générée automatiquement">
            <a:extLst>
              <a:ext uri="{FF2B5EF4-FFF2-40B4-BE49-F238E27FC236}">
                <a16:creationId xmlns:a16="http://schemas.microsoft.com/office/drawing/2014/main" id="{9E183AF7-00C3-449E-9413-C51474FE8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96" y="4205489"/>
            <a:ext cx="2446671" cy="24379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4E39E8E-8331-4515-B2C1-F56CC1B52882}"/>
              </a:ext>
            </a:extLst>
          </p:cNvPr>
          <p:cNvSpPr txBox="1"/>
          <p:nvPr/>
        </p:nvSpPr>
        <p:spPr>
          <a:xfrm>
            <a:off x="235788" y="1769339"/>
            <a:ext cx="45222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>
                <a:solidFill>
                  <a:srgbClr val="00B050"/>
                </a:solidFill>
              </a:rPr>
              <a:t>USET </a:t>
            </a:r>
          </a:p>
          <a:p>
            <a:pPr algn="ctr"/>
            <a:r>
              <a:rPr lang="fr-BE" sz="2500" b="1" dirty="0">
                <a:solidFill>
                  <a:srgbClr val="00B050"/>
                </a:solidFill>
              </a:rPr>
              <a:t>« Uccle Solar Equatorial Table »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0EF2051-28C7-49FD-B144-A9D229996FDF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4758073" y="3358686"/>
            <a:ext cx="2365216" cy="8860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C1C7067-77C8-4C05-B305-0F9DF393CB13}"/>
              </a:ext>
            </a:extLst>
          </p:cNvPr>
          <p:cNvCxnSpPr>
            <a:cxnSpLocks/>
          </p:cNvCxnSpPr>
          <p:nvPr/>
        </p:nvCxnSpPr>
        <p:spPr>
          <a:xfrm>
            <a:off x="4758073" y="4244755"/>
            <a:ext cx="3509627" cy="11797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61302EEC-28EB-4309-857B-5E83541E90A9}"/>
              </a:ext>
            </a:extLst>
          </p:cNvPr>
          <p:cNvSpPr txBox="1"/>
          <p:nvPr/>
        </p:nvSpPr>
        <p:spPr>
          <a:xfrm rot="1150751">
            <a:off x="4457004" y="4574229"/>
            <a:ext cx="26042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 err="1">
                <a:solidFill>
                  <a:srgbClr val="FF0000"/>
                </a:solidFill>
              </a:rPr>
              <a:t>Photosphere</a:t>
            </a:r>
            <a:endParaRPr lang="fr-BE" sz="2500" b="1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7676A84-9C22-4E1C-962B-790078B30837}"/>
              </a:ext>
            </a:extLst>
          </p:cNvPr>
          <p:cNvSpPr txBox="1"/>
          <p:nvPr/>
        </p:nvSpPr>
        <p:spPr>
          <a:xfrm rot="20386809">
            <a:off x="4516887" y="3293096"/>
            <a:ext cx="26042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 err="1">
                <a:solidFill>
                  <a:srgbClr val="FF0000"/>
                </a:solidFill>
              </a:rPr>
              <a:t>Chromosphere</a:t>
            </a:r>
            <a:endParaRPr lang="fr-BE" sz="25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3C8ED1-76EA-4765-8A6E-D3F680833517}"/>
              </a:ext>
            </a:extLst>
          </p:cNvPr>
          <p:cNvSpPr/>
          <p:nvPr/>
        </p:nvSpPr>
        <p:spPr>
          <a:xfrm>
            <a:off x="8406879" y="6593052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6E1D13-BEED-481F-92AE-7E61AF65B5C5}"/>
              </a:ext>
            </a:extLst>
          </p:cNvPr>
          <p:cNvSpPr/>
          <p:nvPr/>
        </p:nvSpPr>
        <p:spPr>
          <a:xfrm>
            <a:off x="235788" y="5762173"/>
            <a:ext cx="22172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http://www.sidc.be/uset/usetpres.php</a:t>
            </a:r>
            <a:endParaRPr lang="fr-BE" sz="1000" dirty="0"/>
          </a:p>
        </p:txBody>
      </p:sp>
      <p:pic>
        <p:nvPicPr>
          <p:cNvPr id="22" name="Image 21" descr="Une image contenant œuf, intérieur, noir, alimentation&#10;&#10;Description générée automatiquement">
            <a:extLst>
              <a:ext uri="{FF2B5EF4-FFF2-40B4-BE49-F238E27FC236}">
                <a16:creationId xmlns:a16="http://schemas.microsoft.com/office/drawing/2014/main" id="{C711FD81-DC1D-4695-ABAB-739B5A69F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03" y="1725231"/>
            <a:ext cx="2448000" cy="2423493"/>
          </a:xfrm>
          <a:prstGeom prst="rect">
            <a:avLst/>
          </a:prstGeom>
          <a:ln w="57150">
            <a:noFill/>
          </a:ln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C3D2C49-FF83-459E-9C4A-47E7ADDC95C2}"/>
              </a:ext>
            </a:extLst>
          </p:cNvPr>
          <p:cNvSpPr txBox="1"/>
          <p:nvPr/>
        </p:nvSpPr>
        <p:spPr>
          <a:xfrm>
            <a:off x="7067299" y="1703539"/>
            <a:ext cx="11480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Ca II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DFC2C66-4E6F-407A-B226-21BE04F48D48}"/>
                  </a:ext>
                </a:extLst>
              </p:cNvPr>
              <p:cNvSpPr txBox="1"/>
              <p:nvPr/>
            </p:nvSpPr>
            <p:spPr>
              <a:xfrm>
                <a:off x="9609531" y="1674839"/>
                <a:ext cx="647052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2500" b="1" dirty="0">
                    <a:solidFill>
                      <a:srgbClr val="FF0000"/>
                    </a:solidFill>
                  </a:rPr>
                  <a:t>H</a:t>
                </a:r>
                <a14:m>
                  <m:oMath xmlns:m="http://schemas.openxmlformats.org/officeDocument/2006/math">
                    <m:r>
                      <a:rPr lang="fr-BE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fr-BE" sz="25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DFC2C66-4E6F-407A-B226-21BE04F48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9531" y="1674839"/>
                <a:ext cx="647052" cy="477054"/>
              </a:xfrm>
              <a:prstGeom prst="rect">
                <a:avLst/>
              </a:prstGeom>
              <a:blipFill>
                <a:blip r:embed="rId10"/>
                <a:stretch>
                  <a:fillRect l="-11215" t="-10256" b="-3076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ZoneTexte 33">
            <a:extLst>
              <a:ext uri="{FF2B5EF4-FFF2-40B4-BE49-F238E27FC236}">
                <a16:creationId xmlns:a16="http://schemas.microsoft.com/office/drawing/2014/main" id="{1D45E3F6-32AC-42A3-BB67-A57E02C706A1}"/>
              </a:ext>
            </a:extLst>
          </p:cNvPr>
          <p:cNvSpPr txBox="1"/>
          <p:nvPr/>
        </p:nvSpPr>
        <p:spPr>
          <a:xfrm>
            <a:off x="8303583" y="4173603"/>
            <a:ext cx="18500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FF0000"/>
                </a:solidFill>
              </a:rPr>
              <a:t>White light</a:t>
            </a:r>
          </a:p>
        </p:txBody>
      </p:sp>
    </p:spTree>
    <p:extLst>
      <p:ext uri="{BB962C8B-B14F-4D97-AF65-F5344CB8AC3E}">
        <p14:creationId xmlns:p14="http://schemas.microsoft.com/office/powerpoint/2010/main" val="1954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2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Objectives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21DD20-A0E6-44BF-B4CF-BE35A5E4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4</a:t>
            </a:fld>
            <a:endParaRPr lang="fr-BE" dirty="0"/>
          </a:p>
        </p:txBody>
      </p:sp>
      <p:pic>
        <p:nvPicPr>
          <p:cNvPr id="5" name="Image 4" descr="Une image contenant objet d’extérieur, lumière, nuit&#10;&#10;Description générée automatiquement">
            <a:extLst>
              <a:ext uri="{FF2B5EF4-FFF2-40B4-BE49-F238E27FC236}">
                <a16:creationId xmlns:a16="http://schemas.microsoft.com/office/drawing/2014/main" id="{AB245A0C-AF57-4CBF-A8F5-DE5E0030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95" y="1915242"/>
            <a:ext cx="1579232" cy="15150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91B86F-D893-437E-9DCC-B263B92F09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7" y="1791697"/>
            <a:ext cx="3407857" cy="335141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FFE282C-B2E3-4E63-82F0-788495F65321}"/>
              </a:ext>
            </a:extLst>
          </p:cNvPr>
          <p:cNvSpPr txBox="1"/>
          <p:nvPr/>
        </p:nvSpPr>
        <p:spPr>
          <a:xfrm>
            <a:off x="229675" y="1089680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</a:t>
            </a:r>
            <a:r>
              <a:rPr lang="fr-BE" sz="2500" i="1" u="sng" dirty="0" err="1">
                <a:solidFill>
                  <a:schemeClr val="bg1"/>
                </a:solidFill>
              </a:rPr>
              <a:t>Chromosphere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055F8B5-3014-47BD-9525-3ACFDFE92CDB}"/>
                  </a:ext>
                </a:extLst>
              </p:cNvPr>
              <p:cNvSpPr txBox="1"/>
              <p:nvPr/>
            </p:nvSpPr>
            <p:spPr>
              <a:xfrm>
                <a:off x="459350" y="5768320"/>
                <a:ext cx="4579433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000" dirty="0"/>
                  <a:t> Long-</a:t>
                </a:r>
                <a:r>
                  <a:rPr lang="fr-BE" sz="2000" dirty="0" err="1"/>
                  <a:t>term</a:t>
                </a:r>
                <a:r>
                  <a:rPr lang="fr-BE" sz="2000" dirty="0"/>
                  <a:t> </a:t>
                </a:r>
                <a:r>
                  <a:rPr lang="fr-BE" sz="2000" dirty="0" err="1"/>
                  <a:t>brightness</a:t>
                </a:r>
                <a:r>
                  <a:rPr lang="fr-BE" sz="2000" dirty="0"/>
                  <a:t> variation </a:t>
                </a:r>
              </a:p>
              <a:p>
                <a:endParaRPr lang="fr-BE" sz="500" dirty="0"/>
              </a:p>
              <a:p>
                <a14:m>
                  <m:oMath xmlns:m="http://schemas.openxmlformats.org/officeDocument/2006/math">
                    <m:r>
                      <a:rPr lang="fr-BE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000" dirty="0"/>
                  <a:t> Contribution of the </a:t>
                </a:r>
                <a:r>
                  <a:rPr lang="fr-BE" sz="2000" dirty="0" err="1"/>
                  <a:t>magnetic</a:t>
                </a:r>
                <a:r>
                  <a:rPr lang="fr-BE" sz="2000" dirty="0"/>
                  <a:t> structures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055F8B5-3014-47BD-9525-3ACFDFE9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50" y="5768320"/>
                <a:ext cx="4579433" cy="784830"/>
              </a:xfrm>
              <a:prstGeom prst="rect">
                <a:avLst/>
              </a:prstGeom>
              <a:blipFill>
                <a:blip r:embed="rId6"/>
                <a:stretch>
                  <a:fillRect t="-3876" r="-798" b="-1317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E99D7AA2-5E93-49E8-B9D8-D6AE3DFE7363}"/>
              </a:ext>
            </a:extLst>
          </p:cNvPr>
          <p:cNvSpPr txBox="1"/>
          <p:nvPr/>
        </p:nvSpPr>
        <p:spPr>
          <a:xfrm>
            <a:off x="4656289" y="2518114"/>
            <a:ext cx="26042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dirty="0">
                <a:solidFill>
                  <a:srgbClr val="0070C0"/>
                </a:solidFill>
              </a:rPr>
              <a:t>Global </a:t>
            </a:r>
            <a:r>
              <a:rPr lang="fr-BE" sz="2500" dirty="0" err="1">
                <a:solidFill>
                  <a:srgbClr val="0070C0"/>
                </a:solidFill>
              </a:rPr>
              <a:t>intensities</a:t>
            </a:r>
            <a:endParaRPr lang="fr-BE" sz="2500" dirty="0">
              <a:solidFill>
                <a:srgbClr val="0070C0"/>
              </a:solidFill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4F5B8072-A794-428F-ACE9-E1CE21861CE4}"/>
              </a:ext>
            </a:extLst>
          </p:cNvPr>
          <p:cNvSpPr/>
          <p:nvPr/>
        </p:nvSpPr>
        <p:spPr>
          <a:xfrm>
            <a:off x="2345238" y="5232399"/>
            <a:ext cx="252956" cy="5359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9D13BA8-15E1-4587-A86A-1E029C3B4FBA}"/>
                  </a:ext>
                </a:extLst>
              </p:cNvPr>
              <p:cNvSpPr txBox="1"/>
              <p:nvPr/>
            </p:nvSpPr>
            <p:spPr>
              <a:xfrm>
                <a:off x="8214780" y="5964694"/>
                <a:ext cx="35348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BE" sz="2000" dirty="0"/>
                  <a:t> « Sun </a:t>
                </a:r>
                <a:r>
                  <a:rPr lang="fr-BE" sz="2000" dirty="0" err="1"/>
                  <a:t>seen</a:t>
                </a:r>
                <a:r>
                  <a:rPr lang="fr-BE" sz="2000" dirty="0"/>
                  <a:t> as a star »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9D13BA8-15E1-4587-A86A-1E029C3B4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780" y="5964694"/>
                <a:ext cx="3534839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BD294FDB-444F-4A33-BD8E-04FA099B86AF}"/>
              </a:ext>
            </a:extLst>
          </p:cNvPr>
          <p:cNvSpPr/>
          <p:nvPr/>
        </p:nvSpPr>
        <p:spPr>
          <a:xfrm>
            <a:off x="9900692" y="5462807"/>
            <a:ext cx="252956" cy="53592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6FDDBBD-6FC3-4181-8074-31FADC94D608}"/>
              </a:ext>
            </a:extLst>
          </p:cNvPr>
          <p:cNvSpPr txBox="1"/>
          <p:nvPr/>
        </p:nvSpPr>
        <p:spPr>
          <a:xfrm>
            <a:off x="4302124" y="3841055"/>
            <a:ext cx="32512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dirty="0">
                <a:solidFill>
                  <a:srgbClr val="0070C0"/>
                </a:solidFill>
              </a:rPr>
              <a:t>Spectral</a:t>
            </a:r>
            <a:r>
              <a:rPr lang="fr-BE" sz="2500" b="1" dirty="0">
                <a:solidFill>
                  <a:srgbClr val="0070C0"/>
                </a:solidFill>
              </a:rPr>
              <a:t> </a:t>
            </a:r>
            <a:r>
              <a:rPr lang="fr-BE" sz="2500" dirty="0" err="1">
                <a:solidFill>
                  <a:srgbClr val="0070C0"/>
                </a:solidFill>
              </a:rPr>
              <a:t>measurements</a:t>
            </a:r>
            <a:endParaRPr lang="fr-BE" sz="2500" dirty="0">
              <a:solidFill>
                <a:srgbClr val="0070C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CE911A-93FE-4ABF-A75D-5FFB4518FF91}"/>
              </a:ext>
            </a:extLst>
          </p:cNvPr>
          <p:cNvSpPr txBox="1"/>
          <p:nvPr/>
        </p:nvSpPr>
        <p:spPr>
          <a:xfrm>
            <a:off x="4625622" y="3205822"/>
            <a:ext cx="26042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>
                <a:solidFill>
                  <a:srgbClr val="0070C0"/>
                </a:solidFill>
              </a:rPr>
              <a:t>COMPARED TO</a:t>
            </a:r>
          </a:p>
        </p:txBody>
      </p:sp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D4C5B4FB-C9C3-48F3-96B7-8C748A1A312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283866" y="1819626"/>
            <a:ext cx="1674526" cy="698488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 : en arc 39">
            <a:extLst>
              <a:ext uri="{FF2B5EF4-FFF2-40B4-BE49-F238E27FC236}">
                <a16:creationId xmlns:a16="http://schemas.microsoft.com/office/drawing/2014/main" id="{34233692-7436-45E4-9749-587FDFA80D89}"/>
              </a:ext>
            </a:extLst>
          </p:cNvPr>
          <p:cNvCxnSpPr>
            <a:cxnSpLocks/>
            <a:endCxn id="20" idx="2"/>
          </p:cNvCxnSpPr>
          <p:nvPr/>
        </p:nvCxnSpPr>
        <p:spPr>
          <a:xfrm rot="10800000">
            <a:off x="5927725" y="4318109"/>
            <a:ext cx="1615648" cy="737636"/>
          </a:xfrm>
          <a:prstGeom prst="curved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9DC3121C-332B-46F9-B07A-1F6D891BD6BE}"/>
              </a:ext>
            </a:extLst>
          </p:cNvPr>
          <p:cNvSpPr txBox="1"/>
          <p:nvPr/>
        </p:nvSpPr>
        <p:spPr>
          <a:xfrm>
            <a:off x="7790173" y="2837134"/>
            <a:ext cx="1224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B050"/>
                </a:solidFill>
              </a:rPr>
              <a:t>Ca II K</a:t>
            </a:r>
            <a:endParaRPr lang="fr-BE" sz="3000" b="1" dirty="0">
              <a:solidFill>
                <a:srgbClr val="00B05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1B72504-1B85-43EC-9F77-894DFF2E1940}"/>
              </a:ext>
            </a:extLst>
          </p:cNvPr>
          <p:cNvSpPr/>
          <p:nvPr/>
        </p:nvSpPr>
        <p:spPr>
          <a:xfrm>
            <a:off x="822998" y="1576631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766AC0-A302-4119-BAB2-D5EDE0322EED}"/>
              </a:ext>
            </a:extLst>
          </p:cNvPr>
          <p:cNvSpPr/>
          <p:nvPr/>
        </p:nvSpPr>
        <p:spPr>
          <a:xfrm>
            <a:off x="8521541" y="1552638"/>
            <a:ext cx="3011257" cy="37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9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https://www.nasa.gov/image-feature/goddard/2019/hubble-spots-flock-of-cosmic-ducks</a:t>
            </a:r>
            <a:endParaRPr lang="fr-BE" sz="9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A74E84-8D9F-43B8-B999-F7936D89B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4" y="3429000"/>
            <a:ext cx="4570054" cy="192661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7474CB2-43F1-47CA-82FE-CCFB1B127182}"/>
              </a:ext>
            </a:extLst>
          </p:cNvPr>
          <p:cNvCxnSpPr>
            <a:cxnSpLocks/>
          </p:cNvCxnSpPr>
          <p:nvPr/>
        </p:nvCxnSpPr>
        <p:spPr>
          <a:xfrm>
            <a:off x="8610600" y="3341921"/>
            <a:ext cx="758805" cy="39299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065B758F-27F7-4073-AC21-3AA3F0CA765B}"/>
              </a:ext>
            </a:extLst>
          </p:cNvPr>
          <p:cNvSpPr txBox="1"/>
          <p:nvPr/>
        </p:nvSpPr>
        <p:spPr>
          <a:xfrm>
            <a:off x="10446898" y="5329644"/>
            <a:ext cx="18543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900" dirty="0" err="1"/>
              <a:t>Mittag</a:t>
            </a:r>
            <a:r>
              <a:rPr lang="fr-BE" sz="900" dirty="0"/>
              <a:t>, et al. 2016, A&amp;A, 591, A89</a:t>
            </a:r>
          </a:p>
        </p:txBody>
      </p:sp>
    </p:spTree>
    <p:extLst>
      <p:ext uri="{BB962C8B-B14F-4D97-AF65-F5344CB8AC3E}">
        <p14:creationId xmlns:p14="http://schemas.microsoft.com/office/powerpoint/2010/main" val="101294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55ADC3-2C3F-4D9B-9E1A-F5951221E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2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Objectives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21DD20-A0E6-44BF-B4CF-BE35A5E45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5</a:t>
            </a:fld>
            <a:endParaRPr lang="fr-BE" dirty="0"/>
          </a:p>
        </p:txBody>
      </p:sp>
      <p:pic>
        <p:nvPicPr>
          <p:cNvPr id="8" name="Proper Motion">
            <a:hlinkClick r:id="" action="ppaction://media"/>
            <a:extLst>
              <a:ext uri="{FF2B5EF4-FFF2-40B4-BE49-F238E27FC236}">
                <a16:creationId xmlns:a16="http://schemas.microsoft.com/office/drawing/2014/main" id="{F81033C4-1EFC-445A-81BE-886ACD1C4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8282" y="2208709"/>
            <a:ext cx="4024631" cy="402463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B26809D-A275-4FDF-B550-3DDD5D8F9C62}"/>
              </a:ext>
            </a:extLst>
          </p:cNvPr>
          <p:cNvSpPr txBox="1"/>
          <p:nvPr/>
        </p:nvSpPr>
        <p:spPr>
          <a:xfrm>
            <a:off x="229675" y="1089680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2) </a:t>
            </a:r>
            <a:r>
              <a:rPr lang="fr-BE" sz="2500" i="1" u="sng" dirty="0" err="1">
                <a:solidFill>
                  <a:schemeClr val="bg1"/>
                </a:solidFill>
              </a:rPr>
              <a:t>Photosphere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10" name="Image 9" descr="Une image contenant intérieur, noir, piscine à balles, blanc&#10;&#10;Description générée automatiquement">
            <a:extLst>
              <a:ext uri="{FF2B5EF4-FFF2-40B4-BE49-F238E27FC236}">
                <a16:creationId xmlns:a16="http://schemas.microsoft.com/office/drawing/2014/main" id="{1E93B919-EE37-4960-B661-55DF35A8F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3" y="2511098"/>
            <a:ext cx="3445527" cy="343323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6ECA6A4-2060-4E74-AF38-ACB17A806410}"/>
              </a:ext>
            </a:extLst>
          </p:cNvPr>
          <p:cNvSpPr txBox="1"/>
          <p:nvPr/>
        </p:nvSpPr>
        <p:spPr>
          <a:xfrm>
            <a:off x="6925933" y="1992080"/>
            <a:ext cx="34455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dirty="0" err="1">
                <a:solidFill>
                  <a:srgbClr val="FF0000"/>
                </a:solidFill>
              </a:rPr>
              <a:t>Sunspot</a:t>
            </a:r>
            <a:r>
              <a:rPr lang="fr-BE" sz="2500" b="1" dirty="0">
                <a:solidFill>
                  <a:srgbClr val="FF0000"/>
                </a:solidFill>
              </a:rPr>
              <a:t> </a:t>
            </a:r>
            <a:r>
              <a:rPr lang="fr-BE" sz="2500" b="1" dirty="0" err="1">
                <a:solidFill>
                  <a:srgbClr val="FF0000"/>
                </a:solidFill>
              </a:rPr>
              <a:t>proper</a:t>
            </a:r>
            <a:r>
              <a:rPr lang="fr-BE" sz="2500" b="1" dirty="0">
                <a:solidFill>
                  <a:srgbClr val="FF0000"/>
                </a:solidFill>
              </a:rPr>
              <a:t> motion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B30464-F6F1-497F-A8BE-E7AB745D117D}"/>
              </a:ext>
            </a:extLst>
          </p:cNvPr>
          <p:cNvSpPr/>
          <p:nvPr/>
        </p:nvSpPr>
        <p:spPr>
          <a:xfrm>
            <a:off x="2144472" y="4419600"/>
            <a:ext cx="252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0862059-C17D-48EC-AACC-00F07AD3FABC}"/>
              </a:ext>
            </a:extLst>
          </p:cNvPr>
          <p:cNvCxnSpPr>
            <a:cxnSpLocks/>
          </p:cNvCxnSpPr>
          <p:nvPr/>
        </p:nvCxnSpPr>
        <p:spPr>
          <a:xfrm flipV="1">
            <a:off x="2396472" y="2687113"/>
            <a:ext cx="4677428" cy="17324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E8C1B1D9-6F8D-4E7B-9E57-37748ACA4431}"/>
              </a:ext>
            </a:extLst>
          </p:cNvPr>
          <p:cNvCxnSpPr>
            <a:cxnSpLocks/>
          </p:cNvCxnSpPr>
          <p:nvPr/>
        </p:nvCxnSpPr>
        <p:spPr>
          <a:xfrm>
            <a:off x="2396472" y="4671600"/>
            <a:ext cx="4677428" cy="1096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91F522A-38A3-4096-984E-97B2497C62BB}"/>
              </a:ext>
            </a:extLst>
          </p:cNvPr>
          <p:cNvSpPr/>
          <p:nvPr/>
        </p:nvSpPr>
        <p:spPr>
          <a:xfrm>
            <a:off x="612123" y="5944334"/>
            <a:ext cx="21259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9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http://sidc.oma.be/uset/searchForm.php</a:t>
            </a:r>
            <a:endParaRPr lang="fr-BE" sz="900" dirty="0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3118299C-2831-4B8A-BC9D-35EF6469E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3683" y="5888300"/>
            <a:ext cx="3030025" cy="2868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Suivi d'un groupe pendant deux jours (28.03.2014 -&gt; 29.03.2014). Source images : HMI </a:t>
            </a:r>
            <a:r>
              <a:rPr lang="fr-FR" altLang="fr-FR" sz="900" dirty="0">
                <a:solidFill>
                  <a:srgbClr val="000000"/>
                </a:solidFill>
              </a:rPr>
              <a:t>(</a:t>
            </a: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</a:rPr>
              <a:t>satellite SDO)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361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F69B52B-6FB8-402C-AF59-973202E77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" y="1622745"/>
            <a:ext cx="2237973" cy="16200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7FE13A-82EA-4160-8E58-7D3AB751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6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EBF1D8BE-587D-4365-B01C-567C556CD57E}"/>
              </a:ext>
            </a:extLst>
          </p:cNvPr>
          <p:cNvSpPr txBox="1">
            <a:spLocks/>
          </p:cNvSpPr>
          <p:nvPr/>
        </p:nvSpPr>
        <p:spPr>
          <a:xfrm>
            <a:off x="1371599" y="294538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FFFF"/>
                </a:solidFill>
              </a:rPr>
              <a:t>3. Progress and results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278529-C02D-4BB6-9777-43DB68E415A5}"/>
              </a:ext>
            </a:extLst>
          </p:cNvPr>
          <p:cNvSpPr txBox="1"/>
          <p:nvPr/>
        </p:nvSpPr>
        <p:spPr>
          <a:xfrm>
            <a:off x="229673" y="1070866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endParaRPr lang="fr-BE" sz="2500" i="1" u="sng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A2E899-4DAD-4A46-8EFC-9BA59EA06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65" y="1622745"/>
            <a:ext cx="2224009" cy="162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184A6C-0F50-4C41-87C5-B29531457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62" y="1622745"/>
            <a:ext cx="2128786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840A95-9311-4674-A9C6-2356C979E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58" y="1622745"/>
            <a:ext cx="2217938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1A6BF62-D54D-47A8-95E0-555026D030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67" y="1632058"/>
            <a:ext cx="2219225" cy="162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3C3797A-B12E-46C5-8A61-C5D6C3EE5099}"/>
              </a:ext>
            </a:extLst>
          </p:cNvPr>
          <p:cNvSpPr txBox="1"/>
          <p:nvPr/>
        </p:nvSpPr>
        <p:spPr>
          <a:xfrm>
            <a:off x="4606308" y="1953721"/>
            <a:ext cx="710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/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FB781-EDCD-4364-A7F4-BBAD99698F6B}"/>
              </a:ext>
            </a:extLst>
          </p:cNvPr>
          <p:cNvSpPr/>
          <p:nvPr/>
        </p:nvSpPr>
        <p:spPr>
          <a:xfrm>
            <a:off x="10682421" y="1705410"/>
            <a:ext cx="201168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693A325-44C4-483E-8AC3-FF41E52C2CCC}"/>
              </a:ext>
            </a:extLst>
          </p:cNvPr>
          <p:cNvSpPr/>
          <p:nvPr/>
        </p:nvSpPr>
        <p:spPr>
          <a:xfrm>
            <a:off x="8397568" y="1698474"/>
            <a:ext cx="201168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4D95795-54A2-449C-B77C-075F986904F1}"/>
              </a:ext>
            </a:extLst>
          </p:cNvPr>
          <p:cNvSpPr/>
          <p:nvPr/>
        </p:nvSpPr>
        <p:spPr>
          <a:xfrm>
            <a:off x="6066104" y="1704949"/>
            <a:ext cx="201168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3DE3BA-14E2-4416-875F-0348BF132E23}"/>
              </a:ext>
            </a:extLst>
          </p:cNvPr>
          <p:cNvSpPr/>
          <p:nvPr/>
        </p:nvSpPr>
        <p:spPr>
          <a:xfrm>
            <a:off x="3181703" y="1698474"/>
            <a:ext cx="201168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3B12D6-D5C2-4673-BF97-F5C887351065}"/>
              </a:ext>
            </a:extLst>
          </p:cNvPr>
          <p:cNvSpPr/>
          <p:nvPr/>
        </p:nvSpPr>
        <p:spPr>
          <a:xfrm>
            <a:off x="855635" y="1691374"/>
            <a:ext cx="201168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DD32253-2A88-4B0C-84DB-8667B8C51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89" y="3429000"/>
            <a:ext cx="6865029" cy="3292474"/>
          </a:xfrm>
          <a:prstGeom prst="rect">
            <a:avLst/>
          </a:prstGeom>
          <a:ln>
            <a:noFill/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389E501A-5EEA-494C-B39B-5A857294E08C}"/>
              </a:ext>
            </a:extLst>
          </p:cNvPr>
          <p:cNvCxnSpPr>
            <a:cxnSpLocks/>
          </p:cNvCxnSpPr>
          <p:nvPr/>
        </p:nvCxnSpPr>
        <p:spPr>
          <a:xfrm>
            <a:off x="2250219" y="3160980"/>
            <a:ext cx="443888" cy="4352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DBF35B3-70A9-499B-B5FF-BEE8DDD99B50}"/>
              </a:ext>
            </a:extLst>
          </p:cNvPr>
          <p:cNvCxnSpPr>
            <a:cxnSpLocks/>
          </p:cNvCxnSpPr>
          <p:nvPr/>
        </p:nvCxnSpPr>
        <p:spPr>
          <a:xfrm flipH="1">
            <a:off x="3431569" y="3178203"/>
            <a:ext cx="948317" cy="40055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44E2A64-ADC3-4166-A2B8-B1AB059FE92D}"/>
              </a:ext>
            </a:extLst>
          </p:cNvPr>
          <p:cNvCxnSpPr>
            <a:cxnSpLocks/>
          </p:cNvCxnSpPr>
          <p:nvPr/>
        </p:nvCxnSpPr>
        <p:spPr>
          <a:xfrm flipH="1">
            <a:off x="9290418" y="3187364"/>
            <a:ext cx="2571601" cy="5091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2918D9F-FF7A-4B99-BF46-20C6F5A55991}"/>
              </a:ext>
            </a:extLst>
          </p:cNvPr>
          <p:cNvCxnSpPr>
            <a:cxnSpLocks/>
          </p:cNvCxnSpPr>
          <p:nvPr/>
        </p:nvCxnSpPr>
        <p:spPr>
          <a:xfrm flipH="1">
            <a:off x="8960437" y="3164184"/>
            <a:ext cx="666664" cy="4320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BD4290FD-BD14-49F5-9472-DC4D08B3F107}"/>
              </a:ext>
            </a:extLst>
          </p:cNvPr>
          <p:cNvCxnSpPr>
            <a:cxnSpLocks/>
          </p:cNvCxnSpPr>
          <p:nvPr/>
        </p:nvCxnSpPr>
        <p:spPr>
          <a:xfrm>
            <a:off x="7287215" y="3166353"/>
            <a:ext cx="1299224" cy="4298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CB1A8B72-B8B8-4DED-93E2-AE184E0EB1A6}"/>
              </a:ext>
            </a:extLst>
          </p:cNvPr>
          <p:cNvSpPr/>
          <p:nvPr/>
        </p:nvSpPr>
        <p:spPr>
          <a:xfrm>
            <a:off x="2679700" y="3624821"/>
            <a:ext cx="339894" cy="299197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31D30B0-F88F-4E82-AED5-B50306620928}"/>
              </a:ext>
            </a:extLst>
          </p:cNvPr>
          <p:cNvSpPr/>
          <p:nvPr/>
        </p:nvSpPr>
        <p:spPr>
          <a:xfrm>
            <a:off x="3030790" y="3624188"/>
            <a:ext cx="415681" cy="299197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0464EA2-9FD8-4356-A727-5669A3D24A06}"/>
              </a:ext>
            </a:extLst>
          </p:cNvPr>
          <p:cNvSpPr/>
          <p:nvPr/>
        </p:nvSpPr>
        <p:spPr>
          <a:xfrm>
            <a:off x="9030680" y="3623437"/>
            <a:ext cx="209377" cy="29933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49FD2E1-5E61-4EAD-84BA-0542E1DD5BAE}"/>
              </a:ext>
            </a:extLst>
          </p:cNvPr>
          <p:cNvSpPr/>
          <p:nvPr/>
        </p:nvSpPr>
        <p:spPr>
          <a:xfrm>
            <a:off x="8818904" y="3623435"/>
            <a:ext cx="204478" cy="29933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D066F47-DF89-47D5-98D0-760D6B113C9A}"/>
              </a:ext>
            </a:extLst>
          </p:cNvPr>
          <p:cNvSpPr/>
          <p:nvPr/>
        </p:nvSpPr>
        <p:spPr>
          <a:xfrm>
            <a:off x="8606401" y="3623435"/>
            <a:ext cx="204478" cy="29933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0694DFB8-D9D1-4D6B-A3A7-F3AEB2F3349B}"/>
              </a:ext>
            </a:extLst>
          </p:cNvPr>
          <p:cNvCxnSpPr>
            <a:cxnSpLocks/>
          </p:cNvCxnSpPr>
          <p:nvPr/>
        </p:nvCxnSpPr>
        <p:spPr>
          <a:xfrm flipV="1">
            <a:off x="10883589" y="1658619"/>
            <a:ext cx="898990" cy="46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9CCD165D-9C2B-44E7-9F63-D32907D68B2C}"/>
              </a:ext>
            </a:extLst>
          </p:cNvPr>
          <p:cNvCxnSpPr>
            <a:cxnSpLocks/>
          </p:cNvCxnSpPr>
          <p:nvPr/>
        </p:nvCxnSpPr>
        <p:spPr>
          <a:xfrm>
            <a:off x="10883589" y="3120327"/>
            <a:ext cx="898990" cy="41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856B1EB9-219A-46F2-BE22-DACD38A59E2F}"/>
              </a:ext>
            </a:extLst>
          </p:cNvPr>
          <p:cNvCxnSpPr>
            <a:cxnSpLocks/>
          </p:cNvCxnSpPr>
          <p:nvPr/>
        </p:nvCxnSpPr>
        <p:spPr>
          <a:xfrm flipV="1">
            <a:off x="8598736" y="1651683"/>
            <a:ext cx="898990" cy="46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BE1FB3B-0A59-4A88-A661-EA92EBC0784C}"/>
              </a:ext>
            </a:extLst>
          </p:cNvPr>
          <p:cNvCxnSpPr>
            <a:cxnSpLocks/>
          </p:cNvCxnSpPr>
          <p:nvPr/>
        </p:nvCxnSpPr>
        <p:spPr>
          <a:xfrm>
            <a:off x="8598736" y="3113391"/>
            <a:ext cx="898990" cy="41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56611C30-1051-4EF2-9A0D-00681286958F}"/>
              </a:ext>
            </a:extLst>
          </p:cNvPr>
          <p:cNvCxnSpPr>
            <a:cxnSpLocks/>
          </p:cNvCxnSpPr>
          <p:nvPr/>
        </p:nvCxnSpPr>
        <p:spPr>
          <a:xfrm flipV="1">
            <a:off x="6267272" y="1658158"/>
            <a:ext cx="864000" cy="46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A50B979F-1A15-4908-B3B9-9AE519A1C208}"/>
              </a:ext>
            </a:extLst>
          </p:cNvPr>
          <p:cNvCxnSpPr>
            <a:cxnSpLocks/>
          </p:cNvCxnSpPr>
          <p:nvPr/>
        </p:nvCxnSpPr>
        <p:spPr>
          <a:xfrm>
            <a:off x="6267272" y="3119866"/>
            <a:ext cx="864000" cy="41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FF05DD19-FC5A-4102-B090-0861D507816A}"/>
              </a:ext>
            </a:extLst>
          </p:cNvPr>
          <p:cNvCxnSpPr>
            <a:cxnSpLocks/>
          </p:cNvCxnSpPr>
          <p:nvPr/>
        </p:nvCxnSpPr>
        <p:spPr>
          <a:xfrm flipV="1">
            <a:off x="3382871" y="1651683"/>
            <a:ext cx="898990" cy="46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7827CFC-5826-4D63-8F4E-1E8FBD0B5B98}"/>
              </a:ext>
            </a:extLst>
          </p:cNvPr>
          <p:cNvCxnSpPr>
            <a:cxnSpLocks/>
          </p:cNvCxnSpPr>
          <p:nvPr/>
        </p:nvCxnSpPr>
        <p:spPr>
          <a:xfrm>
            <a:off x="3382871" y="3113391"/>
            <a:ext cx="898990" cy="41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614792FE-835B-47A0-8AA5-0CF1B93624B9}"/>
              </a:ext>
            </a:extLst>
          </p:cNvPr>
          <p:cNvCxnSpPr>
            <a:cxnSpLocks/>
          </p:cNvCxnSpPr>
          <p:nvPr/>
        </p:nvCxnSpPr>
        <p:spPr>
          <a:xfrm flipV="1">
            <a:off x="1056803" y="1644583"/>
            <a:ext cx="898990" cy="46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33981D60-E2E9-4AFC-A569-FAB8CDA5E060}"/>
              </a:ext>
            </a:extLst>
          </p:cNvPr>
          <p:cNvCxnSpPr>
            <a:cxnSpLocks/>
          </p:cNvCxnSpPr>
          <p:nvPr/>
        </p:nvCxnSpPr>
        <p:spPr>
          <a:xfrm>
            <a:off x="1056803" y="3106291"/>
            <a:ext cx="898990" cy="411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26451A92-5EFD-41AA-ACD4-76C54CAEAE30}"/>
              </a:ext>
            </a:extLst>
          </p:cNvPr>
          <p:cNvSpPr/>
          <p:nvPr/>
        </p:nvSpPr>
        <p:spPr>
          <a:xfrm rot="5400000">
            <a:off x="5865541" y="5729280"/>
            <a:ext cx="126070" cy="1933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06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7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2819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r>
              <a:rPr lang="fr-BE" sz="2500" i="1" u="sng" dirty="0">
                <a:solidFill>
                  <a:schemeClr val="bg1"/>
                </a:solidFill>
              </a:rPr>
              <a:t> - </a:t>
            </a:r>
            <a:r>
              <a:rPr lang="fr-BE" sz="2500" i="1" u="sng" dirty="0" err="1">
                <a:solidFill>
                  <a:schemeClr val="bg1"/>
                </a:solidFill>
              </a:rPr>
              <a:t>Normalization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F36741-CCC1-42C0-BD06-DC9688D3376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2" y="2174178"/>
            <a:ext cx="2417870" cy="34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0C1AF0-05C7-49BF-8295-4C1DFD88C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73" y="2104534"/>
            <a:ext cx="7231526" cy="3811633"/>
          </a:xfrm>
          <a:prstGeom prst="rect">
            <a:avLst/>
          </a:prstGeom>
          <a:ln>
            <a:noFill/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3B8E3B8-573A-476E-A331-CB74EB81AABE}"/>
              </a:ext>
            </a:extLst>
          </p:cNvPr>
          <p:cNvSpPr txBox="1"/>
          <p:nvPr/>
        </p:nvSpPr>
        <p:spPr>
          <a:xfrm>
            <a:off x="955502" y="1701793"/>
            <a:ext cx="17556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u="sng" dirty="0"/>
              <a:t>Assumption</a:t>
            </a: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DFBCB17D-FB01-4F7F-A41B-DFAF477A2247}"/>
              </a:ext>
            </a:extLst>
          </p:cNvPr>
          <p:cNvSpPr/>
          <p:nvPr/>
        </p:nvSpPr>
        <p:spPr>
          <a:xfrm rot="16200000">
            <a:off x="3796112" y="3576652"/>
            <a:ext cx="264211" cy="10315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F91FCB6-4232-43FB-B7E3-D2014522D0F5}"/>
                  </a:ext>
                </a:extLst>
              </p:cNvPr>
              <p:cNvSpPr txBox="1"/>
              <p:nvPr/>
            </p:nvSpPr>
            <p:spPr>
              <a:xfrm>
                <a:off x="146301" y="5757130"/>
                <a:ext cx="5168649" cy="57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BE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intensity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right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edge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slice</m:t>
                          </m:r>
                          <m:r>
                            <m:rPr>
                              <m:nor/>
                            </m:rPr>
                            <a:rPr lang="fr-BE" sz="1500" i="0">
                              <a:latin typeface="Cambria Math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intensity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left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edge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slice</m:t>
                          </m:r>
                          <m:r>
                            <m:rPr>
                              <m:nor/>
                            </m:rPr>
                            <a:rPr lang="fr-BE" sz="1500" b="0" i="0" smtClean="0"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  <m:r>
                        <a:rPr lang="fr-BE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BE" sz="1500" b="0" i="0" smtClean="0">
                          <a:latin typeface="Cambria Math" panose="02040503050406030204" pitchFamily="18" charset="0"/>
                        </a:rPr>
                        <m:t>Normalization</m:t>
                      </m:r>
                      <m:r>
                        <m:rPr>
                          <m:nor/>
                        </m:rPr>
                        <a:rPr lang="fr-BE" sz="15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BE" sz="1500" b="0" i="0" smtClean="0">
                          <a:latin typeface="Cambria Math" panose="02040503050406030204" pitchFamily="18" charset="0"/>
                        </a:rPr>
                        <m:t>factor</m:t>
                      </m:r>
                    </m:oMath>
                  </m:oMathPara>
                </a14:m>
                <a:endParaRPr lang="fr-BE" sz="15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F91FCB6-4232-43FB-B7E3-D2014522D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1" y="5757130"/>
                <a:ext cx="5168649" cy="571695"/>
              </a:xfrm>
              <a:prstGeom prst="rect">
                <a:avLst/>
              </a:prstGeom>
              <a:blipFill>
                <a:blip r:embed="rId6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6C30C650-6BB2-405C-B791-B2AB19F70079}"/>
              </a:ext>
            </a:extLst>
          </p:cNvPr>
          <p:cNvSpPr/>
          <p:nvPr/>
        </p:nvSpPr>
        <p:spPr>
          <a:xfrm rot="16200000">
            <a:off x="6656228" y="6051500"/>
            <a:ext cx="294457" cy="5546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BD548DA-D1ED-4927-83EF-70DD4EB4B097}"/>
              </a:ext>
            </a:extLst>
          </p:cNvPr>
          <p:cNvSpPr txBox="1"/>
          <p:nvPr/>
        </p:nvSpPr>
        <p:spPr>
          <a:xfrm>
            <a:off x="7227082" y="6128770"/>
            <a:ext cx="427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solidFill>
                  <a:srgbClr val="FF0000"/>
                </a:solidFill>
              </a:rPr>
              <a:t>Testing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  <a:r>
              <a:rPr lang="fr-BE" sz="2000" b="1" dirty="0" err="1">
                <a:solidFill>
                  <a:srgbClr val="FF0000"/>
                </a:solidFill>
              </a:rPr>
              <a:t>other</a:t>
            </a:r>
            <a:r>
              <a:rPr lang="fr-BE" sz="2000" b="1" dirty="0">
                <a:solidFill>
                  <a:srgbClr val="FF0000"/>
                </a:solidFill>
              </a:rPr>
              <a:t> </a:t>
            </a:r>
            <a:r>
              <a:rPr lang="fr-BE" sz="2000" b="1" dirty="0" err="1">
                <a:solidFill>
                  <a:srgbClr val="FF0000"/>
                </a:solidFill>
              </a:rPr>
              <a:t>ways</a:t>
            </a:r>
            <a:r>
              <a:rPr lang="fr-BE" sz="2000" b="1" dirty="0">
                <a:solidFill>
                  <a:srgbClr val="FF0000"/>
                </a:solidFill>
              </a:rPr>
              <a:t> to </a:t>
            </a:r>
            <a:r>
              <a:rPr lang="fr-BE" sz="2000" b="1" dirty="0" err="1">
                <a:solidFill>
                  <a:srgbClr val="FF0000"/>
                </a:solidFill>
              </a:rPr>
              <a:t>normalize</a:t>
            </a:r>
            <a:endParaRPr lang="fr-BE" sz="20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D7D30F-545F-4A86-B528-1CF4285E6C8C}"/>
              </a:ext>
            </a:extLst>
          </p:cNvPr>
          <p:cNvSpPr/>
          <p:nvPr/>
        </p:nvSpPr>
        <p:spPr>
          <a:xfrm rot="5400000">
            <a:off x="8321732" y="4911272"/>
            <a:ext cx="126070" cy="1933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628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CC3E4F-2572-430D-A4BB-C2D394DD4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7" y="1998346"/>
            <a:ext cx="8616318" cy="4452149"/>
          </a:xfrm>
          <a:prstGeom prst="rect">
            <a:avLst/>
          </a:prstGeom>
          <a:ln>
            <a:noFill/>
          </a:ln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8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2819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r>
              <a:rPr lang="fr-BE" sz="2500" i="1" u="sng" dirty="0">
                <a:solidFill>
                  <a:schemeClr val="bg1"/>
                </a:solidFill>
              </a:rPr>
              <a:t> - </a:t>
            </a:r>
            <a:r>
              <a:rPr lang="fr-BE" sz="2500" i="1" u="sng" dirty="0" err="1">
                <a:solidFill>
                  <a:schemeClr val="bg1"/>
                </a:solidFill>
              </a:rPr>
              <a:t>Normalization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CA4EEDA-C39D-4C43-A39C-8E18928E48CA}"/>
              </a:ext>
            </a:extLst>
          </p:cNvPr>
          <p:cNvSpPr txBox="1"/>
          <p:nvPr/>
        </p:nvSpPr>
        <p:spPr>
          <a:xfrm>
            <a:off x="59635" y="1780165"/>
            <a:ext cx="3409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/>
              <a:t>OTHER WAYS</a:t>
            </a:r>
          </a:p>
          <a:p>
            <a:pPr algn="ctr"/>
            <a:endParaRPr lang="fr-BE" sz="25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/>
              <a:t>Dividing</a:t>
            </a:r>
            <a:r>
              <a:rPr lang="fr-BE" sz="2000" b="1" dirty="0"/>
              <a:t> by the </a:t>
            </a:r>
            <a:r>
              <a:rPr lang="fr-BE" sz="2000" b="1" u="sng" dirty="0">
                <a:solidFill>
                  <a:srgbClr val="FF0000"/>
                </a:solidFill>
              </a:rPr>
              <a:t>maximum </a:t>
            </a:r>
            <a:r>
              <a:rPr lang="fr-BE" sz="2000" b="1" u="sng" dirty="0" err="1">
                <a:solidFill>
                  <a:srgbClr val="FF0000"/>
                </a:solidFill>
              </a:rPr>
              <a:t>intensity</a:t>
            </a:r>
            <a:endParaRPr lang="fr-BE" sz="2000" b="1" u="sng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5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DBC7A52-2EE1-483A-80D0-3F6195CD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1734" b="-3"/>
          <a:stretch/>
        </p:blipFill>
        <p:spPr>
          <a:xfrm>
            <a:off x="10693167" y="144731"/>
            <a:ext cx="999220" cy="13012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C26B41-4927-4C62-916B-EF719A160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757" y="1998347"/>
            <a:ext cx="8616318" cy="4452148"/>
          </a:xfrm>
          <a:prstGeom prst="rect">
            <a:avLst/>
          </a:prstGeom>
          <a:ln>
            <a:noFill/>
          </a:ln>
        </p:spPr>
      </p:pic>
      <p:pic>
        <p:nvPicPr>
          <p:cNvPr id="27" name="Image 26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C8FDBA90-3AB4-4548-B2FA-6DEB0689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32" y="7639"/>
            <a:ext cx="1898146" cy="157546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FE774F-814F-43A2-9AF4-5D2DD0E47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D7A9-65C0-4197-AEB6-CFB9F2BFE734}" type="slidenum">
              <a:rPr lang="fr-BE" smtClean="0"/>
              <a:t>9</a:t>
            </a:fld>
            <a:endParaRPr lang="fr-BE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1CD5BF-44D3-4FA1-8F80-3A11A2AB8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FFFFFF"/>
                </a:solidFill>
              </a:rPr>
              <a:t>3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Progress and results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2CBCAC4-BC37-4B6C-935F-20D04EF54FC7}"/>
              </a:ext>
            </a:extLst>
          </p:cNvPr>
          <p:cNvSpPr txBox="1"/>
          <p:nvPr/>
        </p:nvSpPr>
        <p:spPr>
          <a:xfrm>
            <a:off x="229675" y="1072819"/>
            <a:ext cx="117326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500" i="1" u="sng" dirty="0">
                <a:solidFill>
                  <a:schemeClr val="bg1"/>
                </a:solidFill>
              </a:rPr>
              <a:t>1) Construction of </a:t>
            </a:r>
            <a:r>
              <a:rPr lang="fr-BE" sz="2500" i="1" u="sng" dirty="0" err="1">
                <a:solidFill>
                  <a:schemeClr val="bg1"/>
                </a:solidFill>
              </a:rPr>
              <a:t>synoptic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  <a:r>
              <a:rPr lang="fr-BE" sz="2500" i="1" u="sng" dirty="0" err="1">
                <a:solidFill>
                  <a:schemeClr val="bg1"/>
                </a:solidFill>
              </a:rPr>
              <a:t>maps</a:t>
            </a:r>
            <a:r>
              <a:rPr lang="fr-BE" sz="2500" i="1" u="sng" dirty="0">
                <a:solidFill>
                  <a:schemeClr val="bg1"/>
                </a:solidFill>
              </a:rPr>
              <a:t> - </a:t>
            </a:r>
            <a:r>
              <a:rPr lang="fr-BE" sz="2500" i="1" u="sng" dirty="0" err="1">
                <a:solidFill>
                  <a:schemeClr val="bg1"/>
                </a:solidFill>
              </a:rPr>
              <a:t>Normalization</a:t>
            </a:r>
            <a:r>
              <a:rPr lang="fr-BE" sz="2500" i="1" u="sng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B3F2FB-8D5C-47EC-AA54-4C40808684BA}"/>
              </a:ext>
            </a:extLst>
          </p:cNvPr>
          <p:cNvSpPr txBox="1"/>
          <p:nvPr/>
        </p:nvSpPr>
        <p:spPr>
          <a:xfrm>
            <a:off x="59635" y="1780165"/>
            <a:ext cx="3409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500" b="1" u="sng" dirty="0"/>
              <a:t>OTHER WAYS</a:t>
            </a:r>
          </a:p>
          <a:p>
            <a:pPr algn="ctr"/>
            <a:endParaRPr lang="fr-BE" sz="25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b="1" dirty="0" err="1"/>
              <a:t>Dividing</a:t>
            </a:r>
            <a:r>
              <a:rPr lang="fr-BE" sz="2000" b="1" dirty="0"/>
              <a:t> by the </a:t>
            </a:r>
            <a:r>
              <a:rPr lang="fr-BE" sz="2000" b="1" u="sng" dirty="0">
                <a:solidFill>
                  <a:srgbClr val="FF0000"/>
                </a:solidFill>
              </a:rPr>
              <a:t>98th percentile</a:t>
            </a:r>
            <a:r>
              <a:rPr lang="fr-BE" sz="2000" b="1" dirty="0"/>
              <a:t> of all </a:t>
            </a:r>
            <a:r>
              <a:rPr lang="fr-BE" sz="2000" b="1" dirty="0" err="1"/>
              <a:t>intensities</a:t>
            </a:r>
            <a:endParaRPr lang="fr-BE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maximum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intensity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10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Using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the CLV correction and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dividing</a:t>
            </a:r>
            <a:r>
              <a:rPr lang="fr-BE" sz="2000" dirty="0">
                <a:solidFill>
                  <a:schemeClr val="bg2">
                    <a:lumMod val="75000"/>
                  </a:schemeClr>
                </a:solidFill>
              </a:rPr>
              <a:t> by the 98th percentile of all </a:t>
            </a:r>
            <a:r>
              <a:rPr lang="fr-BE" sz="2000" dirty="0" err="1">
                <a:solidFill>
                  <a:schemeClr val="bg2">
                    <a:lumMod val="75000"/>
                  </a:schemeClr>
                </a:solidFill>
              </a:rPr>
              <a:t>intensities</a:t>
            </a:r>
            <a:endParaRPr lang="fr-BE" sz="2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752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49943</TotalTime>
  <Words>945</Words>
  <Application>Microsoft Office PowerPoint</Application>
  <PresentationFormat>Grand écran</PresentationFormat>
  <Paragraphs>233</Paragraphs>
  <Slides>27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Imprint MT Shadow</vt:lpstr>
      <vt:lpstr>Thème Office</vt:lpstr>
      <vt:lpstr>Dep4 Seminar :   Long-term evolution of large-scale magnetic structures on USET images</vt:lpstr>
      <vt:lpstr>1. Summary </vt:lpstr>
      <vt:lpstr>2. Objectives </vt:lpstr>
      <vt:lpstr>2. Objectives </vt:lpstr>
      <vt:lpstr>2. Objectives </vt:lpstr>
      <vt:lpstr>Présentation PowerPoint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3. Progress and results</vt:lpstr>
      <vt:lpstr>4. Next steps </vt:lpstr>
      <vt:lpstr>5. End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Project :  Long-term evolution of large-scale magnetic structures on USET images</dc:title>
  <dc:creator>Greg</dc:creator>
  <cp:lastModifiedBy>Grégory Vanden Broeck</cp:lastModifiedBy>
  <cp:revision>214</cp:revision>
  <dcterms:created xsi:type="dcterms:W3CDTF">2020-04-14T14:23:55Z</dcterms:created>
  <dcterms:modified xsi:type="dcterms:W3CDTF">2022-03-09T13:21:43Z</dcterms:modified>
</cp:coreProperties>
</file>