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8" r:id="rId22"/>
    <p:sldId id="279" r:id="rId23"/>
    <p:sldId id="280" r:id="rId24"/>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714" autoAdjust="0"/>
  </p:normalViewPr>
  <p:slideViewPr>
    <p:cSldViewPr>
      <p:cViewPr varScale="1">
        <p:scale>
          <a:sx n="50" d="100"/>
          <a:sy n="50" d="100"/>
        </p:scale>
        <p:origin x="-25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CD1DDD-6999-48C6-B0CD-88DB17E51E2D}" type="doc">
      <dgm:prSet loTypeId="urn:microsoft.com/office/officeart/2005/8/layout/hierarchy6" loCatId="hierarchy" qsTypeId="urn:microsoft.com/office/officeart/2005/8/quickstyle/simple1#1" qsCatId="simple" csTypeId="urn:microsoft.com/office/officeart/2005/8/colors/accent1_2#1" csCatId="accent1" phldr="1"/>
      <dgm:spPr/>
      <dgm:t>
        <a:bodyPr/>
        <a:lstStyle/>
        <a:p>
          <a:endParaRPr lang="nl-BE"/>
        </a:p>
      </dgm:t>
    </dgm:pt>
    <dgm:pt modelId="{2CA50E74-57AB-4250-9982-E10181864814}">
      <dgm:prSet phldrT="[Tekst]" custT="1"/>
      <dgm:spPr>
        <a:solidFill>
          <a:srgbClr val="CC3300">
            <a:alpha val="89804"/>
          </a:srgbClr>
        </a:solidFill>
      </dgm:spPr>
      <dgm:t>
        <a:bodyPr/>
        <a:lstStyle/>
        <a:p>
          <a:r>
            <a:rPr lang="nl-BE" sz="900" b="1" dirty="0" smtClean="0"/>
            <a:t>Cour de </a:t>
          </a:r>
          <a:r>
            <a:rPr lang="nl-BE" sz="900" b="1" dirty="0" err="1" smtClean="0"/>
            <a:t>Cassation</a:t>
          </a:r>
          <a:endParaRPr lang="nl-BE" sz="900" b="1" dirty="0"/>
        </a:p>
      </dgm:t>
    </dgm:pt>
    <dgm:pt modelId="{1FAA432D-1052-4FFA-8FB4-FD4B78B96C15}" type="parTrans" cxnId="{CD876DA8-018B-49DE-9D96-8908454AD29F}">
      <dgm:prSet/>
      <dgm:spPr/>
      <dgm:t>
        <a:bodyPr/>
        <a:lstStyle/>
        <a:p>
          <a:endParaRPr lang="nl-BE"/>
        </a:p>
      </dgm:t>
    </dgm:pt>
    <dgm:pt modelId="{780BA1E7-4D86-47F4-9120-E35A40E5F545}" type="sibTrans" cxnId="{CD876DA8-018B-49DE-9D96-8908454AD29F}">
      <dgm:prSet/>
      <dgm:spPr/>
      <dgm:t>
        <a:bodyPr/>
        <a:lstStyle/>
        <a:p>
          <a:endParaRPr lang="nl-BE"/>
        </a:p>
      </dgm:t>
    </dgm:pt>
    <dgm:pt modelId="{259EE433-D784-498B-A29D-FDD735DDFC41}">
      <dgm:prSet phldrT="[Tekst]" custT="1"/>
      <dgm:spPr>
        <a:solidFill>
          <a:srgbClr val="FF0000"/>
        </a:solidFill>
      </dgm:spPr>
      <dgm:t>
        <a:bodyPr/>
        <a:lstStyle/>
        <a:p>
          <a:r>
            <a:rPr lang="nl-BE" sz="900" b="1" dirty="0" smtClean="0"/>
            <a:t>Cours </a:t>
          </a:r>
          <a:r>
            <a:rPr lang="nl-BE" sz="900" b="1" dirty="0" err="1" smtClean="0"/>
            <a:t>d’Appel</a:t>
          </a:r>
          <a:r>
            <a:rPr lang="nl-BE" sz="900" b="1" dirty="0" smtClean="0"/>
            <a:t> (5)</a:t>
          </a:r>
          <a:endParaRPr lang="nl-BE" sz="900" b="1" dirty="0"/>
        </a:p>
      </dgm:t>
    </dgm:pt>
    <dgm:pt modelId="{FDD7BB5F-AE0B-4207-950A-68CBB3C9425C}" type="parTrans" cxnId="{60BA0B94-242E-43F7-A02A-CCED8F3A3FD3}">
      <dgm:prSet/>
      <dgm:spPr>
        <a:ln>
          <a:solidFill>
            <a:schemeClr val="bg1"/>
          </a:solidFill>
        </a:ln>
      </dgm:spPr>
      <dgm:t>
        <a:bodyPr/>
        <a:lstStyle/>
        <a:p>
          <a:endParaRPr lang="nl-BE"/>
        </a:p>
      </dgm:t>
    </dgm:pt>
    <dgm:pt modelId="{23C9837C-AB26-4FAC-A37D-522D5F42747B}" type="sibTrans" cxnId="{60BA0B94-242E-43F7-A02A-CCED8F3A3FD3}">
      <dgm:prSet/>
      <dgm:spPr/>
      <dgm:t>
        <a:bodyPr/>
        <a:lstStyle/>
        <a:p>
          <a:endParaRPr lang="nl-BE"/>
        </a:p>
      </dgm:t>
    </dgm:pt>
    <dgm:pt modelId="{49BD7EFE-DFC7-46EA-AA90-8DD53959A914}">
      <dgm:prSet phldrT="[Tekst]" custT="1"/>
      <dgm:spPr/>
      <dgm:t>
        <a:bodyPr/>
        <a:lstStyle/>
        <a:p>
          <a:r>
            <a:rPr lang="nl-BE" sz="900" b="1" dirty="0" err="1" smtClean="0"/>
            <a:t>Tribunaux</a:t>
          </a:r>
          <a:r>
            <a:rPr lang="nl-BE" sz="900" b="1" dirty="0" smtClean="0"/>
            <a:t> de Première </a:t>
          </a:r>
          <a:r>
            <a:rPr lang="nl-BE" sz="900" b="1" dirty="0" err="1" smtClean="0"/>
            <a:t>Instance</a:t>
          </a:r>
          <a:r>
            <a:rPr lang="nl-BE" sz="900" b="1" dirty="0" smtClean="0"/>
            <a:t> (27)</a:t>
          </a:r>
          <a:endParaRPr lang="nl-BE" sz="900" b="1" dirty="0"/>
        </a:p>
      </dgm:t>
    </dgm:pt>
    <dgm:pt modelId="{60A912E8-F3E0-4265-89ED-149358047A92}" type="parTrans" cxnId="{7E888F3D-23E6-44F9-8E89-DE92E0D242C8}">
      <dgm:prSet/>
      <dgm:spPr>
        <a:ln>
          <a:noFill/>
        </a:ln>
      </dgm:spPr>
      <dgm:t>
        <a:bodyPr/>
        <a:lstStyle/>
        <a:p>
          <a:endParaRPr lang="nl-BE"/>
        </a:p>
      </dgm:t>
    </dgm:pt>
    <dgm:pt modelId="{CE8FD2FB-5FE8-4F9B-95E7-45F48FB0C6B6}" type="sibTrans" cxnId="{7E888F3D-23E6-44F9-8E89-DE92E0D242C8}">
      <dgm:prSet/>
      <dgm:spPr/>
      <dgm:t>
        <a:bodyPr/>
        <a:lstStyle/>
        <a:p>
          <a:endParaRPr lang="nl-BE"/>
        </a:p>
      </dgm:t>
    </dgm:pt>
    <dgm:pt modelId="{C0030BCB-B0D9-40C8-8D25-05FF536742EC}">
      <dgm:prSet phldrT="[Tekst]" custT="1"/>
      <dgm:spPr>
        <a:solidFill>
          <a:schemeClr val="tx2">
            <a:lumMod val="40000"/>
            <a:lumOff val="60000"/>
          </a:schemeClr>
        </a:solidFill>
      </dgm:spPr>
      <dgm:t>
        <a:bodyPr/>
        <a:lstStyle/>
        <a:p>
          <a:r>
            <a:rPr lang="nl-BE" sz="900" b="1" dirty="0" err="1" smtClean="0"/>
            <a:t>Tribunaux</a:t>
          </a:r>
          <a:r>
            <a:rPr lang="nl-BE" sz="900" b="1" dirty="0" smtClean="0"/>
            <a:t> de Commerce (23)</a:t>
          </a:r>
          <a:endParaRPr lang="nl-BE" sz="900" b="1" dirty="0"/>
        </a:p>
      </dgm:t>
    </dgm:pt>
    <dgm:pt modelId="{EABB125B-BF0B-4130-86C5-0D4E90032ADF}" type="parTrans" cxnId="{63F6D84C-40D7-4869-84C3-3D13715C96E6}">
      <dgm:prSet/>
      <dgm:spPr>
        <a:blipFill rotWithShape="0">
          <a:blip xmlns:r="http://schemas.openxmlformats.org/officeDocument/2006/relationships" r:embed="rId1"/>
          <a:stretch>
            <a:fillRect/>
          </a:stretch>
        </a:blipFill>
        <a:ln>
          <a:noFill/>
        </a:ln>
      </dgm:spPr>
      <dgm:t>
        <a:bodyPr/>
        <a:lstStyle/>
        <a:p>
          <a:endParaRPr lang="nl-BE"/>
        </a:p>
      </dgm:t>
    </dgm:pt>
    <dgm:pt modelId="{34823494-CEB4-4E82-AEEA-11369E9D6C14}" type="sibTrans" cxnId="{63F6D84C-40D7-4869-84C3-3D13715C96E6}">
      <dgm:prSet/>
      <dgm:spPr/>
      <dgm:t>
        <a:bodyPr/>
        <a:lstStyle/>
        <a:p>
          <a:endParaRPr lang="nl-BE"/>
        </a:p>
      </dgm:t>
    </dgm:pt>
    <dgm:pt modelId="{C4A6197D-081D-4D70-98CF-CFACE17212B8}">
      <dgm:prSet phldrT="[Tekst]" custT="1"/>
      <dgm:spPr>
        <a:solidFill>
          <a:schemeClr val="accent6"/>
        </a:solidFill>
      </dgm:spPr>
      <dgm:t>
        <a:bodyPr/>
        <a:lstStyle/>
        <a:p>
          <a:r>
            <a:rPr lang="nl-BE" sz="900" b="1" dirty="0" smtClean="0"/>
            <a:t>Cours du </a:t>
          </a:r>
          <a:r>
            <a:rPr lang="nl-BE" sz="900" b="1" dirty="0" err="1" smtClean="0"/>
            <a:t>Travail</a:t>
          </a:r>
          <a:r>
            <a:rPr lang="nl-BE" sz="900" b="1" dirty="0" smtClean="0"/>
            <a:t>(5)</a:t>
          </a:r>
          <a:endParaRPr lang="nl-BE" sz="900" b="1" dirty="0"/>
        </a:p>
      </dgm:t>
    </dgm:pt>
    <dgm:pt modelId="{4AD127AC-52D1-40A9-92FF-A99E144DCF45}" type="parTrans" cxnId="{B1B2AD76-13E5-4BA7-9AF5-600202E31F2C}">
      <dgm:prSet/>
      <dgm:spPr>
        <a:ln>
          <a:solidFill>
            <a:schemeClr val="bg1"/>
          </a:solidFill>
        </a:ln>
      </dgm:spPr>
      <dgm:t>
        <a:bodyPr/>
        <a:lstStyle/>
        <a:p>
          <a:endParaRPr lang="nl-BE"/>
        </a:p>
      </dgm:t>
    </dgm:pt>
    <dgm:pt modelId="{B1774BEF-5574-4B47-A9F1-793DF8F5BC3B}" type="sibTrans" cxnId="{B1B2AD76-13E5-4BA7-9AF5-600202E31F2C}">
      <dgm:prSet/>
      <dgm:spPr/>
      <dgm:t>
        <a:bodyPr/>
        <a:lstStyle/>
        <a:p>
          <a:endParaRPr lang="nl-BE"/>
        </a:p>
      </dgm:t>
    </dgm:pt>
    <dgm:pt modelId="{1C5D6E71-9911-4B2B-9CA3-792D7E3069F7}">
      <dgm:prSet custT="1"/>
      <dgm:spPr>
        <a:solidFill>
          <a:srgbClr val="0000FF"/>
        </a:solidFill>
      </dgm:spPr>
      <dgm:t>
        <a:bodyPr/>
        <a:lstStyle/>
        <a:p>
          <a:r>
            <a:rPr lang="nl-BE" sz="900" b="1" dirty="0" err="1" smtClean="0"/>
            <a:t>Tribunaux</a:t>
          </a:r>
          <a:r>
            <a:rPr lang="nl-BE" sz="900" b="1" dirty="0" smtClean="0"/>
            <a:t> du </a:t>
          </a:r>
          <a:r>
            <a:rPr lang="nl-BE" sz="900" b="1" dirty="0" err="1" smtClean="0"/>
            <a:t>Travail</a:t>
          </a:r>
          <a:r>
            <a:rPr lang="nl-BE" sz="900" b="1" dirty="0" smtClean="0"/>
            <a:t> (21)</a:t>
          </a:r>
          <a:endParaRPr lang="nl-BE" sz="900" b="1" dirty="0"/>
        </a:p>
      </dgm:t>
    </dgm:pt>
    <dgm:pt modelId="{CE95F565-C9DC-4B9D-B546-10253F81045F}" type="parTrans" cxnId="{C0E9E682-AE82-4F8E-875E-B5F504DC3FF0}">
      <dgm:prSet/>
      <dgm:spPr>
        <a:ln>
          <a:noFill/>
        </a:ln>
      </dgm:spPr>
      <dgm:t>
        <a:bodyPr/>
        <a:lstStyle/>
        <a:p>
          <a:endParaRPr lang="nl-BE"/>
        </a:p>
      </dgm:t>
    </dgm:pt>
    <dgm:pt modelId="{12362AFC-599C-4D1E-A63B-171BF4521396}" type="sibTrans" cxnId="{C0E9E682-AE82-4F8E-875E-B5F504DC3FF0}">
      <dgm:prSet/>
      <dgm:spPr/>
      <dgm:t>
        <a:bodyPr/>
        <a:lstStyle/>
        <a:p>
          <a:endParaRPr lang="nl-BE"/>
        </a:p>
      </dgm:t>
    </dgm:pt>
    <dgm:pt modelId="{DD1D6AEE-C43B-43C2-A84D-51044657ECA3}">
      <dgm:prSet custT="1"/>
      <dgm:spPr>
        <a:solidFill>
          <a:srgbClr val="336600"/>
        </a:solidFill>
      </dgm:spPr>
      <dgm:t>
        <a:bodyPr/>
        <a:lstStyle/>
        <a:p>
          <a:r>
            <a:rPr lang="nl-BE" sz="900" b="1" dirty="0" err="1" smtClean="0"/>
            <a:t>Juges</a:t>
          </a:r>
          <a:r>
            <a:rPr lang="nl-BE" sz="900" b="1" dirty="0" smtClean="0"/>
            <a:t> de </a:t>
          </a:r>
          <a:r>
            <a:rPr lang="nl-BE" sz="900" b="1" dirty="0" err="1" smtClean="0"/>
            <a:t>Paix</a:t>
          </a:r>
          <a:r>
            <a:rPr lang="nl-BE" sz="900" b="1" dirty="0" smtClean="0"/>
            <a:t> (187)</a:t>
          </a:r>
          <a:endParaRPr lang="nl-BE" sz="900" b="1" dirty="0"/>
        </a:p>
      </dgm:t>
    </dgm:pt>
    <dgm:pt modelId="{387847FF-EEB8-4A67-8923-34126B4B7B7D}" type="parTrans" cxnId="{6D86F2A6-ABE0-4D15-B51E-CE5DFB26ED6B}">
      <dgm:prSet/>
      <dgm:spPr>
        <a:ln>
          <a:noFill/>
        </a:ln>
      </dgm:spPr>
      <dgm:t>
        <a:bodyPr/>
        <a:lstStyle/>
        <a:p>
          <a:endParaRPr lang="nl-BE"/>
        </a:p>
      </dgm:t>
    </dgm:pt>
    <dgm:pt modelId="{55919CA1-6564-4FAC-A3AB-72E747674CF9}" type="sibTrans" cxnId="{6D86F2A6-ABE0-4D15-B51E-CE5DFB26ED6B}">
      <dgm:prSet/>
      <dgm:spPr/>
      <dgm:t>
        <a:bodyPr/>
        <a:lstStyle/>
        <a:p>
          <a:endParaRPr lang="nl-BE"/>
        </a:p>
      </dgm:t>
    </dgm:pt>
    <dgm:pt modelId="{93A6C5C5-5735-4715-B695-46427BE48756}">
      <dgm:prSet custT="1"/>
      <dgm:spPr>
        <a:solidFill>
          <a:srgbClr val="00B050"/>
        </a:solidFill>
      </dgm:spPr>
      <dgm:t>
        <a:bodyPr/>
        <a:lstStyle/>
        <a:p>
          <a:r>
            <a:rPr lang="nl-BE" sz="900" b="1" dirty="0" err="1" smtClean="0"/>
            <a:t>Tribunaux</a:t>
          </a:r>
          <a:r>
            <a:rPr lang="nl-BE" sz="900" b="1" dirty="0" smtClean="0"/>
            <a:t> de </a:t>
          </a:r>
          <a:r>
            <a:rPr lang="nl-BE" sz="900" b="1" dirty="0" err="1" smtClean="0"/>
            <a:t>Police</a:t>
          </a:r>
          <a:r>
            <a:rPr lang="nl-BE" sz="900" b="1" dirty="0" smtClean="0"/>
            <a:t>  (32)</a:t>
          </a:r>
          <a:endParaRPr lang="nl-BE" sz="900" b="1" dirty="0"/>
        </a:p>
      </dgm:t>
    </dgm:pt>
    <dgm:pt modelId="{0EE272E6-F5B3-4E39-A7BD-86DCCA9F2B54}" type="parTrans" cxnId="{D0746D16-DB2D-42D8-B0A2-4D596F639BD2}">
      <dgm:prSet/>
      <dgm:spPr>
        <a:ln>
          <a:noFill/>
        </a:ln>
      </dgm:spPr>
      <dgm:t>
        <a:bodyPr/>
        <a:lstStyle/>
        <a:p>
          <a:endParaRPr lang="nl-BE"/>
        </a:p>
      </dgm:t>
    </dgm:pt>
    <dgm:pt modelId="{03228ACC-BFF1-45EF-8138-0130DB49A169}" type="sibTrans" cxnId="{D0746D16-DB2D-42D8-B0A2-4D596F639BD2}">
      <dgm:prSet/>
      <dgm:spPr/>
      <dgm:t>
        <a:bodyPr/>
        <a:lstStyle/>
        <a:p>
          <a:endParaRPr lang="nl-BE"/>
        </a:p>
      </dgm:t>
    </dgm:pt>
    <dgm:pt modelId="{BCF1DD10-5210-4B1D-8424-1D06FDEBB8B8}">
      <dgm:prSet custT="1"/>
      <dgm:spPr>
        <a:solidFill>
          <a:srgbClr val="7030A0"/>
        </a:solidFill>
      </dgm:spPr>
      <dgm:t>
        <a:bodyPr/>
        <a:lstStyle/>
        <a:p>
          <a:r>
            <a:rPr lang="nl-BE" sz="900" b="1" dirty="0" smtClean="0"/>
            <a:t>Cours </a:t>
          </a:r>
          <a:r>
            <a:rPr lang="nl-BE" sz="900" b="1" dirty="0" err="1" smtClean="0"/>
            <a:t>d’Assises</a:t>
          </a:r>
          <a:r>
            <a:rPr lang="nl-BE" sz="900" b="1" dirty="0" smtClean="0"/>
            <a:t> (11)</a:t>
          </a:r>
          <a:endParaRPr lang="nl-BE" sz="900" b="1" dirty="0"/>
        </a:p>
      </dgm:t>
    </dgm:pt>
    <dgm:pt modelId="{B8ECBA58-0960-4703-A9A1-9A5EBF186561}" type="parTrans" cxnId="{2286CFEC-0730-4D36-B170-6C4E552CDB0B}">
      <dgm:prSet/>
      <dgm:spPr>
        <a:ln>
          <a:noFill/>
        </a:ln>
      </dgm:spPr>
      <dgm:t>
        <a:bodyPr/>
        <a:lstStyle/>
        <a:p>
          <a:endParaRPr lang="nl-BE"/>
        </a:p>
      </dgm:t>
    </dgm:pt>
    <dgm:pt modelId="{2A5A4C4C-D8C0-4E09-9050-AD7097D20745}" type="sibTrans" cxnId="{2286CFEC-0730-4D36-B170-6C4E552CDB0B}">
      <dgm:prSet/>
      <dgm:spPr/>
      <dgm:t>
        <a:bodyPr/>
        <a:lstStyle/>
        <a:p>
          <a:endParaRPr lang="nl-BE"/>
        </a:p>
      </dgm:t>
    </dgm:pt>
    <dgm:pt modelId="{12C96DFB-2B06-4501-BD79-5B0E3355562B}" type="pres">
      <dgm:prSet presAssocID="{3ACD1DDD-6999-48C6-B0CD-88DB17E51E2D}" presName="mainComposite" presStyleCnt="0">
        <dgm:presLayoutVars>
          <dgm:chPref val="1"/>
          <dgm:dir/>
          <dgm:animOne val="branch"/>
          <dgm:animLvl val="lvl"/>
          <dgm:resizeHandles val="exact"/>
        </dgm:presLayoutVars>
      </dgm:prSet>
      <dgm:spPr/>
      <dgm:t>
        <a:bodyPr/>
        <a:lstStyle/>
        <a:p>
          <a:endParaRPr lang="en-US"/>
        </a:p>
      </dgm:t>
    </dgm:pt>
    <dgm:pt modelId="{5D36D5C4-29F2-40FA-BFDB-6085DA2F32EB}" type="pres">
      <dgm:prSet presAssocID="{3ACD1DDD-6999-48C6-B0CD-88DB17E51E2D}" presName="hierFlow" presStyleCnt="0"/>
      <dgm:spPr/>
    </dgm:pt>
    <dgm:pt modelId="{5CB6E907-AC32-4216-8E48-7AB836047EB5}" type="pres">
      <dgm:prSet presAssocID="{3ACD1DDD-6999-48C6-B0CD-88DB17E51E2D}" presName="hierChild1" presStyleCnt="0">
        <dgm:presLayoutVars>
          <dgm:chPref val="1"/>
          <dgm:animOne val="branch"/>
          <dgm:animLvl val="lvl"/>
        </dgm:presLayoutVars>
      </dgm:prSet>
      <dgm:spPr/>
    </dgm:pt>
    <dgm:pt modelId="{4486F5BF-69B6-42F8-B9DF-77FC4C6A3E78}" type="pres">
      <dgm:prSet presAssocID="{2CA50E74-57AB-4250-9982-E10181864814}" presName="Name14" presStyleCnt="0"/>
      <dgm:spPr/>
    </dgm:pt>
    <dgm:pt modelId="{6381B080-DC9C-4EB3-814A-9F77C48E2658}" type="pres">
      <dgm:prSet presAssocID="{2CA50E74-57AB-4250-9982-E10181864814}" presName="level1Shape" presStyleLbl="node0" presStyleIdx="0" presStyleCnt="1" custLinFactY="-57697" custLinFactNeighborX="76" custLinFactNeighborY="-100000">
        <dgm:presLayoutVars>
          <dgm:chPref val="3"/>
        </dgm:presLayoutVars>
      </dgm:prSet>
      <dgm:spPr/>
      <dgm:t>
        <a:bodyPr/>
        <a:lstStyle/>
        <a:p>
          <a:endParaRPr lang="en-US"/>
        </a:p>
      </dgm:t>
    </dgm:pt>
    <dgm:pt modelId="{8E1091B0-93C2-43D6-92E2-977BB4DEAED0}" type="pres">
      <dgm:prSet presAssocID="{2CA50E74-57AB-4250-9982-E10181864814}" presName="hierChild2" presStyleCnt="0"/>
      <dgm:spPr/>
    </dgm:pt>
    <dgm:pt modelId="{1E36AA06-3EC3-42C2-AE6F-D154B41B4947}" type="pres">
      <dgm:prSet presAssocID="{FDD7BB5F-AE0B-4207-950A-68CBB3C9425C}" presName="Name19" presStyleLbl="parChTrans1D2" presStyleIdx="0" presStyleCnt="2"/>
      <dgm:spPr/>
      <dgm:t>
        <a:bodyPr/>
        <a:lstStyle/>
        <a:p>
          <a:endParaRPr lang="en-US"/>
        </a:p>
      </dgm:t>
    </dgm:pt>
    <dgm:pt modelId="{5AAFFB04-F459-43B7-8635-5224F307FC2B}" type="pres">
      <dgm:prSet presAssocID="{259EE433-D784-498B-A29D-FDD735DDFC41}" presName="Name21" presStyleCnt="0"/>
      <dgm:spPr/>
    </dgm:pt>
    <dgm:pt modelId="{2B2DB4DA-C371-4688-9CE5-23C981C007E5}" type="pres">
      <dgm:prSet presAssocID="{259EE433-D784-498B-A29D-FDD735DDFC41}" presName="level2Shape" presStyleLbl="node2" presStyleIdx="0" presStyleCnt="2" custLinFactY="-8044" custLinFactNeighborX="1208" custLinFactNeighborY="-100000"/>
      <dgm:spPr/>
      <dgm:t>
        <a:bodyPr/>
        <a:lstStyle/>
        <a:p>
          <a:endParaRPr lang="en-US"/>
        </a:p>
      </dgm:t>
    </dgm:pt>
    <dgm:pt modelId="{E83A83DB-5231-410C-9A1B-BD888372D7F0}" type="pres">
      <dgm:prSet presAssocID="{259EE433-D784-498B-A29D-FDD735DDFC41}" presName="hierChild3" presStyleCnt="0"/>
      <dgm:spPr/>
    </dgm:pt>
    <dgm:pt modelId="{06C1C0D4-693E-4358-A241-391F8962E050}" type="pres">
      <dgm:prSet presAssocID="{B8ECBA58-0960-4703-A9A1-9A5EBF186561}" presName="Name19" presStyleLbl="parChTrans1D3" presStyleIdx="0" presStyleCnt="6"/>
      <dgm:spPr/>
      <dgm:t>
        <a:bodyPr/>
        <a:lstStyle/>
        <a:p>
          <a:endParaRPr lang="en-US"/>
        </a:p>
      </dgm:t>
    </dgm:pt>
    <dgm:pt modelId="{9335266F-EBCA-475E-90BF-1BFF6955765E}" type="pres">
      <dgm:prSet presAssocID="{BCF1DD10-5210-4B1D-8424-1D06FDEBB8B8}" presName="Name21" presStyleCnt="0"/>
      <dgm:spPr/>
    </dgm:pt>
    <dgm:pt modelId="{42005D05-DFD2-4CD3-A555-18860680B58B}" type="pres">
      <dgm:prSet presAssocID="{BCF1DD10-5210-4B1D-8424-1D06FDEBB8B8}" presName="level2Shape" presStyleLbl="node3" presStyleIdx="0" presStyleCnt="6"/>
      <dgm:spPr/>
      <dgm:t>
        <a:bodyPr/>
        <a:lstStyle/>
        <a:p>
          <a:endParaRPr lang="nl-BE"/>
        </a:p>
      </dgm:t>
    </dgm:pt>
    <dgm:pt modelId="{2FE4FDAE-F924-4CBF-AA27-C99D35705F66}" type="pres">
      <dgm:prSet presAssocID="{BCF1DD10-5210-4B1D-8424-1D06FDEBB8B8}" presName="hierChild3" presStyleCnt="0"/>
      <dgm:spPr/>
    </dgm:pt>
    <dgm:pt modelId="{315151DF-30E8-4FC7-B2E8-D0D4DE9708A9}" type="pres">
      <dgm:prSet presAssocID="{0EE272E6-F5B3-4E39-A7BD-86DCCA9F2B54}" presName="Name19" presStyleLbl="parChTrans1D3" presStyleIdx="1" presStyleCnt="6"/>
      <dgm:spPr/>
      <dgm:t>
        <a:bodyPr/>
        <a:lstStyle/>
        <a:p>
          <a:endParaRPr lang="en-US"/>
        </a:p>
      </dgm:t>
    </dgm:pt>
    <dgm:pt modelId="{DCA42A64-BB9B-469C-A955-0BA867590877}" type="pres">
      <dgm:prSet presAssocID="{93A6C5C5-5735-4715-B695-46427BE48756}" presName="Name21" presStyleCnt="0"/>
      <dgm:spPr/>
    </dgm:pt>
    <dgm:pt modelId="{6D53A4C8-9861-46D6-BBAF-D2633BC6C8C2}" type="pres">
      <dgm:prSet presAssocID="{93A6C5C5-5735-4715-B695-46427BE48756}" presName="level2Shape" presStyleLbl="node3" presStyleIdx="1" presStyleCnt="6"/>
      <dgm:spPr/>
      <dgm:t>
        <a:bodyPr/>
        <a:lstStyle/>
        <a:p>
          <a:endParaRPr lang="en-US"/>
        </a:p>
      </dgm:t>
    </dgm:pt>
    <dgm:pt modelId="{F340B590-42D7-407D-B77C-6462CA9D2AAD}" type="pres">
      <dgm:prSet presAssocID="{93A6C5C5-5735-4715-B695-46427BE48756}" presName="hierChild3" presStyleCnt="0"/>
      <dgm:spPr/>
    </dgm:pt>
    <dgm:pt modelId="{DF2D4395-526E-420E-84DF-DB372F545D48}" type="pres">
      <dgm:prSet presAssocID="{60A912E8-F3E0-4265-89ED-149358047A92}" presName="Name19" presStyleLbl="parChTrans1D3" presStyleIdx="2" presStyleCnt="6"/>
      <dgm:spPr/>
      <dgm:t>
        <a:bodyPr/>
        <a:lstStyle/>
        <a:p>
          <a:endParaRPr lang="en-US"/>
        </a:p>
      </dgm:t>
    </dgm:pt>
    <dgm:pt modelId="{CEA43B44-A796-4FA5-812E-D52E25366932}" type="pres">
      <dgm:prSet presAssocID="{49BD7EFE-DFC7-46EA-AA90-8DD53959A914}" presName="Name21" presStyleCnt="0"/>
      <dgm:spPr/>
    </dgm:pt>
    <dgm:pt modelId="{0DC99E2C-5156-4D3D-BC3B-3398C48F5087}" type="pres">
      <dgm:prSet presAssocID="{49BD7EFE-DFC7-46EA-AA90-8DD53959A914}" presName="level2Shape" presStyleLbl="node3" presStyleIdx="2" presStyleCnt="6" custScaleX="156406" custLinFactNeighborX="-269" custLinFactNeighborY="-2323"/>
      <dgm:spPr/>
      <dgm:t>
        <a:bodyPr/>
        <a:lstStyle/>
        <a:p>
          <a:endParaRPr lang="nl-BE"/>
        </a:p>
      </dgm:t>
    </dgm:pt>
    <dgm:pt modelId="{3A003C6A-82BC-4E33-9894-1A8FE258F9F6}" type="pres">
      <dgm:prSet presAssocID="{49BD7EFE-DFC7-46EA-AA90-8DD53959A914}" presName="hierChild3" presStyleCnt="0"/>
      <dgm:spPr/>
    </dgm:pt>
    <dgm:pt modelId="{A03F1A15-8BB0-4644-9B76-8B84979D3ADF}" type="pres">
      <dgm:prSet presAssocID="{387847FF-EEB8-4A67-8923-34126B4B7B7D}" presName="Name19" presStyleLbl="parChTrans1D3" presStyleIdx="3" presStyleCnt="6"/>
      <dgm:spPr/>
      <dgm:t>
        <a:bodyPr/>
        <a:lstStyle/>
        <a:p>
          <a:endParaRPr lang="en-US"/>
        </a:p>
      </dgm:t>
    </dgm:pt>
    <dgm:pt modelId="{CC3337CF-EB93-43C7-9D84-226D2DAADDCB}" type="pres">
      <dgm:prSet presAssocID="{DD1D6AEE-C43B-43C2-A84D-51044657ECA3}" presName="Name21" presStyleCnt="0"/>
      <dgm:spPr/>
    </dgm:pt>
    <dgm:pt modelId="{2B1C7E09-C370-4434-A03A-57ED5C3173F0}" type="pres">
      <dgm:prSet presAssocID="{DD1D6AEE-C43B-43C2-A84D-51044657ECA3}" presName="level2Shape" presStyleLbl="node3" presStyleIdx="3" presStyleCnt="6"/>
      <dgm:spPr/>
      <dgm:t>
        <a:bodyPr/>
        <a:lstStyle/>
        <a:p>
          <a:endParaRPr lang="nl-BE"/>
        </a:p>
      </dgm:t>
    </dgm:pt>
    <dgm:pt modelId="{A625ED19-5AD5-4DA3-ABC6-F6DD57523124}" type="pres">
      <dgm:prSet presAssocID="{DD1D6AEE-C43B-43C2-A84D-51044657ECA3}" presName="hierChild3" presStyleCnt="0"/>
      <dgm:spPr/>
    </dgm:pt>
    <dgm:pt modelId="{A29D9D77-0DA2-4268-9AEB-91B779C9BBA8}" type="pres">
      <dgm:prSet presAssocID="{EABB125B-BF0B-4130-86C5-0D4E90032ADF}" presName="Name19" presStyleLbl="parChTrans1D3" presStyleIdx="4" presStyleCnt="6"/>
      <dgm:spPr/>
      <dgm:t>
        <a:bodyPr/>
        <a:lstStyle/>
        <a:p>
          <a:endParaRPr lang="en-US"/>
        </a:p>
      </dgm:t>
    </dgm:pt>
    <dgm:pt modelId="{E38213A6-C746-4D1A-B516-02476429412C}" type="pres">
      <dgm:prSet presAssocID="{C0030BCB-B0D9-40C8-8D25-05FF536742EC}" presName="Name21" presStyleCnt="0"/>
      <dgm:spPr/>
    </dgm:pt>
    <dgm:pt modelId="{1228857C-D401-4904-9319-1A017EF078D4}" type="pres">
      <dgm:prSet presAssocID="{C0030BCB-B0D9-40C8-8D25-05FF536742EC}" presName="level2Shape" presStyleLbl="node3" presStyleIdx="4" presStyleCnt="6"/>
      <dgm:spPr/>
      <dgm:t>
        <a:bodyPr/>
        <a:lstStyle/>
        <a:p>
          <a:endParaRPr lang="en-US"/>
        </a:p>
      </dgm:t>
    </dgm:pt>
    <dgm:pt modelId="{CC8199B0-6023-445C-8018-BD71D684BD8E}" type="pres">
      <dgm:prSet presAssocID="{C0030BCB-B0D9-40C8-8D25-05FF536742EC}" presName="hierChild3" presStyleCnt="0"/>
      <dgm:spPr/>
    </dgm:pt>
    <dgm:pt modelId="{597DBCDA-31A6-4E58-BBB6-2BA9549F9001}" type="pres">
      <dgm:prSet presAssocID="{4AD127AC-52D1-40A9-92FF-A99E144DCF45}" presName="Name19" presStyleLbl="parChTrans1D2" presStyleIdx="1" presStyleCnt="2"/>
      <dgm:spPr/>
      <dgm:t>
        <a:bodyPr/>
        <a:lstStyle/>
        <a:p>
          <a:endParaRPr lang="en-US"/>
        </a:p>
      </dgm:t>
    </dgm:pt>
    <dgm:pt modelId="{0E71158C-6589-4D03-8D26-1D9CF0EB6AC1}" type="pres">
      <dgm:prSet presAssocID="{C4A6197D-081D-4D70-98CF-CFACE17212B8}" presName="Name21" presStyleCnt="0"/>
      <dgm:spPr/>
    </dgm:pt>
    <dgm:pt modelId="{4FDC974F-738B-46BD-AF58-1117BCE85F0E}" type="pres">
      <dgm:prSet presAssocID="{C4A6197D-081D-4D70-98CF-CFACE17212B8}" presName="level2Shape" presStyleLbl="node2" presStyleIdx="1" presStyleCnt="2" custLinFactY="-8044" custLinFactNeighborX="-1057" custLinFactNeighborY="-100000"/>
      <dgm:spPr/>
      <dgm:t>
        <a:bodyPr/>
        <a:lstStyle/>
        <a:p>
          <a:endParaRPr lang="en-US"/>
        </a:p>
      </dgm:t>
    </dgm:pt>
    <dgm:pt modelId="{0E126351-66FA-4683-B613-D2E3DBC308C3}" type="pres">
      <dgm:prSet presAssocID="{C4A6197D-081D-4D70-98CF-CFACE17212B8}" presName="hierChild3" presStyleCnt="0"/>
      <dgm:spPr/>
    </dgm:pt>
    <dgm:pt modelId="{7B04C241-7802-4F21-9D0A-D4175C1FA78A}" type="pres">
      <dgm:prSet presAssocID="{CE95F565-C9DC-4B9D-B546-10253F81045F}" presName="Name19" presStyleLbl="parChTrans1D3" presStyleIdx="5" presStyleCnt="6"/>
      <dgm:spPr/>
      <dgm:t>
        <a:bodyPr/>
        <a:lstStyle/>
        <a:p>
          <a:endParaRPr lang="en-US"/>
        </a:p>
      </dgm:t>
    </dgm:pt>
    <dgm:pt modelId="{E60CE505-52D0-4F8A-BE3E-C9ABF55691F7}" type="pres">
      <dgm:prSet presAssocID="{1C5D6E71-9911-4B2B-9CA3-792D7E3069F7}" presName="Name21" presStyleCnt="0"/>
      <dgm:spPr/>
    </dgm:pt>
    <dgm:pt modelId="{1C2A8640-ED48-4523-B456-C0559CBCD236}" type="pres">
      <dgm:prSet presAssocID="{1C5D6E71-9911-4B2B-9CA3-792D7E3069F7}" presName="level2Shape" presStyleLbl="node3" presStyleIdx="5" presStyleCnt="6" custScaleX="104791"/>
      <dgm:spPr/>
      <dgm:t>
        <a:bodyPr/>
        <a:lstStyle/>
        <a:p>
          <a:endParaRPr lang="nl-BE"/>
        </a:p>
      </dgm:t>
    </dgm:pt>
    <dgm:pt modelId="{8117B628-D240-4813-B936-6321B75811F3}" type="pres">
      <dgm:prSet presAssocID="{1C5D6E71-9911-4B2B-9CA3-792D7E3069F7}" presName="hierChild3" presStyleCnt="0"/>
      <dgm:spPr/>
    </dgm:pt>
    <dgm:pt modelId="{37297565-4363-4A47-A0CF-61BA41845F75}" type="pres">
      <dgm:prSet presAssocID="{3ACD1DDD-6999-48C6-B0CD-88DB17E51E2D}" presName="bgShapesFlow" presStyleCnt="0"/>
      <dgm:spPr/>
    </dgm:pt>
  </dgm:ptLst>
  <dgm:cxnLst>
    <dgm:cxn modelId="{63F6D84C-40D7-4869-84C3-3D13715C96E6}" srcId="{259EE433-D784-498B-A29D-FDD735DDFC41}" destId="{C0030BCB-B0D9-40C8-8D25-05FF536742EC}" srcOrd="4" destOrd="0" parTransId="{EABB125B-BF0B-4130-86C5-0D4E90032ADF}" sibTransId="{34823494-CEB4-4E82-AEEA-11369E9D6C14}"/>
    <dgm:cxn modelId="{EC1F7E0C-43B4-4BBA-B1BB-9E0C912A428B}" type="presOf" srcId="{C0030BCB-B0D9-40C8-8D25-05FF536742EC}" destId="{1228857C-D401-4904-9319-1A017EF078D4}" srcOrd="0" destOrd="0" presId="urn:microsoft.com/office/officeart/2005/8/layout/hierarchy6"/>
    <dgm:cxn modelId="{D0746D16-DB2D-42D8-B0A2-4D596F639BD2}" srcId="{259EE433-D784-498B-A29D-FDD735DDFC41}" destId="{93A6C5C5-5735-4715-B695-46427BE48756}" srcOrd="1" destOrd="0" parTransId="{0EE272E6-F5B3-4E39-A7BD-86DCCA9F2B54}" sibTransId="{03228ACC-BFF1-45EF-8138-0130DB49A169}"/>
    <dgm:cxn modelId="{60BA0B94-242E-43F7-A02A-CCED8F3A3FD3}" srcId="{2CA50E74-57AB-4250-9982-E10181864814}" destId="{259EE433-D784-498B-A29D-FDD735DDFC41}" srcOrd="0" destOrd="0" parTransId="{FDD7BB5F-AE0B-4207-950A-68CBB3C9425C}" sibTransId="{23C9837C-AB26-4FAC-A37D-522D5F42747B}"/>
    <dgm:cxn modelId="{7E888F3D-23E6-44F9-8E89-DE92E0D242C8}" srcId="{259EE433-D784-498B-A29D-FDD735DDFC41}" destId="{49BD7EFE-DFC7-46EA-AA90-8DD53959A914}" srcOrd="2" destOrd="0" parTransId="{60A912E8-F3E0-4265-89ED-149358047A92}" sibTransId="{CE8FD2FB-5FE8-4F9B-95E7-45F48FB0C6B6}"/>
    <dgm:cxn modelId="{D1F485B1-CDEF-4FA2-8351-F6510F28935C}" type="presOf" srcId="{387847FF-EEB8-4A67-8923-34126B4B7B7D}" destId="{A03F1A15-8BB0-4644-9B76-8B84979D3ADF}" srcOrd="0" destOrd="0" presId="urn:microsoft.com/office/officeart/2005/8/layout/hierarchy6"/>
    <dgm:cxn modelId="{9F9B964C-8867-496F-8E06-BFFE84C76E0E}" type="presOf" srcId="{CE95F565-C9DC-4B9D-B546-10253F81045F}" destId="{7B04C241-7802-4F21-9D0A-D4175C1FA78A}" srcOrd="0" destOrd="0" presId="urn:microsoft.com/office/officeart/2005/8/layout/hierarchy6"/>
    <dgm:cxn modelId="{216AFFD9-42CF-4A7C-9B88-1BE04DE56175}" type="presOf" srcId="{1C5D6E71-9911-4B2B-9CA3-792D7E3069F7}" destId="{1C2A8640-ED48-4523-B456-C0559CBCD236}" srcOrd="0" destOrd="0" presId="urn:microsoft.com/office/officeart/2005/8/layout/hierarchy6"/>
    <dgm:cxn modelId="{E6BBFFD9-A301-4EB5-BE3F-A284CA3AC041}" type="presOf" srcId="{3ACD1DDD-6999-48C6-B0CD-88DB17E51E2D}" destId="{12C96DFB-2B06-4501-BD79-5B0E3355562B}" srcOrd="0" destOrd="0" presId="urn:microsoft.com/office/officeart/2005/8/layout/hierarchy6"/>
    <dgm:cxn modelId="{ABA34855-DDD6-48C2-9A97-9A874A478AE5}" type="presOf" srcId="{B8ECBA58-0960-4703-A9A1-9A5EBF186561}" destId="{06C1C0D4-693E-4358-A241-391F8962E050}" srcOrd="0" destOrd="0" presId="urn:microsoft.com/office/officeart/2005/8/layout/hierarchy6"/>
    <dgm:cxn modelId="{C70DB3D1-A625-4A5F-9ACA-33F1792B2526}" type="presOf" srcId="{DD1D6AEE-C43B-43C2-A84D-51044657ECA3}" destId="{2B1C7E09-C370-4434-A03A-57ED5C3173F0}" srcOrd="0" destOrd="0" presId="urn:microsoft.com/office/officeart/2005/8/layout/hierarchy6"/>
    <dgm:cxn modelId="{B1B2AD76-13E5-4BA7-9AF5-600202E31F2C}" srcId="{2CA50E74-57AB-4250-9982-E10181864814}" destId="{C4A6197D-081D-4D70-98CF-CFACE17212B8}" srcOrd="1" destOrd="0" parTransId="{4AD127AC-52D1-40A9-92FF-A99E144DCF45}" sibTransId="{B1774BEF-5574-4B47-A9F1-793DF8F5BC3B}"/>
    <dgm:cxn modelId="{74BB8319-4DA7-4B77-A234-1AF9B2CF9FA2}" type="presOf" srcId="{60A912E8-F3E0-4265-89ED-149358047A92}" destId="{DF2D4395-526E-420E-84DF-DB372F545D48}" srcOrd="0" destOrd="0" presId="urn:microsoft.com/office/officeart/2005/8/layout/hierarchy6"/>
    <dgm:cxn modelId="{B8E45B2F-FC10-4FF3-9390-36C37BB614C0}" type="presOf" srcId="{EABB125B-BF0B-4130-86C5-0D4E90032ADF}" destId="{A29D9D77-0DA2-4268-9AEB-91B779C9BBA8}" srcOrd="0" destOrd="0" presId="urn:microsoft.com/office/officeart/2005/8/layout/hierarchy6"/>
    <dgm:cxn modelId="{931A2F0E-340C-4421-9F59-78B5E2BB75C6}" type="presOf" srcId="{0EE272E6-F5B3-4E39-A7BD-86DCCA9F2B54}" destId="{315151DF-30E8-4FC7-B2E8-D0D4DE9708A9}" srcOrd="0" destOrd="0" presId="urn:microsoft.com/office/officeart/2005/8/layout/hierarchy6"/>
    <dgm:cxn modelId="{4A4DEB3F-1E06-4E00-99F2-9EAE7C5113F2}" type="presOf" srcId="{BCF1DD10-5210-4B1D-8424-1D06FDEBB8B8}" destId="{42005D05-DFD2-4CD3-A555-18860680B58B}" srcOrd="0" destOrd="0" presId="urn:microsoft.com/office/officeart/2005/8/layout/hierarchy6"/>
    <dgm:cxn modelId="{CD876DA8-018B-49DE-9D96-8908454AD29F}" srcId="{3ACD1DDD-6999-48C6-B0CD-88DB17E51E2D}" destId="{2CA50E74-57AB-4250-9982-E10181864814}" srcOrd="0" destOrd="0" parTransId="{1FAA432D-1052-4FFA-8FB4-FD4B78B96C15}" sibTransId="{780BA1E7-4D86-47F4-9120-E35A40E5F545}"/>
    <dgm:cxn modelId="{BFA1A699-7F5D-4FF6-92E9-DFD7B8B76B63}" type="presOf" srcId="{2CA50E74-57AB-4250-9982-E10181864814}" destId="{6381B080-DC9C-4EB3-814A-9F77C48E2658}" srcOrd="0" destOrd="0" presId="urn:microsoft.com/office/officeart/2005/8/layout/hierarchy6"/>
    <dgm:cxn modelId="{C0E9E682-AE82-4F8E-875E-B5F504DC3FF0}" srcId="{C4A6197D-081D-4D70-98CF-CFACE17212B8}" destId="{1C5D6E71-9911-4B2B-9CA3-792D7E3069F7}" srcOrd="0" destOrd="0" parTransId="{CE95F565-C9DC-4B9D-B546-10253F81045F}" sibTransId="{12362AFC-599C-4D1E-A63B-171BF4521396}"/>
    <dgm:cxn modelId="{2286CFEC-0730-4D36-B170-6C4E552CDB0B}" srcId="{259EE433-D784-498B-A29D-FDD735DDFC41}" destId="{BCF1DD10-5210-4B1D-8424-1D06FDEBB8B8}" srcOrd="0" destOrd="0" parTransId="{B8ECBA58-0960-4703-A9A1-9A5EBF186561}" sibTransId="{2A5A4C4C-D8C0-4E09-9050-AD7097D20745}"/>
    <dgm:cxn modelId="{6579AB25-81B5-400F-AAF2-985E5586FCD1}" type="presOf" srcId="{FDD7BB5F-AE0B-4207-950A-68CBB3C9425C}" destId="{1E36AA06-3EC3-42C2-AE6F-D154B41B4947}" srcOrd="0" destOrd="0" presId="urn:microsoft.com/office/officeart/2005/8/layout/hierarchy6"/>
    <dgm:cxn modelId="{5F1D8DF4-81A4-44CB-AB4A-9C32C56723DC}" type="presOf" srcId="{49BD7EFE-DFC7-46EA-AA90-8DD53959A914}" destId="{0DC99E2C-5156-4D3D-BC3B-3398C48F5087}" srcOrd="0" destOrd="0" presId="urn:microsoft.com/office/officeart/2005/8/layout/hierarchy6"/>
    <dgm:cxn modelId="{6816B98A-1B4D-4511-B0EC-D64513683B01}" type="presOf" srcId="{C4A6197D-081D-4D70-98CF-CFACE17212B8}" destId="{4FDC974F-738B-46BD-AF58-1117BCE85F0E}" srcOrd="0" destOrd="0" presId="urn:microsoft.com/office/officeart/2005/8/layout/hierarchy6"/>
    <dgm:cxn modelId="{D68FD4D5-692D-4351-96B4-5FCA143BF1D8}" type="presOf" srcId="{93A6C5C5-5735-4715-B695-46427BE48756}" destId="{6D53A4C8-9861-46D6-BBAF-D2633BC6C8C2}" srcOrd="0" destOrd="0" presId="urn:microsoft.com/office/officeart/2005/8/layout/hierarchy6"/>
    <dgm:cxn modelId="{BF3BB24C-0F58-4CB9-9CA2-0763178E0C33}" type="presOf" srcId="{4AD127AC-52D1-40A9-92FF-A99E144DCF45}" destId="{597DBCDA-31A6-4E58-BBB6-2BA9549F9001}" srcOrd="0" destOrd="0" presId="urn:microsoft.com/office/officeart/2005/8/layout/hierarchy6"/>
    <dgm:cxn modelId="{6D86F2A6-ABE0-4D15-B51E-CE5DFB26ED6B}" srcId="{259EE433-D784-498B-A29D-FDD735DDFC41}" destId="{DD1D6AEE-C43B-43C2-A84D-51044657ECA3}" srcOrd="3" destOrd="0" parTransId="{387847FF-EEB8-4A67-8923-34126B4B7B7D}" sibTransId="{55919CA1-6564-4FAC-A3AB-72E747674CF9}"/>
    <dgm:cxn modelId="{C8195A14-3291-42E1-8475-438F0B3F4E8C}" type="presOf" srcId="{259EE433-D784-498B-A29D-FDD735DDFC41}" destId="{2B2DB4DA-C371-4688-9CE5-23C981C007E5}" srcOrd="0" destOrd="0" presId="urn:microsoft.com/office/officeart/2005/8/layout/hierarchy6"/>
    <dgm:cxn modelId="{60594717-F8D7-49EA-B66E-0228F3556BEC}" type="presParOf" srcId="{12C96DFB-2B06-4501-BD79-5B0E3355562B}" destId="{5D36D5C4-29F2-40FA-BFDB-6085DA2F32EB}" srcOrd="0" destOrd="0" presId="urn:microsoft.com/office/officeart/2005/8/layout/hierarchy6"/>
    <dgm:cxn modelId="{3F717933-99D6-4A6C-AEBA-E7E2CF8829BA}" type="presParOf" srcId="{5D36D5C4-29F2-40FA-BFDB-6085DA2F32EB}" destId="{5CB6E907-AC32-4216-8E48-7AB836047EB5}" srcOrd="0" destOrd="0" presId="urn:microsoft.com/office/officeart/2005/8/layout/hierarchy6"/>
    <dgm:cxn modelId="{381C3E7E-3F6D-47B1-AD8C-D73958C46FC1}" type="presParOf" srcId="{5CB6E907-AC32-4216-8E48-7AB836047EB5}" destId="{4486F5BF-69B6-42F8-B9DF-77FC4C6A3E78}" srcOrd="0" destOrd="0" presId="urn:microsoft.com/office/officeart/2005/8/layout/hierarchy6"/>
    <dgm:cxn modelId="{B5AA04B0-6864-4927-A7EC-D20A732C6538}" type="presParOf" srcId="{4486F5BF-69B6-42F8-B9DF-77FC4C6A3E78}" destId="{6381B080-DC9C-4EB3-814A-9F77C48E2658}" srcOrd="0" destOrd="0" presId="urn:microsoft.com/office/officeart/2005/8/layout/hierarchy6"/>
    <dgm:cxn modelId="{A1AE76EB-B7B1-4764-BAED-41C7135FF39E}" type="presParOf" srcId="{4486F5BF-69B6-42F8-B9DF-77FC4C6A3E78}" destId="{8E1091B0-93C2-43D6-92E2-977BB4DEAED0}" srcOrd="1" destOrd="0" presId="urn:microsoft.com/office/officeart/2005/8/layout/hierarchy6"/>
    <dgm:cxn modelId="{61A4B85F-E1EC-46CB-83C1-EA32384BAA37}" type="presParOf" srcId="{8E1091B0-93C2-43D6-92E2-977BB4DEAED0}" destId="{1E36AA06-3EC3-42C2-AE6F-D154B41B4947}" srcOrd="0" destOrd="0" presId="urn:microsoft.com/office/officeart/2005/8/layout/hierarchy6"/>
    <dgm:cxn modelId="{CB046F70-8899-4AB8-A1C2-953030B9B12D}" type="presParOf" srcId="{8E1091B0-93C2-43D6-92E2-977BB4DEAED0}" destId="{5AAFFB04-F459-43B7-8635-5224F307FC2B}" srcOrd="1" destOrd="0" presId="urn:microsoft.com/office/officeart/2005/8/layout/hierarchy6"/>
    <dgm:cxn modelId="{0408721D-9553-43B7-8544-7E0E045D55C6}" type="presParOf" srcId="{5AAFFB04-F459-43B7-8635-5224F307FC2B}" destId="{2B2DB4DA-C371-4688-9CE5-23C981C007E5}" srcOrd="0" destOrd="0" presId="urn:microsoft.com/office/officeart/2005/8/layout/hierarchy6"/>
    <dgm:cxn modelId="{C11549C5-BF1B-4B9D-9DBC-9B1444571B1C}" type="presParOf" srcId="{5AAFFB04-F459-43B7-8635-5224F307FC2B}" destId="{E83A83DB-5231-410C-9A1B-BD888372D7F0}" srcOrd="1" destOrd="0" presId="urn:microsoft.com/office/officeart/2005/8/layout/hierarchy6"/>
    <dgm:cxn modelId="{C0C82078-C890-4707-A7EC-F93AA2BAE5EE}" type="presParOf" srcId="{E83A83DB-5231-410C-9A1B-BD888372D7F0}" destId="{06C1C0D4-693E-4358-A241-391F8962E050}" srcOrd="0" destOrd="0" presId="urn:microsoft.com/office/officeart/2005/8/layout/hierarchy6"/>
    <dgm:cxn modelId="{DD4E3D10-F725-437C-B1ED-75AE0B32F50B}" type="presParOf" srcId="{E83A83DB-5231-410C-9A1B-BD888372D7F0}" destId="{9335266F-EBCA-475E-90BF-1BFF6955765E}" srcOrd="1" destOrd="0" presId="urn:microsoft.com/office/officeart/2005/8/layout/hierarchy6"/>
    <dgm:cxn modelId="{F0CC5271-62D3-4F43-BECE-81CB23A9CE17}" type="presParOf" srcId="{9335266F-EBCA-475E-90BF-1BFF6955765E}" destId="{42005D05-DFD2-4CD3-A555-18860680B58B}" srcOrd="0" destOrd="0" presId="urn:microsoft.com/office/officeart/2005/8/layout/hierarchy6"/>
    <dgm:cxn modelId="{A23889AC-EB48-4654-A0F3-B68DFDC8EC1D}" type="presParOf" srcId="{9335266F-EBCA-475E-90BF-1BFF6955765E}" destId="{2FE4FDAE-F924-4CBF-AA27-C99D35705F66}" srcOrd="1" destOrd="0" presId="urn:microsoft.com/office/officeart/2005/8/layout/hierarchy6"/>
    <dgm:cxn modelId="{49C2D4A7-9E51-4677-98F9-99484F5D7FD4}" type="presParOf" srcId="{E83A83DB-5231-410C-9A1B-BD888372D7F0}" destId="{315151DF-30E8-4FC7-B2E8-D0D4DE9708A9}" srcOrd="2" destOrd="0" presId="urn:microsoft.com/office/officeart/2005/8/layout/hierarchy6"/>
    <dgm:cxn modelId="{0DBD70DD-C222-410C-BAE6-F2BF74BA3D68}" type="presParOf" srcId="{E83A83DB-5231-410C-9A1B-BD888372D7F0}" destId="{DCA42A64-BB9B-469C-A955-0BA867590877}" srcOrd="3" destOrd="0" presId="urn:microsoft.com/office/officeart/2005/8/layout/hierarchy6"/>
    <dgm:cxn modelId="{D65F3501-6F8D-4D86-A42E-30525348F09A}" type="presParOf" srcId="{DCA42A64-BB9B-469C-A955-0BA867590877}" destId="{6D53A4C8-9861-46D6-BBAF-D2633BC6C8C2}" srcOrd="0" destOrd="0" presId="urn:microsoft.com/office/officeart/2005/8/layout/hierarchy6"/>
    <dgm:cxn modelId="{51051699-77F4-43BE-88CD-F5B8B2CA17D9}" type="presParOf" srcId="{DCA42A64-BB9B-469C-A955-0BA867590877}" destId="{F340B590-42D7-407D-B77C-6462CA9D2AAD}" srcOrd="1" destOrd="0" presId="urn:microsoft.com/office/officeart/2005/8/layout/hierarchy6"/>
    <dgm:cxn modelId="{D86F2257-DE74-4DCE-B801-45F388A0828E}" type="presParOf" srcId="{E83A83DB-5231-410C-9A1B-BD888372D7F0}" destId="{DF2D4395-526E-420E-84DF-DB372F545D48}" srcOrd="4" destOrd="0" presId="urn:microsoft.com/office/officeart/2005/8/layout/hierarchy6"/>
    <dgm:cxn modelId="{645475AC-1BE5-4587-BFD8-BB21129B3C8F}" type="presParOf" srcId="{E83A83DB-5231-410C-9A1B-BD888372D7F0}" destId="{CEA43B44-A796-4FA5-812E-D52E25366932}" srcOrd="5" destOrd="0" presId="urn:microsoft.com/office/officeart/2005/8/layout/hierarchy6"/>
    <dgm:cxn modelId="{BD13CBBB-0064-406A-A89D-D8E148DFC4E7}" type="presParOf" srcId="{CEA43B44-A796-4FA5-812E-D52E25366932}" destId="{0DC99E2C-5156-4D3D-BC3B-3398C48F5087}" srcOrd="0" destOrd="0" presId="urn:microsoft.com/office/officeart/2005/8/layout/hierarchy6"/>
    <dgm:cxn modelId="{2C2743A8-2107-49F1-BACE-618EB8C1E290}" type="presParOf" srcId="{CEA43B44-A796-4FA5-812E-D52E25366932}" destId="{3A003C6A-82BC-4E33-9894-1A8FE258F9F6}" srcOrd="1" destOrd="0" presId="urn:microsoft.com/office/officeart/2005/8/layout/hierarchy6"/>
    <dgm:cxn modelId="{B998D3FE-A6B1-42DC-A3C6-774AF3B025BE}" type="presParOf" srcId="{E83A83DB-5231-410C-9A1B-BD888372D7F0}" destId="{A03F1A15-8BB0-4644-9B76-8B84979D3ADF}" srcOrd="6" destOrd="0" presId="urn:microsoft.com/office/officeart/2005/8/layout/hierarchy6"/>
    <dgm:cxn modelId="{7660A497-99DF-43AD-9E90-5B960EECAAA1}" type="presParOf" srcId="{E83A83DB-5231-410C-9A1B-BD888372D7F0}" destId="{CC3337CF-EB93-43C7-9D84-226D2DAADDCB}" srcOrd="7" destOrd="0" presId="urn:microsoft.com/office/officeart/2005/8/layout/hierarchy6"/>
    <dgm:cxn modelId="{84DA2094-907B-4B65-9E38-5A61B1CC6108}" type="presParOf" srcId="{CC3337CF-EB93-43C7-9D84-226D2DAADDCB}" destId="{2B1C7E09-C370-4434-A03A-57ED5C3173F0}" srcOrd="0" destOrd="0" presId="urn:microsoft.com/office/officeart/2005/8/layout/hierarchy6"/>
    <dgm:cxn modelId="{2BD71158-DE0E-4C61-BBC7-2A4F5FF5F646}" type="presParOf" srcId="{CC3337CF-EB93-43C7-9D84-226D2DAADDCB}" destId="{A625ED19-5AD5-4DA3-ABC6-F6DD57523124}" srcOrd="1" destOrd="0" presId="urn:microsoft.com/office/officeart/2005/8/layout/hierarchy6"/>
    <dgm:cxn modelId="{37EC42D3-9FB9-4D20-B5B1-5A13E6B19D1F}" type="presParOf" srcId="{E83A83DB-5231-410C-9A1B-BD888372D7F0}" destId="{A29D9D77-0DA2-4268-9AEB-91B779C9BBA8}" srcOrd="8" destOrd="0" presId="urn:microsoft.com/office/officeart/2005/8/layout/hierarchy6"/>
    <dgm:cxn modelId="{72DBF3C2-6A39-430F-8B99-51562BF25269}" type="presParOf" srcId="{E83A83DB-5231-410C-9A1B-BD888372D7F0}" destId="{E38213A6-C746-4D1A-B516-02476429412C}" srcOrd="9" destOrd="0" presId="urn:microsoft.com/office/officeart/2005/8/layout/hierarchy6"/>
    <dgm:cxn modelId="{FE5BFABA-00AC-4A24-AB53-0E2F574EA1C1}" type="presParOf" srcId="{E38213A6-C746-4D1A-B516-02476429412C}" destId="{1228857C-D401-4904-9319-1A017EF078D4}" srcOrd="0" destOrd="0" presId="urn:microsoft.com/office/officeart/2005/8/layout/hierarchy6"/>
    <dgm:cxn modelId="{44C1BBDF-F73E-4A7D-AB09-AC7E79C99E19}" type="presParOf" srcId="{E38213A6-C746-4D1A-B516-02476429412C}" destId="{CC8199B0-6023-445C-8018-BD71D684BD8E}" srcOrd="1" destOrd="0" presId="urn:microsoft.com/office/officeart/2005/8/layout/hierarchy6"/>
    <dgm:cxn modelId="{82829506-9C76-4501-963B-D60D3565683C}" type="presParOf" srcId="{8E1091B0-93C2-43D6-92E2-977BB4DEAED0}" destId="{597DBCDA-31A6-4E58-BBB6-2BA9549F9001}" srcOrd="2" destOrd="0" presId="urn:microsoft.com/office/officeart/2005/8/layout/hierarchy6"/>
    <dgm:cxn modelId="{1088994A-0C40-4204-8A93-DCD6C1D094D2}" type="presParOf" srcId="{8E1091B0-93C2-43D6-92E2-977BB4DEAED0}" destId="{0E71158C-6589-4D03-8D26-1D9CF0EB6AC1}" srcOrd="3" destOrd="0" presId="urn:microsoft.com/office/officeart/2005/8/layout/hierarchy6"/>
    <dgm:cxn modelId="{C6CEAFEE-DD67-4FB8-864D-7DFA68ED44DA}" type="presParOf" srcId="{0E71158C-6589-4D03-8D26-1D9CF0EB6AC1}" destId="{4FDC974F-738B-46BD-AF58-1117BCE85F0E}" srcOrd="0" destOrd="0" presId="urn:microsoft.com/office/officeart/2005/8/layout/hierarchy6"/>
    <dgm:cxn modelId="{A117CB23-A286-4506-B65C-D93546BC03DE}" type="presParOf" srcId="{0E71158C-6589-4D03-8D26-1D9CF0EB6AC1}" destId="{0E126351-66FA-4683-B613-D2E3DBC308C3}" srcOrd="1" destOrd="0" presId="urn:microsoft.com/office/officeart/2005/8/layout/hierarchy6"/>
    <dgm:cxn modelId="{69496167-9F6A-4D3F-B709-51EB2E31C20A}" type="presParOf" srcId="{0E126351-66FA-4683-B613-D2E3DBC308C3}" destId="{7B04C241-7802-4F21-9D0A-D4175C1FA78A}" srcOrd="0" destOrd="0" presId="urn:microsoft.com/office/officeart/2005/8/layout/hierarchy6"/>
    <dgm:cxn modelId="{E98370BE-19BB-4E03-9F6C-E7835CC58551}" type="presParOf" srcId="{0E126351-66FA-4683-B613-D2E3DBC308C3}" destId="{E60CE505-52D0-4F8A-BE3E-C9ABF55691F7}" srcOrd="1" destOrd="0" presId="urn:microsoft.com/office/officeart/2005/8/layout/hierarchy6"/>
    <dgm:cxn modelId="{04C49A4C-B8B7-4F71-A914-7F03C9F7C760}" type="presParOf" srcId="{E60CE505-52D0-4F8A-BE3E-C9ABF55691F7}" destId="{1C2A8640-ED48-4523-B456-C0559CBCD236}" srcOrd="0" destOrd="0" presId="urn:microsoft.com/office/officeart/2005/8/layout/hierarchy6"/>
    <dgm:cxn modelId="{B83A80EF-F9AE-4D3B-95CB-339A1D273E97}" type="presParOf" srcId="{E60CE505-52D0-4F8A-BE3E-C9ABF55691F7}" destId="{8117B628-D240-4813-B936-6321B75811F3}" srcOrd="1" destOrd="0" presId="urn:microsoft.com/office/officeart/2005/8/layout/hierarchy6"/>
    <dgm:cxn modelId="{CE922A19-1B29-461C-B13F-FEE2871A335F}" type="presParOf" srcId="{12C96DFB-2B06-4501-BD79-5B0E3355562B}" destId="{37297565-4363-4A47-A0CF-61BA41845F75}" srcOrd="1" destOrd="0" presId="urn:microsoft.com/office/officeart/2005/8/layout/hierarchy6"/>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0943032-DEA5-4819-B20E-419BA3EF850F}" type="datetimeFigureOut">
              <a:rPr lang="fr-FR"/>
              <a:pPr>
                <a:defRPr/>
              </a:pPr>
              <a:t>27/11/2009</a:t>
            </a:fld>
            <a:endParaRPr lang="fr-BE"/>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BE"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BE" noProof="0" smtClean="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9B8FD28-F235-40FD-B158-90A4447E141E}" type="slidenum">
              <a:rPr lang="fr-BE"/>
              <a:pPr>
                <a:defRPr/>
              </a:pPr>
              <a:t>‹N°›</a:t>
            </a:fld>
            <a:endParaRPr lang="fr-B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433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BE" smtClean="0"/>
          </a:p>
        </p:txBody>
      </p:sp>
      <p:sp>
        <p:nvSpPr>
          <p:cNvPr id="614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BED0982-8F88-4CBA-ABA9-3664A0D4DB84}" type="slidenum">
              <a:rPr lang="fr-BE" smtClean="0"/>
              <a:pPr fontAlgn="base">
                <a:spcBef>
                  <a:spcPct val="0"/>
                </a:spcBef>
                <a:spcAft>
                  <a:spcPct val="0"/>
                </a:spcAft>
                <a:defRPr/>
              </a:pPr>
              <a:t>1</a:t>
            </a:fld>
            <a:endParaRPr lang="fr-BE"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355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fr-BE" dirty="0" smtClean="0"/>
              <a:t>- Quels outils sont observables</a:t>
            </a:r>
            <a:r>
              <a:rPr lang="fr-BE" baseline="0" dirty="0" smtClean="0"/>
              <a:t> ou utilisables???</a:t>
            </a:r>
            <a:endParaRPr lang="fr-BE" dirty="0" smtClean="0"/>
          </a:p>
        </p:txBody>
      </p:sp>
      <p:sp>
        <p:nvSpPr>
          <p:cNvPr id="4" name="Espace réservé du numéro de diapositive 3"/>
          <p:cNvSpPr>
            <a:spLocks noGrp="1"/>
          </p:cNvSpPr>
          <p:nvPr>
            <p:ph type="sldNum" sz="quarter" idx="5"/>
          </p:nvPr>
        </p:nvSpPr>
        <p:spPr/>
        <p:txBody>
          <a:bodyPr/>
          <a:lstStyle/>
          <a:p>
            <a:pPr>
              <a:defRPr/>
            </a:pPr>
            <a:fld id="{99CE94F3-C6A5-4B78-8295-6ADC6FC3F4FE}" type="slidenum">
              <a:rPr lang="fr-BE" smtClean="0"/>
              <a:pPr>
                <a:defRPr/>
              </a:pPr>
              <a:t>10</a:t>
            </a:fld>
            <a:endParaRPr lang="fr-B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457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fr-BE" smtClean="0"/>
          </a:p>
        </p:txBody>
      </p:sp>
      <p:sp>
        <p:nvSpPr>
          <p:cNvPr id="4" name="Espace réservé du numéro de diapositive 3"/>
          <p:cNvSpPr>
            <a:spLocks noGrp="1"/>
          </p:cNvSpPr>
          <p:nvPr>
            <p:ph type="sldNum" sz="quarter" idx="5"/>
          </p:nvPr>
        </p:nvSpPr>
        <p:spPr/>
        <p:txBody>
          <a:bodyPr/>
          <a:lstStyle/>
          <a:p>
            <a:pPr>
              <a:defRPr/>
            </a:pPr>
            <a:fld id="{FE49BE34-FFCF-4CDD-AAC2-705948BEF909}" type="slidenum">
              <a:rPr lang="fr-BE" smtClean="0"/>
              <a:pPr>
                <a:defRPr/>
              </a:pPr>
              <a:t>11</a:t>
            </a:fld>
            <a:endParaRPr lang="fr-B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buFontTx/>
              <a:buChar char="-"/>
            </a:pPr>
            <a:r>
              <a:rPr lang="fr-BE" dirty="0" smtClean="0"/>
              <a:t>Des choses sont faites… plans, structures créées</a:t>
            </a:r>
            <a:r>
              <a:rPr lang="fr-BE" baseline="0" dirty="0" smtClean="0"/>
              <a:t> mais à y regarder de plus près, les moyens libérés sont loin de permettre d’assumer les ambitions!!! Et quand il y a des dispositifs, ils restent évasifs.. Cela dit, la trace du discours reste elle et donc , dans les faits, la justice est supposée se moderniser ou renforcer son profil de service public!</a:t>
            </a:r>
          </a:p>
          <a:p>
            <a:pPr>
              <a:buFontTx/>
              <a:buChar char="-"/>
            </a:pPr>
            <a:endParaRPr lang="fr-BE" baseline="0" dirty="0" smtClean="0"/>
          </a:p>
          <a:p>
            <a:pPr>
              <a:buFontTx/>
              <a:buChar char="-"/>
            </a:pPr>
            <a:r>
              <a:rPr lang="fr-BE" baseline="0" dirty="0" smtClean="0"/>
              <a:t>Dès lors, on peut par hypothèse imaginer que changement culture est attendu!! Car lien entre organisation et ses fondements (le droit, l’égalité de traitement, l’universalité) et la culture de ses professionnels est très fort! Attente de mutation du référentiel de secteur… de bureaucratie vers le projet, le réseau…</a:t>
            </a:r>
          </a:p>
          <a:p>
            <a:pPr>
              <a:buFontTx/>
              <a:buChar char="-"/>
            </a:pPr>
            <a:endParaRPr lang="fr-BE" baseline="0" dirty="0" smtClean="0"/>
          </a:p>
          <a:p>
            <a:pPr>
              <a:buFontTx/>
              <a:buChar char="-"/>
            </a:pPr>
            <a:r>
              <a:rPr lang="fr-BE" baseline="0" dirty="0" smtClean="0"/>
              <a:t>Idem point de vue identitaire: dans un contexte de pression à la performance organisationnelle, managériale qui de indépendance??? N’y a-t-il pas intrusion de la rentabilité sur indépendance dans fonction de juger??? Le temps accéléré autorise-t-il </a:t>
            </a:r>
            <a:r>
              <a:rPr lang="fr-BE" baseline="0" dirty="0" err="1" smtClean="0"/>
              <a:t>toujoursle</a:t>
            </a:r>
            <a:r>
              <a:rPr lang="fr-BE" baseline="0" dirty="0" smtClean="0"/>
              <a:t> juge à mettre tout ce qu’il estime nécessaire en œuvre pour dire le droit???</a:t>
            </a:r>
            <a:endParaRPr lang="fr-BE" dirty="0"/>
          </a:p>
        </p:txBody>
      </p:sp>
      <p:sp>
        <p:nvSpPr>
          <p:cNvPr id="4" name="Espace réservé du numéro de diapositive 3"/>
          <p:cNvSpPr>
            <a:spLocks noGrp="1"/>
          </p:cNvSpPr>
          <p:nvPr>
            <p:ph type="sldNum" sz="quarter" idx="10"/>
          </p:nvPr>
        </p:nvSpPr>
        <p:spPr/>
        <p:txBody>
          <a:bodyPr/>
          <a:lstStyle/>
          <a:p>
            <a:pPr>
              <a:defRPr/>
            </a:pPr>
            <a:fld id="{59B8FD28-F235-40FD-B158-90A4447E141E}" type="slidenum">
              <a:rPr lang="fr-BE" smtClean="0"/>
              <a:pPr>
                <a:defRPr/>
              </a:pPr>
              <a:t>12</a:t>
            </a:fld>
            <a:endParaRPr lang="fr-B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buFontTx/>
              <a:buChar char="-"/>
            </a:pPr>
            <a:r>
              <a:rPr lang="fr-BE" baseline="0" dirty="0" smtClean="0"/>
              <a:t>l’analyse, pense que c’est le niveau local, celui des entités et groupes professionnels dans les juridictions, les parquets qui est le plus exposé et concerné… pas nécessairement les moyens mais subit les exigences et le contrôles (formel et informel de la presse par exemple)</a:t>
            </a:r>
          </a:p>
          <a:p>
            <a:pPr>
              <a:buFontTx/>
              <a:buChar char="-"/>
            </a:pPr>
            <a:endParaRPr lang="fr-BE" baseline="0" dirty="0" smtClean="0"/>
          </a:p>
          <a:p>
            <a:pPr>
              <a:buFontTx/>
              <a:buChar char="-"/>
            </a:pPr>
            <a:r>
              <a:rPr lang="fr-BE" baseline="0" dirty="0" smtClean="0"/>
              <a:t>Dès lors, observe un renforcement du rôle stratégique du chef de corps (avant maintenance améliorée, maintenant, animation, décision, analyse, réorganisation pour répondre à exigences)</a:t>
            </a:r>
          </a:p>
          <a:p>
            <a:pPr>
              <a:buFontTx/>
              <a:buChar char="-"/>
            </a:pPr>
            <a:endParaRPr lang="fr-BE" baseline="0" dirty="0" smtClean="0"/>
          </a:p>
          <a:p>
            <a:pPr>
              <a:buFontTx/>
              <a:buChar char="-"/>
            </a:pPr>
            <a:r>
              <a:rPr lang="fr-BE" baseline="0" dirty="0" smtClean="0"/>
              <a:t>Entraîne une nécessité de gagner adhésion de collaborateurs et partenaires…  il faut pouvoir mobiliser des ressources locales, impliquer les gens, créer des partenariats (barreau, greffe,…) pour résoudre le problèmes</a:t>
            </a:r>
          </a:p>
          <a:p>
            <a:pPr>
              <a:buFontTx/>
              <a:buChar char="-"/>
            </a:pPr>
            <a:endParaRPr lang="fr-BE" baseline="0" dirty="0" smtClean="0"/>
          </a:p>
          <a:p>
            <a:pPr>
              <a:buFontTx/>
              <a:buChar char="-"/>
            </a:pPr>
            <a:r>
              <a:rPr lang="fr-BE" baseline="0" dirty="0" smtClean="0"/>
              <a:t>Entraîne aussi </a:t>
            </a:r>
            <a:r>
              <a:rPr lang="fr-BE" baseline="0" dirty="0" err="1" smtClean="0"/>
              <a:t>tranfo</a:t>
            </a:r>
            <a:r>
              <a:rPr lang="fr-BE" baseline="0" dirty="0" smtClean="0"/>
              <a:t> des </a:t>
            </a:r>
            <a:r>
              <a:rPr lang="fr-BE" baseline="0" dirty="0" err="1" smtClean="0"/>
              <a:t>rel</a:t>
            </a:r>
            <a:r>
              <a:rPr lang="fr-BE" baseline="0" dirty="0" smtClean="0"/>
              <a:t> de travail…</a:t>
            </a:r>
          </a:p>
          <a:p>
            <a:pPr>
              <a:buFontTx/>
              <a:buChar char="-"/>
            </a:pPr>
            <a:endParaRPr lang="fr-BE" baseline="0" dirty="0" smtClean="0"/>
          </a:p>
          <a:p>
            <a:pPr>
              <a:buFontTx/>
              <a:buChar char="-"/>
            </a:pPr>
            <a:r>
              <a:rPr lang="fr-BE" baseline="0" dirty="0" smtClean="0"/>
              <a:t>Peut-être aussi renforcement des collectifs locaux… de solitude à groupe???</a:t>
            </a:r>
            <a:endParaRPr lang="fr-BE" dirty="0"/>
          </a:p>
        </p:txBody>
      </p:sp>
      <p:sp>
        <p:nvSpPr>
          <p:cNvPr id="4" name="Espace réservé du numéro de diapositive 3"/>
          <p:cNvSpPr>
            <a:spLocks noGrp="1"/>
          </p:cNvSpPr>
          <p:nvPr>
            <p:ph type="sldNum" sz="quarter" idx="10"/>
          </p:nvPr>
        </p:nvSpPr>
        <p:spPr/>
        <p:txBody>
          <a:bodyPr/>
          <a:lstStyle/>
          <a:p>
            <a:pPr>
              <a:defRPr/>
            </a:pPr>
            <a:fld id="{59B8FD28-F235-40FD-B158-90A4447E141E}" type="slidenum">
              <a:rPr lang="fr-BE" smtClean="0"/>
              <a:pPr>
                <a:defRPr/>
              </a:pPr>
              <a:t>13</a:t>
            </a:fld>
            <a:endParaRPr lang="fr-B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pPr>
              <a:defRPr/>
            </a:pPr>
            <a:fld id="{59B8FD28-F235-40FD-B158-90A4447E141E}" type="slidenum">
              <a:rPr lang="fr-BE" smtClean="0"/>
              <a:pPr>
                <a:defRPr/>
              </a:pPr>
              <a:t>14</a:t>
            </a:fld>
            <a:endParaRPr lang="fr-B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pPr>
              <a:defRPr/>
            </a:pPr>
            <a:fld id="{59B8FD28-F235-40FD-B158-90A4447E141E}" type="slidenum">
              <a:rPr lang="fr-BE" smtClean="0"/>
              <a:pPr>
                <a:defRPr/>
              </a:pPr>
              <a:t>15</a:t>
            </a:fld>
            <a:endParaRPr lang="fr-B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pPr>
              <a:defRPr/>
            </a:pPr>
            <a:fld id="{59B8FD28-F235-40FD-B158-90A4447E141E}" type="slidenum">
              <a:rPr lang="fr-BE" smtClean="0"/>
              <a:pPr>
                <a:defRPr/>
              </a:pPr>
              <a:t>16</a:t>
            </a:fld>
            <a:endParaRPr lang="fr-B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pPr>
              <a:defRPr/>
            </a:pPr>
            <a:fld id="{59B8FD28-F235-40FD-B158-90A4447E141E}" type="slidenum">
              <a:rPr lang="fr-BE" smtClean="0"/>
              <a:pPr>
                <a:defRPr/>
              </a:pPr>
              <a:t>17</a:t>
            </a:fld>
            <a:endParaRPr lang="fr-B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pPr>
              <a:defRPr/>
            </a:pPr>
            <a:fld id="{59B8FD28-F235-40FD-B158-90A4447E141E}" type="slidenum">
              <a:rPr lang="fr-BE" smtClean="0"/>
              <a:pPr>
                <a:defRPr/>
              </a:pPr>
              <a:t>18</a:t>
            </a:fld>
            <a:endParaRPr lang="fr-B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38294C04-4FD5-4156-8498-3B27FD0B3C5E}" type="slidenum">
              <a:rPr lang="nl-BE" smtClean="0"/>
              <a:pPr/>
              <a:t>19</a:t>
            </a:fld>
            <a:endParaRPr lang="nl-B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536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fr-BE" sz="1400" dirty="0" smtClean="0"/>
              <a:t>Lorsque l’observateur</a:t>
            </a:r>
            <a:r>
              <a:rPr lang="fr-BE" sz="1400" baseline="0" dirty="0" smtClean="0"/>
              <a:t> pose son regard extérieur sur la justice ou qu’il discute avec les acteurs, un élément saute aux yeux: de nouvelles préoccupations se sont fait jour! Préoccupations organisationnelles, accélération du temps, rapidité, </a:t>
            </a:r>
            <a:r>
              <a:rPr lang="fr-BE" sz="1400" baseline="0" dirty="0" err="1" smtClean="0"/>
              <a:t>etc</a:t>
            </a:r>
            <a:r>
              <a:rPr lang="fr-BE" sz="1400" baseline="0" dirty="0" smtClean="0"/>
              <a:t>… en d’autres termes, ce qu’on pourrait appeler un rhétorique managériale a fait son apparition dans le discours!</a:t>
            </a:r>
          </a:p>
          <a:p>
            <a:pPr eaLnBrk="1" hangingPunct="1">
              <a:spcBef>
                <a:spcPct val="0"/>
              </a:spcBef>
              <a:buFontTx/>
              <a:buChar char="-"/>
            </a:pPr>
            <a:endParaRPr lang="fr-BE" sz="1400" baseline="0" dirty="0" smtClean="0"/>
          </a:p>
          <a:p>
            <a:pPr eaLnBrk="1" hangingPunct="1">
              <a:spcBef>
                <a:spcPct val="0"/>
              </a:spcBef>
              <a:buFontTx/>
              <a:buChar char="-"/>
            </a:pPr>
            <a:r>
              <a:rPr lang="fr-BE" sz="1400" baseline="0" dirty="0" smtClean="0"/>
              <a:t> pour le même observateur, ce fait n’est pas anodin et très vite, la question qui va se poser est celle de la compatibilité entre ordre judiciaire et management en quelque sorte.</a:t>
            </a:r>
          </a:p>
          <a:p>
            <a:pPr eaLnBrk="1" hangingPunct="1">
              <a:spcBef>
                <a:spcPct val="0"/>
              </a:spcBef>
              <a:buFontTx/>
              <a:buChar char="-"/>
            </a:pPr>
            <a:endParaRPr lang="fr-BE" sz="1400" baseline="0" dirty="0" smtClean="0"/>
          </a:p>
          <a:p>
            <a:pPr eaLnBrk="1" hangingPunct="1">
              <a:spcBef>
                <a:spcPct val="0"/>
              </a:spcBef>
              <a:buFontTx/>
              <a:buNone/>
            </a:pPr>
            <a:r>
              <a:rPr lang="fr-BE" sz="1400" baseline="0" dirty="0" smtClean="0"/>
              <a:t>En effet: organisations judiciaires et culture professionnelle des magistrats s’est construite sur un modèle bien précis: la bureaucratie au sens </a:t>
            </a:r>
            <a:r>
              <a:rPr lang="fr-BE" sz="1400" baseline="0" dirty="0" err="1" smtClean="0"/>
              <a:t>weberien</a:t>
            </a:r>
            <a:r>
              <a:rPr lang="fr-BE" sz="1400" baseline="0" dirty="0" smtClean="0"/>
              <a:t> du terme (régulation par le sommet, règle d’organisation de la carrière objectivées); le modèle professionnel par le recours à un personnel très qualifié; ce qui débouche, comme le souligne la littérature à la constitution d’une organisation </a:t>
            </a:r>
            <a:r>
              <a:rPr lang="fr-BE" sz="1400" baseline="0" dirty="0" err="1" smtClean="0"/>
              <a:t>individualisante</a:t>
            </a:r>
            <a:r>
              <a:rPr lang="fr-BE" sz="1400" baseline="0" dirty="0" smtClean="0"/>
              <a:t> qui repose sur l’indépendance (figée dans la loi) et l’autonomie professionnelle forte. </a:t>
            </a:r>
          </a:p>
          <a:p>
            <a:pPr eaLnBrk="1" hangingPunct="1">
              <a:spcBef>
                <a:spcPct val="0"/>
              </a:spcBef>
              <a:buFontTx/>
              <a:buNone/>
            </a:pPr>
            <a:endParaRPr lang="fr-BE" sz="1400" baseline="0" dirty="0" smtClean="0"/>
          </a:p>
          <a:p>
            <a:pPr eaLnBrk="1" hangingPunct="1">
              <a:spcBef>
                <a:spcPct val="0"/>
              </a:spcBef>
              <a:buFontTx/>
              <a:buNone/>
            </a:pPr>
            <a:r>
              <a:rPr lang="fr-BE" sz="1400" baseline="0" dirty="0" smtClean="0"/>
              <a:t>Dès lors, comment ce modèle s’</a:t>
            </a:r>
            <a:r>
              <a:rPr lang="fr-BE" sz="1400" baseline="0" dirty="0" err="1" smtClean="0"/>
              <a:t>accomode</a:t>
            </a:r>
            <a:r>
              <a:rPr lang="fr-BE" sz="1400" baseline="0" dirty="0" smtClean="0"/>
              <a:t>-t-il du management dont les caractéristiques sont la flexibilité et la souplesse pour répondre en temps réel aux variations de l’environnement et la notion de « projet » basée sur le concept de réseau d’acteurs obligeant des interactions nourries (par delà les cloisons organisationnelles) pour résoudre les problèmes ce qui crée des interdépendance nouvelles…</a:t>
            </a:r>
          </a:p>
          <a:p>
            <a:pPr eaLnBrk="1" hangingPunct="1">
              <a:spcBef>
                <a:spcPct val="0"/>
              </a:spcBef>
              <a:buFontTx/>
              <a:buNone/>
            </a:pPr>
            <a:endParaRPr lang="fr-BE" sz="1400" baseline="0" dirty="0" smtClean="0"/>
          </a:p>
          <a:p>
            <a:pPr eaLnBrk="1" hangingPunct="1">
              <a:spcBef>
                <a:spcPct val="0"/>
              </a:spcBef>
              <a:buFontTx/>
              <a:buNone/>
            </a:pPr>
            <a:r>
              <a:rPr lang="fr-BE" sz="1400" baseline="0" dirty="0" smtClean="0"/>
              <a:t>C’est l’analyse des enjeux liés à cette question qui constituera le fil rouge de mon intervention…</a:t>
            </a:r>
          </a:p>
          <a:p>
            <a:pPr eaLnBrk="1" hangingPunct="1">
              <a:spcBef>
                <a:spcPct val="0"/>
              </a:spcBef>
              <a:buFontTx/>
              <a:buChar char="-"/>
            </a:pPr>
            <a:endParaRPr lang="fr-BE" dirty="0" smtClean="0"/>
          </a:p>
        </p:txBody>
      </p:sp>
      <p:sp>
        <p:nvSpPr>
          <p:cNvPr id="7172"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29E7B9-A0A3-4E21-A011-46ADF0268594}" type="slidenum">
              <a:rPr lang="fr-BE" smtClean="0"/>
              <a:pPr fontAlgn="base">
                <a:spcBef>
                  <a:spcPct val="0"/>
                </a:spcBef>
                <a:spcAft>
                  <a:spcPct val="0"/>
                </a:spcAft>
                <a:defRPr/>
              </a:pPr>
              <a:t>2</a:t>
            </a:fld>
            <a:endParaRPr lang="fr-BE"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dirty="0"/>
          </a:p>
        </p:txBody>
      </p:sp>
      <p:sp>
        <p:nvSpPr>
          <p:cNvPr id="4" name="Tijdelijke aanduiding voor dianummer 3"/>
          <p:cNvSpPr>
            <a:spLocks noGrp="1"/>
          </p:cNvSpPr>
          <p:nvPr>
            <p:ph type="sldNum" sz="quarter" idx="10"/>
          </p:nvPr>
        </p:nvSpPr>
        <p:spPr/>
        <p:txBody>
          <a:bodyPr/>
          <a:lstStyle/>
          <a:p>
            <a:fld id="{38294C04-4FD5-4156-8498-3B27FD0B3C5E}" type="slidenum">
              <a:rPr lang="nl-BE" smtClean="0"/>
              <a:pPr/>
              <a:t>20</a:t>
            </a:fld>
            <a:endParaRPr lang="nl-B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fld id="{38294C04-4FD5-4156-8498-3B27FD0B3C5E}" type="slidenum">
              <a:rPr lang="nl-BE" smtClean="0"/>
              <a:pPr/>
              <a:t>21</a:t>
            </a:fld>
            <a:endParaRPr lang="nl-B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38294C04-4FD5-4156-8498-3B27FD0B3C5E}" type="slidenum">
              <a:rPr lang="nl-BE" smtClean="0"/>
              <a:pPr/>
              <a:t>22</a:t>
            </a:fld>
            <a:endParaRPr lang="nl-B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pPr>
              <a:defRPr/>
            </a:pPr>
            <a:fld id="{59B8FD28-F235-40FD-B158-90A4447E141E}" type="slidenum">
              <a:rPr lang="fr-BE" smtClean="0"/>
              <a:pPr>
                <a:defRPr/>
              </a:pPr>
              <a:t>23</a:t>
            </a:fld>
            <a:endParaRPr lang="fr-B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638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BE" smtClean="0"/>
          </a:p>
        </p:txBody>
      </p:sp>
      <p:sp>
        <p:nvSpPr>
          <p:cNvPr id="8196"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F576EE8-2F55-4045-9FD2-47D12BFE3959}" type="slidenum">
              <a:rPr lang="fr-BE" smtClean="0"/>
              <a:pPr fontAlgn="base">
                <a:spcBef>
                  <a:spcPct val="0"/>
                </a:spcBef>
                <a:spcAft>
                  <a:spcPct val="0"/>
                </a:spcAft>
                <a:defRPr/>
              </a:pPr>
              <a:t>3</a:t>
            </a:fld>
            <a:endParaRPr lang="fr-B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741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fr-BE" smtClean="0"/>
          </a:p>
        </p:txBody>
      </p:sp>
      <p:sp>
        <p:nvSpPr>
          <p:cNvPr id="4" name="Espace réservé du numéro de diapositive 3"/>
          <p:cNvSpPr>
            <a:spLocks noGrp="1"/>
          </p:cNvSpPr>
          <p:nvPr>
            <p:ph type="sldNum" sz="quarter" idx="5"/>
          </p:nvPr>
        </p:nvSpPr>
        <p:spPr/>
        <p:txBody>
          <a:bodyPr/>
          <a:lstStyle/>
          <a:p>
            <a:pPr>
              <a:defRPr/>
            </a:pPr>
            <a:fld id="{776FF3FF-85D2-43D6-A6C2-D38754D858BA}" type="slidenum">
              <a:rPr lang="fr-BE" smtClean="0"/>
              <a:pPr>
                <a:defRPr/>
              </a:pPr>
              <a:t>4</a:t>
            </a:fld>
            <a:endParaRPr lang="fr-B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43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fr-BE" dirty="0" smtClean="0"/>
              <a:t>Hypothèse</a:t>
            </a:r>
            <a:r>
              <a:rPr lang="fr-BE" baseline="0" dirty="0" smtClean="0"/>
              <a:t> est que émergence de management s’explique par une conjonction d’éléments qui ont concouru à plonger la justice dans un forme de crise de légitimité qui a donnée un fenêtre d’opportunité au management pour s’insinuer en elle… quelques facteurs sans être exhaustif:</a:t>
            </a:r>
            <a:r>
              <a:rPr lang="fr-BE" dirty="0" smtClean="0"/>
              <a:t> </a:t>
            </a:r>
          </a:p>
          <a:p>
            <a:pPr eaLnBrk="1" hangingPunct="1"/>
            <a:endParaRPr lang="fr-BE" dirty="0" smtClean="0"/>
          </a:p>
          <a:p>
            <a:pPr eaLnBrk="1" hangingPunct="1"/>
            <a:r>
              <a:rPr lang="fr-BE" dirty="0" smtClean="0"/>
              <a:t>-Domaines</a:t>
            </a:r>
            <a:r>
              <a:rPr lang="fr-BE" baseline="0" dirty="0" smtClean="0"/>
              <a:t> émergents: bio-</a:t>
            </a:r>
            <a:r>
              <a:rPr lang="fr-BE" baseline="0" dirty="0" err="1" smtClean="0"/>
              <a:t>tech</a:t>
            </a:r>
            <a:r>
              <a:rPr lang="fr-BE" baseline="0" dirty="0" smtClean="0"/>
              <a:t> et donc droit </a:t>
            </a:r>
            <a:r>
              <a:rPr lang="fr-BE" baseline="0" dirty="0" err="1" smtClean="0"/>
              <a:t>bio-éthique</a:t>
            </a:r>
            <a:r>
              <a:rPr lang="fr-BE" baseline="0" dirty="0" smtClean="0"/>
              <a:t>; </a:t>
            </a:r>
            <a:r>
              <a:rPr lang="fr-BE" baseline="0" dirty="0" err="1" smtClean="0"/>
              <a:t>ntic</a:t>
            </a:r>
            <a:r>
              <a:rPr lang="fr-BE" baseline="0" dirty="0" smtClean="0"/>
              <a:t> et droit  de propriété intellectuelle; précarisation et gestion de l’endettement = </a:t>
            </a:r>
            <a:r>
              <a:rPr lang="fr-BE" baseline="0" dirty="0" err="1" smtClean="0"/>
              <a:t>qques</a:t>
            </a:r>
            <a:r>
              <a:rPr lang="fr-BE" baseline="0" dirty="0" smtClean="0"/>
              <a:t> exemples des nombreux domaines qui ont été </a:t>
            </a:r>
            <a:r>
              <a:rPr lang="fr-BE" baseline="0" dirty="0" err="1" smtClean="0"/>
              <a:t>juridicisés</a:t>
            </a:r>
            <a:r>
              <a:rPr lang="fr-BE" baseline="0" dirty="0" smtClean="0"/>
              <a:t>… mais pas </a:t>
            </a:r>
            <a:r>
              <a:rPr lang="fr-BE" baseline="0" dirty="0" err="1" smtClean="0"/>
              <a:t>tjors</a:t>
            </a:r>
            <a:r>
              <a:rPr lang="fr-BE" baseline="0" dirty="0" smtClean="0"/>
              <a:t> évident car type de normes produites par législateur a évolué: de règles claires à cadre d’application général à interpréter (recours à notion du raisonnable par exemple)</a:t>
            </a:r>
          </a:p>
          <a:p>
            <a:pPr eaLnBrk="1" hangingPunct="1"/>
            <a:endParaRPr lang="fr-BE" baseline="0" dirty="0" smtClean="0"/>
          </a:p>
          <a:p>
            <a:pPr eaLnBrk="1" hangingPunct="1">
              <a:buFontTx/>
              <a:buChar char="-"/>
            </a:pPr>
            <a:r>
              <a:rPr lang="fr-BE" baseline="0" dirty="0" err="1" smtClean="0"/>
              <a:t>judiciarisation</a:t>
            </a:r>
            <a:r>
              <a:rPr lang="fr-BE" baseline="0" dirty="0" smtClean="0"/>
              <a:t>: dans </a:t>
            </a:r>
            <a:r>
              <a:rPr lang="fr-BE" baseline="0" dirty="0" err="1" smtClean="0"/>
              <a:t>bcp</a:t>
            </a:r>
            <a:r>
              <a:rPr lang="fr-BE" baseline="0" dirty="0" smtClean="0"/>
              <a:t> de domaines le contentieux a sensiblement augmenté pendant quelques années : </a:t>
            </a:r>
            <a:r>
              <a:rPr lang="fr-BE" baseline="0" dirty="0" err="1" smtClean="0"/>
              <a:t>phénom</a:t>
            </a:r>
            <a:r>
              <a:rPr lang="fr-BE" baseline="0" dirty="0" smtClean="0"/>
              <a:t>…nouvelle </a:t>
            </a:r>
            <a:r>
              <a:rPr lang="fr-BE" baseline="0" dirty="0" err="1" smtClean="0"/>
              <a:t>grammair</a:t>
            </a:r>
            <a:r>
              <a:rPr lang="fr-BE" baseline="0" dirty="0" smtClean="0"/>
              <a:t> de la responsabilité !!! Vit dans une société de gestion des risques et citoyen n’acceptent plus l’échec, l’erreur, la faute… n’accepte plus non plus que pas de chance ou hasard puisse causer des dommages… dès que subit un dommage, faut un responsable (courant de victimisation de la société)= se retourner vers la justice</a:t>
            </a:r>
          </a:p>
          <a:p>
            <a:pPr eaLnBrk="1" hangingPunct="1">
              <a:buFontTx/>
              <a:buChar char="-"/>
            </a:pPr>
            <a:endParaRPr lang="fr-BE" baseline="0" dirty="0" smtClean="0"/>
          </a:p>
          <a:p>
            <a:pPr eaLnBrk="1" hangingPunct="1">
              <a:buFontTx/>
              <a:buNone/>
            </a:pPr>
            <a:r>
              <a:rPr lang="fr-BE" baseline="0" dirty="0" smtClean="0"/>
              <a:t>De plus: disparition lieux classiques de régulation de conflits (mouvement ouvrier, famille, </a:t>
            </a:r>
            <a:r>
              <a:rPr lang="fr-BE" baseline="0" dirty="0" err="1" smtClean="0"/>
              <a:t>etc</a:t>
            </a:r>
            <a:r>
              <a:rPr lang="fr-BE" baseline="0" dirty="0" smtClean="0"/>
              <a:t>…) crée un nouvelle demande de gestion de contentieux banal pas la justice</a:t>
            </a:r>
            <a:endParaRPr lang="fr-BE" dirty="0" smtClean="0"/>
          </a:p>
        </p:txBody>
      </p:sp>
      <p:sp>
        <p:nvSpPr>
          <p:cNvPr id="4" name="Espace réservé du numéro de diapositive 3"/>
          <p:cNvSpPr>
            <a:spLocks noGrp="1"/>
          </p:cNvSpPr>
          <p:nvPr>
            <p:ph type="sldNum" sz="quarter" idx="5"/>
          </p:nvPr>
        </p:nvSpPr>
        <p:spPr/>
        <p:txBody>
          <a:bodyPr/>
          <a:lstStyle/>
          <a:p>
            <a:pPr>
              <a:defRPr/>
            </a:pPr>
            <a:fld id="{4DE52404-EC5E-47E0-AA85-1D82627CA5F8}" type="slidenum">
              <a:rPr lang="fr-BE" smtClean="0"/>
              <a:pPr>
                <a:defRPr/>
              </a:pPr>
              <a:t>5</a:t>
            </a:fld>
            <a:endParaRPr lang="fr-B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r>
              <a:rPr lang="fr-BE" dirty="0" smtClean="0"/>
              <a:t>médiatisation: tjrs été mais sur gros dossier maintenant, banalisation de la présence justice… qui entraîne celle-ci vers la réponse à des exigences nouvelles: se justifier par rapport à ses décisions!!! Belgique: accident de la route</a:t>
            </a:r>
            <a:r>
              <a:rPr lang="fr-BE" baseline="0" dirty="0" smtClean="0"/>
              <a:t> avec tué, auteur proclamé responsable et peine de travail de 300 heures!!! Gens ne comprennent pas!!!! Faut expliquer que si peine de prison pour coup et blessure entraînant mort sans intention avec casier vierge = 1 an de prison et peine Non exécutée dans le faits!!! Donc plus lourd une peine de travail… pédagogie et justification</a:t>
            </a:r>
          </a:p>
          <a:p>
            <a:pPr eaLnBrk="1" hangingPunct="1">
              <a:buFontTx/>
              <a:buChar char="-"/>
            </a:pPr>
            <a:endParaRPr lang="fr-BE" baseline="0" dirty="0" smtClean="0"/>
          </a:p>
          <a:p>
            <a:pPr eaLnBrk="1" hangingPunct="1">
              <a:buFontTx/>
              <a:buChar char="-"/>
            </a:pPr>
            <a:r>
              <a:rPr lang="fr-BE" baseline="0" dirty="0" smtClean="0"/>
              <a:t>En plus pression par rapport à toute la logique du temps de traitement des dossiers… veut une justice rapide!!! Mais aussi accessible et intelligible: réformer tout l’écrit judiciaire qui est aussi partie prenante de l’identité des magistrats… veut une justice humaine et empathique qui tient compte des victimes… </a:t>
            </a:r>
          </a:p>
          <a:p>
            <a:pPr eaLnBrk="1" hangingPunct="1">
              <a:buFontTx/>
              <a:buChar char="-"/>
            </a:pPr>
            <a:endParaRPr lang="fr-BE" baseline="0" dirty="0" smtClean="0"/>
          </a:p>
          <a:p>
            <a:pPr eaLnBrk="1" hangingPunct="1">
              <a:buFontTx/>
              <a:buChar char="-"/>
            </a:pPr>
            <a:r>
              <a:rPr lang="fr-BE" baseline="0" dirty="0" smtClean="0"/>
              <a:t>Crise légitimité??? </a:t>
            </a:r>
          </a:p>
          <a:p>
            <a:pPr lvl="1" eaLnBrk="1" hangingPunct="1">
              <a:buFontTx/>
              <a:buChar char="-"/>
            </a:pPr>
            <a:r>
              <a:rPr lang="fr-BE" baseline="0" dirty="0" smtClean="0"/>
              <a:t>Tout ceci a généré un problème d’image car toutes exigences sont réponse à apporter face à des manquements observé localement ou globalement et qui ont écorché cette image.. Crée une tension qui débouche sur crise de légitimité car: être répressif ou bien aller dans troisième voie pénale; être productif et rapide ou faire de la qualité et du pédagogique qui peut prendre du temps; être transparent mais garantir son indépendance??? </a:t>
            </a:r>
          </a:p>
          <a:p>
            <a:pPr lvl="1" eaLnBrk="1" hangingPunct="1">
              <a:buFontTx/>
              <a:buChar char="-"/>
            </a:pPr>
            <a:endParaRPr lang="fr-BE" baseline="0" dirty="0" smtClean="0"/>
          </a:p>
          <a:p>
            <a:pPr lvl="1" eaLnBrk="1" hangingPunct="1">
              <a:buFontTx/>
              <a:buChar char="-"/>
            </a:pPr>
            <a:r>
              <a:rPr lang="fr-BE" baseline="0" dirty="0" smtClean="0"/>
              <a:t>Face à ses tensions, et dans un contexte global de réforme, réorganisation de l’état, peut imaginer que management ait trouvé une porte d’entrée royale dans la justice!</a:t>
            </a:r>
            <a:endParaRPr lang="fr-BE" dirty="0" smtClean="0"/>
          </a:p>
        </p:txBody>
      </p:sp>
      <p:sp>
        <p:nvSpPr>
          <p:cNvPr id="4" name="Espace réservé du numéro de diapositive 3"/>
          <p:cNvSpPr>
            <a:spLocks noGrp="1"/>
          </p:cNvSpPr>
          <p:nvPr>
            <p:ph type="sldNum" sz="quarter" idx="5"/>
          </p:nvPr>
        </p:nvSpPr>
        <p:spPr/>
        <p:txBody>
          <a:bodyPr/>
          <a:lstStyle/>
          <a:p>
            <a:pPr>
              <a:defRPr/>
            </a:pPr>
            <a:fld id="{F448F5F7-5A4E-4595-AF18-DA8C7B65CD04}" type="slidenum">
              <a:rPr lang="fr-BE" smtClean="0"/>
              <a:pPr>
                <a:defRPr/>
              </a:pPr>
              <a:t>6</a:t>
            </a:fld>
            <a:endParaRPr lang="fr-B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048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fr-BE" dirty="0" smtClean="0"/>
          </a:p>
        </p:txBody>
      </p:sp>
      <p:sp>
        <p:nvSpPr>
          <p:cNvPr id="4" name="Espace réservé du numéro de diapositive 3"/>
          <p:cNvSpPr>
            <a:spLocks noGrp="1"/>
          </p:cNvSpPr>
          <p:nvPr>
            <p:ph type="sldNum" sz="quarter" idx="5"/>
          </p:nvPr>
        </p:nvSpPr>
        <p:spPr/>
        <p:txBody>
          <a:bodyPr/>
          <a:lstStyle/>
          <a:p>
            <a:pPr>
              <a:defRPr/>
            </a:pPr>
            <a:fld id="{8D34699A-A019-4B84-8AB6-76298CCD4C72}" type="slidenum">
              <a:rPr lang="fr-BE" smtClean="0"/>
              <a:pPr>
                <a:defRPr/>
              </a:pPr>
              <a:t>7</a:t>
            </a:fld>
            <a:endParaRPr lang="fr-B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150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r>
              <a:rPr lang="fr-BE" dirty="0" smtClean="0"/>
              <a:t>Pas de définition d’UN management judiciaire… trouve des bribes dans discours</a:t>
            </a:r>
            <a:r>
              <a:rPr lang="fr-BE" baseline="0" dirty="0" smtClean="0"/>
              <a:t> des acteurs internes et externes qu’il faut recomposer pour tenter de définir une sorte de paradigme général! Voici une approche</a:t>
            </a:r>
          </a:p>
          <a:p>
            <a:pPr eaLnBrk="1" hangingPunct="1">
              <a:buFontTx/>
              <a:buChar char="-"/>
            </a:pPr>
            <a:endParaRPr lang="fr-BE" baseline="0" dirty="0" smtClean="0"/>
          </a:p>
          <a:p>
            <a:pPr eaLnBrk="1" hangingPunct="1">
              <a:buFontTx/>
              <a:buChar char="-"/>
            </a:pPr>
            <a:r>
              <a:rPr lang="fr-BE" baseline="0" dirty="0" smtClean="0"/>
              <a:t>Efficacité: missions atteintes?</a:t>
            </a:r>
          </a:p>
          <a:p>
            <a:pPr eaLnBrk="1" hangingPunct="1">
              <a:buFontTx/>
              <a:buChar char="-"/>
            </a:pPr>
            <a:endParaRPr lang="fr-BE" baseline="0" dirty="0" smtClean="0"/>
          </a:p>
          <a:p>
            <a:pPr eaLnBrk="1" hangingPunct="1">
              <a:buFontTx/>
              <a:buChar char="-"/>
            </a:pPr>
            <a:r>
              <a:rPr lang="fr-BE" baseline="0" dirty="0" smtClean="0"/>
              <a:t>Efficience: </a:t>
            </a:r>
            <a:r>
              <a:rPr lang="fr-BE" baseline="0" dirty="0" err="1" smtClean="0"/>
              <a:t>quantitié</a:t>
            </a:r>
            <a:r>
              <a:rPr lang="fr-BE" baseline="0" dirty="0" smtClean="0"/>
              <a:t> de moyens pour atteindre</a:t>
            </a:r>
          </a:p>
          <a:p>
            <a:pPr eaLnBrk="1" hangingPunct="1">
              <a:buFontTx/>
              <a:buChar char="-"/>
            </a:pPr>
            <a:endParaRPr lang="fr-BE" baseline="0" dirty="0" smtClean="0"/>
          </a:p>
          <a:p>
            <a:pPr eaLnBrk="1" hangingPunct="1">
              <a:buFontTx/>
              <a:buChar char="-"/>
            </a:pPr>
            <a:r>
              <a:rPr lang="fr-BE" baseline="0" dirty="0" smtClean="0"/>
              <a:t>Qualité: plusieurs pans… pression à la cohérence des jurisprudences locales… sécurité juridique attendue!!! Crédibilité… quid si pour même infraction deux peines différentes dans un même tribunal… idem en matière civile: calcul des pensions alimentaires… part fixe et variable quid si le variable varie très fort toutes choses restant égales par ailleurs???</a:t>
            </a:r>
          </a:p>
          <a:p>
            <a:pPr eaLnBrk="1" hangingPunct="1">
              <a:buFontTx/>
              <a:buChar char="-"/>
            </a:pPr>
            <a:endParaRPr lang="fr-BE" baseline="0" dirty="0" smtClean="0"/>
          </a:p>
          <a:p>
            <a:pPr eaLnBrk="1" hangingPunct="1">
              <a:buFontTx/>
              <a:buChar char="-"/>
            </a:pPr>
            <a:r>
              <a:rPr lang="fr-BE" baseline="0" dirty="0" smtClean="0"/>
              <a:t>Qualité: processus… enchaînement des étapes pour la production… tout le trajet entre input et output… qualité= fluidifier le processus et donc l’intervention des acteurs sur la chaîne de production</a:t>
            </a:r>
            <a:endParaRPr lang="fr-BE" dirty="0" smtClean="0"/>
          </a:p>
        </p:txBody>
      </p:sp>
      <p:sp>
        <p:nvSpPr>
          <p:cNvPr id="4" name="Espace réservé du numéro de diapositive 3"/>
          <p:cNvSpPr>
            <a:spLocks noGrp="1"/>
          </p:cNvSpPr>
          <p:nvPr>
            <p:ph type="sldNum" sz="quarter" idx="5"/>
          </p:nvPr>
        </p:nvSpPr>
        <p:spPr/>
        <p:txBody>
          <a:bodyPr/>
          <a:lstStyle/>
          <a:p>
            <a:pPr>
              <a:defRPr/>
            </a:pPr>
            <a:fld id="{B16BEA2D-DEEF-4384-BBF7-48636B542166}" type="slidenum">
              <a:rPr lang="fr-BE" smtClean="0"/>
              <a:pPr>
                <a:defRPr/>
              </a:pPr>
              <a:t>8</a:t>
            </a:fld>
            <a:endParaRPr lang="fr-B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253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fr-BE" dirty="0" smtClean="0"/>
          </a:p>
          <a:p>
            <a:pPr eaLnBrk="1" hangingPunct="1"/>
            <a:r>
              <a:rPr lang="fr-BE" dirty="0" smtClean="0"/>
              <a:t>- justification:</a:t>
            </a:r>
            <a:r>
              <a:rPr lang="fr-BE" baseline="0" dirty="0" smtClean="0"/>
              <a:t> nouvelles exigences mais aussi mécanismes de vérification que bien dans la mouvance!!!!!! Rapport d’activités et statistique judiciaire en sont témoin!!! </a:t>
            </a:r>
            <a:endParaRPr lang="fr-BE" dirty="0" smtClean="0"/>
          </a:p>
        </p:txBody>
      </p:sp>
      <p:sp>
        <p:nvSpPr>
          <p:cNvPr id="4" name="Espace réservé du numéro de diapositive 3"/>
          <p:cNvSpPr>
            <a:spLocks noGrp="1"/>
          </p:cNvSpPr>
          <p:nvPr>
            <p:ph type="sldNum" sz="quarter" idx="5"/>
          </p:nvPr>
        </p:nvSpPr>
        <p:spPr/>
        <p:txBody>
          <a:bodyPr/>
          <a:lstStyle/>
          <a:p>
            <a:pPr>
              <a:defRPr/>
            </a:pPr>
            <a:fld id="{1BC64C7C-1CAA-432E-80BE-A644BD918967}" type="slidenum">
              <a:rPr lang="fr-BE" smtClean="0"/>
              <a:pPr>
                <a:defRPr/>
              </a:pPr>
              <a:t>9</a:t>
            </a:fld>
            <a:endParaRPr lang="fr-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lvl1pPr>
              <a:defRPr/>
            </a:lvl1pPr>
          </a:lstStyle>
          <a:p>
            <a:pPr>
              <a:defRPr/>
            </a:pPr>
            <a:fld id="{B1AFD535-80D8-499E-83B5-BD006FEC9CA2}" type="datetimeFigureOut">
              <a:rPr lang="fr-FR"/>
              <a:pPr>
                <a:defRPr/>
              </a:pPr>
              <a:t>27/11/2009</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6A324C50-2A75-4D0A-81B8-582D232FBFF0}" type="slidenum">
              <a:rPr lang="fr-BE"/>
              <a:pPr>
                <a:defRPr/>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AD261059-714B-439D-B906-4A8CAF97397F}" type="datetimeFigureOut">
              <a:rPr lang="fr-FR"/>
              <a:pPr>
                <a:defRPr/>
              </a:pPr>
              <a:t>27/11/2009</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ABC76E95-E94B-4FFA-94F0-91B09B230554}" type="slidenum">
              <a:rPr lang="fr-BE"/>
              <a:pPr>
                <a:defRPr/>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1B5E011B-1C1A-4FEE-A345-8EC8ABA2384D}" type="datetimeFigureOut">
              <a:rPr lang="fr-FR"/>
              <a:pPr>
                <a:defRPr/>
              </a:pPr>
              <a:t>27/11/2009</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0AED7177-09B4-4D6F-A1FF-AEAADE7FC77B}" type="slidenum">
              <a:rPr lang="fr-BE"/>
              <a:pPr>
                <a:defRPr/>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25DD9353-FF53-4E1F-AF69-78EC9AED5C14}" type="datetimeFigureOut">
              <a:rPr lang="fr-FR"/>
              <a:pPr>
                <a:defRPr/>
              </a:pPr>
              <a:t>27/11/2009</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6CE3EEF8-D929-42B3-8C33-BC76192FE907}" type="slidenum">
              <a:rPr lang="fr-BE"/>
              <a:pPr>
                <a:defRPr/>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E2FF51CD-1C8C-4D31-AAF1-117CB329750E}" type="datetimeFigureOut">
              <a:rPr lang="fr-FR"/>
              <a:pPr>
                <a:defRPr/>
              </a:pPr>
              <a:t>27/11/2009</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60959C88-879A-40E4-BDAA-49B70AE62585}" type="slidenum">
              <a:rPr lang="fr-BE"/>
              <a:pPr>
                <a:defRPr/>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3"/>
          <p:cNvSpPr>
            <a:spLocks noGrp="1"/>
          </p:cNvSpPr>
          <p:nvPr>
            <p:ph type="dt" sz="half" idx="10"/>
          </p:nvPr>
        </p:nvSpPr>
        <p:spPr/>
        <p:txBody>
          <a:bodyPr/>
          <a:lstStyle>
            <a:lvl1pPr>
              <a:defRPr/>
            </a:lvl1pPr>
          </a:lstStyle>
          <a:p>
            <a:pPr>
              <a:defRPr/>
            </a:pPr>
            <a:fld id="{0B3037F6-D2FF-44C0-862B-30EFED557F5E}" type="datetimeFigureOut">
              <a:rPr lang="fr-FR"/>
              <a:pPr>
                <a:defRPr/>
              </a:pPr>
              <a:t>27/11/2009</a:t>
            </a:fld>
            <a:endParaRPr lang="fr-BE"/>
          </a:p>
        </p:txBody>
      </p:sp>
      <p:sp>
        <p:nvSpPr>
          <p:cNvPr id="6" name="Espace réservé du pied de page 4"/>
          <p:cNvSpPr>
            <a:spLocks noGrp="1"/>
          </p:cNvSpPr>
          <p:nvPr>
            <p:ph type="ftr" sz="quarter" idx="11"/>
          </p:nvPr>
        </p:nvSpPr>
        <p:spPr/>
        <p:txBody>
          <a:bodyPr/>
          <a:lstStyle>
            <a:lvl1pPr>
              <a:defRPr/>
            </a:lvl1pPr>
          </a:lstStyle>
          <a:p>
            <a:pPr>
              <a:defRPr/>
            </a:pP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59B8DDD2-3A4F-49A6-A0C9-B678C1947F5B}" type="slidenum">
              <a:rPr lang="fr-BE"/>
              <a:pPr>
                <a:defRPr/>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3"/>
          <p:cNvSpPr>
            <a:spLocks noGrp="1"/>
          </p:cNvSpPr>
          <p:nvPr>
            <p:ph type="dt" sz="half" idx="10"/>
          </p:nvPr>
        </p:nvSpPr>
        <p:spPr/>
        <p:txBody>
          <a:bodyPr/>
          <a:lstStyle>
            <a:lvl1pPr>
              <a:defRPr/>
            </a:lvl1pPr>
          </a:lstStyle>
          <a:p>
            <a:pPr>
              <a:defRPr/>
            </a:pPr>
            <a:fld id="{1715F158-5E17-4FDE-8AAF-A57EE05F951C}" type="datetimeFigureOut">
              <a:rPr lang="fr-FR"/>
              <a:pPr>
                <a:defRPr/>
              </a:pPr>
              <a:t>27/11/2009</a:t>
            </a:fld>
            <a:endParaRPr lang="fr-BE"/>
          </a:p>
        </p:txBody>
      </p:sp>
      <p:sp>
        <p:nvSpPr>
          <p:cNvPr id="8" name="Espace réservé du pied de page 4"/>
          <p:cNvSpPr>
            <a:spLocks noGrp="1"/>
          </p:cNvSpPr>
          <p:nvPr>
            <p:ph type="ftr" sz="quarter" idx="11"/>
          </p:nvPr>
        </p:nvSpPr>
        <p:spPr/>
        <p:txBody>
          <a:bodyPr/>
          <a:lstStyle>
            <a:lvl1pPr>
              <a:defRPr/>
            </a:lvl1pPr>
          </a:lstStyle>
          <a:p>
            <a:pPr>
              <a:defRPr/>
            </a:pPr>
            <a:endParaRPr lang="fr-BE"/>
          </a:p>
        </p:txBody>
      </p:sp>
      <p:sp>
        <p:nvSpPr>
          <p:cNvPr id="9" name="Espace réservé du numéro de diapositive 5"/>
          <p:cNvSpPr>
            <a:spLocks noGrp="1"/>
          </p:cNvSpPr>
          <p:nvPr>
            <p:ph type="sldNum" sz="quarter" idx="12"/>
          </p:nvPr>
        </p:nvSpPr>
        <p:spPr/>
        <p:txBody>
          <a:bodyPr/>
          <a:lstStyle>
            <a:lvl1pPr>
              <a:defRPr/>
            </a:lvl1pPr>
          </a:lstStyle>
          <a:p>
            <a:pPr>
              <a:defRPr/>
            </a:pPr>
            <a:fld id="{4073F9C4-18E1-4A25-B2A6-1379DB6C251B}" type="slidenum">
              <a:rPr lang="fr-BE"/>
              <a:pPr>
                <a:defRPr/>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3"/>
          <p:cNvSpPr>
            <a:spLocks noGrp="1"/>
          </p:cNvSpPr>
          <p:nvPr>
            <p:ph type="dt" sz="half" idx="10"/>
          </p:nvPr>
        </p:nvSpPr>
        <p:spPr/>
        <p:txBody>
          <a:bodyPr/>
          <a:lstStyle>
            <a:lvl1pPr>
              <a:defRPr/>
            </a:lvl1pPr>
          </a:lstStyle>
          <a:p>
            <a:pPr>
              <a:defRPr/>
            </a:pPr>
            <a:fld id="{8306DB1E-7E2D-4267-B1F0-ADE7F92D1D6C}" type="datetimeFigureOut">
              <a:rPr lang="fr-FR"/>
              <a:pPr>
                <a:defRPr/>
              </a:pPr>
              <a:t>27/11/2009</a:t>
            </a:fld>
            <a:endParaRPr lang="fr-BE"/>
          </a:p>
        </p:txBody>
      </p:sp>
      <p:sp>
        <p:nvSpPr>
          <p:cNvPr id="4" name="Espace réservé du pied de page 4"/>
          <p:cNvSpPr>
            <a:spLocks noGrp="1"/>
          </p:cNvSpPr>
          <p:nvPr>
            <p:ph type="ftr" sz="quarter" idx="11"/>
          </p:nvPr>
        </p:nvSpPr>
        <p:spPr/>
        <p:txBody>
          <a:bodyPr/>
          <a:lstStyle>
            <a:lvl1pPr>
              <a:defRPr/>
            </a:lvl1pPr>
          </a:lstStyle>
          <a:p>
            <a:pPr>
              <a:defRPr/>
            </a:pPr>
            <a:endParaRPr lang="fr-BE"/>
          </a:p>
        </p:txBody>
      </p:sp>
      <p:sp>
        <p:nvSpPr>
          <p:cNvPr id="5" name="Espace réservé du numéro de diapositive 5"/>
          <p:cNvSpPr>
            <a:spLocks noGrp="1"/>
          </p:cNvSpPr>
          <p:nvPr>
            <p:ph type="sldNum" sz="quarter" idx="12"/>
          </p:nvPr>
        </p:nvSpPr>
        <p:spPr/>
        <p:txBody>
          <a:bodyPr/>
          <a:lstStyle>
            <a:lvl1pPr>
              <a:defRPr/>
            </a:lvl1pPr>
          </a:lstStyle>
          <a:p>
            <a:pPr>
              <a:defRPr/>
            </a:pPr>
            <a:fld id="{676FEE18-C95B-4ED5-8927-F66B25441CAE}" type="slidenum">
              <a:rPr lang="fr-BE"/>
              <a:pPr>
                <a:defRPr/>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C66B3E0A-9E7E-49C6-95D7-6475C29860C4}" type="datetimeFigureOut">
              <a:rPr lang="fr-FR"/>
              <a:pPr>
                <a:defRPr/>
              </a:pPr>
              <a:t>27/11/2009</a:t>
            </a:fld>
            <a:endParaRPr lang="fr-BE"/>
          </a:p>
        </p:txBody>
      </p:sp>
      <p:sp>
        <p:nvSpPr>
          <p:cNvPr id="3" name="Espace réservé du pied de page 4"/>
          <p:cNvSpPr>
            <a:spLocks noGrp="1"/>
          </p:cNvSpPr>
          <p:nvPr>
            <p:ph type="ftr" sz="quarter" idx="11"/>
          </p:nvPr>
        </p:nvSpPr>
        <p:spPr/>
        <p:txBody>
          <a:bodyPr/>
          <a:lstStyle>
            <a:lvl1pPr>
              <a:defRPr/>
            </a:lvl1pPr>
          </a:lstStyle>
          <a:p>
            <a:pPr>
              <a:defRPr/>
            </a:pPr>
            <a:endParaRPr lang="fr-BE"/>
          </a:p>
        </p:txBody>
      </p:sp>
      <p:sp>
        <p:nvSpPr>
          <p:cNvPr id="4" name="Espace réservé du numéro de diapositive 5"/>
          <p:cNvSpPr>
            <a:spLocks noGrp="1"/>
          </p:cNvSpPr>
          <p:nvPr>
            <p:ph type="sldNum" sz="quarter" idx="12"/>
          </p:nvPr>
        </p:nvSpPr>
        <p:spPr/>
        <p:txBody>
          <a:bodyPr/>
          <a:lstStyle>
            <a:lvl1pPr>
              <a:defRPr/>
            </a:lvl1pPr>
          </a:lstStyle>
          <a:p>
            <a:pPr>
              <a:defRPr/>
            </a:pPr>
            <a:fld id="{4348E5C2-19DB-46A4-9D66-B9591AAD9508}" type="slidenum">
              <a:rPr lang="fr-BE"/>
              <a:pPr>
                <a:defRPr/>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3906203-90B0-48BF-9B7F-E12951565EC4}" type="datetimeFigureOut">
              <a:rPr lang="fr-FR"/>
              <a:pPr>
                <a:defRPr/>
              </a:pPr>
              <a:t>27/11/2009</a:t>
            </a:fld>
            <a:endParaRPr lang="fr-BE"/>
          </a:p>
        </p:txBody>
      </p:sp>
      <p:sp>
        <p:nvSpPr>
          <p:cNvPr id="6" name="Espace réservé du pied de page 4"/>
          <p:cNvSpPr>
            <a:spLocks noGrp="1"/>
          </p:cNvSpPr>
          <p:nvPr>
            <p:ph type="ftr" sz="quarter" idx="11"/>
          </p:nvPr>
        </p:nvSpPr>
        <p:spPr/>
        <p:txBody>
          <a:bodyPr/>
          <a:lstStyle>
            <a:lvl1pPr>
              <a:defRPr/>
            </a:lvl1pPr>
          </a:lstStyle>
          <a:p>
            <a:pPr>
              <a:defRPr/>
            </a:pP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C1B355FE-B5CA-47DE-9B3C-CB94A7674E9E}" type="slidenum">
              <a:rPr lang="fr-BE"/>
              <a:pPr>
                <a:defRPr/>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BE"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95A3C5D3-6A4D-4965-BC68-974D63A7ABB2}" type="datetimeFigureOut">
              <a:rPr lang="fr-FR"/>
              <a:pPr>
                <a:defRPr/>
              </a:pPr>
              <a:t>27/11/2009</a:t>
            </a:fld>
            <a:endParaRPr lang="fr-BE"/>
          </a:p>
        </p:txBody>
      </p:sp>
      <p:sp>
        <p:nvSpPr>
          <p:cNvPr id="6" name="Espace réservé du pied de page 4"/>
          <p:cNvSpPr>
            <a:spLocks noGrp="1"/>
          </p:cNvSpPr>
          <p:nvPr>
            <p:ph type="ftr" sz="quarter" idx="11"/>
          </p:nvPr>
        </p:nvSpPr>
        <p:spPr/>
        <p:txBody>
          <a:bodyPr/>
          <a:lstStyle>
            <a:lvl1pPr>
              <a:defRPr/>
            </a:lvl1pPr>
          </a:lstStyle>
          <a:p>
            <a:pPr>
              <a:defRPr/>
            </a:pP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7F89FA03-8A5A-452F-9206-E3B1DF297206}" type="slidenum">
              <a:rPr lang="fr-BE"/>
              <a:pPr>
                <a:defRPr/>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endParaRPr lang="fr-BE" smtClean="0"/>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smtClean="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A2F7393-1B84-4B8D-8415-35DFFA97C27C}" type="datetimeFigureOut">
              <a:rPr lang="fr-FR"/>
              <a:pPr>
                <a:defRPr/>
              </a:pPr>
              <a:t>27/11/2009</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E10AC3F-AF05-4516-BC43-14D877ECB8FD}" type="slidenum">
              <a:rPr lang="fr-BE"/>
              <a:pPr>
                <a:defRPr/>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714375" y="1000125"/>
            <a:ext cx="7772400" cy="2643188"/>
          </a:xfrm>
        </p:spPr>
        <p:txBody>
          <a:bodyPr/>
          <a:lstStyle/>
          <a:p>
            <a:pPr eaLnBrk="1" hangingPunct="1"/>
            <a:r>
              <a:rPr lang="fr-BE" sz="3200" smtClean="0"/>
              <a:t>Session de formation: </a:t>
            </a:r>
            <a:r>
              <a:rPr lang="fr-BE" sz="3600" smtClean="0"/>
              <a:t/>
            </a:r>
            <a:br>
              <a:rPr lang="fr-BE" sz="3600" smtClean="0"/>
            </a:br>
            <a:r>
              <a:rPr lang="fr-BE" sz="3600" smtClean="0"/>
              <a:t>Regards croisés sur la justice contemporaine</a:t>
            </a:r>
            <a:br>
              <a:rPr lang="fr-BE" sz="3600" smtClean="0"/>
            </a:br>
            <a:r>
              <a:rPr lang="fr-BE" sz="2400" smtClean="0"/>
              <a:t>ENM – Paris – 25-27 Décembre 2009</a:t>
            </a:r>
            <a:endParaRPr lang="fr-BE" sz="3600" smtClean="0"/>
          </a:p>
        </p:txBody>
      </p:sp>
      <p:sp>
        <p:nvSpPr>
          <p:cNvPr id="3" name="Sous-titre 2"/>
          <p:cNvSpPr>
            <a:spLocks noGrp="1"/>
          </p:cNvSpPr>
          <p:nvPr>
            <p:ph type="subTitle" idx="1"/>
          </p:nvPr>
        </p:nvSpPr>
        <p:spPr>
          <a:xfrm>
            <a:off x="1371600" y="3571875"/>
            <a:ext cx="6400800" cy="2643188"/>
          </a:xfrm>
        </p:spPr>
        <p:txBody>
          <a:bodyPr rtlCol="0">
            <a:normAutofit fontScale="77500" lnSpcReduction="20000"/>
          </a:bodyPr>
          <a:lstStyle/>
          <a:p>
            <a:pPr eaLnBrk="1" fontAlgn="auto" hangingPunct="1">
              <a:spcAft>
                <a:spcPts val="0"/>
              </a:spcAft>
              <a:buFont typeface="Arial" pitchFamily="34" charset="0"/>
              <a:buNone/>
              <a:defRPr/>
            </a:pPr>
            <a:r>
              <a:rPr lang="fr-BE" sz="4000" dirty="0" smtClean="0"/>
              <a:t>« Le Nouveau Management Judiciaire: éléments de définition et mise en perspective des enjeux »</a:t>
            </a:r>
          </a:p>
          <a:p>
            <a:pPr eaLnBrk="1" fontAlgn="auto" hangingPunct="1">
              <a:spcAft>
                <a:spcPts val="0"/>
              </a:spcAft>
              <a:buFont typeface="Arial" pitchFamily="34" charset="0"/>
              <a:buNone/>
              <a:defRPr/>
            </a:pPr>
            <a:endParaRPr lang="fr-BE" dirty="0" smtClean="0"/>
          </a:p>
          <a:p>
            <a:pPr eaLnBrk="1" fontAlgn="auto" hangingPunct="1">
              <a:spcAft>
                <a:spcPts val="0"/>
              </a:spcAft>
              <a:buFont typeface="Arial" pitchFamily="34" charset="0"/>
              <a:buNone/>
              <a:defRPr/>
            </a:pPr>
            <a:r>
              <a:rPr lang="fr-BE" sz="2800" dirty="0" smtClean="0"/>
              <a:t>Frédéric </a:t>
            </a:r>
            <a:r>
              <a:rPr lang="fr-BE" sz="2800" dirty="0" err="1" smtClean="0"/>
              <a:t>Schoenaers</a:t>
            </a:r>
            <a:endParaRPr lang="fr-BE" sz="2800" dirty="0" smtClean="0"/>
          </a:p>
          <a:p>
            <a:pPr eaLnBrk="1" fontAlgn="auto" hangingPunct="1">
              <a:spcAft>
                <a:spcPts val="0"/>
              </a:spcAft>
              <a:buFont typeface="Arial" pitchFamily="34" charset="0"/>
              <a:buNone/>
              <a:defRPr/>
            </a:pPr>
            <a:r>
              <a:rPr lang="fr-BE" sz="2600" dirty="0" smtClean="0"/>
              <a:t>Centre de Recherches et d’Interventions Sociologiques </a:t>
            </a:r>
          </a:p>
          <a:p>
            <a:pPr eaLnBrk="1" fontAlgn="auto" hangingPunct="1">
              <a:spcAft>
                <a:spcPts val="0"/>
              </a:spcAft>
              <a:buFont typeface="Arial" pitchFamily="34" charset="0"/>
              <a:buNone/>
              <a:defRPr/>
            </a:pPr>
            <a:r>
              <a:rPr lang="fr-BE" sz="2600" dirty="0" smtClean="0"/>
              <a:t>Université de Liège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1"/>
          <p:cNvSpPr>
            <a:spLocks noGrp="1"/>
          </p:cNvSpPr>
          <p:nvPr>
            <p:ph type="title"/>
          </p:nvPr>
        </p:nvSpPr>
        <p:spPr/>
        <p:txBody>
          <a:bodyPr/>
          <a:lstStyle/>
          <a:p>
            <a:pPr eaLnBrk="1" hangingPunct="1"/>
            <a:r>
              <a:rPr lang="fr-BE" dirty="0" smtClean="0"/>
              <a:t>3. Typologie des outils</a:t>
            </a:r>
          </a:p>
        </p:txBody>
      </p:sp>
      <p:sp>
        <p:nvSpPr>
          <p:cNvPr id="11267" name="Espace réservé du contenu 2"/>
          <p:cNvSpPr>
            <a:spLocks noGrp="1"/>
          </p:cNvSpPr>
          <p:nvPr>
            <p:ph idx="1"/>
          </p:nvPr>
        </p:nvSpPr>
        <p:spPr/>
        <p:txBody>
          <a:bodyPr/>
          <a:lstStyle/>
          <a:p>
            <a:pPr eaLnBrk="1" hangingPunct="1"/>
            <a:r>
              <a:rPr lang="fr-BE" dirty="0" smtClean="0"/>
              <a:t>Un travail sur les lois ou sur les procédures</a:t>
            </a:r>
          </a:p>
          <a:p>
            <a:pPr lvl="1" eaLnBrk="1" hangingPunct="1"/>
            <a:r>
              <a:rPr lang="fr-BE" dirty="0" smtClean="0"/>
              <a:t>Loi belge sur l’arriéré judiciaire (préfixation d’un calendrier de </a:t>
            </a:r>
            <a:r>
              <a:rPr lang="fr-BE" dirty="0" smtClean="0"/>
              <a:t>procédure)</a:t>
            </a:r>
            <a:endParaRPr lang="fr-BE" dirty="0" smtClean="0"/>
          </a:p>
          <a:p>
            <a:pPr lvl="1" eaLnBrk="1" hangingPunct="1"/>
            <a:r>
              <a:rPr lang="fr-BE" dirty="0" smtClean="0"/>
              <a:t>Loi belge sur le divorce</a:t>
            </a:r>
          </a:p>
          <a:p>
            <a:pPr lvl="1" eaLnBrk="1" hangingPunct="1"/>
            <a:r>
              <a:rPr lang="fr-BE" dirty="0" smtClean="0"/>
              <a:t>Procédure de comparution par PV</a:t>
            </a:r>
          </a:p>
          <a:p>
            <a:pPr eaLnBrk="1" hangingPunct="1"/>
            <a:r>
              <a:rPr lang="fr-BE" dirty="0" smtClean="0"/>
              <a:t>Mobilisation de moyens structurels</a:t>
            </a:r>
          </a:p>
          <a:p>
            <a:pPr lvl="1" eaLnBrk="1" hangingPunct="1"/>
            <a:r>
              <a:rPr lang="fr-BE" dirty="0" smtClean="0"/>
              <a:t>Nouveaux organes (CSJ, CMOJ)</a:t>
            </a:r>
          </a:p>
          <a:p>
            <a:pPr lvl="1" eaLnBrk="1" hangingPunct="1"/>
            <a:r>
              <a:rPr lang="fr-BE" dirty="0" smtClean="0"/>
              <a:t>Réorganisations (changement d’échelle,…)</a:t>
            </a:r>
          </a:p>
          <a:p>
            <a:pPr lvl="1" eaLnBrk="1" hangingPunct="1">
              <a:buFont typeface="Arial" charset="0"/>
              <a:buNone/>
            </a:pPr>
            <a:endParaRPr lang="fr-BE"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p:txBody>
          <a:bodyPr/>
          <a:lstStyle/>
          <a:p>
            <a:pPr eaLnBrk="1" hangingPunct="1"/>
            <a:r>
              <a:rPr lang="fr-BE" sz="4000" dirty="0" smtClean="0"/>
              <a:t>3. Typologie des outils</a:t>
            </a:r>
          </a:p>
        </p:txBody>
      </p:sp>
      <p:sp>
        <p:nvSpPr>
          <p:cNvPr id="12291" name="Espace réservé du contenu 2"/>
          <p:cNvSpPr>
            <a:spLocks noGrp="1"/>
          </p:cNvSpPr>
          <p:nvPr>
            <p:ph idx="1"/>
          </p:nvPr>
        </p:nvSpPr>
        <p:spPr/>
        <p:txBody>
          <a:bodyPr/>
          <a:lstStyle/>
          <a:p>
            <a:pPr eaLnBrk="1" hangingPunct="1"/>
            <a:r>
              <a:rPr lang="fr-BE" dirty="0" smtClean="0"/>
              <a:t>Mobilisation de moyens techniques ou d’instruments</a:t>
            </a:r>
          </a:p>
          <a:p>
            <a:pPr lvl="1" eaLnBrk="1" hangingPunct="1"/>
            <a:r>
              <a:rPr lang="fr-BE" sz="2400" dirty="0" smtClean="0"/>
              <a:t>Informatique;</a:t>
            </a:r>
          </a:p>
          <a:p>
            <a:pPr lvl="1" eaLnBrk="1" hangingPunct="1"/>
            <a:r>
              <a:rPr lang="fr-BE" sz="2400" dirty="0" smtClean="0"/>
              <a:t>Statistique;</a:t>
            </a:r>
          </a:p>
          <a:p>
            <a:pPr lvl="1" eaLnBrk="1" hangingPunct="1"/>
            <a:r>
              <a:rPr lang="fr-BE" sz="2400" dirty="0" smtClean="0"/>
              <a:t>Tableaux de bord</a:t>
            </a:r>
          </a:p>
          <a:p>
            <a:pPr eaLnBrk="1" hangingPunct="1"/>
            <a:r>
              <a:rPr lang="fr-BE" dirty="0" smtClean="0"/>
              <a:t>Mobilisation de (nouveaux) moyens humains</a:t>
            </a:r>
          </a:p>
          <a:p>
            <a:pPr lvl="1" eaLnBrk="1" hangingPunct="1"/>
            <a:r>
              <a:rPr lang="fr-BE" sz="2400" dirty="0" smtClean="0"/>
              <a:t>Gestion des compétences (case manager, magistrat de référence, …);</a:t>
            </a:r>
          </a:p>
          <a:p>
            <a:pPr lvl="1" eaLnBrk="1" hangingPunct="1"/>
            <a:r>
              <a:rPr lang="fr-BE" sz="2400" dirty="0" smtClean="0"/>
              <a:t>Utilisation/création de nouveaux postes « d’experts » (managers, responsables RH,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4. Enjeux</a:t>
            </a:r>
            <a:endParaRPr lang="fr-BE" dirty="0"/>
          </a:p>
        </p:txBody>
      </p:sp>
      <p:sp>
        <p:nvSpPr>
          <p:cNvPr id="3" name="Espace réservé du contenu 2"/>
          <p:cNvSpPr>
            <a:spLocks noGrp="1"/>
          </p:cNvSpPr>
          <p:nvPr>
            <p:ph idx="1"/>
          </p:nvPr>
        </p:nvSpPr>
        <p:spPr>
          <a:xfrm>
            <a:off x="428596" y="1142984"/>
            <a:ext cx="8229600" cy="5429288"/>
          </a:xfrm>
        </p:spPr>
        <p:txBody>
          <a:bodyPr/>
          <a:lstStyle/>
          <a:p>
            <a:r>
              <a:rPr lang="fr-BE" dirty="0" smtClean="0"/>
              <a:t>Au niveau « macro »:</a:t>
            </a:r>
          </a:p>
          <a:p>
            <a:pPr lvl="1"/>
            <a:r>
              <a:rPr lang="fr-BE" dirty="0" smtClean="0"/>
              <a:t>Un discours fort, des moyens limités</a:t>
            </a:r>
          </a:p>
          <a:p>
            <a:pPr lvl="1"/>
            <a:r>
              <a:rPr lang="fr-BE" dirty="0" smtClean="0"/>
              <a:t>Des objectifs ambitieux, des dispositifs limités</a:t>
            </a:r>
          </a:p>
          <a:p>
            <a:pPr lvl="1"/>
            <a:r>
              <a:rPr lang="fr-BE" dirty="0" smtClean="0"/>
              <a:t>Un changement culturel</a:t>
            </a:r>
          </a:p>
          <a:p>
            <a:pPr lvl="2"/>
            <a:r>
              <a:rPr lang="fr-BE" dirty="0" smtClean="0"/>
              <a:t>La mutation d’un référentiel: de la bureaucratie </a:t>
            </a:r>
            <a:r>
              <a:rPr lang="fr-BE" dirty="0" err="1" smtClean="0"/>
              <a:t>individualisante</a:t>
            </a:r>
            <a:r>
              <a:rPr lang="fr-BE" dirty="0" smtClean="0"/>
              <a:t> vers le projet et le réseau</a:t>
            </a:r>
          </a:p>
          <a:p>
            <a:pPr lvl="1"/>
            <a:r>
              <a:rPr lang="fr-BE" dirty="0" smtClean="0"/>
              <a:t> Repenser les points de repères identitaires</a:t>
            </a:r>
          </a:p>
          <a:p>
            <a:pPr lvl="2"/>
            <a:r>
              <a:rPr lang="fr-BE" dirty="0" smtClean="0"/>
              <a:t>L’indépendance de la magistrature en questions</a:t>
            </a:r>
          </a:p>
          <a:p>
            <a:pPr lvl="3">
              <a:buNone/>
            </a:pPr>
            <a:endParaRPr lang="fr-BE" dirty="0" smtClean="0"/>
          </a:p>
          <a:p>
            <a:pPr lvl="2"/>
            <a:endParaRPr lang="fr-BE" dirty="0" smtClean="0"/>
          </a:p>
          <a:p>
            <a:pPr lvl="1"/>
            <a:endParaRPr lang="fr-BE" dirty="0" smtClean="0"/>
          </a:p>
          <a:p>
            <a:endParaRPr lang="fr-BE"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4. Enjeux </a:t>
            </a:r>
            <a:endParaRPr lang="fr-BE" dirty="0"/>
          </a:p>
        </p:txBody>
      </p:sp>
      <p:sp>
        <p:nvSpPr>
          <p:cNvPr id="3" name="Espace réservé du contenu 2"/>
          <p:cNvSpPr>
            <a:spLocks noGrp="1"/>
          </p:cNvSpPr>
          <p:nvPr>
            <p:ph idx="1"/>
          </p:nvPr>
        </p:nvSpPr>
        <p:spPr>
          <a:xfrm>
            <a:off x="500034" y="1142984"/>
            <a:ext cx="8229600" cy="5214974"/>
          </a:xfrm>
        </p:spPr>
        <p:txBody>
          <a:bodyPr/>
          <a:lstStyle/>
          <a:p>
            <a:r>
              <a:rPr lang="fr-BE" dirty="0" smtClean="0"/>
              <a:t>Enjeux au niveau « micro »</a:t>
            </a:r>
          </a:p>
          <a:p>
            <a:pPr lvl="1"/>
            <a:r>
              <a:rPr lang="fr-BE" dirty="0" smtClean="0"/>
              <a:t>La faiblesse des moyens et des dispositifs généraux reporte la pression du changement sur le niveau local</a:t>
            </a:r>
          </a:p>
          <a:p>
            <a:pPr lvl="2"/>
            <a:r>
              <a:rPr lang="fr-BE" sz="2000" dirty="0" smtClean="0"/>
              <a:t>Développement du rôle stratégique du chef de juridiction</a:t>
            </a:r>
          </a:p>
          <a:p>
            <a:pPr lvl="2"/>
            <a:r>
              <a:rPr lang="fr-BE" sz="2000" dirty="0" smtClean="0"/>
              <a:t>L’importance de la capacité à mobiliser les ressources locales (internes et externes): gestion par implication, synergies et partenariats</a:t>
            </a:r>
          </a:p>
          <a:p>
            <a:pPr lvl="2"/>
            <a:r>
              <a:rPr lang="fr-BE" sz="2000" dirty="0" smtClean="0"/>
              <a:t>Transformation et formalisation des relations de travail (AG, collégialité)</a:t>
            </a:r>
          </a:p>
          <a:p>
            <a:pPr lvl="1"/>
            <a:r>
              <a:rPr lang="fr-BE" dirty="0" smtClean="0"/>
              <a:t>Vers le développement de nouvelles capacités collectives d’action?</a:t>
            </a:r>
          </a:p>
          <a:p>
            <a:pPr lvl="2"/>
            <a:endParaRPr lang="fr-BE"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5. Illustrations</a:t>
            </a:r>
            <a:endParaRPr lang="fr-BE" dirty="0"/>
          </a:p>
        </p:txBody>
      </p:sp>
      <p:sp>
        <p:nvSpPr>
          <p:cNvPr id="3" name="Espace réservé du contenu 2"/>
          <p:cNvSpPr>
            <a:spLocks noGrp="1"/>
          </p:cNvSpPr>
          <p:nvPr>
            <p:ph idx="1"/>
          </p:nvPr>
        </p:nvSpPr>
        <p:spPr>
          <a:xfrm>
            <a:off x="500034" y="1142984"/>
            <a:ext cx="8229600" cy="5357850"/>
          </a:xfrm>
        </p:spPr>
        <p:txBody>
          <a:bodyPr/>
          <a:lstStyle/>
          <a:p>
            <a:r>
              <a:rPr lang="fr-BE" dirty="0" smtClean="0"/>
              <a:t>Développement d’un outil de mesure de la charge de travail pour les magistrats du siège</a:t>
            </a:r>
          </a:p>
          <a:p>
            <a:pPr lvl="1"/>
            <a:r>
              <a:rPr lang="fr-BE" dirty="0" smtClean="0"/>
              <a:t>Contexte historique</a:t>
            </a:r>
          </a:p>
          <a:p>
            <a:pPr lvl="2"/>
            <a:r>
              <a:rPr lang="fr-BE" sz="2000" dirty="0" smtClean="0"/>
              <a:t>Lettre du ministre en 2000</a:t>
            </a:r>
          </a:p>
          <a:p>
            <a:pPr lvl="2"/>
            <a:r>
              <a:rPr lang="fr-BE" sz="2000" dirty="0" smtClean="0"/>
              <a:t>Insertion dans le code du judiciaire en 2001</a:t>
            </a:r>
          </a:p>
          <a:p>
            <a:pPr lvl="2">
              <a:buNone/>
            </a:pPr>
            <a:endParaRPr lang="fr-BE" sz="2000" dirty="0" smtClean="0"/>
          </a:p>
          <a:p>
            <a:pPr lvl="2"/>
            <a:r>
              <a:rPr lang="fr-BE" sz="2000" dirty="0" smtClean="0"/>
              <a:t>Première tentative: Moyennes Unitaires Nationales d’Activités Sectorielles </a:t>
            </a:r>
          </a:p>
          <a:p>
            <a:pPr lvl="3"/>
            <a:r>
              <a:rPr lang="fr-BE" sz="1800" dirty="0" smtClean="0"/>
              <a:t>méthode quantitative</a:t>
            </a:r>
          </a:p>
          <a:p>
            <a:pPr lvl="3"/>
            <a:r>
              <a:rPr lang="fr-BE" sz="1800" dirty="0" smtClean="0"/>
              <a:t>Échec!</a:t>
            </a:r>
          </a:p>
          <a:p>
            <a:pPr lvl="2"/>
            <a:r>
              <a:rPr lang="fr-BE" sz="2000" dirty="0" smtClean="0"/>
              <a:t>Deuxième tentative: les Time </a:t>
            </a:r>
            <a:r>
              <a:rPr lang="fr-BE" sz="2000" dirty="0" err="1" smtClean="0"/>
              <a:t>sheets</a:t>
            </a:r>
            <a:endParaRPr lang="fr-BE" sz="2000" dirty="0" smtClean="0"/>
          </a:p>
          <a:p>
            <a:pPr lvl="3"/>
            <a:r>
              <a:rPr lang="fr-BE" sz="1800" dirty="0" smtClean="0"/>
              <a:t>Méthode qualitative</a:t>
            </a:r>
          </a:p>
          <a:p>
            <a:pPr lvl="3"/>
            <a:r>
              <a:rPr lang="fr-BE" sz="1800" dirty="0" smtClean="0"/>
              <a:t>Echec!</a:t>
            </a:r>
          </a:p>
          <a:p>
            <a:pPr lvl="2"/>
            <a:endParaRPr lang="fr-BE"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5. Illustrations</a:t>
            </a:r>
            <a:endParaRPr lang="fr-BE" dirty="0"/>
          </a:p>
        </p:txBody>
      </p:sp>
      <p:sp>
        <p:nvSpPr>
          <p:cNvPr id="3" name="Espace réservé du contenu 2"/>
          <p:cNvSpPr>
            <a:spLocks noGrp="1"/>
          </p:cNvSpPr>
          <p:nvPr>
            <p:ph idx="1"/>
          </p:nvPr>
        </p:nvSpPr>
        <p:spPr/>
        <p:txBody>
          <a:bodyPr/>
          <a:lstStyle/>
          <a:p>
            <a:pPr lvl="1"/>
            <a:r>
              <a:rPr lang="fr-BE" dirty="0" smtClean="0"/>
              <a:t>Développements récents</a:t>
            </a:r>
          </a:p>
          <a:p>
            <a:pPr lvl="2"/>
            <a:r>
              <a:rPr lang="fr-BE" dirty="0" smtClean="0"/>
              <a:t>Recours à l’expertise extérieure (2007)</a:t>
            </a:r>
          </a:p>
          <a:p>
            <a:pPr lvl="3"/>
            <a:r>
              <a:rPr lang="fr-BE" dirty="0" smtClean="0"/>
              <a:t>Étude de faisabilité</a:t>
            </a:r>
          </a:p>
          <a:p>
            <a:pPr lvl="3"/>
            <a:r>
              <a:rPr lang="fr-BE" dirty="0" smtClean="0"/>
              <a:t>Recommandations (scénarios au niveau technique, gestion du changement)</a:t>
            </a:r>
          </a:p>
          <a:p>
            <a:pPr lvl="2"/>
            <a:r>
              <a:rPr lang="fr-BE" dirty="0" smtClean="0"/>
              <a:t> Signature d’un protocole d’accord (2008)</a:t>
            </a:r>
          </a:p>
          <a:p>
            <a:pPr lvl="3"/>
            <a:r>
              <a:rPr lang="fr-BE" dirty="0" smtClean="0"/>
              <a:t>Entre le Ministre de la justice et l’ordre judiciaire</a:t>
            </a:r>
          </a:p>
          <a:p>
            <a:pPr lvl="3"/>
            <a:r>
              <a:rPr lang="fr-BE" dirty="0" smtClean="0"/>
              <a:t>Création d’un nouvel organe interne à la justice (bureau permanent statistiques et mesure de la charge de travail)</a:t>
            </a:r>
          </a:p>
          <a:p>
            <a:pPr lvl="3"/>
            <a:r>
              <a:rPr lang="fr-BE" dirty="0" smtClean="0"/>
              <a:t>Deux ans après: projets pilotes dans deux cours d’appel, controverses (à propos de l’outil choisi: Delphi) et blocage relatif</a:t>
            </a:r>
          </a:p>
          <a:p>
            <a:pPr lvl="3"/>
            <a:endParaRPr lang="fr-BE"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5. Illustrations</a:t>
            </a:r>
            <a:endParaRPr lang="fr-BE" dirty="0"/>
          </a:p>
        </p:txBody>
      </p:sp>
      <p:sp>
        <p:nvSpPr>
          <p:cNvPr id="3" name="Espace réservé du contenu 2"/>
          <p:cNvSpPr>
            <a:spLocks noGrp="1"/>
          </p:cNvSpPr>
          <p:nvPr>
            <p:ph idx="1"/>
          </p:nvPr>
        </p:nvSpPr>
        <p:spPr/>
        <p:txBody>
          <a:bodyPr/>
          <a:lstStyle/>
          <a:p>
            <a:pPr lvl="1"/>
            <a:r>
              <a:rPr lang="fr-BE" dirty="0" smtClean="0"/>
              <a:t>Bilan:</a:t>
            </a:r>
          </a:p>
          <a:p>
            <a:pPr lvl="2"/>
            <a:r>
              <a:rPr lang="fr-BE" dirty="0" smtClean="0"/>
              <a:t>Controverse interne à propos de l’instrument</a:t>
            </a:r>
          </a:p>
          <a:p>
            <a:pPr lvl="2"/>
            <a:r>
              <a:rPr lang="fr-BE" dirty="0" smtClean="0"/>
              <a:t>La peur des objectifs implicites de contrôle de la performance individuelle</a:t>
            </a:r>
          </a:p>
          <a:p>
            <a:pPr lvl="2"/>
            <a:r>
              <a:rPr lang="fr-BE" dirty="0" smtClean="0"/>
              <a:t>La peur d’une pression managériale qui déteindrait sur l’indépendance judiciaire</a:t>
            </a:r>
          </a:p>
          <a:p>
            <a:pPr lvl="2"/>
            <a:r>
              <a:rPr lang="fr-BE" dirty="0" smtClean="0"/>
              <a:t>Compatibilité MCT et qualité</a:t>
            </a:r>
          </a:p>
          <a:p>
            <a:pPr lvl="2"/>
            <a:r>
              <a:rPr lang="fr-BE" dirty="0" smtClean="0"/>
              <a:t>Comment objectiver le temps de production d’un travail intellectuel et singulier?</a:t>
            </a:r>
            <a:endParaRPr lang="fr-BE"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5. Illustrations</a:t>
            </a:r>
            <a:endParaRPr lang="fr-BE" dirty="0"/>
          </a:p>
        </p:txBody>
      </p:sp>
      <p:sp>
        <p:nvSpPr>
          <p:cNvPr id="3" name="Espace réservé du contenu 2"/>
          <p:cNvSpPr>
            <a:spLocks noGrp="1"/>
          </p:cNvSpPr>
          <p:nvPr>
            <p:ph idx="1"/>
          </p:nvPr>
        </p:nvSpPr>
        <p:spPr/>
        <p:txBody>
          <a:bodyPr/>
          <a:lstStyle/>
          <a:p>
            <a:r>
              <a:rPr lang="fr-BE" dirty="0" smtClean="0"/>
              <a:t>La réforme du paysage judiciaire</a:t>
            </a:r>
          </a:p>
          <a:p>
            <a:pPr lvl="1"/>
            <a:r>
              <a:rPr lang="fr-BE" dirty="0" smtClean="0"/>
              <a:t>Un initiative du Ministre (dans la foulée d’initiatives du CSJ et du Collège des Procureurs Généraux): note d’orientation d’octobre 2009</a:t>
            </a:r>
          </a:p>
          <a:p>
            <a:pPr lvl="1"/>
            <a:r>
              <a:rPr lang="fr-BE" dirty="0" smtClean="0"/>
              <a:t>L’ambition: une « nouvelle architecture pour la justice »</a:t>
            </a:r>
          </a:p>
          <a:p>
            <a:pPr lvl="1"/>
            <a:r>
              <a:rPr lang="fr-BE" dirty="0" smtClean="0"/>
              <a:t>Objectifs:</a:t>
            </a:r>
          </a:p>
          <a:p>
            <a:pPr lvl="2"/>
            <a:r>
              <a:rPr lang="fr-BE" dirty="0" smtClean="0"/>
              <a:t>Management intégral </a:t>
            </a:r>
            <a:r>
              <a:rPr lang="fr-BE" dirty="0" smtClean="0"/>
              <a:t>(ceux qui doivent fournir les résultats doivent disposer des moyens)</a:t>
            </a:r>
            <a:endParaRPr lang="fr-BE" dirty="0" smtClean="0"/>
          </a:p>
          <a:p>
            <a:pPr lvl="2"/>
            <a:r>
              <a:rPr lang="fr-BE" dirty="0" smtClean="0"/>
              <a:t>Responsabilisation et autonomisation des entités de première ligne</a:t>
            </a:r>
          </a:p>
          <a:p>
            <a:pPr lvl="1"/>
            <a:endParaRPr lang="fr-BE"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5. Illustrations</a:t>
            </a:r>
            <a:endParaRPr lang="fr-BE" dirty="0"/>
          </a:p>
        </p:txBody>
      </p:sp>
      <p:sp>
        <p:nvSpPr>
          <p:cNvPr id="3" name="Espace réservé du contenu 2"/>
          <p:cNvSpPr>
            <a:spLocks noGrp="1"/>
          </p:cNvSpPr>
          <p:nvPr>
            <p:ph idx="1"/>
          </p:nvPr>
        </p:nvSpPr>
        <p:spPr/>
        <p:txBody>
          <a:bodyPr/>
          <a:lstStyle/>
          <a:p>
            <a:r>
              <a:rPr lang="fr-BE" dirty="0" smtClean="0"/>
              <a:t>Dispositif envisagé:</a:t>
            </a:r>
          </a:p>
          <a:p>
            <a:pPr lvl="1"/>
            <a:r>
              <a:rPr lang="fr-BE" dirty="0" smtClean="0"/>
              <a:t>Nouvelle structure de gestion centrale et « indépendante » (semi-agence)</a:t>
            </a:r>
          </a:p>
          <a:p>
            <a:pPr lvl="1"/>
            <a:endParaRPr lang="fr-BE" dirty="0" smtClean="0"/>
          </a:p>
          <a:p>
            <a:pPr lvl="1"/>
            <a:r>
              <a:rPr lang="fr-BE" dirty="0" smtClean="0"/>
              <a:t>Création du tribunal/parquet uniques (avec une nouvelle fonction de « directeur de </a:t>
            </a:r>
            <a:r>
              <a:rPr lang="fr-BE" dirty="0" smtClean="0"/>
              <a:t>gestion »)</a:t>
            </a:r>
            <a:endParaRPr lang="fr-BE" dirty="0" smtClean="0"/>
          </a:p>
          <a:p>
            <a:pPr lvl="1"/>
            <a:endParaRPr lang="fr-BE" dirty="0" smtClean="0"/>
          </a:p>
          <a:p>
            <a:pPr lvl="1"/>
            <a:r>
              <a:rPr lang="fr-BE" dirty="0" smtClean="0"/>
              <a:t>Fusion de certains arrondissements </a:t>
            </a:r>
            <a:r>
              <a:rPr lang="fr-BE" dirty="0" smtClean="0"/>
              <a:t>judiciaires (de 27 à 16)</a:t>
            </a:r>
            <a:endParaRPr lang="fr-BE"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28596" y="571495"/>
          <a:ext cx="8358246" cy="60912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oelichting met PIJL-OMHOOG 7"/>
          <p:cNvSpPr/>
          <p:nvPr/>
        </p:nvSpPr>
        <p:spPr>
          <a:xfrm>
            <a:off x="5072063" y="5000625"/>
            <a:ext cx="939800" cy="785813"/>
          </a:xfrm>
          <a:prstGeom prst="upArrowCallout">
            <a:avLst>
              <a:gd name="adj1" fmla="val 0"/>
              <a:gd name="adj2" fmla="val 25000"/>
              <a:gd name="adj3" fmla="val 25000"/>
              <a:gd name="adj4" fmla="val 64977"/>
            </a:avLst>
          </a:prstGeom>
          <a:noFill/>
          <a:ln>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nl-BE" sz="800" b="1" dirty="0">
                <a:solidFill>
                  <a:srgbClr val="336600"/>
                </a:solidFill>
              </a:rPr>
              <a:t>229</a:t>
            </a:r>
          </a:p>
          <a:p>
            <a:pPr algn="ctr" fontAlgn="auto">
              <a:spcBef>
                <a:spcPts val="0"/>
              </a:spcBef>
              <a:spcAft>
                <a:spcPts val="0"/>
              </a:spcAft>
              <a:defRPr/>
            </a:pPr>
            <a:r>
              <a:rPr lang="nl-BE" sz="800" b="1" dirty="0" err="1" smtClean="0">
                <a:solidFill>
                  <a:srgbClr val="336600"/>
                </a:solidFill>
              </a:rPr>
              <a:t>Lieux</a:t>
            </a:r>
            <a:r>
              <a:rPr lang="nl-BE" sz="800" b="1" dirty="0" smtClean="0">
                <a:solidFill>
                  <a:srgbClr val="336600"/>
                </a:solidFill>
              </a:rPr>
              <a:t> </a:t>
            </a:r>
            <a:r>
              <a:rPr lang="nl-BE" sz="800" b="1" dirty="0" err="1" smtClean="0">
                <a:solidFill>
                  <a:srgbClr val="336600"/>
                </a:solidFill>
              </a:rPr>
              <a:t>d’audience</a:t>
            </a:r>
            <a:endParaRPr lang="nl-BE" sz="800" b="1" dirty="0">
              <a:solidFill>
                <a:srgbClr val="336600"/>
              </a:solidFill>
            </a:endParaRPr>
          </a:p>
        </p:txBody>
      </p:sp>
      <p:sp>
        <p:nvSpPr>
          <p:cNvPr id="9" name="Toelichting met PIJL-OMHOOG 8"/>
          <p:cNvSpPr/>
          <p:nvPr/>
        </p:nvSpPr>
        <p:spPr>
          <a:xfrm>
            <a:off x="6429375" y="5000636"/>
            <a:ext cx="879475" cy="785813"/>
          </a:xfrm>
          <a:prstGeom prst="upArrowCallout">
            <a:avLst>
              <a:gd name="adj1" fmla="val 0"/>
              <a:gd name="adj2" fmla="val 25000"/>
              <a:gd name="adj3" fmla="val 25000"/>
              <a:gd name="adj4" fmla="val 64977"/>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nl-BE" sz="800" b="1" dirty="0" smtClean="0">
                <a:solidFill>
                  <a:schemeClr val="tx2">
                    <a:lumMod val="40000"/>
                    <a:lumOff val="60000"/>
                  </a:schemeClr>
                </a:solidFill>
              </a:rPr>
              <a:t>28</a:t>
            </a:r>
          </a:p>
          <a:p>
            <a:pPr algn="ctr" fontAlgn="auto">
              <a:spcBef>
                <a:spcPts val="0"/>
              </a:spcBef>
              <a:spcAft>
                <a:spcPts val="0"/>
              </a:spcAft>
              <a:defRPr/>
            </a:pPr>
            <a:r>
              <a:rPr lang="nl-BE" sz="800" b="1" dirty="0" err="1" smtClean="0">
                <a:solidFill>
                  <a:schemeClr val="tx2">
                    <a:lumMod val="40000"/>
                    <a:lumOff val="60000"/>
                  </a:schemeClr>
                </a:solidFill>
              </a:rPr>
              <a:t>Lieux</a:t>
            </a:r>
            <a:r>
              <a:rPr lang="nl-BE" sz="800" b="1" dirty="0" smtClean="0">
                <a:solidFill>
                  <a:schemeClr val="tx2">
                    <a:lumMod val="40000"/>
                    <a:lumOff val="60000"/>
                  </a:schemeClr>
                </a:solidFill>
              </a:rPr>
              <a:t> </a:t>
            </a:r>
            <a:r>
              <a:rPr lang="nl-BE" sz="800" b="1" dirty="0" err="1" smtClean="0">
                <a:solidFill>
                  <a:schemeClr val="tx2">
                    <a:lumMod val="40000"/>
                    <a:lumOff val="60000"/>
                  </a:schemeClr>
                </a:solidFill>
              </a:rPr>
              <a:t>d’audience</a:t>
            </a:r>
            <a:endParaRPr lang="nl-BE" sz="800" b="1" dirty="0" smtClean="0">
              <a:solidFill>
                <a:schemeClr val="tx2">
                  <a:lumMod val="40000"/>
                  <a:lumOff val="60000"/>
                </a:schemeClr>
              </a:solidFill>
            </a:endParaRPr>
          </a:p>
          <a:p>
            <a:pPr algn="ctr" fontAlgn="auto">
              <a:spcBef>
                <a:spcPts val="0"/>
              </a:spcBef>
              <a:spcAft>
                <a:spcPts val="0"/>
              </a:spcAft>
              <a:defRPr/>
            </a:pPr>
            <a:endParaRPr lang="nl-BE" sz="800" b="1" dirty="0">
              <a:solidFill>
                <a:schemeClr val="tx2">
                  <a:lumMod val="40000"/>
                  <a:lumOff val="60000"/>
                </a:schemeClr>
              </a:solidFill>
            </a:endParaRPr>
          </a:p>
        </p:txBody>
      </p:sp>
      <p:sp>
        <p:nvSpPr>
          <p:cNvPr id="10" name="Toelichting met PIJL-OMHOOG 9"/>
          <p:cNvSpPr/>
          <p:nvPr/>
        </p:nvSpPr>
        <p:spPr>
          <a:xfrm>
            <a:off x="1835150" y="5000625"/>
            <a:ext cx="879475" cy="785813"/>
          </a:xfrm>
          <a:prstGeom prst="upArrowCallout">
            <a:avLst>
              <a:gd name="adj1" fmla="val 0"/>
              <a:gd name="adj2" fmla="val 25000"/>
              <a:gd name="adj3" fmla="val 25000"/>
              <a:gd name="adj4" fmla="val 64977"/>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nl-BE" sz="800" b="1" dirty="0">
                <a:solidFill>
                  <a:srgbClr val="00B050"/>
                </a:solidFill>
              </a:rPr>
              <a:t>38</a:t>
            </a:r>
          </a:p>
          <a:p>
            <a:pPr algn="ctr" fontAlgn="auto">
              <a:spcBef>
                <a:spcPts val="0"/>
              </a:spcBef>
              <a:spcAft>
                <a:spcPts val="0"/>
              </a:spcAft>
              <a:defRPr/>
            </a:pPr>
            <a:r>
              <a:rPr lang="nl-BE" sz="800" b="1" dirty="0" err="1" smtClean="0">
                <a:solidFill>
                  <a:srgbClr val="00B050"/>
                </a:solidFill>
              </a:rPr>
              <a:t>Lieux</a:t>
            </a:r>
            <a:r>
              <a:rPr lang="nl-BE" sz="800" b="1" dirty="0" smtClean="0">
                <a:solidFill>
                  <a:srgbClr val="00B050"/>
                </a:solidFill>
              </a:rPr>
              <a:t> </a:t>
            </a:r>
            <a:r>
              <a:rPr lang="nl-BE" sz="800" b="1" dirty="0" err="1" smtClean="0">
                <a:solidFill>
                  <a:srgbClr val="00B050"/>
                </a:solidFill>
              </a:rPr>
              <a:t>d’audience</a:t>
            </a:r>
            <a:endParaRPr lang="nl-BE" sz="800" b="1" dirty="0">
              <a:solidFill>
                <a:srgbClr val="00B050"/>
              </a:solidFill>
            </a:endParaRPr>
          </a:p>
        </p:txBody>
      </p:sp>
      <p:sp>
        <p:nvSpPr>
          <p:cNvPr id="11" name="Toelichting met PIJL-OMHOOG 10"/>
          <p:cNvSpPr>
            <a:spLocks noChangeArrowheads="1"/>
          </p:cNvSpPr>
          <p:nvPr/>
        </p:nvSpPr>
        <p:spPr bwMode="auto">
          <a:xfrm>
            <a:off x="7786688" y="5000625"/>
            <a:ext cx="889000" cy="785813"/>
          </a:xfrm>
          <a:prstGeom prst="upArrowCallout">
            <a:avLst>
              <a:gd name="adj1" fmla="val 0"/>
              <a:gd name="adj2" fmla="val 24999"/>
              <a:gd name="adj3" fmla="val 25000"/>
              <a:gd name="adj4" fmla="val 64977"/>
            </a:avLst>
          </a:prstGeom>
          <a:noFill/>
          <a:ln w="25400" algn="ctr">
            <a:solidFill>
              <a:srgbClr val="0000FF"/>
            </a:solidFill>
            <a:miter lim="800000"/>
            <a:headEnd/>
            <a:tailEnd/>
          </a:ln>
        </p:spPr>
        <p:txBody>
          <a:bodyPr anchor="ctr"/>
          <a:lstStyle/>
          <a:p>
            <a:pPr algn="ctr" fontAlgn="auto">
              <a:spcBef>
                <a:spcPts val="0"/>
              </a:spcBef>
              <a:spcAft>
                <a:spcPts val="0"/>
              </a:spcAft>
              <a:defRPr/>
            </a:pPr>
            <a:r>
              <a:rPr lang="nl-BE" sz="800" b="1" dirty="0">
                <a:solidFill>
                  <a:srgbClr val="0000FF"/>
                </a:solidFill>
                <a:latin typeface="+mn-lt"/>
              </a:rPr>
              <a:t>34</a:t>
            </a:r>
          </a:p>
          <a:p>
            <a:pPr algn="ctr" fontAlgn="auto">
              <a:spcBef>
                <a:spcPts val="0"/>
              </a:spcBef>
              <a:spcAft>
                <a:spcPts val="0"/>
              </a:spcAft>
              <a:defRPr/>
            </a:pPr>
            <a:r>
              <a:rPr lang="nl-BE" sz="800" b="1" dirty="0" err="1">
                <a:solidFill>
                  <a:srgbClr val="00B050"/>
                </a:solidFill>
              </a:rPr>
              <a:t>Lieux</a:t>
            </a:r>
            <a:r>
              <a:rPr lang="nl-BE" sz="800" b="1" dirty="0">
                <a:solidFill>
                  <a:srgbClr val="00B050"/>
                </a:solidFill>
              </a:rPr>
              <a:t> </a:t>
            </a:r>
            <a:r>
              <a:rPr lang="nl-BE" sz="800" b="1" dirty="0" err="1">
                <a:solidFill>
                  <a:srgbClr val="00B050"/>
                </a:solidFill>
              </a:rPr>
              <a:t>d’audience</a:t>
            </a:r>
            <a:endParaRPr lang="nl-BE" sz="800" b="1" dirty="0">
              <a:solidFill>
                <a:srgbClr val="00B050"/>
              </a:solidFill>
            </a:endParaRPr>
          </a:p>
          <a:p>
            <a:pPr algn="ctr" fontAlgn="auto">
              <a:spcBef>
                <a:spcPts val="0"/>
              </a:spcBef>
              <a:spcAft>
                <a:spcPts val="0"/>
              </a:spcAft>
              <a:defRPr/>
            </a:pPr>
            <a:endParaRPr lang="nl-BE" sz="800" b="1" dirty="0">
              <a:solidFill>
                <a:srgbClr val="0000FF"/>
              </a:solidFill>
              <a:latin typeface="+mn-lt"/>
            </a:endParaRPr>
          </a:p>
        </p:txBody>
      </p:sp>
      <p:sp>
        <p:nvSpPr>
          <p:cNvPr id="12" name="Toelichting met PIJL-RECHTS 11"/>
          <p:cNvSpPr/>
          <p:nvPr/>
        </p:nvSpPr>
        <p:spPr>
          <a:xfrm>
            <a:off x="6500813" y="2571750"/>
            <a:ext cx="1128712" cy="500063"/>
          </a:xfrm>
          <a:prstGeom prst="rightArrowCallout">
            <a:avLst>
              <a:gd name="adj1" fmla="val 0"/>
              <a:gd name="adj2" fmla="val 25000"/>
              <a:gd name="adj3" fmla="val 25000"/>
              <a:gd name="adj4" fmla="val 83178"/>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nl-BE" sz="900" b="1" dirty="0">
                <a:solidFill>
                  <a:schemeClr val="accent6"/>
                </a:solidFill>
              </a:rPr>
              <a:t>9</a:t>
            </a:r>
          </a:p>
          <a:p>
            <a:pPr algn="ctr" fontAlgn="auto">
              <a:spcBef>
                <a:spcPts val="0"/>
              </a:spcBef>
              <a:spcAft>
                <a:spcPts val="0"/>
              </a:spcAft>
              <a:defRPr/>
            </a:pPr>
            <a:r>
              <a:rPr lang="nl-BE" sz="900" b="1" dirty="0" err="1" smtClean="0">
                <a:solidFill>
                  <a:schemeClr val="accent6"/>
                </a:solidFill>
              </a:rPr>
              <a:t>Lieux</a:t>
            </a:r>
            <a:r>
              <a:rPr lang="nl-BE" sz="900" b="1" dirty="0" smtClean="0">
                <a:solidFill>
                  <a:schemeClr val="accent6"/>
                </a:solidFill>
              </a:rPr>
              <a:t> </a:t>
            </a:r>
            <a:r>
              <a:rPr lang="nl-BE" sz="900" b="1" dirty="0" err="1" smtClean="0">
                <a:solidFill>
                  <a:schemeClr val="accent6"/>
                </a:solidFill>
              </a:rPr>
              <a:t>d’audience</a:t>
            </a:r>
            <a:endParaRPr lang="nl-BE" sz="900" b="1" dirty="0">
              <a:solidFill>
                <a:schemeClr val="accent6"/>
              </a:solidFill>
            </a:endParaRPr>
          </a:p>
        </p:txBody>
      </p:sp>
      <p:sp>
        <p:nvSpPr>
          <p:cNvPr id="14343" name="Tekstvak 15"/>
          <p:cNvSpPr txBox="1">
            <a:spLocks noChangeArrowheads="1"/>
          </p:cNvSpPr>
          <p:nvPr/>
        </p:nvSpPr>
        <p:spPr bwMode="auto">
          <a:xfrm>
            <a:off x="468313" y="500063"/>
            <a:ext cx="6032500" cy="366712"/>
          </a:xfrm>
          <a:prstGeom prst="rect">
            <a:avLst/>
          </a:prstGeom>
          <a:noFill/>
          <a:ln w="9525">
            <a:noFill/>
            <a:miter lim="800000"/>
            <a:headEnd/>
            <a:tailEnd/>
          </a:ln>
        </p:spPr>
        <p:txBody>
          <a:bodyPr>
            <a:spAutoFit/>
          </a:bodyPr>
          <a:lstStyle/>
          <a:p>
            <a:r>
              <a:rPr lang="nl-BE" dirty="0" err="1" smtClean="0">
                <a:latin typeface="Calibri" pitchFamily="34" charset="0"/>
              </a:rPr>
              <a:t>Structure</a:t>
            </a:r>
            <a:r>
              <a:rPr lang="nl-BE" dirty="0" smtClean="0">
                <a:latin typeface="Calibri" pitchFamily="34" charset="0"/>
              </a:rPr>
              <a:t> </a:t>
            </a:r>
            <a:r>
              <a:rPr lang="nl-BE" dirty="0" err="1" smtClean="0">
                <a:latin typeface="Calibri" pitchFamily="34" charset="0"/>
              </a:rPr>
              <a:t>actuelle</a:t>
            </a:r>
            <a:r>
              <a:rPr lang="nl-BE" dirty="0" smtClean="0">
                <a:latin typeface="Calibri" pitchFamily="34" charset="0"/>
              </a:rPr>
              <a:t> du </a:t>
            </a:r>
            <a:r>
              <a:rPr lang="nl-BE" dirty="0" err="1" smtClean="0">
                <a:latin typeface="Calibri" pitchFamily="34" charset="0"/>
              </a:rPr>
              <a:t>Siège</a:t>
            </a:r>
            <a:r>
              <a:rPr lang="nl-BE" dirty="0" smtClean="0">
                <a:latin typeface="Calibri" pitchFamily="34" charset="0"/>
              </a:rPr>
              <a:t> (</a:t>
            </a:r>
            <a:r>
              <a:rPr lang="nl-BE" dirty="0" err="1" smtClean="0">
                <a:latin typeface="Calibri" pitchFamily="34" charset="0"/>
              </a:rPr>
              <a:t>source</a:t>
            </a:r>
            <a:r>
              <a:rPr lang="nl-BE" dirty="0" smtClean="0">
                <a:latin typeface="Calibri" pitchFamily="34" charset="0"/>
              </a:rPr>
              <a:t>: </a:t>
            </a:r>
            <a:r>
              <a:rPr lang="nl-BE" dirty="0" err="1" smtClean="0">
                <a:latin typeface="Calibri" pitchFamily="34" charset="0"/>
              </a:rPr>
              <a:t>Ministre</a:t>
            </a:r>
            <a:r>
              <a:rPr lang="nl-BE" dirty="0" smtClean="0">
                <a:latin typeface="Calibri" pitchFamily="34" charset="0"/>
              </a:rPr>
              <a:t> de la </a:t>
            </a:r>
            <a:r>
              <a:rPr lang="nl-BE" dirty="0" err="1" smtClean="0">
                <a:latin typeface="Calibri" pitchFamily="34" charset="0"/>
              </a:rPr>
              <a:t>Justice</a:t>
            </a:r>
            <a:r>
              <a:rPr lang="nl-BE" dirty="0" smtClean="0">
                <a:latin typeface="Calibri" pitchFamily="34" charset="0"/>
              </a:rPr>
              <a:t>)</a:t>
            </a:r>
            <a:endParaRPr lang="nl-BE" dirty="0">
              <a:latin typeface="Calibri" pitchFamily="34" charset="0"/>
            </a:endParaRPr>
          </a:p>
        </p:txBody>
      </p:sp>
      <p:cxnSp>
        <p:nvCxnSpPr>
          <p:cNvPr id="18" name="Rechte verbindingslijn met pijl 17"/>
          <p:cNvCxnSpPr/>
          <p:nvPr/>
        </p:nvCxnSpPr>
        <p:spPr>
          <a:xfrm flipV="1">
            <a:off x="3857625" y="1500188"/>
            <a:ext cx="1714500" cy="10715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Rechte verbindingslijn met pijl 19"/>
          <p:cNvCxnSpPr/>
          <p:nvPr/>
        </p:nvCxnSpPr>
        <p:spPr>
          <a:xfrm rot="10800000">
            <a:off x="6572250" y="1500188"/>
            <a:ext cx="1643063" cy="1000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Rechte verbindingslijn met pijl 21"/>
          <p:cNvCxnSpPr/>
          <p:nvPr/>
        </p:nvCxnSpPr>
        <p:spPr>
          <a:xfrm>
            <a:off x="2786063" y="4572000"/>
            <a:ext cx="357187"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Rechte verbindingslijn met pijl 23"/>
          <p:cNvCxnSpPr/>
          <p:nvPr/>
        </p:nvCxnSpPr>
        <p:spPr>
          <a:xfrm rot="10800000">
            <a:off x="4714875" y="4572000"/>
            <a:ext cx="3571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Rechte verbindingslijn met pijl 25"/>
          <p:cNvCxnSpPr/>
          <p:nvPr/>
        </p:nvCxnSpPr>
        <p:spPr>
          <a:xfrm rot="10800000">
            <a:off x="4429125" y="2786063"/>
            <a:ext cx="2357438" cy="1500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Rechte verbindingslijn met pijl 27"/>
          <p:cNvCxnSpPr/>
          <p:nvPr/>
        </p:nvCxnSpPr>
        <p:spPr>
          <a:xfrm rot="5400000" flipH="1" flipV="1">
            <a:off x="7678738" y="3751263"/>
            <a:ext cx="107315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Rechte verbindingslijn met pijl 29"/>
          <p:cNvCxnSpPr/>
          <p:nvPr/>
        </p:nvCxnSpPr>
        <p:spPr>
          <a:xfrm rot="5400000" flipH="1" flipV="1">
            <a:off x="3320257" y="3750469"/>
            <a:ext cx="10731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Gebogen verbindingslijn 38"/>
          <p:cNvCxnSpPr/>
          <p:nvPr/>
        </p:nvCxnSpPr>
        <p:spPr>
          <a:xfrm flipV="1">
            <a:off x="928688" y="1357313"/>
            <a:ext cx="4643437" cy="2928937"/>
          </a:xfrm>
          <a:prstGeom prst="bentConnector3">
            <a:avLst>
              <a:gd name="adj1" fmla="val 292"/>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Tekstvak 40"/>
          <p:cNvSpPr txBox="1"/>
          <p:nvPr/>
        </p:nvSpPr>
        <p:spPr>
          <a:xfrm>
            <a:off x="428625" y="3786188"/>
            <a:ext cx="1071563" cy="400110"/>
          </a:xfrm>
          <a:prstGeom prst="rect">
            <a:avLst/>
          </a:prstGeom>
          <a:solidFill>
            <a:schemeClr val="bg1">
              <a:lumMod val="85000"/>
            </a:schemeClr>
          </a:solidFill>
        </p:spPr>
        <p:txBody>
          <a:bodyPr>
            <a:spAutoFit/>
          </a:bodyPr>
          <a:lstStyle/>
          <a:p>
            <a:pPr fontAlgn="auto">
              <a:spcBef>
                <a:spcPts val="0"/>
              </a:spcBef>
              <a:spcAft>
                <a:spcPts val="0"/>
              </a:spcAft>
              <a:defRPr/>
            </a:pPr>
            <a:r>
              <a:rPr lang="nl-BE" sz="1000" b="1" dirty="0" smtClean="0">
                <a:latin typeface="+mn-lt"/>
              </a:rPr>
              <a:t>Non </a:t>
            </a:r>
            <a:r>
              <a:rPr lang="nl-BE" sz="1000" b="1" dirty="0" err="1" smtClean="0">
                <a:latin typeface="+mn-lt"/>
              </a:rPr>
              <a:t>permanentes</a:t>
            </a:r>
            <a:r>
              <a:rPr lang="nl-BE" sz="1000" b="1" dirty="0" smtClean="0">
                <a:latin typeface="+mn-lt"/>
              </a:rPr>
              <a:t> </a:t>
            </a:r>
            <a:endParaRPr lang="nl-BE" sz="1000" b="1" dirty="0">
              <a:latin typeface="+mn-lt"/>
            </a:endParaRPr>
          </a:p>
        </p:txBody>
      </p:sp>
      <p:sp>
        <p:nvSpPr>
          <p:cNvPr id="44" name="Rechthoek 43"/>
          <p:cNvSpPr/>
          <p:nvPr/>
        </p:nvSpPr>
        <p:spPr>
          <a:xfrm>
            <a:off x="3132138" y="5000625"/>
            <a:ext cx="368292" cy="700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nl-BE" sz="800" dirty="0" smtClean="0">
                <a:solidFill>
                  <a:schemeClr val="bg1"/>
                </a:solidFill>
              </a:rPr>
              <a:t>Corr</a:t>
            </a:r>
            <a:endParaRPr lang="nl-BE" sz="800" dirty="0">
              <a:solidFill>
                <a:schemeClr val="bg1"/>
              </a:solidFill>
            </a:endParaRPr>
          </a:p>
        </p:txBody>
      </p:sp>
      <p:sp>
        <p:nvSpPr>
          <p:cNvPr id="45" name="Rechthoek 44"/>
          <p:cNvSpPr/>
          <p:nvPr/>
        </p:nvSpPr>
        <p:spPr>
          <a:xfrm>
            <a:off x="3500430" y="5000625"/>
            <a:ext cx="428627" cy="700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nl-BE" sz="800" dirty="0" err="1" smtClean="0">
                <a:solidFill>
                  <a:schemeClr val="bg1"/>
                </a:solidFill>
              </a:rPr>
              <a:t>Civil</a:t>
            </a:r>
            <a:endParaRPr lang="nl-BE" sz="800" dirty="0">
              <a:solidFill>
                <a:schemeClr val="bg1"/>
              </a:solidFill>
            </a:endParaRPr>
          </a:p>
        </p:txBody>
      </p:sp>
      <p:sp>
        <p:nvSpPr>
          <p:cNvPr id="46" name="Rechthoek 45"/>
          <p:cNvSpPr/>
          <p:nvPr/>
        </p:nvSpPr>
        <p:spPr>
          <a:xfrm>
            <a:off x="3857621" y="5000635"/>
            <a:ext cx="428627" cy="7000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nl-BE" sz="800" dirty="0" err="1" smtClean="0">
                <a:solidFill>
                  <a:schemeClr val="bg1"/>
                </a:solidFill>
              </a:rPr>
              <a:t>Jeunesse</a:t>
            </a:r>
            <a:endParaRPr lang="nl-BE" sz="800" dirty="0">
              <a:solidFill>
                <a:schemeClr val="bg1"/>
              </a:solidFill>
            </a:endParaRPr>
          </a:p>
        </p:txBody>
      </p:sp>
      <p:sp>
        <p:nvSpPr>
          <p:cNvPr id="59" name="Rechthoek 58"/>
          <p:cNvSpPr/>
          <p:nvPr/>
        </p:nvSpPr>
        <p:spPr>
          <a:xfrm>
            <a:off x="3132139" y="5786438"/>
            <a:ext cx="368292" cy="3524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nl-BE" sz="800" dirty="0">
                <a:solidFill>
                  <a:schemeClr val="bg1"/>
                </a:solidFill>
              </a:rPr>
              <a:t>Cor.</a:t>
            </a:r>
          </a:p>
          <a:p>
            <a:pPr algn="ctr" fontAlgn="auto">
              <a:spcBef>
                <a:spcPts val="0"/>
              </a:spcBef>
              <a:spcAft>
                <a:spcPts val="0"/>
              </a:spcAft>
              <a:defRPr/>
            </a:pPr>
            <a:r>
              <a:rPr lang="nl-BE" sz="800" dirty="0">
                <a:solidFill>
                  <a:schemeClr val="bg1"/>
                </a:solidFill>
              </a:rPr>
              <a:t>recht.</a:t>
            </a:r>
          </a:p>
        </p:txBody>
      </p:sp>
      <p:sp>
        <p:nvSpPr>
          <p:cNvPr id="61" name="Rechthoek 60"/>
          <p:cNvSpPr/>
          <p:nvPr/>
        </p:nvSpPr>
        <p:spPr>
          <a:xfrm>
            <a:off x="3857621" y="5786438"/>
            <a:ext cx="357189" cy="3524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BE" sz="800" dirty="0">
              <a:solidFill>
                <a:schemeClr val="bg1"/>
              </a:solidFill>
            </a:endParaRPr>
          </a:p>
        </p:txBody>
      </p:sp>
      <p:sp>
        <p:nvSpPr>
          <p:cNvPr id="14360" name="Rechthoek 43"/>
          <p:cNvSpPr>
            <a:spLocks noChangeArrowheads="1"/>
          </p:cNvSpPr>
          <p:nvPr/>
        </p:nvSpPr>
        <p:spPr bwMode="auto">
          <a:xfrm>
            <a:off x="3348038" y="3429000"/>
            <a:ext cx="5040312" cy="195263"/>
          </a:xfrm>
          <a:prstGeom prst="rect">
            <a:avLst/>
          </a:prstGeom>
          <a:solidFill>
            <a:srgbClr val="0066FF"/>
          </a:solidFill>
          <a:ln w="25400" algn="ctr">
            <a:solidFill>
              <a:srgbClr val="0066FF"/>
            </a:solidFill>
            <a:miter lim="800000"/>
            <a:headEnd/>
            <a:tailEnd/>
          </a:ln>
        </p:spPr>
        <p:txBody>
          <a:bodyPr anchor="ctr"/>
          <a:lstStyle/>
          <a:p>
            <a:pPr algn="ctr"/>
            <a:r>
              <a:rPr lang="nl-BE" sz="900" b="1" dirty="0" err="1" smtClean="0">
                <a:solidFill>
                  <a:schemeClr val="bg1"/>
                </a:solidFill>
                <a:latin typeface="Calibri" pitchFamily="34" charset="0"/>
              </a:rPr>
              <a:t>Tribunal</a:t>
            </a:r>
            <a:r>
              <a:rPr lang="nl-BE" sz="900" b="1" dirty="0" smtClean="0">
                <a:solidFill>
                  <a:schemeClr val="bg1"/>
                </a:solidFill>
                <a:latin typeface="Calibri" pitchFamily="34" charset="0"/>
              </a:rPr>
              <a:t> </a:t>
            </a:r>
            <a:r>
              <a:rPr lang="nl-BE" sz="900" b="1" dirty="0" err="1" smtClean="0">
                <a:solidFill>
                  <a:schemeClr val="bg1"/>
                </a:solidFill>
                <a:latin typeface="Calibri" pitchFamily="34" charset="0"/>
              </a:rPr>
              <a:t>d’Arrondissement</a:t>
            </a:r>
            <a:endParaRPr lang="nl-BE" sz="900" b="1" dirty="0">
              <a:solidFill>
                <a:schemeClr val="bg1"/>
              </a:solidFill>
              <a:latin typeface="Calibri" pitchFamily="34" charset="0"/>
            </a:endParaRPr>
          </a:p>
        </p:txBody>
      </p:sp>
      <p:sp>
        <p:nvSpPr>
          <p:cNvPr id="14361" name="Line 34"/>
          <p:cNvSpPr>
            <a:spLocks noChangeShapeType="1"/>
          </p:cNvSpPr>
          <p:nvPr/>
        </p:nvSpPr>
        <p:spPr bwMode="auto">
          <a:xfrm flipV="1">
            <a:off x="3563938" y="3644900"/>
            <a:ext cx="0" cy="576263"/>
          </a:xfrm>
          <a:prstGeom prst="line">
            <a:avLst/>
          </a:prstGeom>
          <a:noFill/>
          <a:ln w="9525">
            <a:solidFill>
              <a:schemeClr val="accent1"/>
            </a:solidFill>
            <a:round/>
            <a:headEnd/>
            <a:tailEnd type="triangle" w="med" len="med"/>
          </a:ln>
        </p:spPr>
        <p:txBody>
          <a:bodyPr/>
          <a:lstStyle/>
          <a:p>
            <a:endParaRPr lang="en-US"/>
          </a:p>
        </p:txBody>
      </p:sp>
      <p:sp>
        <p:nvSpPr>
          <p:cNvPr id="14362" name="Line 35"/>
          <p:cNvSpPr>
            <a:spLocks noChangeShapeType="1"/>
          </p:cNvSpPr>
          <p:nvPr/>
        </p:nvSpPr>
        <p:spPr bwMode="auto">
          <a:xfrm flipV="1">
            <a:off x="6877050" y="3644900"/>
            <a:ext cx="0" cy="576263"/>
          </a:xfrm>
          <a:prstGeom prst="line">
            <a:avLst/>
          </a:prstGeom>
          <a:noFill/>
          <a:ln w="9525">
            <a:solidFill>
              <a:schemeClr val="accent1"/>
            </a:solidFill>
            <a:round/>
            <a:headEnd/>
            <a:tailEnd type="triangle" w="med" len="med"/>
          </a:ln>
        </p:spPr>
        <p:txBody>
          <a:bodyPr/>
          <a:lstStyle/>
          <a:p>
            <a:endParaRPr lang="en-US"/>
          </a:p>
        </p:txBody>
      </p:sp>
      <p:sp>
        <p:nvSpPr>
          <p:cNvPr id="14363" name="Line 36"/>
          <p:cNvSpPr>
            <a:spLocks noChangeShapeType="1"/>
          </p:cNvSpPr>
          <p:nvPr/>
        </p:nvSpPr>
        <p:spPr bwMode="auto">
          <a:xfrm flipV="1">
            <a:off x="8101013" y="3644900"/>
            <a:ext cx="0" cy="576263"/>
          </a:xfrm>
          <a:prstGeom prst="line">
            <a:avLst/>
          </a:prstGeom>
          <a:noFill/>
          <a:ln w="9525">
            <a:solidFill>
              <a:schemeClr val="accent1"/>
            </a:solidFill>
            <a:round/>
            <a:headEnd/>
            <a:tailEnd type="triangle" w="med" len="med"/>
          </a:ln>
        </p:spPr>
        <p:txBody>
          <a:bodyPr/>
          <a:lstStyle/>
          <a:p>
            <a:endParaRPr lang="en-US"/>
          </a:p>
        </p:txBody>
      </p:sp>
      <p:sp>
        <p:nvSpPr>
          <p:cNvPr id="42" name="Tekstvak 41"/>
          <p:cNvSpPr txBox="1"/>
          <p:nvPr/>
        </p:nvSpPr>
        <p:spPr>
          <a:xfrm>
            <a:off x="2214563" y="3786188"/>
            <a:ext cx="6143625" cy="246062"/>
          </a:xfrm>
          <a:prstGeom prst="rect">
            <a:avLst/>
          </a:prstGeom>
          <a:solidFill>
            <a:schemeClr val="bg1">
              <a:lumMod val="85000"/>
            </a:schemeClr>
          </a:solidFill>
        </p:spPr>
        <p:txBody>
          <a:bodyPr>
            <a:spAutoFit/>
          </a:bodyPr>
          <a:lstStyle/>
          <a:p>
            <a:pPr algn="ctr" fontAlgn="auto">
              <a:spcBef>
                <a:spcPts val="0"/>
              </a:spcBef>
              <a:spcAft>
                <a:spcPts val="0"/>
              </a:spcAft>
              <a:defRPr/>
            </a:pPr>
            <a:r>
              <a:rPr lang="nl-BE" sz="1000" b="1" dirty="0">
                <a:latin typeface="+mn-lt"/>
              </a:rPr>
              <a:t>Permanent </a:t>
            </a:r>
          </a:p>
        </p:txBody>
      </p:sp>
      <p:sp>
        <p:nvSpPr>
          <p:cNvPr id="31" name="Rechthoek 30"/>
          <p:cNvSpPr/>
          <p:nvPr/>
        </p:nvSpPr>
        <p:spPr>
          <a:xfrm>
            <a:off x="4214810" y="5000636"/>
            <a:ext cx="428629" cy="700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nl-BE" sz="800" dirty="0" err="1" smtClean="0">
                <a:solidFill>
                  <a:schemeClr val="bg1"/>
                </a:solidFill>
              </a:rPr>
              <a:t>Exécution</a:t>
            </a:r>
            <a:r>
              <a:rPr lang="nl-BE" sz="800" dirty="0" smtClean="0">
                <a:solidFill>
                  <a:schemeClr val="bg1"/>
                </a:solidFill>
              </a:rPr>
              <a:t> des </a:t>
            </a:r>
            <a:r>
              <a:rPr lang="nl-BE" sz="800" dirty="0" err="1" smtClean="0">
                <a:solidFill>
                  <a:schemeClr val="bg1"/>
                </a:solidFill>
              </a:rPr>
              <a:t>peines</a:t>
            </a:r>
            <a:endParaRPr lang="nl-BE" sz="800" dirty="0">
              <a:solidFill>
                <a:schemeClr val="bg1"/>
              </a:solidFill>
            </a:endParaRPr>
          </a:p>
        </p:txBody>
      </p:sp>
      <p:sp>
        <p:nvSpPr>
          <p:cNvPr id="33" name="Rechthoek 32"/>
          <p:cNvSpPr/>
          <p:nvPr/>
        </p:nvSpPr>
        <p:spPr>
          <a:xfrm>
            <a:off x="4214810" y="5786454"/>
            <a:ext cx="428628" cy="3524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BE" sz="800" dirty="0">
              <a:solidFill>
                <a:schemeClr val="bg1"/>
              </a:solidFill>
            </a:endParaRPr>
          </a:p>
        </p:txBody>
      </p:sp>
      <p:sp>
        <p:nvSpPr>
          <p:cNvPr id="34" name="Rechthoek 33"/>
          <p:cNvSpPr/>
          <p:nvPr/>
        </p:nvSpPr>
        <p:spPr>
          <a:xfrm>
            <a:off x="3500430" y="5786454"/>
            <a:ext cx="368292" cy="3524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nl-BE" sz="800" dirty="0">
                <a:solidFill>
                  <a:schemeClr val="bg1"/>
                </a:solidFill>
              </a:rPr>
              <a:t>Cor.</a:t>
            </a:r>
          </a:p>
          <a:p>
            <a:pPr algn="ctr" fontAlgn="auto">
              <a:spcBef>
                <a:spcPts val="0"/>
              </a:spcBef>
              <a:spcAft>
                <a:spcPts val="0"/>
              </a:spcAft>
              <a:defRPr/>
            </a:pPr>
            <a:r>
              <a:rPr lang="nl-BE" sz="800" dirty="0">
                <a:solidFill>
                  <a:schemeClr val="bg1"/>
                </a:solidFill>
              </a:rPr>
              <a:t>recht.</a:t>
            </a:r>
          </a:p>
        </p:txBody>
      </p:sp>
      <p:sp>
        <p:nvSpPr>
          <p:cNvPr id="14359" name="Tekstvak 65"/>
          <p:cNvSpPr txBox="1">
            <a:spLocks noChangeArrowheads="1"/>
          </p:cNvSpPr>
          <p:nvPr/>
        </p:nvSpPr>
        <p:spPr bwMode="auto">
          <a:xfrm>
            <a:off x="3203575" y="5857875"/>
            <a:ext cx="1368425" cy="215900"/>
          </a:xfrm>
          <a:prstGeom prst="rect">
            <a:avLst/>
          </a:prstGeom>
          <a:solidFill>
            <a:schemeClr val="bg1"/>
          </a:solidFill>
          <a:ln w="9525">
            <a:noFill/>
            <a:miter lim="800000"/>
            <a:headEnd/>
            <a:tailEnd/>
          </a:ln>
        </p:spPr>
        <p:txBody>
          <a:bodyPr>
            <a:spAutoFit/>
          </a:bodyPr>
          <a:lstStyle/>
          <a:p>
            <a:pPr algn="ctr"/>
            <a:r>
              <a:rPr lang="nl-BE" sz="800" b="1" dirty="0" err="1" smtClean="0">
                <a:solidFill>
                  <a:srgbClr val="0070C0"/>
                </a:solidFill>
                <a:latin typeface="Calibri" pitchFamily="34" charset="0"/>
              </a:rPr>
              <a:t>Chambres</a:t>
            </a:r>
            <a:endParaRPr lang="nl-BE" sz="800" b="1" dirty="0">
              <a:solidFill>
                <a:srgbClr val="0070C0"/>
              </a:solidFill>
              <a:latin typeface="Calibri" pitchFamily="34" charset="0"/>
            </a:endParaRPr>
          </a:p>
        </p:txBody>
      </p:sp>
      <p:sp>
        <p:nvSpPr>
          <p:cNvPr id="32" name="Tijdelijke aanduiding voor voettekst 31"/>
          <p:cNvSpPr>
            <a:spLocks noGrp="1"/>
          </p:cNvSpPr>
          <p:nvPr>
            <p:ph type="ftr" sz="quarter" idx="11"/>
          </p:nvPr>
        </p:nvSpPr>
        <p:spPr>
          <a:xfrm>
            <a:off x="3124200" y="6500834"/>
            <a:ext cx="2895600" cy="220641"/>
          </a:xfrm>
        </p:spPr>
        <p:txBody>
          <a:bodyPr/>
          <a:lstStyle/>
          <a:p>
            <a:pPr>
              <a:defRPr/>
            </a:pPr>
            <a:endParaRPr lang="nl-B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pPr eaLnBrk="1" hangingPunct="1"/>
            <a:r>
              <a:rPr lang="fr-BE" smtClean="0"/>
              <a:t>Introduction</a:t>
            </a:r>
          </a:p>
        </p:txBody>
      </p:sp>
      <p:sp>
        <p:nvSpPr>
          <p:cNvPr id="3075" name="Espace réservé du contenu 2"/>
          <p:cNvSpPr>
            <a:spLocks noGrp="1"/>
          </p:cNvSpPr>
          <p:nvPr>
            <p:ph idx="1"/>
          </p:nvPr>
        </p:nvSpPr>
        <p:spPr/>
        <p:txBody>
          <a:bodyPr/>
          <a:lstStyle/>
          <a:p>
            <a:pPr eaLnBrk="1" hangingPunct="1"/>
            <a:r>
              <a:rPr lang="fr-BE" dirty="0" smtClean="0"/>
              <a:t>Un constat: le discours managérial s’est installé dans la sphère judiciaire</a:t>
            </a:r>
          </a:p>
          <a:p>
            <a:pPr eaLnBrk="1" hangingPunct="1"/>
            <a:r>
              <a:rPr lang="fr-BE" dirty="0" smtClean="0"/>
              <a:t>Management et ordre judiciaire: quelle compatibilité?</a:t>
            </a:r>
          </a:p>
          <a:p>
            <a:pPr lvl="1" eaLnBrk="1" hangingPunct="1"/>
            <a:r>
              <a:rPr lang="fr-BE" dirty="0" smtClean="0"/>
              <a:t>De la bureaucratie professionnelle </a:t>
            </a:r>
            <a:r>
              <a:rPr lang="fr-BE" dirty="0" err="1" smtClean="0"/>
              <a:t>individualisante</a:t>
            </a:r>
            <a:r>
              <a:rPr lang="fr-BE" dirty="0" smtClean="0"/>
              <a:t> à…</a:t>
            </a:r>
          </a:p>
          <a:p>
            <a:pPr lvl="1" eaLnBrk="1" hangingPunct="1"/>
            <a:r>
              <a:rPr lang="fr-BE" dirty="0" smtClean="0"/>
              <a:t>la « flexibilité » et au « projet » du Management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6"/>
          <p:cNvSpPr>
            <a:spLocks noChangeArrowheads="1"/>
          </p:cNvSpPr>
          <p:nvPr/>
        </p:nvSpPr>
        <p:spPr bwMode="auto">
          <a:xfrm>
            <a:off x="900113" y="1125538"/>
            <a:ext cx="7343775" cy="609600"/>
          </a:xfrm>
          <a:prstGeom prst="flowChartProcess">
            <a:avLst/>
          </a:prstGeom>
          <a:solidFill>
            <a:schemeClr val="accent3"/>
          </a:solidFill>
          <a:ln w="9525">
            <a:solidFill>
              <a:schemeClr val="accent3"/>
            </a:solidFill>
            <a:miter lim="800000"/>
            <a:headEnd/>
            <a:tailEnd/>
          </a:ln>
        </p:spPr>
        <p:txBody>
          <a:bodyPr wrap="none" anchor="ctr"/>
          <a:lstStyle/>
          <a:p>
            <a:pPr algn="ctr"/>
            <a:r>
              <a:rPr lang="fr-BE" dirty="0" smtClean="0">
                <a:latin typeface="Calibri" pitchFamily="34" charset="0"/>
              </a:rPr>
              <a:t>Tribunal Unique </a:t>
            </a:r>
            <a:r>
              <a:rPr lang="fr-BE" dirty="0">
                <a:latin typeface="Calibri" pitchFamily="34" charset="0"/>
              </a:rPr>
              <a:t>(16)</a:t>
            </a:r>
            <a:endParaRPr lang="nl-NL" dirty="0">
              <a:latin typeface="Calibri" pitchFamily="34" charset="0"/>
            </a:endParaRPr>
          </a:p>
        </p:txBody>
      </p:sp>
      <p:sp>
        <p:nvSpPr>
          <p:cNvPr id="2051" name="AutoShape 10"/>
          <p:cNvSpPr>
            <a:spLocks noChangeArrowheads="1"/>
          </p:cNvSpPr>
          <p:nvPr/>
        </p:nvSpPr>
        <p:spPr bwMode="auto">
          <a:xfrm>
            <a:off x="900113" y="2214554"/>
            <a:ext cx="719137" cy="2000264"/>
          </a:xfrm>
          <a:prstGeom prst="flowChartProcess">
            <a:avLst/>
          </a:prstGeom>
          <a:solidFill>
            <a:schemeClr val="accent3">
              <a:alpha val="37000"/>
            </a:schemeClr>
          </a:solidFill>
          <a:ln w="9525">
            <a:solidFill>
              <a:schemeClr val="accent3"/>
            </a:solidFill>
            <a:miter lim="800000"/>
            <a:headEnd/>
            <a:tailEnd/>
          </a:ln>
        </p:spPr>
        <p:txBody>
          <a:bodyPr wrap="none" anchor="ctr"/>
          <a:lstStyle/>
          <a:p>
            <a:r>
              <a:rPr lang="fr-BE" sz="1200" b="1" dirty="0" smtClean="0">
                <a:latin typeface="Calibri" pitchFamily="34" charset="0"/>
              </a:rPr>
              <a:t>Section </a:t>
            </a:r>
          </a:p>
          <a:p>
            <a:r>
              <a:rPr lang="fr-BE" sz="1200" b="1" dirty="0" smtClean="0">
                <a:latin typeface="Calibri" pitchFamily="34" charset="0"/>
              </a:rPr>
              <a:t>Affaires </a:t>
            </a:r>
          </a:p>
          <a:p>
            <a:r>
              <a:rPr lang="fr-BE" sz="1200" b="1" dirty="0" smtClean="0">
                <a:latin typeface="Calibri" pitchFamily="34" charset="0"/>
              </a:rPr>
              <a:t>Civiles</a:t>
            </a:r>
          </a:p>
          <a:p>
            <a:endParaRPr lang="fr-BE" sz="1200" b="1" dirty="0" smtClean="0">
              <a:latin typeface="Calibri" pitchFamily="34" charset="0"/>
            </a:endParaRPr>
          </a:p>
        </p:txBody>
      </p:sp>
      <p:sp>
        <p:nvSpPr>
          <p:cNvPr id="2052" name="AutoShape 27"/>
          <p:cNvSpPr>
            <a:spLocks noChangeArrowheads="1"/>
          </p:cNvSpPr>
          <p:nvPr/>
        </p:nvSpPr>
        <p:spPr bwMode="auto">
          <a:xfrm>
            <a:off x="2555875" y="2214554"/>
            <a:ext cx="576263" cy="2000264"/>
          </a:xfrm>
          <a:prstGeom prst="flowChartProcess">
            <a:avLst/>
          </a:prstGeom>
          <a:solidFill>
            <a:schemeClr val="accent3">
              <a:alpha val="37000"/>
            </a:schemeClr>
          </a:solidFill>
          <a:ln w="9525">
            <a:solidFill>
              <a:schemeClr val="accent3"/>
            </a:solidFill>
            <a:miter lim="800000"/>
            <a:headEnd/>
            <a:tailEnd/>
          </a:ln>
        </p:spPr>
        <p:txBody>
          <a:bodyPr wrap="none" anchor="ctr"/>
          <a:lstStyle/>
          <a:p>
            <a:r>
              <a:rPr lang="nl-NL" sz="1200" b="1" dirty="0" err="1" smtClean="0">
                <a:latin typeface="Calibri" pitchFamily="34" charset="0"/>
              </a:rPr>
              <a:t>Section</a:t>
            </a:r>
            <a:r>
              <a:rPr lang="nl-NL" sz="1200" b="1" dirty="0" smtClean="0">
                <a:latin typeface="Calibri" pitchFamily="34" charset="0"/>
              </a:rPr>
              <a:t> </a:t>
            </a:r>
          </a:p>
          <a:p>
            <a:r>
              <a:rPr lang="nl-NL" sz="1200" b="1" dirty="0" smtClean="0">
                <a:latin typeface="Calibri" pitchFamily="34" charset="0"/>
              </a:rPr>
              <a:t>“</a:t>
            </a:r>
            <a:r>
              <a:rPr lang="nl-NL" sz="1200" b="1" dirty="0" err="1" smtClean="0">
                <a:latin typeface="Calibri" pitchFamily="34" charset="0"/>
              </a:rPr>
              <a:t>Paix</a:t>
            </a:r>
            <a:r>
              <a:rPr lang="nl-NL" sz="1200" b="1" dirty="0" smtClean="0">
                <a:latin typeface="Calibri" pitchFamily="34" charset="0"/>
              </a:rPr>
              <a:t>”</a:t>
            </a:r>
            <a:endParaRPr lang="nl-NL" sz="1200" b="1" dirty="0">
              <a:latin typeface="Calibri" pitchFamily="34" charset="0"/>
            </a:endParaRPr>
          </a:p>
        </p:txBody>
      </p:sp>
      <p:sp>
        <p:nvSpPr>
          <p:cNvPr id="2053" name="AutoShape 28"/>
          <p:cNvSpPr>
            <a:spLocks noChangeArrowheads="1"/>
          </p:cNvSpPr>
          <p:nvPr/>
        </p:nvSpPr>
        <p:spPr bwMode="auto">
          <a:xfrm>
            <a:off x="3276600" y="2214554"/>
            <a:ext cx="652458" cy="2000264"/>
          </a:xfrm>
          <a:prstGeom prst="flowChartProcess">
            <a:avLst/>
          </a:prstGeom>
          <a:solidFill>
            <a:schemeClr val="accent3">
              <a:alpha val="37000"/>
            </a:schemeClr>
          </a:solidFill>
          <a:ln w="9525">
            <a:solidFill>
              <a:schemeClr val="accent3"/>
            </a:solidFill>
            <a:miter lim="800000"/>
            <a:headEnd/>
            <a:tailEnd/>
          </a:ln>
        </p:spPr>
        <p:txBody>
          <a:bodyPr wrap="none" anchor="ctr"/>
          <a:lstStyle/>
          <a:p>
            <a:r>
              <a:rPr lang="nl-NL" sz="1000" b="1" dirty="0" err="1" smtClean="0">
                <a:latin typeface="Calibri" pitchFamily="34" charset="0"/>
              </a:rPr>
              <a:t>Section</a:t>
            </a:r>
            <a:r>
              <a:rPr lang="nl-NL" sz="1000" b="1" dirty="0" smtClean="0">
                <a:latin typeface="Calibri" pitchFamily="34" charset="0"/>
              </a:rPr>
              <a:t> </a:t>
            </a:r>
          </a:p>
          <a:p>
            <a:r>
              <a:rPr lang="nl-NL" sz="1000" b="1" dirty="0" err="1" smtClean="0">
                <a:latin typeface="Calibri" pitchFamily="34" charset="0"/>
              </a:rPr>
              <a:t>Correction</a:t>
            </a:r>
            <a:r>
              <a:rPr lang="nl-NL" sz="1000" b="1" dirty="0" smtClean="0">
                <a:latin typeface="Calibri" pitchFamily="34" charset="0"/>
              </a:rPr>
              <a:t>-</a:t>
            </a:r>
          </a:p>
          <a:p>
            <a:r>
              <a:rPr lang="nl-NL" sz="1000" b="1" dirty="0" err="1" smtClean="0">
                <a:latin typeface="Calibri" pitchFamily="34" charset="0"/>
              </a:rPr>
              <a:t>nelle</a:t>
            </a:r>
            <a:endParaRPr lang="nl-NL" sz="1000" b="1" dirty="0">
              <a:latin typeface="Calibri" pitchFamily="34" charset="0"/>
            </a:endParaRPr>
          </a:p>
        </p:txBody>
      </p:sp>
      <p:sp>
        <p:nvSpPr>
          <p:cNvPr id="2054" name="AutoShape 29"/>
          <p:cNvSpPr>
            <a:spLocks noChangeArrowheads="1"/>
          </p:cNvSpPr>
          <p:nvPr/>
        </p:nvSpPr>
        <p:spPr bwMode="auto">
          <a:xfrm>
            <a:off x="3995738" y="2214554"/>
            <a:ext cx="647700" cy="2000264"/>
          </a:xfrm>
          <a:prstGeom prst="flowChartProcess">
            <a:avLst/>
          </a:prstGeom>
          <a:solidFill>
            <a:schemeClr val="accent3">
              <a:alpha val="37000"/>
            </a:schemeClr>
          </a:solidFill>
          <a:ln w="9525">
            <a:solidFill>
              <a:schemeClr val="accent3"/>
            </a:solidFill>
            <a:miter lim="800000"/>
            <a:headEnd/>
            <a:tailEnd/>
          </a:ln>
        </p:spPr>
        <p:txBody>
          <a:bodyPr wrap="none" anchor="ctr"/>
          <a:lstStyle/>
          <a:p>
            <a:endParaRPr lang="fr-BE" sz="800" b="1" dirty="0" smtClean="0">
              <a:latin typeface="Calibri" pitchFamily="34" charset="0"/>
            </a:endParaRPr>
          </a:p>
          <a:p>
            <a:r>
              <a:rPr lang="fr-BE" sz="1200" b="1" dirty="0" smtClean="0">
                <a:latin typeface="Calibri" pitchFamily="34" charset="0"/>
              </a:rPr>
              <a:t>Section </a:t>
            </a:r>
          </a:p>
          <a:p>
            <a:r>
              <a:rPr lang="fr-BE" sz="1200" b="1" dirty="0" smtClean="0">
                <a:latin typeface="Calibri" pitchFamily="34" charset="0"/>
              </a:rPr>
              <a:t>Roulage</a:t>
            </a:r>
          </a:p>
        </p:txBody>
      </p:sp>
      <p:sp>
        <p:nvSpPr>
          <p:cNvPr id="2055" name="AutoShape 30"/>
          <p:cNvSpPr>
            <a:spLocks noChangeArrowheads="1"/>
          </p:cNvSpPr>
          <p:nvPr/>
        </p:nvSpPr>
        <p:spPr bwMode="auto">
          <a:xfrm>
            <a:off x="6227763" y="2214554"/>
            <a:ext cx="935037" cy="2000264"/>
          </a:xfrm>
          <a:prstGeom prst="flowChartProcess">
            <a:avLst/>
          </a:prstGeom>
          <a:solidFill>
            <a:schemeClr val="accent3">
              <a:alpha val="37000"/>
            </a:schemeClr>
          </a:solidFill>
          <a:ln w="9525">
            <a:solidFill>
              <a:schemeClr val="accent3"/>
            </a:solidFill>
            <a:miter lim="800000"/>
            <a:headEnd/>
            <a:tailEnd/>
          </a:ln>
        </p:spPr>
        <p:txBody>
          <a:bodyPr wrap="none" anchor="ctr"/>
          <a:lstStyle/>
          <a:p>
            <a:pPr algn="l"/>
            <a:r>
              <a:rPr lang="fr-BE" sz="800" b="1" dirty="0" smtClean="0">
                <a:latin typeface="Calibri" pitchFamily="34" charset="0"/>
              </a:rPr>
              <a:t>Hyperspécialisations</a:t>
            </a:r>
          </a:p>
          <a:p>
            <a:pPr algn="l"/>
            <a:r>
              <a:rPr lang="fr-BE" sz="800" b="1" dirty="0" smtClean="0">
                <a:latin typeface="Calibri" pitchFamily="34" charset="0"/>
              </a:rPr>
              <a:t>(niveau ressort?)</a:t>
            </a:r>
            <a:endParaRPr lang="fr-BE" sz="800" b="1" dirty="0">
              <a:latin typeface="Calibri" pitchFamily="34" charset="0"/>
            </a:endParaRPr>
          </a:p>
          <a:p>
            <a:pPr algn="l">
              <a:buFontTx/>
              <a:buChar char="•"/>
            </a:pPr>
            <a:r>
              <a:rPr lang="fr-BE" sz="800" b="1" dirty="0">
                <a:latin typeface="Calibri" pitchFamily="34" charset="0"/>
              </a:rPr>
              <a:t> </a:t>
            </a:r>
            <a:r>
              <a:rPr lang="fr-BE" sz="800" b="1" dirty="0" smtClean="0">
                <a:latin typeface="Calibri" pitchFamily="34" charset="0"/>
              </a:rPr>
              <a:t>Assises</a:t>
            </a:r>
            <a:endParaRPr lang="fr-BE" sz="800" b="1" dirty="0">
              <a:latin typeface="Calibri" pitchFamily="34" charset="0"/>
            </a:endParaRPr>
          </a:p>
          <a:p>
            <a:pPr algn="l">
              <a:buFontTx/>
              <a:buChar char="•"/>
            </a:pPr>
            <a:r>
              <a:rPr lang="fr-BE" sz="800" b="1" dirty="0">
                <a:latin typeface="Calibri" pitchFamily="34" charset="0"/>
              </a:rPr>
              <a:t> </a:t>
            </a:r>
            <a:r>
              <a:rPr lang="fr-BE" sz="800" b="1" dirty="0" smtClean="0">
                <a:latin typeface="Calibri" pitchFamily="34" charset="0"/>
              </a:rPr>
              <a:t>Affaires fiscales</a:t>
            </a:r>
            <a:endParaRPr lang="fr-BE" sz="800" b="1" dirty="0">
              <a:latin typeface="Calibri" pitchFamily="34" charset="0"/>
            </a:endParaRPr>
          </a:p>
          <a:p>
            <a:pPr algn="l">
              <a:buFontTx/>
              <a:buChar char="•"/>
            </a:pPr>
            <a:r>
              <a:rPr lang="fr-BE" sz="800" b="1" dirty="0">
                <a:latin typeface="Calibri" pitchFamily="34" charset="0"/>
              </a:rPr>
              <a:t> </a:t>
            </a:r>
            <a:r>
              <a:rPr lang="fr-BE" sz="800" b="1" dirty="0" smtClean="0">
                <a:latin typeface="Calibri" pitchFamily="34" charset="0"/>
              </a:rPr>
              <a:t>Exécution des </a:t>
            </a:r>
          </a:p>
          <a:p>
            <a:pPr algn="l"/>
            <a:r>
              <a:rPr lang="fr-BE" sz="800" b="1" dirty="0" smtClean="0">
                <a:latin typeface="Calibri" pitchFamily="34" charset="0"/>
              </a:rPr>
              <a:t>peines</a:t>
            </a:r>
            <a:endParaRPr lang="nl-NL" sz="800" b="1" dirty="0">
              <a:latin typeface="Calibri" pitchFamily="34" charset="0"/>
            </a:endParaRPr>
          </a:p>
        </p:txBody>
      </p:sp>
      <p:sp>
        <p:nvSpPr>
          <p:cNvPr id="2056" name="AutoShape 31"/>
          <p:cNvSpPr>
            <a:spLocks noChangeArrowheads="1"/>
          </p:cNvSpPr>
          <p:nvPr/>
        </p:nvSpPr>
        <p:spPr bwMode="auto">
          <a:xfrm>
            <a:off x="1763712" y="2214554"/>
            <a:ext cx="736585" cy="2000264"/>
          </a:xfrm>
          <a:prstGeom prst="flowChartProcess">
            <a:avLst/>
          </a:prstGeom>
          <a:solidFill>
            <a:schemeClr val="accent3">
              <a:alpha val="37000"/>
            </a:schemeClr>
          </a:solidFill>
          <a:ln w="9525">
            <a:solidFill>
              <a:schemeClr val="accent3"/>
            </a:solidFill>
            <a:miter lim="800000"/>
            <a:headEnd/>
            <a:tailEnd/>
          </a:ln>
        </p:spPr>
        <p:txBody>
          <a:bodyPr wrap="none" anchor="ctr"/>
          <a:lstStyle/>
          <a:p>
            <a:r>
              <a:rPr lang="nl-NL" sz="900" b="1" dirty="0" err="1" smtClean="0">
                <a:latin typeface="Calibri" pitchFamily="34" charset="0"/>
              </a:rPr>
              <a:t>Section</a:t>
            </a:r>
            <a:r>
              <a:rPr lang="nl-NL" sz="900" b="1" dirty="0" smtClean="0">
                <a:latin typeface="Calibri" pitchFamily="34" charset="0"/>
              </a:rPr>
              <a:t> </a:t>
            </a:r>
          </a:p>
          <a:p>
            <a:r>
              <a:rPr lang="nl-NL" sz="900" b="1" dirty="0" smtClean="0">
                <a:latin typeface="Calibri" pitchFamily="34" charset="0"/>
              </a:rPr>
              <a:t>Affaires</a:t>
            </a:r>
          </a:p>
          <a:p>
            <a:r>
              <a:rPr lang="nl-NL" sz="900" b="1" dirty="0" smtClean="0">
                <a:latin typeface="Calibri" pitchFamily="34" charset="0"/>
              </a:rPr>
              <a:t>de </a:t>
            </a:r>
            <a:r>
              <a:rPr lang="nl-NL" sz="900" b="1" dirty="0" err="1" smtClean="0">
                <a:latin typeface="Calibri" pitchFamily="34" charset="0"/>
              </a:rPr>
              <a:t>jeunesse</a:t>
            </a:r>
            <a:endParaRPr lang="nl-NL" sz="900" b="1" dirty="0" smtClean="0">
              <a:latin typeface="Calibri" pitchFamily="34" charset="0"/>
            </a:endParaRPr>
          </a:p>
          <a:p>
            <a:r>
              <a:rPr lang="nl-NL" sz="900" b="1" dirty="0">
                <a:latin typeface="Calibri" pitchFamily="34" charset="0"/>
              </a:rPr>
              <a:t>e</a:t>
            </a:r>
            <a:r>
              <a:rPr lang="nl-NL" sz="900" b="1" dirty="0" smtClean="0">
                <a:latin typeface="Calibri" pitchFamily="34" charset="0"/>
              </a:rPr>
              <a:t>t de </a:t>
            </a:r>
            <a:r>
              <a:rPr lang="nl-NL" sz="900" b="1" dirty="0" err="1" smtClean="0">
                <a:latin typeface="Calibri" pitchFamily="34" charset="0"/>
              </a:rPr>
              <a:t>famille</a:t>
            </a:r>
            <a:endParaRPr lang="nl-NL" sz="900" b="1" dirty="0">
              <a:latin typeface="Calibri" pitchFamily="34" charset="0"/>
            </a:endParaRPr>
          </a:p>
        </p:txBody>
      </p:sp>
      <p:sp>
        <p:nvSpPr>
          <p:cNvPr id="2057" name="AutoShape 32"/>
          <p:cNvSpPr>
            <a:spLocks noChangeArrowheads="1"/>
          </p:cNvSpPr>
          <p:nvPr/>
        </p:nvSpPr>
        <p:spPr bwMode="auto">
          <a:xfrm>
            <a:off x="7308850" y="2214554"/>
            <a:ext cx="935038" cy="2000264"/>
          </a:xfrm>
          <a:prstGeom prst="flowChartProcess">
            <a:avLst/>
          </a:prstGeom>
          <a:solidFill>
            <a:schemeClr val="accent3">
              <a:alpha val="37000"/>
            </a:schemeClr>
          </a:solidFill>
          <a:ln w="9525">
            <a:solidFill>
              <a:schemeClr val="accent3"/>
            </a:solidFill>
            <a:miter lim="800000"/>
            <a:headEnd/>
            <a:tailEnd/>
          </a:ln>
        </p:spPr>
        <p:txBody>
          <a:bodyPr wrap="none" anchor="ctr"/>
          <a:lstStyle/>
          <a:p>
            <a:pPr algn="l"/>
            <a:r>
              <a:rPr lang="fr-BE" sz="800" b="1" dirty="0" smtClean="0">
                <a:latin typeface="Calibri" pitchFamily="34" charset="0"/>
              </a:rPr>
              <a:t>Nouvelles </a:t>
            </a:r>
          </a:p>
          <a:p>
            <a:pPr algn="l"/>
            <a:r>
              <a:rPr lang="fr-BE" sz="800" b="1" dirty="0" smtClean="0">
                <a:latin typeface="Calibri" pitchFamily="34" charset="0"/>
              </a:rPr>
              <a:t>sections</a:t>
            </a:r>
            <a:endParaRPr lang="fr-BE" sz="800" b="1" dirty="0">
              <a:latin typeface="Calibri" pitchFamily="34" charset="0"/>
            </a:endParaRPr>
          </a:p>
          <a:p>
            <a:pPr algn="l">
              <a:buFontTx/>
              <a:buChar char="•"/>
            </a:pPr>
            <a:r>
              <a:rPr lang="fr-BE" sz="800" b="1" dirty="0" smtClean="0">
                <a:latin typeface="Calibri" pitchFamily="34" charset="0"/>
              </a:rPr>
              <a:t>Appel (roulage</a:t>
            </a:r>
          </a:p>
          <a:p>
            <a:pPr algn="l"/>
            <a:r>
              <a:rPr lang="fr-BE" sz="800" b="1" dirty="0" smtClean="0">
                <a:latin typeface="Calibri" pitchFamily="34" charset="0"/>
              </a:rPr>
              <a:t>/paix) </a:t>
            </a:r>
          </a:p>
          <a:p>
            <a:pPr algn="l">
              <a:buFontTx/>
              <a:buChar char="•"/>
            </a:pPr>
            <a:r>
              <a:rPr lang="fr-BE" sz="800" b="1" dirty="0" smtClean="0">
                <a:latin typeface="Calibri" pitchFamily="34" charset="0"/>
              </a:rPr>
              <a:t>Discipline</a:t>
            </a:r>
            <a:endParaRPr lang="fr-BE" sz="800" b="1" dirty="0">
              <a:latin typeface="Calibri" pitchFamily="34" charset="0"/>
            </a:endParaRPr>
          </a:p>
          <a:p>
            <a:pPr algn="l">
              <a:buFontTx/>
              <a:buChar char="•"/>
            </a:pPr>
            <a:r>
              <a:rPr lang="fr-BE" sz="800" b="1" dirty="0">
                <a:latin typeface="Calibri" pitchFamily="34" charset="0"/>
              </a:rPr>
              <a:t> </a:t>
            </a:r>
            <a:r>
              <a:rPr lang="fr-BE" sz="800" b="1" dirty="0" smtClean="0">
                <a:latin typeface="Calibri" pitchFamily="34" charset="0"/>
              </a:rPr>
              <a:t>Médiation</a:t>
            </a:r>
            <a:endParaRPr lang="fr-BE" sz="800" b="1" dirty="0">
              <a:latin typeface="Calibri" pitchFamily="34" charset="0"/>
            </a:endParaRPr>
          </a:p>
          <a:p>
            <a:pPr algn="l">
              <a:buFontTx/>
              <a:buChar char="•"/>
            </a:pPr>
            <a:r>
              <a:rPr lang="fr-BE" sz="800" b="1" dirty="0" smtClean="0">
                <a:latin typeface="Calibri" pitchFamily="34" charset="0"/>
              </a:rPr>
              <a:t>Contentieux</a:t>
            </a:r>
          </a:p>
          <a:p>
            <a:pPr algn="l"/>
            <a:r>
              <a:rPr lang="fr-BE" sz="800" b="1" dirty="0" err="1" smtClean="0">
                <a:latin typeface="Calibri" pitchFamily="34" charset="0"/>
              </a:rPr>
              <a:t>dministratif</a:t>
            </a:r>
            <a:endParaRPr lang="nl-NL" sz="800" b="1" dirty="0">
              <a:latin typeface="Calibri" pitchFamily="34" charset="0"/>
            </a:endParaRPr>
          </a:p>
        </p:txBody>
      </p:sp>
      <p:sp>
        <p:nvSpPr>
          <p:cNvPr id="2058" name="AutoShape 33"/>
          <p:cNvSpPr>
            <a:spLocks noChangeArrowheads="1"/>
          </p:cNvSpPr>
          <p:nvPr/>
        </p:nvSpPr>
        <p:spPr bwMode="auto">
          <a:xfrm>
            <a:off x="5429250" y="2214554"/>
            <a:ext cx="647700" cy="2000264"/>
          </a:xfrm>
          <a:prstGeom prst="flowChartProcess">
            <a:avLst/>
          </a:prstGeom>
          <a:solidFill>
            <a:schemeClr val="accent3">
              <a:alpha val="37000"/>
            </a:schemeClr>
          </a:solidFill>
          <a:ln w="9525">
            <a:solidFill>
              <a:schemeClr val="accent3"/>
            </a:solidFill>
            <a:miter lim="800000"/>
            <a:headEnd/>
            <a:tailEnd/>
          </a:ln>
        </p:spPr>
        <p:txBody>
          <a:bodyPr wrap="none" anchor="ctr"/>
          <a:lstStyle/>
          <a:p>
            <a:r>
              <a:rPr lang="nl-NL" sz="1000" b="1" dirty="0" err="1" smtClean="0">
                <a:latin typeface="Calibri" pitchFamily="34" charset="0"/>
              </a:rPr>
              <a:t>Section</a:t>
            </a:r>
            <a:r>
              <a:rPr lang="nl-NL" sz="1000" b="1" dirty="0" smtClean="0">
                <a:latin typeface="Calibri" pitchFamily="34" charset="0"/>
              </a:rPr>
              <a:t> </a:t>
            </a:r>
          </a:p>
          <a:p>
            <a:r>
              <a:rPr lang="nl-NL" sz="1000" b="1" dirty="0" err="1" smtClean="0">
                <a:latin typeface="Calibri" pitchFamily="34" charset="0"/>
              </a:rPr>
              <a:t>Travail</a:t>
            </a:r>
            <a:endParaRPr lang="nl-NL" sz="1000" b="1" dirty="0">
              <a:latin typeface="Calibri" pitchFamily="34" charset="0"/>
            </a:endParaRPr>
          </a:p>
        </p:txBody>
      </p:sp>
      <p:sp>
        <p:nvSpPr>
          <p:cNvPr id="2059" name="AutoShape 34"/>
          <p:cNvSpPr>
            <a:spLocks noChangeArrowheads="1"/>
          </p:cNvSpPr>
          <p:nvPr/>
        </p:nvSpPr>
        <p:spPr bwMode="auto">
          <a:xfrm>
            <a:off x="4714875" y="2214554"/>
            <a:ext cx="642943" cy="2000264"/>
          </a:xfrm>
          <a:prstGeom prst="flowChartProcess">
            <a:avLst/>
          </a:prstGeom>
          <a:solidFill>
            <a:schemeClr val="accent3">
              <a:alpha val="37000"/>
            </a:schemeClr>
          </a:solidFill>
          <a:ln w="9525">
            <a:solidFill>
              <a:schemeClr val="accent3"/>
            </a:solidFill>
            <a:miter lim="800000"/>
            <a:headEnd/>
            <a:tailEnd/>
          </a:ln>
        </p:spPr>
        <p:txBody>
          <a:bodyPr wrap="none" anchor="ctr"/>
          <a:lstStyle/>
          <a:p>
            <a:r>
              <a:rPr lang="fr-BE" sz="1000" b="1" dirty="0" smtClean="0">
                <a:latin typeface="Calibri" pitchFamily="34" charset="0"/>
              </a:rPr>
              <a:t>Section</a:t>
            </a:r>
          </a:p>
          <a:p>
            <a:r>
              <a:rPr lang="fr-BE" sz="1000" b="1" dirty="0" smtClean="0">
                <a:latin typeface="Calibri" pitchFamily="34" charset="0"/>
              </a:rPr>
              <a:t>Commerce</a:t>
            </a:r>
            <a:endParaRPr lang="nl-NL" sz="1000" b="1" dirty="0">
              <a:latin typeface="Calibri" pitchFamily="34" charset="0"/>
            </a:endParaRPr>
          </a:p>
        </p:txBody>
      </p:sp>
      <p:sp>
        <p:nvSpPr>
          <p:cNvPr id="2071" name="AutoShape 71"/>
          <p:cNvSpPr>
            <a:spLocks noChangeArrowheads="1"/>
          </p:cNvSpPr>
          <p:nvPr/>
        </p:nvSpPr>
        <p:spPr bwMode="auto">
          <a:xfrm rot="5400000">
            <a:off x="3528219" y="6988969"/>
            <a:ext cx="192088" cy="412750"/>
          </a:xfrm>
          <a:prstGeom prst="rightArrow">
            <a:avLst>
              <a:gd name="adj1" fmla="val 16991"/>
              <a:gd name="adj2" fmla="val 24917"/>
            </a:avLst>
          </a:prstGeom>
          <a:solidFill>
            <a:schemeClr val="accent1"/>
          </a:solidFill>
          <a:ln w="9525" algn="ctr">
            <a:solidFill>
              <a:schemeClr val="tx1"/>
            </a:solidFill>
            <a:miter lim="800000"/>
            <a:headEnd/>
            <a:tailEnd/>
          </a:ln>
        </p:spPr>
        <p:txBody>
          <a:bodyPr wrap="none" anchor="ctr"/>
          <a:lstStyle/>
          <a:p>
            <a:endParaRPr lang="nl-BE"/>
          </a:p>
        </p:txBody>
      </p:sp>
      <p:sp>
        <p:nvSpPr>
          <p:cNvPr id="2081" name="AutoShape 83"/>
          <p:cNvSpPr>
            <a:spLocks noChangeArrowheads="1"/>
          </p:cNvSpPr>
          <p:nvPr/>
        </p:nvSpPr>
        <p:spPr bwMode="auto">
          <a:xfrm>
            <a:off x="900113" y="404813"/>
            <a:ext cx="7343775" cy="360362"/>
          </a:xfrm>
          <a:prstGeom prst="flowChartProcess">
            <a:avLst/>
          </a:prstGeom>
          <a:noFill/>
          <a:ln w="9525">
            <a:noFill/>
            <a:miter lim="800000"/>
            <a:headEnd/>
            <a:tailEnd/>
          </a:ln>
        </p:spPr>
        <p:txBody>
          <a:bodyPr wrap="none" anchor="ctr"/>
          <a:lstStyle/>
          <a:p>
            <a:pPr algn="l"/>
            <a:r>
              <a:rPr lang="fr-BE" dirty="0" smtClean="0">
                <a:latin typeface="Calibri" pitchFamily="34" charset="0"/>
              </a:rPr>
              <a:t>Nouvelle structure proposée (source: Ministre de la Justice)</a:t>
            </a:r>
            <a:endParaRPr lang="nl-NL" dirty="0">
              <a:latin typeface="Calibri" pitchFamily="34" charset="0"/>
            </a:endParaRPr>
          </a:p>
        </p:txBody>
      </p:sp>
      <p:sp>
        <p:nvSpPr>
          <p:cNvPr id="52" name="AutoShape 10"/>
          <p:cNvSpPr>
            <a:spLocks noChangeArrowheads="1"/>
          </p:cNvSpPr>
          <p:nvPr/>
        </p:nvSpPr>
        <p:spPr bwMode="auto">
          <a:xfrm>
            <a:off x="928662" y="4357695"/>
            <a:ext cx="714375" cy="357190"/>
          </a:xfrm>
          <a:prstGeom prst="flowChartProcess">
            <a:avLst/>
          </a:prstGeom>
          <a:noFill/>
          <a:ln w="9525">
            <a:solidFill>
              <a:schemeClr val="accent1"/>
            </a:solidFill>
            <a:miter lim="800000"/>
            <a:headEnd/>
            <a:tailEnd/>
          </a:ln>
        </p:spPr>
        <p:txBody>
          <a:bodyPr wrap="none" anchor="ctr"/>
          <a:lstStyle/>
          <a:p>
            <a:r>
              <a:rPr lang="nl-NL" sz="800" b="1" dirty="0" err="1" smtClean="0">
                <a:latin typeface="Calibri" pitchFamily="34" charset="0"/>
              </a:rPr>
              <a:t>Greffe</a:t>
            </a:r>
            <a:r>
              <a:rPr lang="nl-NL" sz="800" b="1" dirty="0" smtClean="0">
                <a:latin typeface="Calibri" pitchFamily="34" charset="0"/>
              </a:rPr>
              <a:t> de </a:t>
            </a:r>
          </a:p>
          <a:p>
            <a:r>
              <a:rPr lang="nl-NL" sz="800" b="1" dirty="0" err="1" smtClean="0">
                <a:latin typeface="Calibri" pitchFamily="34" charset="0"/>
              </a:rPr>
              <a:t>section</a:t>
            </a:r>
            <a:endParaRPr lang="nl-NL" sz="800" b="1" dirty="0">
              <a:latin typeface="Calibri" pitchFamily="34" charset="0"/>
            </a:endParaRPr>
          </a:p>
        </p:txBody>
      </p:sp>
      <p:sp>
        <p:nvSpPr>
          <p:cNvPr id="53" name="AutoShape 10"/>
          <p:cNvSpPr>
            <a:spLocks noChangeArrowheads="1"/>
          </p:cNvSpPr>
          <p:nvPr/>
        </p:nvSpPr>
        <p:spPr bwMode="auto">
          <a:xfrm>
            <a:off x="4000474" y="4357695"/>
            <a:ext cx="576263" cy="357190"/>
          </a:xfrm>
          <a:prstGeom prst="flowChartProcess">
            <a:avLst/>
          </a:prstGeom>
          <a:noFill/>
          <a:ln w="9525">
            <a:solidFill>
              <a:schemeClr val="accent1"/>
            </a:solidFill>
            <a:miter lim="800000"/>
            <a:headEnd/>
            <a:tailEnd/>
          </a:ln>
        </p:spPr>
        <p:txBody>
          <a:bodyPr wrap="none" anchor="ctr"/>
          <a:lstStyle/>
          <a:p>
            <a:r>
              <a:rPr lang="nl-NL" sz="800" b="1" dirty="0" smtClean="0">
                <a:latin typeface="Calibri" pitchFamily="34" charset="0"/>
              </a:rPr>
              <a:t>GS</a:t>
            </a:r>
            <a:endParaRPr lang="nl-NL" sz="800" b="1" dirty="0">
              <a:latin typeface="Calibri" pitchFamily="34" charset="0"/>
            </a:endParaRPr>
          </a:p>
        </p:txBody>
      </p:sp>
      <p:sp>
        <p:nvSpPr>
          <p:cNvPr id="54" name="AutoShape 10"/>
          <p:cNvSpPr>
            <a:spLocks noChangeArrowheads="1"/>
          </p:cNvSpPr>
          <p:nvPr/>
        </p:nvSpPr>
        <p:spPr bwMode="auto">
          <a:xfrm>
            <a:off x="4714849" y="4357695"/>
            <a:ext cx="571500" cy="357190"/>
          </a:xfrm>
          <a:prstGeom prst="flowChartProcess">
            <a:avLst/>
          </a:prstGeom>
          <a:noFill/>
          <a:ln w="9525">
            <a:solidFill>
              <a:schemeClr val="accent1"/>
            </a:solidFill>
            <a:miter lim="800000"/>
            <a:headEnd/>
            <a:tailEnd/>
          </a:ln>
        </p:spPr>
        <p:txBody>
          <a:bodyPr wrap="none" anchor="ctr"/>
          <a:lstStyle/>
          <a:p>
            <a:r>
              <a:rPr lang="nl-NL" sz="800" b="1" dirty="0" smtClean="0">
                <a:latin typeface="Calibri" pitchFamily="34" charset="0"/>
              </a:rPr>
              <a:t>GS</a:t>
            </a:r>
            <a:endParaRPr lang="nl-NL" sz="800" b="1" dirty="0">
              <a:latin typeface="Calibri" pitchFamily="34" charset="0"/>
            </a:endParaRPr>
          </a:p>
        </p:txBody>
      </p:sp>
      <p:sp>
        <p:nvSpPr>
          <p:cNvPr id="55" name="AutoShape 10"/>
          <p:cNvSpPr>
            <a:spLocks noChangeArrowheads="1"/>
          </p:cNvSpPr>
          <p:nvPr/>
        </p:nvSpPr>
        <p:spPr bwMode="auto">
          <a:xfrm>
            <a:off x="3286099" y="4357695"/>
            <a:ext cx="576263" cy="357190"/>
          </a:xfrm>
          <a:prstGeom prst="flowChartProcess">
            <a:avLst/>
          </a:prstGeom>
          <a:noFill/>
          <a:ln w="9525">
            <a:solidFill>
              <a:schemeClr val="accent1"/>
            </a:solidFill>
            <a:miter lim="800000"/>
            <a:headEnd/>
            <a:tailEnd/>
          </a:ln>
        </p:spPr>
        <p:txBody>
          <a:bodyPr wrap="none" anchor="ctr"/>
          <a:lstStyle/>
          <a:p>
            <a:r>
              <a:rPr lang="nl-NL" sz="800" b="1" dirty="0" smtClean="0">
                <a:latin typeface="Calibri" pitchFamily="34" charset="0"/>
              </a:rPr>
              <a:t>GS</a:t>
            </a:r>
            <a:endParaRPr lang="nl-NL" sz="800" b="1" dirty="0">
              <a:latin typeface="Calibri" pitchFamily="34" charset="0"/>
            </a:endParaRPr>
          </a:p>
        </p:txBody>
      </p:sp>
      <p:sp>
        <p:nvSpPr>
          <p:cNvPr id="56" name="AutoShape 10"/>
          <p:cNvSpPr>
            <a:spLocks noChangeArrowheads="1"/>
          </p:cNvSpPr>
          <p:nvPr/>
        </p:nvSpPr>
        <p:spPr bwMode="auto">
          <a:xfrm>
            <a:off x="5429224" y="4357695"/>
            <a:ext cx="642938" cy="357190"/>
          </a:xfrm>
          <a:prstGeom prst="flowChartProcess">
            <a:avLst/>
          </a:prstGeom>
          <a:noFill/>
          <a:ln w="9525">
            <a:solidFill>
              <a:schemeClr val="accent1"/>
            </a:solidFill>
            <a:miter lim="800000"/>
            <a:headEnd/>
            <a:tailEnd/>
          </a:ln>
        </p:spPr>
        <p:txBody>
          <a:bodyPr wrap="none" anchor="ctr"/>
          <a:lstStyle/>
          <a:p>
            <a:r>
              <a:rPr lang="nl-NL" sz="800" b="1" dirty="0" smtClean="0">
                <a:latin typeface="Calibri" pitchFamily="34" charset="0"/>
              </a:rPr>
              <a:t>GS</a:t>
            </a:r>
            <a:endParaRPr lang="nl-NL" sz="800" b="1" dirty="0">
              <a:latin typeface="Calibri" pitchFamily="34" charset="0"/>
            </a:endParaRPr>
          </a:p>
        </p:txBody>
      </p:sp>
      <p:sp>
        <p:nvSpPr>
          <p:cNvPr id="57" name="AutoShape 10"/>
          <p:cNvSpPr>
            <a:spLocks noChangeArrowheads="1"/>
          </p:cNvSpPr>
          <p:nvPr/>
        </p:nvSpPr>
        <p:spPr bwMode="auto">
          <a:xfrm>
            <a:off x="6215037" y="4357694"/>
            <a:ext cx="928687" cy="357189"/>
          </a:xfrm>
          <a:prstGeom prst="flowChartProcess">
            <a:avLst/>
          </a:prstGeom>
          <a:noFill/>
          <a:ln w="9525">
            <a:solidFill>
              <a:schemeClr val="accent1"/>
            </a:solidFill>
            <a:miter lim="800000"/>
            <a:headEnd/>
            <a:tailEnd/>
          </a:ln>
        </p:spPr>
        <p:txBody>
          <a:bodyPr wrap="none" anchor="ctr"/>
          <a:lstStyle/>
          <a:p>
            <a:r>
              <a:rPr lang="nl-NL" sz="800" b="1" dirty="0" smtClean="0">
                <a:latin typeface="Calibri" pitchFamily="34" charset="0"/>
              </a:rPr>
              <a:t>GS</a:t>
            </a:r>
            <a:endParaRPr lang="nl-NL" sz="800" b="1" dirty="0">
              <a:latin typeface="Calibri" pitchFamily="34" charset="0"/>
            </a:endParaRPr>
          </a:p>
        </p:txBody>
      </p:sp>
      <p:sp>
        <p:nvSpPr>
          <p:cNvPr id="58" name="AutoShape 10"/>
          <p:cNvSpPr>
            <a:spLocks noChangeArrowheads="1"/>
          </p:cNvSpPr>
          <p:nvPr/>
        </p:nvSpPr>
        <p:spPr bwMode="auto">
          <a:xfrm>
            <a:off x="7286599" y="4357695"/>
            <a:ext cx="928688" cy="357190"/>
          </a:xfrm>
          <a:prstGeom prst="flowChartProcess">
            <a:avLst/>
          </a:prstGeom>
          <a:noFill/>
          <a:ln w="9525">
            <a:solidFill>
              <a:schemeClr val="accent1"/>
            </a:solidFill>
            <a:miter lim="800000"/>
            <a:headEnd/>
            <a:tailEnd/>
          </a:ln>
        </p:spPr>
        <p:txBody>
          <a:bodyPr wrap="none" anchor="ctr"/>
          <a:lstStyle/>
          <a:p>
            <a:r>
              <a:rPr lang="nl-NL" sz="800" b="1" dirty="0" smtClean="0">
                <a:latin typeface="Calibri" pitchFamily="34" charset="0"/>
              </a:rPr>
              <a:t>GS</a:t>
            </a:r>
            <a:endParaRPr lang="nl-NL" sz="800" b="1" dirty="0">
              <a:latin typeface="Calibri" pitchFamily="34" charset="0"/>
            </a:endParaRPr>
          </a:p>
        </p:txBody>
      </p:sp>
      <p:sp>
        <p:nvSpPr>
          <p:cNvPr id="59" name="AutoShape 10"/>
          <p:cNvSpPr>
            <a:spLocks noChangeArrowheads="1"/>
          </p:cNvSpPr>
          <p:nvPr/>
        </p:nvSpPr>
        <p:spPr bwMode="auto">
          <a:xfrm>
            <a:off x="1785912" y="4357695"/>
            <a:ext cx="647700" cy="357190"/>
          </a:xfrm>
          <a:prstGeom prst="flowChartProcess">
            <a:avLst/>
          </a:prstGeom>
          <a:noFill/>
          <a:ln w="9525">
            <a:solidFill>
              <a:schemeClr val="accent1"/>
            </a:solidFill>
            <a:miter lim="800000"/>
            <a:headEnd/>
            <a:tailEnd/>
          </a:ln>
        </p:spPr>
        <p:txBody>
          <a:bodyPr wrap="none" anchor="ctr"/>
          <a:lstStyle/>
          <a:p>
            <a:r>
              <a:rPr lang="nl-NL" sz="800" b="1" dirty="0" smtClean="0">
                <a:latin typeface="Calibri" pitchFamily="34" charset="0"/>
              </a:rPr>
              <a:t>GS</a:t>
            </a:r>
            <a:endParaRPr lang="nl-NL" sz="800" b="1" dirty="0">
              <a:latin typeface="Calibri" pitchFamily="34" charset="0"/>
            </a:endParaRPr>
          </a:p>
        </p:txBody>
      </p:sp>
      <p:sp>
        <p:nvSpPr>
          <p:cNvPr id="60" name="AutoShape 10"/>
          <p:cNvSpPr>
            <a:spLocks noChangeArrowheads="1"/>
          </p:cNvSpPr>
          <p:nvPr/>
        </p:nvSpPr>
        <p:spPr bwMode="auto">
          <a:xfrm>
            <a:off x="2571724" y="4357695"/>
            <a:ext cx="571500" cy="357190"/>
          </a:xfrm>
          <a:prstGeom prst="flowChartProcess">
            <a:avLst/>
          </a:prstGeom>
          <a:noFill/>
          <a:ln w="9525">
            <a:solidFill>
              <a:schemeClr val="accent1"/>
            </a:solidFill>
            <a:miter lim="800000"/>
            <a:headEnd/>
            <a:tailEnd/>
          </a:ln>
        </p:spPr>
        <p:txBody>
          <a:bodyPr wrap="none" anchor="ctr"/>
          <a:lstStyle/>
          <a:p>
            <a:r>
              <a:rPr lang="nl-NL" sz="800" b="1" dirty="0" smtClean="0">
                <a:latin typeface="Calibri" pitchFamily="34" charset="0"/>
              </a:rPr>
              <a:t>GS</a:t>
            </a:r>
            <a:endParaRPr lang="nl-NL" sz="800" b="1" dirty="0">
              <a:latin typeface="Calibri" pitchFamily="34" charset="0"/>
            </a:endParaRPr>
          </a:p>
        </p:txBody>
      </p:sp>
      <p:sp>
        <p:nvSpPr>
          <p:cNvPr id="62" name="AutoShape 59"/>
          <p:cNvSpPr>
            <a:spLocks noChangeArrowheads="1"/>
          </p:cNvSpPr>
          <p:nvPr/>
        </p:nvSpPr>
        <p:spPr bwMode="auto">
          <a:xfrm>
            <a:off x="928662" y="1714488"/>
            <a:ext cx="7343775" cy="285752"/>
          </a:xfrm>
          <a:prstGeom prst="flowChartProcess">
            <a:avLst/>
          </a:prstGeom>
          <a:solidFill>
            <a:schemeClr val="accent1">
              <a:alpha val="36862"/>
            </a:schemeClr>
          </a:solidFill>
          <a:ln w="9525">
            <a:solidFill>
              <a:schemeClr val="accent1"/>
            </a:solidFill>
            <a:miter lim="800000"/>
            <a:headEnd/>
            <a:tailEnd/>
          </a:ln>
        </p:spPr>
        <p:txBody>
          <a:bodyPr wrap="none" anchor="ctr"/>
          <a:lstStyle/>
          <a:p>
            <a:pPr algn="ctr"/>
            <a:r>
              <a:rPr lang="fr-BE" sz="800" b="1" dirty="0" smtClean="0">
                <a:latin typeface="Calibri" pitchFamily="34" charset="0"/>
              </a:rPr>
              <a:t>Greffier en chef</a:t>
            </a:r>
            <a:endParaRPr lang="nl-NL" sz="800" b="1" dirty="0">
              <a:latin typeface="Calibri" pitchFamily="34" charset="0"/>
            </a:endParaRPr>
          </a:p>
        </p:txBody>
      </p:sp>
      <p:sp>
        <p:nvSpPr>
          <p:cNvPr id="65" name="AutoShape 6"/>
          <p:cNvSpPr>
            <a:spLocks noChangeArrowheads="1"/>
          </p:cNvSpPr>
          <p:nvPr/>
        </p:nvSpPr>
        <p:spPr bwMode="auto">
          <a:xfrm>
            <a:off x="928662" y="2000240"/>
            <a:ext cx="7358113" cy="216000"/>
          </a:xfrm>
          <a:prstGeom prst="flowChartProcess">
            <a:avLst/>
          </a:prstGeom>
          <a:solidFill>
            <a:schemeClr val="accent3"/>
          </a:solidFill>
          <a:ln w="9525">
            <a:solidFill>
              <a:schemeClr val="accent3"/>
            </a:solidFill>
            <a:miter lim="800000"/>
            <a:headEnd/>
            <a:tailEnd/>
          </a:ln>
        </p:spPr>
        <p:txBody>
          <a:bodyPr wrap="none" anchor="ctr"/>
          <a:lstStyle/>
          <a:p>
            <a:pPr algn="ctr"/>
            <a:r>
              <a:rPr lang="fr-BE" sz="800" b="1" dirty="0" smtClean="0">
                <a:latin typeface="Calibri" pitchFamily="34" charset="0"/>
              </a:rPr>
              <a:t>Service de gestion</a:t>
            </a:r>
            <a:endParaRPr lang="nl-NL" sz="800" b="1" dirty="0">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ChangeArrowheads="1"/>
          </p:cNvSpPr>
          <p:nvPr/>
        </p:nvSpPr>
        <p:spPr bwMode="auto">
          <a:xfrm>
            <a:off x="2987675" y="549275"/>
            <a:ext cx="2520950" cy="719138"/>
          </a:xfrm>
          <a:prstGeom prst="rect">
            <a:avLst/>
          </a:prstGeom>
          <a:solidFill>
            <a:srgbClr val="00FFFF"/>
          </a:solidFill>
          <a:ln w="9525">
            <a:solidFill>
              <a:schemeClr val="tx1"/>
            </a:solidFill>
            <a:miter lim="800000"/>
            <a:headEnd/>
            <a:tailEnd/>
          </a:ln>
          <a:effectLst/>
        </p:spPr>
        <p:txBody>
          <a:bodyPr wrap="none" anchor="ctr"/>
          <a:lstStyle/>
          <a:p>
            <a:pPr algn="ctr"/>
            <a:r>
              <a:rPr lang="fr-BE" sz="1400" dirty="0" smtClean="0"/>
              <a:t>Ministre de la justice</a:t>
            </a:r>
            <a:endParaRPr lang="fr-FR" sz="1400" dirty="0"/>
          </a:p>
        </p:txBody>
      </p:sp>
      <p:sp>
        <p:nvSpPr>
          <p:cNvPr id="2053" name="Rectangle 5"/>
          <p:cNvSpPr>
            <a:spLocks noChangeArrowheads="1"/>
          </p:cNvSpPr>
          <p:nvPr/>
        </p:nvSpPr>
        <p:spPr bwMode="auto">
          <a:xfrm>
            <a:off x="2987675" y="1268413"/>
            <a:ext cx="2520950" cy="576262"/>
          </a:xfrm>
          <a:prstGeom prst="rect">
            <a:avLst/>
          </a:prstGeom>
          <a:solidFill>
            <a:srgbClr val="00CCFF"/>
          </a:solidFill>
          <a:ln w="9525">
            <a:solidFill>
              <a:schemeClr val="tx1"/>
            </a:solidFill>
            <a:miter lim="800000"/>
            <a:headEnd/>
            <a:tailEnd/>
          </a:ln>
          <a:effectLst/>
        </p:spPr>
        <p:txBody>
          <a:bodyPr wrap="none" anchor="ctr"/>
          <a:lstStyle/>
          <a:p>
            <a:pPr algn="ctr"/>
            <a:r>
              <a:rPr lang="fr-BE" sz="1400" dirty="0" smtClean="0"/>
              <a:t>SPF Justice</a:t>
            </a:r>
            <a:endParaRPr lang="fr-FR" sz="1400" dirty="0"/>
          </a:p>
        </p:txBody>
      </p:sp>
      <p:sp>
        <p:nvSpPr>
          <p:cNvPr id="2054" name="Rectangle 6"/>
          <p:cNvSpPr>
            <a:spLocks noChangeArrowheads="1"/>
          </p:cNvSpPr>
          <p:nvPr/>
        </p:nvSpPr>
        <p:spPr bwMode="auto">
          <a:xfrm>
            <a:off x="428596" y="620712"/>
            <a:ext cx="1857388" cy="950900"/>
          </a:xfrm>
          <a:prstGeom prst="rect">
            <a:avLst/>
          </a:prstGeom>
          <a:solidFill>
            <a:srgbClr val="FF99CC"/>
          </a:solidFill>
          <a:ln w="9525">
            <a:solidFill>
              <a:schemeClr val="tx1"/>
            </a:solidFill>
            <a:miter lim="800000"/>
            <a:headEnd/>
            <a:tailEnd/>
          </a:ln>
          <a:effectLst/>
        </p:spPr>
        <p:txBody>
          <a:bodyPr wrap="none" anchor="ctr"/>
          <a:lstStyle/>
          <a:p>
            <a:pPr algn="ctr"/>
            <a:r>
              <a:rPr lang="fr-BE" sz="1200" b="1" dirty="0" smtClean="0"/>
              <a:t>Ministère Public</a:t>
            </a:r>
          </a:p>
          <a:p>
            <a:pPr algn="ctr"/>
            <a:r>
              <a:rPr lang="fr-BE" sz="1200" dirty="0" err="1" smtClean="0"/>
              <a:t>College</a:t>
            </a:r>
            <a:r>
              <a:rPr lang="fr-BE" sz="1200" dirty="0" smtClean="0"/>
              <a:t> des </a:t>
            </a:r>
          </a:p>
          <a:p>
            <a:pPr algn="ctr"/>
            <a:r>
              <a:rPr lang="fr-BE" sz="1200" dirty="0" smtClean="0"/>
              <a:t>Procureurs Généraux</a:t>
            </a:r>
          </a:p>
          <a:p>
            <a:pPr algn="ctr"/>
            <a:r>
              <a:rPr lang="fr-BE" sz="1200" dirty="0" smtClean="0"/>
              <a:t>+ </a:t>
            </a:r>
          </a:p>
          <a:p>
            <a:pPr algn="ctr"/>
            <a:r>
              <a:rPr lang="fr-BE" sz="1200" dirty="0" smtClean="0"/>
              <a:t>Collège des PR et AT</a:t>
            </a:r>
            <a:endParaRPr lang="fr-FR" sz="1200" dirty="0"/>
          </a:p>
        </p:txBody>
      </p:sp>
      <p:sp>
        <p:nvSpPr>
          <p:cNvPr id="2055" name="Rectangle 7"/>
          <p:cNvSpPr>
            <a:spLocks noChangeArrowheads="1"/>
          </p:cNvSpPr>
          <p:nvPr/>
        </p:nvSpPr>
        <p:spPr bwMode="auto">
          <a:xfrm>
            <a:off x="4356100" y="1844675"/>
            <a:ext cx="1152525" cy="719138"/>
          </a:xfrm>
          <a:prstGeom prst="rect">
            <a:avLst/>
          </a:prstGeom>
          <a:solidFill>
            <a:srgbClr val="00CCFF"/>
          </a:solidFill>
          <a:ln w="9525">
            <a:solidFill>
              <a:schemeClr val="tx1"/>
            </a:solidFill>
            <a:miter lim="800000"/>
            <a:headEnd/>
            <a:tailEnd/>
          </a:ln>
          <a:effectLst/>
        </p:spPr>
        <p:txBody>
          <a:bodyPr wrap="none" anchor="ctr"/>
          <a:lstStyle/>
          <a:p>
            <a:pPr algn="ctr"/>
            <a:r>
              <a:rPr lang="fr-BE" sz="1200" dirty="0" smtClean="0"/>
              <a:t>Direction TIC</a:t>
            </a:r>
            <a:endParaRPr lang="fr-FR" sz="1200" dirty="0"/>
          </a:p>
        </p:txBody>
      </p:sp>
      <p:sp>
        <p:nvSpPr>
          <p:cNvPr id="2056" name="Rectangle 8"/>
          <p:cNvSpPr>
            <a:spLocks noChangeArrowheads="1"/>
          </p:cNvSpPr>
          <p:nvPr/>
        </p:nvSpPr>
        <p:spPr bwMode="auto">
          <a:xfrm>
            <a:off x="2987675" y="1844675"/>
            <a:ext cx="1368425" cy="719138"/>
          </a:xfrm>
          <a:prstGeom prst="rect">
            <a:avLst/>
          </a:prstGeom>
          <a:solidFill>
            <a:srgbClr val="00CCFF"/>
          </a:solidFill>
          <a:ln w="9525">
            <a:solidFill>
              <a:schemeClr val="tx1"/>
            </a:solidFill>
            <a:miter lim="800000"/>
            <a:headEnd/>
            <a:tailEnd/>
          </a:ln>
          <a:effectLst/>
        </p:spPr>
        <p:txBody>
          <a:bodyPr wrap="none" anchor="ctr"/>
          <a:lstStyle/>
          <a:p>
            <a:pPr algn="ctr"/>
            <a:r>
              <a:rPr lang="fr-BE" sz="1200" dirty="0"/>
              <a:t>DG </a:t>
            </a:r>
            <a:r>
              <a:rPr lang="fr-BE" sz="1200" dirty="0" smtClean="0"/>
              <a:t>Ordre Judicaire</a:t>
            </a:r>
            <a:endParaRPr lang="fr-BE" sz="1200" dirty="0"/>
          </a:p>
        </p:txBody>
      </p:sp>
      <p:sp>
        <p:nvSpPr>
          <p:cNvPr id="2057" name="Rectangle 9"/>
          <p:cNvSpPr>
            <a:spLocks noChangeArrowheads="1"/>
          </p:cNvSpPr>
          <p:nvPr/>
        </p:nvSpPr>
        <p:spPr bwMode="auto">
          <a:xfrm>
            <a:off x="6732588" y="500042"/>
            <a:ext cx="1727200" cy="1000132"/>
          </a:xfrm>
          <a:prstGeom prst="rect">
            <a:avLst/>
          </a:prstGeom>
          <a:solidFill>
            <a:srgbClr val="FF99CC"/>
          </a:solidFill>
          <a:ln w="9525">
            <a:solidFill>
              <a:schemeClr val="tx1"/>
            </a:solidFill>
            <a:miter lim="800000"/>
            <a:headEnd/>
            <a:tailEnd/>
          </a:ln>
          <a:effectLst/>
        </p:spPr>
        <p:txBody>
          <a:bodyPr wrap="none" anchor="ctr"/>
          <a:lstStyle/>
          <a:p>
            <a:pPr algn="ctr"/>
            <a:r>
              <a:rPr lang="fr-BE" sz="1200" b="1" dirty="0" smtClean="0"/>
              <a:t>Siège</a:t>
            </a:r>
            <a:endParaRPr lang="fr-BE" sz="1200" dirty="0"/>
          </a:p>
          <a:p>
            <a:pPr algn="ctr"/>
            <a:r>
              <a:rPr lang="fr-BE" sz="1200" b="1" dirty="0" smtClean="0"/>
              <a:t>Bureau permanent</a:t>
            </a:r>
          </a:p>
          <a:p>
            <a:pPr algn="ctr"/>
            <a:r>
              <a:rPr lang="fr-BE" sz="1200" b="1" dirty="0" smtClean="0"/>
              <a:t>Statistique et MCT</a:t>
            </a:r>
          </a:p>
        </p:txBody>
      </p:sp>
      <p:sp>
        <p:nvSpPr>
          <p:cNvPr id="2058" name="AutoShape 10"/>
          <p:cNvSpPr>
            <a:spLocks noChangeArrowheads="1"/>
          </p:cNvSpPr>
          <p:nvPr/>
        </p:nvSpPr>
        <p:spPr bwMode="auto">
          <a:xfrm>
            <a:off x="7786710" y="4143380"/>
            <a:ext cx="863600" cy="360363"/>
          </a:xfrm>
          <a:prstGeom prst="roundRect">
            <a:avLst>
              <a:gd name="adj" fmla="val 16667"/>
            </a:avLst>
          </a:prstGeom>
          <a:solidFill>
            <a:srgbClr val="FFFF99"/>
          </a:solidFill>
          <a:ln w="9525">
            <a:solidFill>
              <a:schemeClr val="tx1"/>
            </a:solidFill>
            <a:round/>
            <a:headEnd/>
            <a:tailEnd/>
          </a:ln>
          <a:effectLst/>
        </p:spPr>
        <p:txBody>
          <a:bodyPr wrap="none" anchor="ctr"/>
          <a:lstStyle/>
          <a:p>
            <a:pPr algn="ctr"/>
            <a:r>
              <a:rPr lang="fr-BE" sz="1200" dirty="0"/>
              <a:t>NICC</a:t>
            </a:r>
            <a:endParaRPr lang="fr-FR" sz="1200" dirty="0"/>
          </a:p>
        </p:txBody>
      </p:sp>
      <p:sp>
        <p:nvSpPr>
          <p:cNvPr id="2059" name="AutoShape 11"/>
          <p:cNvSpPr>
            <a:spLocks noChangeArrowheads="1"/>
          </p:cNvSpPr>
          <p:nvPr/>
        </p:nvSpPr>
        <p:spPr bwMode="auto">
          <a:xfrm>
            <a:off x="7786710" y="2786058"/>
            <a:ext cx="863600" cy="360363"/>
          </a:xfrm>
          <a:prstGeom prst="roundRect">
            <a:avLst>
              <a:gd name="adj" fmla="val 16667"/>
            </a:avLst>
          </a:prstGeom>
          <a:solidFill>
            <a:srgbClr val="FFFF99"/>
          </a:solidFill>
          <a:ln w="9525">
            <a:solidFill>
              <a:schemeClr val="tx1"/>
            </a:solidFill>
            <a:round/>
            <a:headEnd/>
            <a:tailEnd/>
          </a:ln>
          <a:effectLst/>
        </p:spPr>
        <p:txBody>
          <a:bodyPr wrap="none" anchor="ctr"/>
          <a:lstStyle/>
          <a:p>
            <a:pPr algn="ctr"/>
            <a:r>
              <a:rPr lang="fr-BE" sz="1200" dirty="0"/>
              <a:t>IGO</a:t>
            </a:r>
            <a:endParaRPr lang="fr-FR" sz="1200" dirty="0"/>
          </a:p>
        </p:txBody>
      </p:sp>
      <p:sp>
        <p:nvSpPr>
          <p:cNvPr id="2061" name="AutoShape 13"/>
          <p:cNvSpPr>
            <a:spLocks noChangeArrowheads="1"/>
          </p:cNvSpPr>
          <p:nvPr/>
        </p:nvSpPr>
        <p:spPr bwMode="auto">
          <a:xfrm>
            <a:off x="7786710" y="2285992"/>
            <a:ext cx="863600" cy="360363"/>
          </a:xfrm>
          <a:prstGeom prst="roundRect">
            <a:avLst>
              <a:gd name="adj" fmla="val 16667"/>
            </a:avLst>
          </a:prstGeom>
          <a:solidFill>
            <a:schemeClr val="accent2"/>
          </a:solidFill>
          <a:ln w="9525">
            <a:solidFill>
              <a:schemeClr val="tx1"/>
            </a:solidFill>
            <a:round/>
            <a:headEnd/>
            <a:tailEnd/>
          </a:ln>
          <a:effectLst/>
        </p:spPr>
        <p:txBody>
          <a:bodyPr wrap="none" anchor="ctr"/>
          <a:lstStyle/>
          <a:p>
            <a:pPr algn="ctr"/>
            <a:r>
              <a:rPr lang="fr-BE" sz="1200" dirty="0" smtClean="0"/>
              <a:t>HRJ</a:t>
            </a:r>
            <a:endParaRPr lang="fr-FR" sz="1200" dirty="0"/>
          </a:p>
        </p:txBody>
      </p:sp>
      <p:sp>
        <p:nvSpPr>
          <p:cNvPr id="2062" name="AutoShape 14"/>
          <p:cNvSpPr>
            <a:spLocks noChangeArrowheads="1"/>
          </p:cNvSpPr>
          <p:nvPr/>
        </p:nvSpPr>
        <p:spPr bwMode="auto">
          <a:xfrm>
            <a:off x="7786710" y="3214686"/>
            <a:ext cx="863600" cy="360362"/>
          </a:xfrm>
          <a:prstGeom prst="roundRect">
            <a:avLst>
              <a:gd name="adj" fmla="val 16667"/>
            </a:avLst>
          </a:prstGeom>
          <a:solidFill>
            <a:srgbClr val="FFFF99"/>
          </a:solidFill>
          <a:ln w="9525">
            <a:solidFill>
              <a:schemeClr val="tx1"/>
            </a:solidFill>
            <a:round/>
            <a:headEnd/>
            <a:tailEnd/>
          </a:ln>
          <a:effectLst/>
        </p:spPr>
        <p:txBody>
          <a:bodyPr wrap="none" anchor="ctr"/>
          <a:lstStyle/>
          <a:p>
            <a:pPr algn="ctr"/>
            <a:r>
              <a:rPr lang="fr-BE" sz="1200"/>
              <a:t>Phenix</a:t>
            </a:r>
            <a:endParaRPr lang="fr-FR" sz="1200"/>
          </a:p>
        </p:txBody>
      </p:sp>
      <p:sp>
        <p:nvSpPr>
          <p:cNvPr id="2063" name="AutoShape 15"/>
          <p:cNvSpPr>
            <a:spLocks noChangeArrowheads="1"/>
          </p:cNvSpPr>
          <p:nvPr/>
        </p:nvSpPr>
        <p:spPr bwMode="auto">
          <a:xfrm>
            <a:off x="7786710" y="3714752"/>
            <a:ext cx="863600" cy="360362"/>
          </a:xfrm>
          <a:prstGeom prst="roundRect">
            <a:avLst>
              <a:gd name="adj" fmla="val 16667"/>
            </a:avLst>
          </a:prstGeom>
          <a:solidFill>
            <a:srgbClr val="FFFF99"/>
          </a:solidFill>
          <a:ln w="9525">
            <a:solidFill>
              <a:schemeClr val="tx1"/>
            </a:solidFill>
            <a:round/>
            <a:headEnd/>
            <a:tailEnd/>
          </a:ln>
          <a:effectLst/>
        </p:spPr>
        <p:txBody>
          <a:bodyPr wrap="none" anchor="ctr"/>
          <a:lstStyle/>
          <a:p>
            <a:pPr algn="ctr"/>
            <a:r>
              <a:rPr lang="fr-BE" sz="1200" dirty="0"/>
              <a:t>ARM</a:t>
            </a:r>
            <a:endParaRPr lang="fr-FR" sz="1200" dirty="0"/>
          </a:p>
        </p:txBody>
      </p:sp>
      <p:sp>
        <p:nvSpPr>
          <p:cNvPr id="2064" name="AutoShape 16"/>
          <p:cNvSpPr>
            <a:spLocks noChangeArrowheads="1"/>
          </p:cNvSpPr>
          <p:nvPr/>
        </p:nvSpPr>
        <p:spPr bwMode="auto">
          <a:xfrm>
            <a:off x="7786710" y="4572008"/>
            <a:ext cx="863600" cy="360363"/>
          </a:xfrm>
          <a:prstGeom prst="roundRect">
            <a:avLst>
              <a:gd name="adj" fmla="val 16667"/>
            </a:avLst>
          </a:prstGeom>
          <a:solidFill>
            <a:srgbClr val="FFFF99"/>
          </a:solidFill>
          <a:ln w="9525">
            <a:solidFill>
              <a:schemeClr val="tx1"/>
            </a:solidFill>
            <a:round/>
            <a:headEnd/>
            <a:tailEnd/>
          </a:ln>
          <a:effectLst/>
        </p:spPr>
        <p:txBody>
          <a:bodyPr wrap="none" anchor="ctr"/>
          <a:lstStyle/>
          <a:p>
            <a:pPr algn="ctr"/>
            <a:r>
              <a:rPr lang="fr-BE" sz="1200" dirty="0"/>
              <a:t>COIV</a:t>
            </a:r>
            <a:endParaRPr lang="fr-FR" sz="1200" dirty="0"/>
          </a:p>
        </p:txBody>
      </p:sp>
      <p:sp>
        <p:nvSpPr>
          <p:cNvPr id="2068" name="Oval 20"/>
          <p:cNvSpPr>
            <a:spLocks noChangeArrowheads="1"/>
          </p:cNvSpPr>
          <p:nvPr/>
        </p:nvSpPr>
        <p:spPr bwMode="auto">
          <a:xfrm>
            <a:off x="1331913" y="2214554"/>
            <a:ext cx="1382699" cy="495309"/>
          </a:xfrm>
          <a:prstGeom prst="ellipse">
            <a:avLst/>
          </a:prstGeom>
          <a:solidFill>
            <a:srgbClr val="FFFFFF"/>
          </a:solidFill>
          <a:ln w="9525">
            <a:solidFill>
              <a:schemeClr val="tx1"/>
            </a:solidFill>
            <a:round/>
            <a:headEnd/>
            <a:tailEnd/>
          </a:ln>
          <a:effectLst/>
        </p:spPr>
        <p:txBody>
          <a:bodyPr wrap="none" anchor="ctr"/>
          <a:lstStyle/>
          <a:p>
            <a:pPr algn="ctr"/>
            <a:r>
              <a:rPr lang="fr-BE" sz="1200" b="1" dirty="0" smtClean="0"/>
              <a:t>Service </a:t>
            </a:r>
          </a:p>
          <a:p>
            <a:pPr algn="ctr"/>
            <a:r>
              <a:rPr lang="fr-BE" sz="1200" b="1" dirty="0" smtClean="0"/>
              <a:t>Politique Criminelle </a:t>
            </a:r>
            <a:endParaRPr lang="fr-BE" sz="1200" b="1" dirty="0"/>
          </a:p>
        </p:txBody>
      </p:sp>
      <p:sp>
        <p:nvSpPr>
          <p:cNvPr id="2069" name="AutoShape 21"/>
          <p:cNvSpPr>
            <a:spLocks noChangeArrowheads="1"/>
          </p:cNvSpPr>
          <p:nvPr/>
        </p:nvSpPr>
        <p:spPr bwMode="auto">
          <a:xfrm>
            <a:off x="1403350" y="4429132"/>
            <a:ext cx="1079500" cy="655631"/>
          </a:xfrm>
          <a:prstGeom prst="roundRect">
            <a:avLst>
              <a:gd name="adj" fmla="val 16667"/>
            </a:avLst>
          </a:prstGeom>
          <a:solidFill>
            <a:srgbClr val="CCFFCC"/>
          </a:solidFill>
          <a:ln w="9525">
            <a:solidFill>
              <a:schemeClr val="tx1"/>
            </a:solidFill>
            <a:round/>
            <a:headEnd/>
            <a:tailEnd/>
          </a:ln>
          <a:effectLst/>
        </p:spPr>
        <p:txBody>
          <a:bodyPr wrap="none" anchor="ctr"/>
          <a:lstStyle/>
          <a:p>
            <a:pPr algn="ctr"/>
            <a:r>
              <a:rPr lang="fr-BE" sz="1200" dirty="0" smtClean="0"/>
              <a:t>Parquets </a:t>
            </a:r>
          </a:p>
          <a:p>
            <a:pPr algn="ctr"/>
            <a:r>
              <a:rPr lang="fr-BE" sz="1200" dirty="0" smtClean="0"/>
              <a:t>Généraux(5</a:t>
            </a:r>
            <a:r>
              <a:rPr lang="fr-BE" sz="1200" dirty="0"/>
              <a:t>)</a:t>
            </a:r>
            <a:endParaRPr lang="fr-FR" sz="1200" dirty="0"/>
          </a:p>
        </p:txBody>
      </p:sp>
      <p:sp>
        <p:nvSpPr>
          <p:cNvPr id="2070" name="AutoShape 22"/>
          <p:cNvSpPr>
            <a:spLocks noChangeArrowheads="1"/>
          </p:cNvSpPr>
          <p:nvPr/>
        </p:nvSpPr>
        <p:spPr bwMode="auto">
          <a:xfrm>
            <a:off x="179388" y="3860800"/>
            <a:ext cx="1008062" cy="503238"/>
          </a:xfrm>
          <a:prstGeom prst="roundRect">
            <a:avLst>
              <a:gd name="adj" fmla="val 16667"/>
            </a:avLst>
          </a:prstGeom>
          <a:solidFill>
            <a:srgbClr val="CCFFCC"/>
          </a:solidFill>
          <a:ln w="9525">
            <a:solidFill>
              <a:schemeClr val="tx1"/>
            </a:solidFill>
            <a:round/>
            <a:headEnd/>
            <a:tailEnd/>
          </a:ln>
          <a:effectLst/>
        </p:spPr>
        <p:txBody>
          <a:bodyPr wrap="none" anchor="ctr"/>
          <a:lstStyle/>
          <a:p>
            <a:pPr algn="ctr"/>
            <a:r>
              <a:rPr lang="fr-BE" sz="1400" dirty="0" smtClean="0"/>
              <a:t>Parquet</a:t>
            </a:r>
          </a:p>
          <a:p>
            <a:pPr algn="ctr"/>
            <a:r>
              <a:rPr lang="fr-BE" sz="1400" dirty="0" smtClean="0"/>
              <a:t>Fédéral</a:t>
            </a:r>
            <a:endParaRPr lang="fr-BE" sz="1400" dirty="0"/>
          </a:p>
        </p:txBody>
      </p:sp>
      <p:sp>
        <p:nvSpPr>
          <p:cNvPr id="2071" name="AutoShape 23"/>
          <p:cNvSpPr>
            <a:spLocks noChangeArrowheads="1"/>
          </p:cNvSpPr>
          <p:nvPr/>
        </p:nvSpPr>
        <p:spPr bwMode="auto">
          <a:xfrm>
            <a:off x="250825" y="5589588"/>
            <a:ext cx="1008063" cy="503237"/>
          </a:xfrm>
          <a:prstGeom prst="roundRect">
            <a:avLst>
              <a:gd name="adj" fmla="val 16667"/>
            </a:avLst>
          </a:prstGeom>
          <a:solidFill>
            <a:srgbClr val="CCFFCC"/>
          </a:solidFill>
          <a:ln w="9525">
            <a:solidFill>
              <a:schemeClr val="tx1"/>
            </a:solidFill>
            <a:round/>
            <a:headEnd/>
            <a:tailEnd/>
          </a:ln>
          <a:effectLst/>
        </p:spPr>
        <p:txBody>
          <a:bodyPr wrap="none" anchor="ctr"/>
          <a:lstStyle/>
          <a:p>
            <a:pPr algn="ctr"/>
            <a:r>
              <a:rPr lang="fr-BE" sz="1200" dirty="0" smtClean="0"/>
              <a:t>Parquets </a:t>
            </a:r>
            <a:r>
              <a:rPr lang="fr-BE" sz="1200" dirty="0"/>
              <a:t>(27)</a:t>
            </a:r>
            <a:endParaRPr lang="fr-FR" sz="1200" dirty="0"/>
          </a:p>
        </p:txBody>
      </p:sp>
      <p:sp>
        <p:nvSpPr>
          <p:cNvPr id="2072" name="AutoShape 24"/>
          <p:cNvSpPr>
            <a:spLocks noChangeArrowheads="1"/>
          </p:cNvSpPr>
          <p:nvPr/>
        </p:nvSpPr>
        <p:spPr bwMode="auto">
          <a:xfrm>
            <a:off x="2916238" y="3141663"/>
            <a:ext cx="1079500" cy="574675"/>
          </a:xfrm>
          <a:prstGeom prst="roundRect">
            <a:avLst>
              <a:gd name="adj" fmla="val 16667"/>
            </a:avLst>
          </a:prstGeom>
          <a:solidFill>
            <a:srgbClr val="FF6600"/>
          </a:solidFill>
          <a:ln w="9525">
            <a:solidFill>
              <a:schemeClr val="tx1"/>
            </a:solidFill>
            <a:round/>
            <a:headEnd/>
            <a:tailEnd/>
          </a:ln>
          <a:effectLst/>
        </p:spPr>
        <p:txBody>
          <a:bodyPr wrap="none" anchor="ctr"/>
          <a:lstStyle/>
          <a:p>
            <a:pPr algn="ctr"/>
            <a:r>
              <a:rPr lang="fr-BE" sz="1200" b="1" dirty="0" smtClean="0">
                <a:solidFill>
                  <a:schemeClr val="bg1"/>
                </a:solidFill>
              </a:rPr>
              <a:t>Cour de cassation</a:t>
            </a:r>
            <a:endParaRPr lang="fr-BE" sz="1200" b="1" dirty="0"/>
          </a:p>
        </p:txBody>
      </p:sp>
      <p:sp>
        <p:nvSpPr>
          <p:cNvPr id="2073" name="AutoShape 25"/>
          <p:cNvSpPr>
            <a:spLocks noChangeArrowheads="1"/>
          </p:cNvSpPr>
          <p:nvPr/>
        </p:nvSpPr>
        <p:spPr bwMode="auto">
          <a:xfrm>
            <a:off x="2916238" y="4076700"/>
            <a:ext cx="1295400" cy="720725"/>
          </a:xfrm>
          <a:prstGeom prst="roundRect">
            <a:avLst>
              <a:gd name="adj" fmla="val 16667"/>
            </a:avLst>
          </a:prstGeom>
          <a:solidFill>
            <a:srgbClr val="F45E4E"/>
          </a:solidFill>
          <a:ln w="9525">
            <a:solidFill>
              <a:schemeClr val="tx1"/>
            </a:solidFill>
            <a:round/>
            <a:headEnd/>
            <a:tailEnd/>
          </a:ln>
          <a:effectLst/>
        </p:spPr>
        <p:txBody>
          <a:bodyPr wrap="none" anchor="ctr"/>
          <a:lstStyle/>
          <a:p>
            <a:pPr algn="ctr"/>
            <a:r>
              <a:rPr lang="fr-BE" sz="1200" b="1" dirty="0" smtClean="0"/>
              <a:t>Cours d’Appel </a:t>
            </a:r>
            <a:r>
              <a:rPr lang="fr-BE" sz="1200" b="1" dirty="0"/>
              <a:t>(5)</a:t>
            </a:r>
            <a:endParaRPr lang="fr-FR" sz="1200" b="1" dirty="0"/>
          </a:p>
        </p:txBody>
      </p:sp>
      <p:sp>
        <p:nvSpPr>
          <p:cNvPr id="2075" name="AutoShape 27"/>
          <p:cNvSpPr>
            <a:spLocks noChangeArrowheads="1"/>
          </p:cNvSpPr>
          <p:nvPr/>
        </p:nvSpPr>
        <p:spPr bwMode="auto">
          <a:xfrm>
            <a:off x="2339975" y="5013325"/>
            <a:ext cx="1584325" cy="647700"/>
          </a:xfrm>
          <a:prstGeom prst="roundRect">
            <a:avLst>
              <a:gd name="adj" fmla="val 16667"/>
            </a:avLst>
          </a:prstGeom>
          <a:solidFill>
            <a:srgbClr val="3366FF"/>
          </a:solidFill>
          <a:ln w="9525">
            <a:solidFill>
              <a:schemeClr val="tx1"/>
            </a:solidFill>
            <a:round/>
            <a:headEnd/>
            <a:tailEnd/>
          </a:ln>
          <a:effectLst/>
        </p:spPr>
        <p:txBody>
          <a:bodyPr wrap="none" anchor="ctr"/>
          <a:lstStyle/>
          <a:p>
            <a:pPr algn="ctr"/>
            <a:r>
              <a:rPr lang="fr-BE" sz="1200" dirty="0" smtClean="0">
                <a:solidFill>
                  <a:schemeClr val="bg1"/>
                </a:solidFill>
              </a:rPr>
              <a:t>Tribunaux du travail </a:t>
            </a:r>
            <a:endParaRPr lang="fr-BE" sz="1200" dirty="0">
              <a:solidFill>
                <a:schemeClr val="bg1"/>
              </a:solidFill>
            </a:endParaRPr>
          </a:p>
          <a:p>
            <a:pPr algn="ctr"/>
            <a:r>
              <a:rPr lang="fr-BE" sz="1200" dirty="0">
                <a:solidFill>
                  <a:schemeClr val="bg1"/>
                </a:solidFill>
              </a:rPr>
              <a:t>(21)</a:t>
            </a:r>
            <a:endParaRPr lang="fr-FR" sz="1200" dirty="0">
              <a:solidFill>
                <a:schemeClr val="bg1"/>
              </a:solidFill>
            </a:endParaRPr>
          </a:p>
        </p:txBody>
      </p:sp>
      <p:sp>
        <p:nvSpPr>
          <p:cNvPr id="2076" name="AutoShape 28"/>
          <p:cNvSpPr>
            <a:spLocks noChangeArrowheads="1"/>
          </p:cNvSpPr>
          <p:nvPr/>
        </p:nvSpPr>
        <p:spPr bwMode="auto">
          <a:xfrm>
            <a:off x="3995738" y="5013325"/>
            <a:ext cx="1368425" cy="720725"/>
          </a:xfrm>
          <a:prstGeom prst="roundRect">
            <a:avLst>
              <a:gd name="adj" fmla="val 16667"/>
            </a:avLst>
          </a:prstGeom>
          <a:solidFill>
            <a:srgbClr val="00CCFF"/>
          </a:solidFill>
          <a:ln w="9525">
            <a:solidFill>
              <a:schemeClr val="tx1"/>
            </a:solidFill>
            <a:round/>
            <a:headEnd/>
            <a:tailEnd/>
          </a:ln>
          <a:effectLst/>
        </p:spPr>
        <p:txBody>
          <a:bodyPr wrap="none" anchor="ctr"/>
          <a:lstStyle/>
          <a:p>
            <a:pPr algn="ctr"/>
            <a:r>
              <a:rPr lang="fr-BE" sz="1200" dirty="0" smtClean="0"/>
              <a:t>Tribunaux </a:t>
            </a:r>
          </a:p>
          <a:p>
            <a:pPr algn="ctr"/>
            <a:r>
              <a:rPr lang="fr-BE" sz="1200" dirty="0" smtClean="0"/>
              <a:t>de </a:t>
            </a:r>
          </a:p>
          <a:p>
            <a:pPr algn="ctr"/>
            <a:r>
              <a:rPr lang="fr-BE" sz="1200" dirty="0" smtClean="0"/>
              <a:t>première </a:t>
            </a:r>
          </a:p>
          <a:p>
            <a:pPr algn="ctr"/>
            <a:r>
              <a:rPr lang="fr-BE" sz="1200" dirty="0" smtClean="0"/>
              <a:t>instance </a:t>
            </a:r>
            <a:r>
              <a:rPr lang="fr-BE" sz="1200" dirty="0"/>
              <a:t>(27)</a:t>
            </a:r>
            <a:endParaRPr lang="fr-FR" sz="1200" dirty="0"/>
          </a:p>
        </p:txBody>
      </p:sp>
      <p:sp>
        <p:nvSpPr>
          <p:cNvPr id="2077" name="AutoShape 29"/>
          <p:cNvSpPr>
            <a:spLocks noChangeArrowheads="1"/>
          </p:cNvSpPr>
          <p:nvPr/>
        </p:nvSpPr>
        <p:spPr bwMode="auto">
          <a:xfrm>
            <a:off x="5508625" y="5013325"/>
            <a:ext cx="1223963" cy="720725"/>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fr-BE" sz="1200" dirty="0" smtClean="0"/>
              <a:t>Tribunaux de </a:t>
            </a:r>
          </a:p>
          <a:p>
            <a:pPr algn="ctr"/>
            <a:r>
              <a:rPr lang="fr-BE" sz="1200" dirty="0" smtClean="0"/>
              <a:t>Commerce </a:t>
            </a:r>
            <a:r>
              <a:rPr lang="fr-BE" sz="1200" dirty="0"/>
              <a:t>(23)</a:t>
            </a:r>
            <a:endParaRPr lang="fr-FR" sz="1200" dirty="0"/>
          </a:p>
        </p:txBody>
      </p:sp>
      <p:sp>
        <p:nvSpPr>
          <p:cNvPr id="2078" name="AutoShape 30"/>
          <p:cNvSpPr>
            <a:spLocks noChangeArrowheads="1"/>
          </p:cNvSpPr>
          <p:nvPr/>
        </p:nvSpPr>
        <p:spPr bwMode="auto">
          <a:xfrm>
            <a:off x="4932363" y="5805488"/>
            <a:ext cx="1368425" cy="719137"/>
          </a:xfrm>
          <a:prstGeom prst="roundRect">
            <a:avLst>
              <a:gd name="adj" fmla="val 16667"/>
            </a:avLst>
          </a:prstGeom>
          <a:solidFill>
            <a:srgbClr val="339966"/>
          </a:solidFill>
          <a:ln w="9525">
            <a:solidFill>
              <a:schemeClr val="tx1"/>
            </a:solidFill>
            <a:round/>
            <a:headEnd/>
            <a:tailEnd/>
          </a:ln>
          <a:effectLst/>
        </p:spPr>
        <p:txBody>
          <a:bodyPr wrap="none" anchor="ctr"/>
          <a:lstStyle/>
          <a:p>
            <a:pPr algn="ctr"/>
            <a:r>
              <a:rPr lang="fr-BE" sz="1200" dirty="0" smtClean="0">
                <a:solidFill>
                  <a:schemeClr val="bg1"/>
                </a:solidFill>
              </a:rPr>
              <a:t>Tribunaux de Police(32</a:t>
            </a:r>
            <a:r>
              <a:rPr lang="fr-BE" sz="1200" dirty="0">
                <a:solidFill>
                  <a:schemeClr val="bg1"/>
                </a:solidFill>
              </a:rPr>
              <a:t>)</a:t>
            </a:r>
            <a:endParaRPr lang="fr-FR" sz="1200" dirty="0">
              <a:solidFill>
                <a:schemeClr val="bg1"/>
              </a:solidFill>
            </a:endParaRPr>
          </a:p>
        </p:txBody>
      </p:sp>
      <p:sp>
        <p:nvSpPr>
          <p:cNvPr id="2079" name="AutoShape 31"/>
          <p:cNvSpPr>
            <a:spLocks noChangeArrowheads="1"/>
          </p:cNvSpPr>
          <p:nvPr/>
        </p:nvSpPr>
        <p:spPr bwMode="auto">
          <a:xfrm>
            <a:off x="2771775" y="5805488"/>
            <a:ext cx="1295400" cy="719137"/>
          </a:xfrm>
          <a:prstGeom prst="roundRect">
            <a:avLst>
              <a:gd name="adj" fmla="val 16667"/>
            </a:avLst>
          </a:prstGeom>
          <a:solidFill>
            <a:srgbClr val="339966"/>
          </a:solidFill>
          <a:ln w="9525">
            <a:solidFill>
              <a:schemeClr val="tx1"/>
            </a:solidFill>
            <a:round/>
            <a:headEnd/>
            <a:tailEnd/>
          </a:ln>
          <a:effectLst/>
        </p:spPr>
        <p:txBody>
          <a:bodyPr wrap="none" anchor="ctr"/>
          <a:lstStyle/>
          <a:p>
            <a:pPr algn="ctr"/>
            <a:r>
              <a:rPr lang="fr-BE" sz="1200" dirty="0" smtClean="0">
                <a:solidFill>
                  <a:schemeClr val="bg1"/>
                </a:solidFill>
              </a:rPr>
              <a:t>Justice de paix</a:t>
            </a:r>
            <a:endParaRPr lang="fr-BE" sz="1200" dirty="0">
              <a:solidFill>
                <a:schemeClr val="bg1"/>
              </a:solidFill>
            </a:endParaRPr>
          </a:p>
          <a:p>
            <a:pPr algn="ctr"/>
            <a:r>
              <a:rPr lang="fr-BE" sz="1200" dirty="0">
                <a:solidFill>
                  <a:schemeClr val="bg1"/>
                </a:solidFill>
              </a:rPr>
              <a:t>(187)</a:t>
            </a:r>
            <a:endParaRPr lang="fr-FR" sz="1200" dirty="0">
              <a:solidFill>
                <a:schemeClr val="bg1"/>
              </a:solidFill>
            </a:endParaRPr>
          </a:p>
        </p:txBody>
      </p:sp>
      <p:sp>
        <p:nvSpPr>
          <p:cNvPr id="2080" name="AutoShape 32"/>
          <p:cNvSpPr>
            <a:spLocks noChangeArrowheads="1"/>
          </p:cNvSpPr>
          <p:nvPr/>
        </p:nvSpPr>
        <p:spPr bwMode="auto">
          <a:xfrm>
            <a:off x="4572000" y="4076700"/>
            <a:ext cx="1295400" cy="720725"/>
          </a:xfrm>
          <a:prstGeom prst="roundRect">
            <a:avLst>
              <a:gd name="adj" fmla="val 16667"/>
            </a:avLst>
          </a:prstGeom>
          <a:solidFill>
            <a:srgbClr val="F45E4E"/>
          </a:solidFill>
          <a:ln w="9525">
            <a:solidFill>
              <a:schemeClr val="tx1"/>
            </a:solidFill>
            <a:round/>
            <a:headEnd/>
            <a:tailEnd/>
          </a:ln>
          <a:effectLst/>
        </p:spPr>
        <p:txBody>
          <a:bodyPr wrap="none" anchor="ctr"/>
          <a:lstStyle/>
          <a:p>
            <a:pPr algn="ctr"/>
            <a:r>
              <a:rPr lang="fr-BE" sz="1200" b="1" dirty="0" smtClean="0"/>
              <a:t>Cours du </a:t>
            </a:r>
          </a:p>
          <a:p>
            <a:pPr algn="ctr"/>
            <a:r>
              <a:rPr lang="fr-BE" sz="1200" b="1" dirty="0" smtClean="0"/>
              <a:t>Travail </a:t>
            </a:r>
            <a:r>
              <a:rPr lang="fr-BE" sz="1200" b="1" dirty="0"/>
              <a:t>(5)</a:t>
            </a:r>
            <a:endParaRPr lang="fr-FR" sz="1200" b="1" dirty="0"/>
          </a:p>
        </p:txBody>
      </p:sp>
      <p:sp>
        <p:nvSpPr>
          <p:cNvPr id="2083" name="Line 35"/>
          <p:cNvSpPr>
            <a:spLocks noChangeShapeType="1"/>
          </p:cNvSpPr>
          <p:nvPr/>
        </p:nvSpPr>
        <p:spPr bwMode="auto">
          <a:xfrm flipH="1">
            <a:off x="3706812" y="2565400"/>
            <a:ext cx="865188" cy="3240088"/>
          </a:xfrm>
          <a:prstGeom prst="line">
            <a:avLst/>
          </a:prstGeom>
          <a:noFill/>
          <a:ln w="9525">
            <a:solidFill>
              <a:srgbClr val="0000FF"/>
            </a:solidFill>
            <a:round/>
            <a:headEnd/>
            <a:tailEnd type="triangle" w="med" len="med"/>
          </a:ln>
          <a:effectLst/>
        </p:spPr>
        <p:txBody>
          <a:bodyPr/>
          <a:lstStyle/>
          <a:p>
            <a:endParaRPr lang="nl-BE"/>
          </a:p>
        </p:txBody>
      </p:sp>
      <p:sp>
        <p:nvSpPr>
          <p:cNvPr id="2084" name="Line 36"/>
          <p:cNvSpPr>
            <a:spLocks noChangeShapeType="1"/>
          </p:cNvSpPr>
          <p:nvPr/>
        </p:nvSpPr>
        <p:spPr bwMode="auto">
          <a:xfrm flipH="1">
            <a:off x="3635375" y="2565400"/>
            <a:ext cx="360363" cy="576263"/>
          </a:xfrm>
          <a:prstGeom prst="line">
            <a:avLst/>
          </a:prstGeom>
          <a:noFill/>
          <a:ln w="9525">
            <a:solidFill>
              <a:schemeClr val="tx1"/>
            </a:solidFill>
            <a:round/>
            <a:headEnd/>
            <a:tailEnd type="triangle" w="med" len="med"/>
          </a:ln>
          <a:effectLst/>
        </p:spPr>
        <p:txBody>
          <a:bodyPr/>
          <a:lstStyle/>
          <a:p>
            <a:endParaRPr lang="nl-BE"/>
          </a:p>
        </p:txBody>
      </p:sp>
      <p:sp>
        <p:nvSpPr>
          <p:cNvPr id="2085" name="Line 37"/>
          <p:cNvSpPr>
            <a:spLocks noChangeShapeType="1"/>
          </p:cNvSpPr>
          <p:nvPr/>
        </p:nvSpPr>
        <p:spPr bwMode="auto">
          <a:xfrm flipH="1">
            <a:off x="3492500" y="2565400"/>
            <a:ext cx="503238" cy="1511300"/>
          </a:xfrm>
          <a:prstGeom prst="line">
            <a:avLst/>
          </a:prstGeom>
          <a:noFill/>
          <a:ln w="9525">
            <a:solidFill>
              <a:schemeClr val="tx1"/>
            </a:solidFill>
            <a:round/>
            <a:headEnd/>
            <a:tailEnd type="triangle" w="med" len="med"/>
          </a:ln>
          <a:effectLst/>
        </p:spPr>
        <p:txBody>
          <a:bodyPr/>
          <a:lstStyle/>
          <a:p>
            <a:endParaRPr lang="nl-BE"/>
          </a:p>
        </p:txBody>
      </p:sp>
      <p:sp>
        <p:nvSpPr>
          <p:cNvPr id="2086" name="Line 38"/>
          <p:cNvSpPr>
            <a:spLocks noChangeShapeType="1"/>
          </p:cNvSpPr>
          <p:nvPr/>
        </p:nvSpPr>
        <p:spPr bwMode="auto">
          <a:xfrm flipH="1">
            <a:off x="3348038" y="2565400"/>
            <a:ext cx="647700" cy="2447925"/>
          </a:xfrm>
          <a:prstGeom prst="line">
            <a:avLst/>
          </a:prstGeom>
          <a:noFill/>
          <a:ln w="9525">
            <a:solidFill>
              <a:schemeClr val="tx1"/>
            </a:solidFill>
            <a:round/>
            <a:headEnd/>
            <a:tailEnd type="triangle" w="med" len="med"/>
          </a:ln>
          <a:effectLst/>
        </p:spPr>
        <p:txBody>
          <a:bodyPr/>
          <a:lstStyle/>
          <a:p>
            <a:endParaRPr lang="nl-BE"/>
          </a:p>
        </p:txBody>
      </p:sp>
      <p:sp>
        <p:nvSpPr>
          <p:cNvPr id="2087" name="Line 39"/>
          <p:cNvSpPr>
            <a:spLocks noChangeShapeType="1"/>
          </p:cNvSpPr>
          <p:nvPr/>
        </p:nvSpPr>
        <p:spPr bwMode="auto">
          <a:xfrm flipH="1">
            <a:off x="3419475" y="2565400"/>
            <a:ext cx="576263" cy="3240088"/>
          </a:xfrm>
          <a:prstGeom prst="line">
            <a:avLst/>
          </a:prstGeom>
          <a:noFill/>
          <a:ln w="9525">
            <a:solidFill>
              <a:schemeClr val="tx1"/>
            </a:solidFill>
            <a:round/>
            <a:headEnd/>
            <a:tailEnd type="triangle" w="med" len="med"/>
          </a:ln>
          <a:effectLst/>
        </p:spPr>
        <p:txBody>
          <a:bodyPr/>
          <a:lstStyle/>
          <a:p>
            <a:endParaRPr lang="nl-BE"/>
          </a:p>
        </p:txBody>
      </p:sp>
      <p:sp>
        <p:nvSpPr>
          <p:cNvPr id="2088" name="Line 40"/>
          <p:cNvSpPr>
            <a:spLocks noChangeShapeType="1"/>
          </p:cNvSpPr>
          <p:nvPr/>
        </p:nvSpPr>
        <p:spPr bwMode="auto">
          <a:xfrm>
            <a:off x="3995738" y="2565400"/>
            <a:ext cx="288925" cy="2447925"/>
          </a:xfrm>
          <a:prstGeom prst="line">
            <a:avLst/>
          </a:prstGeom>
          <a:noFill/>
          <a:ln w="9525">
            <a:solidFill>
              <a:schemeClr val="tx1"/>
            </a:solidFill>
            <a:round/>
            <a:headEnd/>
            <a:tailEnd type="triangle" w="med" len="med"/>
          </a:ln>
          <a:effectLst/>
        </p:spPr>
        <p:txBody>
          <a:bodyPr/>
          <a:lstStyle/>
          <a:p>
            <a:endParaRPr lang="nl-BE"/>
          </a:p>
        </p:txBody>
      </p:sp>
      <p:sp>
        <p:nvSpPr>
          <p:cNvPr id="2089" name="Line 41"/>
          <p:cNvSpPr>
            <a:spLocks noChangeShapeType="1"/>
          </p:cNvSpPr>
          <p:nvPr/>
        </p:nvSpPr>
        <p:spPr bwMode="auto">
          <a:xfrm>
            <a:off x="3995738" y="2636838"/>
            <a:ext cx="792162" cy="1439862"/>
          </a:xfrm>
          <a:prstGeom prst="line">
            <a:avLst/>
          </a:prstGeom>
          <a:noFill/>
          <a:ln w="9525">
            <a:solidFill>
              <a:schemeClr val="tx1"/>
            </a:solidFill>
            <a:round/>
            <a:headEnd/>
            <a:tailEnd type="triangle" w="med" len="med"/>
          </a:ln>
          <a:effectLst/>
        </p:spPr>
        <p:txBody>
          <a:bodyPr/>
          <a:lstStyle/>
          <a:p>
            <a:endParaRPr lang="nl-BE"/>
          </a:p>
        </p:txBody>
      </p:sp>
      <p:sp>
        <p:nvSpPr>
          <p:cNvPr id="2090" name="Line 42"/>
          <p:cNvSpPr>
            <a:spLocks noChangeShapeType="1"/>
          </p:cNvSpPr>
          <p:nvPr/>
        </p:nvSpPr>
        <p:spPr bwMode="auto">
          <a:xfrm>
            <a:off x="3995738" y="2636838"/>
            <a:ext cx="1800225" cy="2376487"/>
          </a:xfrm>
          <a:prstGeom prst="line">
            <a:avLst/>
          </a:prstGeom>
          <a:noFill/>
          <a:ln w="9525">
            <a:solidFill>
              <a:schemeClr val="tx1"/>
            </a:solidFill>
            <a:round/>
            <a:headEnd/>
            <a:tailEnd type="triangle" w="med" len="med"/>
          </a:ln>
          <a:effectLst/>
        </p:spPr>
        <p:txBody>
          <a:bodyPr/>
          <a:lstStyle/>
          <a:p>
            <a:endParaRPr lang="nl-BE"/>
          </a:p>
        </p:txBody>
      </p:sp>
      <p:sp>
        <p:nvSpPr>
          <p:cNvPr id="2091" name="Line 43"/>
          <p:cNvSpPr>
            <a:spLocks noChangeShapeType="1"/>
          </p:cNvSpPr>
          <p:nvPr/>
        </p:nvSpPr>
        <p:spPr bwMode="auto">
          <a:xfrm>
            <a:off x="4067175" y="2565400"/>
            <a:ext cx="1296988" cy="3240088"/>
          </a:xfrm>
          <a:prstGeom prst="line">
            <a:avLst/>
          </a:prstGeom>
          <a:noFill/>
          <a:ln w="9525">
            <a:solidFill>
              <a:schemeClr val="tx1"/>
            </a:solidFill>
            <a:round/>
            <a:headEnd/>
            <a:tailEnd type="triangle" w="med" len="med"/>
          </a:ln>
          <a:effectLst/>
        </p:spPr>
        <p:txBody>
          <a:bodyPr/>
          <a:lstStyle/>
          <a:p>
            <a:endParaRPr lang="nl-BE"/>
          </a:p>
        </p:txBody>
      </p:sp>
      <p:sp>
        <p:nvSpPr>
          <p:cNvPr id="2092" name="Line 44"/>
          <p:cNvSpPr>
            <a:spLocks noChangeShapeType="1"/>
          </p:cNvSpPr>
          <p:nvPr/>
        </p:nvSpPr>
        <p:spPr bwMode="auto">
          <a:xfrm flipH="1">
            <a:off x="1835150" y="2565400"/>
            <a:ext cx="2160588" cy="2016125"/>
          </a:xfrm>
          <a:prstGeom prst="line">
            <a:avLst/>
          </a:prstGeom>
          <a:noFill/>
          <a:ln w="9525">
            <a:solidFill>
              <a:schemeClr val="tx1"/>
            </a:solidFill>
            <a:round/>
            <a:headEnd/>
            <a:tailEnd type="triangle" w="med" len="med"/>
          </a:ln>
          <a:effectLst/>
        </p:spPr>
        <p:txBody>
          <a:bodyPr/>
          <a:lstStyle/>
          <a:p>
            <a:endParaRPr lang="nl-BE"/>
          </a:p>
        </p:txBody>
      </p:sp>
      <p:sp>
        <p:nvSpPr>
          <p:cNvPr id="2093" name="Line 45"/>
          <p:cNvSpPr>
            <a:spLocks noChangeShapeType="1"/>
          </p:cNvSpPr>
          <p:nvPr/>
        </p:nvSpPr>
        <p:spPr bwMode="auto">
          <a:xfrm flipH="1">
            <a:off x="1116013" y="2565400"/>
            <a:ext cx="2879725" cy="1584325"/>
          </a:xfrm>
          <a:prstGeom prst="line">
            <a:avLst/>
          </a:prstGeom>
          <a:noFill/>
          <a:ln w="9525">
            <a:solidFill>
              <a:schemeClr val="tx1"/>
            </a:solidFill>
            <a:round/>
            <a:headEnd/>
            <a:tailEnd type="triangle" w="med" len="med"/>
          </a:ln>
          <a:effectLst/>
        </p:spPr>
        <p:txBody>
          <a:bodyPr/>
          <a:lstStyle/>
          <a:p>
            <a:endParaRPr lang="nl-BE"/>
          </a:p>
        </p:txBody>
      </p:sp>
      <p:sp>
        <p:nvSpPr>
          <p:cNvPr id="2094" name="Line 46"/>
          <p:cNvSpPr>
            <a:spLocks noChangeShapeType="1"/>
          </p:cNvSpPr>
          <p:nvPr/>
        </p:nvSpPr>
        <p:spPr bwMode="auto">
          <a:xfrm flipH="1">
            <a:off x="755650" y="2565400"/>
            <a:ext cx="3311525" cy="3024188"/>
          </a:xfrm>
          <a:prstGeom prst="line">
            <a:avLst/>
          </a:prstGeom>
          <a:noFill/>
          <a:ln w="9525">
            <a:solidFill>
              <a:schemeClr val="tx1"/>
            </a:solidFill>
            <a:round/>
            <a:headEnd/>
            <a:tailEnd type="triangle" w="med" len="med"/>
          </a:ln>
          <a:effectLst/>
        </p:spPr>
        <p:txBody>
          <a:bodyPr/>
          <a:lstStyle/>
          <a:p>
            <a:endParaRPr lang="nl-BE"/>
          </a:p>
        </p:txBody>
      </p:sp>
      <p:sp>
        <p:nvSpPr>
          <p:cNvPr id="2095" name="Line 47"/>
          <p:cNvSpPr>
            <a:spLocks noChangeShapeType="1"/>
          </p:cNvSpPr>
          <p:nvPr/>
        </p:nvSpPr>
        <p:spPr bwMode="auto">
          <a:xfrm flipH="1">
            <a:off x="3492500" y="2565400"/>
            <a:ext cx="1079500" cy="576263"/>
          </a:xfrm>
          <a:prstGeom prst="line">
            <a:avLst/>
          </a:prstGeom>
          <a:noFill/>
          <a:ln w="9525">
            <a:solidFill>
              <a:srgbClr val="3366FF"/>
            </a:solidFill>
            <a:round/>
            <a:headEnd/>
            <a:tailEnd type="triangle" w="med" len="med"/>
          </a:ln>
          <a:effectLst/>
        </p:spPr>
        <p:txBody>
          <a:bodyPr/>
          <a:lstStyle/>
          <a:p>
            <a:endParaRPr lang="nl-BE"/>
          </a:p>
        </p:txBody>
      </p:sp>
      <p:sp>
        <p:nvSpPr>
          <p:cNvPr id="2096" name="Line 48"/>
          <p:cNvSpPr>
            <a:spLocks noChangeShapeType="1"/>
          </p:cNvSpPr>
          <p:nvPr/>
        </p:nvSpPr>
        <p:spPr bwMode="auto">
          <a:xfrm flipH="1">
            <a:off x="3851275" y="2565400"/>
            <a:ext cx="649288" cy="1511300"/>
          </a:xfrm>
          <a:prstGeom prst="line">
            <a:avLst/>
          </a:prstGeom>
          <a:noFill/>
          <a:ln w="9525">
            <a:solidFill>
              <a:srgbClr val="0000FF"/>
            </a:solidFill>
            <a:round/>
            <a:headEnd/>
            <a:tailEnd type="triangle" w="med" len="med"/>
          </a:ln>
          <a:effectLst/>
        </p:spPr>
        <p:txBody>
          <a:bodyPr/>
          <a:lstStyle/>
          <a:p>
            <a:endParaRPr lang="nl-BE"/>
          </a:p>
        </p:txBody>
      </p:sp>
      <p:sp>
        <p:nvSpPr>
          <p:cNvPr id="2097" name="Line 49"/>
          <p:cNvSpPr>
            <a:spLocks noChangeShapeType="1"/>
          </p:cNvSpPr>
          <p:nvPr/>
        </p:nvSpPr>
        <p:spPr bwMode="auto">
          <a:xfrm flipH="1">
            <a:off x="3348038" y="2565400"/>
            <a:ext cx="1152525" cy="2447925"/>
          </a:xfrm>
          <a:prstGeom prst="line">
            <a:avLst/>
          </a:prstGeom>
          <a:noFill/>
          <a:ln w="9525">
            <a:solidFill>
              <a:srgbClr val="0000FF"/>
            </a:solidFill>
            <a:round/>
            <a:headEnd/>
            <a:tailEnd type="triangle" w="med" len="med"/>
          </a:ln>
          <a:effectLst/>
        </p:spPr>
        <p:txBody>
          <a:bodyPr/>
          <a:lstStyle/>
          <a:p>
            <a:endParaRPr lang="nl-BE"/>
          </a:p>
        </p:txBody>
      </p:sp>
      <p:sp>
        <p:nvSpPr>
          <p:cNvPr id="2098" name="Line 50"/>
          <p:cNvSpPr>
            <a:spLocks noChangeShapeType="1"/>
          </p:cNvSpPr>
          <p:nvPr/>
        </p:nvSpPr>
        <p:spPr bwMode="auto">
          <a:xfrm>
            <a:off x="4500563" y="2636838"/>
            <a:ext cx="287337" cy="1439862"/>
          </a:xfrm>
          <a:prstGeom prst="line">
            <a:avLst/>
          </a:prstGeom>
          <a:noFill/>
          <a:ln w="9525">
            <a:solidFill>
              <a:srgbClr val="0000FF"/>
            </a:solidFill>
            <a:round/>
            <a:headEnd/>
            <a:tailEnd type="triangle" w="med" len="med"/>
          </a:ln>
          <a:effectLst/>
        </p:spPr>
        <p:txBody>
          <a:bodyPr/>
          <a:lstStyle/>
          <a:p>
            <a:endParaRPr lang="nl-BE"/>
          </a:p>
        </p:txBody>
      </p:sp>
      <p:sp>
        <p:nvSpPr>
          <p:cNvPr id="2099" name="Line 51"/>
          <p:cNvSpPr>
            <a:spLocks noChangeShapeType="1"/>
          </p:cNvSpPr>
          <p:nvPr/>
        </p:nvSpPr>
        <p:spPr bwMode="auto">
          <a:xfrm>
            <a:off x="4500563" y="2565400"/>
            <a:ext cx="1295400" cy="2447925"/>
          </a:xfrm>
          <a:prstGeom prst="line">
            <a:avLst/>
          </a:prstGeom>
          <a:noFill/>
          <a:ln w="9525">
            <a:solidFill>
              <a:srgbClr val="0000FF"/>
            </a:solidFill>
            <a:round/>
            <a:headEnd/>
            <a:tailEnd type="triangle" w="med" len="med"/>
          </a:ln>
          <a:effectLst/>
        </p:spPr>
        <p:txBody>
          <a:bodyPr/>
          <a:lstStyle/>
          <a:p>
            <a:endParaRPr lang="nl-BE"/>
          </a:p>
        </p:txBody>
      </p:sp>
      <p:sp>
        <p:nvSpPr>
          <p:cNvPr id="2100" name="Line 52"/>
          <p:cNvSpPr>
            <a:spLocks noChangeShapeType="1"/>
          </p:cNvSpPr>
          <p:nvPr/>
        </p:nvSpPr>
        <p:spPr bwMode="auto">
          <a:xfrm flipH="1">
            <a:off x="4284663" y="2565400"/>
            <a:ext cx="287337" cy="2447925"/>
          </a:xfrm>
          <a:prstGeom prst="line">
            <a:avLst/>
          </a:prstGeom>
          <a:noFill/>
          <a:ln w="9525">
            <a:solidFill>
              <a:srgbClr val="0000FF"/>
            </a:solidFill>
            <a:round/>
            <a:headEnd/>
            <a:tailEnd type="triangle" w="med" len="med"/>
          </a:ln>
          <a:effectLst/>
        </p:spPr>
        <p:txBody>
          <a:bodyPr/>
          <a:lstStyle/>
          <a:p>
            <a:endParaRPr lang="nl-BE"/>
          </a:p>
        </p:txBody>
      </p:sp>
      <p:sp>
        <p:nvSpPr>
          <p:cNvPr id="2101" name="Oval 53"/>
          <p:cNvSpPr>
            <a:spLocks noChangeArrowheads="1"/>
          </p:cNvSpPr>
          <p:nvPr/>
        </p:nvSpPr>
        <p:spPr bwMode="auto">
          <a:xfrm>
            <a:off x="7215206" y="1571611"/>
            <a:ext cx="1712894" cy="642943"/>
          </a:xfrm>
          <a:prstGeom prst="ellipse">
            <a:avLst/>
          </a:prstGeom>
          <a:noFill/>
          <a:ln w="9525">
            <a:solidFill>
              <a:schemeClr val="tx1"/>
            </a:solidFill>
            <a:round/>
            <a:headEnd/>
            <a:tailEnd/>
          </a:ln>
          <a:effectLst/>
        </p:spPr>
        <p:txBody>
          <a:bodyPr wrap="none" anchor="ctr"/>
          <a:lstStyle/>
          <a:p>
            <a:pPr algn="ctr"/>
            <a:r>
              <a:rPr lang="fr-BE" sz="1200" dirty="0" smtClean="0"/>
              <a:t>Entités (semi-) </a:t>
            </a:r>
          </a:p>
          <a:p>
            <a:pPr algn="ctr"/>
            <a:r>
              <a:rPr lang="fr-BE" sz="1200" dirty="0" smtClean="0"/>
              <a:t>autonomes</a:t>
            </a:r>
            <a:endParaRPr lang="fr-BE" sz="1200" dirty="0"/>
          </a:p>
        </p:txBody>
      </p:sp>
      <p:sp>
        <p:nvSpPr>
          <p:cNvPr id="2103" name="Line 55"/>
          <p:cNvSpPr>
            <a:spLocks noChangeShapeType="1"/>
          </p:cNvSpPr>
          <p:nvPr/>
        </p:nvSpPr>
        <p:spPr bwMode="auto">
          <a:xfrm>
            <a:off x="4500563" y="2565400"/>
            <a:ext cx="863600" cy="3240088"/>
          </a:xfrm>
          <a:prstGeom prst="line">
            <a:avLst/>
          </a:prstGeom>
          <a:noFill/>
          <a:ln w="9525">
            <a:solidFill>
              <a:srgbClr val="3366FF"/>
            </a:solidFill>
            <a:round/>
            <a:headEnd/>
            <a:tailEnd type="triangle" w="med" len="med"/>
          </a:ln>
          <a:effectLst/>
        </p:spPr>
        <p:txBody>
          <a:bodyPr/>
          <a:lstStyle/>
          <a:p>
            <a:endParaRPr lang="nl-BE"/>
          </a:p>
        </p:txBody>
      </p:sp>
      <p:sp>
        <p:nvSpPr>
          <p:cNvPr id="2104" name="Line 56"/>
          <p:cNvSpPr>
            <a:spLocks noChangeShapeType="1"/>
          </p:cNvSpPr>
          <p:nvPr/>
        </p:nvSpPr>
        <p:spPr bwMode="auto">
          <a:xfrm flipH="1">
            <a:off x="1116013" y="2565400"/>
            <a:ext cx="3384550" cy="1584325"/>
          </a:xfrm>
          <a:prstGeom prst="line">
            <a:avLst/>
          </a:prstGeom>
          <a:noFill/>
          <a:ln w="9525">
            <a:solidFill>
              <a:srgbClr val="3366FF"/>
            </a:solidFill>
            <a:round/>
            <a:headEnd/>
            <a:tailEnd type="triangle" w="med" len="med"/>
          </a:ln>
          <a:effectLst/>
        </p:spPr>
        <p:txBody>
          <a:bodyPr/>
          <a:lstStyle/>
          <a:p>
            <a:endParaRPr lang="nl-BE"/>
          </a:p>
        </p:txBody>
      </p:sp>
      <p:sp>
        <p:nvSpPr>
          <p:cNvPr id="2105" name="Line 57"/>
          <p:cNvSpPr>
            <a:spLocks noChangeShapeType="1"/>
          </p:cNvSpPr>
          <p:nvPr/>
        </p:nvSpPr>
        <p:spPr bwMode="auto">
          <a:xfrm flipH="1">
            <a:off x="1908175" y="2565400"/>
            <a:ext cx="2592388" cy="1943100"/>
          </a:xfrm>
          <a:prstGeom prst="line">
            <a:avLst/>
          </a:prstGeom>
          <a:noFill/>
          <a:ln w="9525">
            <a:solidFill>
              <a:srgbClr val="3366FF"/>
            </a:solidFill>
            <a:round/>
            <a:headEnd/>
            <a:tailEnd type="triangle" w="med" len="med"/>
          </a:ln>
          <a:effectLst/>
        </p:spPr>
        <p:txBody>
          <a:bodyPr/>
          <a:lstStyle/>
          <a:p>
            <a:endParaRPr lang="nl-BE"/>
          </a:p>
        </p:txBody>
      </p:sp>
      <p:sp>
        <p:nvSpPr>
          <p:cNvPr id="2107" name="Line 59"/>
          <p:cNvSpPr>
            <a:spLocks noChangeShapeType="1"/>
          </p:cNvSpPr>
          <p:nvPr/>
        </p:nvSpPr>
        <p:spPr bwMode="auto">
          <a:xfrm flipH="1">
            <a:off x="714348" y="2500306"/>
            <a:ext cx="3816350" cy="3024188"/>
          </a:xfrm>
          <a:prstGeom prst="line">
            <a:avLst/>
          </a:prstGeom>
          <a:noFill/>
          <a:ln w="9525">
            <a:solidFill>
              <a:srgbClr val="3366FF"/>
            </a:solidFill>
            <a:round/>
            <a:headEnd/>
            <a:tailEnd type="triangle" w="med" len="med"/>
          </a:ln>
          <a:effectLst/>
        </p:spPr>
        <p:txBody>
          <a:bodyPr/>
          <a:lstStyle/>
          <a:p>
            <a:endParaRPr lang="nl-BE"/>
          </a:p>
        </p:txBody>
      </p:sp>
      <p:sp>
        <p:nvSpPr>
          <p:cNvPr id="2108" name="Line 60"/>
          <p:cNvSpPr>
            <a:spLocks noChangeShapeType="1"/>
          </p:cNvSpPr>
          <p:nvPr/>
        </p:nvSpPr>
        <p:spPr bwMode="auto">
          <a:xfrm>
            <a:off x="5500694" y="1071546"/>
            <a:ext cx="2278085" cy="4089413"/>
          </a:xfrm>
          <a:prstGeom prst="line">
            <a:avLst/>
          </a:prstGeom>
          <a:noFill/>
          <a:ln w="6350" cap="rnd">
            <a:solidFill>
              <a:schemeClr val="tx1"/>
            </a:solidFill>
            <a:prstDash val="sysDot"/>
            <a:round/>
            <a:headEnd/>
            <a:tailEnd type="oval" w="med" len="med"/>
          </a:ln>
          <a:effectLst/>
        </p:spPr>
        <p:txBody>
          <a:bodyPr/>
          <a:lstStyle/>
          <a:p>
            <a:endParaRPr lang="nl-BE"/>
          </a:p>
        </p:txBody>
      </p:sp>
      <p:sp>
        <p:nvSpPr>
          <p:cNvPr id="2109" name="Line 61"/>
          <p:cNvSpPr>
            <a:spLocks noChangeShapeType="1"/>
          </p:cNvSpPr>
          <p:nvPr/>
        </p:nvSpPr>
        <p:spPr bwMode="auto">
          <a:xfrm>
            <a:off x="1142976" y="1571612"/>
            <a:ext cx="73025" cy="3168650"/>
          </a:xfrm>
          <a:prstGeom prst="line">
            <a:avLst/>
          </a:prstGeom>
          <a:noFill/>
          <a:ln w="9525">
            <a:solidFill>
              <a:schemeClr val="tx1"/>
            </a:solidFill>
            <a:round/>
            <a:headEnd/>
            <a:tailEnd type="triangle" w="med" len="med"/>
          </a:ln>
          <a:effectLst/>
        </p:spPr>
        <p:txBody>
          <a:bodyPr/>
          <a:lstStyle/>
          <a:p>
            <a:endParaRPr lang="nl-BE"/>
          </a:p>
        </p:txBody>
      </p:sp>
      <p:sp>
        <p:nvSpPr>
          <p:cNvPr id="2110" name="Line 62"/>
          <p:cNvSpPr>
            <a:spLocks noChangeShapeType="1"/>
          </p:cNvSpPr>
          <p:nvPr/>
        </p:nvSpPr>
        <p:spPr bwMode="auto">
          <a:xfrm>
            <a:off x="1071538" y="1571612"/>
            <a:ext cx="720725" cy="3240087"/>
          </a:xfrm>
          <a:prstGeom prst="line">
            <a:avLst/>
          </a:prstGeom>
          <a:noFill/>
          <a:ln w="9525">
            <a:solidFill>
              <a:schemeClr val="tx1"/>
            </a:solidFill>
            <a:round/>
            <a:headEnd/>
            <a:tailEnd type="triangle" w="med" len="med"/>
          </a:ln>
          <a:effectLst/>
        </p:spPr>
        <p:txBody>
          <a:bodyPr/>
          <a:lstStyle/>
          <a:p>
            <a:endParaRPr lang="nl-BE" dirty="0"/>
          </a:p>
        </p:txBody>
      </p:sp>
      <p:sp>
        <p:nvSpPr>
          <p:cNvPr id="2111" name="Line 63"/>
          <p:cNvSpPr>
            <a:spLocks noChangeShapeType="1"/>
          </p:cNvSpPr>
          <p:nvPr/>
        </p:nvSpPr>
        <p:spPr bwMode="auto">
          <a:xfrm flipH="1">
            <a:off x="684211" y="1571612"/>
            <a:ext cx="387326" cy="4091001"/>
          </a:xfrm>
          <a:prstGeom prst="line">
            <a:avLst/>
          </a:prstGeom>
          <a:noFill/>
          <a:ln w="9525">
            <a:solidFill>
              <a:schemeClr val="tx1"/>
            </a:solidFill>
            <a:round/>
            <a:headEnd/>
            <a:tailEnd type="triangle" w="med" len="med"/>
          </a:ln>
          <a:effectLst/>
        </p:spPr>
        <p:txBody>
          <a:bodyPr/>
          <a:lstStyle/>
          <a:p>
            <a:endParaRPr lang="nl-BE"/>
          </a:p>
        </p:txBody>
      </p:sp>
      <p:sp>
        <p:nvSpPr>
          <p:cNvPr id="2112" name="Line 64"/>
          <p:cNvSpPr>
            <a:spLocks noChangeShapeType="1"/>
          </p:cNvSpPr>
          <p:nvPr/>
        </p:nvSpPr>
        <p:spPr bwMode="auto">
          <a:xfrm>
            <a:off x="5500694" y="1000108"/>
            <a:ext cx="2300291" cy="1941514"/>
          </a:xfrm>
          <a:prstGeom prst="line">
            <a:avLst/>
          </a:prstGeom>
          <a:noFill/>
          <a:ln w="6350" cap="rnd">
            <a:solidFill>
              <a:schemeClr val="tx1"/>
            </a:solidFill>
            <a:prstDash val="sysDot"/>
            <a:round/>
            <a:headEnd/>
            <a:tailEnd type="oval" w="med" len="med"/>
          </a:ln>
          <a:effectLst/>
        </p:spPr>
        <p:txBody>
          <a:bodyPr/>
          <a:lstStyle/>
          <a:p>
            <a:endParaRPr lang="nl-BE"/>
          </a:p>
        </p:txBody>
      </p:sp>
      <p:sp>
        <p:nvSpPr>
          <p:cNvPr id="2113" name="Line 65"/>
          <p:cNvSpPr>
            <a:spLocks noChangeShapeType="1"/>
          </p:cNvSpPr>
          <p:nvPr/>
        </p:nvSpPr>
        <p:spPr bwMode="auto">
          <a:xfrm>
            <a:off x="5500694" y="1071546"/>
            <a:ext cx="2300291" cy="2874967"/>
          </a:xfrm>
          <a:prstGeom prst="line">
            <a:avLst/>
          </a:prstGeom>
          <a:noFill/>
          <a:ln w="6350" cap="rnd">
            <a:solidFill>
              <a:schemeClr val="tx1"/>
            </a:solidFill>
            <a:prstDash val="sysDot"/>
            <a:round/>
            <a:headEnd/>
            <a:tailEnd type="oval" w="med" len="med"/>
          </a:ln>
          <a:effectLst/>
        </p:spPr>
        <p:txBody>
          <a:bodyPr/>
          <a:lstStyle/>
          <a:p>
            <a:endParaRPr lang="nl-BE"/>
          </a:p>
        </p:txBody>
      </p:sp>
      <p:sp>
        <p:nvSpPr>
          <p:cNvPr id="2114" name="Line 66"/>
          <p:cNvSpPr>
            <a:spLocks noChangeShapeType="1"/>
          </p:cNvSpPr>
          <p:nvPr/>
        </p:nvSpPr>
        <p:spPr bwMode="auto">
          <a:xfrm>
            <a:off x="5500694" y="857232"/>
            <a:ext cx="2300291" cy="3452815"/>
          </a:xfrm>
          <a:prstGeom prst="line">
            <a:avLst/>
          </a:prstGeom>
          <a:noFill/>
          <a:ln w="6350" cap="rnd">
            <a:solidFill>
              <a:schemeClr val="tx1"/>
            </a:solidFill>
            <a:prstDash val="sysDot"/>
            <a:round/>
            <a:headEnd/>
            <a:tailEnd type="oval" w="med" len="med"/>
          </a:ln>
          <a:effectLst/>
        </p:spPr>
        <p:txBody>
          <a:bodyPr/>
          <a:lstStyle/>
          <a:p>
            <a:endParaRPr lang="nl-BE"/>
          </a:p>
        </p:txBody>
      </p:sp>
      <p:sp>
        <p:nvSpPr>
          <p:cNvPr id="2115" name="Line 67"/>
          <p:cNvSpPr>
            <a:spLocks noChangeShapeType="1"/>
          </p:cNvSpPr>
          <p:nvPr/>
        </p:nvSpPr>
        <p:spPr bwMode="auto">
          <a:xfrm>
            <a:off x="5500694" y="928671"/>
            <a:ext cx="2286016" cy="2428892"/>
          </a:xfrm>
          <a:prstGeom prst="line">
            <a:avLst/>
          </a:prstGeom>
          <a:noFill/>
          <a:ln w="6350" cap="rnd">
            <a:solidFill>
              <a:schemeClr val="tx1"/>
            </a:solidFill>
            <a:prstDash val="sysDot"/>
            <a:round/>
            <a:headEnd/>
            <a:tailEnd type="oval" w="med" len="med"/>
          </a:ln>
          <a:effectLst/>
        </p:spPr>
        <p:txBody>
          <a:bodyPr/>
          <a:lstStyle/>
          <a:p>
            <a:endParaRPr lang="nl-BE"/>
          </a:p>
        </p:txBody>
      </p:sp>
      <p:sp>
        <p:nvSpPr>
          <p:cNvPr id="2116" name="Line 68"/>
          <p:cNvSpPr>
            <a:spLocks noChangeShapeType="1"/>
          </p:cNvSpPr>
          <p:nvPr/>
        </p:nvSpPr>
        <p:spPr bwMode="auto">
          <a:xfrm>
            <a:off x="2195513" y="908050"/>
            <a:ext cx="792162" cy="0"/>
          </a:xfrm>
          <a:prstGeom prst="line">
            <a:avLst/>
          </a:prstGeom>
          <a:noFill/>
          <a:ln w="9525">
            <a:solidFill>
              <a:schemeClr val="tx1"/>
            </a:solidFill>
            <a:prstDash val="dash"/>
            <a:round/>
            <a:headEnd/>
            <a:tailEnd/>
          </a:ln>
          <a:effectLst/>
        </p:spPr>
        <p:txBody>
          <a:bodyPr/>
          <a:lstStyle/>
          <a:p>
            <a:endParaRPr lang="nl-BE"/>
          </a:p>
        </p:txBody>
      </p:sp>
      <p:sp>
        <p:nvSpPr>
          <p:cNvPr id="2117" name="AutoShape 69"/>
          <p:cNvSpPr>
            <a:spLocks noChangeArrowheads="1"/>
          </p:cNvSpPr>
          <p:nvPr/>
        </p:nvSpPr>
        <p:spPr bwMode="auto">
          <a:xfrm>
            <a:off x="250825" y="4437063"/>
            <a:ext cx="1079500" cy="576262"/>
          </a:xfrm>
          <a:prstGeom prst="roundRect">
            <a:avLst>
              <a:gd name="adj" fmla="val 16667"/>
            </a:avLst>
          </a:prstGeom>
          <a:solidFill>
            <a:srgbClr val="CCFFCC"/>
          </a:solidFill>
          <a:ln w="9525">
            <a:solidFill>
              <a:schemeClr val="tx1"/>
            </a:solidFill>
            <a:round/>
            <a:headEnd/>
            <a:tailEnd/>
          </a:ln>
          <a:effectLst/>
        </p:spPr>
        <p:txBody>
          <a:bodyPr wrap="none" anchor="ctr"/>
          <a:lstStyle/>
          <a:p>
            <a:pPr algn="ctr"/>
            <a:r>
              <a:rPr lang="fr-BE" sz="1200" dirty="0" smtClean="0"/>
              <a:t>Auditorat </a:t>
            </a:r>
          </a:p>
          <a:p>
            <a:pPr algn="ctr"/>
            <a:r>
              <a:rPr lang="fr-BE" sz="1200" dirty="0" smtClean="0"/>
              <a:t>Général(5</a:t>
            </a:r>
            <a:r>
              <a:rPr lang="fr-BE" sz="1200" dirty="0"/>
              <a:t>)</a:t>
            </a:r>
            <a:endParaRPr lang="fr-FR" sz="1200" dirty="0"/>
          </a:p>
        </p:txBody>
      </p:sp>
      <p:sp>
        <p:nvSpPr>
          <p:cNvPr id="2118" name="Line 70"/>
          <p:cNvSpPr>
            <a:spLocks noChangeShapeType="1"/>
          </p:cNvSpPr>
          <p:nvPr/>
        </p:nvSpPr>
        <p:spPr bwMode="auto">
          <a:xfrm flipH="1">
            <a:off x="500034" y="1571612"/>
            <a:ext cx="500066" cy="2520949"/>
          </a:xfrm>
          <a:prstGeom prst="line">
            <a:avLst/>
          </a:prstGeom>
          <a:noFill/>
          <a:ln w="9525">
            <a:solidFill>
              <a:schemeClr val="tx1"/>
            </a:solidFill>
            <a:round/>
            <a:headEnd/>
            <a:tailEnd type="triangle" w="med" len="med"/>
          </a:ln>
          <a:effectLst/>
        </p:spPr>
        <p:txBody>
          <a:bodyPr/>
          <a:lstStyle/>
          <a:p>
            <a:endParaRPr lang="nl-BE"/>
          </a:p>
        </p:txBody>
      </p:sp>
      <p:sp>
        <p:nvSpPr>
          <p:cNvPr id="2119" name="Line 71"/>
          <p:cNvSpPr>
            <a:spLocks noChangeShapeType="1"/>
          </p:cNvSpPr>
          <p:nvPr/>
        </p:nvSpPr>
        <p:spPr bwMode="auto">
          <a:xfrm flipH="1">
            <a:off x="1258888" y="2492375"/>
            <a:ext cx="2736850" cy="2016125"/>
          </a:xfrm>
          <a:prstGeom prst="line">
            <a:avLst/>
          </a:prstGeom>
          <a:noFill/>
          <a:ln w="9525">
            <a:solidFill>
              <a:schemeClr val="tx1"/>
            </a:solidFill>
            <a:round/>
            <a:headEnd/>
            <a:tailEnd type="triangle" w="med" len="med"/>
          </a:ln>
          <a:effectLst/>
        </p:spPr>
        <p:txBody>
          <a:bodyPr/>
          <a:lstStyle/>
          <a:p>
            <a:endParaRPr lang="nl-BE"/>
          </a:p>
        </p:txBody>
      </p:sp>
      <p:sp>
        <p:nvSpPr>
          <p:cNvPr id="2120" name="Line 72"/>
          <p:cNvSpPr>
            <a:spLocks noChangeShapeType="1"/>
          </p:cNvSpPr>
          <p:nvPr/>
        </p:nvSpPr>
        <p:spPr bwMode="auto">
          <a:xfrm flipH="1">
            <a:off x="1258888" y="2565400"/>
            <a:ext cx="3168650" cy="1943100"/>
          </a:xfrm>
          <a:prstGeom prst="line">
            <a:avLst/>
          </a:prstGeom>
          <a:noFill/>
          <a:ln w="9525">
            <a:solidFill>
              <a:srgbClr val="3366FF"/>
            </a:solidFill>
            <a:round/>
            <a:headEnd/>
            <a:tailEnd type="triangle" w="med" len="med"/>
          </a:ln>
          <a:effectLst/>
        </p:spPr>
        <p:txBody>
          <a:bodyPr/>
          <a:lstStyle/>
          <a:p>
            <a:endParaRPr lang="nl-BE"/>
          </a:p>
        </p:txBody>
      </p:sp>
      <p:sp>
        <p:nvSpPr>
          <p:cNvPr id="65" name="Rechthoek 64"/>
          <p:cNvSpPr/>
          <p:nvPr/>
        </p:nvSpPr>
        <p:spPr>
          <a:xfrm>
            <a:off x="357158" y="142852"/>
            <a:ext cx="5857915" cy="369332"/>
          </a:xfrm>
          <a:prstGeom prst="rect">
            <a:avLst/>
          </a:prstGeom>
        </p:spPr>
        <p:txBody>
          <a:bodyPr wrap="square">
            <a:spAutoFit/>
          </a:bodyPr>
          <a:lstStyle/>
          <a:p>
            <a:r>
              <a:rPr lang="fr-BE" dirty="0" smtClean="0">
                <a:latin typeface="Calibri" pitchFamily="34" charset="0"/>
              </a:rPr>
              <a:t>Gestion de la structure au niveau macro – </a:t>
            </a:r>
            <a:r>
              <a:rPr lang="fr-BE" b="1" dirty="0" smtClean="0">
                <a:latin typeface="Calibri" pitchFamily="34" charset="0"/>
              </a:rPr>
              <a:t>situation actuelle</a:t>
            </a:r>
            <a:endParaRPr lang="nl-NL" b="1" dirty="0">
              <a:latin typeface="Calibri" pitchFamily="34" charset="0"/>
            </a:endParaRPr>
          </a:p>
        </p:txBody>
      </p:sp>
      <p:sp>
        <p:nvSpPr>
          <p:cNvPr id="69" name="AutoShape 11"/>
          <p:cNvSpPr>
            <a:spLocks noChangeArrowheads="1"/>
          </p:cNvSpPr>
          <p:nvPr/>
        </p:nvSpPr>
        <p:spPr bwMode="auto">
          <a:xfrm>
            <a:off x="7786710" y="5000636"/>
            <a:ext cx="857256" cy="357190"/>
          </a:xfrm>
          <a:prstGeom prst="roundRect">
            <a:avLst>
              <a:gd name="adj" fmla="val 16667"/>
            </a:avLst>
          </a:prstGeom>
          <a:solidFill>
            <a:srgbClr val="FFFF99"/>
          </a:solidFill>
          <a:ln w="9525">
            <a:solidFill>
              <a:schemeClr val="tx1"/>
            </a:solidFill>
            <a:round/>
            <a:headEnd/>
            <a:tailEnd/>
          </a:ln>
          <a:effectLst/>
        </p:spPr>
        <p:txBody>
          <a:bodyPr wrap="none" anchor="ctr"/>
          <a:lstStyle/>
          <a:p>
            <a:pPr algn="ctr"/>
            <a:r>
              <a:rPr lang="fr-BE" sz="1200" dirty="0"/>
              <a:t>IGO</a:t>
            </a:r>
            <a:endParaRPr lang="fr-FR" sz="1200" dirty="0"/>
          </a:p>
        </p:txBody>
      </p:sp>
      <p:sp>
        <p:nvSpPr>
          <p:cNvPr id="73" name="Oval 20"/>
          <p:cNvSpPr>
            <a:spLocks noChangeArrowheads="1"/>
          </p:cNvSpPr>
          <p:nvPr/>
        </p:nvSpPr>
        <p:spPr bwMode="auto">
          <a:xfrm>
            <a:off x="1357291" y="2786058"/>
            <a:ext cx="1214446" cy="500066"/>
          </a:xfrm>
          <a:prstGeom prst="ellipse">
            <a:avLst/>
          </a:prstGeom>
          <a:solidFill>
            <a:srgbClr val="FFFFFF"/>
          </a:solidFill>
          <a:ln w="9525">
            <a:solidFill>
              <a:schemeClr val="tx1"/>
            </a:solidFill>
            <a:round/>
            <a:headEnd/>
            <a:tailEnd/>
          </a:ln>
          <a:effectLst/>
        </p:spPr>
        <p:txBody>
          <a:bodyPr wrap="none" anchor="ctr"/>
          <a:lstStyle/>
          <a:p>
            <a:pPr algn="ctr"/>
            <a:r>
              <a:rPr lang="fr-BE" sz="1200" b="1" dirty="0" smtClean="0"/>
              <a:t>Service Qualité</a:t>
            </a:r>
            <a:endParaRPr lang="fr-FR" sz="1200" b="1" dirty="0"/>
          </a:p>
        </p:txBody>
      </p:sp>
      <p:sp>
        <p:nvSpPr>
          <p:cNvPr id="74" name="Line 64"/>
          <p:cNvSpPr>
            <a:spLocks noChangeShapeType="1"/>
          </p:cNvSpPr>
          <p:nvPr/>
        </p:nvSpPr>
        <p:spPr bwMode="auto">
          <a:xfrm>
            <a:off x="5500694" y="1000108"/>
            <a:ext cx="2286017" cy="3714776"/>
          </a:xfrm>
          <a:prstGeom prst="line">
            <a:avLst/>
          </a:prstGeom>
          <a:noFill/>
          <a:ln w="6350" cap="rnd">
            <a:solidFill>
              <a:schemeClr val="tx1"/>
            </a:solidFill>
            <a:prstDash val="sysDot"/>
            <a:round/>
            <a:headEnd/>
            <a:tailEnd type="oval" w="med" len="med"/>
          </a:ln>
          <a:effectLst/>
        </p:spPr>
        <p:txBody>
          <a:bodyPr/>
          <a:lstStyle/>
          <a:p>
            <a:endParaRPr lang="nl-BE"/>
          </a:p>
        </p:txBody>
      </p:sp>
      <p:sp>
        <p:nvSpPr>
          <p:cNvPr id="68" name="AutoShape 23"/>
          <p:cNvSpPr>
            <a:spLocks noChangeArrowheads="1"/>
          </p:cNvSpPr>
          <p:nvPr/>
        </p:nvSpPr>
        <p:spPr bwMode="auto">
          <a:xfrm>
            <a:off x="1357290" y="5643578"/>
            <a:ext cx="1025503" cy="530209"/>
          </a:xfrm>
          <a:prstGeom prst="roundRect">
            <a:avLst>
              <a:gd name="adj" fmla="val 16667"/>
            </a:avLst>
          </a:prstGeom>
          <a:solidFill>
            <a:srgbClr val="CCFFCC"/>
          </a:solidFill>
          <a:ln w="9525">
            <a:solidFill>
              <a:schemeClr val="tx1"/>
            </a:solidFill>
            <a:round/>
            <a:headEnd/>
            <a:tailEnd/>
          </a:ln>
          <a:effectLst/>
        </p:spPr>
        <p:txBody>
          <a:bodyPr wrap="none" anchor="ctr"/>
          <a:lstStyle/>
          <a:p>
            <a:pPr algn="ctr"/>
            <a:r>
              <a:rPr lang="fr-BE" sz="1200" dirty="0" smtClean="0"/>
              <a:t>Auditorats du</a:t>
            </a:r>
          </a:p>
          <a:p>
            <a:pPr algn="ctr"/>
            <a:r>
              <a:rPr lang="fr-BE" sz="1200" dirty="0" smtClean="0"/>
              <a:t>Travail (21)</a:t>
            </a:r>
            <a:endParaRPr lang="fr-BE" sz="1200" dirty="0"/>
          </a:p>
        </p:txBody>
      </p:sp>
      <p:cxnSp>
        <p:nvCxnSpPr>
          <p:cNvPr id="71" name="Connecteur droit avec flèche 70"/>
          <p:cNvCxnSpPr/>
          <p:nvPr/>
        </p:nvCxnSpPr>
        <p:spPr>
          <a:xfrm rot="16200000" flipH="1">
            <a:off x="-750131" y="3321843"/>
            <a:ext cx="4000528" cy="64294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ChangeArrowheads="1"/>
          </p:cNvSpPr>
          <p:nvPr/>
        </p:nvSpPr>
        <p:spPr bwMode="auto">
          <a:xfrm>
            <a:off x="2484438" y="333375"/>
            <a:ext cx="3959225" cy="503238"/>
          </a:xfrm>
          <a:prstGeom prst="rect">
            <a:avLst/>
          </a:prstGeom>
          <a:solidFill>
            <a:srgbClr val="FF9900"/>
          </a:solidFill>
          <a:ln w="9525">
            <a:solidFill>
              <a:schemeClr val="tx1"/>
            </a:solidFill>
            <a:miter lim="800000"/>
            <a:headEnd/>
            <a:tailEnd/>
          </a:ln>
          <a:effectLst/>
        </p:spPr>
        <p:txBody>
          <a:bodyPr wrap="none" anchor="ctr"/>
          <a:lstStyle/>
          <a:p>
            <a:pPr algn="ctr"/>
            <a:r>
              <a:rPr lang="fr-BE" sz="1200" b="1" dirty="0" smtClean="0"/>
              <a:t>Service commun de gestion</a:t>
            </a:r>
            <a:endParaRPr lang="fr-FR" sz="1200" b="1" dirty="0"/>
          </a:p>
        </p:txBody>
      </p:sp>
      <p:sp>
        <p:nvSpPr>
          <p:cNvPr id="3077" name="Rectangle 5"/>
          <p:cNvSpPr>
            <a:spLocks noChangeArrowheads="1"/>
          </p:cNvSpPr>
          <p:nvPr/>
        </p:nvSpPr>
        <p:spPr bwMode="auto">
          <a:xfrm>
            <a:off x="323850" y="476250"/>
            <a:ext cx="1511300" cy="865188"/>
          </a:xfrm>
          <a:prstGeom prst="rect">
            <a:avLst/>
          </a:prstGeom>
          <a:solidFill>
            <a:srgbClr val="FF99CC"/>
          </a:solidFill>
          <a:ln w="9525">
            <a:solidFill>
              <a:schemeClr val="tx1"/>
            </a:solidFill>
            <a:miter lim="800000"/>
            <a:headEnd/>
            <a:tailEnd/>
          </a:ln>
          <a:effectLst/>
        </p:spPr>
        <p:txBody>
          <a:bodyPr wrap="none" anchor="ctr"/>
          <a:lstStyle/>
          <a:p>
            <a:pPr algn="ctr"/>
            <a:r>
              <a:rPr lang="fr-BE" sz="1400" dirty="0" smtClean="0"/>
              <a:t>Collège PG + </a:t>
            </a:r>
          </a:p>
          <a:p>
            <a:pPr algn="ctr"/>
            <a:r>
              <a:rPr lang="fr-BE" sz="1400" dirty="0" smtClean="0"/>
              <a:t>Conseil des PR</a:t>
            </a:r>
            <a:endParaRPr lang="fr-BE" sz="1400" dirty="0"/>
          </a:p>
        </p:txBody>
      </p:sp>
      <p:sp>
        <p:nvSpPr>
          <p:cNvPr id="3078" name="Rectangle 6"/>
          <p:cNvSpPr>
            <a:spLocks noChangeArrowheads="1"/>
          </p:cNvSpPr>
          <p:nvPr/>
        </p:nvSpPr>
        <p:spPr bwMode="auto">
          <a:xfrm>
            <a:off x="7019925" y="404813"/>
            <a:ext cx="1511300" cy="865187"/>
          </a:xfrm>
          <a:prstGeom prst="rect">
            <a:avLst/>
          </a:prstGeom>
          <a:solidFill>
            <a:srgbClr val="FF99CC"/>
          </a:solidFill>
          <a:ln w="9525">
            <a:solidFill>
              <a:schemeClr val="tx1"/>
            </a:solidFill>
            <a:miter lim="800000"/>
            <a:headEnd/>
            <a:tailEnd/>
          </a:ln>
          <a:effectLst/>
        </p:spPr>
        <p:txBody>
          <a:bodyPr wrap="none" anchor="ctr"/>
          <a:lstStyle/>
          <a:p>
            <a:pPr algn="ctr"/>
            <a:r>
              <a:rPr lang="fr-BE" sz="1400" dirty="0" smtClean="0"/>
              <a:t>Collège du Siège</a:t>
            </a:r>
            <a:endParaRPr lang="fr-FR" sz="1400" dirty="0"/>
          </a:p>
        </p:txBody>
      </p:sp>
      <p:sp>
        <p:nvSpPr>
          <p:cNvPr id="3079" name="Rectangle 7"/>
          <p:cNvSpPr>
            <a:spLocks noChangeArrowheads="1"/>
          </p:cNvSpPr>
          <p:nvPr/>
        </p:nvSpPr>
        <p:spPr bwMode="auto">
          <a:xfrm>
            <a:off x="2484438" y="1196975"/>
            <a:ext cx="1008062" cy="647700"/>
          </a:xfrm>
          <a:prstGeom prst="rect">
            <a:avLst/>
          </a:prstGeom>
          <a:solidFill>
            <a:srgbClr val="00FFFF"/>
          </a:solidFill>
          <a:ln w="9525">
            <a:solidFill>
              <a:schemeClr val="tx1"/>
            </a:solidFill>
            <a:miter lim="800000"/>
            <a:headEnd/>
            <a:tailEnd/>
          </a:ln>
          <a:effectLst/>
        </p:spPr>
        <p:txBody>
          <a:bodyPr wrap="none" anchor="ctr"/>
          <a:lstStyle/>
          <a:p>
            <a:pPr algn="ctr"/>
            <a:r>
              <a:rPr lang="fr-BE" sz="1200" dirty="0" smtClean="0"/>
              <a:t>Ministre</a:t>
            </a:r>
            <a:endParaRPr lang="fr-BE" sz="1200" dirty="0"/>
          </a:p>
        </p:txBody>
      </p:sp>
      <p:sp>
        <p:nvSpPr>
          <p:cNvPr id="3080" name="Rectangle 8"/>
          <p:cNvSpPr>
            <a:spLocks noChangeArrowheads="1"/>
          </p:cNvSpPr>
          <p:nvPr/>
        </p:nvSpPr>
        <p:spPr bwMode="auto">
          <a:xfrm>
            <a:off x="3348038" y="2205038"/>
            <a:ext cx="938210" cy="647700"/>
          </a:xfrm>
          <a:prstGeom prst="rect">
            <a:avLst/>
          </a:prstGeom>
          <a:solidFill>
            <a:schemeClr val="accent1"/>
          </a:solidFill>
          <a:ln w="9525">
            <a:solidFill>
              <a:schemeClr val="tx1"/>
            </a:solidFill>
            <a:miter lim="800000"/>
            <a:headEnd/>
            <a:tailEnd/>
          </a:ln>
          <a:effectLst/>
        </p:spPr>
        <p:txBody>
          <a:bodyPr wrap="none" anchor="ctr"/>
          <a:lstStyle/>
          <a:p>
            <a:pPr algn="ctr"/>
            <a:r>
              <a:rPr lang="fr-BE" sz="1200" dirty="0" smtClean="0"/>
              <a:t>Services </a:t>
            </a:r>
          </a:p>
          <a:p>
            <a:pPr algn="ctr"/>
            <a:r>
              <a:rPr lang="fr-BE" sz="1200" dirty="0" smtClean="0"/>
              <a:t>opérationnels</a:t>
            </a:r>
            <a:endParaRPr lang="fr-BE" sz="1200" dirty="0"/>
          </a:p>
        </p:txBody>
      </p:sp>
      <p:sp>
        <p:nvSpPr>
          <p:cNvPr id="3081" name="Rectangle 9"/>
          <p:cNvSpPr>
            <a:spLocks noChangeArrowheads="1"/>
          </p:cNvSpPr>
          <p:nvPr/>
        </p:nvSpPr>
        <p:spPr bwMode="auto">
          <a:xfrm>
            <a:off x="2484439" y="2205038"/>
            <a:ext cx="873116" cy="647700"/>
          </a:xfrm>
          <a:prstGeom prst="rect">
            <a:avLst/>
          </a:prstGeom>
          <a:solidFill>
            <a:schemeClr val="accent1"/>
          </a:solidFill>
          <a:ln w="9525">
            <a:solidFill>
              <a:schemeClr val="tx1"/>
            </a:solidFill>
            <a:miter lim="800000"/>
            <a:headEnd/>
            <a:tailEnd/>
          </a:ln>
          <a:effectLst/>
        </p:spPr>
        <p:txBody>
          <a:bodyPr wrap="none" anchor="ctr"/>
          <a:lstStyle/>
          <a:p>
            <a:pPr algn="ctr"/>
            <a:r>
              <a:rPr lang="fr-BE" sz="1200" dirty="0" err="1" smtClean="0"/>
              <a:t>Facility</a:t>
            </a:r>
            <a:endParaRPr lang="fr-FR" sz="1200" dirty="0"/>
          </a:p>
        </p:txBody>
      </p:sp>
      <p:sp>
        <p:nvSpPr>
          <p:cNvPr id="3082" name="Rectangle 10"/>
          <p:cNvSpPr>
            <a:spLocks noChangeArrowheads="1"/>
          </p:cNvSpPr>
          <p:nvPr/>
        </p:nvSpPr>
        <p:spPr bwMode="auto">
          <a:xfrm>
            <a:off x="2484438" y="1844675"/>
            <a:ext cx="3959225" cy="360363"/>
          </a:xfrm>
          <a:prstGeom prst="rect">
            <a:avLst/>
          </a:prstGeom>
          <a:solidFill>
            <a:srgbClr val="FFCC99"/>
          </a:solidFill>
          <a:ln w="9525">
            <a:solidFill>
              <a:schemeClr val="tx1"/>
            </a:solidFill>
            <a:miter lim="800000"/>
            <a:headEnd/>
            <a:tailEnd/>
          </a:ln>
          <a:effectLst/>
        </p:spPr>
        <p:txBody>
          <a:bodyPr wrap="none" anchor="ctr"/>
          <a:lstStyle/>
          <a:p>
            <a:pPr algn="ctr"/>
            <a:r>
              <a:rPr lang="fr-BE" sz="1200" dirty="0" smtClean="0"/>
              <a:t>Comité de Direction</a:t>
            </a:r>
            <a:endParaRPr lang="fr-FR" sz="1200" dirty="0"/>
          </a:p>
        </p:txBody>
      </p:sp>
      <p:sp>
        <p:nvSpPr>
          <p:cNvPr id="3083" name="Rectangle 11"/>
          <p:cNvSpPr>
            <a:spLocks noChangeArrowheads="1"/>
          </p:cNvSpPr>
          <p:nvPr/>
        </p:nvSpPr>
        <p:spPr bwMode="auto">
          <a:xfrm>
            <a:off x="2484438" y="836613"/>
            <a:ext cx="3959225" cy="360362"/>
          </a:xfrm>
          <a:prstGeom prst="rect">
            <a:avLst/>
          </a:prstGeom>
          <a:solidFill>
            <a:srgbClr val="FFCC99"/>
          </a:solidFill>
          <a:ln w="9525">
            <a:solidFill>
              <a:schemeClr val="tx1"/>
            </a:solidFill>
            <a:miter lim="800000"/>
            <a:headEnd/>
            <a:tailEnd/>
          </a:ln>
          <a:effectLst/>
        </p:spPr>
        <p:txBody>
          <a:bodyPr wrap="none" anchor="ctr"/>
          <a:lstStyle/>
          <a:p>
            <a:pPr algn="ctr"/>
            <a:r>
              <a:rPr lang="fr-BE" sz="1400" dirty="0" smtClean="0"/>
              <a:t>Conseil d’Administration</a:t>
            </a:r>
            <a:endParaRPr lang="fr-FR" sz="1400" dirty="0"/>
          </a:p>
        </p:txBody>
      </p:sp>
      <p:sp>
        <p:nvSpPr>
          <p:cNvPr id="3084" name="Rectangle 12"/>
          <p:cNvSpPr>
            <a:spLocks noChangeArrowheads="1"/>
          </p:cNvSpPr>
          <p:nvPr/>
        </p:nvSpPr>
        <p:spPr bwMode="auto">
          <a:xfrm>
            <a:off x="3492500" y="1196975"/>
            <a:ext cx="863600" cy="647700"/>
          </a:xfrm>
          <a:prstGeom prst="rect">
            <a:avLst/>
          </a:prstGeom>
          <a:solidFill>
            <a:schemeClr val="accent1"/>
          </a:solidFill>
          <a:ln w="9525">
            <a:solidFill>
              <a:schemeClr val="tx1"/>
            </a:solidFill>
            <a:miter lim="800000"/>
            <a:headEnd/>
            <a:tailEnd/>
          </a:ln>
          <a:effectLst/>
        </p:spPr>
        <p:txBody>
          <a:bodyPr wrap="none" anchor="ctr"/>
          <a:lstStyle/>
          <a:p>
            <a:pPr algn="ctr"/>
            <a:r>
              <a:rPr lang="fr-BE" sz="1200" dirty="0" smtClean="0"/>
              <a:t>SPF Justice</a:t>
            </a:r>
            <a:endParaRPr lang="fr-FR" sz="1200" dirty="0"/>
          </a:p>
        </p:txBody>
      </p:sp>
      <p:sp>
        <p:nvSpPr>
          <p:cNvPr id="3085" name="Rectangle 13"/>
          <p:cNvSpPr>
            <a:spLocks noChangeArrowheads="1"/>
          </p:cNvSpPr>
          <p:nvPr/>
        </p:nvSpPr>
        <p:spPr bwMode="auto">
          <a:xfrm>
            <a:off x="4356100" y="1196975"/>
            <a:ext cx="1008063" cy="647700"/>
          </a:xfrm>
          <a:prstGeom prst="rect">
            <a:avLst/>
          </a:prstGeom>
          <a:solidFill>
            <a:srgbClr val="FF99CC"/>
          </a:solidFill>
          <a:ln w="9525">
            <a:solidFill>
              <a:schemeClr val="tx1"/>
            </a:solidFill>
            <a:miter lim="800000"/>
            <a:headEnd/>
            <a:tailEnd/>
          </a:ln>
          <a:effectLst/>
        </p:spPr>
        <p:txBody>
          <a:bodyPr wrap="none" anchor="ctr"/>
          <a:lstStyle/>
          <a:p>
            <a:pPr algn="ctr"/>
            <a:r>
              <a:rPr lang="fr-BE" sz="1200" dirty="0" smtClean="0"/>
              <a:t>Collège du </a:t>
            </a:r>
          </a:p>
          <a:p>
            <a:pPr algn="ctr"/>
            <a:r>
              <a:rPr lang="fr-BE" sz="1200" dirty="0" smtClean="0"/>
              <a:t>Siège</a:t>
            </a:r>
            <a:endParaRPr lang="fr-FR" sz="1200" dirty="0"/>
          </a:p>
        </p:txBody>
      </p:sp>
      <p:sp>
        <p:nvSpPr>
          <p:cNvPr id="3086" name="Rectangle 14"/>
          <p:cNvSpPr>
            <a:spLocks noChangeArrowheads="1"/>
          </p:cNvSpPr>
          <p:nvPr/>
        </p:nvSpPr>
        <p:spPr bwMode="auto">
          <a:xfrm>
            <a:off x="5364163" y="1196975"/>
            <a:ext cx="1079500" cy="647700"/>
          </a:xfrm>
          <a:prstGeom prst="rect">
            <a:avLst/>
          </a:prstGeom>
          <a:solidFill>
            <a:srgbClr val="FF99CC"/>
          </a:solidFill>
          <a:ln w="9525">
            <a:solidFill>
              <a:schemeClr val="tx1"/>
            </a:solidFill>
            <a:miter lim="800000"/>
            <a:headEnd/>
            <a:tailEnd/>
          </a:ln>
          <a:effectLst/>
        </p:spPr>
        <p:txBody>
          <a:bodyPr wrap="none" anchor="ctr"/>
          <a:lstStyle/>
          <a:p>
            <a:pPr algn="ctr"/>
            <a:r>
              <a:rPr lang="fr-BE" sz="1200" dirty="0" smtClean="0"/>
              <a:t>Collège du </a:t>
            </a:r>
          </a:p>
          <a:p>
            <a:pPr algn="ctr"/>
            <a:r>
              <a:rPr lang="fr-BE" sz="1200" dirty="0" smtClean="0"/>
              <a:t>Ministère </a:t>
            </a:r>
          </a:p>
          <a:p>
            <a:pPr algn="ctr"/>
            <a:r>
              <a:rPr lang="fr-BE" sz="1200" dirty="0" smtClean="0"/>
              <a:t>Public</a:t>
            </a:r>
            <a:endParaRPr lang="fr-FR" sz="1200" dirty="0"/>
          </a:p>
        </p:txBody>
      </p:sp>
      <p:sp>
        <p:nvSpPr>
          <p:cNvPr id="3087" name="Rectangle 15"/>
          <p:cNvSpPr>
            <a:spLocks noChangeArrowheads="1"/>
          </p:cNvSpPr>
          <p:nvPr/>
        </p:nvSpPr>
        <p:spPr bwMode="auto">
          <a:xfrm>
            <a:off x="5435600" y="2205038"/>
            <a:ext cx="1008063" cy="647700"/>
          </a:xfrm>
          <a:prstGeom prst="rect">
            <a:avLst/>
          </a:prstGeom>
          <a:solidFill>
            <a:schemeClr val="accent1"/>
          </a:solidFill>
          <a:ln w="9525">
            <a:solidFill>
              <a:schemeClr val="tx1"/>
            </a:solidFill>
            <a:miter lim="800000"/>
            <a:headEnd/>
            <a:tailEnd/>
          </a:ln>
          <a:effectLst/>
        </p:spPr>
        <p:txBody>
          <a:bodyPr wrap="none" anchor="ctr"/>
          <a:lstStyle/>
          <a:p>
            <a:pPr algn="ctr"/>
            <a:r>
              <a:rPr lang="fr-BE" sz="1200" dirty="0" smtClean="0"/>
              <a:t>Soutien </a:t>
            </a:r>
          </a:p>
          <a:p>
            <a:pPr algn="ctr"/>
            <a:r>
              <a:rPr lang="fr-BE" sz="1200" dirty="0" smtClean="0"/>
              <a:t>Stratégique</a:t>
            </a:r>
            <a:endParaRPr lang="fr-BE" sz="1200" dirty="0"/>
          </a:p>
        </p:txBody>
      </p:sp>
      <p:sp>
        <p:nvSpPr>
          <p:cNvPr id="3088" name="Rectangle 16"/>
          <p:cNvSpPr>
            <a:spLocks noChangeArrowheads="1"/>
          </p:cNvSpPr>
          <p:nvPr/>
        </p:nvSpPr>
        <p:spPr bwMode="auto">
          <a:xfrm>
            <a:off x="4286248" y="2205038"/>
            <a:ext cx="1149352" cy="647700"/>
          </a:xfrm>
          <a:prstGeom prst="rect">
            <a:avLst/>
          </a:prstGeom>
          <a:solidFill>
            <a:schemeClr val="accent1"/>
          </a:solidFill>
          <a:ln w="9525">
            <a:solidFill>
              <a:schemeClr val="tx1"/>
            </a:solidFill>
            <a:miter lim="800000"/>
            <a:headEnd/>
            <a:tailEnd/>
          </a:ln>
          <a:effectLst/>
        </p:spPr>
        <p:txBody>
          <a:bodyPr wrap="none" anchor="ctr"/>
          <a:lstStyle/>
          <a:p>
            <a:pPr algn="ctr"/>
            <a:r>
              <a:rPr lang="fr-BE" sz="1200" dirty="0" smtClean="0"/>
              <a:t>Contrats de </a:t>
            </a:r>
          </a:p>
          <a:p>
            <a:pPr algn="ctr"/>
            <a:r>
              <a:rPr lang="fr-BE" sz="1200" dirty="0" smtClean="0"/>
              <a:t>gestion</a:t>
            </a:r>
            <a:endParaRPr lang="fr-BE" sz="1200" dirty="0"/>
          </a:p>
        </p:txBody>
      </p:sp>
      <p:sp>
        <p:nvSpPr>
          <p:cNvPr id="3090" name="Rectangle 18"/>
          <p:cNvSpPr>
            <a:spLocks noChangeArrowheads="1"/>
          </p:cNvSpPr>
          <p:nvPr/>
        </p:nvSpPr>
        <p:spPr bwMode="auto">
          <a:xfrm>
            <a:off x="2484438" y="2852738"/>
            <a:ext cx="3959225" cy="576262"/>
          </a:xfrm>
          <a:prstGeom prst="rect">
            <a:avLst/>
          </a:prstGeom>
          <a:solidFill>
            <a:srgbClr val="FFFF99"/>
          </a:solidFill>
          <a:ln w="9525">
            <a:solidFill>
              <a:schemeClr val="tx1"/>
            </a:solidFill>
            <a:miter lim="800000"/>
            <a:headEnd/>
            <a:tailEnd/>
          </a:ln>
          <a:effectLst/>
        </p:spPr>
        <p:txBody>
          <a:bodyPr wrap="none" anchor="ctr"/>
          <a:lstStyle/>
          <a:p>
            <a:pPr algn="ctr"/>
            <a:r>
              <a:rPr lang="fr-BE" sz="1200" dirty="0" smtClean="0"/>
              <a:t>Agences autonomes (CMOJ,…)</a:t>
            </a:r>
            <a:endParaRPr lang="fr-FR" sz="1200" dirty="0"/>
          </a:p>
        </p:txBody>
      </p:sp>
      <p:sp>
        <p:nvSpPr>
          <p:cNvPr id="3091" name="AutoShape 19"/>
          <p:cNvSpPr>
            <a:spLocks noChangeArrowheads="1"/>
          </p:cNvSpPr>
          <p:nvPr/>
        </p:nvSpPr>
        <p:spPr bwMode="auto">
          <a:xfrm>
            <a:off x="428596" y="4357694"/>
            <a:ext cx="1441450" cy="576262"/>
          </a:xfrm>
          <a:prstGeom prst="roundRect">
            <a:avLst>
              <a:gd name="adj" fmla="val 16667"/>
            </a:avLst>
          </a:prstGeom>
          <a:solidFill>
            <a:srgbClr val="CCFFCC"/>
          </a:solidFill>
          <a:ln w="9525">
            <a:solidFill>
              <a:schemeClr val="tx1"/>
            </a:solidFill>
            <a:round/>
            <a:headEnd/>
            <a:tailEnd/>
          </a:ln>
          <a:effectLst/>
        </p:spPr>
        <p:txBody>
          <a:bodyPr wrap="none" anchor="ctr"/>
          <a:lstStyle/>
          <a:p>
            <a:pPr algn="ctr"/>
            <a:r>
              <a:rPr lang="fr-BE" sz="1200" dirty="0" smtClean="0"/>
              <a:t>Parquet Fédéral</a:t>
            </a:r>
            <a:endParaRPr lang="fr-FR" sz="1200" dirty="0"/>
          </a:p>
        </p:txBody>
      </p:sp>
      <p:sp>
        <p:nvSpPr>
          <p:cNvPr id="3093" name="AutoShape 21"/>
          <p:cNvSpPr>
            <a:spLocks noChangeArrowheads="1"/>
          </p:cNvSpPr>
          <p:nvPr/>
        </p:nvSpPr>
        <p:spPr bwMode="auto">
          <a:xfrm>
            <a:off x="395288" y="5157788"/>
            <a:ext cx="1368425" cy="576262"/>
          </a:xfrm>
          <a:prstGeom prst="roundRect">
            <a:avLst>
              <a:gd name="adj" fmla="val 16667"/>
            </a:avLst>
          </a:prstGeom>
          <a:solidFill>
            <a:srgbClr val="CCFFCC"/>
          </a:solidFill>
          <a:ln w="9525">
            <a:solidFill>
              <a:schemeClr val="tx1"/>
            </a:solidFill>
            <a:round/>
            <a:headEnd/>
            <a:tailEnd/>
          </a:ln>
          <a:effectLst/>
        </p:spPr>
        <p:txBody>
          <a:bodyPr wrap="none" anchor="ctr"/>
          <a:lstStyle/>
          <a:p>
            <a:pPr algn="ctr"/>
            <a:r>
              <a:rPr lang="fr-BE" sz="1200" dirty="0" smtClean="0"/>
              <a:t>Paquets </a:t>
            </a:r>
          </a:p>
          <a:p>
            <a:pPr algn="ctr"/>
            <a:r>
              <a:rPr lang="fr-BE" sz="1200" dirty="0" smtClean="0"/>
              <a:t>Généraux(5</a:t>
            </a:r>
            <a:r>
              <a:rPr lang="fr-BE" sz="1200" dirty="0"/>
              <a:t>)</a:t>
            </a:r>
            <a:endParaRPr lang="fr-FR" sz="1200" dirty="0"/>
          </a:p>
        </p:txBody>
      </p:sp>
      <p:sp>
        <p:nvSpPr>
          <p:cNvPr id="3094" name="AutoShape 22"/>
          <p:cNvSpPr>
            <a:spLocks noChangeArrowheads="1"/>
          </p:cNvSpPr>
          <p:nvPr/>
        </p:nvSpPr>
        <p:spPr bwMode="auto">
          <a:xfrm>
            <a:off x="428597" y="5949950"/>
            <a:ext cx="1336704" cy="503238"/>
          </a:xfrm>
          <a:prstGeom prst="roundRect">
            <a:avLst>
              <a:gd name="adj" fmla="val 16667"/>
            </a:avLst>
          </a:prstGeom>
          <a:solidFill>
            <a:srgbClr val="CCFFCC"/>
          </a:solidFill>
          <a:ln w="9525">
            <a:solidFill>
              <a:schemeClr val="tx1"/>
            </a:solidFill>
            <a:round/>
            <a:headEnd/>
            <a:tailEnd/>
          </a:ln>
          <a:effectLst/>
        </p:spPr>
        <p:txBody>
          <a:bodyPr wrap="none" anchor="ctr"/>
          <a:lstStyle/>
          <a:p>
            <a:pPr algn="ctr"/>
            <a:r>
              <a:rPr lang="fr-BE" sz="1200" dirty="0" smtClean="0"/>
              <a:t>Parquets </a:t>
            </a:r>
            <a:r>
              <a:rPr lang="fr-BE" sz="1200" dirty="0"/>
              <a:t>(16)</a:t>
            </a:r>
            <a:endParaRPr lang="fr-FR" sz="1200" dirty="0"/>
          </a:p>
        </p:txBody>
      </p:sp>
      <p:sp>
        <p:nvSpPr>
          <p:cNvPr id="3095" name="AutoShape 23"/>
          <p:cNvSpPr>
            <a:spLocks noChangeArrowheads="1"/>
          </p:cNvSpPr>
          <p:nvPr/>
        </p:nvSpPr>
        <p:spPr bwMode="auto">
          <a:xfrm>
            <a:off x="6948488" y="5876925"/>
            <a:ext cx="1584325" cy="504825"/>
          </a:xfrm>
          <a:prstGeom prst="roundRect">
            <a:avLst>
              <a:gd name="adj" fmla="val 16667"/>
            </a:avLst>
          </a:prstGeom>
          <a:solidFill>
            <a:srgbClr val="00FFFF"/>
          </a:solidFill>
          <a:ln w="9525">
            <a:solidFill>
              <a:schemeClr val="tx1"/>
            </a:solidFill>
            <a:round/>
            <a:headEnd/>
            <a:tailEnd/>
          </a:ln>
          <a:effectLst/>
        </p:spPr>
        <p:txBody>
          <a:bodyPr wrap="none" anchor="ctr"/>
          <a:lstStyle/>
          <a:p>
            <a:pPr algn="ctr"/>
            <a:r>
              <a:rPr lang="fr-BE" sz="1200" dirty="0" smtClean="0"/>
              <a:t>Tribunaux </a:t>
            </a:r>
            <a:r>
              <a:rPr lang="fr-BE" sz="1200" dirty="0"/>
              <a:t>(16)</a:t>
            </a:r>
            <a:endParaRPr lang="fr-FR" sz="1200" dirty="0"/>
          </a:p>
        </p:txBody>
      </p:sp>
      <p:sp>
        <p:nvSpPr>
          <p:cNvPr id="3096" name="AutoShape 24"/>
          <p:cNvSpPr>
            <a:spLocks noChangeArrowheads="1"/>
          </p:cNvSpPr>
          <p:nvPr/>
        </p:nvSpPr>
        <p:spPr bwMode="auto">
          <a:xfrm>
            <a:off x="6948488" y="5084763"/>
            <a:ext cx="1584325" cy="649287"/>
          </a:xfrm>
          <a:prstGeom prst="roundRect">
            <a:avLst>
              <a:gd name="adj" fmla="val 16667"/>
            </a:avLst>
          </a:prstGeom>
          <a:solidFill>
            <a:srgbClr val="F45E4E"/>
          </a:solidFill>
          <a:ln w="9525">
            <a:solidFill>
              <a:schemeClr val="tx1"/>
            </a:solidFill>
            <a:round/>
            <a:headEnd/>
            <a:tailEnd/>
          </a:ln>
          <a:effectLst/>
        </p:spPr>
        <p:txBody>
          <a:bodyPr wrap="none" anchor="ctr"/>
          <a:lstStyle/>
          <a:p>
            <a:pPr algn="ctr"/>
            <a:r>
              <a:rPr lang="fr-BE" sz="1200" dirty="0" smtClean="0"/>
              <a:t>Cours d’appel</a:t>
            </a:r>
            <a:endParaRPr lang="fr-BE" sz="1200" dirty="0"/>
          </a:p>
          <a:p>
            <a:pPr algn="ctr"/>
            <a:r>
              <a:rPr lang="fr-BE" sz="1200" dirty="0"/>
              <a:t>(5)</a:t>
            </a:r>
            <a:endParaRPr lang="fr-FR" sz="1200" dirty="0"/>
          </a:p>
        </p:txBody>
      </p:sp>
      <p:sp>
        <p:nvSpPr>
          <p:cNvPr id="3097" name="AutoShape 25"/>
          <p:cNvSpPr>
            <a:spLocks noChangeArrowheads="1"/>
          </p:cNvSpPr>
          <p:nvPr/>
        </p:nvSpPr>
        <p:spPr bwMode="auto">
          <a:xfrm>
            <a:off x="6948488" y="4365625"/>
            <a:ext cx="1584325" cy="503238"/>
          </a:xfrm>
          <a:prstGeom prst="roundRect">
            <a:avLst>
              <a:gd name="adj" fmla="val 16667"/>
            </a:avLst>
          </a:prstGeom>
          <a:solidFill>
            <a:srgbClr val="FF6600"/>
          </a:solidFill>
          <a:ln w="9525">
            <a:solidFill>
              <a:schemeClr val="tx1"/>
            </a:solidFill>
            <a:round/>
            <a:headEnd/>
            <a:tailEnd/>
          </a:ln>
          <a:effectLst/>
        </p:spPr>
        <p:txBody>
          <a:bodyPr wrap="none" anchor="ctr"/>
          <a:lstStyle/>
          <a:p>
            <a:pPr algn="ctr"/>
            <a:r>
              <a:rPr lang="fr-BE" sz="1200" dirty="0" smtClean="0"/>
              <a:t>Cour de Cassation</a:t>
            </a:r>
            <a:endParaRPr lang="fr-FR" sz="1200" dirty="0"/>
          </a:p>
        </p:txBody>
      </p:sp>
      <p:sp>
        <p:nvSpPr>
          <p:cNvPr id="3098" name="Line 26"/>
          <p:cNvSpPr>
            <a:spLocks noChangeShapeType="1"/>
          </p:cNvSpPr>
          <p:nvPr/>
        </p:nvSpPr>
        <p:spPr bwMode="auto">
          <a:xfrm flipH="1">
            <a:off x="827088" y="1341438"/>
            <a:ext cx="73025" cy="3816350"/>
          </a:xfrm>
          <a:prstGeom prst="line">
            <a:avLst/>
          </a:prstGeom>
          <a:noFill/>
          <a:ln w="9525">
            <a:solidFill>
              <a:schemeClr val="tx1"/>
            </a:solidFill>
            <a:round/>
            <a:headEnd/>
            <a:tailEnd type="triangle" w="med" len="med"/>
          </a:ln>
          <a:effectLst/>
        </p:spPr>
        <p:txBody>
          <a:bodyPr/>
          <a:lstStyle/>
          <a:p>
            <a:endParaRPr lang="nl-BE"/>
          </a:p>
        </p:txBody>
      </p:sp>
      <p:sp>
        <p:nvSpPr>
          <p:cNvPr id="3099" name="Line 27"/>
          <p:cNvSpPr>
            <a:spLocks noChangeShapeType="1"/>
          </p:cNvSpPr>
          <p:nvPr/>
        </p:nvSpPr>
        <p:spPr bwMode="auto">
          <a:xfrm>
            <a:off x="1116013" y="1341438"/>
            <a:ext cx="0" cy="4608512"/>
          </a:xfrm>
          <a:prstGeom prst="line">
            <a:avLst/>
          </a:prstGeom>
          <a:noFill/>
          <a:ln w="9525">
            <a:solidFill>
              <a:schemeClr val="tx1"/>
            </a:solidFill>
            <a:round/>
            <a:headEnd/>
            <a:tailEnd type="triangle" w="med" len="med"/>
          </a:ln>
          <a:effectLst/>
        </p:spPr>
        <p:txBody>
          <a:bodyPr/>
          <a:lstStyle/>
          <a:p>
            <a:endParaRPr lang="nl-BE"/>
          </a:p>
        </p:txBody>
      </p:sp>
      <p:sp>
        <p:nvSpPr>
          <p:cNvPr id="3100" name="Line 28"/>
          <p:cNvSpPr>
            <a:spLocks noChangeShapeType="1"/>
          </p:cNvSpPr>
          <p:nvPr/>
        </p:nvSpPr>
        <p:spPr bwMode="auto">
          <a:xfrm flipH="1">
            <a:off x="1008030" y="1357298"/>
            <a:ext cx="63508" cy="3030533"/>
          </a:xfrm>
          <a:prstGeom prst="line">
            <a:avLst/>
          </a:prstGeom>
          <a:noFill/>
          <a:ln w="9525">
            <a:solidFill>
              <a:schemeClr val="tx1"/>
            </a:solidFill>
            <a:round/>
            <a:headEnd/>
            <a:tailEnd type="triangle" w="med" len="med"/>
          </a:ln>
          <a:effectLst/>
        </p:spPr>
        <p:txBody>
          <a:bodyPr/>
          <a:lstStyle/>
          <a:p>
            <a:endParaRPr lang="nl-BE"/>
          </a:p>
        </p:txBody>
      </p:sp>
      <p:sp>
        <p:nvSpPr>
          <p:cNvPr id="3102" name="Line 30"/>
          <p:cNvSpPr>
            <a:spLocks noChangeShapeType="1"/>
          </p:cNvSpPr>
          <p:nvPr/>
        </p:nvSpPr>
        <p:spPr bwMode="auto">
          <a:xfrm>
            <a:off x="8027988" y="1268413"/>
            <a:ext cx="0" cy="4608512"/>
          </a:xfrm>
          <a:prstGeom prst="line">
            <a:avLst/>
          </a:prstGeom>
          <a:noFill/>
          <a:ln w="9525">
            <a:solidFill>
              <a:schemeClr val="tx1"/>
            </a:solidFill>
            <a:round/>
            <a:headEnd/>
            <a:tailEnd type="triangle" w="med" len="med"/>
          </a:ln>
          <a:effectLst/>
        </p:spPr>
        <p:txBody>
          <a:bodyPr/>
          <a:lstStyle/>
          <a:p>
            <a:endParaRPr lang="nl-BE"/>
          </a:p>
        </p:txBody>
      </p:sp>
      <p:sp>
        <p:nvSpPr>
          <p:cNvPr id="3103" name="Line 31"/>
          <p:cNvSpPr>
            <a:spLocks noChangeShapeType="1"/>
          </p:cNvSpPr>
          <p:nvPr/>
        </p:nvSpPr>
        <p:spPr bwMode="auto">
          <a:xfrm flipH="1">
            <a:off x="7885113" y="1268413"/>
            <a:ext cx="71437" cy="3816350"/>
          </a:xfrm>
          <a:prstGeom prst="line">
            <a:avLst/>
          </a:prstGeom>
          <a:noFill/>
          <a:ln w="9525">
            <a:solidFill>
              <a:schemeClr val="tx1"/>
            </a:solidFill>
            <a:round/>
            <a:headEnd/>
            <a:tailEnd type="triangle" w="med" len="med"/>
          </a:ln>
          <a:effectLst/>
        </p:spPr>
        <p:txBody>
          <a:bodyPr/>
          <a:lstStyle/>
          <a:p>
            <a:endParaRPr lang="nl-BE"/>
          </a:p>
        </p:txBody>
      </p:sp>
      <p:sp>
        <p:nvSpPr>
          <p:cNvPr id="3104" name="Line 32"/>
          <p:cNvSpPr>
            <a:spLocks noChangeShapeType="1"/>
          </p:cNvSpPr>
          <p:nvPr/>
        </p:nvSpPr>
        <p:spPr bwMode="auto">
          <a:xfrm flipH="1">
            <a:off x="7740650" y="1268413"/>
            <a:ext cx="144463" cy="3097212"/>
          </a:xfrm>
          <a:prstGeom prst="line">
            <a:avLst/>
          </a:prstGeom>
          <a:noFill/>
          <a:ln w="9525">
            <a:solidFill>
              <a:schemeClr val="tx1"/>
            </a:solidFill>
            <a:round/>
            <a:headEnd/>
            <a:tailEnd type="triangle" w="med" len="med"/>
          </a:ln>
          <a:effectLst/>
        </p:spPr>
        <p:txBody>
          <a:bodyPr/>
          <a:lstStyle/>
          <a:p>
            <a:endParaRPr lang="nl-BE"/>
          </a:p>
        </p:txBody>
      </p:sp>
      <p:sp>
        <p:nvSpPr>
          <p:cNvPr id="3109" name="Line 37"/>
          <p:cNvSpPr>
            <a:spLocks noChangeShapeType="1"/>
          </p:cNvSpPr>
          <p:nvPr/>
        </p:nvSpPr>
        <p:spPr bwMode="auto">
          <a:xfrm>
            <a:off x="4356100" y="2852738"/>
            <a:ext cx="2592388" cy="1728787"/>
          </a:xfrm>
          <a:prstGeom prst="line">
            <a:avLst/>
          </a:prstGeom>
          <a:noFill/>
          <a:ln w="9525">
            <a:solidFill>
              <a:srgbClr val="0000FF"/>
            </a:solidFill>
            <a:round/>
            <a:headEnd/>
            <a:tailEnd type="triangle" w="med" len="med"/>
          </a:ln>
          <a:effectLst/>
        </p:spPr>
        <p:txBody>
          <a:bodyPr/>
          <a:lstStyle/>
          <a:p>
            <a:endParaRPr lang="nl-BE"/>
          </a:p>
        </p:txBody>
      </p:sp>
      <p:sp>
        <p:nvSpPr>
          <p:cNvPr id="3110" name="Line 38"/>
          <p:cNvSpPr>
            <a:spLocks noChangeShapeType="1"/>
          </p:cNvSpPr>
          <p:nvPr/>
        </p:nvSpPr>
        <p:spPr bwMode="auto">
          <a:xfrm flipH="1">
            <a:off x="1285851" y="2857496"/>
            <a:ext cx="3071834" cy="1590670"/>
          </a:xfrm>
          <a:prstGeom prst="line">
            <a:avLst/>
          </a:prstGeom>
          <a:noFill/>
          <a:ln w="9525">
            <a:solidFill>
              <a:srgbClr val="0000FF"/>
            </a:solidFill>
            <a:round/>
            <a:headEnd/>
            <a:tailEnd type="triangle" w="med" len="med"/>
          </a:ln>
          <a:effectLst/>
        </p:spPr>
        <p:txBody>
          <a:bodyPr/>
          <a:lstStyle/>
          <a:p>
            <a:endParaRPr lang="nl-BE"/>
          </a:p>
        </p:txBody>
      </p:sp>
      <p:sp>
        <p:nvSpPr>
          <p:cNvPr id="3111" name="Line 39"/>
          <p:cNvSpPr>
            <a:spLocks noChangeShapeType="1"/>
          </p:cNvSpPr>
          <p:nvPr/>
        </p:nvSpPr>
        <p:spPr bwMode="auto">
          <a:xfrm flipH="1">
            <a:off x="1116013" y="2852738"/>
            <a:ext cx="3240087" cy="3097212"/>
          </a:xfrm>
          <a:prstGeom prst="line">
            <a:avLst/>
          </a:prstGeom>
          <a:noFill/>
          <a:ln w="9525">
            <a:solidFill>
              <a:srgbClr val="0000FF"/>
            </a:solidFill>
            <a:round/>
            <a:headEnd/>
            <a:tailEnd type="triangle" w="med" len="med"/>
          </a:ln>
          <a:effectLst/>
        </p:spPr>
        <p:txBody>
          <a:bodyPr/>
          <a:lstStyle/>
          <a:p>
            <a:endParaRPr lang="nl-BE"/>
          </a:p>
        </p:txBody>
      </p:sp>
      <p:sp>
        <p:nvSpPr>
          <p:cNvPr id="3112" name="Line 40"/>
          <p:cNvSpPr>
            <a:spLocks noChangeShapeType="1"/>
          </p:cNvSpPr>
          <p:nvPr/>
        </p:nvSpPr>
        <p:spPr bwMode="auto">
          <a:xfrm>
            <a:off x="4356100" y="2852738"/>
            <a:ext cx="2592388" cy="2376487"/>
          </a:xfrm>
          <a:prstGeom prst="line">
            <a:avLst/>
          </a:prstGeom>
          <a:noFill/>
          <a:ln w="9525">
            <a:solidFill>
              <a:srgbClr val="0000FF"/>
            </a:solidFill>
            <a:round/>
            <a:headEnd/>
            <a:tailEnd type="triangle" w="med" len="med"/>
          </a:ln>
          <a:effectLst/>
        </p:spPr>
        <p:txBody>
          <a:bodyPr/>
          <a:lstStyle/>
          <a:p>
            <a:endParaRPr lang="nl-BE"/>
          </a:p>
        </p:txBody>
      </p:sp>
      <p:sp>
        <p:nvSpPr>
          <p:cNvPr id="3113" name="Line 41"/>
          <p:cNvSpPr>
            <a:spLocks noChangeShapeType="1"/>
          </p:cNvSpPr>
          <p:nvPr/>
        </p:nvSpPr>
        <p:spPr bwMode="auto">
          <a:xfrm>
            <a:off x="4356100" y="2852738"/>
            <a:ext cx="2592388" cy="3240087"/>
          </a:xfrm>
          <a:prstGeom prst="line">
            <a:avLst/>
          </a:prstGeom>
          <a:noFill/>
          <a:ln w="9525">
            <a:solidFill>
              <a:srgbClr val="0000FF"/>
            </a:solidFill>
            <a:round/>
            <a:headEnd/>
            <a:tailEnd type="triangle" w="med" len="med"/>
          </a:ln>
          <a:effectLst/>
        </p:spPr>
        <p:txBody>
          <a:bodyPr/>
          <a:lstStyle/>
          <a:p>
            <a:endParaRPr lang="nl-BE"/>
          </a:p>
        </p:txBody>
      </p:sp>
      <p:sp>
        <p:nvSpPr>
          <p:cNvPr id="3114" name="Line 42"/>
          <p:cNvSpPr>
            <a:spLocks noChangeShapeType="1"/>
          </p:cNvSpPr>
          <p:nvPr/>
        </p:nvSpPr>
        <p:spPr bwMode="auto">
          <a:xfrm flipH="1">
            <a:off x="1258888" y="2852738"/>
            <a:ext cx="3097212" cy="2305050"/>
          </a:xfrm>
          <a:prstGeom prst="line">
            <a:avLst/>
          </a:prstGeom>
          <a:noFill/>
          <a:ln w="9525">
            <a:solidFill>
              <a:srgbClr val="0000FF"/>
            </a:solidFill>
            <a:round/>
            <a:headEnd/>
            <a:tailEnd type="triangle" w="med" len="med"/>
          </a:ln>
          <a:effectLst/>
        </p:spPr>
        <p:txBody>
          <a:bodyPr/>
          <a:lstStyle/>
          <a:p>
            <a:endParaRPr lang="nl-BE"/>
          </a:p>
        </p:txBody>
      </p:sp>
      <p:sp>
        <p:nvSpPr>
          <p:cNvPr id="3115" name="Oval 43"/>
          <p:cNvSpPr>
            <a:spLocks noChangeArrowheads="1"/>
          </p:cNvSpPr>
          <p:nvPr/>
        </p:nvSpPr>
        <p:spPr bwMode="auto">
          <a:xfrm>
            <a:off x="2714612" y="3716338"/>
            <a:ext cx="3000396" cy="935037"/>
          </a:xfrm>
          <a:prstGeom prst="ellipse">
            <a:avLst/>
          </a:prstGeom>
          <a:noFill/>
          <a:ln w="9525">
            <a:solidFill>
              <a:schemeClr val="tx1"/>
            </a:solidFill>
            <a:round/>
            <a:headEnd/>
            <a:tailEnd/>
          </a:ln>
          <a:effectLst/>
        </p:spPr>
        <p:txBody>
          <a:bodyPr wrap="none" anchor="ctr"/>
          <a:lstStyle/>
          <a:p>
            <a:pPr algn="ctr"/>
            <a:r>
              <a:rPr lang="fr-BE" sz="1400" dirty="0" smtClean="0"/>
              <a:t>Contrats de Gestion-</a:t>
            </a:r>
          </a:p>
          <a:p>
            <a:pPr algn="ctr"/>
            <a:r>
              <a:rPr lang="fr-BE" sz="1400" dirty="0" smtClean="0"/>
              <a:t>Enveloppes budgétaires</a:t>
            </a:r>
          </a:p>
        </p:txBody>
      </p:sp>
      <p:cxnSp>
        <p:nvCxnSpPr>
          <p:cNvPr id="3116" name="AutoShape 44"/>
          <p:cNvCxnSpPr>
            <a:cxnSpLocks noChangeShapeType="1"/>
            <a:stCxn id="3077" idx="3"/>
            <a:endCxn id="3083" idx="1"/>
          </p:cNvCxnSpPr>
          <p:nvPr/>
        </p:nvCxnSpPr>
        <p:spPr bwMode="auto">
          <a:xfrm>
            <a:off x="1835150" y="909638"/>
            <a:ext cx="649288" cy="107950"/>
          </a:xfrm>
          <a:prstGeom prst="bentConnector3">
            <a:avLst>
              <a:gd name="adj1" fmla="val 49880"/>
            </a:avLst>
          </a:prstGeom>
          <a:noFill/>
          <a:ln w="9525">
            <a:solidFill>
              <a:schemeClr val="tx1"/>
            </a:solidFill>
            <a:miter lim="800000"/>
            <a:headEnd/>
            <a:tailEnd/>
          </a:ln>
          <a:effectLst/>
        </p:spPr>
      </p:cxnSp>
      <p:cxnSp>
        <p:nvCxnSpPr>
          <p:cNvPr id="3117" name="AutoShape 45"/>
          <p:cNvCxnSpPr>
            <a:cxnSpLocks noChangeShapeType="1"/>
            <a:stCxn id="3078" idx="1"/>
            <a:endCxn id="3083" idx="3"/>
          </p:cNvCxnSpPr>
          <p:nvPr/>
        </p:nvCxnSpPr>
        <p:spPr bwMode="auto">
          <a:xfrm rot="10800000" flipV="1">
            <a:off x="6443663" y="838200"/>
            <a:ext cx="576262" cy="179388"/>
          </a:xfrm>
          <a:prstGeom prst="bentConnector3">
            <a:avLst>
              <a:gd name="adj1" fmla="val 49861"/>
            </a:avLst>
          </a:prstGeom>
          <a:noFill/>
          <a:ln w="9525">
            <a:solidFill>
              <a:schemeClr val="tx1"/>
            </a:solidFill>
            <a:miter lim="800000"/>
            <a:headEnd/>
            <a:tailEnd/>
          </a:ln>
          <a:effectLst/>
        </p:spPr>
      </p:cxnSp>
      <p:sp>
        <p:nvSpPr>
          <p:cNvPr id="41" name="Rechthoek 40"/>
          <p:cNvSpPr/>
          <p:nvPr/>
        </p:nvSpPr>
        <p:spPr>
          <a:xfrm>
            <a:off x="285720" y="0"/>
            <a:ext cx="6286544" cy="369332"/>
          </a:xfrm>
          <a:prstGeom prst="rect">
            <a:avLst/>
          </a:prstGeom>
        </p:spPr>
        <p:txBody>
          <a:bodyPr wrap="square">
            <a:spAutoFit/>
          </a:bodyPr>
          <a:lstStyle/>
          <a:p>
            <a:r>
              <a:rPr lang="fr-BE" dirty="0" smtClean="0">
                <a:latin typeface="Calibri" pitchFamily="34" charset="0"/>
              </a:rPr>
              <a:t>Proposition de réorganisation de la structure de gestion</a:t>
            </a:r>
            <a:endParaRPr lang="nl-NL" b="1" dirty="0">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5. Illustrations</a:t>
            </a:r>
            <a:endParaRPr lang="fr-BE" dirty="0"/>
          </a:p>
        </p:txBody>
      </p:sp>
      <p:sp>
        <p:nvSpPr>
          <p:cNvPr id="3" name="Espace réservé du contenu 2"/>
          <p:cNvSpPr>
            <a:spLocks noGrp="1"/>
          </p:cNvSpPr>
          <p:nvPr>
            <p:ph idx="1"/>
          </p:nvPr>
        </p:nvSpPr>
        <p:spPr/>
        <p:txBody>
          <a:bodyPr/>
          <a:lstStyle/>
          <a:p>
            <a:pPr lvl="1"/>
            <a:r>
              <a:rPr lang="fr-BE" dirty="0" smtClean="0"/>
              <a:t>Questions/défis</a:t>
            </a:r>
          </a:p>
          <a:p>
            <a:pPr lvl="2"/>
            <a:r>
              <a:rPr lang="fr-BE" dirty="0" smtClean="0"/>
              <a:t>Mise en compatibilité du modèle avec la structure existante et ce qui doit en survivre</a:t>
            </a:r>
          </a:p>
          <a:p>
            <a:pPr lvl="2"/>
            <a:r>
              <a:rPr lang="fr-BE" dirty="0" smtClean="0"/>
              <a:t>Statut du chef de corps</a:t>
            </a:r>
          </a:p>
          <a:p>
            <a:pPr lvl="2"/>
            <a:r>
              <a:rPr lang="fr-BE" dirty="0" smtClean="0"/>
              <a:t>Taille des enveloppes</a:t>
            </a:r>
          </a:p>
          <a:p>
            <a:pPr lvl="2"/>
            <a:r>
              <a:rPr lang="fr-BE" dirty="0" smtClean="0"/>
              <a:t>Capacité de négociation </a:t>
            </a:r>
            <a:r>
              <a:rPr lang="fr-BE" smtClean="0"/>
              <a:t>réelle </a:t>
            </a:r>
            <a:r>
              <a:rPr lang="fr-BE" smtClean="0"/>
              <a:t>des </a:t>
            </a:r>
            <a:r>
              <a:rPr lang="fr-BE" dirty="0" smtClean="0"/>
              <a:t>contrats de gestion</a:t>
            </a:r>
          </a:p>
          <a:p>
            <a:pPr lvl="2"/>
            <a:r>
              <a:rPr lang="fr-BE" dirty="0" smtClean="0"/>
              <a:t>Fusions multiples (déspécialisation, changement d’échelle) </a:t>
            </a:r>
          </a:p>
          <a:p>
            <a:pPr lvl="2"/>
            <a:r>
              <a:rPr lang="fr-BE" dirty="0" smtClean="0"/>
              <a:t>Présence du Ministre dans l’organe de gestion</a:t>
            </a:r>
          </a:p>
          <a:p>
            <a:pPr lvl="2"/>
            <a:endParaRPr lang="fr-BE" dirty="0" smtClean="0"/>
          </a:p>
          <a:p>
            <a:pPr lvl="2"/>
            <a:endParaRPr lang="fr-B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p:txBody>
          <a:bodyPr/>
          <a:lstStyle/>
          <a:p>
            <a:pPr eaLnBrk="1" hangingPunct="1"/>
            <a:r>
              <a:rPr lang="fr-BE" smtClean="0"/>
              <a:t>Introduction</a:t>
            </a:r>
          </a:p>
        </p:txBody>
      </p:sp>
      <p:sp>
        <p:nvSpPr>
          <p:cNvPr id="4099" name="Espace réservé du contenu 2"/>
          <p:cNvSpPr>
            <a:spLocks noGrp="1"/>
          </p:cNvSpPr>
          <p:nvPr>
            <p:ph idx="1"/>
          </p:nvPr>
        </p:nvSpPr>
        <p:spPr/>
        <p:txBody>
          <a:bodyPr/>
          <a:lstStyle/>
          <a:p>
            <a:pPr eaLnBrk="1" hangingPunct="1"/>
            <a:r>
              <a:rPr lang="fr-BE" smtClean="0"/>
              <a:t>Plan:</a:t>
            </a:r>
          </a:p>
          <a:p>
            <a:pPr lvl="1" eaLnBrk="1" hangingPunct="1"/>
            <a:r>
              <a:rPr lang="fr-BE" smtClean="0"/>
              <a:t>Contexte d’émergence du management judiciaire</a:t>
            </a:r>
          </a:p>
          <a:p>
            <a:pPr lvl="1" eaLnBrk="1" hangingPunct="1"/>
            <a:r>
              <a:rPr lang="fr-BE" smtClean="0"/>
              <a:t>Objectifs du management judicaire</a:t>
            </a:r>
          </a:p>
          <a:p>
            <a:pPr lvl="1" eaLnBrk="1" hangingPunct="1"/>
            <a:r>
              <a:rPr lang="fr-BE" smtClean="0"/>
              <a:t>Typologie des outils du management judiciaire</a:t>
            </a:r>
          </a:p>
          <a:p>
            <a:pPr lvl="1" eaLnBrk="1" hangingPunct="1"/>
            <a:r>
              <a:rPr lang="fr-BE" smtClean="0"/>
              <a:t>Enjeux liés à la managérialisation de la justice</a:t>
            </a:r>
          </a:p>
          <a:p>
            <a:pPr lvl="1" eaLnBrk="1" hangingPunct="1"/>
            <a:r>
              <a:rPr lang="fr-BE" smtClean="0"/>
              <a:t>Illustrations:</a:t>
            </a:r>
          </a:p>
          <a:p>
            <a:pPr lvl="2" eaLnBrk="1" hangingPunct="1"/>
            <a:r>
              <a:rPr lang="fr-BE" smtClean="0"/>
              <a:t>Mesure de la charge de travail des magistrats du siège</a:t>
            </a:r>
          </a:p>
          <a:p>
            <a:pPr lvl="2" eaLnBrk="1" hangingPunct="1"/>
            <a:r>
              <a:rPr lang="fr-BE" smtClean="0"/>
              <a:t>Réorganisation du paysage judiciaire belge: management intégral, tribunal unique et changement d’échelle</a:t>
            </a:r>
          </a:p>
          <a:p>
            <a:pPr lvl="1" eaLnBrk="1" hangingPunct="1"/>
            <a:endParaRPr lang="fr-BE"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re 1"/>
          <p:cNvSpPr>
            <a:spLocks noGrp="1"/>
          </p:cNvSpPr>
          <p:nvPr>
            <p:ph type="title"/>
          </p:nvPr>
        </p:nvSpPr>
        <p:spPr/>
        <p:txBody>
          <a:bodyPr/>
          <a:lstStyle/>
          <a:p>
            <a:pPr marL="342900" indent="-342900" eaLnBrk="1" hangingPunct="1"/>
            <a:r>
              <a:rPr lang="fr-BE" sz="3600" smtClean="0"/>
              <a:t>1. Contexte d’émergence du </a:t>
            </a:r>
            <a:br>
              <a:rPr lang="fr-BE" sz="3600" smtClean="0"/>
            </a:br>
            <a:r>
              <a:rPr lang="fr-BE" sz="3600" smtClean="0"/>
              <a:t>management judiciaire</a:t>
            </a:r>
          </a:p>
        </p:txBody>
      </p:sp>
      <p:sp>
        <p:nvSpPr>
          <p:cNvPr id="5123" name="Espace réservé du contenu 2"/>
          <p:cNvSpPr>
            <a:spLocks noGrp="1"/>
          </p:cNvSpPr>
          <p:nvPr>
            <p:ph idx="1"/>
          </p:nvPr>
        </p:nvSpPr>
        <p:spPr/>
        <p:txBody>
          <a:bodyPr/>
          <a:lstStyle/>
          <a:p>
            <a:pPr eaLnBrk="1" hangingPunct="1"/>
            <a:r>
              <a:rPr lang="fr-BE" smtClean="0"/>
              <a:t>Crise budgétaire: </a:t>
            </a:r>
          </a:p>
          <a:p>
            <a:pPr lvl="1" eaLnBrk="1" hangingPunct="1"/>
            <a:r>
              <a:rPr lang="fr-BE" smtClean="0"/>
              <a:t>rationalisation des ressources dans le secteur public en général;</a:t>
            </a:r>
          </a:p>
          <a:p>
            <a:pPr lvl="1" eaLnBrk="1" hangingPunct="1"/>
            <a:r>
              <a:rPr lang="fr-BE" smtClean="0"/>
              <a:t>la justice, traditionnellement protégée, n’échappe pas au mouvement!</a:t>
            </a:r>
          </a:p>
          <a:p>
            <a:pPr eaLnBrk="1" hangingPunct="1"/>
            <a:r>
              <a:rPr lang="fr-BE" smtClean="0"/>
              <a:t>La fin des « institutions intouchables »: </a:t>
            </a:r>
          </a:p>
          <a:p>
            <a:pPr lvl="1" eaLnBrk="1" hangingPunct="1"/>
            <a:r>
              <a:rPr lang="fr-BE" smtClean="0"/>
              <a:t>un changement sociétal;</a:t>
            </a:r>
          </a:p>
          <a:p>
            <a:pPr lvl="1" eaLnBrk="1" hangingPunct="1"/>
            <a:r>
              <a:rPr lang="fr-BE" smtClean="0"/>
              <a:t>un défi démocratique…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re 1"/>
          <p:cNvSpPr>
            <a:spLocks noGrp="1"/>
          </p:cNvSpPr>
          <p:nvPr>
            <p:ph type="title"/>
          </p:nvPr>
        </p:nvSpPr>
        <p:spPr/>
        <p:txBody>
          <a:bodyPr/>
          <a:lstStyle/>
          <a:p>
            <a:pPr eaLnBrk="1" hangingPunct="1"/>
            <a:r>
              <a:rPr lang="fr-BE" sz="4000" smtClean="0"/>
              <a:t>1. Contexte d’émergence du </a:t>
            </a:r>
            <a:br>
              <a:rPr lang="fr-BE" sz="4000" smtClean="0"/>
            </a:br>
            <a:r>
              <a:rPr lang="fr-BE" sz="4000" smtClean="0"/>
              <a:t>management judiciaire</a:t>
            </a:r>
          </a:p>
        </p:txBody>
      </p:sp>
      <p:sp>
        <p:nvSpPr>
          <p:cNvPr id="6147" name="Espace réservé du contenu 2"/>
          <p:cNvSpPr>
            <a:spLocks noGrp="1"/>
          </p:cNvSpPr>
          <p:nvPr>
            <p:ph idx="1"/>
          </p:nvPr>
        </p:nvSpPr>
        <p:spPr/>
        <p:txBody>
          <a:bodyPr/>
          <a:lstStyle/>
          <a:p>
            <a:pPr eaLnBrk="1" hangingPunct="1"/>
            <a:r>
              <a:rPr lang="fr-BE" dirty="0" smtClean="0"/>
              <a:t>La </a:t>
            </a:r>
            <a:r>
              <a:rPr lang="fr-BE" dirty="0" err="1" smtClean="0"/>
              <a:t>juridicisation</a:t>
            </a:r>
            <a:r>
              <a:rPr lang="fr-BE" dirty="0" smtClean="0"/>
              <a:t> : </a:t>
            </a:r>
            <a:endParaRPr lang="fr-BE" sz="2400" dirty="0" smtClean="0"/>
          </a:p>
          <a:p>
            <a:pPr lvl="1" eaLnBrk="1" hangingPunct="1"/>
            <a:r>
              <a:rPr lang="fr-BE" sz="2400" dirty="0" smtClean="0"/>
              <a:t>augmentation et complexification des domaines d’intervention de la justice; </a:t>
            </a:r>
          </a:p>
          <a:p>
            <a:pPr lvl="1" eaLnBrk="1" hangingPunct="1"/>
            <a:r>
              <a:rPr lang="fr-BE" sz="2400" dirty="0" smtClean="0"/>
              <a:t>brouillage des normes de jugement</a:t>
            </a:r>
          </a:p>
          <a:p>
            <a:pPr eaLnBrk="1" hangingPunct="1"/>
            <a:r>
              <a:rPr lang="fr-BE" dirty="0" smtClean="0"/>
              <a:t>La </a:t>
            </a:r>
            <a:r>
              <a:rPr lang="fr-BE" dirty="0" err="1" smtClean="0"/>
              <a:t>judiciarisation</a:t>
            </a:r>
            <a:r>
              <a:rPr lang="fr-BE" dirty="0" smtClean="0"/>
              <a:t>: </a:t>
            </a:r>
          </a:p>
          <a:p>
            <a:pPr lvl="1" eaLnBrk="1" hangingPunct="1"/>
            <a:r>
              <a:rPr lang="fr-BE" sz="2400" dirty="0" smtClean="0"/>
              <a:t>nouvelle grammaire de la responsabilité et augmentation du contentieux; </a:t>
            </a:r>
          </a:p>
          <a:p>
            <a:pPr lvl="1" eaLnBrk="1" hangingPunct="1"/>
            <a:r>
              <a:rPr lang="fr-BE" sz="2400" dirty="0" smtClean="0"/>
              <a:t>disparition des lieux classiques de régulation des conflits;</a:t>
            </a:r>
          </a:p>
          <a:p>
            <a:pPr eaLnBrk="1" hangingPunct="1">
              <a:buNone/>
            </a:pPr>
            <a:endParaRPr lang="fr-BE" dirty="0" smtClean="0"/>
          </a:p>
          <a:p>
            <a:pPr eaLnBrk="1" hangingPunct="1"/>
            <a:endParaRPr lang="fr-BE"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title"/>
          </p:nvPr>
        </p:nvSpPr>
        <p:spPr/>
        <p:txBody>
          <a:bodyPr/>
          <a:lstStyle/>
          <a:p>
            <a:pPr eaLnBrk="1" hangingPunct="1"/>
            <a:r>
              <a:rPr lang="fr-BE" sz="4000" smtClean="0"/>
              <a:t>1. Contexte d’émergence du </a:t>
            </a:r>
            <a:br>
              <a:rPr lang="fr-BE" sz="4000" smtClean="0"/>
            </a:br>
            <a:r>
              <a:rPr lang="fr-BE" sz="4000" smtClean="0"/>
              <a:t>management judiciaire</a:t>
            </a:r>
          </a:p>
        </p:txBody>
      </p:sp>
      <p:sp>
        <p:nvSpPr>
          <p:cNvPr id="7171" name="Espace réservé du contenu 2"/>
          <p:cNvSpPr>
            <a:spLocks noGrp="1"/>
          </p:cNvSpPr>
          <p:nvPr>
            <p:ph idx="1"/>
          </p:nvPr>
        </p:nvSpPr>
        <p:spPr/>
        <p:txBody>
          <a:bodyPr/>
          <a:lstStyle/>
          <a:p>
            <a:pPr eaLnBrk="1" hangingPunct="1"/>
            <a:r>
              <a:rPr lang="fr-BE" dirty="0" smtClean="0"/>
              <a:t>Médiatisation de la justice:</a:t>
            </a:r>
          </a:p>
          <a:p>
            <a:pPr lvl="1" eaLnBrk="1" hangingPunct="1"/>
            <a:r>
              <a:rPr lang="fr-BE" sz="2000" dirty="0" smtClean="0"/>
              <a:t>une pression à la justification au niveau judiciaire </a:t>
            </a:r>
          </a:p>
          <a:p>
            <a:pPr lvl="1" eaLnBrk="1" hangingPunct="1"/>
            <a:r>
              <a:rPr lang="fr-BE" sz="2000" dirty="0" smtClean="0"/>
              <a:t>une pression à l’amélioration des performances organisationnelles (lenteur, accessibilité, </a:t>
            </a:r>
            <a:r>
              <a:rPr lang="fr-BE" sz="2000" dirty="0" smtClean="0"/>
              <a:t>intelligibilité, </a:t>
            </a:r>
            <a:r>
              <a:rPr lang="fr-BE" sz="2000" dirty="0" err="1" smtClean="0"/>
              <a:t>humainité</a:t>
            </a:r>
            <a:r>
              <a:rPr lang="fr-BE" sz="2000" dirty="0" smtClean="0"/>
              <a:t>)</a:t>
            </a:r>
            <a:endParaRPr lang="fr-BE" sz="2000" dirty="0" smtClean="0"/>
          </a:p>
          <a:p>
            <a:pPr eaLnBrk="1" hangingPunct="1"/>
            <a:r>
              <a:rPr lang="fr-BE" dirty="0" smtClean="0"/>
              <a:t>Le management, la réponse à une crise de légitimité?</a:t>
            </a:r>
          </a:p>
          <a:p>
            <a:pPr lvl="1" eaLnBrk="1" hangingPunct="1"/>
            <a:r>
              <a:rPr lang="fr-BE" sz="2000" dirty="0" smtClean="0"/>
              <a:t>un problème d’image</a:t>
            </a:r>
          </a:p>
          <a:p>
            <a:pPr lvl="1" eaLnBrk="1" hangingPunct="1"/>
            <a:r>
              <a:rPr lang="fr-BE" sz="2000" dirty="0" smtClean="0"/>
              <a:t>une justice ancrée dans un système de contraintes contradictoires</a:t>
            </a:r>
          </a:p>
          <a:p>
            <a:pPr lvl="2" eaLnBrk="1" hangingPunct="1"/>
            <a:r>
              <a:rPr lang="fr-BE" sz="2000" dirty="0" smtClean="0"/>
              <a:t>répression – peines alternatives</a:t>
            </a:r>
          </a:p>
          <a:p>
            <a:pPr lvl="2" eaLnBrk="1" hangingPunct="1"/>
            <a:r>
              <a:rPr lang="fr-BE" sz="2000" dirty="0" smtClean="0"/>
              <a:t>productivité – qualité</a:t>
            </a:r>
          </a:p>
          <a:p>
            <a:pPr lvl="2" eaLnBrk="1" hangingPunct="1"/>
            <a:r>
              <a:rPr lang="fr-BE" sz="2000" dirty="0" smtClean="0"/>
              <a:t>transparence - indépendance</a:t>
            </a:r>
          </a:p>
          <a:p>
            <a:pPr eaLnBrk="1" hangingPunct="1">
              <a:buFont typeface="Arial" charset="0"/>
              <a:buNone/>
            </a:pPr>
            <a:endParaRPr lang="fr-BE" dirty="0" smtClean="0"/>
          </a:p>
          <a:p>
            <a:pPr eaLnBrk="1" hangingPunct="1"/>
            <a:endParaRPr lang="fr-BE"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p:txBody>
          <a:bodyPr/>
          <a:lstStyle/>
          <a:p>
            <a:pPr eaLnBrk="1" hangingPunct="1"/>
            <a:r>
              <a:rPr lang="fr-BE" smtClean="0"/>
              <a:t>1. Contexte d’émergence du </a:t>
            </a:r>
            <a:br>
              <a:rPr lang="fr-BE" smtClean="0"/>
            </a:br>
            <a:r>
              <a:rPr lang="fr-BE" smtClean="0"/>
              <a:t>management judiciaire</a:t>
            </a:r>
          </a:p>
        </p:txBody>
      </p:sp>
      <p:sp>
        <p:nvSpPr>
          <p:cNvPr id="8195" name="Espace réservé du contenu 2"/>
          <p:cNvSpPr>
            <a:spLocks noGrp="1"/>
          </p:cNvSpPr>
          <p:nvPr>
            <p:ph idx="1"/>
          </p:nvPr>
        </p:nvSpPr>
        <p:spPr/>
        <p:txBody>
          <a:bodyPr/>
          <a:lstStyle/>
          <a:p>
            <a:pPr eaLnBrk="1" hangingPunct="1"/>
            <a:r>
              <a:rPr lang="fr-BE" smtClean="0"/>
              <a:t>Au total</a:t>
            </a:r>
          </a:p>
          <a:p>
            <a:pPr lvl="1" eaLnBrk="1" hangingPunct="1"/>
            <a:r>
              <a:rPr lang="fr-BE" smtClean="0"/>
              <a:t>management imposé de l’extérieur (politique, médias, opinion publique et justiciables)</a:t>
            </a:r>
          </a:p>
          <a:p>
            <a:pPr lvl="1" eaLnBrk="1" hangingPunct="1"/>
            <a:endParaRPr lang="fr-BE" smtClean="0"/>
          </a:p>
          <a:p>
            <a:pPr lvl="1" eaLnBrk="1" hangingPunct="1"/>
            <a:r>
              <a:rPr lang="fr-BE" smtClean="0"/>
              <a:t>management impulsé de l’intérieur (fraction « éclairée » qui y voit une fenêtre d’opportunité)</a:t>
            </a:r>
          </a:p>
          <a:p>
            <a:pPr lvl="1" eaLnBrk="1" hangingPunct="1"/>
            <a:endParaRPr lang="fr-BE"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p:txBody>
          <a:bodyPr/>
          <a:lstStyle/>
          <a:p>
            <a:pPr eaLnBrk="1" hangingPunct="1"/>
            <a:r>
              <a:rPr lang="fr-BE" sz="4000" smtClean="0"/>
              <a:t>2. Objectifs du management judiciaire</a:t>
            </a:r>
          </a:p>
        </p:txBody>
      </p:sp>
      <p:sp>
        <p:nvSpPr>
          <p:cNvPr id="9219" name="Espace réservé du contenu 2"/>
          <p:cNvSpPr>
            <a:spLocks noGrp="1"/>
          </p:cNvSpPr>
          <p:nvPr>
            <p:ph idx="1"/>
          </p:nvPr>
        </p:nvSpPr>
        <p:spPr>
          <a:xfrm>
            <a:off x="500063" y="1285875"/>
            <a:ext cx="8215312" cy="5072063"/>
          </a:xfrm>
        </p:spPr>
        <p:txBody>
          <a:bodyPr/>
          <a:lstStyle/>
          <a:p>
            <a:pPr eaLnBrk="1" hangingPunct="1"/>
            <a:r>
              <a:rPr lang="fr-BE" smtClean="0"/>
              <a:t>Pas de définition </a:t>
            </a:r>
            <a:r>
              <a:rPr lang="fr-BE" i="1" smtClean="0"/>
              <a:t>a priori…</a:t>
            </a:r>
          </a:p>
          <a:p>
            <a:pPr eaLnBrk="1" hangingPunct="1"/>
            <a:r>
              <a:rPr lang="fr-BE" smtClean="0"/>
              <a:t>Une reconstruction sur base des discours et des projets en cours</a:t>
            </a:r>
          </a:p>
          <a:p>
            <a:pPr lvl="1" eaLnBrk="1" hangingPunct="1"/>
            <a:r>
              <a:rPr lang="fr-BE" sz="2200" smtClean="0"/>
              <a:t>amélioration des performances en matière d’efficacité (temps de traitement et arriéré);</a:t>
            </a:r>
          </a:p>
          <a:p>
            <a:pPr lvl="1" eaLnBrk="1" hangingPunct="1"/>
            <a:r>
              <a:rPr lang="fr-BE" sz="2200" smtClean="0"/>
              <a:t>amélioration des performances en matière d’efficience (productivité);</a:t>
            </a:r>
          </a:p>
          <a:p>
            <a:pPr lvl="1" eaLnBrk="1" hangingPunct="1"/>
            <a:r>
              <a:rPr lang="fr-BE" sz="2200" smtClean="0"/>
              <a:t>amélioration de la qualité…:</a:t>
            </a:r>
          </a:p>
          <a:p>
            <a:pPr lvl="2" eaLnBrk="1" hangingPunct="1"/>
            <a:r>
              <a:rPr lang="fr-BE" sz="2200" smtClean="0"/>
              <a:t>Du produit fini: cohérence des jurisprudences locales/globale;</a:t>
            </a:r>
          </a:p>
          <a:p>
            <a:pPr lvl="2" eaLnBrk="1" hangingPunct="1"/>
            <a:r>
              <a:rPr lang="fr-BE" sz="2200" smtClean="0"/>
              <a:t>Des processus de production (articulation de l’intervention des partenaires de la chaîne judiciaire)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title"/>
          </p:nvPr>
        </p:nvSpPr>
        <p:spPr/>
        <p:txBody>
          <a:bodyPr/>
          <a:lstStyle/>
          <a:p>
            <a:pPr eaLnBrk="1" hangingPunct="1"/>
            <a:r>
              <a:rPr lang="fr-BE" sz="4000" smtClean="0"/>
              <a:t>2. Objectifs du management judiciaire</a:t>
            </a:r>
          </a:p>
        </p:txBody>
      </p:sp>
      <p:sp>
        <p:nvSpPr>
          <p:cNvPr id="10243" name="Espace réservé du contenu 2"/>
          <p:cNvSpPr>
            <a:spLocks noGrp="1"/>
          </p:cNvSpPr>
          <p:nvPr>
            <p:ph idx="1"/>
          </p:nvPr>
        </p:nvSpPr>
        <p:spPr/>
        <p:txBody>
          <a:bodyPr/>
          <a:lstStyle/>
          <a:p>
            <a:pPr eaLnBrk="1" hangingPunct="1"/>
            <a:r>
              <a:rPr lang="fr-BE" smtClean="0"/>
              <a:t>Ouverture et écoute</a:t>
            </a:r>
          </a:p>
          <a:p>
            <a:pPr lvl="1" eaLnBrk="1" hangingPunct="1"/>
            <a:r>
              <a:rPr lang="fr-BE" smtClean="0"/>
              <a:t>accès à la justice;</a:t>
            </a:r>
          </a:p>
          <a:p>
            <a:pPr lvl="1" eaLnBrk="1" hangingPunct="1"/>
            <a:r>
              <a:rPr lang="fr-BE" smtClean="0"/>
              <a:t>compréhension de la justice;</a:t>
            </a:r>
          </a:p>
          <a:p>
            <a:pPr lvl="1" eaLnBrk="1" hangingPunct="1"/>
            <a:r>
              <a:rPr lang="fr-BE" smtClean="0"/>
              <a:t>Gouvernance (interactions avec l’environnement et ses attentes)</a:t>
            </a:r>
          </a:p>
          <a:p>
            <a:pPr lvl="1" eaLnBrk="1" hangingPunct="1">
              <a:buFont typeface="Arial" charset="0"/>
              <a:buNone/>
            </a:pPr>
            <a:endParaRPr lang="fr-BE" smtClean="0"/>
          </a:p>
          <a:p>
            <a:pPr eaLnBrk="1" hangingPunct="1"/>
            <a:r>
              <a:rPr lang="fr-BE" smtClean="0"/>
              <a:t>Justification et contrôle</a:t>
            </a:r>
          </a:p>
          <a:p>
            <a:pPr lvl="1" eaLnBrk="1" hangingPunct="1"/>
            <a:endParaRPr lang="fr-BE" smtClean="0"/>
          </a:p>
          <a:p>
            <a:pPr eaLnBrk="1" hangingPunct="1"/>
            <a:endParaRPr lang="fr-BE" smtClean="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2244</Words>
  <Application>Microsoft Office PowerPoint</Application>
  <PresentationFormat>Affichage à l'écran (4:3)</PresentationFormat>
  <Paragraphs>380</Paragraphs>
  <Slides>23</Slides>
  <Notes>23</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Thème Office</vt:lpstr>
      <vt:lpstr>Session de formation:  Regards croisés sur la justice contemporaine ENM – Paris – 25-27 Décembre 2009</vt:lpstr>
      <vt:lpstr>Introduction</vt:lpstr>
      <vt:lpstr>Introduction</vt:lpstr>
      <vt:lpstr>1. Contexte d’émergence du  management judiciaire</vt:lpstr>
      <vt:lpstr>1. Contexte d’émergence du  management judiciaire</vt:lpstr>
      <vt:lpstr>1. Contexte d’émergence du  management judiciaire</vt:lpstr>
      <vt:lpstr>1. Contexte d’émergence du  management judiciaire</vt:lpstr>
      <vt:lpstr>2. Objectifs du management judiciaire</vt:lpstr>
      <vt:lpstr>2. Objectifs du management judiciaire</vt:lpstr>
      <vt:lpstr>3. Typologie des outils</vt:lpstr>
      <vt:lpstr>3. Typologie des outils</vt:lpstr>
      <vt:lpstr>4. Enjeux</vt:lpstr>
      <vt:lpstr>4. Enjeux </vt:lpstr>
      <vt:lpstr>5. Illustrations</vt:lpstr>
      <vt:lpstr>5. Illustrations</vt:lpstr>
      <vt:lpstr>5. Illustrations</vt:lpstr>
      <vt:lpstr>5. Illustrations</vt:lpstr>
      <vt:lpstr>5. Illustrations</vt:lpstr>
      <vt:lpstr>Diapositive 19</vt:lpstr>
      <vt:lpstr>Diapositive 20</vt:lpstr>
      <vt:lpstr>Diapositive 21</vt:lpstr>
      <vt:lpstr>Diapositive 22</vt:lpstr>
      <vt:lpstr>5. Illustrations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de formation:  Regards croisés sur la justice contemporaine ENM – Paris – 25-27 Décembre 2009</dc:title>
  <dc:creator>frederic</dc:creator>
  <cp:lastModifiedBy>frederic</cp:lastModifiedBy>
  <cp:revision>43</cp:revision>
  <dcterms:created xsi:type="dcterms:W3CDTF">2009-11-24T10:13:41Z</dcterms:created>
  <dcterms:modified xsi:type="dcterms:W3CDTF">2009-11-27T09:03:47Z</dcterms:modified>
</cp:coreProperties>
</file>