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3" r:id="rId3"/>
    <p:sldId id="298" r:id="rId4"/>
    <p:sldId id="299" r:id="rId5"/>
    <p:sldId id="300" r:id="rId6"/>
    <p:sldId id="285" r:id="rId7"/>
    <p:sldId id="316" r:id="rId8"/>
    <p:sldId id="333" r:id="rId9"/>
    <p:sldId id="318" r:id="rId10"/>
    <p:sldId id="321" r:id="rId11"/>
    <p:sldId id="334" r:id="rId12"/>
    <p:sldId id="323" r:id="rId13"/>
    <p:sldId id="324" r:id="rId14"/>
    <p:sldId id="325" r:id="rId15"/>
    <p:sldId id="326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0E0BA-F5F0-4E8F-8CE0-377C609B20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D944A-69DE-405E-ABE7-6EE144FCB449}">
      <dgm:prSet phldrT="[Text]" custT="1"/>
      <dgm:spPr/>
      <dgm:t>
        <a:bodyPr/>
        <a:lstStyle/>
        <a:p>
          <a:r>
            <a:rPr lang="fr-FR" sz="2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Introduction/ Problématique </a:t>
          </a:r>
        </a:p>
      </dgm:t>
    </dgm:pt>
    <dgm:pt modelId="{C0BF5FB2-682B-4187-89B8-5C3ECB1D560B}" type="parTrans" cxnId="{51CD0268-1D23-4173-BD1B-FC0174C6624B}">
      <dgm:prSet/>
      <dgm:spPr/>
      <dgm:t>
        <a:bodyPr/>
        <a:lstStyle/>
        <a:p>
          <a:endParaRPr lang="en-US"/>
        </a:p>
      </dgm:t>
    </dgm:pt>
    <dgm:pt modelId="{D1DC1A5A-68BC-4BF7-99A3-BECEEE8C52B7}" type="sibTrans" cxnId="{51CD0268-1D23-4173-BD1B-FC0174C6624B}">
      <dgm:prSet/>
      <dgm:spPr/>
      <dgm:t>
        <a:bodyPr/>
        <a:lstStyle/>
        <a:p>
          <a:endParaRPr lang="en-US"/>
        </a:p>
      </dgm:t>
    </dgm:pt>
    <dgm:pt modelId="{10442823-FCB8-4C9A-A484-2BCC037A72FA}">
      <dgm:prSet phldrT="[Text]" custT="1"/>
      <dgm:spPr/>
      <dgm:t>
        <a:bodyPr/>
        <a:lstStyle/>
        <a:p>
          <a:r>
            <a:rPr lang="fr-FR" sz="2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Matérielles</a:t>
          </a:r>
          <a:r>
            <a:rPr lang="fr-FR" sz="2800" b="1" baseline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fr-FR" sz="28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0561B-43E7-48BA-B5E4-97E1C49A968C}" type="parTrans" cxnId="{BF1CD8E0-DDFF-4EFB-98FC-7C3F1B0ECB10}">
      <dgm:prSet/>
      <dgm:spPr/>
      <dgm:t>
        <a:bodyPr/>
        <a:lstStyle/>
        <a:p>
          <a:endParaRPr lang="en-US"/>
        </a:p>
      </dgm:t>
    </dgm:pt>
    <dgm:pt modelId="{7062DF2E-FCEF-4EA3-A881-255859A1EF0E}" type="sibTrans" cxnId="{BF1CD8E0-DDFF-4EFB-98FC-7C3F1B0ECB10}">
      <dgm:prSet/>
      <dgm:spPr/>
      <dgm:t>
        <a:bodyPr/>
        <a:lstStyle/>
        <a:p>
          <a:endParaRPr lang="en-US"/>
        </a:p>
      </dgm:t>
    </dgm:pt>
    <dgm:pt modelId="{AFCEBCDD-F01B-4C78-90D2-A226CE83C54E}">
      <dgm:prSet phldrT="[Text]" custT="1"/>
      <dgm:spPr/>
      <dgm:t>
        <a:bodyPr/>
        <a:lstStyle/>
        <a:p>
          <a:r>
            <a:rPr lang="fr-FR" sz="2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Méthodes </a:t>
          </a:r>
        </a:p>
      </dgm:t>
    </dgm:pt>
    <dgm:pt modelId="{310B50CA-9138-464A-A832-92597978D4DE}" type="parTrans" cxnId="{810A154B-CACE-491B-8829-F2C66BE561FC}">
      <dgm:prSet/>
      <dgm:spPr/>
      <dgm:t>
        <a:bodyPr/>
        <a:lstStyle/>
        <a:p>
          <a:endParaRPr lang="en-US"/>
        </a:p>
      </dgm:t>
    </dgm:pt>
    <dgm:pt modelId="{84C38D33-BF9D-464B-BB98-A6EE6CAC8F8A}" type="sibTrans" cxnId="{810A154B-CACE-491B-8829-F2C66BE561FC}">
      <dgm:prSet/>
      <dgm:spPr/>
      <dgm:t>
        <a:bodyPr/>
        <a:lstStyle/>
        <a:p>
          <a:endParaRPr lang="en-US"/>
        </a:p>
      </dgm:t>
    </dgm:pt>
    <dgm:pt modelId="{1EC962F5-6EAB-410D-866B-6E5810A1E2E9}">
      <dgm:prSet phldrT="[Text]" custT="1"/>
      <dgm:spPr/>
      <dgm:t>
        <a:bodyPr/>
        <a:lstStyle/>
        <a:p>
          <a:r>
            <a:rPr lang="fr-FR" sz="2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Résultats et discutions 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90A01-548F-4C52-811C-FDAB378A18D9}" type="parTrans" cxnId="{FCB30463-E088-4B2F-BB03-8568EEEF8DB6}">
      <dgm:prSet/>
      <dgm:spPr/>
      <dgm:t>
        <a:bodyPr/>
        <a:lstStyle/>
        <a:p>
          <a:endParaRPr lang="en-US"/>
        </a:p>
      </dgm:t>
    </dgm:pt>
    <dgm:pt modelId="{F4FBF889-BF23-4C66-A57D-820E53716029}" type="sibTrans" cxnId="{FCB30463-E088-4B2F-BB03-8568EEEF8DB6}">
      <dgm:prSet/>
      <dgm:spPr/>
      <dgm:t>
        <a:bodyPr/>
        <a:lstStyle/>
        <a:p>
          <a:endParaRPr lang="en-US"/>
        </a:p>
      </dgm:t>
    </dgm:pt>
    <dgm:pt modelId="{98B86B1D-BC2F-4EE0-ADBD-FB5B91740D2F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r>
            <a:rPr lang="en-US" sz="2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422BC-1310-4BA1-8A7F-BDDF1DA3F599}" type="parTrans" cxnId="{FF5EC782-34BF-429E-9E23-1F7013B20FBF}">
      <dgm:prSet/>
      <dgm:spPr/>
      <dgm:t>
        <a:bodyPr/>
        <a:lstStyle/>
        <a:p>
          <a:endParaRPr lang="en-US"/>
        </a:p>
      </dgm:t>
    </dgm:pt>
    <dgm:pt modelId="{81589491-D0FB-42A1-B43F-67A182CC92BF}" type="sibTrans" cxnId="{FF5EC782-34BF-429E-9E23-1F7013B20FBF}">
      <dgm:prSet/>
      <dgm:spPr/>
      <dgm:t>
        <a:bodyPr/>
        <a:lstStyle/>
        <a:p>
          <a:endParaRPr lang="en-US"/>
        </a:p>
      </dgm:t>
    </dgm:pt>
    <dgm:pt modelId="{350D37F0-1FA9-4501-B480-CEDFD10D36B1}">
      <dgm:prSet/>
      <dgm:spPr/>
      <dgm:t>
        <a:bodyPr/>
        <a:lstStyle/>
        <a:p>
          <a:endParaRPr lang="en-US"/>
        </a:p>
      </dgm:t>
    </dgm:pt>
    <dgm:pt modelId="{ECB8A011-3BC6-4B32-A929-9CB54C2FE667}" type="parTrans" cxnId="{5A358AA4-8CCF-492E-B04F-7A4DE4082B07}">
      <dgm:prSet/>
      <dgm:spPr/>
      <dgm:t>
        <a:bodyPr/>
        <a:lstStyle/>
        <a:p>
          <a:endParaRPr lang="en-US"/>
        </a:p>
      </dgm:t>
    </dgm:pt>
    <dgm:pt modelId="{F9557B12-6097-47B4-AC25-823CE14C05F6}" type="sibTrans" cxnId="{5A358AA4-8CCF-492E-B04F-7A4DE4082B07}">
      <dgm:prSet/>
      <dgm:spPr/>
      <dgm:t>
        <a:bodyPr/>
        <a:lstStyle/>
        <a:p>
          <a:endParaRPr lang="en-US"/>
        </a:p>
      </dgm:t>
    </dgm:pt>
    <dgm:pt modelId="{86F0E7AD-B8D9-4A2C-ACA0-2E4F6897A533}" type="pres">
      <dgm:prSet presAssocID="{71C0E0BA-F5F0-4E8F-8CE0-377C609B207E}" presName="arrowDiagram" presStyleCnt="0">
        <dgm:presLayoutVars>
          <dgm:chMax val="5"/>
          <dgm:dir/>
          <dgm:resizeHandles val="exact"/>
        </dgm:presLayoutVars>
      </dgm:prSet>
      <dgm:spPr/>
    </dgm:pt>
    <dgm:pt modelId="{8E992D7E-110A-4189-99E1-64571535B8DA}" type="pres">
      <dgm:prSet presAssocID="{71C0E0BA-F5F0-4E8F-8CE0-377C609B207E}" presName="arrow" presStyleLbl="bgShp" presStyleIdx="0" presStyleCnt="1"/>
      <dgm:spPr/>
    </dgm:pt>
    <dgm:pt modelId="{FFAF6D03-BF6D-4B43-A28B-6D21BE5805FF}" type="pres">
      <dgm:prSet presAssocID="{71C0E0BA-F5F0-4E8F-8CE0-377C609B207E}" presName="arrowDiagram5" presStyleCnt="0"/>
      <dgm:spPr/>
    </dgm:pt>
    <dgm:pt modelId="{AAEFF3B1-6101-40BE-AA57-85C241166A87}" type="pres">
      <dgm:prSet presAssocID="{29CD944A-69DE-405E-ABE7-6EE144FCB449}" presName="bullet5a" presStyleLbl="node1" presStyleIdx="0" presStyleCnt="5"/>
      <dgm:spPr/>
    </dgm:pt>
    <dgm:pt modelId="{DE313754-7F76-4E89-849C-C17A30114E07}" type="pres">
      <dgm:prSet presAssocID="{29CD944A-69DE-405E-ABE7-6EE144FCB449}" presName="textBox5a" presStyleLbl="revTx" presStyleIdx="0" presStyleCnt="5" custScaleX="580935" custScaleY="84703" custLinFactX="100000" custLinFactNeighborX="139513" custLinFactNeighborY="7649">
        <dgm:presLayoutVars>
          <dgm:bulletEnabled val="1"/>
        </dgm:presLayoutVars>
      </dgm:prSet>
      <dgm:spPr/>
    </dgm:pt>
    <dgm:pt modelId="{5BD76B41-3CB9-4CAB-852B-61B9CAB6FABC}" type="pres">
      <dgm:prSet presAssocID="{10442823-FCB8-4C9A-A484-2BCC037A72FA}" presName="bullet5b" presStyleLbl="node1" presStyleIdx="1" presStyleCnt="5"/>
      <dgm:spPr/>
    </dgm:pt>
    <dgm:pt modelId="{294FAB2C-7058-46A0-8B6C-4F12BB586CF2}" type="pres">
      <dgm:prSet presAssocID="{10442823-FCB8-4C9A-A484-2BCC037A72FA}" presName="textBox5b" presStyleLbl="revTx" presStyleIdx="1" presStyleCnt="5" custScaleX="448265" custScaleY="77813" custLinFactX="56388" custLinFactNeighborX="100000" custLinFactNeighborY="2615">
        <dgm:presLayoutVars>
          <dgm:bulletEnabled val="1"/>
        </dgm:presLayoutVars>
      </dgm:prSet>
      <dgm:spPr/>
    </dgm:pt>
    <dgm:pt modelId="{AA368E52-15DA-4B40-8624-C5CD7B2C5097}" type="pres">
      <dgm:prSet presAssocID="{AFCEBCDD-F01B-4C78-90D2-A226CE83C54E}" presName="bullet5c" presStyleLbl="node1" presStyleIdx="2" presStyleCnt="5"/>
      <dgm:spPr/>
    </dgm:pt>
    <dgm:pt modelId="{9276EB91-2BD9-4130-984B-D4287964A3B4}" type="pres">
      <dgm:prSet presAssocID="{AFCEBCDD-F01B-4C78-90D2-A226CE83C54E}" presName="textBox5c" presStyleLbl="revTx" presStyleIdx="2" presStyleCnt="5" custScaleX="302580" custScaleY="89308" custLinFactNeighborX="99886" custLinFactNeighborY="5346">
        <dgm:presLayoutVars>
          <dgm:bulletEnabled val="1"/>
        </dgm:presLayoutVars>
      </dgm:prSet>
      <dgm:spPr/>
    </dgm:pt>
    <dgm:pt modelId="{1BBEE88E-FF79-4340-97BC-84709143F096}" type="pres">
      <dgm:prSet presAssocID="{1EC962F5-6EAB-410D-866B-6E5810A1E2E9}" presName="bullet5d" presStyleLbl="node1" presStyleIdx="3" presStyleCnt="5"/>
      <dgm:spPr/>
    </dgm:pt>
    <dgm:pt modelId="{47BD4C72-EDDF-4BDC-92CE-398D05D6393E}" type="pres">
      <dgm:prSet presAssocID="{1EC962F5-6EAB-410D-866B-6E5810A1E2E9}" presName="textBox5d" presStyleLbl="revTx" presStyleIdx="3" presStyleCnt="5" custScaleX="336208" custLinFactX="64350" custLinFactNeighborX="100000" custLinFactNeighborY="3122">
        <dgm:presLayoutVars>
          <dgm:bulletEnabled val="1"/>
        </dgm:presLayoutVars>
      </dgm:prSet>
      <dgm:spPr/>
    </dgm:pt>
    <dgm:pt modelId="{59D50AD7-3515-4F11-8F50-F1B1E3755AFD}" type="pres">
      <dgm:prSet presAssocID="{98B86B1D-BC2F-4EE0-ADBD-FB5B91740D2F}" presName="bullet5e" presStyleLbl="node1" presStyleIdx="4" presStyleCnt="5"/>
      <dgm:spPr/>
    </dgm:pt>
    <dgm:pt modelId="{9778E659-F261-4582-88F3-5A4F1DFBEBAC}" type="pres">
      <dgm:prSet presAssocID="{98B86B1D-BC2F-4EE0-ADBD-FB5B91740D2F}" presName="textBox5e" presStyleLbl="revTx" presStyleIdx="4" presStyleCnt="5" custScaleX="205038" custLinFactNeighborX="57796" custLinFactNeighborY="-5413">
        <dgm:presLayoutVars>
          <dgm:bulletEnabled val="1"/>
        </dgm:presLayoutVars>
      </dgm:prSet>
      <dgm:spPr/>
    </dgm:pt>
  </dgm:ptLst>
  <dgm:cxnLst>
    <dgm:cxn modelId="{2EB07D39-CBC3-4F49-B718-493B19015A51}" type="presOf" srcId="{1EC962F5-6EAB-410D-866B-6E5810A1E2E9}" destId="{47BD4C72-EDDF-4BDC-92CE-398D05D6393E}" srcOrd="0" destOrd="0" presId="urn:microsoft.com/office/officeart/2005/8/layout/arrow2"/>
    <dgm:cxn modelId="{BC6F6E61-B149-45F7-867A-6CF57534759D}" type="presOf" srcId="{10442823-FCB8-4C9A-A484-2BCC037A72FA}" destId="{294FAB2C-7058-46A0-8B6C-4F12BB586CF2}" srcOrd="0" destOrd="0" presId="urn:microsoft.com/office/officeart/2005/8/layout/arrow2"/>
    <dgm:cxn modelId="{FCB30463-E088-4B2F-BB03-8568EEEF8DB6}" srcId="{71C0E0BA-F5F0-4E8F-8CE0-377C609B207E}" destId="{1EC962F5-6EAB-410D-866B-6E5810A1E2E9}" srcOrd="3" destOrd="0" parTransId="{CF090A01-548F-4C52-811C-FDAB378A18D9}" sibTransId="{F4FBF889-BF23-4C66-A57D-820E53716029}"/>
    <dgm:cxn modelId="{51CD0268-1D23-4173-BD1B-FC0174C6624B}" srcId="{71C0E0BA-F5F0-4E8F-8CE0-377C609B207E}" destId="{29CD944A-69DE-405E-ABE7-6EE144FCB449}" srcOrd="0" destOrd="0" parTransId="{C0BF5FB2-682B-4187-89B8-5C3ECB1D560B}" sibTransId="{D1DC1A5A-68BC-4BF7-99A3-BECEEE8C52B7}"/>
    <dgm:cxn modelId="{810A154B-CACE-491B-8829-F2C66BE561FC}" srcId="{71C0E0BA-F5F0-4E8F-8CE0-377C609B207E}" destId="{AFCEBCDD-F01B-4C78-90D2-A226CE83C54E}" srcOrd="2" destOrd="0" parTransId="{310B50CA-9138-464A-A832-92597978D4DE}" sibTransId="{84C38D33-BF9D-464B-BB98-A6EE6CAC8F8A}"/>
    <dgm:cxn modelId="{C7D7CF6E-435F-4BDC-A772-D4A0DA099D8E}" type="presOf" srcId="{AFCEBCDD-F01B-4C78-90D2-A226CE83C54E}" destId="{9276EB91-2BD9-4130-984B-D4287964A3B4}" srcOrd="0" destOrd="0" presId="urn:microsoft.com/office/officeart/2005/8/layout/arrow2"/>
    <dgm:cxn modelId="{7E8C607F-37A8-4F2B-9169-1DB271AD5E5B}" type="presOf" srcId="{29CD944A-69DE-405E-ABE7-6EE144FCB449}" destId="{DE313754-7F76-4E89-849C-C17A30114E07}" srcOrd="0" destOrd="0" presId="urn:microsoft.com/office/officeart/2005/8/layout/arrow2"/>
    <dgm:cxn modelId="{FF5EC782-34BF-429E-9E23-1F7013B20FBF}" srcId="{71C0E0BA-F5F0-4E8F-8CE0-377C609B207E}" destId="{98B86B1D-BC2F-4EE0-ADBD-FB5B91740D2F}" srcOrd="4" destOrd="0" parTransId="{124422BC-1310-4BA1-8A7F-BDDF1DA3F599}" sibTransId="{81589491-D0FB-42A1-B43F-67A182CC92BF}"/>
    <dgm:cxn modelId="{5A358AA4-8CCF-492E-B04F-7A4DE4082B07}" srcId="{71C0E0BA-F5F0-4E8F-8CE0-377C609B207E}" destId="{350D37F0-1FA9-4501-B480-CEDFD10D36B1}" srcOrd="5" destOrd="0" parTransId="{ECB8A011-3BC6-4B32-A929-9CB54C2FE667}" sibTransId="{F9557B12-6097-47B4-AC25-823CE14C05F6}"/>
    <dgm:cxn modelId="{F88F65AD-0B48-4BAE-8323-518359CD7196}" type="presOf" srcId="{71C0E0BA-F5F0-4E8F-8CE0-377C609B207E}" destId="{86F0E7AD-B8D9-4A2C-ACA0-2E4F6897A533}" srcOrd="0" destOrd="0" presId="urn:microsoft.com/office/officeart/2005/8/layout/arrow2"/>
    <dgm:cxn modelId="{5DDD9CC5-0ACC-4E43-A705-B3A77F4CF101}" type="presOf" srcId="{98B86B1D-BC2F-4EE0-ADBD-FB5B91740D2F}" destId="{9778E659-F261-4582-88F3-5A4F1DFBEBAC}" srcOrd="0" destOrd="0" presId="urn:microsoft.com/office/officeart/2005/8/layout/arrow2"/>
    <dgm:cxn modelId="{BF1CD8E0-DDFF-4EFB-98FC-7C3F1B0ECB10}" srcId="{71C0E0BA-F5F0-4E8F-8CE0-377C609B207E}" destId="{10442823-FCB8-4C9A-A484-2BCC037A72FA}" srcOrd="1" destOrd="0" parTransId="{8770561B-43E7-48BA-B5E4-97E1C49A968C}" sibTransId="{7062DF2E-FCEF-4EA3-A881-255859A1EF0E}"/>
    <dgm:cxn modelId="{682FD88B-4DAF-4886-A921-70F15CE9F8A7}" type="presParOf" srcId="{86F0E7AD-B8D9-4A2C-ACA0-2E4F6897A533}" destId="{8E992D7E-110A-4189-99E1-64571535B8DA}" srcOrd="0" destOrd="0" presId="urn:microsoft.com/office/officeart/2005/8/layout/arrow2"/>
    <dgm:cxn modelId="{5DC31C66-65A6-4DEA-A3B5-323BE7F05104}" type="presParOf" srcId="{86F0E7AD-B8D9-4A2C-ACA0-2E4F6897A533}" destId="{FFAF6D03-BF6D-4B43-A28B-6D21BE5805FF}" srcOrd="1" destOrd="0" presId="urn:microsoft.com/office/officeart/2005/8/layout/arrow2"/>
    <dgm:cxn modelId="{94D146BD-0CCC-43A8-84B4-F99574BDA465}" type="presParOf" srcId="{FFAF6D03-BF6D-4B43-A28B-6D21BE5805FF}" destId="{AAEFF3B1-6101-40BE-AA57-85C241166A87}" srcOrd="0" destOrd="0" presId="urn:microsoft.com/office/officeart/2005/8/layout/arrow2"/>
    <dgm:cxn modelId="{6145F85F-9B7E-4DF0-980B-4D13EA4C6E27}" type="presParOf" srcId="{FFAF6D03-BF6D-4B43-A28B-6D21BE5805FF}" destId="{DE313754-7F76-4E89-849C-C17A30114E07}" srcOrd="1" destOrd="0" presId="urn:microsoft.com/office/officeart/2005/8/layout/arrow2"/>
    <dgm:cxn modelId="{00ADCA86-4C1D-4481-A9E7-537857E0F421}" type="presParOf" srcId="{FFAF6D03-BF6D-4B43-A28B-6D21BE5805FF}" destId="{5BD76B41-3CB9-4CAB-852B-61B9CAB6FABC}" srcOrd="2" destOrd="0" presId="urn:microsoft.com/office/officeart/2005/8/layout/arrow2"/>
    <dgm:cxn modelId="{180657F5-35EE-410F-A04A-6B1E6B1686E7}" type="presParOf" srcId="{FFAF6D03-BF6D-4B43-A28B-6D21BE5805FF}" destId="{294FAB2C-7058-46A0-8B6C-4F12BB586CF2}" srcOrd="3" destOrd="0" presId="urn:microsoft.com/office/officeart/2005/8/layout/arrow2"/>
    <dgm:cxn modelId="{BA1D4ACF-25FF-431C-AB9D-2800BAC78DFD}" type="presParOf" srcId="{FFAF6D03-BF6D-4B43-A28B-6D21BE5805FF}" destId="{AA368E52-15DA-4B40-8624-C5CD7B2C5097}" srcOrd="4" destOrd="0" presId="urn:microsoft.com/office/officeart/2005/8/layout/arrow2"/>
    <dgm:cxn modelId="{7C3FE386-F373-4152-AF60-7C32EA3C0143}" type="presParOf" srcId="{FFAF6D03-BF6D-4B43-A28B-6D21BE5805FF}" destId="{9276EB91-2BD9-4130-984B-D4287964A3B4}" srcOrd="5" destOrd="0" presId="urn:microsoft.com/office/officeart/2005/8/layout/arrow2"/>
    <dgm:cxn modelId="{C7B0850C-49FF-4706-BA41-9EDB130C005A}" type="presParOf" srcId="{FFAF6D03-BF6D-4B43-A28B-6D21BE5805FF}" destId="{1BBEE88E-FF79-4340-97BC-84709143F096}" srcOrd="6" destOrd="0" presId="urn:microsoft.com/office/officeart/2005/8/layout/arrow2"/>
    <dgm:cxn modelId="{0A12EFAE-C640-420B-A3F7-E1AFE04BAB51}" type="presParOf" srcId="{FFAF6D03-BF6D-4B43-A28B-6D21BE5805FF}" destId="{47BD4C72-EDDF-4BDC-92CE-398D05D6393E}" srcOrd="7" destOrd="0" presId="urn:microsoft.com/office/officeart/2005/8/layout/arrow2"/>
    <dgm:cxn modelId="{213053D7-4AD8-4E3E-9E4F-A958B6FA5D19}" type="presParOf" srcId="{FFAF6D03-BF6D-4B43-A28B-6D21BE5805FF}" destId="{59D50AD7-3515-4F11-8F50-F1B1E3755AFD}" srcOrd="8" destOrd="0" presId="urn:microsoft.com/office/officeart/2005/8/layout/arrow2"/>
    <dgm:cxn modelId="{75980E2D-63BB-4257-8AE3-E309051CC818}" type="presParOf" srcId="{FFAF6D03-BF6D-4B43-A28B-6D21BE5805FF}" destId="{9778E659-F261-4582-88F3-5A4F1DFBEBA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F6A6F-78BF-4035-90A9-75E6D4003A8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3C714-77FD-443C-B9E6-3ADEF3D9317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Déchets industrielles (</a:t>
          </a:r>
          <a:r>
            <a:rPr lang="fr-FR" sz="1800" b="1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PG+Sc</a:t>
          </a:r>
          <a:r>
            <a:rPr lang="fr-FR" sz="1800" b="1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gm:t>
    </dgm:pt>
    <dgm:pt modelId="{A2547CA0-4CDF-43EF-AB5F-61B22B78D1AF}" type="parTrans" cxnId="{3868E8C7-8ACD-40FD-A0E6-A77FE847AF4C}">
      <dgm:prSet/>
      <dgm:spPr/>
      <dgm:t>
        <a:bodyPr/>
        <a:lstStyle/>
        <a:p>
          <a:endParaRPr lang="en-US"/>
        </a:p>
      </dgm:t>
    </dgm:pt>
    <dgm:pt modelId="{0F9238DB-258C-4B25-9AAF-2ACD2190EC04}" type="sibTrans" cxnId="{3868E8C7-8ACD-40FD-A0E6-A77FE847AF4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8E91970-C571-4452-83DE-6EAB03DA5FF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Bentonite </a:t>
          </a:r>
        </a:p>
      </dgm:t>
    </dgm:pt>
    <dgm:pt modelId="{105DE480-FE0F-4A2A-81D5-12E9AC0214E8}" type="parTrans" cxnId="{3BA818DF-2DA3-440F-B486-854E429B50EB}">
      <dgm:prSet/>
      <dgm:spPr/>
      <dgm:t>
        <a:bodyPr/>
        <a:lstStyle/>
        <a:p>
          <a:endParaRPr lang="en-US"/>
        </a:p>
      </dgm:t>
    </dgm:pt>
    <dgm:pt modelId="{0ADF1FCA-B847-4188-B1F3-4ECFD9D70308}" type="sibTrans" cxnId="{3BA818DF-2DA3-440F-B486-854E429B50E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62DD7E9-B37E-4FAC-AFEB-8D41EB2AD65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Green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mataerial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A055AC3-291B-4E42-912E-C3D6C9F055B4}" type="parTrans" cxnId="{C5E6B1BD-6727-453C-A49F-D70C7593CD8E}">
      <dgm:prSet/>
      <dgm:spPr/>
      <dgm:t>
        <a:bodyPr/>
        <a:lstStyle/>
        <a:p>
          <a:endParaRPr lang="en-US"/>
        </a:p>
      </dgm:t>
    </dgm:pt>
    <dgm:pt modelId="{FCB899AA-DD25-4C02-8798-C33A63CC3166}" type="sibTrans" cxnId="{C5E6B1BD-6727-453C-A49F-D70C7593CD8E}">
      <dgm:prSet/>
      <dgm:spPr/>
      <dgm:t>
        <a:bodyPr/>
        <a:lstStyle/>
        <a:p>
          <a:endParaRPr lang="en-US"/>
        </a:p>
      </dgm:t>
    </dgm:pt>
    <dgm:pt modelId="{0E011F33-B93F-43A1-BAFF-E809C56D8E8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3200" b="1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Chaux</a:t>
          </a:r>
        </a:p>
      </dgm:t>
    </dgm:pt>
    <dgm:pt modelId="{34658C4F-65E7-4860-9EE3-D21E9CD0218E}" type="parTrans" cxnId="{FB37219A-410D-4A27-B6DB-261791149FAF}">
      <dgm:prSet/>
      <dgm:spPr/>
      <dgm:t>
        <a:bodyPr/>
        <a:lstStyle/>
        <a:p>
          <a:endParaRPr lang="en-US"/>
        </a:p>
      </dgm:t>
    </dgm:pt>
    <dgm:pt modelId="{FE64C191-653A-4B9D-AF64-E2C514ED3EFB}" type="sibTrans" cxnId="{FB37219A-410D-4A27-B6DB-261791149FAF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49926B-6BB3-4ED6-8355-DAB110C87585}" type="pres">
      <dgm:prSet presAssocID="{0F4F6A6F-78BF-4035-90A9-75E6D4003A8A}" presName="Name0" presStyleCnt="0">
        <dgm:presLayoutVars>
          <dgm:dir/>
          <dgm:resizeHandles val="exact"/>
        </dgm:presLayoutVars>
      </dgm:prSet>
      <dgm:spPr/>
    </dgm:pt>
    <dgm:pt modelId="{8325B3A9-F042-49BA-A278-CF9ABCE88849}" type="pres">
      <dgm:prSet presAssocID="{0F4F6A6F-78BF-4035-90A9-75E6D4003A8A}" presName="vNodes" presStyleCnt="0"/>
      <dgm:spPr/>
    </dgm:pt>
    <dgm:pt modelId="{4145662B-0330-44C5-8E4F-71531AFB568B}" type="pres">
      <dgm:prSet presAssocID="{1C83C714-77FD-443C-B9E6-3ADEF3D93174}" presName="node" presStyleLbl="node1" presStyleIdx="0" presStyleCnt="4" custScaleX="246792" custScaleY="127089">
        <dgm:presLayoutVars>
          <dgm:bulletEnabled val="1"/>
        </dgm:presLayoutVars>
      </dgm:prSet>
      <dgm:spPr/>
    </dgm:pt>
    <dgm:pt modelId="{F8E6B914-0702-469A-8104-CD64A4280D91}" type="pres">
      <dgm:prSet presAssocID="{0F9238DB-258C-4B25-9AAF-2ACD2190EC04}" presName="spacerT" presStyleCnt="0"/>
      <dgm:spPr/>
    </dgm:pt>
    <dgm:pt modelId="{791E6630-7241-43E3-BC0E-D1B29B5F0A7D}" type="pres">
      <dgm:prSet presAssocID="{0F9238DB-258C-4B25-9AAF-2ACD2190EC04}" presName="sibTrans" presStyleLbl="sibTrans2D1" presStyleIdx="0" presStyleCnt="3"/>
      <dgm:spPr/>
    </dgm:pt>
    <dgm:pt modelId="{B51BA48D-B6AA-4930-BF21-4E2A2B471B90}" type="pres">
      <dgm:prSet presAssocID="{0F9238DB-258C-4B25-9AAF-2ACD2190EC04}" presName="spacerB" presStyleCnt="0"/>
      <dgm:spPr/>
    </dgm:pt>
    <dgm:pt modelId="{5D3C6472-86E9-487F-8698-DDA16D21C243}" type="pres">
      <dgm:prSet presAssocID="{0E011F33-B93F-43A1-BAFF-E809C56D8E86}" presName="node" presStyleLbl="node1" presStyleIdx="1" presStyleCnt="4" custScaleX="246792">
        <dgm:presLayoutVars>
          <dgm:bulletEnabled val="1"/>
        </dgm:presLayoutVars>
      </dgm:prSet>
      <dgm:spPr/>
    </dgm:pt>
    <dgm:pt modelId="{01DEFCAC-6FB2-4C07-9F05-A0A4AB724E5B}" type="pres">
      <dgm:prSet presAssocID="{FE64C191-653A-4B9D-AF64-E2C514ED3EFB}" presName="spacerT" presStyleCnt="0"/>
      <dgm:spPr/>
    </dgm:pt>
    <dgm:pt modelId="{32EB24D8-88F4-4E84-876C-11971153D285}" type="pres">
      <dgm:prSet presAssocID="{FE64C191-653A-4B9D-AF64-E2C514ED3EFB}" presName="sibTrans" presStyleLbl="sibTrans2D1" presStyleIdx="1" presStyleCnt="3"/>
      <dgm:spPr/>
    </dgm:pt>
    <dgm:pt modelId="{E3002B05-3D83-404D-9E76-AE7CA0F36E56}" type="pres">
      <dgm:prSet presAssocID="{FE64C191-653A-4B9D-AF64-E2C514ED3EFB}" presName="spacerB" presStyleCnt="0"/>
      <dgm:spPr/>
    </dgm:pt>
    <dgm:pt modelId="{CC8D9425-DC99-4650-AA52-FFDA52803212}" type="pres">
      <dgm:prSet presAssocID="{08E91970-C571-4452-83DE-6EAB03DA5FFE}" presName="node" presStyleLbl="node1" presStyleIdx="2" presStyleCnt="4" custScaleX="276510">
        <dgm:presLayoutVars>
          <dgm:bulletEnabled val="1"/>
        </dgm:presLayoutVars>
      </dgm:prSet>
      <dgm:spPr/>
    </dgm:pt>
    <dgm:pt modelId="{4A87E60D-94CB-40DF-8615-071E20E10BF6}" type="pres">
      <dgm:prSet presAssocID="{0F4F6A6F-78BF-4035-90A9-75E6D4003A8A}" presName="sibTransLast" presStyleLbl="sibTrans2D1" presStyleIdx="2" presStyleCnt="3"/>
      <dgm:spPr/>
    </dgm:pt>
    <dgm:pt modelId="{AC30E136-7185-4054-ABB9-DB18CC9AA589}" type="pres">
      <dgm:prSet presAssocID="{0F4F6A6F-78BF-4035-90A9-75E6D4003A8A}" presName="connectorText" presStyleLbl="sibTrans2D1" presStyleIdx="2" presStyleCnt="3"/>
      <dgm:spPr/>
    </dgm:pt>
    <dgm:pt modelId="{D90E60F1-E7EC-43DE-9491-3E488F95C613}" type="pres">
      <dgm:prSet presAssocID="{0F4F6A6F-78BF-4035-90A9-75E6D4003A8A}" presName="lastNode" presStyleLbl="node1" presStyleIdx="3" presStyleCnt="4" custScaleX="145271">
        <dgm:presLayoutVars>
          <dgm:bulletEnabled val="1"/>
        </dgm:presLayoutVars>
      </dgm:prSet>
      <dgm:spPr/>
    </dgm:pt>
  </dgm:ptLst>
  <dgm:cxnLst>
    <dgm:cxn modelId="{C5363201-EF47-4D5B-B85F-0EECA98A57D9}" type="presOf" srcId="{0F9238DB-258C-4B25-9AAF-2ACD2190EC04}" destId="{791E6630-7241-43E3-BC0E-D1B29B5F0A7D}" srcOrd="0" destOrd="0" presId="urn:microsoft.com/office/officeart/2005/8/layout/equation2"/>
    <dgm:cxn modelId="{801A4715-B5E8-41B3-B2CD-72E10F7F94A7}" type="presOf" srcId="{FE64C191-653A-4B9D-AF64-E2C514ED3EFB}" destId="{32EB24D8-88F4-4E84-876C-11971153D285}" srcOrd="0" destOrd="0" presId="urn:microsoft.com/office/officeart/2005/8/layout/equation2"/>
    <dgm:cxn modelId="{86B1A724-9A77-4578-B382-F5F08B2E41F0}" type="presOf" srcId="{08E91970-C571-4452-83DE-6EAB03DA5FFE}" destId="{CC8D9425-DC99-4650-AA52-FFDA52803212}" srcOrd="0" destOrd="0" presId="urn:microsoft.com/office/officeart/2005/8/layout/equation2"/>
    <dgm:cxn modelId="{2595675F-8367-4AEE-AE6D-E3803E99CA79}" type="presOf" srcId="{0F4F6A6F-78BF-4035-90A9-75E6D4003A8A}" destId="{BD49926B-6BB3-4ED6-8355-DAB110C87585}" srcOrd="0" destOrd="0" presId="urn:microsoft.com/office/officeart/2005/8/layout/equation2"/>
    <dgm:cxn modelId="{31C66A49-4531-4BD6-80A5-BACCBA959940}" type="presOf" srcId="{0E011F33-B93F-43A1-BAFF-E809C56D8E86}" destId="{5D3C6472-86E9-487F-8698-DDA16D21C243}" srcOrd="0" destOrd="0" presId="urn:microsoft.com/office/officeart/2005/8/layout/equation2"/>
    <dgm:cxn modelId="{44ED6D69-7475-4DEB-9B5B-2B80EEB39B4A}" type="presOf" srcId="{462DD7E9-B37E-4FAC-AFEB-8D41EB2AD657}" destId="{D90E60F1-E7EC-43DE-9491-3E488F95C613}" srcOrd="0" destOrd="0" presId="urn:microsoft.com/office/officeart/2005/8/layout/equation2"/>
    <dgm:cxn modelId="{FB37219A-410D-4A27-B6DB-261791149FAF}" srcId="{0F4F6A6F-78BF-4035-90A9-75E6D4003A8A}" destId="{0E011F33-B93F-43A1-BAFF-E809C56D8E86}" srcOrd="1" destOrd="0" parTransId="{34658C4F-65E7-4860-9EE3-D21E9CD0218E}" sibTransId="{FE64C191-653A-4B9D-AF64-E2C514ED3EFB}"/>
    <dgm:cxn modelId="{C5E6B1BD-6727-453C-A49F-D70C7593CD8E}" srcId="{0F4F6A6F-78BF-4035-90A9-75E6D4003A8A}" destId="{462DD7E9-B37E-4FAC-AFEB-8D41EB2AD657}" srcOrd="3" destOrd="0" parTransId="{8A055AC3-291B-4E42-912E-C3D6C9F055B4}" sibTransId="{FCB899AA-DD25-4C02-8798-C33A63CC3166}"/>
    <dgm:cxn modelId="{3868E8C7-8ACD-40FD-A0E6-A77FE847AF4C}" srcId="{0F4F6A6F-78BF-4035-90A9-75E6D4003A8A}" destId="{1C83C714-77FD-443C-B9E6-3ADEF3D93174}" srcOrd="0" destOrd="0" parTransId="{A2547CA0-4CDF-43EF-AB5F-61B22B78D1AF}" sibTransId="{0F9238DB-258C-4B25-9AAF-2ACD2190EC04}"/>
    <dgm:cxn modelId="{2CA25FD6-064A-4CC6-A00E-F11F50239E8E}" type="presOf" srcId="{1C83C714-77FD-443C-B9E6-3ADEF3D93174}" destId="{4145662B-0330-44C5-8E4F-71531AFB568B}" srcOrd="0" destOrd="0" presId="urn:microsoft.com/office/officeart/2005/8/layout/equation2"/>
    <dgm:cxn modelId="{DD2BB3D8-51A8-480A-BAD2-3514A80A9CF5}" type="presOf" srcId="{0ADF1FCA-B847-4188-B1F3-4ECFD9D70308}" destId="{4A87E60D-94CB-40DF-8615-071E20E10BF6}" srcOrd="0" destOrd="0" presId="urn:microsoft.com/office/officeart/2005/8/layout/equation2"/>
    <dgm:cxn modelId="{3BA818DF-2DA3-440F-B486-854E429B50EB}" srcId="{0F4F6A6F-78BF-4035-90A9-75E6D4003A8A}" destId="{08E91970-C571-4452-83DE-6EAB03DA5FFE}" srcOrd="2" destOrd="0" parTransId="{105DE480-FE0F-4A2A-81D5-12E9AC0214E8}" sibTransId="{0ADF1FCA-B847-4188-B1F3-4ECFD9D70308}"/>
    <dgm:cxn modelId="{9E0E94EA-2F1A-452D-800B-C8CC18312002}" type="presOf" srcId="{0ADF1FCA-B847-4188-B1F3-4ECFD9D70308}" destId="{AC30E136-7185-4054-ABB9-DB18CC9AA589}" srcOrd="1" destOrd="0" presId="urn:microsoft.com/office/officeart/2005/8/layout/equation2"/>
    <dgm:cxn modelId="{E1A91DF2-F024-4370-9417-0B8D490FFF8C}" type="presParOf" srcId="{BD49926B-6BB3-4ED6-8355-DAB110C87585}" destId="{8325B3A9-F042-49BA-A278-CF9ABCE88849}" srcOrd="0" destOrd="0" presId="urn:microsoft.com/office/officeart/2005/8/layout/equation2"/>
    <dgm:cxn modelId="{0E3E2984-E398-4BC0-893A-8AE78A674534}" type="presParOf" srcId="{8325B3A9-F042-49BA-A278-CF9ABCE88849}" destId="{4145662B-0330-44C5-8E4F-71531AFB568B}" srcOrd="0" destOrd="0" presId="urn:microsoft.com/office/officeart/2005/8/layout/equation2"/>
    <dgm:cxn modelId="{1BEE0D4C-18B8-4A3F-9EDD-86509DAF8E93}" type="presParOf" srcId="{8325B3A9-F042-49BA-A278-CF9ABCE88849}" destId="{F8E6B914-0702-469A-8104-CD64A4280D91}" srcOrd="1" destOrd="0" presId="urn:microsoft.com/office/officeart/2005/8/layout/equation2"/>
    <dgm:cxn modelId="{94E0285A-4767-4571-B02E-06002E288C93}" type="presParOf" srcId="{8325B3A9-F042-49BA-A278-CF9ABCE88849}" destId="{791E6630-7241-43E3-BC0E-D1B29B5F0A7D}" srcOrd="2" destOrd="0" presId="urn:microsoft.com/office/officeart/2005/8/layout/equation2"/>
    <dgm:cxn modelId="{479DEE21-9B95-4552-9B23-AF7214C2A897}" type="presParOf" srcId="{8325B3A9-F042-49BA-A278-CF9ABCE88849}" destId="{B51BA48D-B6AA-4930-BF21-4E2A2B471B90}" srcOrd="3" destOrd="0" presId="urn:microsoft.com/office/officeart/2005/8/layout/equation2"/>
    <dgm:cxn modelId="{70311AF7-8D8E-41DA-B82E-45C669999FBC}" type="presParOf" srcId="{8325B3A9-F042-49BA-A278-CF9ABCE88849}" destId="{5D3C6472-86E9-487F-8698-DDA16D21C243}" srcOrd="4" destOrd="0" presId="urn:microsoft.com/office/officeart/2005/8/layout/equation2"/>
    <dgm:cxn modelId="{E104303C-02D5-413E-926B-D98862FF2E24}" type="presParOf" srcId="{8325B3A9-F042-49BA-A278-CF9ABCE88849}" destId="{01DEFCAC-6FB2-4C07-9F05-A0A4AB724E5B}" srcOrd="5" destOrd="0" presId="urn:microsoft.com/office/officeart/2005/8/layout/equation2"/>
    <dgm:cxn modelId="{6B4CBFF8-B765-465E-A9C1-CA5E3237CE1C}" type="presParOf" srcId="{8325B3A9-F042-49BA-A278-CF9ABCE88849}" destId="{32EB24D8-88F4-4E84-876C-11971153D285}" srcOrd="6" destOrd="0" presId="urn:microsoft.com/office/officeart/2005/8/layout/equation2"/>
    <dgm:cxn modelId="{D26865AB-21CC-48EA-BB30-FD247C44C907}" type="presParOf" srcId="{8325B3A9-F042-49BA-A278-CF9ABCE88849}" destId="{E3002B05-3D83-404D-9E76-AE7CA0F36E56}" srcOrd="7" destOrd="0" presId="urn:microsoft.com/office/officeart/2005/8/layout/equation2"/>
    <dgm:cxn modelId="{2E78EFB9-9FCB-41E5-AAE8-0AC7A8F2F94D}" type="presParOf" srcId="{8325B3A9-F042-49BA-A278-CF9ABCE88849}" destId="{CC8D9425-DC99-4650-AA52-FFDA52803212}" srcOrd="8" destOrd="0" presId="urn:microsoft.com/office/officeart/2005/8/layout/equation2"/>
    <dgm:cxn modelId="{217AF6D2-DA68-415D-892C-7976C7411E0F}" type="presParOf" srcId="{BD49926B-6BB3-4ED6-8355-DAB110C87585}" destId="{4A87E60D-94CB-40DF-8615-071E20E10BF6}" srcOrd="1" destOrd="0" presId="urn:microsoft.com/office/officeart/2005/8/layout/equation2"/>
    <dgm:cxn modelId="{309BE314-EFFD-449F-B53D-ED62DD6A6DC4}" type="presParOf" srcId="{4A87E60D-94CB-40DF-8615-071E20E10BF6}" destId="{AC30E136-7185-4054-ABB9-DB18CC9AA589}" srcOrd="0" destOrd="0" presId="urn:microsoft.com/office/officeart/2005/8/layout/equation2"/>
    <dgm:cxn modelId="{21371B01-7A67-4A56-9089-A528BBE0FCF2}" type="presParOf" srcId="{BD49926B-6BB3-4ED6-8355-DAB110C87585}" destId="{D90E60F1-E7EC-43DE-9491-3E488F95C61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FC341E-25FA-42F3-9D62-3F8DCF795CC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3357E-C924-40BE-AB64-B74458BD874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Cd</a:t>
          </a:r>
        </a:p>
      </dgm:t>
    </dgm:pt>
    <dgm:pt modelId="{C443B20D-1A4A-46B4-B2EA-2E5313BD9DA4}" type="parTrans" cxnId="{13B86467-8739-42A2-8805-0F19034CFCFD}">
      <dgm:prSet/>
      <dgm:spPr/>
      <dgm:t>
        <a:bodyPr/>
        <a:lstStyle/>
        <a:p>
          <a:endParaRPr lang="en-US"/>
        </a:p>
      </dgm:t>
    </dgm:pt>
    <dgm:pt modelId="{316F864D-52A1-4D4C-86A2-9FF70269F43E}" type="sibTrans" cxnId="{13B86467-8739-42A2-8805-0F19034CFCFD}">
      <dgm:prSet/>
      <dgm:spPr/>
      <dgm:t>
        <a:bodyPr/>
        <a:lstStyle/>
        <a:p>
          <a:endParaRPr lang="en-US"/>
        </a:p>
      </dgm:t>
    </dgm:pt>
    <dgm:pt modelId="{0D2842D2-166C-4D6C-AA0C-BAC24A42B0F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</a:t>
          </a:r>
        </a:p>
      </dgm:t>
    </dgm:pt>
    <dgm:pt modelId="{FF2F9D52-74B4-4A1F-9A70-8DFBE628ACD9}" type="parTrans" cxnId="{64DB0559-B6B6-4A4E-A206-C6E2459285F7}">
      <dgm:prSet/>
      <dgm:spPr/>
      <dgm:t>
        <a:bodyPr/>
        <a:lstStyle/>
        <a:p>
          <a:endParaRPr lang="en-US"/>
        </a:p>
      </dgm:t>
    </dgm:pt>
    <dgm:pt modelId="{97C60A33-75D7-418B-B88C-BFE8B1B6E43D}" type="sibTrans" cxnId="{64DB0559-B6B6-4A4E-A206-C6E2459285F7}">
      <dgm:prSet/>
      <dgm:spPr/>
      <dgm:t>
        <a:bodyPr/>
        <a:lstStyle/>
        <a:p>
          <a:endParaRPr lang="en-US"/>
        </a:p>
      </dgm:t>
    </dgm:pt>
    <dgm:pt modelId="{36AC4DD5-9457-4311-80E3-47FA46D3CD2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Cr</a:t>
          </a:r>
        </a:p>
      </dgm:t>
    </dgm:pt>
    <dgm:pt modelId="{2659EE7B-B1DD-4DD0-95D4-FB02D647A20D}" type="parTrans" cxnId="{C64D2E0A-4562-4853-A69B-F7C4B94C7989}">
      <dgm:prSet/>
      <dgm:spPr/>
      <dgm:t>
        <a:bodyPr/>
        <a:lstStyle/>
        <a:p>
          <a:endParaRPr lang="en-US"/>
        </a:p>
      </dgm:t>
    </dgm:pt>
    <dgm:pt modelId="{A765E544-1DB6-4C53-90DF-C035A78C78F8}" type="sibTrans" cxnId="{C64D2E0A-4562-4853-A69B-F7C4B94C7989}">
      <dgm:prSet/>
      <dgm:spPr/>
      <dgm:t>
        <a:bodyPr/>
        <a:lstStyle/>
        <a:p>
          <a:endParaRPr lang="en-US"/>
        </a:p>
      </dgm:t>
    </dgm:pt>
    <dgm:pt modelId="{03AD224E-2B5A-4161-850E-68D9060166A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Absorber par la bentonite</a:t>
          </a:r>
        </a:p>
      </dgm:t>
    </dgm:pt>
    <dgm:pt modelId="{9A5FBA78-2F1E-4D8B-9AE9-4C977217FAF6}" type="parTrans" cxnId="{3A0D9E43-2C1C-4A83-838A-F5187D1BEB39}">
      <dgm:prSet/>
      <dgm:spPr/>
      <dgm:t>
        <a:bodyPr/>
        <a:lstStyle/>
        <a:p>
          <a:endParaRPr lang="en-US"/>
        </a:p>
      </dgm:t>
    </dgm:pt>
    <dgm:pt modelId="{01F6AB53-BBE5-4400-BE52-14E6D6D5B7F3}" type="sibTrans" cxnId="{3A0D9E43-2C1C-4A83-838A-F5187D1BEB39}">
      <dgm:prSet/>
      <dgm:spPr/>
      <dgm:t>
        <a:bodyPr/>
        <a:lstStyle/>
        <a:p>
          <a:endParaRPr lang="en-US"/>
        </a:p>
      </dgm:t>
    </dgm:pt>
    <dgm:pt modelId="{4F38984B-926C-44BB-BE0B-5844B9088E21}" type="pres">
      <dgm:prSet presAssocID="{4AFC341E-25FA-42F3-9D62-3F8DCF795CC2}" presName="Name0" presStyleCnt="0">
        <dgm:presLayoutVars>
          <dgm:chMax val="4"/>
          <dgm:resizeHandles val="exact"/>
        </dgm:presLayoutVars>
      </dgm:prSet>
      <dgm:spPr/>
    </dgm:pt>
    <dgm:pt modelId="{D5C2D86B-BCAF-44AB-A6FA-9CF1786A31A7}" type="pres">
      <dgm:prSet presAssocID="{4AFC341E-25FA-42F3-9D62-3F8DCF795CC2}" presName="ellipse" presStyleLbl="trBgShp" presStyleIdx="0" presStyleCnt="1"/>
      <dgm:spPr/>
    </dgm:pt>
    <dgm:pt modelId="{A5C1CA12-4E99-4E52-9455-20CBDE7891E1}" type="pres">
      <dgm:prSet presAssocID="{4AFC341E-25FA-42F3-9D62-3F8DCF795CC2}" presName="arrow1" presStyleLbl="fgShp" presStyleIdx="0" presStyleCnt="1" custLinFactNeighborY="-25620"/>
      <dgm:spPr>
        <a:solidFill>
          <a:srgbClr val="FF0000"/>
        </a:solidFill>
        <a:ln>
          <a:solidFill>
            <a:srgbClr val="FF0000"/>
          </a:solidFill>
        </a:ln>
      </dgm:spPr>
    </dgm:pt>
    <dgm:pt modelId="{EB605C55-666F-479D-BD71-1B68B7040F7D}" type="pres">
      <dgm:prSet presAssocID="{4AFC341E-25FA-42F3-9D62-3F8DCF795CC2}" presName="rectangle" presStyleLbl="revTx" presStyleIdx="0" presStyleCnt="1">
        <dgm:presLayoutVars>
          <dgm:bulletEnabled val="1"/>
        </dgm:presLayoutVars>
      </dgm:prSet>
      <dgm:spPr/>
    </dgm:pt>
    <dgm:pt modelId="{56C61E6A-278F-40ED-B04E-C73370D4964A}" type="pres">
      <dgm:prSet presAssocID="{0D2842D2-166C-4D6C-AA0C-BAC24A42B0F3}" presName="item1" presStyleLbl="node1" presStyleIdx="0" presStyleCnt="3">
        <dgm:presLayoutVars>
          <dgm:bulletEnabled val="1"/>
        </dgm:presLayoutVars>
      </dgm:prSet>
      <dgm:spPr/>
    </dgm:pt>
    <dgm:pt modelId="{6F214A76-1BEC-4985-8707-D81A70A0BA20}" type="pres">
      <dgm:prSet presAssocID="{36AC4DD5-9457-4311-80E3-47FA46D3CD2B}" presName="item2" presStyleLbl="node1" presStyleIdx="1" presStyleCnt="3">
        <dgm:presLayoutVars>
          <dgm:bulletEnabled val="1"/>
        </dgm:presLayoutVars>
      </dgm:prSet>
      <dgm:spPr/>
    </dgm:pt>
    <dgm:pt modelId="{EA284C26-4F0D-46D2-A081-C56A717B8F56}" type="pres">
      <dgm:prSet presAssocID="{03AD224E-2B5A-4161-850E-68D9060166AB}" presName="item3" presStyleLbl="node1" presStyleIdx="2" presStyleCnt="3">
        <dgm:presLayoutVars>
          <dgm:bulletEnabled val="1"/>
        </dgm:presLayoutVars>
      </dgm:prSet>
      <dgm:spPr/>
    </dgm:pt>
    <dgm:pt modelId="{E5F78C78-025C-4CEC-B132-D892613EFBD7}" type="pres">
      <dgm:prSet presAssocID="{4AFC341E-25FA-42F3-9D62-3F8DCF795CC2}" presName="funnel" presStyleLbl="trAlignAcc1" presStyleIdx="0" presStyleCnt="1" custLinFactNeighborX="600" custLinFactNeighborY="-893"/>
      <dgm:spPr>
        <a:solidFill>
          <a:srgbClr val="7030A0">
            <a:alpha val="40000"/>
          </a:srgbClr>
        </a:solidFill>
        <a:ln>
          <a:solidFill>
            <a:schemeClr val="tx1"/>
          </a:solidFill>
        </a:ln>
      </dgm:spPr>
    </dgm:pt>
  </dgm:ptLst>
  <dgm:cxnLst>
    <dgm:cxn modelId="{C64D2E0A-4562-4853-A69B-F7C4B94C7989}" srcId="{4AFC341E-25FA-42F3-9D62-3F8DCF795CC2}" destId="{36AC4DD5-9457-4311-80E3-47FA46D3CD2B}" srcOrd="2" destOrd="0" parTransId="{2659EE7B-B1DD-4DD0-95D4-FB02D647A20D}" sibTransId="{A765E544-1DB6-4C53-90DF-C035A78C78F8}"/>
    <dgm:cxn modelId="{C7BF8335-12E4-4CE3-9283-32E2955568FF}" type="presOf" srcId="{36AC4DD5-9457-4311-80E3-47FA46D3CD2B}" destId="{56C61E6A-278F-40ED-B04E-C73370D4964A}" srcOrd="0" destOrd="0" presId="urn:microsoft.com/office/officeart/2005/8/layout/funnel1"/>
    <dgm:cxn modelId="{3A0D9E43-2C1C-4A83-838A-F5187D1BEB39}" srcId="{4AFC341E-25FA-42F3-9D62-3F8DCF795CC2}" destId="{03AD224E-2B5A-4161-850E-68D9060166AB}" srcOrd="3" destOrd="0" parTransId="{9A5FBA78-2F1E-4D8B-9AE9-4C977217FAF6}" sibTransId="{01F6AB53-BBE5-4400-BE52-14E6D6D5B7F3}"/>
    <dgm:cxn modelId="{13B86467-8739-42A2-8805-0F19034CFCFD}" srcId="{4AFC341E-25FA-42F3-9D62-3F8DCF795CC2}" destId="{4053357E-C924-40BE-AB64-B74458BD874D}" srcOrd="0" destOrd="0" parTransId="{C443B20D-1A4A-46B4-B2EA-2E5313BD9DA4}" sibTransId="{316F864D-52A1-4D4C-86A2-9FF70269F43E}"/>
    <dgm:cxn modelId="{B42F456E-BA8E-402E-B914-C58268949B73}" type="presOf" srcId="{4AFC341E-25FA-42F3-9D62-3F8DCF795CC2}" destId="{4F38984B-926C-44BB-BE0B-5844B9088E21}" srcOrd="0" destOrd="0" presId="urn:microsoft.com/office/officeart/2005/8/layout/funnel1"/>
    <dgm:cxn modelId="{65F3554F-AEE5-4C27-BFFC-2F1416B75705}" type="presOf" srcId="{0D2842D2-166C-4D6C-AA0C-BAC24A42B0F3}" destId="{6F214A76-1BEC-4985-8707-D81A70A0BA20}" srcOrd="0" destOrd="0" presId="urn:microsoft.com/office/officeart/2005/8/layout/funnel1"/>
    <dgm:cxn modelId="{64DB0559-B6B6-4A4E-A206-C6E2459285F7}" srcId="{4AFC341E-25FA-42F3-9D62-3F8DCF795CC2}" destId="{0D2842D2-166C-4D6C-AA0C-BAC24A42B0F3}" srcOrd="1" destOrd="0" parTransId="{FF2F9D52-74B4-4A1F-9A70-8DFBE628ACD9}" sibTransId="{97C60A33-75D7-418B-B88C-BFE8B1B6E43D}"/>
    <dgm:cxn modelId="{5956E89E-7E75-4AC2-AE56-F5A659D7A153}" type="presOf" srcId="{4053357E-C924-40BE-AB64-B74458BD874D}" destId="{EA284C26-4F0D-46D2-A081-C56A717B8F56}" srcOrd="0" destOrd="0" presId="urn:microsoft.com/office/officeart/2005/8/layout/funnel1"/>
    <dgm:cxn modelId="{6F031CD1-A18F-4BDC-B5A3-414A4F0E2881}" type="presOf" srcId="{03AD224E-2B5A-4161-850E-68D9060166AB}" destId="{EB605C55-666F-479D-BD71-1B68B7040F7D}" srcOrd="0" destOrd="0" presId="urn:microsoft.com/office/officeart/2005/8/layout/funnel1"/>
    <dgm:cxn modelId="{37541A7F-54A3-445F-BC63-CD67D909B3B1}" type="presParOf" srcId="{4F38984B-926C-44BB-BE0B-5844B9088E21}" destId="{D5C2D86B-BCAF-44AB-A6FA-9CF1786A31A7}" srcOrd="0" destOrd="0" presId="urn:microsoft.com/office/officeart/2005/8/layout/funnel1"/>
    <dgm:cxn modelId="{5A30D1A0-9E0C-4436-88DB-052B16BB280E}" type="presParOf" srcId="{4F38984B-926C-44BB-BE0B-5844B9088E21}" destId="{A5C1CA12-4E99-4E52-9455-20CBDE7891E1}" srcOrd="1" destOrd="0" presId="urn:microsoft.com/office/officeart/2005/8/layout/funnel1"/>
    <dgm:cxn modelId="{57BB31DD-3B99-48D7-87EF-23BC7081D58C}" type="presParOf" srcId="{4F38984B-926C-44BB-BE0B-5844B9088E21}" destId="{EB605C55-666F-479D-BD71-1B68B7040F7D}" srcOrd="2" destOrd="0" presId="urn:microsoft.com/office/officeart/2005/8/layout/funnel1"/>
    <dgm:cxn modelId="{20875D58-6B5B-487E-9302-636693124F2A}" type="presParOf" srcId="{4F38984B-926C-44BB-BE0B-5844B9088E21}" destId="{56C61E6A-278F-40ED-B04E-C73370D4964A}" srcOrd="3" destOrd="0" presId="urn:microsoft.com/office/officeart/2005/8/layout/funnel1"/>
    <dgm:cxn modelId="{83F5583D-7FAE-4184-A42F-38CD34EB73CA}" type="presParOf" srcId="{4F38984B-926C-44BB-BE0B-5844B9088E21}" destId="{6F214A76-1BEC-4985-8707-D81A70A0BA20}" srcOrd="4" destOrd="0" presId="urn:microsoft.com/office/officeart/2005/8/layout/funnel1"/>
    <dgm:cxn modelId="{D605C227-5F1B-4381-A577-9E1AAE0A4C95}" type="presParOf" srcId="{4F38984B-926C-44BB-BE0B-5844B9088E21}" destId="{EA284C26-4F0D-46D2-A081-C56A717B8F56}" srcOrd="5" destOrd="0" presId="urn:microsoft.com/office/officeart/2005/8/layout/funnel1"/>
    <dgm:cxn modelId="{7309E7EA-5616-41E2-A5E0-A1EE6BC89235}" type="presParOf" srcId="{4F38984B-926C-44BB-BE0B-5844B9088E21}" destId="{E5F78C78-025C-4CEC-B132-D892613EFBD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92D7E-110A-4189-99E1-64571535B8DA}">
      <dsp:nvSpPr>
        <dsp:cNvPr id="0" name=""/>
        <dsp:cNvSpPr/>
      </dsp:nvSpPr>
      <dsp:spPr>
        <a:xfrm>
          <a:off x="2844798" y="0"/>
          <a:ext cx="7532385" cy="47077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FF3B1-6101-40BE-AA57-85C241166A87}">
      <dsp:nvSpPr>
        <dsp:cNvPr id="0" name=""/>
        <dsp:cNvSpPr/>
      </dsp:nvSpPr>
      <dsp:spPr>
        <a:xfrm>
          <a:off x="3586738" y="3500676"/>
          <a:ext cx="173244" cy="173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13754-7F76-4E89-849C-C17A30114E07}">
      <dsp:nvSpPr>
        <dsp:cNvPr id="0" name=""/>
        <dsp:cNvSpPr/>
      </dsp:nvSpPr>
      <dsp:spPr>
        <a:xfrm>
          <a:off x="3663942" y="3758692"/>
          <a:ext cx="5732332" cy="94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9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Introduction/ Problématique </a:t>
          </a:r>
        </a:p>
      </dsp:txBody>
      <dsp:txXfrm>
        <a:off x="3663942" y="3758692"/>
        <a:ext cx="5732332" cy="949048"/>
      </dsp:txXfrm>
    </dsp:sp>
    <dsp:sp modelId="{5BD76B41-3CB9-4CAB-852B-61B9CAB6FABC}">
      <dsp:nvSpPr>
        <dsp:cNvPr id="0" name=""/>
        <dsp:cNvSpPr/>
      </dsp:nvSpPr>
      <dsp:spPr>
        <a:xfrm>
          <a:off x="4524520" y="2599614"/>
          <a:ext cx="271165" cy="271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FAB2C-7058-46A0-8B6C-4F12BB586CF2}">
      <dsp:nvSpPr>
        <dsp:cNvPr id="0" name=""/>
        <dsp:cNvSpPr/>
      </dsp:nvSpPr>
      <dsp:spPr>
        <a:xfrm>
          <a:off x="4438230" y="3005603"/>
          <a:ext cx="5604998" cy="153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8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Matérielles</a:t>
          </a:r>
          <a:r>
            <a:rPr lang="fr-FR" sz="2800" b="1" kern="1200" baseline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fr-FR" sz="28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8230" y="3005603"/>
        <a:ext cx="5604998" cy="1534895"/>
      </dsp:txXfrm>
    </dsp:sp>
    <dsp:sp modelId="{AA368E52-15DA-4B40-8624-C5CD7B2C5097}">
      <dsp:nvSpPr>
        <dsp:cNvPr id="0" name=""/>
        <dsp:cNvSpPr/>
      </dsp:nvSpPr>
      <dsp:spPr>
        <a:xfrm>
          <a:off x="5729702" y="1881213"/>
          <a:ext cx="361554" cy="361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6EB91-2BD9-4130-984B-D4287964A3B4}">
      <dsp:nvSpPr>
        <dsp:cNvPr id="0" name=""/>
        <dsp:cNvSpPr/>
      </dsp:nvSpPr>
      <dsp:spPr>
        <a:xfrm>
          <a:off x="5890068" y="2344874"/>
          <a:ext cx="4398758" cy="236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8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Méthodes </a:t>
          </a:r>
        </a:p>
      </dsp:txBody>
      <dsp:txXfrm>
        <a:off x="5890068" y="2344874"/>
        <a:ext cx="4398758" cy="2362866"/>
      </dsp:txXfrm>
    </dsp:sp>
    <dsp:sp modelId="{1BBEE88E-FF79-4340-97BC-84709143F096}">
      <dsp:nvSpPr>
        <dsp:cNvPr id="0" name=""/>
        <dsp:cNvSpPr/>
      </dsp:nvSpPr>
      <dsp:spPr>
        <a:xfrm>
          <a:off x="7130726" y="1320050"/>
          <a:ext cx="467007" cy="46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D4C72-EDDF-4BDC-92CE-398D05D6393E}">
      <dsp:nvSpPr>
        <dsp:cNvPr id="0" name=""/>
        <dsp:cNvSpPr/>
      </dsp:nvSpPr>
      <dsp:spPr>
        <a:xfrm>
          <a:off x="7404040" y="1553554"/>
          <a:ext cx="5064896" cy="315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45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Résultats et discutions 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4040" y="1553554"/>
        <a:ext cx="5064896" cy="3154186"/>
      </dsp:txXfrm>
    </dsp:sp>
    <dsp:sp modelId="{59D50AD7-3515-4F11-8F50-F1B1E3755AFD}">
      <dsp:nvSpPr>
        <dsp:cNvPr id="0" name=""/>
        <dsp:cNvSpPr/>
      </dsp:nvSpPr>
      <dsp:spPr>
        <a:xfrm>
          <a:off x="8573177" y="945314"/>
          <a:ext cx="595058" cy="595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8E659-F261-4582-88F3-5A4F1DFBEBAC}">
      <dsp:nvSpPr>
        <dsp:cNvPr id="0" name=""/>
        <dsp:cNvSpPr/>
      </dsp:nvSpPr>
      <dsp:spPr>
        <a:xfrm>
          <a:off x="8950203" y="1055288"/>
          <a:ext cx="3088850" cy="346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309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r>
            <a:rPr lang="en-US" sz="28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203" y="1055288"/>
        <a:ext cx="3088850" cy="3464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5662B-0330-44C5-8E4F-71531AFB568B}">
      <dsp:nvSpPr>
        <dsp:cNvPr id="0" name=""/>
        <dsp:cNvSpPr/>
      </dsp:nvSpPr>
      <dsp:spPr>
        <a:xfrm>
          <a:off x="107651" y="147483"/>
          <a:ext cx="1775621" cy="91438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Déchets industrielles (</a:t>
          </a:r>
          <a:r>
            <a:rPr lang="fr-FR" sz="1800" b="1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PG+Sc</a:t>
          </a:r>
          <a:r>
            <a:rPr lang="fr-FR" sz="18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sp:txBody>
      <dsp:txXfrm>
        <a:off x="367685" y="281391"/>
        <a:ext cx="1255553" cy="646565"/>
      </dsp:txXfrm>
    </dsp:sp>
    <dsp:sp modelId="{791E6630-7241-43E3-BC0E-D1B29B5F0A7D}">
      <dsp:nvSpPr>
        <dsp:cNvPr id="0" name=""/>
        <dsp:cNvSpPr/>
      </dsp:nvSpPr>
      <dsp:spPr>
        <a:xfrm>
          <a:off x="786812" y="1120285"/>
          <a:ext cx="417298" cy="417298"/>
        </a:xfrm>
        <a:prstGeom prst="mathPlus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42125" y="1279860"/>
        <a:ext cx="306672" cy="98148"/>
      </dsp:txXfrm>
    </dsp:sp>
    <dsp:sp modelId="{5D3C6472-86E9-487F-8698-DDA16D21C243}">
      <dsp:nvSpPr>
        <dsp:cNvPr id="0" name=""/>
        <dsp:cNvSpPr/>
      </dsp:nvSpPr>
      <dsp:spPr>
        <a:xfrm>
          <a:off x="107651" y="1596006"/>
          <a:ext cx="1775621" cy="71948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Chaux</a:t>
          </a:r>
        </a:p>
      </dsp:txBody>
      <dsp:txXfrm>
        <a:off x="367685" y="1701371"/>
        <a:ext cx="1255553" cy="508750"/>
      </dsp:txXfrm>
    </dsp:sp>
    <dsp:sp modelId="{32EB24D8-88F4-4E84-876C-11971153D285}">
      <dsp:nvSpPr>
        <dsp:cNvPr id="0" name=""/>
        <dsp:cNvSpPr/>
      </dsp:nvSpPr>
      <dsp:spPr>
        <a:xfrm>
          <a:off x="786812" y="2373909"/>
          <a:ext cx="417298" cy="417298"/>
        </a:xfrm>
        <a:prstGeom prst="mathPlus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42125" y="2533484"/>
        <a:ext cx="306672" cy="98148"/>
      </dsp:txXfrm>
    </dsp:sp>
    <dsp:sp modelId="{CC8D9425-DC99-4650-AA52-FFDA52803212}">
      <dsp:nvSpPr>
        <dsp:cNvPr id="0" name=""/>
        <dsp:cNvSpPr/>
      </dsp:nvSpPr>
      <dsp:spPr>
        <a:xfrm>
          <a:off x="743" y="2849630"/>
          <a:ext cx="1989436" cy="71948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Bentonite </a:t>
          </a:r>
        </a:p>
      </dsp:txBody>
      <dsp:txXfrm>
        <a:off x="292089" y="2954995"/>
        <a:ext cx="1406744" cy="508750"/>
      </dsp:txXfrm>
    </dsp:sp>
    <dsp:sp modelId="{4A87E60D-94CB-40DF-8615-071E20E10BF6}">
      <dsp:nvSpPr>
        <dsp:cNvPr id="0" name=""/>
        <dsp:cNvSpPr/>
      </dsp:nvSpPr>
      <dsp:spPr>
        <a:xfrm>
          <a:off x="2098102" y="1724473"/>
          <a:ext cx="228794" cy="26764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98102" y="1778002"/>
        <a:ext cx="160156" cy="160588"/>
      </dsp:txXfrm>
    </dsp:sp>
    <dsp:sp modelId="{D90E60F1-E7EC-43DE-9491-3E488F95C613}">
      <dsp:nvSpPr>
        <dsp:cNvPr id="0" name=""/>
        <dsp:cNvSpPr/>
      </dsp:nvSpPr>
      <dsp:spPr>
        <a:xfrm>
          <a:off x="2421868" y="1138816"/>
          <a:ext cx="2090394" cy="143896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Green </a:t>
          </a:r>
          <a:r>
            <a:rPr lang="en-US" sz="2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mataerial</a:t>
          </a:r>
          <a:r>
            <a:rPr 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727999" y="1349547"/>
        <a:ext cx="1478132" cy="1017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2D86B-BCAF-44AB-A6FA-9CF1786A31A7}">
      <dsp:nvSpPr>
        <dsp:cNvPr id="0" name=""/>
        <dsp:cNvSpPr/>
      </dsp:nvSpPr>
      <dsp:spPr>
        <a:xfrm>
          <a:off x="1408512" y="163720"/>
          <a:ext cx="3249229" cy="112841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1CA12-4E99-4E52-9455-20CBDE7891E1}">
      <dsp:nvSpPr>
        <dsp:cNvPr id="0" name=""/>
        <dsp:cNvSpPr/>
      </dsp:nvSpPr>
      <dsp:spPr>
        <a:xfrm>
          <a:off x="2723317" y="2823575"/>
          <a:ext cx="629695" cy="403005"/>
        </a:xfrm>
        <a:prstGeom prst="downArrow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05C55-666F-479D-BD71-1B68B7040F7D}">
      <dsp:nvSpPr>
        <dsp:cNvPr id="0" name=""/>
        <dsp:cNvSpPr/>
      </dsp:nvSpPr>
      <dsp:spPr>
        <a:xfrm>
          <a:off x="1526895" y="3249229"/>
          <a:ext cx="3022539" cy="75563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Absorber par la bentonite</a:t>
          </a:r>
        </a:p>
      </dsp:txBody>
      <dsp:txXfrm>
        <a:off x="1526895" y="3249229"/>
        <a:ext cx="3022539" cy="755634"/>
      </dsp:txXfrm>
    </dsp:sp>
    <dsp:sp modelId="{56C61E6A-278F-40ED-B04E-C73370D4964A}">
      <dsp:nvSpPr>
        <dsp:cNvPr id="0" name=""/>
        <dsp:cNvSpPr/>
      </dsp:nvSpPr>
      <dsp:spPr>
        <a:xfrm>
          <a:off x="2589821" y="1379285"/>
          <a:ext cx="1133452" cy="113345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Cr</a:t>
          </a:r>
        </a:p>
      </dsp:txBody>
      <dsp:txXfrm>
        <a:off x="2755811" y="1545275"/>
        <a:ext cx="801472" cy="801472"/>
      </dsp:txXfrm>
    </dsp:sp>
    <dsp:sp modelId="{6F214A76-1BEC-4985-8707-D81A70A0BA20}">
      <dsp:nvSpPr>
        <dsp:cNvPr id="0" name=""/>
        <dsp:cNvSpPr/>
      </dsp:nvSpPr>
      <dsp:spPr>
        <a:xfrm>
          <a:off x="1778773" y="528944"/>
          <a:ext cx="1133452" cy="113345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As</a:t>
          </a:r>
        </a:p>
      </dsp:txBody>
      <dsp:txXfrm>
        <a:off x="1944763" y="694934"/>
        <a:ext cx="801472" cy="801472"/>
      </dsp:txXfrm>
    </dsp:sp>
    <dsp:sp modelId="{EA284C26-4F0D-46D2-A081-C56A717B8F56}">
      <dsp:nvSpPr>
        <dsp:cNvPr id="0" name=""/>
        <dsp:cNvSpPr/>
      </dsp:nvSpPr>
      <dsp:spPr>
        <a:xfrm>
          <a:off x="2937413" y="254900"/>
          <a:ext cx="1133452" cy="113345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Cd</a:t>
          </a:r>
        </a:p>
      </dsp:txBody>
      <dsp:txXfrm>
        <a:off x="3103403" y="420890"/>
        <a:ext cx="801472" cy="801472"/>
      </dsp:txXfrm>
    </dsp:sp>
    <dsp:sp modelId="{E5F78C78-025C-4CEC-B132-D892613EFBD7}">
      <dsp:nvSpPr>
        <dsp:cNvPr id="0" name=""/>
        <dsp:cNvSpPr/>
      </dsp:nvSpPr>
      <dsp:spPr>
        <a:xfrm>
          <a:off x="1296175" y="0"/>
          <a:ext cx="3526295" cy="2821036"/>
        </a:xfrm>
        <a:prstGeom prst="funnel">
          <a:avLst/>
        </a:prstGeom>
        <a:solidFill>
          <a:srgbClr val="7030A0">
            <a:alpha val="40000"/>
          </a:srgb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46805-CDA2-4A90-91D2-636C1BBFC64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660A2-780D-4679-BCC4-F27597BC24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à toutes et tous, je suis Harrou Achraf et je suis étudiant en doctorat en 3éme année de thèse à l'université de </a:t>
            </a:r>
            <a:r>
              <a:rPr lang="fr-FR" dirty="0" err="1"/>
              <a:t>Mohemmed</a:t>
            </a:r>
            <a:r>
              <a:rPr lang="fr-FR" dirty="0"/>
              <a:t>, premier département de chimie, </a:t>
            </a:r>
            <a:r>
              <a:rPr lang="fr-FR" dirty="0" err="1"/>
              <a:t>oujda</a:t>
            </a:r>
            <a:r>
              <a:rPr lang="fr-FR" dirty="0"/>
              <a:t>, Maroc et aussi je suis </a:t>
            </a:r>
            <a:r>
              <a:rPr lang="fr-FR" dirty="0" err="1"/>
              <a:t>etudiant</a:t>
            </a:r>
            <a:r>
              <a:rPr lang="fr-FR" dirty="0"/>
              <a:t> de doctorat au laboratoire d'argile, de géochimie et d'environnement sédimentaire (</a:t>
            </a:r>
            <a:r>
              <a:rPr lang="fr-FR" dirty="0" err="1"/>
              <a:t>AGEs</a:t>
            </a:r>
            <a:r>
              <a:rPr lang="fr-FR" dirty="0"/>
              <a:t>) du département de géologie de l'université de Liège, Belgique. Tout d’</a:t>
            </a:r>
            <a:r>
              <a:rPr lang="fr-FR" dirty="0" err="1"/>
              <a:t>abort</a:t>
            </a:r>
            <a:r>
              <a:rPr lang="fr-FR" dirty="0"/>
              <a:t> je remercie la comité d'organisation de cet événement. Ce travail intitulée Impact de l'ettringite expansive au jeune âge sur la macrostructure d'échantillons d'argiles marocaines stabilisées à la chaux et dopées par l'aluminium et le </a:t>
            </a:r>
            <a:r>
              <a:rPr lang="fr-FR" dirty="0" err="1"/>
              <a:t>phosphogypse</a:t>
            </a:r>
            <a:r>
              <a:rPr lang="fr-FR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D5FB-9C3B-4B84-8DFD-56C012F13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3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87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004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27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6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17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09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60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8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38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60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6B92F88-E2AC-F247-982C-13420405AE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88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E581-CC3D-4F6D-A814-C72E0590E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79F0C-B736-4550-98B6-9D1580E7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44816-E57A-460B-81A0-F25C57A2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8516A-9C58-4671-AC17-87ABE75B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1277B-6AA7-4B63-9880-883E8475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7EF5-42D5-4540-BC94-0139FD30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72343-6FFC-44D0-A8B4-EFECE2909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45E2-D592-485C-ABB8-00CFD37B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F797-5CC8-41CF-AD42-51A3CC7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2A5F8-A0C1-432D-B41D-770F9683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B45CC-7426-4A83-8AE2-4D5D062E5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8CC0F-EF7F-468B-8D5D-8FF96AC48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9DE94-B26E-49C8-BF6F-3C694BBD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46680-3B5C-4DAD-AED2-B5F31C10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48B4-E98A-438C-9DFF-6FDE518E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3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F302D4E-547D-3141-A3AD-9942BC3CC2DF}"/>
              </a:ext>
            </a:extLst>
          </p:cNvPr>
          <p:cNvGrpSpPr/>
          <p:nvPr userDrawn="1"/>
        </p:nvGrpSpPr>
        <p:grpSpPr>
          <a:xfrm flipH="1">
            <a:off x="7238843" y="0"/>
            <a:ext cx="5760000" cy="7792278"/>
            <a:chOff x="-908485" y="0"/>
            <a:chExt cx="5761936" cy="779227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2E648A-A47D-8045-9734-60394EA1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806" y="5352393"/>
              <a:ext cx="2493645" cy="2439885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7C7587C-00BD-BB46-B7F3-6AEB3276C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9119" y="4157131"/>
              <a:ext cx="2793164" cy="2437965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E0A81E7-4B43-2E43-9AFD-FAF1EEB3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8485" y="0"/>
              <a:ext cx="1405440" cy="1217280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04B6E16-FFD8-C640-AFFF-DA9B834E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87886" y="1222252"/>
              <a:ext cx="1931085" cy="147412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71A4AF68-2582-1249-B2EC-931AF356BB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2651">
              <a:off x="-777976" y="3314907"/>
              <a:ext cx="4784640" cy="2451839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A2C2153-33BE-434D-B0A1-04864C08BE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6435" y="7195929"/>
              <a:ext cx="410538" cy="202675"/>
            </a:xfrm>
            <a:custGeom>
              <a:avLst/>
              <a:gdLst>
                <a:gd name="connsiteX0" fmla="*/ 200806 w 406603"/>
                <a:gd name="connsiteY0" fmla="*/ 72960 h 205006"/>
                <a:gd name="connsiteX1" fmla="*/ 232792 w 406603"/>
                <a:gd name="connsiteY1" fmla="*/ 82485 h 205006"/>
                <a:gd name="connsiteX2" fmla="*/ 244895 w 406603"/>
                <a:gd name="connsiteY2" fmla="*/ 109760 h 205006"/>
                <a:gd name="connsiteX3" fmla="*/ 241869 w 406603"/>
                <a:gd name="connsiteY3" fmla="*/ 124913 h 205006"/>
                <a:gd name="connsiteX4" fmla="*/ 231063 w 406603"/>
                <a:gd name="connsiteY4" fmla="*/ 141797 h 205006"/>
                <a:gd name="connsiteX5" fmla="*/ 217231 w 406603"/>
                <a:gd name="connsiteY5" fmla="*/ 156517 h 205006"/>
                <a:gd name="connsiteX6" fmla="*/ 184380 w 406603"/>
                <a:gd name="connsiteY6" fmla="*/ 190286 h 205006"/>
                <a:gd name="connsiteX7" fmla="*/ 245327 w 406603"/>
                <a:gd name="connsiteY7" fmla="*/ 190286 h 205006"/>
                <a:gd name="connsiteX8" fmla="*/ 245327 w 406603"/>
                <a:gd name="connsiteY8" fmla="*/ 205006 h 205006"/>
                <a:gd name="connsiteX9" fmla="*/ 163200 w 406603"/>
                <a:gd name="connsiteY9" fmla="*/ 205006 h 205006"/>
                <a:gd name="connsiteX10" fmla="*/ 163200 w 406603"/>
                <a:gd name="connsiteY10" fmla="*/ 190286 h 205006"/>
                <a:gd name="connsiteX11" fmla="*/ 190432 w 406603"/>
                <a:gd name="connsiteY11" fmla="*/ 162578 h 205006"/>
                <a:gd name="connsiteX12" fmla="*/ 212476 w 406603"/>
                <a:gd name="connsiteY12" fmla="*/ 139633 h 205006"/>
                <a:gd name="connsiteX13" fmla="*/ 223715 w 406603"/>
                <a:gd name="connsiteY13" fmla="*/ 123614 h 205006"/>
                <a:gd name="connsiteX14" fmla="*/ 227173 w 406603"/>
                <a:gd name="connsiteY14" fmla="*/ 111059 h 205006"/>
                <a:gd name="connsiteX15" fmla="*/ 219824 w 406603"/>
                <a:gd name="connsiteY15" fmla="*/ 94174 h 205006"/>
                <a:gd name="connsiteX16" fmla="*/ 201238 w 406603"/>
                <a:gd name="connsiteY16" fmla="*/ 87247 h 205006"/>
                <a:gd name="connsiteX17" fmla="*/ 183516 w 406603"/>
                <a:gd name="connsiteY17" fmla="*/ 90278 h 205006"/>
                <a:gd name="connsiteX18" fmla="*/ 164065 w 406603"/>
                <a:gd name="connsiteY18" fmla="*/ 98937 h 205006"/>
                <a:gd name="connsiteX19" fmla="*/ 164065 w 406603"/>
                <a:gd name="connsiteY19" fmla="*/ 81619 h 205006"/>
                <a:gd name="connsiteX20" fmla="*/ 183948 w 406603"/>
                <a:gd name="connsiteY20" fmla="*/ 74692 h 205006"/>
                <a:gd name="connsiteX21" fmla="*/ 200806 w 406603"/>
                <a:gd name="connsiteY21" fmla="*/ 72960 h 205006"/>
                <a:gd name="connsiteX22" fmla="*/ 327141 w 406603"/>
                <a:gd name="connsiteY22" fmla="*/ 19162 h 205006"/>
                <a:gd name="connsiteX23" fmla="*/ 286974 w 406603"/>
                <a:gd name="connsiteY23" fmla="*/ 37889 h 205006"/>
                <a:gd name="connsiteX24" fmla="*/ 272130 w 406603"/>
                <a:gd name="connsiteY24" fmla="*/ 89280 h 205006"/>
                <a:gd name="connsiteX25" fmla="*/ 286974 w 406603"/>
                <a:gd name="connsiteY25" fmla="*/ 140670 h 205006"/>
                <a:gd name="connsiteX26" fmla="*/ 327141 w 406603"/>
                <a:gd name="connsiteY26" fmla="*/ 158961 h 205006"/>
                <a:gd name="connsiteX27" fmla="*/ 367309 w 406603"/>
                <a:gd name="connsiteY27" fmla="*/ 140670 h 205006"/>
                <a:gd name="connsiteX28" fmla="*/ 382153 w 406603"/>
                <a:gd name="connsiteY28" fmla="*/ 89280 h 205006"/>
                <a:gd name="connsiteX29" fmla="*/ 367309 w 406603"/>
                <a:gd name="connsiteY29" fmla="*/ 37889 h 205006"/>
                <a:gd name="connsiteX30" fmla="*/ 327141 w 406603"/>
                <a:gd name="connsiteY30" fmla="*/ 19162 h 205006"/>
                <a:gd name="connsiteX31" fmla="*/ 0 w 406603"/>
                <a:gd name="connsiteY31" fmla="*/ 3840 h 205006"/>
                <a:gd name="connsiteX32" fmla="*/ 22989 w 406603"/>
                <a:gd name="connsiteY32" fmla="*/ 3840 h 205006"/>
                <a:gd name="connsiteX33" fmla="*/ 22989 w 406603"/>
                <a:gd name="connsiteY33" fmla="*/ 73666 h 205006"/>
                <a:gd name="connsiteX34" fmla="*/ 106703 w 406603"/>
                <a:gd name="connsiteY34" fmla="*/ 73666 h 205006"/>
                <a:gd name="connsiteX35" fmla="*/ 106703 w 406603"/>
                <a:gd name="connsiteY35" fmla="*/ 3840 h 205006"/>
                <a:gd name="connsiteX36" fmla="*/ 130126 w 406603"/>
                <a:gd name="connsiteY36" fmla="*/ 3840 h 205006"/>
                <a:gd name="connsiteX37" fmla="*/ 130126 w 406603"/>
                <a:gd name="connsiteY37" fmla="*/ 174286 h 205006"/>
                <a:gd name="connsiteX38" fmla="*/ 106703 w 406603"/>
                <a:gd name="connsiteY38" fmla="*/ 174286 h 205006"/>
                <a:gd name="connsiteX39" fmla="*/ 106703 w 406603"/>
                <a:gd name="connsiteY39" fmla="*/ 93183 h 205006"/>
                <a:gd name="connsiteX40" fmla="*/ 22989 w 406603"/>
                <a:gd name="connsiteY40" fmla="*/ 93183 h 205006"/>
                <a:gd name="connsiteX41" fmla="*/ 22989 w 406603"/>
                <a:gd name="connsiteY41" fmla="*/ 174286 h 205006"/>
                <a:gd name="connsiteX42" fmla="*/ 0 w 406603"/>
                <a:gd name="connsiteY42" fmla="*/ 174286 h 205006"/>
                <a:gd name="connsiteX43" fmla="*/ 327141 w 406603"/>
                <a:gd name="connsiteY43" fmla="*/ 0 h 205006"/>
                <a:gd name="connsiteX44" fmla="*/ 384773 w 406603"/>
                <a:gd name="connsiteY44" fmla="*/ 24388 h 205006"/>
                <a:gd name="connsiteX45" fmla="*/ 406603 w 406603"/>
                <a:gd name="connsiteY45" fmla="*/ 89280 h 205006"/>
                <a:gd name="connsiteX46" fmla="*/ 384773 w 406603"/>
                <a:gd name="connsiteY46" fmla="*/ 154171 h 205006"/>
                <a:gd name="connsiteX47" fmla="*/ 327141 w 406603"/>
                <a:gd name="connsiteY47" fmla="*/ 178124 h 205006"/>
                <a:gd name="connsiteX48" fmla="*/ 269074 w 406603"/>
                <a:gd name="connsiteY48" fmla="*/ 154171 h 205006"/>
                <a:gd name="connsiteX49" fmla="*/ 247680 w 406603"/>
                <a:gd name="connsiteY49" fmla="*/ 89280 h 205006"/>
                <a:gd name="connsiteX50" fmla="*/ 269074 w 406603"/>
                <a:gd name="connsiteY50" fmla="*/ 24388 h 205006"/>
                <a:gd name="connsiteX51" fmla="*/ 327141 w 406603"/>
                <a:gd name="connsiteY51" fmla="*/ 0 h 20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6603" h="205006">
                  <a:moveTo>
                    <a:pt x="200806" y="72960"/>
                  </a:moveTo>
                  <a:cubicBezTo>
                    <a:pt x="214205" y="72960"/>
                    <a:pt x="225011" y="75991"/>
                    <a:pt x="232792" y="82485"/>
                  </a:cubicBezTo>
                  <a:cubicBezTo>
                    <a:pt x="241005" y="89412"/>
                    <a:pt x="244895" y="98504"/>
                    <a:pt x="244895" y="109760"/>
                  </a:cubicBezTo>
                  <a:cubicBezTo>
                    <a:pt x="244895" y="114955"/>
                    <a:pt x="244030" y="120150"/>
                    <a:pt x="241869" y="124913"/>
                  </a:cubicBezTo>
                  <a:cubicBezTo>
                    <a:pt x="240140" y="129675"/>
                    <a:pt x="236250" y="135303"/>
                    <a:pt x="231063" y="141797"/>
                  </a:cubicBezTo>
                  <a:cubicBezTo>
                    <a:pt x="229334" y="143529"/>
                    <a:pt x="225011" y="148291"/>
                    <a:pt x="217231" y="156517"/>
                  </a:cubicBezTo>
                  <a:cubicBezTo>
                    <a:pt x="209451" y="164743"/>
                    <a:pt x="198644" y="175567"/>
                    <a:pt x="184380" y="190286"/>
                  </a:cubicBezTo>
                  <a:lnTo>
                    <a:pt x="245327" y="190286"/>
                  </a:lnTo>
                  <a:lnTo>
                    <a:pt x="245327" y="205006"/>
                  </a:lnTo>
                  <a:lnTo>
                    <a:pt x="163200" y="205006"/>
                  </a:lnTo>
                  <a:lnTo>
                    <a:pt x="163200" y="190286"/>
                  </a:lnTo>
                  <a:cubicBezTo>
                    <a:pt x="170116" y="183359"/>
                    <a:pt x="179193" y="173835"/>
                    <a:pt x="190432" y="162578"/>
                  </a:cubicBezTo>
                  <a:cubicBezTo>
                    <a:pt x="202102" y="150889"/>
                    <a:pt x="209451" y="143096"/>
                    <a:pt x="212476" y="139633"/>
                  </a:cubicBezTo>
                  <a:cubicBezTo>
                    <a:pt x="218095" y="133572"/>
                    <a:pt x="221553" y="127943"/>
                    <a:pt x="223715" y="123614"/>
                  </a:cubicBezTo>
                  <a:cubicBezTo>
                    <a:pt x="226308" y="119285"/>
                    <a:pt x="227173" y="114955"/>
                    <a:pt x="227173" y="111059"/>
                  </a:cubicBezTo>
                  <a:cubicBezTo>
                    <a:pt x="227173" y="104132"/>
                    <a:pt x="225011" y="98504"/>
                    <a:pt x="219824" y="94174"/>
                  </a:cubicBezTo>
                  <a:cubicBezTo>
                    <a:pt x="215070" y="89845"/>
                    <a:pt x="209018" y="87247"/>
                    <a:pt x="201238" y="87247"/>
                  </a:cubicBezTo>
                  <a:cubicBezTo>
                    <a:pt x="196051" y="87247"/>
                    <a:pt x="190000" y="88546"/>
                    <a:pt x="183516" y="90278"/>
                  </a:cubicBezTo>
                  <a:cubicBezTo>
                    <a:pt x="177464" y="92442"/>
                    <a:pt x="170981" y="95040"/>
                    <a:pt x="164065" y="98937"/>
                  </a:cubicBezTo>
                  <a:lnTo>
                    <a:pt x="164065" y="81619"/>
                  </a:lnTo>
                  <a:cubicBezTo>
                    <a:pt x="170981" y="78156"/>
                    <a:pt x="177897" y="76424"/>
                    <a:pt x="183948" y="74692"/>
                  </a:cubicBezTo>
                  <a:cubicBezTo>
                    <a:pt x="190000" y="73393"/>
                    <a:pt x="196051" y="72960"/>
                    <a:pt x="200806" y="72960"/>
                  </a:cubicBezTo>
                  <a:close/>
                  <a:moveTo>
                    <a:pt x="327141" y="19162"/>
                  </a:moveTo>
                  <a:cubicBezTo>
                    <a:pt x="310551" y="19162"/>
                    <a:pt x="297016" y="25259"/>
                    <a:pt x="286974" y="37889"/>
                  </a:cubicBezTo>
                  <a:cubicBezTo>
                    <a:pt x="276932" y="50519"/>
                    <a:pt x="272130" y="67504"/>
                    <a:pt x="272130" y="89280"/>
                  </a:cubicBezTo>
                  <a:cubicBezTo>
                    <a:pt x="272130" y="111055"/>
                    <a:pt x="276932" y="128040"/>
                    <a:pt x="286974" y="140670"/>
                  </a:cubicBezTo>
                  <a:cubicBezTo>
                    <a:pt x="297016" y="152864"/>
                    <a:pt x="310551" y="158961"/>
                    <a:pt x="327141" y="158961"/>
                  </a:cubicBezTo>
                  <a:cubicBezTo>
                    <a:pt x="344169" y="158961"/>
                    <a:pt x="357703" y="152864"/>
                    <a:pt x="367309" y="140670"/>
                  </a:cubicBezTo>
                  <a:cubicBezTo>
                    <a:pt x="377350" y="128040"/>
                    <a:pt x="382153" y="111055"/>
                    <a:pt x="382153" y="89280"/>
                  </a:cubicBezTo>
                  <a:cubicBezTo>
                    <a:pt x="382153" y="67504"/>
                    <a:pt x="377350" y="50519"/>
                    <a:pt x="367309" y="37889"/>
                  </a:cubicBezTo>
                  <a:cubicBezTo>
                    <a:pt x="357703" y="25259"/>
                    <a:pt x="344169" y="19162"/>
                    <a:pt x="327141" y="19162"/>
                  </a:cubicBezTo>
                  <a:close/>
                  <a:moveTo>
                    <a:pt x="0" y="3840"/>
                  </a:moveTo>
                  <a:lnTo>
                    <a:pt x="22989" y="3840"/>
                  </a:lnTo>
                  <a:lnTo>
                    <a:pt x="22989" y="73666"/>
                  </a:lnTo>
                  <a:lnTo>
                    <a:pt x="106703" y="73666"/>
                  </a:lnTo>
                  <a:lnTo>
                    <a:pt x="106703" y="3840"/>
                  </a:lnTo>
                  <a:lnTo>
                    <a:pt x="130126" y="3840"/>
                  </a:lnTo>
                  <a:lnTo>
                    <a:pt x="130126" y="174286"/>
                  </a:lnTo>
                  <a:lnTo>
                    <a:pt x="106703" y="174286"/>
                  </a:lnTo>
                  <a:lnTo>
                    <a:pt x="106703" y="93183"/>
                  </a:lnTo>
                  <a:lnTo>
                    <a:pt x="22989" y="93183"/>
                  </a:lnTo>
                  <a:lnTo>
                    <a:pt x="22989" y="174286"/>
                  </a:lnTo>
                  <a:lnTo>
                    <a:pt x="0" y="174286"/>
                  </a:lnTo>
                  <a:close/>
                  <a:moveTo>
                    <a:pt x="327141" y="0"/>
                  </a:moveTo>
                  <a:cubicBezTo>
                    <a:pt x="351154" y="0"/>
                    <a:pt x="370365" y="8274"/>
                    <a:pt x="384773" y="24388"/>
                  </a:cubicBezTo>
                  <a:cubicBezTo>
                    <a:pt x="399617" y="40502"/>
                    <a:pt x="406603" y="61842"/>
                    <a:pt x="406603" y="89280"/>
                  </a:cubicBezTo>
                  <a:cubicBezTo>
                    <a:pt x="406603" y="116281"/>
                    <a:pt x="399617" y="138057"/>
                    <a:pt x="384773" y="154171"/>
                  </a:cubicBezTo>
                  <a:cubicBezTo>
                    <a:pt x="370365" y="170285"/>
                    <a:pt x="351154" y="178124"/>
                    <a:pt x="327141" y="178124"/>
                  </a:cubicBezTo>
                  <a:cubicBezTo>
                    <a:pt x="303128" y="178124"/>
                    <a:pt x="283918" y="170285"/>
                    <a:pt x="269074" y="154171"/>
                  </a:cubicBezTo>
                  <a:cubicBezTo>
                    <a:pt x="254666" y="138057"/>
                    <a:pt x="247680" y="116281"/>
                    <a:pt x="247680" y="89280"/>
                  </a:cubicBezTo>
                  <a:cubicBezTo>
                    <a:pt x="247680" y="61842"/>
                    <a:pt x="254666" y="40502"/>
                    <a:pt x="269074" y="24388"/>
                  </a:cubicBezTo>
                  <a:cubicBezTo>
                    <a:pt x="283918" y="8274"/>
                    <a:pt x="303128" y="0"/>
                    <a:pt x="327141" y="0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279345507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3F6FDCE-1C26-B04E-B154-5B4BCA440549}"/>
              </a:ext>
            </a:extLst>
          </p:cNvPr>
          <p:cNvGrpSpPr/>
          <p:nvPr userDrawn="1"/>
        </p:nvGrpSpPr>
        <p:grpSpPr>
          <a:xfrm>
            <a:off x="-773196" y="-1170073"/>
            <a:ext cx="4188807" cy="8353066"/>
            <a:chOff x="-1007111" y="-1170073"/>
            <a:chExt cx="4188807" cy="8353066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1749B9C-053C-CB4F-9B81-5FD790E504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-1050491" y="321124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696C0F8-EEBB-1E40-A53A-A3EC6B55A9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93683">
              <a:off x="1532163" y="5533460"/>
              <a:ext cx="1870891" cy="142817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4E81715-803D-E946-B65A-126D9756F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2482" y="-1170073"/>
              <a:ext cx="3773767" cy="3692409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493DE86-D4C4-E347-A061-AE3B91124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740" y="1630785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49ABD93B-C664-FC40-9023-4F4DDAE9DD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772287" y="1573750"/>
              <a:ext cx="7240852" cy="3710500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39140574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A58C-B236-4D81-8AF6-E2532598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F1650-C1C1-4119-BEFC-99F3ACB3E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7CA20-2A02-48DA-A323-9BABFBDA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91863-E730-4829-91C3-DA4ECC01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9C4A-4768-43D5-8396-BF6598EB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C46F-D72E-4CCA-BC03-BE037A2E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CEF03-B1FD-4EC9-BD7E-90713AD33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62641-22BC-4C41-9491-DC4E806C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A8FF-3D3D-43AD-8D0D-0C211EB0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1222D-AEDA-4191-9FFD-3F5D63D3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4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29B1-CA78-41B2-9AA3-4CE84E01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0CEE0-E2A0-49B9-83BC-A2B36FF51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8F1C4-B96A-4F17-90D0-2C1972C0C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B0742-8F0C-46EB-8ACB-8729C9F1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BA8FC-18F5-4F06-AD63-F9DDFACA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05B3E-2C93-467B-8A89-1E60B21D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3373-C2AA-4A57-84A9-AAC1A76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EF345-0825-484A-AC0C-0D0948A1E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56BD4-829B-4766-A2D6-994A543E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0A83D-259F-4416-9A27-80F46E2E0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955D2-663E-406F-81B1-7669372DA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C7A91-510B-4103-AF9E-C198029C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81C7F-6B56-4182-8A3D-25C060A2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5FEF1-550A-4B5A-8A41-E3C2341F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0211-1920-46A0-A66D-181EDB2D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B2568-D250-43C4-905D-416FE939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1F507-603B-43F1-AFFD-385B3C14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49654-32A9-48A8-B7A5-4C0D3344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BD0F6-CFDB-423F-8830-03574804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37F69-D1F6-4451-A97A-CD5DA649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789D7-C474-4811-B617-255369B6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1BD5-8E7A-4A95-9940-7EAC9E78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467C-EB10-40BE-99D3-DA3243FCE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343D-5C17-4510-9C9D-80B22DBD1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355F1-D4EF-4AF7-9FF1-765586CF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9FB76-EF3B-4720-A60E-18877E92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87A73-203A-41CA-B6C0-D353C869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062-C3D7-414A-8645-D307F92D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58DB1-D2A1-48B4-BBB9-02D80B9A5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5E89D-F093-4C33-B79E-F31D9A457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B965F-47A5-4611-8341-12279B1B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50782-9417-44A3-BC7C-8DF5C332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E2A6E-7840-4F6C-9EA5-B378019C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810B3B-A5D6-43C4-8DE6-E1E5F98D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2119-011C-44C6-8FF6-4F4E0A87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80517-0BCC-4E84-8B8B-A9EABAA04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6C2E-7245-4CFF-B3B1-6299C919DD2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272A8-E3FD-4177-B092-7672D5E3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2E3C-9C59-4B4C-BAA9-1F2A6D0E1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39C3-4082-4E15-9E68-1A8619ADAC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3390/min1012106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B0CE-5FF9-4B72-B18B-68EFA0B59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034" y="1940980"/>
            <a:ext cx="10733650" cy="1532226"/>
          </a:xfrm>
        </p:spPr>
        <p:txBody>
          <a:bodyPr>
            <a:noAutofit/>
          </a:bodyPr>
          <a:lstStyle/>
          <a:p>
            <a:pPr algn="ctr"/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Élaboration de nouveau matériau pour la construction routière à base </a:t>
            </a:r>
            <a:b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déchets industriels locaux : scories noires d’aciérie électrique et </a:t>
            </a:r>
            <a:b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phosphogypse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D941E-4588-4539-820A-9651C34D3EF4}"/>
              </a:ext>
            </a:extLst>
          </p:cNvPr>
          <p:cNvSpPr txBox="1"/>
          <p:nvPr/>
        </p:nvSpPr>
        <p:spPr>
          <a:xfrm>
            <a:off x="140677" y="4500634"/>
            <a:ext cx="1173986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600" b="0" i="0" baseline="300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1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Laboratory of Applied Chemistry and Environment Team of Mineral Solid Chemistry, Faculty of Sciences,</a:t>
            </a:r>
            <a:br>
              <a:rPr lang="en-US" sz="16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Mohammed First University, Oujda 60000, Morocco; </a:t>
            </a:r>
            <a:endParaRPr lang="en-US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600" baseline="300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2 </a:t>
            </a:r>
            <a:r>
              <a:rPr lang="en-US" sz="16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Laboratory of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Physiqual</a:t>
            </a:r>
            <a:r>
              <a:rPr lang="en-US" sz="16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 Chemistry of Materials, Department of Chemistry, Faculty of Science and Techniques, Er-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rachidia</a:t>
            </a:r>
            <a:r>
              <a:rPr lang="en-US" sz="16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Molay</a:t>
            </a:r>
            <a:r>
              <a:rPr lang="en-US" sz="16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Ismaïl</a:t>
            </a:r>
            <a:r>
              <a:rPr lang="en-US" sz="16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 University, Meknes, Morocco</a:t>
            </a:r>
            <a:endParaRPr lang="en-US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600" b="0" i="0" baseline="300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3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Mining Environment and Circular Economy Program (EMEC), Mohammed VI Polytechnic University</a:t>
            </a:r>
            <a:br>
              <a:rPr lang="en-US" sz="16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(UM6P), Lot 660.Hay Moulay Rachid, Ben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Guerir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 43150, Morocco; </a:t>
            </a:r>
            <a:endParaRPr lang="en-US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600" b="0" i="0" baseline="300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4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UR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Argile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, Geochemistry and Sedimentary Environment (AGEs), Department of Geology, Quartier Agora,</a:t>
            </a:r>
            <a:br>
              <a:rPr lang="en-US" sz="16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University of Liege,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Bâtiment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, B18,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Allée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 du six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Aout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, 14,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Sart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</a:rPr>
              <a:t>-Tilman, B-4000 Liege, Belgium</a:t>
            </a:r>
            <a:endParaRPr lang="en-US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br>
              <a:rPr lang="en-US" sz="1800" dirty="0">
                <a:solidFill>
                  <a:srgbClr val="000000"/>
                </a:solidFill>
                <a:effectLst/>
                <a:latin typeface="PalatinoLinotype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02C7D-CEE7-41B9-BBE7-477196FEC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5" y="465221"/>
            <a:ext cx="2802765" cy="1225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1EFA6-F59A-4DD6-A766-BF78536F2A44}"/>
              </a:ext>
            </a:extLst>
          </p:cNvPr>
          <p:cNvSpPr txBox="1"/>
          <p:nvPr/>
        </p:nvSpPr>
        <p:spPr>
          <a:xfrm>
            <a:off x="752034" y="3627950"/>
            <a:ext cx="10733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Achraf Harrou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1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, Mehdi Lechheb</a:t>
            </a:r>
            <a:r>
              <a:rPr lang="en-US" b="1" baseline="30000" dirty="0">
                <a:solidFill>
                  <a:srgbClr val="000000"/>
                </a:solidFill>
                <a:latin typeface="PalatinoLinotype"/>
                <a:ea typeface="SimSun" panose="02010600030101010101" pitchFamily="2" charset="-122"/>
              </a:rPr>
              <a:t>3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Dounia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 azerkane</a:t>
            </a:r>
            <a:r>
              <a:rPr lang="en-US" b="1" baseline="30000" dirty="0">
                <a:solidFill>
                  <a:srgbClr val="000000"/>
                </a:solidFill>
                <a:latin typeface="PalatinoLinotype"/>
                <a:ea typeface="SimSun" panose="02010600030101010101" pitchFamily="2" charset="-122"/>
              </a:rPr>
              <a:t>2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, El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Khadir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 Gharibi</a:t>
            </a:r>
            <a:r>
              <a:rPr lang="en-US" b="1" baseline="30000" dirty="0">
                <a:solidFill>
                  <a:srgbClr val="000000"/>
                </a:solidFill>
                <a:latin typeface="PalatinoLinotype"/>
                <a:ea typeface="SimSun" panose="02010600030101010101" pitchFamily="2" charset="-122"/>
              </a:rPr>
              <a:t>2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, Yassine Taha</a:t>
            </a:r>
            <a:r>
              <a:rPr lang="en-US" b="1" baseline="30000" dirty="0">
                <a:solidFill>
                  <a:srgbClr val="000000"/>
                </a:solidFill>
                <a:latin typeface="PalatinoLinotype"/>
                <a:ea typeface="SimSun" panose="02010600030101010101" pitchFamily="2" charset="-122"/>
              </a:rPr>
              <a:t>4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, Nathalie Fagel</a:t>
            </a:r>
            <a:r>
              <a:rPr lang="en-US" b="1" baseline="30000" dirty="0">
                <a:solidFill>
                  <a:srgbClr val="000000"/>
                </a:solidFill>
                <a:latin typeface="PalatinoLinotype"/>
                <a:ea typeface="SimSun" panose="02010600030101010101" pitchFamily="2" charset="-122"/>
              </a:rPr>
              <a:t>1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PalatinoLinotype"/>
                <a:ea typeface="SimSun" panose="02010600030101010101" pitchFamily="2" charset="-122"/>
              </a:rPr>
              <a:t>and Meriam El Ouahabi</a:t>
            </a:r>
            <a:r>
              <a:rPr lang="en-US" b="1" baseline="30000" dirty="0">
                <a:solidFill>
                  <a:srgbClr val="000000"/>
                </a:solidFill>
                <a:latin typeface="PalatinoLinotype"/>
                <a:ea typeface="SimSun" panose="02010600030101010101" pitchFamily="2" charset="-122"/>
              </a:rPr>
              <a:t>1</a:t>
            </a:r>
            <a:endParaRPr lang="en-US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8B6E1DD9-1291-4EB2-B68D-9A5C9A80BA5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89013"/>
            <a:ext cx="1822146" cy="203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C7AF4-8447-411D-B1B2-B66AA06D96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82" y="446403"/>
            <a:ext cx="3236901" cy="12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3">
            <a:extLst>
              <a:ext uri="{FF2B5EF4-FFF2-40B4-BE49-F238E27FC236}">
                <a16:creationId xmlns:a16="http://schemas.microsoft.com/office/drawing/2014/main" id="{11BECEC6-A284-42F1-A060-14326643DFB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74" y="515455"/>
            <a:ext cx="1307720" cy="122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9">
            <a:extLst>
              <a:ext uri="{FF2B5EF4-FFF2-40B4-BE49-F238E27FC236}">
                <a16:creationId xmlns:a16="http://schemas.microsoft.com/office/drawing/2014/main" id="{3E1E3ECC-339E-4C57-9DDF-BA8D70E7286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08" y="750101"/>
            <a:ext cx="1632879" cy="9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3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3949"/>
            <a:ext cx="17828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Chapitre 4 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3858" y="175154"/>
            <a:ext cx="831809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Etude physico-chimique des mélanges: bentonite-chaux, bentonite-chaux-PG et bentonite-chaux-PG-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9666" y="1488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375"/>
            <a:ext cx="5827594" cy="4234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5433" y="6313514"/>
            <a:ext cx="29995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Bentonite+8%chaux+8%PG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76" y="2010788"/>
            <a:ext cx="6075746" cy="41715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42903" y="6239650"/>
            <a:ext cx="37080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Bentonite+8%chaux+8%PG+8%Sc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797" y="2518117"/>
            <a:ext cx="818866" cy="3514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744929" y="2518117"/>
            <a:ext cx="818866" cy="34057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12F23-F268-43A4-90B1-8BEF8F88252F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Résultats et discutions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6DED2-404D-40B1-976D-8DA254FDBDCE}"/>
              </a:ext>
            </a:extLst>
          </p:cNvPr>
          <p:cNvSpPr txBox="1"/>
          <p:nvPr/>
        </p:nvSpPr>
        <p:spPr>
          <a:xfrm>
            <a:off x="1650579" y="1488297"/>
            <a:ext cx="352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de l’ettringite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D4552-E33F-48CD-BE4E-A96E0C48B13E}"/>
              </a:ext>
            </a:extLst>
          </p:cNvPr>
          <p:cNvSpPr txBox="1"/>
          <p:nvPr/>
        </p:nvSpPr>
        <p:spPr>
          <a:xfrm>
            <a:off x="7742903" y="1518109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Présence de l’ettringite </a:t>
            </a:r>
          </a:p>
        </p:txBody>
      </p:sp>
    </p:spTree>
    <p:extLst>
      <p:ext uri="{BB962C8B-B14F-4D97-AF65-F5344CB8AC3E}">
        <p14:creationId xmlns:p14="http://schemas.microsoft.com/office/powerpoint/2010/main" val="525679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5C7C24-682B-4078-9FDA-03DF5233C58C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Résultats et discutions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7CEAE-2DDC-4FD7-9875-B53F3525F86B}"/>
              </a:ext>
            </a:extLst>
          </p:cNvPr>
          <p:cNvSpPr txBox="1"/>
          <p:nvPr/>
        </p:nvSpPr>
        <p:spPr>
          <a:xfrm>
            <a:off x="6766557" y="1601238"/>
            <a:ext cx="4684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formation de CSH dans le mélange Bentonite-chaux par réaction pouzzolanique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80598-1683-489D-86D3-6188ABED5CC1}"/>
              </a:ext>
            </a:extLst>
          </p:cNvPr>
          <p:cNvSpPr txBox="1"/>
          <p:nvPr/>
        </p:nvSpPr>
        <p:spPr>
          <a:xfrm>
            <a:off x="6766558" y="3071555"/>
            <a:ext cx="468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formation de l’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ettrinigite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l’ajout du 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EF9EA-BEDB-4FC4-A0ED-818925DEBC75}"/>
              </a:ext>
            </a:extLst>
          </p:cNvPr>
          <p:cNvSpPr txBox="1"/>
          <p:nvPr/>
        </p:nvSpPr>
        <p:spPr>
          <a:xfrm>
            <a:off x="6637603" y="4811860"/>
            <a:ext cx="4942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L’ajout des scories n’as pas d’effet sur la morphologie du mélange Bentonite-chaux-PG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109D9-D3D1-41BD-A5E6-83CE6CE5C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92" y="1495424"/>
            <a:ext cx="6219825" cy="47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2398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19666" y="1488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808" y="1234116"/>
            <a:ext cx="325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IR/ATR et RAMAN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594"/>
            <a:ext cx="6286620" cy="4958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934" y="5308979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O-H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2355" y="5308979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O-H PG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3846" y="5308979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O-H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7628" y="1878522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Si-O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3193" y="530897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Si-O-Al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80681" y="1857629"/>
            <a:ext cx="1282512" cy="40654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96" y="1990832"/>
            <a:ext cx="5769407" cy="46155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35DA11F-6FF6-48D8-BC19-6D0ACD6AC52A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Résultats et discutions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E058CF-4E86-4723-8B69-0472E2EB1C42}"/>
              </a:ext>
            </a:extLst>
          </p:cNvPr>
          <p:cNvSpPr/>
          <p:nvPr/>
        </p:nvSpPr>
        <p:spPr>
          <a:xfrm>
            <a:off x="9789821" y="2278632"/>
            <a:ext cx="577480" cy="36444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D6D26E-40C0-4D1A-ABF8-6903E94D5FBE}"/>
              </a:ext>
            </a:extLst>
          </p:cNvPr>
          <p:cNvSpPr/>
          <p:nvPr/>
        </p:nvSpPr>
        <p:spPr>
          <a:xfrm>
            <a:off x="8451046" y="3615396"/>
            <a:ext cx="577480" cy="24601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268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19666" y="1488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803" y="1672963"/>
            <a:ext cx="357982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Mécanisme de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Monnin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1649"/>
            <a:ext cx="4371162" cy="34831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01477" y="1672963"/>
            <a:ext cx="7560208" cy="5037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Etape 1 : formation des tétraèdres Q</a:t>
            </a:r>
            <a:r>
              <a:rPr lang="fr-FR" sz="1400" baseline="30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attaque des ions hydroxyles sur les tétraèdres 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1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M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MA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fr-M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OH</a:t>
            </a:r>
            <a:r>
              <a:rPr lang="fr-MA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M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M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SiO</a:t>
            </a:r>
            <a:r>
              <a:rPr lang="fr-MA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5/2</a:t>
            </a:r>
            <a:r>
              <a:rPr lang="fr-MA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M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SiO</a:t>
            </a:r>
            <a:r>
              <a:rPr lang="fr-MA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5/2</a:t>
            </a:r>
            <a:r>
              <a:rPr lang="fr-M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rupture d’une liaison </a:t>
            </a:r>
            <a:r>
              <a:rPr lang="fr-FR" sz="1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siloxane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induit la formation de deux tétraèdres 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1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En fonction du pH, les sites 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1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sont soit sous forme ionisés soit sous forme </a:t>
            </a:r>
            <a:r>
              <a:rPr lang="fr-FR" sz="1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protonés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fr-FR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5/2</a:t>
            </a:r>
            <a:r>
              <a:rPr lang="fr-FR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H</a:t>
            </a:r>
            <a:r>
              <a:rPr lang="fr-FR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SiO</a:t>
            </a:r>
            <a:r>
              <a:rPr lang="fr-FR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5/2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+ OH</a:t>
            </a:r>
            <a:r>
              <a:rPr lang="fr-FR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Etape 2 : dissolution des tétraèdres 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1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sous la forme de tétraèdres 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1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suite à la poursuite de la découpe des liaisons </a:t>
            </a:r>
            <a:r>
              <a:rPr lang="fr-FR" sz="1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siloxanes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les ions hydroxyles :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fr-BE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5/2</a:t>
            </a:r>
            <a:r>
              <a:rPr lang="fr-BE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OH</a:t>
            </a:r>
            <a:r>
              <a:rPr lang="fr-BE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½ H</a:t>
            </a:r>
            <a:r>
              <a:rPr lang="fr-BE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→ H</a:t>
            </a:r>
            <a:r>
              <a:rPr lang="fr-BE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B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fr-BE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BE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Etape 3</a:t>
            </a:r>
            <a:r>
              <a:rPr lang="fr-FR" sz="1400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silice dissoute peut diffuser dans la solution interstitielle et former avec les alcalins et la chaux des silicates de calcium hydratés et/ou des silicates </a:t>
            </a:r>
            <a:r>
              <a:rPr lang="fr-FR" sz="1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calco-sodiques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hydratés de type 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1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400" baseline="30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Ca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 H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fr-F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C-S-H</a:t>
            </a:r>
            <a:endParaRPr lang="fr-FR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2H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Na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Ca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 H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fr-F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C-S-N-H </a:t>
            </a:r>
            <a:endParaRPr lang="fr-F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59A083-2507-44C0-BFE8-1CD6A1CA8E39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Résultats et discutions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90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840417" y="1202644"/>
            <a:ext cx="92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/>
              <a:t>DSC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" y="1787419"/>
            <a:ext cx="6088396" cy="487071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414985" y="5002306"/>
            <a:ext cx="1000568" cy="443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14985" y="5446059"/>
            <a:ext cx="10005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5553" y="526139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152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8458" y="522418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125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68512"/>
              </p:ext>
            </p:extLst>
          </p:nvPr>
        </p:nvGraphicFramePr>
        <p:xfrm>
          <a:off x="6252882" y="2092498"/>
          <a:ext cx="5791201" cy="426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306">
                  <a:extLst>
                    <a:ext uri="{9D8B030D-6E8A-4147-A177-3AD203B41FA5}">
                      <a16:colId xmlns:a16="http://schemas.microsoft.com/office/drawing/2014/main" val="614484806"/>
                    </a:ext>
                  </a:extLst>
                </a:gridCol>
                <a:gridCol w="4565895">
                  <a:extLst>
                    <a:ext uri="{9D8B030D-6E8A-4147-A177-3AD203B41FA5}">
                      <a16:colId xmlns:a16="http://schemas.microsoft.com/office/drawing/2014/main" val="605035060"/>
                    </a:ext>
                  </a:extLst>
                </a:gridCol>
              </a:tblGrid>
              <a:tr h="71009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Attribution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1366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fr-FR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physisorbée sur Montmorillonite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064487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fr-FR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hydraté de l’</a:t>
                      </a:r>
                      <a:r>
                        <a:rPr lang="fr-FR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ettringite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(SO4)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(OH)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,26H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O)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27015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Ca(OH)</a:t>
                      </a:r>
                      <a:r>
                        <a:rPr lang="fr-FR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CaO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+ 2H</a:t>
                      </a:r>
                      <a:r>
                        <a:rPr lang="fr-FR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O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39756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Deshydéoxylation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montmorillonite </a:t>
                      </a:r>
                    </a:p>
                    <a:p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Silice amorphe 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974225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Décarbonatation</a:t>
                      </a:r>
                      <a:r>
                        <a:rPr lang="fr-F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fr-FR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CaO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+ CO</a:t>
                      </a:r>
                      <a:r>
                        <a:rPr lang="fr-FR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endParaRPr lang="fr-FR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793629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019280" y="256750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511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77335" y="3147222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fr-FR" b="1" dirty="0">
                <a:solidFill>
                  <a:srgbClr val="FF0000"/>
                </a:solidFill>
              </a:rPr>
              <a:t>699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33782" y="4400781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889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16CE1B-4F9B-484D-BEB6-5F441F5A01B7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Résultats et discutions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C31C2D-8EAC-441E-B59C-9EDD8ED9348E}"/>
              </a:ext>
            </a:extLst>
          </p:cNvPr>
          <p:cNvSpPr txBox="1"/>
          <p:nvPr/>
        </p:nvSpPr>
        <p:spPr>
          <a:xfrm>
            <a:off x="3301569" y="5597708"/>
            <a:ext cx="114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aseline="0" dirty="0"/>
              <a:t>l’ettringite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77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6B094A-792F-43E7-AEAC-A0E8723868E1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Conclusion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C11C0-2940-48D4-856A-B10C8C252229}"/>
              </a:ext>
            </a:extLst>
          </p:cNvPr>
          <p:cNvSpPr txBox="1"/>
          <p:nvPr/>
        </p:nvSpPr>
        <p:spPr>
          <a:xfrm>
            <a:off x="506436" y="1273394"/>
            <a:ext cx="10846191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cinétique d'hydratation des mélanges bentonite-chaux et bentonite-chaux-PG est lente.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formation de silicate de calcium hydraté (C-S-H) augmente les propriétés mécaniques des mélanges bentonite-chaux, bentonite-chaux-PG et bentonite-chaux-PG-Ss.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L'ajout de PG seul au mélange bentonite-chaux permet la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néo-formation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d'ettringite, ce qui augmente la résistance à la compression des éprouvettes.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L'analyse microstructurale a confirmé la formation d'ettringite,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L'ajout des scories d'acier noir au mélange bentonite-chaux-PG accélère la cinétique d'hydratation et active la réaction pouzzolanique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résistance à la compression des mélanges BL, BL-PG et BL-PG-Ss hydratés augmente de 15 à 28 jours de maturation. De plus, 8% de laitier ajouté au mélange B-L-PG augmente la compression mécanique de 0,6 MPa après 28 jours de durcissement. </a:t>
            </a:r>
          </a:p>
        </p:txBody>
      </p:sp>
    </p:spTree>
    <p:extLst>
      <p:ext uri="{BB962C8B-B14F-4D97-AF65-F5344CB8AC3E}">
        <p14:creationId xmlns:p14="http://schemas.microsoft.com/office/powerpoint/2010/main" val="76546568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2A799-87D8-4B9F-9B74-D230FF43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86" y="2166425"/>
            <a:ext cx="3851058" cy="2281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7D205-C1D1-47A7-838E-2E185149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" y="1329837"/>
            <a:ext cx="7171531" cy="36782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E88C55-3675-4800-BC4C-523AB62BE000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Publication 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8F3166-097A-458A-8FA0-59708DFEB986}"/>
              </a:ext>
            </a:extLst>
          </p:cNvPr>
          <p:cNvSpPr txBox="1"/>
          <p:nvPr/>
        </p:nvSpPr>
        <p:spPr>
          <a:xfrm>
            <a:off x="513011" y="5908088"/>
            <a:ext cx="889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Minerals 2020, 10(12),1067; </a:t>
            </a:r>
            <a:r>
              <a:rPr lang="de-DE" sz="24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https://doi.org/10.3390/min10121067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4890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70"/>
            <a:ext cx="12192000" cy="11045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Plan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5164095"/>
              </p:ext>
            </p:extLst>
          </p:nvPr>
        </p:nvGraphicFramePr>
        <p:xfrm>
          <a:off x="-675905" y="1651118"/>
          <a:ext cx="12468937" cy="470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870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Brace 59"/>
          <p:cNvSpPr/>
          <p:nvPr/>
        </p:nvSpPr>
        <p:spPr>
          <a:xfrm>
            <a:off x="4342850" y="2696869"/>
            <a:ext cx="765559" cy="3300315"/>
          </a:xfrm>
          <a:prstGeom prst="rightBrac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6770"/>
            <a:ext cx="12192000" cy="12418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indent="-571500">
              <a:buFont typeface="Wingdings" panose="05000000000000000000" pitchFamily="2" charset="2"/>
              <a:buChar char="v"/>
            </a:pPr>
            <a:r>
              <a:rPr lang="fr-FR" sz="4000" dirty="0"/>
              <a:t>Problématique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37" y="3918661"/>
            <a:ext cx="2785090" cy="1716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35" y="1567314"/>
            <a:ext cx="3678137" cy="21124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97" y="4176650"/>
            <a:ext cx="2120152" cy="1265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94" y="4176650"/>
            <a:ext cx="2127118" cy="12659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94" y="5426169"/>
            <a:ext cx="2176558" cy="13275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51" y="5442597"/>
            <a:ext cx="2096621" cy="1311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66" y="2173300"/>
            <a:ext cx="2802046" cy="16894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97" y="1433150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</a:t>
            </a:r>
          </a:p>
        </p:txBody>
      </p:sp>
      <p:cxnSp>
        <p:nvCxnSpPr>
          <p:cNvPr id="30" name="Elbow Connector 29"/>
          <p:cNvCxnSpPr/>
          <p:nvPr/>
        </p:nvCxnSpPr>
        <p:spPr>
          <a:xfrm>
            <a:off x="230153" y="1936228"/>
            <a:ext cx="1235073" cy="245460"/>
          </a:xfrm>
          <a:prstGeom prst="bentConnector3">
            <a:avLst>
              <a:gd name="adj1" fmla="val 7865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57735" y="1793504"/>
            <a:ext cx="2967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 des phosphates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214504" y="2181688"/>
            <a:ext cx="9611" cy="25954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14504" y="4747137"/>
            <a:ext cx="343231" cy="15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92932" y="4347142"/>
            <a:ext cx="269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Industrie sidérurgiques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3033" y="3854373"/>
            <a:ext cx="377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OCF </a:t>
            </a:r>
            <a:r>
              <a:rPr lang="fr-FR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Jorf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lasfar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(+15milions de tons/année de PG) 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65" y="4735408"/>
            <a:ext cx="2768732" cy="160775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375287" y="6299962"/>
            <a:ext cx="332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SONASID (150 000 Tons/année de Scories)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35" y="4735408"/>
            <a:ext cx="1359862" cy="84577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51" y="2173300"/>
            <a:ext cx="1315139" cy="77508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897566" y="1759774"/>
            <a:ext cx="2262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 et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sont rejetés dans l’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environemments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Curved Left Arrow 63"/>
          <p:cNvSpPr/>
          <p:nvPr/>
        </p:nvSpPr>
        <p:spPr>
          <a:xfrm rot="2255847" flipH="1" flipV="1">
            <a:off x="7411893" y="2342062"/>
            <a:ext cx="546769" cy="2007115"/>
          </a:xfrm>
          <a:prstGeom prst="curvedLeftArrow">
            <a:avLst>
              <a:gd name="adj1" fmla="val 47691"/>
              <a:gd name="adj2" fmla="val 123681"/>
              <a:gd name="adj3" fmla="val 4611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44243" y="3345620"/>
            <a:ext cx="21691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de l’eau </a:t>
            </a:r>
          </a:p>
        </p:txBody>
      </p:sp>
      <p:sp>
        <p:nvSpPr>
          <p:cNvPr id="67" name="Right Arrow 66"/>
          <p:cNvSpPr/>
          <p:nvPr/>
        </p:nvSpPr>
        <p:spPr>
          <a:xfrm rot="5724241">
            <a:off x="5499864" y="2874308"/>
            <a:ext cx="558269" cy="3442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968031" y="5675750"/>
            <a:ext cx="277554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Lessivassions de : </a:t>
            </a:r>
          </a:p>
          <a:p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As, Zn, Cu, Cr</a:t>
            </a:r>
          </a:p>
          <a:p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Présence de TH et Ra dans le PG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9816219" y="3415358"/>
            <a:ext cx="361623" cy="10066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extBox 70"/>
          <p:cNvSpPr txBox="1"/>
          <p:nvPr/>
        </p:nvSpPr>
        <p:spPr>
          <a:xfrm>
            <a:off x="7853061" y="3679744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Maladies </a:t>
            </a:r>
          </a:p>
        </p:txBody>
      </p:sp>
    </p:spTree>
    <p:extLst>
      <p:ext uri="{BB962C8B-B14F-4D97-AF65-F5344CB8AC3E}">
        <p14:creationId xmlns:p14="http://schemas.microsoft.com/office/powerpoint/2010/main" val="2587869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Introduction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164" y="1578274"/>
            <a:ext cx="274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argiles : 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Très bon absorbants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" y="2524475"/>
            <a:ext cx="2983473" cy="3094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9566" y="2542203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4817" y="2902669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59566" y="3367394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77645" y="3860792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711" y="5761649"/>
            <a:ext cx="2983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Argile type TOT + EI (Espace Interfoliaire)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053069" y="1841318"/>
            <a:ext cx="1069905" cy="19548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Box 48"/>
          <p:cNvSpPr txBox="1"/>
          <p:nvPr/>
        </p:nvSpPr>
        <p:spPr>
          <a:xfrm>
            <a:off x="4122974" y="1457908"/>
            <a:ext cx="339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Grandes capacité d’absorption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44" y="2742258"/>
            <a:ext cx="4512167" cy="35995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438065" y="6341806"/>
            <a:ext cx="449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Abondantes (gisement de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trebia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Nador)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61" y="2902059"/>
            <a:ext cx="1541488" cy="9587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69" y="2902059"/>
            <a:ext cx="1670666" cy="95873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640287" y="3963930"/>
            <a:ext cx="1511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Lessivassions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72805" y="2422015"/>
            <a:ext cx="1576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Phosphogypse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83172" y="2407267"/>
            <a:ext cx="8643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Scories</a:t>
            </a:r>
          </a:p>
        </p:txBody>
      </p:sp>
      <p:sp>
        <p:nvSpPr>
          <p:cNvPr id="56" name="Left Brace 55"/>
          <p:cNvSpPr/>
          <p:nvPr/>
        </p:nvSpPr>
        <p:spPr>
          <a:xfrm rot="16200000">
            <a:off x="9706613" y="3221662"/>
            <a:ext cx="1261696" cy="2539957"/>
          </a:xfrm>
          <a:prstGeom prst="leftBrace">
            <a:avLst>
              <a:gd name="adj1" fmla="val 21635"/>
              <a:gd name="adj2" fmla="val 49457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679024" y="5196747"/>
            <a:ext cx="305987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As, Zn, Cu, Cr</a:t>
            </a:r>
          </a:p>
        </p:txBody>
      </p:sp>
      <p:sp>
        <p:nvSpPr>
          <p:cNvPr id="58" name="Right Arrow 57"/>
          <p:cNvSpPr/>
          <p:nvPr/>
        </p:nvSpPr>
        <p:spPr>
          <a:xfrm rot="11739048">
            <a:off x="5974910" y="5046784"/>
            <a:ext cx="2790937" cy="15395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Box 58"/>
          <p:cNvSpPr txBox="1"/>
          <p:nvPr/>
        </p:nvSpPr>
        <p:spPr>
          <a:xfrm>
            <a:off x="8218861" y="6070259"/>
            <a:ext cx="40463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Absorber par la bentonite ?? </a:t>
            </a:r>
          </a:p>
        </p:txBody>
      </p:sp>
    </p:spTree>
    <p:extLst>
      <p:ext uri="{BB962C8B-B14F-4D97-AF65-F5344CB8AC3E}">
        <p14:creationId xmlns:p14="http://schemas.microsoft.com/office/powerpoint/2010/main" val="2602383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840"/>
            <a:ext cx="12192000" cy="10689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Objectifs principaux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399132"/>
              </p:ext>
            </p:extLst>
          </p:nvPr>
        </p:nvGraphicFramePr>
        <p:xfrm>
          <a:off x="36877" y="2670803"/>
          <a:ext cx="4513007" cy="371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9268" y="1358903"/>
            <a:ext cx="4844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Obtention d’un matériau écologique pour l’environnement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3124824" y="5204340"/>
            <a:ext cx="800097" cy="4424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101653" y="5869858"/>
            <a:ext cx="34199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Appliqué dans la génie civile (remblais routière)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400" y="1457908"/>
            <a:ext cx="4844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du Cd, As et Cr par la bentonite</a:t>
            </a:r>
          </a:p>
        </p:txBody>
      </p:sp>
      <p:sp>
        <p:nvSpPr>
          <p:cNvPr id="24" name="Oval 23"/>
          <p:cNvSpPr/>
          <p:nvPr/>
        </p:nvSpPr>
        <p:spPr>
          <a:xfrm>
            <a:off x="199103" y="1445342"/>
            <a:ext cx="722671" cy="5693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6272980" y="1657604"/>
            <a:ext cx="722671" cy="5693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483158793"/>
              </p:ext>
            </p:extLst>
          </p:nvPr>
        </p:nvGraphicFramePr>
        <p:xfrm>
          <a:off x="6272980" y="2670803"/>
          <a:ext cx="6076330" cy="403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2" name="Oval 4"/>
          <p:cNvSpPr txBox="1"/>
          <p:nvPr/>
        </p:nvSpPr>
        <p:spPr>
          <a:xfrm>
            <a:off x="6594986" y="3452451"/>
            <a:ext cx="1690221" cy="17298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material</a:t>
            </a:r>
          </a:p>
        </p:txBody>
      </p:sp>
      <p:sp>
        <p:nvSpPr>
          <p:cNvPr id="34" name="Right Arrow 33"/>
          <p:cNvSpPr/>
          <p:nvPr/>
        </p:nvSpPr>
        <p:spPr>
          <a:xfrm rot="17666631">
            <a:off x="3496066" y="3621965"/>
            <a:ext cx="485316" cy="2978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28"/>
          <p:cNvSpPr txBox="1"/>
          <p:nvPr/>
        </p:nvSpPr>
        <p:spPr>
          <a:xfrm>
            <a:off x="2101652" y="3023523"/>
            <a:ext cx="44933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 mécaniques maximale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58" y="3805171"/>
            <a:ext cx="2298401" cy="2045353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 rot="17666631">
            <a:off x="5153752" y="5701619"/>
            <a:ext cx="485316" cy="2978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74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65" y="4181039"/>
            <a:ext cx="1858426" cy="11274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314">
            <a:off x="407173" y="-766250"/>
            <a:ext cx="3887013" cy="25906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981">
            <a:off x="-1139546" y="4505697"/>
            <a:ext cx="3480486" cy="34804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68177" y="1446330"/>
            <a:ext cx="8417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des échantillons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des différents phases présentes dans la matière première.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des propriétés physique pH, conductivité, texture et la morphologie.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92" y="3054524"/>
            <a:ext cx="1928839" cy="11367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97" y="3054525"/>
            <a:ext cx="1855196" cy="11367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84965" y="2956467"/>
            <a:ext cx="3481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7349" y="2929237"/>
            <a:ext cx="5405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92" y="4191295"/>
            <a:ext cx="1928839" cy="11028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92600" y="4089298"/>
            <a:ext cx="44114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4964" y="4082012"/>
            <a:ext cx="3642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7113" y="5356113"/>
            <a:ext cx="208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Matière première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4319" y="5356113"/>
            <a:ext cx="209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Broyeur électrique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26573" y="1404125"/>
            <a:ext cx="2009383" cy="571305"/>
            <a:chOff x="1631753" y="1031904"/>
            <a:chExt cx="1142729" cy="571305"/>
          </a:xfrm>
        </p:grpSpPr>
        <p:sp>
          <p:nvSpPr>
            <p:cNvPr id="30" name="Rectangle 29"/>
            <p:cNvSpPr/>
            <p:nvPr/>
          </p:nvSpPr>
          <p:spPr>
            <a:xfrm>
              <a:off x="1631753" y="1031904"/>
              <a:ext cx="1142729" cy="5713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1631753" y="1031904"/>
              <a:ext cx="1142729" cy="571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342900" lvl="0" indent="-3429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fr-FR" sz="2800" b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Objectif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7486" y="2940215"/>
            <a:ext cx="2007559" cy="615986"/>
            <a:chOff x="1060581" y="2210901"/>
            <a:chExt cx="1142729" cy="571305"/>
          </a:xfrm>
        </p:grpSpPr>
        <p:sp>
          <p:nvSpPr>
            <p:cNvPr id="33" name="Rectangle 32"/>
            <p:cNvSpPr/>
            <p:nvPr/>
          </p:nvSpPr>
          <p:spPr>
            <a:xfrm>
              <a:off x="1060581" y="2210901"/>
              <a:ext cx="1142729" cy="57130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1060581" y="2210901"/>
              <a:ext cx="1142729" cy="571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457200" lvl="0" indent="-4572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Matériaux 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64" y="3054525"/>
            <a:ext cx="2253992" cy="225399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6309875" y="4015883"/>
            <a:ext cx="757325" cy="36521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89" y="3329347"/>
            <a:ext cx="2748905" cy="1831457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8883159" y="4030631"/>
            <a:ext cx="855406" cy="33779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Box 35"/>
          <p:cNvSpPr txBox="1"/>
          <p:nvPr/>
        </p:nvSpPr>
        <p:spPr>
          <a:xfrm>
            <a:off x="9738565" y="5356113"/>
            <a:ext cx="2050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Tamis de 250 µm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05112" y="6018618"/>
            <a:ext cx="2010209" cy="571305"/>
            <a:chOff x="1631753" y="3389897"/>
            <a:chExt cx="1142729" cy="571305"/>
          </a:xfrm>
        </p:grpSpPr>
        <p:sp>
          <p:nvSpPr>
            <p:cNvPr id="38" name="Rectangle 37"/>
            <p:cNvSpPr/>
            <p:nvPr/>
          </p:nvSpPr>
          <p:spPr>
            <a:xfrm>
              <a:off x="1631753" y="3389897"/>
              <a:ext cx="1142729" cy="571305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1631753" y="3389897"/>
              <a:ext cx="1142729" cy="571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342900" lvl="0" indent="-3429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fr-FR" sz="2400" b="1" kern="12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Méthodes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89407" y="6018618"/>
            <a:ext cx="848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Analyses chimique (DRX, IR/ATR,RAMAN,MEB/EDX…), physique(mesure de pH, T et la conductivité), thermiques (ATG/ATD, DSC).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81D1B1-EFC2-4E27-81B9-0A016055448C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Materials et Méthodes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8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3F911-BCD6-4941-BEDE-B74BADF8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4" y="2466825"/>
            <a:ext cx="4676995" cy="38103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39028" y="2837088"/>
            <a:ext cx="807557" cy="3411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6A02A0-C9AF-423E-B4E3-79BE73C16ED8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Résultats et discutions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A94F5-7003-46CB-8FAF-8AFE3D31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294" y="2551232"/>
            <a:ext cx="4676995" cy="38103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721266D-E793-45FB-AF2F-8B792FBD68B5}"/>
              </a:ext>
            </a:extLst>
          </p:cNvPr>
          <p:cNvSpPr/>
          <p:nvPr/>
        </p:nvSpPr>
        <p:spPr>
          <a:xfrm>
            <a:off x="8395012" y="2806705"/>
            <a:ext cx="807557" cy="361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E434D8-1E2F-4016-950B-47B3587B0F07}"/>
              </a:ext>
            </a:extLst>
          </p:cNvPr>
          <p:cNvSpPr txBox="1"/>
          <p:nvPr/>
        </p:nvSpPr>
        <p:spPr>
          <a:xfrm>
            <a:off x="1664958" y="2005159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Bentonite+chaux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805318-A770-4C9E-B4DB-24F40FEF6A46}"/>
              </a:ext>
            </a:extLst>
          </p:cNvPr>
          <p:cNvSpPr txBox="1"/>
          <p:nvPr/>
        </p:nvSpPr>
        <p:spPr>
          <a:xfrm>
            <a:off x="7242515" y="2089567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Bentonite+8%chaux+PG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17D492-3CF5-42FF-BA7A-35EFF45DD0F2}"/>
              </a:ext>
            </a:extLst>
          </p:cNvPr>
          <p:cNvSpPr txBox="1"/>
          <p:nvPr/>
        </p:nvSpPr>
        <p:spPr>
          <a:xfrm>
            <a:off x="7242515" y="6461300"/>
            <a:ext cx="371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EP3 = Bentonite+8%chaux+8%PG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0BDDAC-0713-4F87-95A1-9BEED7359F9A}"/>
              </a:ext>
            </a:extLst>
          </p:cNvPr>
          <p:cNvSpPr txBox="1"/>
          <p:nvPr/>
        </p:nvSpPr>
        <p:spPr>
          <a:xfrm>
            <a:off x="1812383" y="6362829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EL3 = Bentonite+8%chaux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C5115B-5A5E-4B1F-B1C9-FA026D5AA888}"/>
              </a:ext>
            </a:extLst>
          </p:cNvPr>
          <p:cNvSpPr txBox="1"/>
          <p:nvPr/>
        </p:nvSpPr>
        <p:spPr>
          <a:xfrm>
            <a:off x="337624" y="1404966"/>
            <a:ext cx="365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mécanique : </a:t>
            </a:r>
          </a:p>
        </p:txBody>
      </p:sp>
    </p:spTree>
    <p:extLst>
      <p:ext uri="{BB962C8B-B14F-4D97-AF65-F5344CB8AC3E}">
        <p14:creationId xmlns:p14="http://schemas.microsoft.com/office/powerpoint/2010/main" val="4280014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B3C49-DAE0-4188-A653-00995894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06" y="1898990"/>
            <a:ext cx="4981942" cy="3933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46DED-3558-47EE-AE2C-120A165C3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54" y="1305124"/>
            <a:ext cx="4831300" cy="4125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CAEE8-7DCB-4BE3-BA3D-2F32C9929E6F}"/>
              </a:ext>
            </a:extLst>
          </p:cNvPr>
          <p:cNvSpPr txBox="1"/>
          <p:nvPr/>
        </p:nvSpPr>
        <p:spPr>
          <a:xfrm>
            <a:off x="975397" y="1437325"/>
            <a:ext cx="449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Bentonite+8%chaux+8%PG+Sc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84446-517C-41CE-BEC9-1BE04679A5FC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Résultats et discutions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24A0A0-2C47-4073-9400-4E2DE71684BF}"/>
              </a:ext>
            </a:extLst>
          </p:cNvPr>
          <p:cNvSpPr/>
          <p:nvPr/>
        </p:nvSpPr>
        <p:spPr>
          <a:xfrm>
            <a:off x="2695300" y="2218110"/>
            <a:ext cx="807557" cy="3656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65BFE-AC20-4C2E-8A7A-19A8BF1BFE6A}"/>
              </a:ext>
            </a:extLst>
          </p:cNvPr>
          <p:cNvSpPr txBox="1"/>
          <p:nvPr/>
        </p:nvSpPr>
        <p:spPr>
          <a:xfrm>
            <a:off x="701406" y="5958828"/>
            <a:ext cx="539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résistance à la compression est maximal quand on ajoute 8% des scories sûr le mélange bentonite-chaux-PG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7F808A-8C15-4572-BCB5-5337E7BF5D58}"/>
              </a:ext>
            </a:extLst>
          </p:cNvPr>
          <p:cNvCxnSpPr/>
          <p:nvPr/>
        </p:nvCxnSpPr>
        <p:spPr>
          <a:xfrm flipV="1">
            <a:off x="7610622" y="2110154"/>
            <a:ext cx="2771335" cy="6049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72CE45-D7A6-4F71-8FEE-2F26759A8FD0}"/>
              </a:ext>
            </a:extLst>
          </p:cNvPr>
          <p:cNvSpPr txBox="1"/>
          <p:nvPr/>
        </p:nvSpPr>
        <p:spPr>
          <a:xfrm>
            <a:off x="6890822" y="559637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EL3 = Bentonite+8%chaux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17EDC5-2B70-4BE5-8849-705F97CA229F}"/>
              </a:ext>
            </a:extLst>
          </p:cNvPr>
          <p:cNvSpPr txBox="1"/>
          <p:nvPr/>
        </p:nvSpPr>
        <p:spPr>
          <a:xfrm>
            <a:off x="6890822" y="6025203"/>
            <a:ext cx="371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EP3 = Bentonite+8%chaux+8%PG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FE7626-5D9F-4DCF-AB98-69E3330FDFA1}"/>
              </a:ext>
            </a:extLst>
          </p:cNvPr>
          <p:cNvSpPr txBox="1"/>
          <p:nvPr/>
        </p:nvSpPr>
        <p:spPr>
          <a:xfrm>
            <a:off x="6902543" y="6430822"/>
            <a:ext cx="427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ES3 = Bentonite+8%chaux+8%PG8%Sc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EC2100-EA4B-4ED4-BF6B-8CF4EC9741AB}"/>
              </a:ext>
            </a:extLst>
          </p:cNvPr>
          <p:cNvSpPr txBox="1"/>
          <p:nvPr/>
        </p:nvSpPr>
        <p:spPr>
          <a:xfrm>
            <a:off x="7096024" y="1813278"/>
            <a:ext cx="3281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à la compression </a:t>
            </a:r>
          </a:p>
        </p:txBody>
      </p:sp>
    </p:spTree>
    <p:extLst>
      <p:ext uri="{BB962C8B-B14F-4D97-AF65-F5344CB8AC3E}">
        <p14:creationId xmlns:p14="http://schemas.microsoft.com/office/powerpoint/2010/main" val="3282743802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19666" y="1488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1857629"/>
            <a:ext cx="5788456" cy="4115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1670" y="6194413"/>
            <a:ext cx="41377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Consommation des ions OH</a:t>
            </a:r>
            <a:r>
              <a:rPr lang="fr-FR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9400" y="1373177"/>
            <a:ext cx="274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 par DRX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40" y="1857629"/>
            <a:ext cx="6262516" cy="4105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34125" y="6092577"/>
            <a:ext cx="30364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Bentonite+8%Chaux </a:t>
            </a:r>
          </a:p>
        </p:txBody>
      </p:sp>
      <p:sp>
        <p:nvSpPr>
          <p:cNvPr id="16" name="Oval 15"/>
          <p:cNvSpPr/>
          <p:nvPr/>
        </p:nvSpPr>
        <p:spPr>
          <a:xfrm>
            <a:off x="7261870" y="4978160"/>
            <a:ext cx="423080" cy="759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9028898" y="1476904"/>
            <a:ext cx="29033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C-S-H et calcite CaCO</a:t>
            </a:r>
            <a:r>
              <a:rPr lang="fr-F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D55FF6-FE2A-44ED-901D-9168003BDF55}"/>
              </a:ext>
            </a:extLst>
          </p:cNvPr>
          <p:cNvSpPr/>
          <p:nvPr/>
        </p:nvSpPr>
        <p:spPr>
          <a:xfrm>
            <a:off x="0" y="6769"/>
            <a:ext cx="12192000" cy="12596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9963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4000" dirty="0">
                <a:solidFill>
                  <a:prstClr val="white"/>
                </a:solidFill>
                <a:latin typeface="Tw Cen MT" panose="020B0602020104020603"/>
              </a:rPr>
              <a:t>Résultats et discutions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123509-3187-47CF-8425-89727C68AB85}"/>
              </a:ext>
            </a:extLst>
          </p:cNvPr>
          <p:cNvSpPr/>
          <p:nvPr/>
        </p:nvSpPr>
        <p:spPr>
          <a:xfrm>
            <a:off x="8272398" y="2532185"/>
            <a:ext cx="423080" cy="16599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6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1112</Words>
  <Application>Microsoft Office PowerPoint</Application>
  <PresentationFormat>Grand écran</PresentationFormat>
  <Paragraphs>162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PalatinoLinotype</vt:lpstr>
      <vt:lpstr>Times New Roman</vt:lpstr>
      <vt:lpstr>Tw Cen MT</vt:lpstr>
      <vt:lpstr>Wingdings</vt:lpstr>
      <vt:lpstr>Office Theme</vt:lpstr>
      <vt:lpstr>Élaboration de nouveau matériau pour la construction routière à base  des déchets industriels locaux : scories noires d’aciérie électrique et  phosphogypse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harrou achraf</dc:creator>
  <cp:lastModifiedBy>Harrou Achraf</cp:lastModifiedBy>
  <cp:revision>24</cp:revision>
  <dcterms:created xsi:type="dcterms:W3CDTF">2021-05-26T10:56:39Z</dcterms:created>
  <dcterms:modified xsi:type="dcterms:W3CDTF">2022-02-10T13:13:09Z</dcterms:modified>
</cp:coreProperties>
</file>