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3" r:id="rId3"/>
    <p:sldId id="264" r:id="rId4"/>
    <p:sldId id="265" r:id="rId5"/>
    <p:sldId id="267" r:id="rId6"/>
    <p:sldId id="268" r:id="rId7"/>
    <p:sldId id="269" r:id="rId8"/>
    <p:sldId id="271" r:id="rId9"/>
    <p:sldId id="273" r:id="rId10"/>
    <p:sldId id="272" r:id="rId11"/>
    <p:sldId id="277" r:id="rId12"/>
    <p:sldId id="274" r:id="rId13"/>
    <p:sldId id="275" r:id="rId14"/>
    <p:sldId id="276" r:id="rId15"/>
    <p:sldId id="278" r:id="rId16"/>
    <p:sldId id="279" r:id="rId17"/>
    <p:sldId id="280" r:id="rId18"/>
  </p:sldIdLst>
  <p:sldSz cx="12192000" cy="6858000"/>
  <p:notesSz cx="9144000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Quest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Quest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Quest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Quest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Quest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Quest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Quest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Quest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Quest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FC5"/>
    <a:srgbClr val="126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20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B43EAF-F17D-6841-AEDF-A410CB45DB90}" type="datetimeFigureOut">
              <a:rPr lang="fr-FR"/>
              <a:pPr>
                <a:defRPr/>
              </a:pPr>
              <a:t>23/04/2021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F5A6C4-78EA-3342-9C15-49E1B90FF8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4916EC-0D32-BA4F-9087-72A998EAC8F4}" type="datetimeFigureOut">
              <a:rPr lang="fr-FR"/>
              <a:pPr>
                <a:defRPr/>
              </a:pPr>
              <a:t>23/04/2021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2378E1-E7A7-6745-9E4B-87DE7EC2C3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Survey was representative of 5 different provinces within Walloon and of rural/urban nature of municipalities. Tested using Chi-Square Test using 5% significance.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378E1-E7A7-6745-9E4B-87DE7EC2C33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58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Survey was representative of 5 different provinces within Walloon and of rural/urban nature of municipalities. Tested using Chi-Square Test using 5% significance.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378E1-E7A7-6745-9E4B-87DE7EC2C33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51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15659" r="-41"/>
          <a:stretch>
            <a:fillRect/>
          </a:stretch>
        </p:blipFill>
        <p:spPr bwMode="auto">
          <a:xfrm>
            <a:off x="-4763" y="0"/>
            <a:ext cx="1219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277813"/>
            <a:ext cx="128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2912" y="3229864"/>
            <a:ext cx="11229975" cy="17668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5572664"/>
            <a:ext cx="7158037" cy="997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  <a:latin typeface="+mn-lt"/>
                <a:ea typeface="Questrial" charset="0"/>
                <a:cs typeface="Questrial" charset="0"/>
              </a:defRPr>
            </a:lvl1pPr>
          </a:lstStyle>
          <a:p>
            <a:pPr lvl="0"/>
            <a:r>
              <a:rPr lang="fr-FR" dirty="0"/>
              <a:t>Cliquez pour ajouter le(s) nom(s) de ou des orateurs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77813"/>
            <a:ext cx="4940300" cy="568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/>
              <a:t>Insérer une date (non obligatoire)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3C79CBD-A8AF-BA43-9447-E6CDAA428B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5173663" y="1690688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B75C2FFC-F81C-4444-B1C4-AE2B32A164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83565"/>
            <a:ext cx="10820400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8283DF71-AB03-E743-99A5-4642FD73FD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799" y="1042586"/>
            <a:ext cx="9058402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 i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DB4C9F75-EE7C-8E45-8CDE-081C51F48C1D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F89E934-4253-8F43-AFC6-214E4BBBB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5156200" y="1225550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962526" y="483565"/>
            <a:ext cx="10266948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1" hasCustomPrompt="1"/>
          </p:nvPr>
        </p:nvSpPr>
        <p:spPr>
          <a:xfrm>
            <a:off x="685800" y="1955800"/>
            <a:ext cx="5170488" cy="3860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335712" y="1955800"/>
            <a:ext cx="5170488" cy="386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85800" indent="-228600">
              <a:spcBef>
                <a:spcPts val="1100"/>
              </a:spcBef>
              <a:spcAft>
                <a:spcPts val="600"/>
              </a:spcAft>
              <a:buClr>
                <a:srgbClr val="126D7F"/>
              </a:buClr>
              <a:buFont typeface="Consolas-BoldItalic" charset="0"/>
              <a:buChar char="▸"/>
              <a:defRPr/>
            </a:lvl2pPr>
            <a:lvl3pPr>
              <a:buClr>
                <a:srgbClr val="126D7F"/>
              </a:buClr>
              <a:defRPr/>
            </a:lvl3pPr>
            <a:lvl4pPr marL="1600200" indent="-228600">
              <a:buFont typeface="HiraginoSans-W1" charset="-128"/>
              <a:buChar char="・"/>
              <a:defRPr/>
            </a:lvl4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06243336-EEE1-E646-85A0-962311B672D4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FBF87F4-3A6F-664B-AC85-B8F0C93229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5173663" y="1690688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22888" y="483565"/>
            <a:ext cx="10146224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66799" y="1042586"/>
            <a:ext cx="9058402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 i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6" name="Espace réservé pour une image  2"/>
          <p:cNvSpPr>
            <a:spLocks noGrp="1"/>
          </p:cNvSpPr>
          <p:nvPr>
            <p:ph type="pic" sz="quarter" idx="11" hasCustomPrompt="1"/>
          </p:nvPr>
        </p:nvSpPr>
        <p:spPr>
          <a:xfrm>
            <a:off x="685800" y="2286000"/>
            <a:ext cx="5170488" cy="3860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400800" y="2286000"/>
            <a:ext cx="5170488" cy="3860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126D7F"/>
              </a:buClr>
              <a:buSzTx/>
              <a:buFont typeface="Consolas-BoldItalic" charset="0"/>
              <a:buNone/>
              <a:tabLst/>
              <a:defRPr sz="2200"/>
            </a:lvl1pPr>
            <a:lvl2pPr marL="685800" indent="-228600">
              <a:spcBef>
                <a:spcPts val="1100"/>
              </a:spcBef>
              <a:spcAft>
                <a:spcPts val="600"/>
              </a:spcAft>
              <a:buClr>
                <a:srgbClr val="126D7F"/>
              </a:buClr>
              <a:buFont typeface="Consolas-BoldItalic" charset="0"/>
              <a:buChar char="▸"/>
              <a:defRPr/>
            </a:lvl2pPr>
            <a:lvl3pPr>
              <a:buClr>
                <a:srgbClr val="126D7F"/>
              </a:buClr>
              <a:defRPr/>
            </a:lvl3pPr>
            <a:lvl4pPr marL="1600200" indent="-228600">
              <a:buFont typeface="HiraginoSans-W1" charset="-128"/>
              <a:buChar char="・"/>
              <a:defRPr/>
            </a:lvl4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5F8BC4EE-61CD-8744-B5AE-4F88663F7DFF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ro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956425" y="1241425"/>
            <a:ext cx="1881188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16391" y="517460"/>
            <a:ext cx="7961282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3916391" y="1638300"/>
            <a:ext cx="7961283" cy="49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ym typeface="Wingdings"/>
              </a:defRPr>
            </a:lvl1pPr>
            <a:lvl2pPr marL="685800" indent="-228600">
              <a:spcBef>
                <a:spcPts val="1100"/>
              </a:spcBef>
              <a:spcAft>
                <a:spcPts val="600"/>
              </a:spcAft>
              <a:buClr>
                <a:srgbClr val="126D7F"/>
              </a:buClr>
              <a:buFont typeface="Consolas-BoldItalic" charset="0"/>
              <a:buChar char="▸"/>
              <a:defRPr/>
            </a:lvl2pPr>
            <a:lvl3pPr>
              <a:buClr>
                <a:srgbClr val="126D7F"/>
              </a:buClr>
              <a:defRPr/>
            </a:lvl3pPr>
            <a:lvl4pPr marL="1600200" indent="-228600">
              <a:buFont typeface="HiraginoSans-W3" charset="-128"/>
              <a:buChar char="・"/>
              <a:defRPr/>
            </a:lvl4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6576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F92FEF52-B5E4-6741-B39B-3AAFF1764BF1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id="{AD5CB41D-CF62-3F43-84C7-1007078B5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7" y="6342131"/>
            <a:ext cx="964829" cy="3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ro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6956425" y="1811338"/>
            <a:ext cx="1881188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16391" y="517460"/>
            <a:ext cx="7961282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3916391" y="2260122"/>
            <a:ext cx="7961283" cy="42959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ym typeface="Wingdings"/>
              </a:defRPr>
            </a:lvl1pPr>
            <a:lvl2pPr marL="685800" indent="-228600">
              <a:spcBef>
                <a:spcPts val="1100"/>
              </a:spcBef>
              <a:spcAft>
                <a:spcPts val="600"/>
              </a:spcAft>
              <a:buClr>
                <a:srgbClr val="126D7F"/>
              </a:buClr>
              <a:buFont typeface="Consolas-BoldItalic" charset="0"/>
              <a:buChar char="▸"/>
              <a:defRPr/>
            </a:lvl2pPr>
            <a:lvl3pPr>
              <a:buClr>
                <a:srgbClr val="126D7F"/>
              </a:buClr>
              <a:defRPr/>
            </a:lvl3pPr>
            <a:lvl4pPr marL="1600200" indent="-228600">
              <a:buFont typeface="HiraginoSans-W3" charset="-128"/>
              <a:buChar char="・"/>
              <a:defRPr/>
            </a:lvl4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6576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03678" y="1138685"/>
            <a:ext cx="7186708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 i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2BED96C6-F6EA-884E-8D29-90F3D35D69D5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id="{E40A3A46-CD34-9C47-A121-08182D865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7" y="6342131"/>
            <a:ext cx="964829" cy="3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roite - Sans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6956425" y="1241425"/>
            <a:ext cx="1881188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6576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6B6291DA-3521-6B4D-AE8F-3EC52E42D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391" y="517460"/>
            <a:ext cx="7961282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F282C5D5-ECB0-AA42-B8A3-E27667967A9A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id="{15148B24-853F-DD4C-BB5C-306ED915DC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7" y="6342131"/>
            <a:ext cx="964829" cy="3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roite - Sans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956425" y="1811338"/>
            <a:ext cx="1881188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3890075" y="517460"/>
            <a:ext cx="8013914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6576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03678" y="1138685"/>
            <a:ext cx="7186708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 i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79C3B864-7364-E84E-963D-F217ACBB0A53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4">
            <a:extLst>
              <a:ext uri="{FF2B5EF4-FFF2-40B4-BE49-F238E27FC236}">
                <a16:creationId xmlns:a16="http://schemas.microsoft.com/office/drawing/2014/main" id="{02B5BF34-F641-4541-AAD3-1A74ECC63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7" y="6342131"/>
            <a:ext cx="964829" cy="3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gauch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3333750" y="1225550"/>
            <a:ext cx="1881188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8534400" y="0"/>
            <a:ext cx="36576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pic>
        <p:nvPicPr>
          <p:cNvPr id="7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277813"/>
            <a:ext cx="128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399B8720-351D-7B4B-8E8A-870F97502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98" y="1641231"/>
            <a:ext cx="7961283" cy="49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ym typeface="Wingdings"/>
              </a:defRPr>
            </a:lvl1pPr>
            <a:lvl2pPr marL="685800" indent="-228600">
              <a:spcBef>
                <a:spcPts val="1100"/>
              </a:spcBef>
              <a:spcAft>
                <a:spcPts val="600"/>
              </a:spcAft>
              <a:buClr>
                <a:srgbClr val="126D7F"/>
              </a:buClr>
              <a:buFont typeface="Consolas-BoldItalic" charset="0"/>
              <a:buChar char="▸"/>
              <a:defRPr/>
            </a:lvl2pPr>
            <a:lvl3pPr>
              <a:buClr>
                <a:srgbClr val="126D7F"/>
              </a:buClr>
              <a:defRPr/>
            </a:lvl3pPr>
            <a:lvl4pPr marL="1600200" indent="-228600">
              <a:buFont typeface="HiraginoSans-W3" charset="-128"/>
              <a:buChar char="・"/>
              <a:defRPr/>
            </a:lvl4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316F48AC-BA30-0A4E-93B1-3FB796F3A587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4">
            <a:extLst>
              <a:ext uri="{FF2B5EF4-FFF2-40B4-BE49-F238E27FC236}">
                <a16:creationId xmlns:a16="http://schemas.microsoft.com/office/drawing/2014/main" id="{AFACF3BB-756F-D444-A85E-BC66483AB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937" y="242696"/>
            <a:ext cx="964829" cy="3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66824D11-B3EF-2541-80B6-22D4BEC551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640" y="515390"/>
            <a:ext cx="7952598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gauch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3333750" y="1809687"/>
            <a:ext cx="1881188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8534400" y="-16767"/>
            <a:ext cx="36576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297640" y="515390"/>
            <a:ext cx="7952598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97641" y="1136615"/>
            <a:ext cx="7952596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 i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0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277813"/>
            <a:ext cx="128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C27851F4-CAA0-2B4B-8E8F-572329CC0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298" y="2294628"/>
            <a:ext cx="7961283" cy="42959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ym typeface="Wingdings"/>
              </a:defRPr>
            </a:lvl1pPr>
            <a:lvl2pPr marL="685800" indent="-228600">
              <a:spcBef>
                <a:spcPts val="1100"/>
              </a:spcBef>
              <a:spcAft>
                <a:spcPts val="600"/>
              </a:spcAft>
              <a:buClr>
                <a:srgbClr val="126D7F"/>
              </a:buClr>
              <a:buFont typeface="Consolas-BoldItalic" charset="0"/>
              <a:buChar char="▸"/>
              <a:defRPr/>
            </a:lvl2pPr>
            <a:lvl3pPr>
              <a:buClr>
                <a:srgbClr val="126D7F"/>
              </a:buClr>
              <a:defRPr/>
            </a:lvl3pPr>
            <a:lvl4pPr marL="1600200" indent="-228600">
              <a:buFont typeface="HiraginoSans-W3" charset="-128"/>
              <a:buChar char="・"/>
              <a:defRPr/>
            </a:lvl4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D9019EF1-CF1C-604D-9A0E-3C9055E6CAFD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4">
            <a:extLst>
              <a:ext uri="{FF2B5EF4-FFF2-40B4-BE49-F238E27FC236}">
                <a16:creationId xmlns:a16="http://schemas.microsoft.com/office/drawing/2014/main" id="{E63CA6D5-FA71-D545-BDFD-AE46F633F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937" y="242696"/>
            <a:ext cx="964829" cy="3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gauche - Sans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3333750" y="1225550"/>
            <a:ext cx="1881188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8534400" y="0"/>
            <a:ext cx="36576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pic>
        <p:nvPicPr>
          <p:cNvPr id="6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277813"/>
            <a:ext cx="128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303708A4-55D9-5544-BDD2-8D359CDF76A9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4">
            <a:extLst>
              <a:ext uri="{FF2B5EF4-FFF2-40B4-BE49-F238E27FC236}">
                <a16:creationId xmlns:a16="http://schemas.microsoft.com/office/drawing/2014/main" id="{AA4291D5-4B4B-F243-877E-B9511C645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937" y="242696"/>
            <a:ext cx="964829" cy="3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EF8B695-01A8-D544-9049-E2B4796D5D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640" y="515390"/>
            <a:ext cx="7952598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15659" r="-41"/>
          <a:stretch>
            <a:fillRect/>
          </a:stretch>
        </p:blipFill>
        <p:spPr bwMode="auto">
          <a:xfrm>
            <a:off x="-4763" y="0"/>
            <a:ext cx="1219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277813"/>
            <a:ext cx="128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2912" y="2401729"/>
            <a:ext cx="11229975" cy="17668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42912" y="4230530"/>
            <a:ext cx="112299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un sous-titre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5400675"/>
            <a:ext cx="7158037" cy="1169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none" baseline="0">
                <a:solidFill>
                  <a:schemeClr val="bg1"/>
                </a:solidFill>
                <a:latin typeface="+mn-lt"/>
                <a:ea typeface="Questrial" charset="0"/>
                <a:cs typeface="Questrial" charset="0"/>
              </a:defRPr>
            </a:lvl1pPr>
          </a:lstStyle>
          <a:p>
            <a:pPr lvl="0"/>
            <a:r>
              <a:rPr lang="fr-FR" dirty="0"/>
              <a:t>Cliquez pour ajouter le(s) nom(s) de ou des orateurs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277813"/>
            <a:ext cx="4940300" cy="568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fr-FR" dirty="0"/>
              <a:t>Insérer une date (non obligatoire)</a:t>
            </a:r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gauche - Sans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8534400" y="0"/>
            <a:ext cx="36576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pic>
        <p:nvPicPr>
          <p:cNvPr id="8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277813"/>
            <a:ext cx="128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D3D613F7-5CD9-A74C-AE9C-FC5EB749D2EA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id="{5FD52700-C36E-A545-8A8A-09B880957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937" y="242696"/>
            <a:ext cx="964829" cy="3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85354BD-9632-2A4F-B9DB-CB03D45933D3}"/>
              </a:ext>
            </a:extLst>
          </p:cNvPr>
          <p:cNvCxnSpPr/>
          <p:nvPr userDrawn="1"/>
        </p:nvCxnSpPr>
        <p:spPr>
          <a:xfrm>
            <a:off x="3333750" y="1809687"/>
            <a:ext cx="1881188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7D43010B-7789-B74C-93AC-69B8CE27F7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640" y="515390"/>
            <a:ext cx="7952598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182A98C7-EFA4-F442-87CD-E45DC62124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641" y="1136615"/>
            <a:ext cx="7952596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 i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os et tex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62BAB86-2EF8-FF4F-9A0F-1BA02BE32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5156200" y="1225550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50249" y="483565"/>
            <a:ext cx="10891502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1" hasCustomPrompt="1"/>
          </p:nvPr>
        </p:nvSpPr>
        <p:spPr>
          <a:xfrm>
            <a:off x="741123" y="2138467"/>
            <a:ext cx="2087562" cy="20701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3605092" y="2138467"/>
            <a:ext cx="2087562" cy="20701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0" name="Espace réservé pour une image  2"/>
          <p:cNvSpPr>
            <a:spLocks noGrp="1"/>
          </p:cNvSpPr>
          <p:nvPr>
            <p:ph type="pic" sz="quarter" idx="13" hasCustomPrompt="1"/>
          </p:nvPr>
        </p:nvSpPr>
        <p:spPr>
          <a:xfrm>
            <a:off x="6469062" y="2138467"/>
            <a:ext cx="2087562" cy="20701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2" name="Espace réservé pour une image  2"/>
          <p:cNvSpPr>
            <a:spLocks noGrp="1"/>
          </p:cNvSpPr>
          <p:nvPr>
            <p:ph type="pic" sz="quarter" idx="14" hasCustomPrompt="1"/>
          </p:nvPr>
        </p:nvSpPr>
        <p:spPr>
          <a:xfrm>
            <a:off x="9333032" y="2138467"/>
            <a:ext cx="2087562" cy="20701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963" y="4451561"/>
            <a:ext cx="2329881" cy="1293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/>
            </a:lvl1pPr>
            <a:lvl2pPr>
              <a:defRPr sz="2200"/>
            </a:lvl2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3483932" y="4451561"/>
            <a:ext cx="2329881" cy="1293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/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347901" y="4451561"/>
            <a:ext cx="2329881" cy="12938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/>
            </a:lvl1pPr>
            <a:lvl2pPr>
              <a:defRPr sz="2200"/>
            </a:lvl2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9211870" y="4451157"/>
            <a:ext cx="2329881" cy="12938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/>
            </a:lvl1pPr>
            <a:lvl2pPr>
              <a:defRPr sz="2200"/>
            </a:lvl2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1931405F-AC4E-EB46-AB9D-7C83255FDB80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os et tex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E5E51DC4-860C-5147-B3A1-619DDE389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sp>
        <p:nvSpPr>
          <p:cNvPr id="3" name="Espace réservé pour une image  2"/>
          <p:cNvSpPr>
            <a:spLocks noGrp="1"/>
          </p:cNvSpPr>
          <p:nvPr>
            <p:ph type="pic" sz="quarter" idx="11" hasCustomPrompt="1"/>
          </p:nvPr>
        </p:nvSpPr>
        <p:spPr>
          <a:xfrm>
            <a:off x="741123" y="2466269"/>
            <a:ext cx="2087562" cy="20701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3605092" y="2466269"/>
            <a:ext cx="2087562" cy="20701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0" name="Espace réservé pour une image  2"/>
          <p:cNvSpPr>
            <a:spLocks noGrp="1"/>
          </p:cNvSpPr>
          <p:nvPr>
            <p:ph type="pic" sz="quarter" idx="13" hasCustomPrompt="1"/>
          </p:nvPr>
        </p:nvSpPr>
        <p:spPr>
          <a:xfrm>
            <a:off x="6469062" y="2466269"/>
            <a:ext cx="2087562" cy="20701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2" name="Espace réservé pour une image  2"/>
          <p:cNvSpPr>
            <a:spLocks noGrp="1"/>
          </p:cNvSpPr>
          <p:nvPr>
            <p:ph type="pic" sz="quarter" idx="14" hasCustomPrompt="1"/>
          </p:nvPr>
        </p:nvSpPr>
        <p:spPr>
          <a:xfrm>
            <a:off x="9333032" y="2466269"/>
            <a:ext cx="2087562" cy="20701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963" y="4779363"/>
            <a:ext cx="2329881" cy="1293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/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3483932" y="4779363"/>
            <a:ext cx="2329881" cy="12938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/>
            </a:lvl1pPr>
            <a:lvl2pPr>
              <a:defRPr sz="2200"/>
            </a:lvl2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6347901" y="4779363"/>
            <a:ext cx="2329881" cy="12938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/>
            </a:lvl1pPr>
            <a:lvl2pPr>
              <a:defRPr sz="2200"/>
            </a:lvl2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9211870" y="4778959"/>
            <a:ext cx="2329881" cy="12938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/>
            </a:lvl1pPr>
            <a:lvl2pPr>
              <a:defRPr sz="2200"/>
            </a:lvl2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0FBE11E4-1207-C343-BC4A-ADE5AC2B724C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30F5EBE-9C08-F64F-97E8-7590596508CA}"/>
              </a:ext>
            </a:extLst>
          </p:cNvPr>
          <p:cNvCxnSpPr/>
          <p:nvPr userDrawn="1"/>
        </p:nvCxnSpPr>
        <p:spPr>
          <a:xfrm>
            <a:off x="5173663" y="1690688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E32B2DF7-EAE8-804D-9478-4BCD60AF9A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2888" y="483565"/>
            <a:ext cx="10146224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810CC104-3452-804C-921A-95B8476C25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6799" y="1042586"/>
            <a:ext cx="9058402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 i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os et tex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7F55F94-E69A-BB46-BF92-43D974925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5156200" y="1225550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0828" y="483565"/>
            <a:ext cx="10510344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1640031" y="2121142"/>
            <a:ext cx="2087562" cy="20701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0" name="Espace réservé pour une image  2"/>
          <p:cNvSpPr>
            <a:spLocks noGrp="1"/>
          </p:cNvSpPr>
          <p:nvPr>
            <p:ph type="pic" sz="quarter" idx="13" hasCustomPrompt="1"/>
          </p:nvPr>
        </p:nvSpPr>
        <p:spPr>
          <a:xfrm>
            <a:off x="5088835" y="2103962"/>
            <a:ext cx="2087562" cy="20701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2" name="Espace réservé pour une image  2"/>
          <p:cNvSpPr>
            <a:spLocks noGrp="1"/>
          </p:cNvSpPr>
          <p:nvPr>
            <p:ph type="pic" sz="quarter" idx="14" hasCustomPrompt="1"/>
          </p:nvPr>
        </p:nvSpPr>
        <p:spPr>
          <a:xfrm>
            <a:off x="8537639" y="2103962"/>
            <a:ext cx="2087562" cy="20701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1518871" y="4434236"/>
            <a:ext cx="2329881" cy="12938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/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967674" y="4417056"/>
            <a:ext cx="2329881" cy="12938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/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8416477" y="4416652"/>
            <a:ext cx="2329881" cy="12938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/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98223595-DC8D-9549-A6AD-602345148E60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os et tex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2D7BCA57-D2B6-FC40-A9C7-C65ECE4A08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sp>
        <p:nvSpPr>
          <p:cNvPr id="9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1640031" y="2535208"/>
            <a:ext cx="2087562" cy="20701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0" name="Espace réservé pour une image  2"/>
          <p:cNvSpPr>
            <a:spLocks noGrp="1"/>
          </p:cNvSpPr>
          <p:nvPr>
            <p:ph type="pic" sz="quarter" idx="13" hasCustomPrompt="1"/>
          </p:nvPr>
        </p:nvSpPr>
        <p:spPr>
          <a:xfrm>
            <a:off x="5088835" y="2518028"/>
            <a:ext cx="2087562" cy="20701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2" name="Espace réservé pour une image  2"/>
          <p:cNvSpPr>
            <a:spLocks noGrp="1"/>
          </p:cNvSpPr>
          <p:nvPr>
            <p:ph type="pic" sz="quarter" idx="14" hasCustomPrompt="1"/>
          </p:nvPr>
        </p:nvSpPr>
        <p:spPr>
          <a:xfrm>
            <a:off x="8537639" y="2518028"/>
            <a:ext cx="2087562" cy="20701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1518871" y="4848302"/>
            <a:ext cx="2329881" cy="12938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/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967674" y="4831122"/>
            <a:ext cx="2329881" cy="12938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/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8416477" y="4830718"/>
            <a:ext cx="2329881" cy="12938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/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D1A89D10-E646-4844-907D-C6733F9E961D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D0BAE54-B1B7-194F-AC85-7D7E71B6B15B}"/>
              </a:ext>
            </a:extLst>
          </p:cNvPr>
          <p:cNvCxnSpPr/>
          <p:nvPr userDrawn="1"/>
        </p:nvCxnSpPr>
        <p:spPr>
          <a:xfrm>
            <a:off x="5173663" y="1690688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6598FC9C-BACD-5144-A690-78A4955ABF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2888" y="483565"/>
            <a:ext cx="10146224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9E1DA01D-A470-D947-911E-468106C28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6799" y="1042586"/>
            <a:ext cx="9058402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 i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/>
        </p:nvCxnSpPr>
        <p:spPr>
          <a:xfrm>
            <a:off x="5156200" y="1225550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90863" y="483565"/>
            <a:ext cx="10010274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-20930" y="3314304"/>
            <a:ext cx="4077904" cy="252538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0" name="Espace réservé pour une image  2"/>
          <p:cNvSpPr>
            <a:spLocks noGrp="1"/>
          </p:cNvSpPr>
          <p:nvPr>
            <p:ph type="pic" sz="quarter" idx="13" hasCustomPrompt="1"/>
          </p:nvPr>
        </p:nvSpPr>
        <p:spPr>
          <a:xfrm>
            <a:off x="4056974" y="3309307"/>
            <a:ext cx="4077904" cy="253038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2" name="Espace réservé pour une image  2"/>
          <p:cNvSpPr>
            <a:spLocks noGrp="1"/>
          </p:cNvSpPr>
          <p:nvPr>
            <p:ph type="pic" sz="quarter" idx="14" hasCustomPrompt="1"/>
          </p:nvPr>
        </p:nvSpPr>
        <p:spPr>
          <a:xfrm>
            <a:off x="8122882" y="3309307"/>
            <a:ext cx="4089900" cy="253038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440864" y="3749482"/>
            <a:ext cx="3154318" cy="17516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fr-FR" dirty="0"/>
              <a:t>Cliquez pour ajouter du texte devant l’image</a:t>
            </a:r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9" hasCustomPrompt="1"/>
          </p:nvPr>
        </p:nvSpPr>
        <p:spPr>
          <a:xfrm>
            <a:off x="4523437" y="3749482"/>
            <a:ext cx="3154318" cy="17516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fr-FR" dirty="0"/>
              <a:t>Cliquez pour ajouter du texte devant l’image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8596670" y="3749482"/>
            <a:ext cx="3154318" cy="17516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fr-FR" dirty="0"/>
              <a:t>Cliquez pour ajouter du texte devant l’image</a:t>
            </a:r>
          </a:p>
        </p:txBody>
      </p:sp>
      <p:sp>
        <p:nvSpPr>
          <p:cNvPr id="21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40864" y="1638301"/>
            <a:ext cx="11320200" cy="113471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aseline="0"/>
            </a:lvl1pPr>
            <a:lvl2pPr marL="685800" indent="-228600" algn="ctr">
              <a:buClr>
                <a:srgbClr val="126D7F"/>
              </a:buClr>
              <a:buFont typeface="Consolas-BoldItalic" charset="0"/>
              <a:buChar char="▸"/>
              <a:defRPr/>
            </a:lvl2pPr>
            <a:lvl3pPr algn="ctr">
              <a:buClr>
                <a:srgbClr val="126D7F"/>
              </a:buClr>
              <a:defRPr/>
            </a:lvl3pPr>
            <a:lvl4pPr marL="1600200" indent="-228600" algn="ctr">
              <a:buFont typeface="HiraginoSans-W3" charset="-128"/>
              <a:buChar char="・"/>
              <a:defRPr/>
            </a:lvl4pPr>
          </a:lstStyle>
          <a:p>
            <a:pPr lvl="0"/>
            <a:r>
              <a:rPr lang="fr-FR" dirty="0"/>
              <a:t>Cliquez pour modifier le texte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E8C499F-7BE5-B74A-8E36-BC90EB9856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4DD26B22-45F4-8546-ADE0-B2EFDB9BB4ED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B0C61B4-04C8-3542-9ADF-AF31FF95B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sp>
        <p:nvSpPr>
          <p:cNvPr id="18" name="Espace réservé pour une image  2"/>
          <p:cNvSpPr>
            <a:spLocks noGrp="1"/>
          </p:cNvSpPr>
          <p:nvPr>
            <p:ph type="pic" sz="quarter" idx="12" hasCustomPrompt="1"/>
          </p:nvPr>
        </p:nvSpPr>
        <p:spPr>
          <a:xfrm>
            <a:off x="-41712" y="3688377"/>
            <a:ext cx="4077904" cy="252538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19" name="Espace réservé pour une image  2"/>
          <p:cNvSpPr>
            <a:spLocks noGrp="1"/>
          </p:cNvSpPr>
          <p:nvPr>
            <p:ph type="pic" sz="quarter" idx="13" hasCustomPrompt="1"/>
          </p:nvPr>
        </p:nvSpPr>
        <p:spPr>
          <a:xfrm>
            <a:off x="4036192" y="3683380"/>
            <a:ext cx="4077904" cy="253038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20" name="Espace réservé pour une image  2"/>
          <p:cNvSpPr>
            <a:spLocks noGrp="1"/>
          </p:cNvSpPr>
          <p:nvPr>
            <p:ph type="pic" sz="quarter" idx="14" hasCustomPrompt="1"/>
          </p:nvPr>
        </p:nvSpPr>
        <p:spPr>
          <a:xfrm>
            <a:off x="8102100" y="3683380"/>
            <a:ext cx="4089900" cy="253038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 noProof="0" dirty="0"/>
              <a:t>Faites glisser votre image vers l'espace réservé ou cliquez sur l'icône pour en ajouter une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420082" y="4072755"/>
            <a:ext cx="3154318" cy="17516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fr-FR" dirty="0"/>
              <a:t>Cliquez pour ajouter du texte devant l’image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4502655" y="4072755"/>
            <a:ext cx="3154318" cy="17516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lvl="0"/>
            <a:r>
              <a:rPr lang="fr-FR" dirty="0"/>
              <a:t>Cliquez pour ajouter du texte devant l’image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21" hasCustomPrompt="1"/>
          </p:nvPr>
        </p:nvSpPr>
        <p:spPr>
          <a:xfrm>
            <a:off x="8575888" y="4072755"/>
            <a:ext cx="3154318" cy="17516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Modifier Cliquez pour ajouter du texte devant l’image</a:t>
            </a:r>
          </a:p>
          <a:p>
            <a:pPr lvl="0"/>
            <a:r>
              <a:rPr lang="fr-FR" dirty="0"/>
              <a:t> texte</a:t>
            </a:r>
          </a:p>
        </p:txBody>
      </p:sp>
      <p:sp>
        <p:nvSpPr>
          <p:cNvPr id="24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665018" y="2080599"/>
            <a:ext cx="10820252" cy="113471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/>
            </a:lvl1pPr>
            <a:lvl2pPr marL="685800" indent="-228600" algn="ctr">
              <a:buClr>
                <a:srgbClr val="126D7F"/>
              </a:buClr>
              <a:buFont typeface="Consolas-BoldItalic" charset="0"/>
              <a:buChar char="▸"/>
              <a:defRPr/>
            </a:lvl2pPr>
            <a:lvl3pPr algn="ctr">
              <a:buClr>
                <a:srgbClr val="126D7F"/>
              </a:buClr>
              <a:defRPr/>
            </a:lvl3pPr>
            <a:lvl4pPr marL="1600200" indent="-228600" algn="ctr">
              <a:buFont typeface="HiraginoSans-W3" charset="-128"/>
              <a:buChar char="・"/>
              <a:defRPr/>
            </a:lvl4pPr>
          </a:lstStyle>
          <a:p>
            <a:pPr lvl="0"/>
            <a:r>
              <a:rPr lang="fr-FR" dirty="0"/>
              <a:t>Cliquez pour modifier le texte</a:t>
            </a:r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F8EFC0F8-D1FC-F54C-8358-8BADF50C6E65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87A39AD-32D8-5E42-861A-95B58BE61A3B}"/>
              </a:ext>
            </a:extLst>
          </p:cNvPr>
          <p:cNvCxnSpPr/>
          <p:nvPr userDrawn="1"/>
        </p:nvCxnSpPr>
        <p:spPr>
          <a:xfrm>
            <a:off x="5173663" y="1690688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2A11EF35-937F-D54F-83C2-8BA62C114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2888" y="483565"/>
            <a:ext cx="10146224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8D46F7AE-1F96-5F49-A2DE-CE0D96D524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6799" y="1042586"/>
            <a:ext cx="9058402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 i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 clé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145BF52-3BC1-0449-AB5A-F1240CA08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5156200" y="1225550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93076" y="483565"/>
            <a:ext cx="10005848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2170906" y="1903980"/>
            <a:ext cx="7850188" cy="1949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800" b="1" i="0">
                <a:solidFill>
                  <a:srgbClr val="126D7F"/>
                </a:solidFill>
                <a:latin typeface="+mn-lt"/>
                <a:ea typeface="Novecento sans wide DemiBold" charset="0"/>
                <a:cs typeface="Novecento sans wide DemiBold" charset="0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721842" y="4026317"/>
            <a:ext cx="6754668" cy="809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925086" y="5026743"/>
            <a:ext cx="10341828" cy="1155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1CFA3A52-2724-E945-9518-D722DFBD2AAF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 clé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1155843-D1B3-E149-BA8E-FCDFDFA25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2170906" y="2174397"/>
            <a:ext cx="7850188" cy="1949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800" b="1" i="0">
                <a:solidFill>
                  <a:srgbClr val="126D7F"/>
                </a:solidFill>
                <a:latin typeface="+mn-lt"/>
                <a:ea typeface="Novecento sans wide DemiBold" charset="0"/>
                <a:cs typeface="Novecento sans wide DemiBold" charset="0"/>
              </a:defRPr>
            </a:lvl1pPr>
          </a:lstStyle>
          <a:p>
            <a:pPr lvl="0"/>
            <a:r>
              <a:rPr lang="fr-FR" dirty="0"/>
              <a:t>CHIFFRE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555587" y="4296734"/>
            <a:ext cx="7087178" cy="809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925086" y="5297160"/>
            <a:ext cx="10341828" cy="1155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4CE4C9D8-1D80-824C-8D01-19DF549DDC8B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3D0B3D2-6229-634C-B4D8-5E1C4CCBB2EB}"/>
              </a:ext>
            </a:extLst>
          </p:cNvPr>
          <p:cNvCxnSpPr/>
          <p:nvPr userDrawn="1"/>
        </p:nvCxnSpPr>
        <p:spPr>
          <a:xfrm>
            <a:off x="5173663" y="1690688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345AA70C-6C96-6E4F-A0D8-BCCEAA037E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2888" y="483565"/>
            <a:ext cx="10146224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8FDA4EFD-B6B3-1F43-A9C1-D635F143F4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6799" y="1042586"/>
            <a:ext cx="9058402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 i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15659" r="-41" b="10715"/>
          <a:stretch>
            <a:fillRect/>
          </a:stretch>
        </p:blipFill>
        <p:spPr bwMode="auto">
          <a:xfrm>
            <a:off x="-4763" y="0"/>
            <a:ext cx="12196763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277813"/>
            <a:ext cx="128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30413" y="2332038"/>
            <a:ext cx="8126412" cy="13223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i="0" cap="all" dirty="0">
                <a:solidFill>
                  <a:schemeClr val="bg1"/>
                </a:solidFill>
                <a:latin typeface="Arial" panose="020B0604020202020204" pitchFamily="34" charset="0"/>
                <a:ea typeface="Novecento sans wide Medium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6" name="Grouper 6"/>
          <p:cNvGrpSpPr>
            <a:grpSpLocks/>
          </p:cNvGrpSpPr>
          <p:nvPr/>
        </p:nvGrpSpPr>
        <p:grpSpPr bwMode="auto">
          <a:xfrm>
            <a:off x="8161338" y="5275264"/>
            <a:ext cx="3523881" cy="400066"/>
            <a:chOff x="855932" y="4836754"/>
            <a:chExt cx="5314150" cy="60315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26405" y="4883090"/>
              <a:ext cx="1690240" cy="55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Quest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Quest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Quest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Quest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Quest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9pPr>
            </a:lstStyle>
            <a:p>
              <a:pPr eaLnBrk="1" hangingPunct="1"/>
              <a:r>
                <a:rPr lang="fr-FR" altLang="x-none" dirty="0">
                  <a:solidFill>
                    <a:schemeClr val="bg1"/>
                  </a:solidFill>
                  <a:latin typeface="Arial" panose="020B0604020202020204" pitchFamily="34" charset="0"/>
                  <a:ea typeface="Questrial" charset="0"/>
                  <a:cs typeface="Arial" panose="020B0604020202020204" pitchFamily="34" charset="0"/>
                </a:rPr>
                <a:t>/SCIHEC</a:t>
              </a:r>
            </a:p>
          </p:txBody>
        </p:sp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932" y="4859922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997" y="4836754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10"/>
            <p:cNvSpPr txBox="1">
              <a:spLocks noChangeArrowheads="1"/>
            </p:cNvSpPr>
            <p:nvPr/>
          </p:nvSpPr>
          <p:spPr bwMode="auto">
            <a:xfrm>
              <a:off x="4030208" y="4850565"/>
              <a:ext cx="2139874" cy="55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Quest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Quest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Quest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Quest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Quest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9pPr>
            </a:lstStyle>
            <a:p>
              <a:pPr eaLnBrk="1" hangingPunct="1"/>
              <a:r>
                <a:rPr lang="fr-FR" altLang="x-none">
                  <a:solidFill>
                    <a:schemeClr val="bg1"/>
                  </a:solidFill>
                  <a:latin typeface="Arial" panose="020B0604020202020204" pitchFamily="34" charset="0"/>
                  <a:ea typeface="Questrial" charset="0"/>
                  <a:cs typeface="Arial" panose="020B0604020202020204" pitchFamily="34" charset="0"/>
                </a:rPr>
                <a:t>@HEC_SCI</a:t>
              </a:r>
            </a:p>
          </p:txBody>
        </p:sp>
      </p:grpSp>
      <p:sp>
        <p:nvSpPr>
          <p:cNvPr id="11" name="ZoneTexte 11"/>
          <p:cNvSpPr txBox="1">
            <a:spLocks noChangeArrowheads="1"/>
          </p:cNvSpPr>
          <p:nvPr/>
        </p:nvSpPr>
        <p:spPr bwMode="auto">
          <a:xfrm>
            <a:off x="409575" y="5248275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Quest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est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est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est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est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9pPr>
          </a:lstStyle>
          <a:p>
            <a:pPr eaLnBrk="1" hangingPunct="1"/>
            <a:r>
              <a:rPr lang="fr-FR" altLang="x-none" sz="2000" dirty="0" err="1">
                <a:solidFill>
                  <a:schemeClr val="bg1"/>
                </a:solidFill>
                <a:latin typeface="+mj-lt"/>
                <a:ea typeface="Questrial" charset="0"/>
                <a:cs typeface="Questrial" charset="0"/>
              </a:rPr>
              <a:t>www.SmartCityInstitute.be</a:t>
            </a:r>
            <a:endParaRPr lang="fr-FR" altLang="x-none" sz="2000" dirty="0">
              <a:solidFill>
                <a:schemeClr val="bg1"/>
              </a:solidFill>
              <a:latin typeface="+mj-lt"/>
              <a:ea typeface="Questrial" charset="0"/>
              <a:cs typeface="Questrial" charset="0"/>
            </a:endParaRPr>
          </a:p>
        </p:txBody>
      </p:sp>
      <p:sp>
        <p:nvSpPr>
          <p:cNvPr id="21" name="Espace réservé pour une image  23"/>
          <p:cNvSpPr>
            <a:spLocks noGrp="1"/>
          </p:cNvSpPr>
          <p:nvPr>
            <p:ph type="pic" sz="quarter" idx="12"/>
          </p:nvPr>
        </p:nvSpPr>
        <p:spPr>
          <a:xfrm>
            <a:off x="358775" y="6069591"/>
            <a:ext cx="11549063" cy="70485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noProof="0"/>
              <a:t>Click icon to add picture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4613457"/>
            <a:ext cx="5904370" cy="42443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Ajouter une adresse e-mail</a:t>
            </a:r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avec flèche 8"/>
          <p:cNvCxnSpPr/>
          <p:nvPr/>
        </p:nvCxnSpPr>
        <p:spPr>
          <a:xfrm>
            <a:off x="8453438" y="0"/>
            <a:ext cx="0" cy="68580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77836" y="266942"/>
            <a:ext cx="4952102" cy="72548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0" i="0" cap="all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Ajouter une section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5977836" y="1357620"/>
            <a:ext cx="4952102" cy="72548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0" i="0" cap="all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Ajouter une section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5977836" y="2448298"/>
            <a:ext cx="4952102" cy="72548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0" i="0" cap="all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Ajouter une section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77836" y="3538976"/>
            <a:ext cx="4952102" cy="72548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0" i="0" cap="all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Ajouter une section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77836" y="4629654"/>
            <a:ext cx="4952102" cy="72548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0" i="0" cap="all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Ajouter une section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77836" y="5720332"/>
            <a:ext cx="4952102" cy="72548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0" i="0" cap="all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Ajouter une section</a:t>
            </a:r>
          </a:p>
        </p:txBody>
      </p:sp>
      <p:pic>
        <p:nvPicPr>
          <p:cNvPr id="11" name="Image 4">
            <a:extLst>
              <a:ext uri="{FF2B5EF4-FFF2-40B4-BE49-F238E27FC236}">
                <a16:creationId xmlns:a16="http://schemas.microsoft.com/office/drawing/2014/main" id="{4A459A1F-E9E2-4041-86FC-6D58B1D4E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7" y="6342131"/>
            <a:ext cx="964829" cy="3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3">
            <a:extLst>
              <a:ext uri="{FF2B5EF4-FFF2-40B4-BE49-F238E27FC236}">
                <a16:creationId xmlns:a16="http://schemas.microsoft.com/office/drawing/2014/main" id="{8B8F9B19-CC2D-7843-A863-B73042741D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3" r="4463"/>
          <a:stretch>
            <a:fillRect/>
          </a:stretch>
        </p:blipFill>
        <p:spPr bwMode="auto">
          <a:xfrm>
            <a:off x="0" y="-9525"/>
            <a:ext cx="4310063" cy="686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15659" r="-41" b="10715"/>
          <a:stretch>
            <a:fillRect/>
          </a:stretch>
        </p:blipFill>
        <p:spPr bwMode="auto">
          <a:xfrm>
            <a:off x="-4763" y="0"/>
            <a:ext cx="12196763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277813"/>
            <a:ext cx="128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358775" y="2994025"/>
            <a:ext cx="35368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Quest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est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est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est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est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9pPr>
          </a:lstStyle>
          <a:p>
            <a:pPr eaLnBrk="1" hangingPunct="1"/>
            <a:r>
              <a:rPr lang="fr-FR" altLang="x-none" sz="4000" b="1" dirty="0">
                <a:solidFill>
                  <a:schemeClr val="bg1"/>
                </a:solidFill>
                <a:latin typeface="Arial" panose="020B0604020202020204" pitchFamily="34" charset="0"/>
                <a:ea typeface="Novecento sans wide Medium" charset="0"/>
                <a:cs typeface="Arial" panose="020B0604020202020204" pitchFamily="34" charset="0"/>
              </a:rPr>
              <a:t>THANK YOU !</a:t>
            </a:r>
          </a:p>
        </p:txBody>
      </p:sp>
      <p:grpSp>
        <p:nvGrpSpPr>
          <p:cNvPr id="9" name="Grouper 6"/>
          <p:cNvGrpSpPr>
            <a:grpSpLocks/>
          </p:cNvGrpSpPr>
          <p:nvPr/>
        </p:nvGrpSpPr>
        <p:grpSpPr bwMode="auto">
          <a:xfrm>
            <a:off x="8161338" y="5275264"/>
            <a:ext cx="3523881" cy="400066"/>
            <a:chOff x="855932" y="4836754"/>
            <a:chExt cx="5314150" cy="603154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526405" y="4883090"/>
              <a:ext cx="1690240" cy="55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Quest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Quest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Quest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Quest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Quest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9pPr>
            </a:lstStyle>
            <a:p>
              <a:pPr eaLnBrk="1" hangingPunct="1"/>
              <a:r>
                <a:rPr lang="fr-FR" altLang="x-none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Questrial" charset="0"/>
                  <a:cs typeface="Arial" panose="020B0604020202020204" pitchFamily="34" charset="0"/>
                </a:rPr>
                <a:t>/SCIHEC</a:t>
              </a:r>
            </a:p>
          </p:txBody>
        </p:sp>
        <p:pic>
          <p:nvPicPr>
            <p:cNvPr id="11" name="Image 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932" y="4859922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997" y="4836754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0"/>
            <p:cNvSpPr txBox="1">
              <a:spLocks noChangeArrowheads="1"/>
            </p:cNvSpPr>
            <p:nvPr/>
          </p:nvSpPr>
          <p:spPr bwMode="auto">
            <a:xfrm>
              <a:off x="4030208" y="4850565"/>
              <a:ext cx="2139874" cy="55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Quest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Quest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Quest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Quest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Quest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9pPr>
            </a:lstStyle>
            <a:p>
              <a:pPr eaLnBrk="1" hangingPunct="1"/>
              <a:r>
                <a:rPr lang="fr-FR" altLang="x-none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Questrial" charset="0"/>
                  <a:cs typeface="Arial" panose="020B0604020202020204" pitchFamily="34" charset="0"/>
                </a:rPr>
                <a:t>@HEC_SCI</a:t>
              </a:r>
            </a:p>
          </p:txBody>
        </p:sp>
      </p:grp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845026" y="3955019"/>
            <a:ext cx="9605260" cy="348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une </a:t>
            </a:r>
            <a:r>
              <a:rPr lang="fr-FR" dirty="0" err="1"/>
              <a:t>coordonée</a:t>
            </a:r>
            <a:r>
              <a:rPr lang="fr-FR" dirty="0"/>
              <a:t> (adresse e-mail, </a:t>
            </a:r>
            <a:r>
              <a:rPr lang="fr-FR" dirty="0" err="1"/>
              <a:t>télépjone</a:t>
            </a:r>
            <a:r>
              <a:rPr lang="fr-FR" dirty="0"/>
              <a:t>, etc.)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026" y="4583859"/>
            <a:ext cx="9605260" cy="410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une </a:t>
            </a:r>
            <a:r>
              <a:rPr lang="fr-FR" dirty="0" err="1"/>
              <a:t>coordonée</a:t>
            </a:r>
            <a:r>
              <a:rPr lang="fr-FR" dirty="0"/>
              <a:t> (adresse e-mail, </a:t>
            </a:r>
            <a:r>
              <a:rPr lang="fr-FR" dirty="0" err="1"/>
              <a:t>télépjone</a:t>
            </a:r>
            <a:r>
              <a:rPr lang="fr-FR" dirty="0"/>
              <a:t>, etc.)</a:t>
            </a:r>
          </a:p>
        </p:txBody>
      </p:sp>
      <p:sp>
        <p:nvSpPr>
          <p:cNvPr id="24" name="Espace réservé pour une image  23"/>
          <p:cNvSpPr>
            <a:spLocks noGrp="1"/>
          </p:cNvSpPr>
          <p:nvPr>
            <p:ph type="pic" sz="quarter" idx="12"/>
          </p:nvPr>
        </p:nvSpPr>
        <p:spPr>
          <a:xfrm>
            <a:off x="358775" y="6069591"/>
            <a:ext cx="11549063" cy="70485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noProof="0"/>
              <a:t>Click icon to add picture</a:t>
            </a:r>
            <a:endParaRPr lang="fr-FR" noProof="0" dirty="0"/>
          </a:p>
        </p:txBody>
      </p:sp>
      <p:sp>
        <p:nvSpPr>
          <p:cNvPr id="14" name="ZoneTexte 11">
            <a:extLst>
              <a:ext uri="{FF2B5EF4-FFF2-40B4-BE49-F238E27FC236}">
                <a16:creationId xmlns:a16="http://schemas.microsoft.com/office/drawing/2014/main" id="{620BFF9E-0E56-DB41-BC19-402080DFD6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9575" y="5248275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Quest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est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est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est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est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9pPr>
          </a:lstStyle>
          <a:p>
            <a:pPr eaLnBrk="1" hangingPunct="1"/>
            <a:r>
              <a:rPr lang="fr-FR" altLang="x-none" sz="2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Questrial" charset="0"/>
                <a:cs typeface="Arial" panose="020B0604020202020204" pitchFamily="34" charset="0"/>
              </a:rPr>
              <a:t>www.SmartCityInstitute.be</a:t>
            </a:r>
            <a:endParaRPr lang="fr-FR" altLang="x-non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Quest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15659" r="-41" b="10715"/>
          <a:stretch>
            <a:fillRect/>
          </a:stretch>
        </p:blipFill>
        <p:spPr bwMode="auto">
          <a:xfrm>
            <a:off x="-4763" y="0"/>
            <a:ext cx="12196763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277813"/>
            <a:ext cx="128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4200525" y="2332038"/>
            <a:ext cx="37861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Quest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est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est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est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est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9pPr>
          </a:lstStyle>
          <a:p>
            <a:pPr algn="ctr" eaLnBrk="1" hangingPunct="1"/>
            <a:r>
              <a:rPr lang="fr-FR" altLang="x-none" sz="8000" b="1">
                <a:solidFill>
                  <a:schemeClr val="bg1"/>
                </a:solidFill>
                <a:latin typeface="Arial" panose="020B0604020202020204" pitchFamily="34" charset="0"/>
                <a:ea typeface="Novecento sans wide Medium" charset="0"/>
                <a:cs typeface="Arial" panose="020B0604020202020204" pitchFamily="34" charset="0"/>
              </a:rPr>
              <a:t>MERCI</a:t>
            </a:r>
          </a:p>
        </p:txBody>
      </p:sp>
      <p:grpSp>
        <p:nvGrpSpPr>
          <p:cNvPr id="6" name="Grouper 6"/>
          <p:cNvGrpSpPr>
            <a:grpSpLocks/>
          </p:cNvGrpSpPr>
          <p:nvPr/>
        </p:nvGrpSpPr>
        <p:grpSpPr bwMode="auto">
          <a:xfrm>
            <a:off x="8161338" y="5275264"/>
            <a:ext cx="3523881" cy="400066"/>
            <a:chOff x="855932" y="4836754"/>
            <a:chExt cx="5314150" cy="60315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26405" y="4883090"/>
              <a:ext cx="1690240" cy="55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Quest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Quest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Quest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Quest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Quest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9pPr>
            </a:lstStyle>
            <a:p>
              <a:pPr eaLnBrk="1" hangingPunct="1"/>
              <a:r>
                <a:rPr lang="fr-FR" altLang="x-none">
                  <a:solidFill>
                    <a:schemeClr val="bg1"/>
                  </a:solidFill>
                  <a:latin typeface="Arial" panose="020B0604020202020204" pitchFamily="34" charset="0"/>
                  <a:ea typeface="Questrial" charset="0"/>
                  <a:cs typeface="Arial" panose="020B0604020202020204" pitchFamily="34" charset="0"/>
                </a:rPr>
                <a:t>/SCIHEC</a:t>
              </a:r>
            </a:p>
          </p:txBody>
        </p:sp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932" y="4859922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997" y="4836754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10"/>
            <p:cNvSpPr txBox="1">
              <a:spLocks noChangeArrowheads="1"/>
            </p:cNvSpPr>
            <p:nvPr/>
          </p:nvSpPr>
          <p:spPr bwMode="auto">
            <a:xfrm>
              <a:off x="4030208" y="4850565"/>
              <a:ext cx="2139874" cy="55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Quest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Quest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Quest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Quest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Quest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9pPr>
            </a:lstStyle>
            <a:p>
              <a:pPr eaLnBrk="1" hangingPunct="1"/>
              <a:r>
                <a:rPr lang="fr-FR" altLang="x-none">
                  <a:solidFill>
                    <a:schemeClr val="bg1"/>
                  </a:solidFill>
                  <a:latin typeface="Arial" panose="020B0604020202020204" pitchFamily="34" charset="0"/>
                  <a:ea typeface="Questrial" charset="0"/>
                  <a:cs typeface="Arial" panose="020B0604020202020204" pitchFamily="34" charset="0"/>
                </a:rPr>
                <a:t>@HEC_SCI</a:t>
              </a:r>
            </a:p>
          </p:txBody>
        </p:sp>
      </p:grpSp>
      <p:sp>
        <p:nvSpPr>
          <p:cNvPr id="11" name="ZoneTexte 11"/>
          <p:cNvSpPr txBox="1">
            <a:spLocks noChangeArrowheads="1"/>
          </p:cNvSpPr>
          <p:nvPr/>
        </p:nvSpPr>
        <p:spPr bwMode="auto">
          <a:xfrm>
            <a:off x="409575" y="5248275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Quest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est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est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est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est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9pPr>
          </a:lstStyle>
          <a:p>
            <a:pPr eaLnBrk="1" hangingPunct="1"/>
            <a:r>
              <a:rPr lang="fr-FR" altLang="x-none" sz="2000">
                <a:solidFill>
                  <a:schemeClr val="bg1"/>
                </a:solidFill>
                <a:latin typeface="Arial" panose="020B0604020202020204" pitchFamily="34" charset="0"/>
                <a:ea typeface="Questrial" charset="0"/>
                <a:cs typeface="Arial" panose="020B0604020202020204" pitchFamily="34" charset="0"/>
              </a:rPr>
              <a:t>www.SmartCityInstitute.be</a:t>
            </a:r>
          </a:p>
        </p:txBody>
      </p:sp>
      <p:sp>
        <p:nvSpPr>
          <p:cNvPr id="21" name="Espace réservé pour une image  23"/>
          <p:cNvSpPr>
            <a:spLocks noGrp="1"/>
          </p:cNvSpPr>
          <p:nvPr>
            <p:ph type="pic" sz="quarter" idx="12"/>
          </p:nvPr>
        </p:nvSpPr>
        <p:spPr>
          <a:xfrm>
            <a:off x="358775" y="6069591"/>
            <a:ext cx="11549063" cy="70485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noProof="0"/>
              <a:t>Click icon to add picture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4613457"/>
            <a:ext cx="5904370" cy="42443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jouter une adresse e-mail</a:t>
            </a:r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15659" r="-41" b="10715"/>
          <a:stretch>
            <a:fillRect/>
          </a:stretch>
        </p:blipFill>
        <p:spPr bwMode="auto">
          <a:xfrm>
            <a:off x="-4763" y="0"/>
            <a:ext cx="12196763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277813"/>
            <a:ext cx="128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358775" y="2994025"/>
            <a:ext cx="22942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Quest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est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est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est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est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9pPr>
          </a:lstStyle>
          <a:p>
            <a:pPr eaLnBrk="1" hangingPunct="1"/>
            <a:r>
              <a:rPr lang="fr-FR" altLang="x-none" sz="4000" b="1" dirty="0">
                <a:solidFill>
                  <a:schemeClr val="bg1"/>
                </a:solidFill>
                <a:latin typeface="Arial" panose="020B0604020202020204" pitchFamily="34" charset="0"/>
                <a:ea typeface="Novecento sans wide Medium" charset="0"/>
                <a:cs typeface="Arial" panose="020B0604020202020204" pitchFamily="34" charset="0"/>
              </a:rPr>
              <a:t>MERCI ! </a:t>
            </a:r>
          </a:p>
        </p:txBody>
      </p:sp>
      <p:grpSp>
        <p:nvGrpSpPr>
          <p:cNvPr id="9" name="Grouper 6"/>
          <p:cNvGrpSpPr>
            <a:grpSpLocks/>
          </p:cNvGrpSpPr>
          <p:nvPr/>
        </p:nvGrpSpPr>
        <p:grpSpPr bwMode="auto">
          <a:xfrm>
            <a:off x="8161338" y="5275264"/>
            <a:ext cx="3523881" cy="400066"/>
            <a:chOff x="855932" y="4836754"/>
            <a:chExt cx="5314150" cy="603154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526405" y="4883090"/>
              <a:ext cx="1690240" cy="55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Quest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Quest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Quest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Quest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Quest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9pPr>
            </a:lstStyle>
            <a:p>
              <a:pPr eaLnBrk="1" hangingPunct="1"/>
              <a:r>
                <a:rPr lang="fr-FR" altLang="x-none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Questrial" charset="0"/>
                  <a:cs typeface="Arial" panose="020B0604020202020204" pitchFamily="34" charset="0"/>
                </a:rPr>
                <a:t>/SCIHEC</a:t>
              </a:r>
            </a:p>
          </p:txBody>
        </p:sp>
        <p:pic>
          <p:nvPicPr>
            <p:cNvPr id="11" name="Image 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932" y="4859922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997" y="4836754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0"/>
            <p:cNvSpPr txBox="1">
              <a:spLocks noChangeArrowheads="1"/>
            </p:cNvSpPr>
            <p:nvPr/>
          </p:nvSpPr>
          <p:spPr bwMode="auto">
            <a:xfrm>
              <a:off x="4030208" y="4850565"/>
              <a:ext cx="2139874" cy="55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Quest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Quest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Quest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Quest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Quest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9pPr>
            </a:lstStyle>
            <a:p>
              <a:pPr eaLnBrk="1" hangingPunct="1"/>
              <a:r>
                <a:rPr lang="fr-FR" altLang="x-none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Questrial" charset="0"/>
                  <a:cs typeface="Arial" panose="020B0604020202020204" pitchFamily="34" charset="0"/>
                </a:rPr>
                <a:t>@HEC_SCI</a:t>
              </a:r>
            </a:p>
          </p:txBody>
        </p:sp>
      </p:grp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845026" y="3955019"/>
            <a:ext cx="9605260" cy="348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une </a:t>
            </a:r>
            <a:r>
              <a:rPr lang="fr-FR" dirty="0" err="1"/>
              <a:t>coordonée</a:t>
            </a:r>
            <a:r>
              <a:rPr lang="fr-FR" dirty="0"/>
              <a:t> (adresse e-mail, </a:t>
            </a:r>
            <a:r>
              <a:rPr lang="fr-FR" dirty="0" err="1"/>
              <a:t>télépjone</a:t>
            </a:r>
            <a:r>
              <a:rPr lang="fr-FR" dirty="0"/>
              <a:t>, etc.)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026" y="4583859"/>
            <a:ext cx="9605260" cy="410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une </a:t>
            </a:r>
            <a:r>
              <a:rPr lang="fr-FR" dirty="0" err="1"/>
              <a:t>coordonée</a:t>
            </a:r>
            <a:r>
              <a:rPr lang="fr-FR" dirty="0"/>
              <a:t> (adresse e-mail, </a:t>
            </a:r>
            <a:r>
              <a:rPr lang="fr-FR" dirty="0" err="1"/>
              <a:t>télépjone</a:t>
            </a:r>
            <a:r>
              <a:rPr lang="fr-FR" dirty="0"/>
              <a:t>, etc.)</a:t>
            </a:r>
          </a:p>
        </p:txBody>
      </p:sp>
      <p:sp>
        <p:nvSpPr>
          <p:cNvPr id="24" name="Espace réservé pour une image  23"/>
          <p:cNvSpPr>
            <a:spLocks noGrp="1"/>
          </p:cNvSpPr>
          <p:nvPr>
            <p:ph type="pic" sz="quarter" idx="12"/>
          </p:nvPr>
        </p:nvSpPr>
        <p:spPr>
          <a:xfrm>
            <a:off x="358775" y="6069591"/>
            <a:ext cx="11549063" cy="70485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noProof="0"/>
              <a:t>Click icon to add picture</a:t>
            </a:r>
            <a:endParaRPr lang="fr-FR" noProof="0" dirty="0"/>
          </a:p>
        </p:txBody>
      </p:sp>
      <p:sp>
        <p:nvSpPr>
          <p:cNvPr id="14" name="ZoneTexte 11">
            <a:extLst>
              <a:ext uri="{FF2B5EF4-FFF2-40B4-BE49-F238E27FC236}">
                <a16:creationId xmlns:a16="http://schemas.microsoft.com/office/drawing/2014/main" id="{620BFF9E-0E56-DB41-BC19-402080DFD6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9575" y="5248275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Quest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est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est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est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est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9pPr>
          </a:lstStyle>
          <a:p>
            <a:pPr eaLnBrk="1" hangingPunct="1"/>
            <a:r>
              <a:rPr lang="fr-FR" altLang="x-none" sz="2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Questrial" charset="0"/>
                <a:cs typeface="Arial" panose="020B0604020202020204" pitchFamily="34" charset="0"/>
              </a:rPr>
              <a:t>www.SmartCityInstitute.be</a:t>
            </a:r>
            <a:endParaRPr lang="fr-FR" altLang="x-non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Quest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50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sans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15659" r="-41" b="10715"/>
          <a:stretch>
            <a:fillRect/>
          </a:stretch>
        </p:blipFill>
        <p:spPr bwMode="auto">
          <a:xfrm>
            <a:off x="-4763" y="0"/>
            <a:ext cx="12196763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277813"/>
            <a:ext cx="128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r 5"/>
          <p:cNvGrpSpPr>
            <a:grpSpLocks/>
          </p:cNvGrpSpPr>
          <p:nvPr/>
        </p:nvGrpSpPr>
        <p:grpSpPr bwMode="auto">
          <a:xfrm>
            <a:off x="8161338" y="5275264"/>
            <a:ext cx="3523881" cy="400066"/>
            <a:chOff x="855932" y="4836754"/>
            <a:chExt cx="5314150" cy="603154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26405" y="4883090"/>
              <a:ext cx="1690240" cy="55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Quest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Quest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Quest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Quest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Quest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9pPr>
            </a:lstStyle>
            <a:p>
              <a:pPr eaLnBrk="1" hangingPunct="1"/>
              <a:r>
                <a:rPr lang="fr-FR" altLang="x-none">
                  <a:solidFill>
                    <a:schemeClr val="bg1"/>
                  </a:solidFill>
                  <a:latin typeface="Arial" panose="020B0604020202020204" pitchFamily="34" charset="0"/>
                  <a:ea typeface="Questrial" charset="0"/>
                  <a:cs typeface="Arial" panose="020B0604020202020204" pitchFamily="34" charset="0"/>
                </a:rPr>
                <a:t>/SCIHEC</a:t>
              </a:r>
            </a:p>
          </p:txBody>
        </p:sp>
        <p:pic>
          <p:nvPicPr>
            <p:cNvPr id="7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932" y="4859922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997" y="4836754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9"/>
            <p:cNvSpPr txBox="1">
              <a:spLocks noChangeArrowheads="1"/>
            </p:cNvSpPr>
            <p:nvPr/>
          </p:nvSpPr>
          <p:spPr bwMode="auto">
            <a:xfrm>
              <a:off x="4030208" y="4850565"/>
              <a:ext cx="2139874" cy="55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Quest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Quest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Quest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Quest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Quest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9pPr>
            </a:lstStyle>
            <a:p>
              <a:pPr eaLnBrk="1" hangingPunct="1"/>
              <a:r>
                <a:rPr lang="fr-FR" altLang="x-none">
                  <a:solidFill>
                    <a:schemeClr val="bg1"/>
                  </a:solidFill>
                  <a:latin typeface="Arial" panose="020B0604020202020204" pitchFamily="34" charset="0"/>
                  <a:ea typeface="Questrial" charset="0"/>
                  <a:cs typeface="Arial" panose="020B0604020202020204" pitchFamily="34" charset="0"/>
                </a:rPr>
                <a:t>@HEC_SCI</a:t>
              </a:r>
            </a:p>
          </p:txBody>
        </p:sp>
      </p:grpSp>
      <p:sp>
        <p:nvSpPr>
          <p:cNvPr id="10" name="ZoneTexte 10"/>
          <p:cNvSpPr txBox="1">
            <a:spLocks noChangeArrowheads="1"/>
          </p:cNvSpPr>
          <p:nvPr/>
        </p:nvSpPr>
        <p:spPr bwMode="auto">
          <a:xfrm>
            <a:off x="409575" y="5248275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Quest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est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est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est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est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9pPr>
          </a:lstStyle>
          <a:p>
            <a:pPr eaLnBrk="1" hangingPunct="1"/>
            <a:r>
              <a:rPr lang="fr-FR" altLang="x-none" sz="2000">
                <a:solidFill>
                  <a:schemeClr val="bg1"/>
                </a:solidFill>
                <a:latin typeface="Arial" panose="020B0604020202020204" pitchFamily="34" charset="0"/>
                <a:ea typeface="Questrial" charset="0"/>
                <a:cs typeface="Arial" panose="020B0604020202020204" pitchFamily="34" charset="0"/>
              </a:rPr>
              <a:t>www.SmartCityInstitute.be</a:t>
            </a:r>
          </a:p>
        </p:txBody>
      </p:sp>
      <p:sp>
        <p:nvSpPr>
          <p:cNvPr id="21" name="Espace réservé pour une image  23"/>
          <p:cNvSpPr>
            <a:spLocks noGrp="1"/>
          </p:cNvSpPr>
          <p:nvPr>
            <p:ph type="pic" sz="quarter" idx="12"/>
          </p:nvPr>
        </p:nvSpPr>
        <p:spPr>
          <a:xfrm>
            <a:off x="358775" y="6069591"/>
            <a:ext cx="11549063" cy="70485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noProof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4613457"/>
            <a:ext cx="5904370" cy="42443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Ajouter </a:t>
            </a:r>
            <a:r>
              <a:rPr lang="fr-FR" dirty="0"/>
              <a:t>une </a:t>
            </a:r>
            <a:r>
              <a:rPr lang="fr-FR"/>
              <a:t>adresse e-mail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sans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15659" r="-41" b="10715"/>
          <a:stretch>
            <a:fillRect/>
          </a:stretch>
        </p:blipFill>
        <p:spPr bwMode="auto">
          <a:xfrm>
            <a:off x="-4763" y="0"/>
            <a:ext cx="12196763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38" y="277813"/>
            <a:ext cx="128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r 6"/>
          <p:cNvGrpSpPr>
            <a:grpSpLocks/>
          </p:cNvGrpSpPr>
          <p:nvPr/>
        </p:nvGrpSpPr>
        <p:grpSpPr bwMode="auto">
          <a:xfrm>
            <a:off x="8161338" y="5275264"/>
            <a:ext cx="3523881" cy="400066"/>
            <a:chOff x="855932" y="4836754"/>
            <a:chExt cx="5314150" cy="603154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526405" y="4883090"/>
              <a:ext cx="1690240" cy="55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Quest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Quest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Quest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Quest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Quest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9pPr>
            </a:lstStyle>
            <a:p>
              <a:pPr eaLnBrk="1" hangingPunct="1"/>
              <a:r>
                <a:rPr lang="fr-FR" altLang="x-none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Questrial" charset="0"/>
                  <a:cs typeface="Arial" panose="020B0604020202020204" pitchFamily="34" charset="0"/>
                </a:rPr>
                <a:t>/SCIHEC</a:t>
              </a:r>
            </a:p>
          </p:txBody>
        </p:sp>
        <p:pic>
          <p:nvPicPr>
            <p:cNvPr id="11" name="Image 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932" y="4859922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9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997" y="4836754"/>
              <a:ext cx="5080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0"/>
            <p:cNvSpPr txBox="1">
              <a:spLocks noChangeArrowheads="1"/>
            </p:cNvSpPr>
            <p:nvPr/>
          </p:nvSpPr>
          <p:spPr bwMode="auto">
            <a:xfrm>
              <a:off x="4030208" y="4850565"/>
              <a:ext cx="2139874" cy="55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Quest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Quest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Quest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Quest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Quest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Questrial" charset="0"/>
                </a:defRPr>
              </a:lvl9pPr>
            </a:lstStyle>
            <a:p>
              <a:pPr eaLnBrk="1" hangingPunct="1"/>
              <a:r>
                <a:rPr lang="fr-FR" altLang="x-none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Questrial" charset="0"/>
                  <a:cs typeface="Arial" panose="020B0604020202020204" pitchFamily="34" charset="0"/>
                </a:rPr>
                <a:t>@HEC_SCI</a:t>
              </a:r>
            </a:p>
          </p:txBody>
        </p:sp>
      </p:grp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845026" y="3955019"/>
            <a:ext cx="9605260" cy="3482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une </a:t>
            </a:r>
            <a:r>
              <a:rPr lang="fr-FR" dirty="0" err="1"/>
              <a:t>coordonée</a:t>
            </a:r>
            <a:r>
              <a:rPr lang="fr-FR" dirty="0"/>
              <a:t> (adresse e-mail, </a:t>
            </a:r>
            <a:r>
              <a:rPr lang="fr-FR" dirty="0" err="1"/>
              <a:t>télépjone</a:t>
            </a:r>
            <a:r>
              <a:rPr lang="fr-FR" dirty="0"/>
              <a:t>, etc.)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026" y="4583859"/>
            <a:ext cx="9605260" cy="4109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une </a:t>
            </a:r>
            <a:r>
              <a:rPr lang="fr-FR" dirty="0" err="1"/>
              <a:t>coordonée</a:t>
            </a:r>
            <a:r>
              <a:rPr lang="fr-FR" dirty="0"/>
              <a:t> (adresse e-mail, </a:t>
            </a:r>
            <a:r>
              <a:rPr lang="fr-FR" dirty="0" err="1"/>
              <a:t>télépjone</a:t>
            </a:r>
            <a:r>
              <a:rPr lang="fr-FR" dirty="0"/>
              <a:t>, etc.)</a:t>
            </a:r>
          </a:p>
        </p:txBody>
      </p:sp>
      <p:sp>
        <p:nvSpPr>
          <p:cNvPr id="24" name="Espace réservé pour une image  23"/>
          <p:cNvSpPr>
            <a:spLocks noGrp="1"/>
          </p:cNvSpPr>
          <p:nvPr>
            <p:ph type="pic" sz="quarter" idx="12"/>
          </p:nvPr>
        </p:nvSpPr>
        <p:spPr>
          <a:xfrm>
            <a:off x="358775" y="6069591"/>
            <a:ext cx="11549063" cy="70485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GB" noProof="0"/>
              <a:t>Click icon to add picture</a:t>
            </a:r>
            <a:endParaRPr lang="fr-FR" noProof="0" dirty="0"/>
          </a:p>
        </p:txBody>
      </p:sp>
      <p:sp>
        <p:nvSpPr>
          <p:cNvPr id="14" name="ZoneTexte 11">
            <a:extLst>
              <a:ext uri="{FF2B5EF4-FFF2-40B4-BE49-F238E27FC236}">
                <a16:creationId xmlns:a16="http://schemas.microsoft.com/office/drawing/2014/main" id="{620BFF9E-0E56-DB41-BC19-402080DFD6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9575" y="5248275"/>
            <a:ext cx="378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Quest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Quest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Quest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Quest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Quest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Questrial" charset="0"/>
              </a:defRPr>
            </a:lvl9pPr>
          </a:lstStyle>
          <a:p>
            <a:pPr eaLnBrk="1" hangingPunct="1"/>
            <a:r>
              <a:rPr lang="fr-FR" altLang="x-none" sz="20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Questrial" charset="0"/>
                <a:cs typeface="Arial" panose="020B0604020202020204" pitchFamily="34" charset="0"/>
              </a:rPr>
              <a:t>www.SmartCityInstitute.be</a:t>
            </a:r>
            <a:endParaRPr lang="fr-FR" altLang="x-none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Quest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2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3" r="4463"/>
          <a:stretch>
            <a:fillRect/>
          </a:stretch>
        </p:blipFill>
        <p:spPr bwMode="auto">
          <a:xfrm>
            <a:off x="0" y="-9525"/>
            <a:ext cx="4310063" cy="686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5124084" y="-9525"/>
            <a:ext cx="0" cy="68580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EC1E6DBB-AABE-8C40-ABB7-2863B796B2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7" y="6342131"/>
            <a:ext cx="964829" cy="30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47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26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9BA868DB-5303-D548-A1AB-AA72D1707E5A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316B2B75-EBD8-4A4D-862A-99D17047EFCA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5156200" y="1225550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83565"/>
            <a:ext cx="11563350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FCF97A30-3E4D-854C-BF2E-E5D41A426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122098"/>
            <a:ext cx="11277600" cy="4399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ym typeface="Wingdings"/>
              </a:defRPr>
            </a:lvl1pPr>
            <a:lvl2pPr marL="685800" indent="-228600">
              <a:spcBef>
                <a:spcPts val="1100"/>
              </a:spcBef>
              <a:spcAft>
                <a:spcPts val="600"/>
              </a:spcAft>
              <a:buClr>
                <a:srgbClr val="126D7F"/>
              </a:buClr>
              <a:buFont typeface="Consolas-BoldItalic" charset="0"/>
              <a:buChar char="▸"/>
              <a:defRPr/>
            </a:lvl2pPr>
            <a:lvl3pPr>
              <a:buClr>
                <a:srgbClr val="126D7F"/>
              </a:buClr>
              <a:defRPr/>
            </a:lvl3pPr>
            <a:lvl4pPr marL="1600200" indent="-228600">
              <a:buFont typeface="HiraginoSans-W1" charset="-128"/>
              <a:buChar char="・"/>
              <a:defRPr/>
            </a:lvl4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26B965E-7019-9B43-B542-BC74FCE04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03E4D80F-C561-9542-A8F4-40DA26070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83565"/>
            <a:ext cx="11563350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689B1FDE-5C15-B84A-8270-10AFA67956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799" y="1042586"/>
            <a:ext cx="9058402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 i="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12845A-F485-9040-89C6-3A14BE760E56}"/>
              </a:ext>
            </a:extLst>
          </p:cNvPr>
          <p:cNvCxnSpPr/>
          <p:nvPr userDrawn="1"/>
        </p:nvCxnSpPr>
        <p:spPr>
          <a:xfrm>
            <a:off x="5173663" y="1690688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75666CFA-CB1C-AC4D-B64F-E82D266A41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122098"/>
            <a:ext cx="11277600" cy="4399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ym typeface="Wingdings"/>
              </a:defRPr>
            </a:lvl1pPr>
            <a:lvl2pPr marL="685800" indent="-228600">
              <a:spcBef>
                <a:spcPts val="1100"/>
              </a:spcBef>
              <a:spcAft>
                <a:spcPts val="600"/>
              </a:spcAft>
              <a:buClr>
                <a:srgbClr val="126D7F"/>
              </a:buClr>
              <a:buFont typeface="Consolas-BoldItalic" charset="0"/>
              <a:buChar char="▸"/>
              <a:defRPr/>
            </a:lvl2pPr>
            <a:lvl3pPr>
              <a:buClr>
                <a:srgbClr val="126D7F"/>
              </a:buClr>
              <a:defRPr/>
            </a:lvl3pPr>
            <a:lvl4pPr marL="1600200" indent="-228600">
              <a:buFont typeface="HiraginoSans-W1" charset="-128"/>
              <a:buChar char="・"/>
              <a:defRPr/>
            </a:lvl4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D0140042-B9F8-E949-A898-A4C279A6F120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7B45093-9F9C-1B47-91DD-4AD1B3869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8" y="247160"/>
            <a:ext cx="957597" cy="306052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5156200" y="1225550"/>
            <a:ext cx="1879600" cy="0"/>
          </a:xfrm>
          <a:prstGeom prst="line">
            <a:avLst/>
          </a:prstGeom>
          <a:ln w="44450">
            <a:solidFill>
              <a:srgbClr val="126D7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495946" y="483565"/>
            <a:ext cx="11200108" cy="46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i="0" cap="all" baseline="0">
                <a:solidFill>
                  <a:srgbClr val="126D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064DF421-1145-EE49-BDE8-D65F0831CB4A}"/>
              </a:ext>
            </a:extLst>
          </p:cNvPr>
          <p:cNvSpPr/>
          <p:nvPr userDrawn="1"/>
        </p:nvSpPr>
        <p:spPr>
          <a:xfrm>
            <a:off x="0" y="2826327"/>
            <a:ext cx="12192000" cy="4031673"/>
          </a:xfrm>
          <a:prstGeom prst="rtTriangle">
            <a:avLst/>
          </a:prstGeom>
          <a:solidFill>
            <a:srgbClr val="97BFC5">
              <a:alpha val="2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81" r:id="rId4"/>
    <p:sldLayoutId id="2147483779" r:id="rId5"/>
    <p:sldLayoutId id="2147483780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51" r:id="rId13"/>
    <p:sldLayoutId id="2147483752" r:id="rId14"/>
    <p:sldLayoutId id="2147483753" r:id="rId15"/>
    <p:sldLayoutId id="2147483754" r:id="rId16"/>
    <p:sldLayoutId id="2147483757" r:id="rId17"/>
    <p:sldLayoutId id="2147483758" r:id="rId18"/>
    <p:sldLayoutId id="2147483759" r:id="rId19"/>
    <p:sldLayoutId id="2147483760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7" r:id="rId32"/>
    <p:sldLayoutId id="2147483775" r:id="rId33"/>
    <p:sldLayoutId id="2147483778" r:id="rId34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sans wide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sans wide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sans wide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sans wide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sans wide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sans wide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sans wide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ovecento sans wide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126D7F"/>
        </a:buClr>
        <a:buFont typeface="Consolas-BoldItalic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126D7F"/>
        </a:buClr>
        <a:buFont typeface="Consolas-BoldItalic" charset="0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1100"/>
        </a:spcBef>
        <a:spcAft>
          <a:spcPts val="600"/>
        </a:spcAft>
        <a:buClr>
          <a:srgbClr val="126D7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HiraginoSans-W2" charset="-128"/>
        <a:buChar char="・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0A05C-5B37-2240-8E38-3CA702D16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0" y="2928412"/>
            <a:ext cx="11229975" cy="1766888"/>
          </a:xfrm>
        </p:spPr>
        <p:txBody>
          <a:bodyPr>
            <a:normAutofit/>
          </a:bodyPr>
          <a:lstStyle/>
          <a:p>
            <a:r>
              <a:rPr lang="en-CA" sz="3200" cap="none" dirty="0">
                <a:latin typeface="+mj-lt"/>
                <a:ea typeface="Geneva" panose="020B0503030404040204" pitchFamily="34" charset="0"/>
              </a:rPr>
              <a:t>Strategic Public Management and Covid-19: How does digitalization support local public administration resilience?</a:t>
            </a:r>
            <a:endParaRPr lang="fr-FR" sz="3200" cap="none" dirty="0">
              <a:latin typeface="+mj-lt"/>
              <a:ea typeface="Geneva" panose="020B050303040404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41EE49-D37F-BC41-AAB5-E6C225376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1" y="4832414"/>
            <a:ext cx="11229975" cy="914400"/>
          </a:xfrm>
        </p:spPr>
        <p:txBody>
          <a:bodyPr/>
          <a:lstStyle/>
          <a:p>
            <a:r>
              <a:rPr lang="fr-FR" cap="none" dirty="0"/>
              <a:t>Dr. Jessica </a:t>
            </a:r>
            <a:r>
              <a:rPr lang="fr-FR" cap="none" dirty="0" err="1"/>
              <a:t>Clement</a:t>
            </a:r>
            <a:r>
              <a:rPr lang="fr-FR" cap="none" dirty="0"/>
              <a:t>, Dr. Giovanni </a:t>
            </a:r>
            <a:r>
              <a:rPr lang="fr-FR" cap="none" dirty="0" err="1"/>
              <a:t>Esposito</a:t>
            </a:r>
            <a:r>
              <a:rPr lang="fr-FR" cap="none" dirty="0"/>
              <a:t>, and Prof. Nathalie </a:t>
            </a:r>
            <a:r>
              <a:rPr lang="fr-FR" cap="none" dirty="0" err="1"/>
              <a:t>Crutzen</a:t>
            </a:r>
            <a:endParaRPr lang="fr-FR" cap="non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A5D77A-658F-784A-AFD3-2A63E0916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IRSPM </a:t>
            </a:r>
            <a:r>
              <a:rPr lang="fr-FR" dirty="0" err="1"/>
              <a:t>Conference</a:t>
            </a:r>
            <a:r>
              <a:rPr lang="fr-FR" dirty="0"/>
              <a:t>: 23 April 2021</a:t>
            </a:r>
          </a:p>
        </p:txBody>
      </p:sp>
    </p:spTree>
    <p:extLst>
      <p:ext uri="{BB962C8B-B14F-4D97-AF65-F5344CB8AC3E}">
        <p14:creationId xmlns:p14="http://schemas.microsoft.com/office/powerpoint/2010/main" val="258524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F9A0B6-1CE5-CD42-95C3-E582120BB4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3EA8D-7B84-6748-A4E5-021168619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cap="none" dirty="0"/>
              <a:t>Results by Cluster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9DA53-C403-E84F-95D2-C14D32FDD5FF}"/>
              </a:ext>
            </a:extLst>
          </p:cNvPr>
          <p:cNvSpPr txBox="1"/>
          <p:nvPr/>
        </p:nvSpPr>
        <p:spPr>
          <a:xfrm>
            <a:off x="314325" y="2384874"/>
            <a:ext cx="1051281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à"/>
            </a:pPr>
            <a:r>
              <a:rPr lang="en-CA" sz="3600" dirty="0"/>
              <a:t>4 Clusters found based on their resilience strategies:</a:t>
            </a:r>
          </a:p>
          <a:p>
            <a:pPr marL="571500" indent="-571500">
              <a:buFont typeface="Wingdings" pitchFamily="2" charset="2"/>
              <a:buChar char="à"/>
            </a:pPr>
            <a:endParaRPr lang="en-CA" sz="3600" dirty="0"/>
          </a:p>
          <a:p>
            <a:pPr marL="800100" lvl="1" indent="-342900">
              <a:buAutoNum type="arabicPeriod"/>
            </a:pPr>
            <a:r>
              <a:rPr lang="en-CA" sz="3200" dirty="0"/>
              <a:t>Reorganization of Work Resilience</a:t>
            </a:r>
          </a:p>
          <a:p>
            <a:pPr marL="800100" lvl="1" indent="-342900">
              <a:buAutoNum type="arabicPeriod"/>
            </a:pPr>
            <a:r>
              <a:rPr lang="en-CA" sz="3200" dirty="0"/>
              <a:t>Low Resilience</a:t>
            </a:r>
          </a:p>
          <a:p>
            <a:pPr marL="800100" lvl="1" indent="-342900">
              <a:buAutoNum type="arabicPeriod"/>
            </a:pPr>
            <a:r>
              <a:rPr lang="en-CA" sz="3200" dirty="0"/>
              <a:t>Punctual Resilience</a:t>
            </a:r>
          </a:p>
          <a:p>
            <a:pPr marL="800100" lvl="1" indent="-342900">
              <a:buAutoNum type="arabicPeriod"/>
            </a:pPr>
            <a:r>
              <a:rPr lang="en-CA" sz="3200" dirty="0"/>
              <a:t>Broad Technology Uptake Resilience</a:t>
            </a:r>
          </a:p>
        </p:txBody>
      </p:sp>
    </p:spTree>
    <p:extLst>
      <p:ext uri="{BB962C8B-B14F-4D97-AF65-F5344CB8AC3E}">
        <p14:creationId xmlns:p14="http://schemas.microsoft.com/office/powerpoint/2010/main" val="690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F9A0B6-1CE5-CD42-95C3-E582120BB4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3EA8D-7B84-6748-A4E5-021168619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cap="none" dirty="0"/>
              <a:t>Results by Cluster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279FFC-3953-3241-BF62-B3F3B46B7635}"/>
              </a:ext>
            </a:extLst>
          </p:cNvPr>
          <p:cNvGraphicFramePr>
            <a:graphicFrameLocks noGrp="1"/>
          </p:cNvGraphicFramePr>
          <p:nvPr/>
        </p:nvGraphicFramePr>
        <p:xfrm>
          <a:off x="94869" y="2802974"/>
          <a:ext cx="5964555" cy="3621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6337">
                  <a:extLst>
                    <a:ext uri="{9D8B030D-6E8A-4147-A177-3AD203B41FA5}">
                      <a16:colId xmlns:a16="http://schemas.microsoft.com/office/drawing/2014/main" val="3699816178"/>
                    </a:ext>
                  </a:extLst>
                </a:gridCol>
                <a:gridCol w="1218561">
                  <a:extLst>
                    <a:ext uri="{9D8B030D-6E8A-4147-A177-3AD203B41FA5}">
                      <a16:colId xmlns:a16="http://schemas.microsoft.com/office/drawing/2014/main" val="23308463"/>
                    </a:ext>
                  </a:extLst>
                </a:gridCol>
                <a:gridCol w="1152675">
                  <a:extLst>
                    <a:ext uri="{9D8B030D-6E8A-4147-A177-3AD203B41FA5}">
                      <a16:colId xmlns:a16="http://schemas.microsoft.com/office/drawing/2014/main" val="981269402"/>
                    </a:ext>
                  </a:extLst>
                </a:gridCol>
                <a:gridCol w="1140281">
                  <a:extLst>
                    <a:ext uri="{9D8B030D-6E8A-4147-A177-3AD203B41FA5}">
                      <a16:colId xmlns:a16="http://schemas.microsoft.com/office/drawing/2014/main" val="3447651582"/>
                    </a:ext>
                  </a:extLst>
                </a:gridCol>
                <a:gridCol w="1436701">
                  <a:extLst>
                    <a:ext uri="{9D8B030D-6E8A-4147-A177-3AD203B41FA5}">
                      <a16:colId xmlns:a16="http://schemas.microsoft.com/office/drawing/2014/main" val="1295139778"/>
                    </a:ext>
                  </a:extLst>
                </a:gridCol>
              </a:tblGrid>
              <a:tr h="268237"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Clusters Pathways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Reorganization of Work Resilience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Low Resilience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86410" algn="ctr"/>
                        </a:tabLst>
                      </a:pPr>
                      <a:r>
                        <a:rPr lang="en-CA" sz="800">
                          <a:effectLst/>
                        </a:rPr>
                        <a:t>Punctual Resilience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effectLst/>
                        </a:rPr>
                        <a:t>Broad Technology Uptake Resilience</a:t>
                      </a:r>
                      <a:endParaRPr lang="en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707373"/>
                  </a:ext>
                </a:extLst>
              </a:tr>
              <a:tr h="134118"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Number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12 municipalities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12 municipalities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11 municipalities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9 municipalities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919596"/>
                  </a:ext>
                </a:extLst>
              </a:tr>
              <a:tr h="1743538"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The context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- Problems with reorganization of work (50%)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effectLst/>
                        </a:rPr>
                        <a:t>- Administrative actors in contact with citizens affected (67%)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US" sz="800" dirty="0">
                          <a:effectLst/>
                        </a:rPr>
                        <a:t>- Municipal workers </a:t>
                      </a:r>
                      <a:r>
                        <a:rPr lang="en-CA" sz="800" dirty="0">
                          <a:effectLst/>
                        </a:rPr>
                        <a:t>(e.g., cleaning staff) </a:t>
                      </a:r>
                      <a:r>
                        <a:rPr lang="en-US" sz="800" dirty="0">
                          <a:effectLst/>
                        </a:rPr>
                        <a:t>(67%)</a:t>
                      </a:r>
                      <a:endParaRPr lang="en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- Problems with distribution of PPE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</a:t>
                      </a:r>
                      <a:r>
                        <a:rPr lang="en-US" sz="800">
                          <a:effectLst/>
                        </a:rPr>
                        <a:t>Local economy</a:t>
                      </a:r>
                      <a:r>
                        <a:rPr lang="en-CA" sz="800">
                          <a:effectLst/>
                        </a:rPr>
                        <a:t> negatively impacted (91%)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effectLst/>
                        </a:rPr>
                        <a:t>- Problems with communication (88%)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CA" sz="800" dirty="0">
                          <a:effectLst/>
                        </a:rPr>
                        <a:t>- Problems with reorganization of work (67%)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CA" sz="800" dirty="0">
                          <a:effectLst/>
                        </a:rPr>
                        <a:t>- Director General and Mayor affected (89%)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CA" sz="800" dirty="0">
                          <a:effectLst/>
                        </a:rPr>
                        <a:t>- Administrative actors in contact with citizens affected (56%)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CA" sz="800" dirty="0">
                          <a:effectLst/>
                        </a:rPr>
                        <a:t>- </a:t>
                      </a:r>
                      <a:r>
                        <a:rPr lang="en-US" sz="800" dirty="0">
                          <a:effectLst/>
                        </a:rPr>
                        <a:t>Elderly and/or isolated people </a:t>
                      </a:r>
                      <a:r>
                        <a:rPr lang="en-CA" sz="800" dirty="0">
                          <a:effectLst/>
                        </a:rPr>
                        <a:t>and retirement homes (56%)</a:t>
                      </a:r>
                      <a:endParaRPr lang="en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919297"/>
                  </a:ext>
                </a:extLst>
              </a:tr>
              <a:tr h="1475301"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The solutions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- Virtual solutions (75%)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</a:t>
                      </a:r>
                      <a:r>
                        <a:rPr lang="en-US" sz="800">
                          <a:effectLst/>
                        </a:rPr>
                        <a:t>Working from home (58%)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</a:t>
                      </a:r>
                      <a:r>
                        <a:rPr lang="en-US" sz="800">
                          <a:effectLst/>
                        </a:rPr>
                        <a:t>Communication solutions (50</a:t>
                      </a:r>
                      <a:r>
                        <a:rPr lang="en-CA" sz="800">
                          <a:effectLst/>
                        </a:rPr>
                        <a:t>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Technology in solution (92%)</a:t>
                      </a:r>
                      <a:endParaRPr lang="en-BE" sz="1200">
                        <a:effectLst/>
                      </a:endParaRPr>
                    </a:p>
                    <a:p>
                      <a:pPr marL="228600"/>
                      <a:r>
                        <a:rPr lang="en-US" sz="8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- </a:t>
                      </a:r>
                      <a:r>
                        <a:rPr lang="en-US" sz="800">
                          <a:effectLst/>
                        </a:rPr>
                        <a:t>Weak </a:t>
                      </a:r>
                      <a:r>
                        <a:rPr lang="en-CA" sz="800">
                          <a:effectLst/>
                        </a:rPr>
                        <a:t>portfolio of solutions, largely not technical in nature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- Support for local economy (fiscal, financial, or logistic) (73%)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Technology in solution (91%)</a:t>
                      </a:r>
                      <a:endParaRPr lang="en-BE" sz="1200">
                        <a:effectLst/>
                      </a:endParaRPr>
                    </a:p>
                    <a:p>
                      <a:pPr marL="228600"/>
                      <a:r>
                        <a:rPr lang="en-US" sz="800">
                          <a:effectLst/>
                        </a:rPr>
                        <a:t> 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effectLst/>
                        </a:rPr>
                        <a:t>- Support for local economy (fiscal, financial, or logistic) (100%)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CA" sz="800" dirty="0">
                          <a:effectLst/>
                        </a:rPr>
                        <a:t>- Communication solutions (67%)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CA" sz="800" dirty="0">
                          <a:effectLst/>
                        </a:rPr>
                        <a:t>- </a:t>
                      </a:r>
                      <a:r>
                        <a:rPr lang="en-US" sz="800" dirty="0">
                          <a:effectLst/>
                        </a:rPr>
                        <a:t>Working from home </a:t>
                      </a:r>
                      <a:r>
                        <a:rPr lang="en-CA" sz="800" dirty="0">
                          <a:effectLst/>
                        </a:rPr>
                        <a:t>(67%)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CA" sz="800" dirty="0">
                          <a:effectLst/>
                        </a:rPr>
                        <a:t>- Streaming of municipality meetings (56%)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CA" sz="800" dirty="0">
                          <a:effectLst/>
                        </a:rPr>
                        <a:t>- Technology in solution (100%)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861521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702560-801A-9241-8E2A-07673C87DFF7}"/>
              </a:ext>
            </a:extLst>
          </p:cNvPr>
          <p:cNvGraphicFramePr>
            <a:graphicFrameLocks noGrp="1"/>
          </p:cNvGraphicFramePr>
          <p:nvPr/>
        </p:nvGraphicFramePr>
        <p:xfrm>
          <a:off x="6169152" y="3026664"/>
          <a:ext cx="5964557" cy="3083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385">
                  <a:extLst>
                    <a:ext uri="{9D8B030D-6E8A-4147-A177-3AD203B41FA5}">
                      <a16:colId xmlns:a16="http://schemas.microsoft.com/office/drawing/2014/main" val="1684893836"/>
                    </a:ext>
                  </a:extLst>
                </a:gridCol>
                <a:gridCol w="1236603">
                  <a:extLst>
                    <a:ext uri="{9D8B030D-6E8A-4147-A177-3AD203B41FA5}">
                      <a16:colId xmlns:a16="http://schemas.microsoft.com/office/drawing/2014/main" val="1710742746"/>
                    </a:ext>
                  </a:extLst>
                </a:gridCol>
                <a:gridCol w="1169741">
                  <a:extLst>
                    <a:ext uri="{9D8B030D-6E8A-4147-A177-3AD203B41FA5}">
                      <a16:colId xmlns:a16="http://schemas.microsoft.com/office/drawing/2014/main" val="198511960"/>
                    </a:ext>
                  </a:extLst>
                </a:gridCol>
                <a:gridCol w="1157164">
                  <a:extLst>
                    <a:ext uri="{9D8B030D-6E8A-4147-A177-3AD203B41FA5}">
                      <a16:colId xmlns:a16="http://schemas.microsoft.com/office/drawing/2014/main" val="1580498537"/>
                    </a:ext>
                  </a:extLst>
                </a:gridCol>
                <a:gridCol w="1369664">
                  <a:extLst>
                    <a:ext uri="{9D8B030D-6E8A-4147-A177-3AD203B41FA5}">
                      <a16:colId xmlns:a16="http://schemas.microsoft.com/office/drawing/2014/main" val="1750014804"/>
                    </a:ext>
                  </a:extLst>
                </a:gridCol>
              </a:tblGrid>
              <a:tr h="268160"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Clusters Pathways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Reorganization of Work Resilience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Low Resilience 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486410" algn="ctr"/>
                        </a:tabLst>
                      </a:pPr>
                      <a:r>
                        <a:rPr lang="en-CA" sz="800">
                          <a:effectLst/>
                        </a:rPr>
                        <a:t>Punctual Resilience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Broad Technology Uptake Resilience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8939288"/>
                  </a:ext>
                </a:extLst>
              </a:tr>
              <a:tr h="1206723">
                <a:tc>
                  <a:txBody>
                    <a:bodyPr/>
                    <a:lstStyle/>
                    <a:p>
                      <a:r>
                        <a:rPr lang="en-CA" sz="800" dirty="0">
                          <a:effectLst/>
                        </a:rPr>
                        <a:t>Factors influencing the implementation of solutions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CA" sz="800" dirty="0">
                          <a:effectLst/>
                        </a:rPr>
                        <a:t>(supporting factors, barriers)</a:t>
                      </a:r>
                      <a:endParaRPr lang="en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effectLst/>
                        </a:rPr>
                        <a:t>- </a:t>
                      </a:r>
                      <a:r>
                        <a:rPr lang="en-US" sz="800" dirty="0">
                          <a:effectLst/>
                        </a:rPr>
                        <a:t>ICT department </a:t>
                      </a:r>
                      <a:r>
                        <a:rPr lang="en-CA" sz="800" dirty="0">
                          <a:effectLst/>
                        </a:rPr>
                        <a:t>support </a:t>
                      </a:r>
                      <a:r>
                        <a:rPr lang="en-US" sz="800" dirty="0">
                          <a:effectLst/>
                        </a:rPr>
                        <a:t>(83%)</a:t>
                      </a:r>
                      <a:endParaRPr lang="en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N/A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- Lack of finance (45%)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</a:t>
                      </a:r>
                      <a:r>
                        <a:rPr lang="en-US" sz="800">
                          <a:effectLst/>
                        </a:rPr>
                        <a:t>Director General support solutions (55</a:t>
                      </a:r>
                      <a:r>
                        <a:rPr lang="en-CA" sz="800">
                          <a:effectLst/>
                        </a:rPr>
                        <a:t>%)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- Lack of technological competencies and infrastructure (67%)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ICT department support (67%)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External service provider support (56%)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</a:t>
                      </a:r>
                      <a:r>
                        <a:rPr lang="en-US" sz="800">
                          <a:effectLst/>
                        </a:rPr>
                        <a:t>Director General </a:t>
                      </a:r>
                      <a:r>
                        <a:rPr lang="en-CA" sz="800">
                          <a:effectLst/>
                        </a:rPr>
                        <a:t>support</a:t>
                      </a:r>
                      <a:r>
                        <a:rPr lang="en-US" sz="800">
                          <a:effectLst/>
                        </a:rPr>
                        <a:t> (78%</a:t>
                      </a:r>
                      <a:r>
                        <a:rPr lang="en-CA" sz="800">
                          <a:effectLst/>
                        </a:rPr>
                        <a:t>)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544615"/>
                  </a:ext>
                </a:extLst>
              </a:tr>
              <a:tr h="804481">
                <a:tc>
                  <a:txBody>
                    <a:bodyPr/>
                    <a:lstStyle/>
                    <a:p>
                      <a:r>
                        <a:rPr lang="en-CA" sz="800" dirty="0">
                          <a:effectLst/>
                        </a:rPr>
                        <a:t>Innovative character of solutions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CA" sz="800" dirty="0">
                          <a:effectLst/>
                        </a:rPr>
                        <a:t>(previously planned solutions)</a:t>
                      </a:r>
                      <a:endParaRPr lang="en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- </a:t>
                      </a:r>
                      <a:r>
                        <a:rPr lang="en-US" sz="800">
                          <a:effectLst/>
                        </a:rPr>
                        <a:t>Working from home (25%)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Digital solutions (83%)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Communication solutions (25%)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N/A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N/A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- </a:t>
                      </a:r>
                      <a:r>
                        <a:rPr lang="en-US" sz="800">
                          <a:effectLst/>
                        </a:rPr>
                        <a:t>Working from home (</a:t>
                      </a:r>
                      <a:r>
                        <a:rPr lang="en-CA" sz="800">
                          <a:effectLst/>
                        </a:rPr>
                        <a:t>11</a:t>
                      </a:r>
                      <a:r>
                        <a:rPr lang="en-US" sz="800">
                          <a:effectLst/>
                        </a:rPr>
                        <a:t>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Digital solutions (56%)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Communication solutions (33%)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6538095"/>
                  </a:ext>
                </a:extLst>
              </a:tr>
              <a:tr h="804481"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Enduring nature of solutions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(solutions to be kept past Covid-19)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- Working from home (83%)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Digital solutions (50%)</a:t>
                      </a:r>
                      <a:endParaRPr lang="en-BE" sz="1200">
                        <a:effectLst/>
                      </a:endParaRPr>
                    </a:p>
                    <a:p>
                      <a:r>
                        <a:rPr lang="en-CA" sz="800">
                          <a:effectLst/>
                        </a:rPr>
                        <a:t>- Communication solutions (17%)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N/A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N/A</a:t>
                      </a:r>
                      <a:endParaRPr lang="en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effectLst/>
                        </a:rPr>
                        <a:t>- Working from home (22%)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CA" sz="800" dirty="0">
                          <a:effectLst/>
                        </a:rPr>
                        <a:t>- Digital solutions (78%)</a:t>
                      </a:r>
                      <a:endParaRPr lang="en-BE" sz="1200" dirty="0">
                        <a:effectLst/>
                      </a:endParaRPr>
                    </a:p>
                    <a:p>
                      <a:r>
                        <a:rPr lang="en-CA" sz="800" dirty="0">
                          <a:effectLst/>
                        </a:rPr>
                        <a:t>- Communication solutions (33%)</a:t>
                      </a:r>
                      <a:endParaRPr lang="en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5614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D9DA53-C403-E84F-95D2-C14D32FDD5FF}"/>
              </a:ext>
            </a:extLst>
          </p:cNvPr>
          <p:cNvSpPr txBox="1"/>
          <p:nvPr/>
        </p:nvSpPr>
        <p:spPr>
          <a:xfrm>
            <a:off x="314325" y="2433642"/>
            <a:ext cx="213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Results table (part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8B58E-6660-C743-ADBD-AE60F5FDC381}"/>
              </a:ext>
            </a:extLst>
          </p:cNvPr>
          <p:cNvSpPr txBox="1"/>
          <p:nvPr/>
        </p:nvSpPr>
        <p:spPr>
          <a:xfrm>
            <a:off x="6376416" y="2657332"/>
            <a:ext cx="213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Results table (part 2)</a:t>
            </a:r>
          </a:p>
        </p:txBody>
      </p:sp>
    </p:spTree>
    <p:extLst>
      <p:ext uri="{BB962C8B-B14F-4D97-AF65-F5344CB8AC3E}">
        <p14:creationId xmlns:p14="http://schemas.microsoft.com/office/powerpoint/2010/main" val="249024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F9A0B6-1CE5-CD42-95C3-E582120BB4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3EA8D-7B84-6748-A4E5-021168619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cap="none" dirty="0"/>
              <a:t>Results by Cluster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47EEC-974D-DD42-9472-55A5AD5D2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" y="2059075"/>
            <a:ext cx="6048335" cy="172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D4E97-4938-8048-A3EE-C25A5F832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63" y="4951414"/>
            <a:ext cx="6048335" cy="172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35EF5D-EC27-004A-94A9-CC971BAF7E80}"/>
              </a:ext>
            </a:extLst>
          </p:cNvPr>
          <p:cNvSpPr txBox="1"/>
          <p:nvPr/>
        </p:nvSpPr>
        <p:spPr>
          <a:xfrm>
            <a:off x="2221960" y="1689743"/>
            <a:ext cx="17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Main problems?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E0670-12DC-C44C-A72D-CFB4CE41B747}"/>
              </a:ext>
            </a:extLst>
          </p:cNvPr>
          <p:cNvSpPr txBox="1"/>
          <p:nvPr/>
        </p:nvSpPr>
        <p:spPr>
          <a:xfrm>
            <a:off x="7712015" y="2799912"/>
            <a:ext cx="26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What about the solutions?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7DA1BC-D43F-6147-8965-AE44593AC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863" y="3196329"/>
            <a:ext cx="6047999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8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F9A0B6-1CE5-CD42-95C3-E582120BB4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3EA8D-7B84-6748-A4E5-021168619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cap="none" dirty="0"/>
              <a:t>Results by Cluster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5EF5D-EC27-004A-94A9-CC971BAF7E80}"/>
              </a:ext>
            </a:extLst>
          </p:cNvPr>
          <p:cNvSpPr txBox="1"/>
          <p:nvPr/>
        </p:nvSpPr>
        <p:spPr>
          <a:xfrm>
            <a:off x="2130942" y="1812379"/>
            <a:ext cx="299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Solutions previously planned?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E0670-12DC-C44C-A72D-CFB4CE41B747}"/>
              </a:ext>
            </a:extLst>
          </p:cNvPr>
          <p:cNvSpPr txBox="1"/>
          <p:nvPr/>
        </p:nvSpPr>
        <p:spPr>
          <a:xfrm>
            <a:off x="7478743" y="4224853"/>
            <a:ext cx="216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Solutions to be kept?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19208C-36AD-CC4C-AE3C-1600ED2B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1" y="2125067"/>
            <a:ext cx="6930384" cy="19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861A74-B045-684E-B23F-D65F961B8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91" y="4594185"/>
            <a:ext cx="6930384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F9A0B6-1CE5-CD42-95C3-E582120BB4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3EA8D-7B84-6748-A4E5-021168619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cap="none" dirty="0"/>
              <a:t>Clusters as strategic pathways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A0927-2CB0-0F48-925D-40ABFAD63209}"/>
              </a:ext>
            </a:extLst>
          </p:cNvPr>
          <p:cNvSpPr txBox="1"/>
          <p:nvPr/>
        </p:nvSpPr>
        <p:spPr>
          <a:xfrm>
            <a:off x="694944" y="1859280"/>
            <a:ext cx="108021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H1: Digital or technological solutions supported the resilience of public administrations to continue to provide services vis-à-vis Covid-19 crisis </a:t>
            </a:r>
            <a:r>
              <a:rPr lang="en-CA" dirty="0">
                <a:sym typeface="Wingdings" pitchFamily="2" charset="2"/>
              </a:rPr>
              <a:t> </a:t>
            </a:r>
            <a:r>
              <a:rPr lang="en-CA" dirty="0"/>
              <a:t>“Reorganization of Work Resilience”, “Punctual Resilience”, and “Broad Technology Uptake Resilience”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For “Punctual Resilience”: used technology to return to pre-crisis state, “</a:t>
            </a:r>
            <a:r>
              <a:rPr lang="en-CA" b="1" dirty="0"/>
              <a:t>bounce back</a:t>
            </a:r>
            <a:r>
              <a:rPr lang="en-CA" dirty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dirty="0"/>
              <a:t>H2: Covid-19 crisis accelerated the adoption of digital or technological solutions </a:t>
            </a:r>
            <a:r>
              <a:rPr lang="en-CA" dirty="0">
                <a:sym typeface="Wingdings" pitchFamily="2" charset="2"/>
              </a:rPr>
              <a:t> </a:t>
            </a:r>
            <a:r>
              <a:rPr lang="en-CA" dirty="0"/>
              <a:t>Supported by the pathways of: “Reorganization of Work Resilience” and “Broad Technology Uptake Resilience”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We saw these municipalities had planned solutions, and Covid-19 caused them to accelerate their implementation, “</a:t>
            </a:r>
            <a:r>
              <a:rPr lang="en-CA" b="1" dirty="0"/>
              <a:t>bounce forward</a:t>
            </a:r>
            <a:r>
              <a:rPr lang="en-CA" dirty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dirty="0"/>
              <a:t>H3: Covid-19 created a positive “disruption effect” for the adoption of digital or technological solutions </a:t>
            </a:r>
            <a:r>
              <a:rPr lang="en-CA" dirty="0">
                <a:sym typeface="Wingdings" pitchFamily="2" charset="2"/>
              </a:rPr>
              <a:t> </a:t>
            </a:r>
            <a:r>
              <a:rPr lang="en-CA" dirty="0"/>
              <a:t>Supported by the pathway of:  “Broad Technology Uptake Resilience”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Solutions that were not planned previously were implemented due to Covid-19, “</a:t>
            </a:r>
            <a:r>
              <a:rPr lang="en-CA" b="1" dirty="0"/>
              <a:t>bounce beyond</a:t>
            </a:r>
            <a:r>
              <a:rPr lang="en-CA" dirty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dirty="0"/>
              <a:t>H4: When municipalities did not experience a significant disruption to their ability to provide services to citizens, there was not a widespread adoption of (digital or technological) solutions </a:t>
            </a:r>
            <a:r>
              <a:rPr lang="en-CA" dirty="0">
                <a:sym typeface="Wingdings" pitchFamily="2" charset="2"/>
              </a:rPr>
              <a:t> </a:t>
            </a:r>
            <a:r>
              <a:rPr lang="en-CA" dirty="0"/>
              <a:t>Supported by the pathway of: “Low Resilience”</a:t>
            </a:r>
          </a:p>
          <a:p>
            <a:endParaRPr lang="en-CA" dirty="0"/>
          </a:p>
          <a:p>
            <a:pPr lvl="2"/>
            <a:endParaRPr lang="en-CA" dirty="0"/>
          </a:p>
          <a:p>
            <a:r>
              <a:rPr lang="en-C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7075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64F3C9-D221-C546-A14F-1401D83712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BC5EC-0840-EC49-807B-EC2ADE6357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This paper reveals the different strategic pathways that local administrations in Wallonia (Belgium) took in face of the Covid-19 crisis in order to act resiliently</a:t>
            </a:r>
            <a:r>
              <a:rPr lang="en-B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This shows how external shocks, such as pandemics, have different impacts on local contexts in terms of the problems experienced by local administrations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Significant reliance on technology for resilience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This reliance led to an acceleration of technology uptake and positive disruption of technology uptake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This crisis permanently changed how services will be delivered for some municipalities in Wallonia </a:t>
            </a:r>
            <a:r>
              <a:rPr lang="en-CA" dirty="0">
                <a:sym typeface="Wingdings" pitchFamily="2" charset="2"/>
              </a:rPr>
              <a:t> accelerated or new use of technologies for service provision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ym typeface="Wingdings" pitchFamily="2" charset="2"/>
              </a:rPr>
              <a:t>Newly gained technology infrastructure and capabilities will increase ability to manage future crises</a:t>
            </a:r>
          </a:p>
        </p:txBody>
      </p:sp>
    </p:spTree>
    <p:extLst>
      <p:ext uri="{BB962C8B-B14F-4D97-AF65-F5344CB8AC3E}">
        <p14:creationId xmlns:p14="http://schemas.microsoft.com/office/powerpoint/2010/main" val="625137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D3289-25E5-364F-9844-2EA97096089D}"/>
              </a:ext>
            </a:extLst>
          </p:cNvPr>
          <p:cNvSpPr txBox="1"/>
          <p:nvPr/>
        </p:nvSpPr>
        <p:spPr>
          <a:xfrm>
            <a:off x="1308100" y="1676400"/>
            <a:ext cx="70599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400" dirty="0"/>
              <a:t>Thank you for your attention !</a:t>
            </a:r>
          </a:p>
          <a:p>
            <a:pPr algn="ctr"/>
            <a:endParaRPr lang="en-CA" sz="4400" dirty="0"/>
          </a:p>
          <a:p>
            <a:pPr algn="ctr"/>
            <a:r>
              <a:rPr lang="en-CA" sz="3200" dirty="0" err="1"/>
              <a:t>Jessica.Clement@uliege.be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78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52CC8-26EF-EE4F-BE61-36933D62C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/>
              <a:t>References used in this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05718-8D5E-FD4C-AC89-420D1703FB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200" dirty="0"/>
              <a:t>Ansell, C., </a:t>
            </a:r>
            <a:r>
              <a:rPr lang="en-GB" sz="1200" dirty="0" err="1"/>
              <a:t>Sørensen</a:t>
            </a:r>
            <a:r>
              <a:rPr lang="en-GB" sz="1200" dirty="0"/>
              <a:t>, E., &amp; </a:t>
            </a:r>
            <a:r>
              <a:rPr lang="en-GB" sz="1200" dirty="0" err="1"/>
              <a:t>Torfing</a:t>
            </a:r>
            <a:r>
              <a:rPr lang="en-GB" sz="1200" dirty="0"/>
              <a:t>, J. (2020). The COVID-19 pandemic as a game changer for public administration and leadership? The need for robust governance responses to turbulent problems. </a:t>
            </a:r>
            <a:r>
              <a:rPr lang="en-GB" sz="1200" i="1" dirty="0"/>
              <a:t>Public Management Review</a:t>
            </a:r>
            <a:r>
              <a:rPr lang="en-GB" sz="1200" dirty="0"/>
              <a:t>, </a:t>
            </a:r>
            <a:r>
              <a:rPr lang="en-GB" sz="1200" i="1" dirty="0"/>
              <a:t>00</a:t>
            </a:r>
            <a:r>
              <a:rPr lang="en-GB" sz="1200" dirty="0"/>
              <a:t>. https://</a:t>
            </a:r>
            <a:r>
              <a:rPr lang="en-GB" sz="1200" dirty="0" err="1"/>
              <a:t>doi.org</a:t>
            </a:r>
            <a:r>
              <a:rPr lang="en-GB" sz="1200" dirty="0"/>
              <a:t>/10.1080/14719037.2020.1820272</a:t>
            </a:r>
            <a:endParaRPr lang="en-BE" sz="1200" dirty="0"/>
          </a:p>
          <a:p>
            <a:r>
              <a:rPr lang="en-GB" sz="1200" dirty="0"/>
              <a:t>Boyne, G., &amp; Walker, R. (2010). Strategic management and public service performance: The way ahead. </a:t>
            </a:r>
            <a:r>
              <a:rPr lang="en-GB" sz="1200" i="1" dirty="0"/>
              <a:t>Public Administration Review</a:t>
            </a:r>
            <a:r>
              <a:rPr lang="en-GB" sz="1200" dirty="0"/>
              <a:t>, </a:t>
            </a:r>
            <a:r>
              <a:rPr lang="en-GB" sz="1200" i="1" dirty="0"/>
              <a:t>70</a:t>
            </a:r>
            <a:r>
              <a:rPr lang="en-GB" sz="1200" dirty="0"/>
              <a:t>(SUPPL. 1), s185–s192. https://</a:t>
            </a:r>
            <a:r>
              <a:rPr lang="en-GB" sz="1200" dirty="0" err="1"/>
              <a:t>doi.org</a:t>
            </a:r>
            <a:r>
              <a:rPr lang="en-GB" sz="1200" dirty="0"/>
              <a:t>/10.1111/j.1540-6210.2010.02271.x</a:t>
            </a:r>
            <a:endParaRPr lang="en-BE" sz="1200" dirty="0"/>
          </a:p>
          <a:p>
            <a:r>
              <a:rPr lang="en-GB" sz="1200" dirty="0" err="1"/>
              <a:t>Djalante</a:t>
            </a:r>
            <a:r>
              <a:rPr lang="en-GB" sz="1200" dirty="0"/>
              <a:t>, R., Shaw, R., &amp; </a:t>
            </a:r>
            <a:r>
              <a:rPr lang="en-GB" sz="1200" dirty="0" err="1"/>
              <a:t>DeWit</a:t>
            </a:r>
            <a:r>
              <a:rPr lang="en-GB" sz="1200" dirty="0"/>
              <a:t>, A. (2020). Building resilience against biological hazards and pandemics: COVID-19 and its implications for the Sendai Framework. In </a:t>
            </a:r>
            <a:r>
              <a:rPr lang="en-GB" sz="1200" i="1" dirty="0"/>
              <a:t>Progress in Disaster Science</a:t>
            </a:r>
            <a:r>
              <a:rPr lang="en-GB" sz="1200" dirty="0"/>
              <a:t> (Vol. 6, p. 100080). Elsevier Ltd. https://</a:t>
            </a:r>
            <a:r>
              <a:rPr lang="en-GB" sz="1200" dirty="0" err="1"/>
              <a:t>doi.org</a:t>
            </a:r>
            <a:r>
              <a:rPr lang="en-GB" sz="1200" dirty="0"/>
              <a:t>/10.1016/j.pdisas.2020.100080</a:t>
            </a:r>
            <a:endParaRPr lang="en-BE" sz="1200" dirty="0"/>
          </a:p>
          <a:p>
            <a:r>
              <a:rPr lang="en-GB" sz="1200" dirty="0"/>
              <a:t>Donaldson, L. (2001). </a:t>
            </a:r>
            <a:r>
              <a:rPr lang="en-GB" sz="1200" i="1" dirty="0"/>
              <a:t>The contingency theory of organizations</a:t>
            </a:r>
            <a:r>
              <a:rPr lang="en-GB" sz="1200" dirty="0"/>
              <a:t>. Sage Publications.</a:t>
            </a:r>
            <a:endParaRPr lang="en-BE" sz="1200" dirty="0"/>
          </a:p>
          <a:p>
            <a:r>
              <a:rPr lang="en-GB" sz="1200" dirty="0" err="1"/>
              <a:t>Giustiniano</a:t>
            </a:r>
            <a:r>
              <a:rPr lang="en-GB" sz="1200" dirty="0"/>
              <a:t>, L., Clegg, S., Pina e Cunha, M., &amp; Rego, A. (2018). </a:t>
            </a:r>
            <a:r>
              <a:rPr lang="en-GB" sz="1200" i="1" dirty="0"/>
              <a:t>Elgar Introduction to Theories of Organizational Resilience</a:t>
            </a:r>
            <a:r>
              <a:rPr lang="en-GB" sz="1200" dirty="0"/>
              <a:t> (L. </a:t>
            </a:r>
            <a:r>
              <a:rPr lang="en-GB" sz="1200" dirty="0" err="1"/>
              <a:t>Giustiniano</a:t>
            </a:r>
            <a:r>
              <a:rPr lang="en-GB" sz="1200" dirty="0"/>
              <a:t>, S. Clegg, M. Pina e Cunha, &amp; A. Rego (eds.)). Edward Elgar Publishing Limited.</a:t>
            </a:r>
            <a:endParaRPr lang="en-BE" sz="1200" dirty="0"/>
          </a:p>
          <a:p>
            <a:r>
              <a:rPr lang="en-GB" sz="1200" dirty="0" err="1"/>
              <a:t>Heeks</a:t>
            </a:r>
            <a:r>
              <a:rPr lang="en-GB" sz="1200" dirty="0"/>
              <a:t>, R., &amp; Ospina, A. V. (2019). Conceptualising the link between information systems and resilience: A developing country field study. </a:t>
            </a:r>
            <a:r>
              <a:rPr lang="en-GB" sz="1200" i="1" dirty="0"/>
              <a:t>Information Systems Journal</a:t>
            </a:r>
            <a:r>
              <a:rPr lang="en-GB" sz="1200" dirty="0"/>
              <a:t>, </a:t>
            </a:r>
            <a:r>
              <a:rPr lang="en-GB" sz="1200" i="1" dirty="0"/>
              <a:t>29</a:t>
            </a:r>
            <a:r>
              <a:rPr lang="en-GB" sz="1200" dirty="0"/>
              <a:t>(1), 70–96. https://</a:t>
            </a:r>
            <a:r>
              <a:rPr lang="en-GB" sz="1200" dirty="0" err="1"/>
              <a:t>doi.org</a:t>
            </a:r>
            <a:r>
              <a:rPr lang="en-GB" sz="1200" dirty="0"/>
              <a:t>/10.1111/isj.12177</a:t>
            </a:r>
            <a:endParaRPr lang="en-BE" sz="1200" dirty="0"/>
          </a:p>
          <a:p>
            <a:r>
              <a:rPr lang="en-GB" sz="1200" dirty="0" err="1"/>
              <a:t>Lengnick</a:t>
            </a:r>
            <a:r>
              <a:rPr lang="en-GB" sz="1200" dirty="0"/>
              <a:t>-Hall, C. A., Beck, T. E., &amp; </a:t>
            </a:r>
            <a:r>
              <a:rPr lang="en-GB" sz="1200" dirty="0" err="1"/>
              <a:t>Lengnick</a:t>
            </a:r>
            <a:r>
              <a:rPr lang="en-GB" sz="1200" dirty="0"/>
              <a:t>-Hall, M. L. (2011). </a:t>
            </a:r>
            <a:r>
              <a:rPr lang="en-GB" sz="1200" i="1" dirty="0"/>
              <a:t>Developing a capacity for organizational resilience through strategic human resource management</a:t>
            </a:r>
            <a:r>
              <a:rPr lang="en-GB" sz="1200" dirty="0"/>
              <a:t>. https://</a:t>
            </a:r>
            <a:r>
              <a:rPr lang="en-GB" sz="1200" dirty="0" err="1"/>
              <a:t>doi.org</a:t>
            </a:r>
            <a:r>
              <a:rPr lang="en-GB" sz="1200" dirty="0"/>
              <a:t>/10.1016/j.hrmr.2010.07.001</a:t>
            </a:r>
            <a:endParaRPr lang="en-BE" sz="1200" dirty="0"/>
          </a:p>
          <a:p>
            <a:r>
              <a:rPr lang="en-GB" sz="1200" dirty="0" err="1"/>
              <a:t>Mallak</a:t>
            </a:r>
            <a:r>
              <a:rPr lang="en-GB" sz="1200" dirty="0"/>
              <a:t>, L. (1998). Putting Organizational Resilience to Work. </a:t>
            </a:r>
            <a:r>
              <a:rPr lang="en-GB" sz="1200" i="1" dirty="0"/>
              <a:t>Industrial Management</a:t>
            </a:r>
            <a:r>
              <a:rPr lang="en-GB" sz="1200" dirty="0"/>
              <a:t>, </a:t>
            </a:r>
            <a:r>
              <a:rPr lang="en-GB" sz="1200" i="1" dirty="0"/>
              <a:t>40</a:t>
            </a:r>
            <a:r>
              <a:rPr lang="en-GB" sz="1200" dirty="0"/>
              <a:t>(6), 8–13. https://</a:t>
            </a:r>
            <a:r>
              <a:rPr lang="en-GB" sz="1200" dirty="0" err="1"/>
              <a:t>www.researchgate.net</a:t>
            </a:r>
            <a:r>
              <a:rPr lang="en-GB" sz="1200" dirty="0"/>
              <a:t>/publication/291863333</a:t>
            </a:r>
            <a:endParaRPr lang="en-BE" sz="1200" dirty="0"/>
          </a:p>
          <a:p>
            <a:r>
              <a:rPr lang="en-GB" sz="1200" dirty="0"/>
              <a:t>Sakurai, M., &amp; </a:t>
            </a:r>
            <a:r>
              <a:rPr lang="en-GB" sz="1200" dirty="0" err="1"/>
              <a:t>Chughtai</a:t>
            </a:r>
            <a:r>
              <a:rPr lang="en-GB" sz="1200" dirty="0"/>
              <a:t>, H. (2020). Resilience against crises: COVID-19 and lessons from natural disasters. </a:t>
            </a:r>
            <a:r>
              <a:rPr lang="en-GB" sz="1200" i="1" dirty="0"/>
              <a:t>European Journal of Information Systems</a:t>
            </a:r>
            <a:r>
              <a:rPr lang="en-GB" sz="1200" dirty="0"/>
              <a:t>, </a:t>
            </a:r>
            <a:r>
              <a:rPr lang="en-GB" sz="1200" i="1" dirty="0"/>
              <a:t>29</a:t>
            </a:r>
            <a:r>
              <a:rPr lang="en-GB" sz="1200" dirty="0"/>
              <a:t>(5), 585–594. https://</a:t>
            </a:r>
            <a:r>
              <a:rPr lang="en-GB" sz="1200" dirty="0" err="1"/>
              <a:t>doi.org</a:t>
            </a:r>
            <a:r>
              <a:rPr lang="en-GB" sz="1200" dirty="0"/>
              <a:t>/10.1080/0960085X.2020.1814171</a:t>
            </a:r>
            <a:endParaRPr lang="en-BE" sz="1200" dirty="0"/>
          </a:p>
          <a:p>
            <a:r>
              <a:rPr lang="en-GB" sz="1200" dirty="0"/>
              <a:t>Ting, D. S. W., Carin, L., </a:t>
            </a:r>
            <a:r>
              <a:rPr lang="en-GB" sz="1200" dirty="0" err="1"/>
              <a:t>Dzau</a:t>
            </a:r>
            <a:r>
              <a:rPr lang="en-GB" sz="1200" dirty="0"/>
              <a:t>, V., &amp; Wong, T. Y. (2020). Digital technology and COVID-19. In </a:t>
            </a:r>
            <a:r>
              <a:rPr lang="en-GB" sz="1200" i="1" dirty="0"/>
              <a:t>Nature Medicine</a:t>
            </a:r>
            <a:r>
              <a:rPr lang="en-GB" sz="1200" dirty="0"/>
              <a:t> (Vol. 26, Issue 4, pp. 459–461). Nature Research. https://</a:t>
            </a:r>
            <a:r>
              <a:rPr lang="en-GB" sz="1200" dirty="0" err="1"/>
              <a:t>doi.org</a:t>
            </a:r>
            <a:r>
              <a:rPr lang="en-GB" sz="1200" dirty="0"/>
              <a:t>/10.1038/s41591-020-0824-5</a:t>
            </a:r>
            <a:endParaRPr lang="en-BE" sz="1200" dirty="0"/>
          </a:p>
          <a:p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54307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79969A-4B67-C648-A7EA-549C82244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>
                <a:latin typeface="+mj-lt"/>
                <a:ea typeface="Geneva" panose="020B0503030404040204" pitchFamily="34" charset="0"/>
              </a:rPr>
              <a:t>1.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3297F-2409-5848-BDE8-E8634F4E0C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cap="none" dirty="0">
                <a:latin typeface="+mj-lt"/>
                <a:ea typeface="Geneva" panose="020B0503030404040204" pitchFamily="34" charset="0"/>
              </a:rPr>
              <a:t>2. Literature on Resilience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19578-B98F-2842-8386-67C74ACB71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cap="none" dirty="0">
                <a:latin typeface="+mj-lt"/>
                <a:ea typeface="Geneva" panose="020B0503030404040204" pitchFamily="34" charset="0"/>
              </a:rPr>
              <a:t>3. Theoretical Framework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14630-3423-1A4E-9875-62FA4F4CE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cap="none" dirty="0">
                <a:latin typeface="+mj-lt"/>
                <a:ea typeface="Geneva" panose="020B0503030404040204" pitchFamily="34" charset="0"/>
              </a:rPr>
              <a:t>4. Methodology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497481-ADEC-414E-8C46-90E05C9052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cap="none" dirty="0">
                <a:latin typeface="+mj-lt"/>
                <a:ea typeface="Geneva" panose="020B0503030404040204" pitchFamily="34" charset="0"/>
              </a:rPr>
              <a:t>5. Results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BB9D6E-148D-474C-89CB-AA7942907D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cap="none" dirty="0">
                <a:latin typeface="+mj-lt"/>
                <a:ea typeface="Geneva" panose="020B0503030404040204" pitchFamily="34" charset="0"/>
              </a:rPr>
              <a:t>6. Conclusion</a:t>
            </a:r>
          </a:p>
        </p:txBody>
      </p:sp>
    </p:spTree>
    <p:extLst>
      <p:ext uri="{BB962C8B-B14F-4D97-AF65-F5344CB8AC3E}">
        <p14:creationId xmlns:p14="http://schemas.microsoft.com/office/powerpoint/2010/main" val="131638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6C7AB8-391C-3C41-A086-EB3EB44307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>
                <a:latin typeface="+mj-lt"/>
                <a:ea typeface="Geneva" panose="020B0503030404040204" pitchFamily="34" charset="0"/>
              </a:rPr>
              <a:t>Introduction</a:t>
            </a:r>
          </a:p>
          <a:p>
            <a:endParaRPr lang="en-CA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FDE17-B6C9-6E42-92B3-42BFD23FB0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610034"/>
            <a:ext cx="11277600" cy="439947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  <a:ea typeface="Geneva" panose="020B0503030404040204" pitchFamily="34" charset="0"/>
              </a:rPr>
              <a:t>Local public administrations are confronting new realities and challenges during Covid-19, but still must provide services to citizens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dirty="0">
              <a:latin typeface="+mj-lt"/>
              <a:ea typeface="Geneva" panose="020B05030304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  <a:ea typeface="Geneva" panose="020B0503030404040204" pitchFamily="34" charset="0"/>
              </a:rPr>
              <a:t>Covid-19 created a “window of opportunity” to implement new or leverage existing digital solutions in response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dirty="0">
              <a:latin typeface="+mj-lt"/>
              <a:ea typeface="Geneva" panose="020B05030304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  <a:ea typeface="Geneva" panose="020B0503030404040204" pitchFamily="34" charset="0"/>
              </a:rPr>
              <a:t>Digital solutions and use of technology enables resilience </a:t>
            </a:r>
            <a:r>
              <a:rPr lang="en-CA" dirty="0">
                <a:latin typeface="+mj-lt"/>
                <a:ea typeface="Geneva" panose="020B0503030404040204" pitchFamily="34" charset="0"/>
                <a:sym typeface="Wingdings" pitchFamily="2" charset="2"/>
              </a:rPr>
              <a:t></a:t>
            </a:r>
            <a:r>
              <a:rPr lang="en-CA" dirty="0">
                <a:latin typeface="+mj-lt"/>
                <a:ea typeface="Geneva" panose="020B0503030404040204" pitchFamily="34" charset="0"/>
              </a:rPr>
              <a:t> but appropriate resiliency strategy will depend on local context and how Covid-19 affected a particular municipality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CA" dirty="0">
              <a:latin typeface="+mj-lt"/>
              <a:ea typeface="Geneva" panose="020B05030304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b="1" dirty="0">
                <a:latin typeface="+mj-lt"/>
                <a:ea typeface="Geneva" panose="020B0503030404040204" pitchFamily="34" charset="0"/>
              </a:rPr>
              <a:t>How can technology support the resilience of local governments and ensure the continuation of operations as public service providers</a:t>
            </a:r>
            <a:r>
              <a:rPr lang="en-BE" b="1" dirty="0">
                <a:latin typeface="+mj-lt"/>
                <a:ea typeface="Geneva" panose="020B0503030404040204" pitchFamily="34" charset="0"/>
              </a:rPr>
              <a:t>? </a:t>
            </a:r>
            <a:r>
              <a:rPr lang="en-BE" dirty="0">
                <a:latin typeface="+mj-lt"/>
                <a:ea typeface="Geneva" panose="020B0503030404040204" pitchFamily="34" charset="0"/>
              </a:rPr>
              <a:t>(focus on pathways)</a:t>
            </a:r>
          </a:p>
        </p:txBody>
      </p:sp>
    </p:spTree>
    <p:extLst>
      <p:ext uri="{BB962C8B-B14F-4D97-AF65-F5344CB8AC3E}">
        <p14:creationId xmlns:p14="http://schemas.microsoft.com/office/powerpoint/2010/main" val="386917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EB3EF-A8D5-8D42-9BC8-76B609DE1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>
                <a:latin typeface="+mj-lt"/>
                <a:ea typeface="Geneva" panose="020B0503030404040204" pitchFamily="34" charset="0"/>
              </a:rPr>
              <a:t>Literature on Resilience</a:t>
            </a:r>
          </a:p>
          <a:p>
            <a:endParaRPr lang="en-CA" dirty="0">
              <a:latin typeface="+mj-lt"/>
            </a:endParaRPr>
          </a:p>
          <a:p>
            <a:endParaRPr lang="en-CA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3AA4C-0077-BD40-837D-695926DCA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2 definitions of resilience emerging from the literature:</a:t>
            </a:r>
          </a:p>
          <a:p>
            <a:pPr marL="1143000" lvl="1" indent="-457200">
              <a:buAutoNum type="arabicPeriod"/>
            </a:pPr>
            <a:r>
              <a:rPr lang="en-CA" dirty="0"/>
              <a:t>Ability to rebound and return to a pre-crisis state (</a:t>
            </a:r>
            <a:r>
              <a:rPr lang="en-CA" dirty="0" err="1"/>
              <a:t>Heeks</a:t>
            </a:r>
            <a:r>
              <a:rPr lang="en-CA" dirty="0"/>
              <a:t> &amp; Ospina (2019); </a:t>
            </a:r>
            <a:r>
              <a:rPr lang="en-CA" dirty="0" err="1"/>
              <a:t>Lengnick</a:t>
            </a:r>
            <a:r>
              <a:rPr lang="en-CA" dirty="0"/>
              <a:t>-Hall et al. (2011); </a:t>
            </a:r>
            <a:r>
              <a:rPr lang="en-CA" dirty="0" err="1"/>
              <a:t>Mallak</a:t>
            </a:r>
            <a:r>
              <a:rPr lang="en-CA" dirty="0"/>
              <a:t> (1998)) </a:t>
            </a:r>
            <a:r>
              <a:rPr lang="en-CA" dirty="0">
                <a:sym typeface="Wingdings" pitchFamily="2" charset="2"/>
              </a:rPr>
              <a:t> “bouncing back”</a:t>
            </a:r>
          </a:p>
          <a:p>
            <a:pPr marL="1143000" lvl="1" indent="-457200">
              <a:buAutoNum type="arabicPeriod"/>
            </a:pPr>
            <a:r>
              <a:rPr lang="en-CA" dirty="0">
                <a:sym typeface="Wingdings" pitchFamily="2" charset="2"/>
              </a:rPr>
              <a:t>Ability to manage shock, develop solutions to overcome shock, and – moreover – build new capacities and capitalize on new opportunities (</a:t>
            </a:r>
            <a:r>
              <a:rPr lang="en-CA" dirty="0" err="1">
                <a:sym typeface="Wingdings" pitchFamily="2" charset="2"/>
              </a:rPr>
              <a:t>Giustiniano</a:t>
            </a:r>
            <a:r>
              <a:rPr lang="en-CA" dirty="0">
                <a:sym typeface="Wingdings" pitchFamily="2" charset="2"/>
              </a:rPr>
              <a:t> et al. (2018); </a:t>
            </a:r>
            <a:r>
              <a:rPr lang="en-CA" dirty="0" err="1">
                <a:sym typeface="Wingdings" pitchFamily="2" charset="2"/>
              </a:rPr>
              <a:t>Lengnick</a:t>
            </a:r>
            <a:r>
              <a:rPr lang="en-CA" dirty="0">
                <a:sym typeface="Wingdings" pitchFamily="2" charset="2"/>
              </a:rPr>
              <a:t>-Hall et al. (2011))</a:t>
            </a:r>
          </a:p>
          <a:p>
            <a:pPr marL="457200" indent="-457200">
              <a:buAutoNum type="arabicPeriod"/>
            </a:pPr>
            <a:endParaRPr lang="en-CA" dirty="0"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ym typeface="Wingdings" pitchFamily="2" charset="2"/>
              </a:rPr>
              <a:t>Most recent resilience literature on Covid-19 leans toward this second definition (</a:t>
            </a:r>
            <a:r>
              <a:rPr lang="en-CA" dirty="0"/>
              <a:t>Sakurai &amp; </a:t>
            </a:r>
            <a:r>
              <a:rPr lang="en-CA" dirty="0" err="1"/>
              <a:t>Chughtai</a:t>
            </a:r>
            <a:r>
              <a:rPr lang="en-CA" dirty="0"/>
              <a:t>, 2020) and emphasizes the importance of technology (</a:t>
            </a:r>
            <a:r>
              <a:rPr lang="en-CA" dirty="0" err="1"/>
              <a:t>Djalante</a:t>
            </a:r>
            <a:r>
              <a:rPr lang="en-CA" dirty="0"/>
              <a:t> et al., 2020; Ting et al., 2020)</a:t>
            </a:r>
          </a:p>
        </p:txBody>
      </p:sp>
    </p:spTree>
    <p:extLst>
      <p:ext uri="{BB962C8B-B14F-4D97-AF65-F5344CB8AC3E}">
        <p14:creationId xmlns:p14="http://schemas.microsoft.com/office/powerpoint/2010/main" val="39470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36B525-1331-A545-95F3-93D20F515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>
                <a:ea typeface="Geneva" panose="020B0503030404040204" pitchFamily="34" charset="0"/>
              </a:rPr>
              <a:t>Theoretical Framework</a:t>
            </a:r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261EC-0A58-C848-A65D-CD3F4FA51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cap="none" dirty="0"/>
              <a:t>Strategic Public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F4970-7196-A542-9C67-15D6769B1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974963"/>
            <a:ext cx="11277600" cy="43994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Organizations adopt strategies to achieve objectives and improve public service provision (Boyne and Walker, 2010)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Public strategies can help deal with uncertain events, like Covid-19 (Ansell et al., 2020)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When facing shocks or crises, organizations likely to embrace strategic change to rebalance priorities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Therefore: we view municipal strategic change during the Covid-19 crisis as the decisions implemented in order to manage continued internal operations and service provision</a:t>
            </a:r>
          </a:p>
        </p:txBody>
      </p:sp>
    </p:spTree>
    <p:extLst>
      <p:ext uri="{BB962C8B-B14F-4D97-AF65-F5344CB8AC3E}">
        <p14:creationId xmlns:p14="http://schemas.microsoft.com/office/powerpoint/2010/main" val="91631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C9585D-3876-A94D-B644-9528FF3ECD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>
                <a:ea typeface="Geneva" panose="020B0503030404040204" pitchFamily="34" charset="0"/>
              </a:rPr>
              <a:t>Theoretical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244C3-5D7E-9449-9D6E-C9E103118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cap="none" dirty="0"/>
              <a:t>Contingency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7AA8F-A00A-B242-AF47-9468E85BE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Contingency theory suggests that organizations aim to align their organizational characteristics to a variety of factors</a:t>
            </a:r>
            <a:r>
              <a:rPr lang="en-BE" dirty="0"/>
              <a:t> (Donaldson, 2001)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CA" dirty="0"/>
              <a:t>No best way to organize a municipality during the pandemic in order to ensure continuity of administrative duties and local service provision</a:t>
            </a:r>
            <a:r>
              <a:rPr lang="en-BE" dirty="0"/>
              <a:t>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CA" dirty="0"/>
              <a:t>Optimal course of action is contingent upon the internal and external situation of the municipality</a:t>
            </a:r>
            <a:r>
              <a:rPr lang="en-B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BE" dirty="0"/>
              <a:t>As context differs across municipalities, we expect a variety of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Therefore, we suggest municipalities will take different pathways to manage the crisis according to the local context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6192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C9585D-3876-A94D-B644-9528FF3ECD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>
                <a:ea typeface="Geneva" panose="020B0503030404040204" pitchFamily="34" charset="0"/>
              </a:rPr>
              <a:t>Theoretical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244C3-5D7E-9449-9D6E-C9E103118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cap="none" dirty="0"/>
              <a:t>Hypotheses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7AA8F-A00A-B242-AF47-9468E85BE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809581"/>
            <a:ext cx="11277600" cy="4399472"/>
          </a:xfrm>
        </p:spPr>
        <p:txBody>
          <a:bodyPr/>
          <a:lstStyle/>
          <a:p>
            <a:r>
              <a:rPr lang="en-CA" b="1" dirty="0"/>
              <a:t>H1: </a:t>
            </a:r>
            <a:r>
              <a:rPr lang="en-CA" dirty="0"/>
              <a:t>Digital or technological solutions can be used strategically to support the resilience of public administrations to provide services vis-à-vis the Covid-19 crisis.</a:t>
            </a:r>
            <a:r>
              <a:rPr lang="en-BE" dirty="0"/>
              <a:t> </a:t>
            </a:r>
          </a:p>
          <a:p>
            <a:endParaRPr lang="en-BE" dirty="0"/>
          </a:p>
          <a:p>
            <a:r>
              <a:rPr lang="en-BE" b="1" dirty="0"/>
              <a:t>H2: </a:t>
            </a:r>
            <a:r>
              <a:rPr lang="en-CA" dirty="0"/>
              <a:t>The Covid-19 crisis can accelerate the adoption of digital or technological solutions, as local administrations use these solutions in resilience strategies.</a:t>
            </a:r>
            <a:r>
              <a:rPr lang="en-BE" dirty="0"/>
              <a:t> </a:t>
            </a:r>
          </a:p>
          <a:p>
            <a:endParaRPr lang="en-BE" dirty="0"/>
          </a:p>
          <a:p>
            <a:r>
              <a:rPr lang="en-BE" b="1" dirty="0"/>
              <a:t>H3: </a:t>
            </a:r>
            <a:r>
              <a:rPr lang="en-CA" dirty="0"/>
              <a:t>The Covid-19 crisis can create a positive ‘disruption effect’ for the adoption of digital or technological solutions, as local administrations use these solutions in resilience strategies.</a:t>
            </a:r>
            <a:r>
              <a:rPr lang="en-BE" dirty="0"/>
              <a:t> </a:t>
            </a:r>
          </a:p>
          <a:p>
            <a:endParaRPr lang="en-BE" dirty="0"/>
          </a:p>
          <a:p>
            <a:r>
              <a:rPr lang="en-BE" b="1" dirty="0"/>
              <a:t>H4: </a:t>
            </a:r>
            <a:r>
              <a:rPr lang="en-CA" dirty="0"/>
              <a:t>Digital or technological solutions will not be widely leveraged if the Covid-19 crisis does not significantly disrupt the ability of the public administration to provide services, as local administrations do not develop new strategies involving technology. </a:t>
            </a:r>
          </a:p>
        </p:txBody>
      </p:sp>
    </p:spTree>
    <p:extLst>
      <p:ext uri="{BB962C8B-B14F-4D97-AF65-F5344CB8AC3E}">
        <p14:creationId xmlns:p14="http://schemas.microsoft.com/office/powerpoint/2010/main" val="405073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053485-5185-8D47-BEB9-B80B949B14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>
                <a:ea typeface="Geneva" panose="020B0503030404040204" pitchFamily="34" charset="0"/>
              </a:rPr>
              <a:t>Methodology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F7754-0FCD-9A4C-A349-415EFB314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cap="none" dirty="0"/>
              <a:t>Survey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E4EA8-880A-6443-AE23-A2CFEF2E93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Open ended survey sent to all Walloon municipalities in June 2020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CA" dirty="0"/>
              <a:t>Response rate 17%, or 44 municipalities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Aiming to understand pathways that a municipality took, therefore constructed according to 5 themes:</a:t>
            </a:r>
          </a:p>
          <a:p>
            <a:pPr marL="1143000" lvl="1" indent="-457200">
              <a:buAutoNum type="arabicPeriod"/>
            </a:pPr>
            <a:r>
              <a:rPr lang="en-CA" dirty="0"/>
              <a:t>New context created by the Covid-19 crisis</a:t>
            </a:r>
          </a:p>
          <a:p>
            <a:pPr marL="1143000" lvl="1" indent="-457200">
              <a:buAutoNum type="arabicPeriod"/>
            </a:pPr>
            <a:r>
              <a:rPr lang="en-CA" dirty="0"/>
              <a:t>Solutions developed</a:t>
            </a:r>
          </a:p>
          <a:p>
            <a:pPr marL="1143000" lvl="1" indent="-457200">
              <a:buAutoNum type="arabicPeriod"/>
            </a:pPr>
            <a:r>
              <a:rPr lang="en-CA" dirty="0"/>
              <a:t>Factors influencing implementation of solutions</a:t>
            </a:r>
          </a:p>
          <a:p>
            <a:pPr marL="1143000" lvl="1" indent="-457200">
              <a:buAutoNum type="arabicPeriod"/>
            </a:pPr>
            <a:r>
              <a:rPr lang="en-CA" dirty="0"/>
              <a:t>New or innovative character of the solutions</a:t>
            </a:r>
          </a:p>
          <a:p>
            <a:pPr marL="1143000" lvl="1" indent="-457200">
              <a:buAutoNum type="arabicPeriod"/>
            </a:pPr>
            <a:r>
              <a:rPr lang="en-CA" dirty="0"/>
              <a:t>Enduring nature of solutions</a:t>
            </a:r>
          </a:p>
          <a:p>
            <a:pPr marL="1143000" lvl="1" indent="-457200">
              <a:buAutoNum type="arabicPeriod"/>
            </a:pPr>
            <a:endParaRPr lang="en-CA" dirty="0"/>
          </a:p>
          <a:p>
            <a:pPr lvl="1" indent="0">
              <a:buNone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525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053485-5185-8D47-BEB9-B80B949B14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cap="none" dirty="0">
                <a:ea typeface="Geneva" panose="020B0503030404040204" pitchFamily="34" charset="0"/>
              </a:rPr>
              <a:t>Methodology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F7754-0FCD-9A4C-A349-415EFB314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cap="none" dirty="0"/>
              <a:t>Data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E4EA8-880A-6443-AE23-A2CFEF2E93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134798"/>
            <a:ext cx="11277600" cy="4399472"/>
          </a:xfrm>
        </p:spPr>
        <p:txBody>
          <a:bodyPr/>
          <a:lstStyle/>
          <a:p>
            <a:pPr lvl="1" indent="0">
              <a:buNone/>
            </a:pPr>
            <a:r>
              <a:rPr lang="en-CA" dirty="0"/>
              <a:t>Two-step process:</a:t>
            </a:r>
          </a:p>
          <a:p>
            <a:pPr marL="1143000" lvl="1" indent="-457200">
              <a:buAutoNum type="arabicPeriod"/>
            </a:pPr>
            <a:r>
              <a:rPr lang="en-CA" dirty="0"/>
              <a:t>Coding of survey responses into categories</a:t>
            </a:r>
          </a:p>
          <a:p>
            <a:pPr lvl="2" indent="0">
              <a:buNone/>
            </a:pPr>
            <a:r>
              <a:rPr lang="en-CA" u="sng" dirty="0"/>
              <a:t>Example</a:t>
            </a:r>
            <a:r>
              <a:rPr lang="en-CA" dirty="0"/>
              <a:t>: For a survey question “What are the main areas or municipal matters for which you have identified new difficulties or needs?”, responses categorized into: “communication”, “reorganization of work”, “distribution of personal protection equipment”</a:t>
            </a:r>
          </a:p>
          <a:p>
            <a:pPr lvl="2" indent="0">
              <a:buNone/>
            </a:pPr>
            <a:r>
              <a:rPr lang="en-CA" dirty="0"/>
              <a:t>If a municipality cited one of these responses: coded as 1 (and if not, coded as 0)</a:t>
            </a:r>
          </a:p>
          <a:p>
            <a:pPr marL="1143000" lvl="1" indent="-457200">
              <a:buAutoNum type="arabicPeriod"/>
            </a:pPr>
            <a:r>
              <a:rPr lang="en-CA" dirty="0"/>
              <a:t>Clustering of survey responses</a:t>
            </a:r>
          </a:p>
          <a:p>
            <a:pPr lvl="2" indent="0">
              <a:buNone/>
            </a:pPr>
            <a:r>
              <a:rPr lang="en-CA" dirty="0"/>
              <a:t>Reduction of categories through logistic Principal Component Analysis; Clustering through K-means method</a:t>
            </a:r>
          </a:p>
          <a:p>
            <a:pPr lvl="1" indent="0">
              <a:buNone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13529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5">
      <a:dk1>
        <a:srgbClr val="323F49"/>
      </a:dk1>
      <a:lt1>
        <a:srgbClr val="FFFFFF"/>
      </a:lt1>
      <a:dk2>
        <a:srgbClr val="126D7F"/>
      </a:dk2>
      <a:lt2>
        <a:srgbClr val="FFFFFF"/>
      </a:lt2>
      <a:accent1>
        <a:srgbClr val="97BFC5"/>
      </a:accent1>
      <a:accent2>
        <a:srgbClr val="70ADB5"/>
      </a:accent2>
      <a:accent3>
        <a:srgbClr val="56959E"/>
      </a:accent3>
      <a:accent4>
        <a:srgbClr val="333C47"/>
      </a:accent4>
      <a:accent5>
        <a:srgbClr val="FFDA89"/>
      </a:accent5>
      <a:accent6>
        <a:srgbClr val="C25E59"/>
      </a:accent6>
      <a:hlink>
        <a:srgbClr val="116D7F"/>
      </a:hlink>
      <a:folHlink>
        <a:srgbClr val="70AB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6" id="{57FBA2A4-3EF6-9547-B1CF-68A57866EB47}" vid="{BE59B870-BB8B-954B-9F71-69C626D439A8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1452</TotalTime>
  <Words>2059</Words>
  <Application>Microsoft Macintosh PowerPoint</Application>
  <PresentationFormat>Widescreen</PresentationFormat>
  <Paragraphs>204</Paragraphs>
  <Slides>17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HiraginoSans-W1</vt:lpstr>
      <vt:lpstr>HiraginoSans-W2</vt:lpstr>
      <vt:lpstr>HiraginoSans-W3</vt:lpstr>
      <vt:lpstr>Arial</vt:lpstr>
      <vt:lpstr>Calibri</vt:lpstr>
      <vt:lpstr>Consolas-BoldItalic</vt:lpstr>
      <vt:lpstr>Novecento sans wide</vt:lpstr>
      <vt:lpstr>Questrial</vt:lpstr>
      <vt:lpstr>Wingdings</vt:lpstr>
      <vt:lpstr>Thème Office</vt:lpstr>
      <vt:lpstr>Strategic Public Management and Covid-19: How does digitalization support local public administration resilience?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Public Management and Covid-19: How does digitalization support local public administration resilience?</dc:title>
  <dc:creator>jclement</dc:creator>
  <cp:lastModifiedBy>jclement</cp:lastModifiedBy>
  <cp:revision>60</cp:revision>
  <dcterms:created xsi:type="dcterms:W3CDTF">2021-04-07T13:50:25Z</dcterms:created>
  <dcterms:modified xsi:type="dcterms:W3CDTF">2021-04-23T05:59:28Z</dcterms:modified>
</cp:coreProperties>
</file>