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24"/>
  </p:notesMasterIdLst>
  <p:sldIdLst>
    <p:sldId id="333" r:id="rId2"/>
    <p:sldId id="328" r:id="rId3"/>
    <p:sldId id="335" r:id="rId4"/>
    <p:sldId id="352" r:id="rId5"/>
    <p:sldId id="392" r:id="rId6"/>
    <p:sldId id="347" r:id="rId7"/>
    <p:sldId id="345" r:id="rId8"/>
    <p:sldId id="393" r:id="rId9"/>
    <p:sldId id="338" r:id="rId10"/>
    <p:sldId id="339" r:id="rId11"/>
    <p:sldId id="297" r:id="rId12"/>
    <p:sldId id="394" r:id="rId13"/>
    <p:sldId id="395" r:id="rId14"/>
    <p:sldId id="382" r:id="rId15"/>
    <p:sldId id="396" r:id="rId16"/>
    <p:sldId id="389" r:id="rId17"/>
    <p:sldId id="397" r:id="rId18"/>
    <p:sldId id="373" r:id="rId19"/>
    <p:sldId id="398" r:id="rId20"/>
    <p:sldId id="377" r:id="rId21"/>
    <p:sldId id="378" r:id="rId22"/>
    <p:sldId id="331" r:id="rId23"/>
  </p:sldIdLst>
  <p:sldSz cx="12192000" cy="6858000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 KITENGE" initials="SK" lastIdx="1" clrIdx="0">
    <p:extLst>
      <p:ext uri="{19B8F6BF-5375-455C-9EA6-DF929625EA0E}">
        <p15:presenceInfo xmlns:p15="http://schemas.microsoft.com/office/powerpoint/2012/main" userId="e3b4c6d348fd6b2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79" autoAdjust="0"/>
    <p:restoredTop sz="86182" autoAdjust="0"/>
  </p:normalViewPr>
  <p:slideViewPr>
    <p:cSldViewPr>
      <p:cViewPr varScale="1">
        <p:scale>
          <a:sx n="69" d="100"/>
          <a:sy n="69" d="100"/>
        </p:scale>
        <p:origin x="84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fr-FR" sz="2400" b="1" i="0" u="none" strike="noStrike" baseline="0" dirty="0">
                <a:effectLst/>
                <a:latin typeface="Century Gothic" panose="020B0502020202020204" pitchFamily="34" charset="0"/>
                <a:cs typeface="Times New Roman" panose="02020603050405020304" pitchFamily="18" charset="0"/>
              </a:rPr>
              <a:t>Répartition des grades selon les sexes dans les divisions provinciales de la fonction publique du Haut-Katanga (2011-2018)</a:t>
            </a:r>
            <a:endParaRPr lang="fr-BE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3614631233211344"/>
          <c:y val="3.6305795082597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Feuil1!$B$2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rgbClr val="FFFF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Feuil1!$A$3:$A$7</c:f>
              <c:strCache>
                <c:ptCount val="3"/>
                <c:pt idx="0">
                  <c:v>Attaché de bureau de 2ème  classe</c:v>
                </c:pt>
                <c:pt idx="1">
                  <c:v>Attaché de bureau de 1ère classe</c:v>
                </c:pt>
                <c:pt idx="2">
                  <c:v>Chef de division</c:v>
                </c:pt>
              </c:strCache>
            </c:strRef>
          </c:cat>
          <c:val>
            <c:numRef>
              <c:f>Feuil1!$B$3:$B$7</c:f>
              <c:numCache>
                <c:formatCode>General</c:formatCode>
                <c:ptCount val="5"/>
                <c:pt idx="0">
                  <c:v>65</c:v>
                </c:pt>
                <c:pt idx="1">
                  <c:v>79</c:v>
                </c:pt>
                <c:pt idx="2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91-4B20-8C26-D342309193FC}"/>
            </c:ext>
          </c:extLst>
        </c:ser>
        <c:ser>
          <c:idx val="1"/>
          <c:order val="1"/>
          <c:tx>
            <c:strRef>
              <c:f>Feuil1!$C$2</c:f>
              <c:strCache>
                <c:ptCount val="1"/>
                <c:pt idx="0">
                  <c:v>femmes 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Feuil1!$A$3:$A$7</c:f>
              <c:strCache>
                <c:ptCount val="3"/>
                <c:pt idx="0">
                  <c:v>Attaché de bureau de 2ème  classe</c:v>
                </c:pt>
                <c:pt idx="1">
                  <c:v>Attaché de bureau de 1ère classe</c:v>
                </c:pt>
                <c:pt idx="2">
                  <c:v>Chef de division</c:v>
                </c:pt>
              </c:strCache>
            </c:strRef>
          </c:cat>
          <c:val>
            <c:numRef>
              <c:f>Feuil1!$C$3:$C$7</c:f>
              <c:numCache>
                <c:formatCode>General</c:formatCode>
                <c:ptCount val="5"/>
                <c:pt idx="0">
                  <c:v>35</c:v>
                </c:pt>
                <c:pt idx="1">
                  <c:v>21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91-4B20-8C26-D342309193F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855704911"/>
        <c:axId val="855706575"/>
      </c:barChart>
      <c:catAx>
        <c:axId val="855704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defRPr>
            </a:pPr>
            <a:endParaRPr lang="fr-FR"/>
          </a:p>
        </c:txPr>
        <c:crossAx val="855706575"/>
        <c:crosses val="autoZero"/>
        <c:auto val="1"/>
        <c:lblAlgn val="ctr"/>
        <c:lblOffset val="100"/>
        <c:noMultiLvlLbl val="0"/>
      </c:catAx>
      <c:valAx>
        <c:axId val="85570657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5570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defRPr>
            </a:pPr>
            <a:r>
              <a:rPr lang="en-US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SEXE</a:t>
            </a:r>
            <a:r>
              <a:rPr lang="en-US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Times New Roman" panose="02020603050405020304" pitchFamily="18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SEXE 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47-40CD-B95A-38891C950647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47-40CD-B95A-38891C95064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647-40CD-B95A-38891C95064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647-40CD-B95A-38891C950647}"/>
              </c:ext>
            </c:extLst>
          </c:dPt>
          <c:dLbls>
            <c:dLbl>
              <c:idx val="0"/>
              <c:layout>
                <c:manualLayout>
                  <c:x val="-0.11341265111957258"/>
                  <c:y val="-3.695443469705220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46330205734715"/>
                      <c:h val="0.143383206624562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647-40CD-B95A-38891C950647}"/>
                </c:ext>
              </c:extLst>
            </c:dLbl>
            <c:dLbl>
              <c:idx val="1"/>
              <c:layout>
                <c:manualLayout>
                  <c:x val="9.0968049004656035E-2"/>
                  <c:y val="-3.6954434697052202E-2"/>
                </c:manualLayout>
              </c:layout>
              <c:tx>
                <c:rich>
                  <a:bodyPr/>
                  <a:lstStyle/>
                  <a:p>
                    <a:fld id="{7DB14CED-99B0-45F1-A47D-272BF4FE2D24}" type="CATEGORYNAME">
                      <a:rPr lang="en-US" smtClean="0"/>
                      <a:pPr/>
                      <a:t>[NOM DE CATÉGORIE]</a:t>
                    </a:fld>
                    <a:r>
                      <a:rPr lang="en-US" baseline="0" dirty="0" smtClean="0"/>
                      <a:t> </a:t>
                    </a:r>
                    <a:fld id="{10ABEB39-6894-446B-8969-E0E39D793489}" type="PERCENTAGE">
                      <a:rPr lang="en-US" baseline="0"/>
                      <a:pPr/>
                      <a:t>[POURCENTAGE]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293336093969352"/>
                      <c:h val="0.143383206624562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647-40CD-B95A-38891C9506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2"/>
                <c:pt idx="0">
                  <c:v>FEMININ</c:v>
                </c:pt>
                <c:pt idx="1">
                  <c:v>MASCULIN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24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84-4994-892B-776D40F5D21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ETAT CIVIL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ETAT CIVIL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DFD-48D5-A856-1A47416007A4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BE-4E97-83EF-96D7AC38E4F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BE-4E97-83EF-96D7AC38E4F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BE-4E97-83EF-96D7AC38E4F7}"/>
              </c:ext>
            </c:extLst>
          </c:dPt>
          <c:dLbls>
            <c:dLbl>
              <c:idx val="0"/>
              <c:layout>
                <c:manualLayout>
                  <c:x val="-0.19319028654935785"/>
                  <c:y val="-0.3102122399689643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6FEF2BE0-63EE-4942-83E1-DFD89EE0B055}" type="CATEGORYNAME">
                      <a:rPr lang="en-US"/>
                      <a:pPr>
                        <a:defRPr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[NOM DE CATÉGORIE]</a:t>
                    </a:fld>
                    <a:r>
                      <a:rPr lang="en-US" baseline="0" dirty="0"/>
                      <a:t>
</a:t>
                    </a:r>
                    <a:fld id="{DD0DF49C-98B0-4B85-A2A5-40FDFB6D692B}" type="PERCENTAGE">
                      <a:rPr lang="en-US" sz="2400" b="1" baseline="0"/>
                      <a:pPr>
                        <a:defRPr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[POURCENTAGE]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80762821224992"/>
                      <c:h val="0.188051139171444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DFD-48D5-A856-1A47416007A4}"/>
                </c:ext>
              </c:extLst>
            </c:dLbl>
            <c:dLbl>
              <c:idx val="1"/>
              <c:layout>
                <c:manualLayout>
                  <c:x val="0.19346162392212832"/>
                  <c:y val="0.16109973523649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BBE-4E97-83EF-96D7AC38E4F7}"/>
                </c:ext>
              </c:extLst>
            </c:dLbl>
            <c:dLbl>
              <c:idx val="3"/>
              <c:layout>
                <c:manualLayout>
                  <c:x val="7.0729747976720589E-2"/>
                  <c:y val="0.219258050302092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BBE-4E97-83EF-96D7AC38E4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Feuil1!$A$2:$A$5</c:f>
              <c:strCache>
                <c:ptCount val="4"/>
                <c:pt idx="0">
                  <c:v>MARIE</c:v>
                </c:pt>
                <c:pt idx="1">
                  <c:v>DIVORCE</c:v>
                </c:pt>
                <c:pt idx="2">
                  <c:v>CELIBATAIRE</c:v>
                </c:pt>
                <c:pt idx="3">
                  <c:v>VEUF/VE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32</c:v>
                </c:pt>
                <c:pt idx="1">
                  <c:v>3.2</c:v>
                </c:pt>
                <c:pt idx="2">
                  <c:v>1.4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FD-48D5-A856-1A47416007A4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defRPr>
            </a:pPr>
            <a:r>
              <a:rPr lang="en-US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DIPLÔME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Times New Roman" panose="02020603050405020304" pitchFamily="18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DIPLÔME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434-4BCE-934B-BC8DC6BAA6D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434-4BCE-934B-BC8DC6BAA6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434-4BCE-934B-BC8DC6BAA6D7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434-4BCE-934B-BC8DC6BAA6D7}"/>
              </c:ext>
            </c:extLst>
          </c:dPt>
          <c:dLbls>
            <c:dLbl>
              <c:idx val="0"/>
              <c:layout>
                <c:manualLayout>
                  <c:x val="-0.17120032341775979"/>
                  <c:y val="-3.05161637404020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317A0572-56A1-41F7-9E15-78FA468D84B5}" type="CATEGORYNAME">
                      <a:rPr lang="en-US"/>
                      <a:pPr>
                        <a:defRPr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[NOM DE CATÉGORIE]</a:t>
                    </a:fld>
                    <a:r>
                      <a:rPr lang="en-US" baseline="0" dirty="0"/>
                      <a:t>
</a:t>
                    </a:r>
                    <a:fld id="{033C664A-04AC-467E-A8EC-916BB68D6C12}" type="PERCENTAGE">
                      <a:rPr lang="en-US" sz="2800" b="1" baseline="0"/>
                      <a:pPr>
                        <a:defRPr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[POURCENTAGE]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980132121940063"/>
                      <c:h val="0.132173913043478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434-4BCE-934B-BC8DC6BAA6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Feuil1!$A$2:$A$5</c:f>
              <c:strCache>
                <c:ptCount val="4"/>
                <c:pt idx="0">
                  <c:v>LICENCE</c:v>
                </c:pt>
                <c:pt idx="1">
                  <c:v>GRADUAT</c:v>
                </c:pt>
                <c:pt idx="2">
                  <c:v>D6+2ANS</c:v>
                </c:pt>
                <c:pt idx="3">
                  <c:v>D6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25</c:v>
                </c:pt>
                <c:pt idx="1">
                  <c:v>14</c:v>
                </c:pt>
                <c:pt idx="2">
                  <c:v>1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03-4CEA-B7B2-C9228DA87C43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defRPr>
            </a:pPr>
            <a:r>
              <a:rPr lang="en-US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ANCIENNETÉ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Times New Roman" panose="02020603050405020304" pitchFamily="18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ANCIENNETE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585-4DF7-9DBB-D4FFB2336C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3DC-421E-937A-B20D24CC51A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585-4DF7-9DBB-D4FFB2336C43}"/>
              </c:ext>
            </c:extLst>
          </c:dPt>
          <c:dPt>
            <c:idx val="3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585-4DF7-9DBB-D4FFB2336C43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fld id="{1FEA3274-01F5-403D-9BAB-A575A5BAC344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
</a:t>
                    </a:r>
                    <a:fld id="{D601D545-F27E-420E-9B25-5C941845A31C}" type="PERCENTAGE">
                      <a:rPr lang="en-US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3DC-421E-937A-B20D24CC51A6}"/>
                </c:ext>
              </c:extLst>
            </c:dLbl>
            <c:dLbl>
              <c:idx val="2"/>
              <c:layout>
                <c:manualLayout>
                  <c:x val="0.21014284090639213"/>
                  <c:y val="-0.23039838707924215"/>
                </c:manualLayout>
              </c:layout>
              <c:tx>
                <c:rich>
                  <a:bodyPr/>
                  <a:lstStyle/>
                  <a:p>
                    <a:fld id="{2A808916-7E83-4B5B-9A5C-CB8FA097ABDF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
</a:t>
                    </a:r>
                    <a:fld id="{F076B00C-4A74-4E2A-9E17-5A08A5E6306C}" type="PERCENTAGE">
                      <a:rPr lang="en-US" sz="2800" b="1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184425158862902"/>
                      <c:h val="0.131144419291762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585-4DF7-9DBB-D4FFB2336C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Feuil1!$A$2:$A$5</c:f>
              <c:strCache>
                <c:ptCount val="4"/>
                <c:pt idx="0">
                  <c:v>35 ANS ET +</c:v>
                </c:pt>
                <c:pt idx="1">
                  <c:v>24-34 ANS</c:v>
                </c:pt>
                <c:pt idx="2">
                  <c:v>10 - 23 ANS</c:v>
                </c:pt>
                <c:pt idx="3">
                  <c:v>MOINS 10 ANS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8</c:v>
                </c:pt>
                <c:pt idx="1">
                  <c:v>7</c:v>
                </c:pt>
                <c:pt idx="2">
                  <c:v>26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DC-421E-937A-B20D24CC51A6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fr-FR" sz="20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Facteurs explicatifs de plafond de verre  selon les Femmes</a:t>
            </a:r>
          </a:p>
        </c:rich>
      </c:tx>
      <c:layout>
        <c:manualLayout>
          <c:xMode val="edge"/>
          <c:yMode val="edge"/>
          <c:x val="0.11595975763799214"/>
          <c:y val="9.313098192873830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8.7344635318297961E-2"/>
          <c:y val="0.18567091033832872"/>
          <c:w val="0.77578307271414282"/>
          <c:h val="0.8139367833101148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Facteurs F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227-49A9-A157-893DA2C825A1}"/>
              </c:ext>
            </c:extLst>
          </c:dPt>
          <c:dPt>
            <c:idx val="1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8E-488D-A658-9B0B05059F7F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227-49A9-A157-893DA2C825A1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227-49A9-A157-893DA2C825A1}"/>
              </c:ext>
            </c:extLst>
          </c:dPt>
          <c:dPt>
            <c:idx val="4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227-49A9-A157-893DA2C825A1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227-49A9-A157-893DA2C825A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227-49A9-A157-893DA2C825A1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FB2A4686-4B2A-4A20-AB65-0DBA3677C4B7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
</a:t>
                    </a:r>
                    <a:fld id="{3055F419-C33C-477B-AC18-32A31FB1A8E2}" type="PERCENTAGE">
                      <a:rPr lang="en-US" sz="2800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227-49A9-A157-893DA2C825A1}"/>
                </c:ext>
              </c:extLst>
            </c:dLbl>
            <c:dLbl>
              <c:idx val="5"/>
              <c:layout>
                <c:manualLayout>
                  <c:x val="9.2694006999125111E-2"/>
                  <c:y val="0.14625467070695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8227-49A9-A157-893DA2C825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Feuil1!$A$2:$A$8</c:f>
              <c:strCache>
                <c:ptCount val="7"/>
                <c:pt idx="0">
                  <c:v>DIFF ETHNO</c:v>
                </c:pt>
                <c:pt idx="1">
                  <c:v>PROMO SUBJ</c:v>
                </c:pt>
                <c:pt idx="2">
                  <c:v>HARCEL</c:v>
                </c:pt>
                <c:pt idx="3">
                  <c:v>RECRUT SUBJ</c:v>
                </c:pt>
                <c:pt idx="4">
                  <c:v>POLIT EGAL H/F</c:v>
                </c:pt>
                <c:pt idx="5">
                  <c:v>MODELE FEM</c:v>
                </c:pt>
                <c:pt idx="6">
                  <c:v>NIVEAU ETUDE</c:v>
                </c:pt>
              </c:strCache>
            </c:strRef>
          </c:cat>
          <c:val>
            <c:numRef>
              <c:f>Feuil1!$B$2:$B$8</c:f>
              <c:numCache>
                <c:formatCode>General</c:formatCode>
                <c:ptCount val="7"/>
                <c:pt idx="0">
                  <c:v>63</c:v>
                </c:pt>
                <c:pt idx="1">
                  <c:v>45</c:v>
                </c:pt>
                <c:pt idx="2">
                  <c:v>42</c:v>
                </c:pt>
                <c:pt idx="3">
                  <c:v>42</c:v>
                </c:pt>
                <c:pt idx="4">
                  <c:v>25</c:v>
                </c:pt>
                <c:pt idx="5">
                  <c:v>13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8E-488D-A658-9B0B05059F7F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Facteurs explicatifs de plafond de verre selon les Hommes</a:t>
            </a:r>
          </a:p>
        </c:rich>
      </c:tx>
      <c:layout>
        <c:manualLayout>
          <c:xMode val="edge"/>
          <c:yMode val="edge"/>
          <c:x val="0.13445844330572282"/>
          <c:y val="2.3515661480503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9.1940188845753737E-2"/>
          <c:y val="0.19805446636698576"/>
          <c:w val="0.77073187080393679"/>
          <c:h val="0.77590442521756064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Facteurs expl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03A-4676-AACC-13DD83146098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03A-4676-AACC-13DD83146098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03A-4676-AACC-13DD8314609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03A-4676-AACC-13DD83146098}"/>
              </c:ext>
            </c:extLst>
          </c:dPt>
          <c:dPt>
            <c:idx val="4"/>
            <c:bubble3D val="0"/>
            <c:spPr>
              <a:solidFill>
                <a:srgbClr val="99FF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03A-4676-AACC-13DD8314609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03A-4676-AACC-13DD8314609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03A-4676-AACC-13DD8314609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F035C82A-66E2-438A-81C6-742464349678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
</a:t>
                    </a:r>
                    <a:fld id="{C64A9D10-AAD4-4F88-AF9E-9558F9AD03CD}" type="PERCENTAGE">
                      <a:rPr lang="en-US" sz="3200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03A-4676-AACC-13DD83146098}"/>
                </c:ext>
              </c:extLst>
            </c:dLbl>
            <c:dLbl>
              <c:idx val="4"/>
              <c:layout>
                <c:manualLayout>
                  <c:x val="2.9744436706671255E-2"/>
                  <c:y val="0.1150157856731407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03A-4676-AACC-13DD83146098}"/>
                </c:ext>
              </c:extLst>
            </c:dLbl>
            <c:dLbl>
              <c:idx val="5"/>
              <c:layout>
                <c:manualLayout>
                  <c:x val="0.36403764916403708"/>
                  <c:y val="8.96945622176510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303A-4676-AACC-13DD83146098}"/>
                </c:ext>
              </c:extLst>
            </c:dLbl>
            <c:dLbl>
              <c:idx val="6"/>
              <c:layout>
                <c:manualLayout>
                  <c:x val="0.37958111305451731"/>
                  <c:y val="0.2376436618234927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303A-4676-AACC-13DD831460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Feuil1!$A$2:$A$8</c:f>
              <c:strCache>
                <c:ptCount val="7"/>
                <c:pt idx="0">
                  <c:v>HARCEL</c:v>
                </c:pt>
                <c:pt idx="1">
                  <c:v>DIFF ETHNO</c:v>
                </c:pt>
                <c:pt idx="2">
                  <c:v>NIVEAU ET</c:v>
                </c:pt>
                <c:pt idx="3">
                  <c:v>PROMOT SUB</c:v>
                </c:pt>
                <c:pt idx="4">
                  <c:v>RECRUT SUB</c:v>
                </c:pt>
                <c:pt idx="5">
                  <c:v>POLIT EGAL H/F</c:v>
                </c:pt>
                <c:pt idx="6">
                  <c:v>MODELE FEM</c:v>
                </c:pt>
              </c:strCache>
            </c:strRef>
          </c:cat>
          <c:val>
            <c:numRef>
              <c:f>Feuil1!$B$2:$B$8</c:f>
              <c:numCache>
                <c:formatCode>General</c:formatCode>
                <c:ptCount val="7"/>
                <c:pt idx="0">
                  <c:v>58</c:v>
                </c:pt>
                <c:pt idx="1">
                  <c:v>22</c:v>
                </c:pt>
                <c:pt idx="2">
                  <c:v>21</c:v>
                </c:pt>
                <c:pt idx="3">
                  <c:v>17</c:v>
                </c:pt>
                <c:pt idx="4">
                  <c:v>6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03A-4676-AACC-13DD83146098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90643273254951"/>
          <c:y val="9.6871643851092815E-2"/>
          <c:w val="0.56798245494121335"/>
          <c:h val="0.88368055791870781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Poids de variable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45-4C7E-8EBC-501B8C2CB37D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45-4C7E-8EBC-501B8C2CB37D}"/>
              </c:ext>
            </c:extLst>
          </c:dPt>
          <c:dPt>
            <c:idx val="2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745-4C7E-8EBC-501B8C2CB37D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745-4C7E-8EBC-501B8C2CB37D}"/>
              </c:ext>
            </c:extLst>
          </c:dPt>
          <c:dPt>
            <c:idx val="4"/>
            <c:bubble3D val="0"/>
            <c:spPr>
              <a:solidFill>
                <a:schemeClr val="tx2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745-4C7E-8EBC-501B8C2CB37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745-4C7E-8EBC-501B8C2CB37D}"/>
              </c:ext>
            </c:extLst>
          </c:dPt>
          <c:dPt>
            <c:idx val="6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745-4C7E-8EBC-501B8C2CB37D}"/>
              </c:ext>
            </c:extLst>
          </c:dPt>
          <c:dLbls>
            <c:dLbl>
              <c:idx val="0"/>
              <c:layout>
                <c:manualLayout>
                  <c:x val="-0.12229933533457299"/>
                  <c:y val="0.1556548684491716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A0AB4DA7-6BF4-412F-A003-67814172C738}" type="CATEGORYNAME">
                      <a:rPr lang="en-US"/>
                      <a:pPr>
                        <a:defRPr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[NOM DE CATÉGORIE]</a:t>
                    </a:fld>
                    <a:r>
                      <a:rPr lang="en-US" baseline="0" dirty="0"/>
                      <a:t>
</a:t>
                    </a:r>
                    <a:fld id="{7A865957-38B2-48DA-8179-2A315A754CB0}" type="PERCENTAGE">
                      <a:rPr lang="en-US" sz="3200" b="1" baseline="0" smtClean="0"/>
                      <a:pPr>
                        <a:defRPr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[POURCENTAGE]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944445750704916"/>
                      <c:h val="0.1516928261955546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745-4C7E-8EBC-501B8C2CB3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Feuil1!$A$2:$A$8</c:f>
              <c:strCache>
                <c:ptCount val="7"/>
                <c:pt idx="0">
                  <c:v>HARCEL</c:v>
                </c:pt>
                <c:pt idx="1">
                  <c:v>DIFF ETHNO</c:v>
                </c:pt>
                <c:pt idx="2">
                  <c:v>PROMOT SUB</c:v>
                </c:pt>
                <c:pt idx="3">
                  <c:v>RECRUT SUB</c:v>
                </c:pt>
                <c:pt idx="4">
                  <c:v>NIVEAU ETUDES</c:v>
                </c:pt>
                <c:pt idx="5">
                  <c:v>POLIT EGAL H/F</c:v>
                </c:pt>
                <c:pt idx="6">
                  <c:v>MODELE FEM</c:v>
                </c:pt>
              </c:strCache>
            </c:strRef>
          </c:cat>
          <c:val>
            <c:numRef>
              <c:f>Feuil1!$B$2:$B$8</c:f>
              <c:numCache>
                <c:formatCode>General</c:formatCode>
                <c:ptCount val="7"/>
                <c:pt idx="0">
                  <c:v>27</c:v>
                </c:pt>
                <c:pt idx="1">
                  <c:v>24</c:v>
                </c:pt>
                <c:pt idx="2">
                  <c:v>17</c:v>
                </c:pt>
                <c:pt idx="3">
                  <c:v>13</c:v>
                </c:pt>
                <c:pt idx="4">
                  <c:v>8</c:v>
                </c:pt>
                <c:pt idx="5">
                  <c:v>7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B3-417A-AA79-F4BC6B93C2E7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3A656B-F3B3-4360-9F3B-F327A3D3D6EF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EDF479-7294-4B98-B671-E4597902EE1B}">
      <dgm:prSet phldrT="[Texte]" phldr="1"/>
      <dgm:spPr/>
      <dgm:t>
        <a:bodyPr/>
        <a:lstStyle/>
        <a:p>
          <a:endParaRPr lang="fr-FR" dirty="0"/>
        </a:p>
      </dgm:t>
    </dgm:pt>
    <dgm:pt modelId="{2FF17F0F-F742-4086-894C-529E0D4DC3A5}" type="parTrans" cxnId="{ED03D584-3CED-42A7-B41F-9663F7D5F7DD}">
      <dgm:prSet/>
      <dgm:spPr/>
      <dgm:t>
        <a:bodyPr/>
        <a:lstStyle/>
        <a:p>
          <a:endParaRPr lang="fr-FR"/>
        </a:p>
      </dgm:t>
    </dgm:pt>
    <dgm:pt modelId="{67E3BCD2-51E1-44B7-9C5C-E2EF04D5F533}" type="sibTrans" cxnId="{ED03D584-3CED-42A7-B41F-9663F7D5F7DD}">
      <dgm:prSet/>
      <dgm:spPr/>
      <dgm:t>
        <a:bodyPr/>
        <a:lstStyle/>
        <a:p>
          <a:endParaRPr lang="fr-FR"/>
        </a:p>
      </dgm:t>
    </dgm:pt>
    <dgm:pt modelId="{CDE715A9-4FEB-4E2B-BBB9-1ADC8AB1428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fr-FR" sz="2800" b="1" dirty="0">
              <a:latin typeface="Century Gothic" panose="020B0502020202020204" pitchFamily="34" charset="0"/>
              <a:cs typeface="Times New Roman" panose="02020603050405020304" pitchFamily="18" charset="0"/>
            </a:rPr>
            <a:t>Proposer des pistes de solutions qui permettraient  l’amélioration de l’égalité professionnelle hommes-femmes dans les divisions provinciales du Haut-Katanga</a:t>
          </a:r>
          <a:endParaRPr lang="fr-FR" altLang="fr-FR" sz="2800" b="1" dirty="0">
            <a:latin typeface="Century Gothic" panose="020B0502020202020204" pitchFamily="34" charset="0"/>
          </a:endParaRPr>
        </a:p>
      </dgm:t>
    </dgm:pt>
    <dgm:pt modelId="{D6AC368A-B399-4A33-AA64-116C44B9E546}" type="parTrans" cxnId="{FA1B58B6-F733-46AF-9781-D42A531C4F34}">
      <dgm:prSet/>
      <dgm:spPr/>
      <dgm:t>
        <a:bodyPr/>
        <a:lstStyle/>
        <a:p>
          <a:endParaRPr lang="fr-FR"/>
        </a:p>
      </dgm:t>
    </dgm:pt>
    <dgm:pt modelId="{DD47878A-EACD-474D-AE54-BEEF91D49F15}" type="sibTrans" cxnId="{FA1B58B6-F733-46AF-9781-D42A531C4F34}">
      <dgm:prSet/>
      <dgm:spPr/>
      <dgm:t>
        <a:bodyPr/>
        <a:lstStyle/>
        <a:p>
          <a:endParaRPr lang="fr-FR"/>
        </a:p>
      </dgm:t>
    </dgm:pt>
    <dgm:pt modelId="{4B2783CA-9EA7-4917-AC55-516FBF1468C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fr-FR" sz="2800" b="1" dirty="0">
              <a:latin typeface="Century Gothic" panose="020B0502020202020204" pitchFamily="34" charset="0"/>
              <a:cs typeface="Times New Roman" panose="02020603050405020304" pitchFamily="18" charset="0"/>
            </a:rPr>
            <a:t>Identifier les facteurs I/O/S qui contribuent à la sous  représentativité des femmes aux postes des cadres supérieurs dans les divisions provinciales du Haut-Katanga</a:t>
          </a:r>
          <a:endParaRPr lang="fr-FR" altLang="fr-FR" sz="2800" b="1" dirty="0">
            <a:latin typeface="Century Gothic" panose="020B0502020202020204" pitchFamily="34" charset="0"/>
          </a:endParaRPr>
        </a:p>
      </dgm:t>
    </dgm:pt>
    <dgm:pt modelId="{D929C9AC-DC4F-4B51-B82C-3739EB04E27A}" type="parTrans" cxnId="{90C9106A-80EB-4FC1-B74B-56AE2C304BE5}">
      <dgm:prSet/>
      <dgm:spPr/>
      <dgm:t>
        <a:bodyPr/>
        <a:lstStyle/>
        <a:p>
          <a:endParaRPr lang="fr-FR"/>
        </a:p>
      </dgm:t>
    </dgm:pt>
    <dgm:pt modelId="{7B61AC7B-04A0-436D-9036-8D14E5892D1B}" type="sibTrans" cxnId="{90C9106A-80EB-4FC1-B74B-56AE2C304BE5}">
      <dgm:prSet/>
      <dgm:spPr/>
      <dgm:t>
        <a:bodyPr/>
        <a:lstStyle/>
        <a:p>
          <a:endParaRPr lang="fr-FR"/>
        </a:p>
      </dgm:t>
    </dgm:pt>
    <dgm:pt modelId="{D0A5305D-E360-4167-8C22-E3CBF0053025}" type="pres">
      <dgm:prSet presAssocID="{123A656B-F3B3-4360-9F3B-F327A3D3D6EF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C56A7506-C96D-4DE9-89BC-6BCFE55DE024}" type="pres">
      <dgm:prSet presAssocID="{123A656B-F3B3-4360-9F3B-F327A3D3D6EF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1CE352-D780-498B-A08B-07667F4CCCBC}" type="pres">
      <dgm:prSet presAssocID="{123A656B-F3B3-4360-9F3B-F327A3D3D6EF}" presName="LeftNode" presStyleLbl="bgImgPlace1" presStyleIdx="0" presStyleCnt="2" custScaleX="252619" custScaleY="109289" custLinFactNeighborX="-85900" custLinFactNeighborY="2053">
        <dgm:presLayoutVars>
          <dgm:chMax val="2"/>
          <dgm:chPref val="2"/>
        </dgm:presLayoutVars>
      </dgm:prSet>
      <dgm:spPr/>
      <dgm:t>
        <a:bodyPr/>
        <a:lstStyle/>
        <a:p>
          <a:endParaRPr lang="fr-FR"/>
        </a:p>
      </dgm:t>
    </dgm:pt>
    <dgm:pt modelId="{1F3F5771-C8B7-4108-85D2-4AC62E2D8A12}" type="pres">
      <dgm:prSet presAssocID="{123A656B-F3B3-4360-9F3B-F327A3D3D6EF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5464D17-74F4-4BF1-953F-F0B8B4763639}" type="pres">
      <dgm:prSet presAssocID="{123A656B-F3B3-4360-9F3B-F327A3D3D6EF}" presName="RightNode" presStyleLbl="bgImgPlace1" presStyleIdx="1" presStyleCnt="2" custScaleX="262866" custScaleY="102264" custLinFactNeighborX="95860" custLinFactNeighborY="2053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  <dgm:pt modelId="{ACE33052-54A8-4ECB-BD06-CF9E44D2FD57}" type="pres">
      <dgm:prSet presAssocID="{123A656B-F3B3-4360-9F3B-F327A3D3D6EF}" presName="TopArrow" presStyleLbl="node1" presStyleIdx="0" presStyleCnt="2" custScaleX="114476" custScaleY="110183"/>
      <dgm:spPr/>
    </dgm:pt>
    <dgm:pt modelId="{1C4245A8-0008-482D-B8CE-6CAF166FC9BF}" type="pres">
      <dgm:prSet presAssocID="{123A656B-F3B3-4360-9F3B-F327A3D3D6EF}" presName="BottomArrow" presStyleLbl="node1" presStyleIdx="1" presStyleCnt="2" custLinFactNeighborX="-1211" custLinFactNeighborY="-2214"/>
      <dgm:spPr/>
    </dgm:pt>
  </dgm:ptLst>
  <dgm:cxnLst>
    <dgm:cxn modelId="{1D9DBC94-4B29-4B17-B769-43AE7BA71907}" type="presOf" srcId="{CDE715A9-4FEB-4E2B-BBB9-1ADC8AB1428C}" destId="{1F3F5771-C8B7-4108-85D2-4AC62E2D8A12}" srcOrd="0" destOrd="0" presId="urn:microsoft.com/office/officeart/2009/layout/ReverseList"/>
    <dgm:cxn modelId="{F01833FD-6A88-4CC5-BCE0-453CDF44C630}" type="presOf" srcId="{4B2783CA-9EA7-4917-AC55-516FBF1468C1}" destId="{3C1CE352-D780-498B-A08B-07667F4CCCBC}" srcOrd="1" destOrd="0" presId="urn:microsoft.com/office/officeart/2009/layout/ReverseList"/>
    <dgm:cxn modelId="{BE59E0CC-FA40-47ED-BA06-747A09A86A09}" type="presOf" srcId="{CDE715A9-4FEB-4E2B-BBB9-1ADC8AB1428C}" destId="{45464D17-74F4-4BF1-953F-F0B8B4763639}" srcOrd="1" destOrd="0" presId="urn:microsoft.com/office/officeart/2009/layout/ReverseList"/>
    <dgm:cxn modelId="{1BEBF611-23FD-4FD3-822C-93C31606D763}" type="presOf" srcId="{123A656B-F3B3-4360-9F3B-F327A3D3D6EF}" destId="{D0A5305D-E360-4167-8C22-E3CBF0053025}" srcOrd="0" destOrd="0" presId="urn:microsoft.com/office/officeart/2009/layout/ReverseList"/>
    <dgm:cxn modelId="{90C9106A-80EB-4FC1-B74B-56AE2C304BE5}" srcId="{123A656B-F3B3-4360-9F3B-F327A3D3D6EF}" destId="{4B2783CA-9EA7-4917-AC55-516FBF1468C1}" srcOrd="0" destOrd="0" parTransId="{D929C9AC-DC4F-4B51-B82C-3739EB04E27A}" sibTransId="{7B61AC7B-04A0-436D-9036-8D14E5892D1B}"/>
    <dgm:cxn modelId="{EFC9A0B5-582A-4348-B86A-DEC9DDB82B8C}" type="presOf" srcId="{4B2783CA-9EA7-4917-AC55-516FBF1468C1}" destId="{C56A7506-C96D-4DE9-89BC-6BCFE55DE024}" srcOrd="0" destOrd="0" presId="urn:microsoft.com/office/officeart/2009/layout/ReverseList"/>
    <dgm:cxn modelId="{FA1B58B6-F733-46AF-9781-D42A531C4F34}" srcId="{123A656B-F3B3-4360-9F3B-F327A3D3D6EF}" destId="{CDE715A9-4FEB-4E2B-BBB9-1ADC8AB1428C}" srcOrd="1" destOrd="0" parTransId="{D6AC368A-B399-4A33-AA64-116C44B9E546}" sibTransId="{DD47878A-EACD-474D-AE54-BEEF91D49F15}"/>
    <dgm:cxn modelId="{ED03D584-3CED-42A7-B41F-9663F7D5F7DD}" srcId="{123A656B-F3B3-4360-9F3B-F327A3D3D6EF}" destId="{4EEDF479-7294-4B98-B671-E4597902EE1B}" srcOrd="2" destOrd="0" parTransId="{2FF17F0F-F742-4086-894C-529E0D4DC3A5}" sibTransId="{67E3BCD2-51E1-44B7-9C5C-E2EF04D5F533}"/>
    <dgm:cxn modelId="{52D1BCE3-5C00-4BA5-AB99-6A7B85A9DE73}" type="presParOf" srcId="{D0A5305D-E360-4167-8C22-E3CBF0053025}" destId="{C56A7506-C96D-4DE9-89BC-6BCFE55DE024}" srcOrd="0" destOrd="0" presId="urn:microsoft.com/office/officeart/2009/layout/ReverseList"/>
    <dgm:cxn modelId="{5A38B997-1CAF-417A-948C-731E0CD2163C}" type="presParOf" srcId="{D0A5305D-E360-4167-8C22-E3CBF0053025}" destId="{3C1CE352-D780-498B-A08B-07667F4CCCBC}" srcOrd="1" destOrd="0" presId="urn:microsoft.com/office/officeart/2009/layout/ReverseList"/>
    <dgm:cxn modelId="{57717F5E-A7E6-4E6D-994B-A9095864271C}" type="presParOf" srcId="{D0A5305D-E360-4167-8C22-E3CBF0053025}" destId="{1F3F5771-C8B7-4108-85D2-4AC62E2D8A12}" srcOrd="2" destOrd="0" presId="urn:microsoft.com/office/officeart/2009/layout/ReverseList"/>
    <dgm:cxn modelId="{849F5C86-F7CE-4F76-AD76-0EE54B425D76}" type="presParOf" srcId="{D0A5305D-E360-4167-8C22-E3CBF0053025}" destId="{45464D17-74F4-4BF1-953F-F0B8B4763639}" srcOrd="3" destOrd="0" presId="urn:microsoft.com/office/officeart/2009/layout/ReverseList"/>
    <dgm:cxn modelId="{CA940B75-1656-4189-95A0-124D8B7D5746}" type="presParOf" srcId="{D0A5305D-E360-4167-8C22-E3CBF0053025}" destId="{ACE33052-54A8-4ECB-BD06-CF9E44D2FD57}" srcOrd="4" destOrd="0" presId="urn:microsoft.com/office/officeart/2009/layout/ReverseList"/>
    <dgm:cxn modelId="{CD342AA2-72C0-453E-8AD6-642A512C976D}" type="presParOf" srcId="{D0A5305D-E360-4167-8C22-E3CBF0053025}" destId="{1C4245A8-0008-482D-B8CE-6CAF166FC9BF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3AE5E0-CF12-4345-A018-B7BF51BBBF76}" type="doc">
      <dgm:prSet loTypeId="urn:microsoft.com/office/officeart/2005/8/layout/vList6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32EE62AD-8E0B-4DBE-B728-16CC54E0B4D2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0"/>
          <a:r>
            <a:rPr lang="fr-FR" sz="2000" b="1" dirty="0">
              <a:latin typeface="Century Gothic" panose="020B0502020202020204" pitchFamily="34" charset="0"/>
              <a:cs typeface="Times New Roman" panose="02020603050405020304" pitchFamily="18" charset="0"/>
            </a:rPr>
            <a:t>Qualitative : étude de cas</a:t>
          </a:r>
          <a:endParaRPr lang="fr-BE" sz="2000" b="1" dirty="0"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33608967-8609-4044-A3CC-53D975A84E86}" type="parTrans" cxnId="{08678C47-6101-4356-97F7-EFC166B899C3}">
      <dgm:prSet/>
      <dgm:spPr/>
      <dgm:t>
        <a:bodyPr/>
        <a:lstStyle/>
        <a:p>
          <a:endParaRPr lang="fr-FR"/>
        </a:p>
      </dgm:t>
    </dgm:pt>
    <dgm:pt modelId="{4B163B50-1FBC-4AE0-BB52-5FCFEE4F17E6}" type="sibTrans" cxnId="{08678C47-6101-4356-97F7-EFC166B899C3}">
      <dgm:prSet/>
      <dgm:spPr/>
      <dgm:t>
        <a:bodyPr/>
        <a:lstStyle/>
        <a:p>
          <a:endParaRPr lang="fr-FR"/>
        </a:p>
      </dgm:t>
    </dgm:pt>
    <dgm:pt modelId="{7F71744F-AF5D-479B-A6EF-05DF608A150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fr-FR" sz="24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Technique de collecte des données</a:t>
          </a:r>
          <a:endParaRPr lang="fr-BE" sz="2400" b="1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4DE5E88C-D650-4C6E-8D11-D4F70B8F648B}" type="parTrans" cxnId="{F4CAFE60-4977-4E77-8855-08C4D73B445B}">
      <dgm:prSet/>
      <dgm:spPr/>
      <dgm:t>
        <a:bodyPr/>
        <a:lstStyle/>
        <a:p>
          <a:endParaRPr lang="fr-FR"/>
        </a:p>
      </dgm:t>
    </dgm:pt>
    <dgm:pt modelId="{8C28078E-5847-4142-A51B-CCE46728F984}" type="sibTrans" cxnId="{F4CAFE60-4977-4E77-8855-08C4D73B445B}">
      <dgm:prSet/>
      <dgm:spPr/>
      <dgm:t>
        <a:bodyPr/>
        <a:lstStyle/>
        <a:p>
          <a:endParaRPr lang="fr-FR"/>
        </a:p>
      </dgm:t>
    </dgm:pt>
    <dgm:pt modelId="{754F607F-50CA-4D78-B090-15A5BCF86D62}">
      <dgm:prSet custT="1"/>
      <dgm:spPr>
        <a:solidFill>
          <a:srgbClr val="92D050">
            <a:alpha val="90000"/>
          </a:srgbClr>
        </a:solidFill>
        <a:ln>
          <a:solidFill>
            <a:srgbClr val="92D050">
              <a:alpha val="90000"/>
            </a:srgbClr>
          </a:solidFill>
        </a:ln>
      </dgm:spPr>
      <dgm:t>
        <a:bodyPr/>
        <a:lstStyle/>
        <a:p>
          <a:pPr rtl="0"/>
          <a:r>
            <a:rPr lang="fr-FR" sz="2000" b="1" dirty="0">
              <a:latin typeface="Century Gothic" panose="020B0502020202020204" pitchFamily="34" charset="0"/>
              <a:cs typeface="Times New Roman" panose="02020603050405020304" pitchFamily="18" charset="0"/>
            </a:rPr>
            <a:t>Entretien  semi-directif </a:t>
          </a:r>
          <a:endParaRPr lang="fr-BE" sz="2000" b="1" dirty="0"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34322F12-A2E5-4362-8781-03D34D5BAE75}" type="parTrans" cxnId="{E6BCE7E4-FBEB-4CE5-B9AF-036733DE89F2}">
      <dgm:prSet/>
      <dgm:spPr/>
      <dgm:t>
        <a:bodyPr/>
        <a:lstStyle/>
        <a:p>
          <a:endParaRPr lang="fr-FR"/>
        </a:p>
      </dgm:t>
    </dgm:pt>
    <dgm:pt modelId="{25768927-D947-4C96-99BB-0DAB8243FB7E}" type="sibTrans" cxnId="{E6BCE7E4-FBEB-4CE5-B9AF-036733DE89F2}">
      <dgm:prSet/>
      <dgm:spPr/>
      <dgm:t>
        <a:bodyPr/>
        <a:lstStyle/>
        <a:p>
          <a:endParaRPr lang="fr-FR"/>
        </a:p>
      </dgm:t>
    </dgm:pt>
    <dgm:pt modelId="{73D75E14-4C81-4E1D-86C4-320CC9586163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fr-FR" sz="24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Technique d’analyse des données</a:t>
          </a:r>
          <a:endParaRPr lang="fr-BE" sz="2400" b="1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0745F975-1797-4FE2-857E-D85BB932587F}" type="parTrans" cxnId="{4F122DCF-8A4C-498E-8C00-E2163189E7EA}">
      <dgm:prSet/>
      <dgm:spPr/>
      <dgm:t>
        <a:bodyPr/>
        <a:lstStyle/>
        <a:p>
          <a:endParaRPr lang="fr-FR"/>
        </a:p>
      </dgm:t>
    </dgm:pt>
    <dgm:pt modelId="{F14AFCDF-2C09-4CC6-9B14-CE4E4AF54D23}" type="sibTrans" cxnId="{4F122DCF-8A4C-498E-8C00-E2163189E7EA}">
      <dgm:prSet/>
      <dgm:spPr/>
      <dgm:t>
        <a:bodyPr/>
        <a:lstStyle/>
        <a:p>
          <a:endParaRPr lang="fr-FR"/>
        </a:p>
      </dgm:t>
    </dgm:pt>
    <dgm:pt modelId="{556EE740-DB40-40CD-B06F-09891A0F1AB2}">
      <dgm:prSet custT="1"/>
      <dgm:spPr>
        <a:solidFill>
          <a:srgbClr val="92D050">
            <a:alpha val="90000"/>
          </a:srgbClr>
        </a:solidFill>
        <a:ln>
          <a:solidFill>
            <a:srgbClr val="92D050">
              <a:alpha val="90000"/>
            </a:srgbClr>
          </a:solidFill>
        </a:ln>
      </dgm:spPr>
      <dgm:t>
        <a:bodyPr/>
        <a:lstStyle/>
        <a:p>
          <a:pPr rtl="0"/>
          <a:r>
            <a:rPr lang="fr-BE" sz="2000" b="1" dirty="0">
              <a:latin typeface="Century Gothic" panose="020B0502020202020204" pitchFamily="34" charset="0"/>
              <a:cs typeface="Times New Roman" panose="02020603050405020304" pitchFamily="18" charset="0"/>
            </a:rPr>
            <a:t>Analyse </a:t>
          </a:r>
          <a:r>
            <a:rPr lang="fr-BE" sz="20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thématique</a:t>
          </a:r>
        </a:p>
      </dgm:t>
    </dgm:pt>
    <dgm:pt modelId="{8C9EF393-C6D2-4030-9CCC-55EC5D3BAD11}" type="parTrans" cxnId="{E1FDC7E8-D029-456F-B132-9B28001C6312}">
      <dgm:prSet/>
      <dgm:spPr/>
      <dgm:t>
        <a:bodyPr/>
        <a:lstStyle/>
        <a:p>
          <a:endParaRPr lang="fr-FR"/>
        </a:p>
      </dgm:t>
    </dgm:pt>
    <dgm:pt modelId="{CAD02DE1-5450-4471-A080-81165A5CD5D9}" type="sibTrans" cxnId="{E1FDC7E8-D029-456F-B132-9B28001C6312}">
      <dgm:prSet/>
      <dgm:spPr/>
      <dgm:t>
        <a:bodyPr/>
        <a:lstStyle/>
        <a:p>
          <a:endParaRPr lang="fr-FR"/>
        </a:p>
      </dgm:t>
    </dgm:pt>
    <dgm:pt modelId="{032230FB-A46E-4B18-BB31-15B553D35B47}">
      <dgm:prSet custT="1"/>
      <dgm:spPr>
        <a:solidFill>
          <a:srgbClr val="92D050">
            <a:alpha val="90000"/>
          </a:srgbClr>
        </a:solidFill>
        <a:ln>
          <a:solidFill>
            <a:srgbClr val="92D050">
              <a:alpha val="90000"/>
            </a:srgbClr>
          </a:solidFill>
        </a:ln>
      </dgm:spPr>
      <dgm:t>
        <a:bodyPr/>
        <a:lstStyle/>
        <a:p>
          <a:pPr rtl="0"/>
          <a:r>
            <a:rPr lang="fr-FR" sz="2000" b="1" dirty="0">
              <a:latin typeface="Century Gothic" panose="020B0502020202020204" pitchFamily="34" charset="0"/>
              <a:cs typeface="Times New Roman" panose="02020603050405020304" pitchFamily="18" charset="0"/>
            </a:rPr>
            <a:t>24 femmes et 24 hommes ayant au minimum 6 ans d’ancienneté</a:t>
          </a:r>
          <a:endParaRPr lang="fr-BE" sz="2000" b="1" dirty="0"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2977F298-48F0-42FD-8331-DD58AE069AB1}" type="parTrans" cxnId="{3E1099F4-BAD4-4D76-BE2E-08A5BAD38A79}">
      <dgm:prSet/>
      <dgm:spPr/>
      <dgm:t>
        <a:bodyPr/>
        <a:lstStyle/>
        <a:p>
          <a:endParaRPr lang="fr-FR"/>
        </a:p>
      </dgm:t>
    </dgm:pt>
    <dgm:pt modelId="{9D24030D-A5BB-4D8F-9150-FA2BDCD876FC}" type="sibTrans" cxnId="{3E1099F4-BAD4-4D76-BE2E-08A5BAD38A79}">
      <dgm:prSet/>
      <dgm:spPr/>
      <dgm:t>
        <a:bodyPr/>
        <a:lstStyle/>
        <a:p>
          <a:endParaRPr lang="fr-FR"/>
        </a:p>
      </dgm:t>
    </dgm:pt>
    <dgm:pt modelId="{5DA99A0A-37DF-454D-BED0-93F76F228DE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fr-FR" sz="28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Méthode</a:t>
          </a:r>
          <a:endParaRPr lang="fr-BE" sz="2800" b="1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B26C5A5C-97DD-4020-BE01-383CC345A90C}" type="sibTrans" cxnId="{6E997910-22EC-4007-979B-54729F64CFC7}">
      <dgm:prSet/>
      <dgm:spPr/>
      <dgm:t>
        <a:bodyPr/>
        <a:lstStyle/>
        <a:p>
          <a:endParaRPr lang="fr-FR"/>
        </a:p>
      </dgm:t>
    </dgm:pt>
    <dgm:pt modelId="{C89B2379-F633-4A52-90B7-822BA7B74C4D}" type="parTrans" cxnId="{6E997910-22EC-4007-979B-54729F64CFC7}">
      <dgm:prSet/>
      <dgm:spPr/>
      <dgm:t>
        <a:bodyPr/>
        <a:lstStyle/>
        <a:p>
          <a:endParaRPr lang="fr-FR"/>
        </a:p>
      </dgm:t>
    </dgm:pt>
    <dgm:pt modelId="{DA5D55C9-F111-445E-A10C-C191FF0D9715}">
      <dgm:prSet custT="1"/>
      <dgm:spPr>
        <a:solidFill>
          <a:srgbClr val="92D050">
            <a:alpha val="90000"/>
          </a:srgbClr>
        </a:solidFill>
        <a:ln>
          <a:solidFill>
            <a:srgbClr val="92D050">
              <a:alpha val="90000"/>
            </a:srgbClr>
          </a:solidFill>
        </a:ln>
      </dgm:spPr>
      <dgm:t>
        <a:bodyPr/>
        <a:lstStyle/>
        <a:p>
          <a:pPr rtl="0"/>
          <a:r>
            <a:rPr lang="fr-BE" sz="2000" b="1" dirty="0">
              <a:latin typeface="Century Gothic" panose="020B0502020202020204" pitchFamily="34" charset="0"/>
              <a:cs typeface="Times New Roman" panose="02020603050405020304" pitchFamily="18" charset="0"/>
            </a:rPr>
            <a:t>Échantillon </a:t>
          </a:r>
          <a:r>
            <a:rPr lang="fr-BE" sz="20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(principe de diversité et représentativité) au seuil de saturation</a:t>
          </a:r>
        </a:p>
      </dgm:t>
    </dgm:pt>
    <dgm:pt modelId="{984EF270-901B-4AD4-9F49-EAA8B703DFB6}" type="parTrans" cxnId="{C23D10F8-ADD6-4B26-ABE1-A6C6DB10241E}">
      <dgm:prSet/>
      <dgm:spPr/>
      <dgm:t>
        <a:bodyPr/>
        <a:lstStyle/>
        <a:p>
          <a:endParaRPr lang="fr-FR"/>
        </a:p>
      </dgm:t>
    </dgm:pt>
    <dgm:pt modelId="{83758139-E533-4BD8-848D-194ACCCC7AEA}" type="sibTrans" cxnId="{C23D10F8-ADD6-4B26-ABE1-A6C6DB10241E}">
      <dgm:prSet/>
      <dgm:spPr/>
      <dgm:t>
        <a:bodyPr/>
        <a:lstStyle/>
        <a:p>
          <a:endParaRPr lang="fr-FR"/>
        </a:p>
      </dgm:t>
    </dgm:pt>
    <dgm:pt modelId="{8444306B-A8F8-4D68-BD9F-9ED311911DD9}">
      <dgm:prSet custT="1"/>
      <dgm:spPr>
        <a:solidFill>
          <a:srgbClr val="92D050">
            <a:alpha val="90000"/>
          </a:srgbClr>
        </a:solidFill>
        <a:ln>
          <a:solidFill>
            <a:srgbClr val="92D050">
              <a:alpha val="90000"/>
            </a:srgbClr>
          </a:solidFill>
        </a:ln>
      </dgm:spPr>
      <dgm:t>
        <a:bodyPr/>
        <a:lstStyle/>
        <a:p>
          <a:pPr rtl="0"/>
          <a:r>
            <a:rPr lang="fr-BE" sz="2000" b="1" dirty="0">
              <a:latin typeface="Century Gothic" panose="020B0502020202020204" pitchFamily="34" charset="0"/>
              <a:cs typeface="Times New Roman" panose="02020603050405020304" pitchFamily="18" charset="0"/>
            </a:rPr>
            <a:t>Le logiciel Nvivo12</a:t>
          </a:r>
          <a:endParaRPr lang="fr-BE" sz="2000" b="1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F65D60A7-1424-46CA-B753-901C086B9D5C}" type="parTrans" cxnId="{55F5DB5E-0487-4C35-A395-8E8E19DD14CD}">
      <dgm:prSet/>
      <dgm:spPr/>
      <dgm:t>
        <a:bodyPr/>
        <a:lstStyle/>
        <a:p>
          <a:endParaRPr lang="fr-FR"/>
        </a:p>
      </dgm:t>
    </dgm:pt>
    <dgm:pt modelId="{28F93315-99E9-4354-BD5D-955EFD7F9BDE}" type="sibTrans" cxnId="{55F5DB5E-0487-4C35-A395-8E8E19DD14CD}">
      <dgm:prSet/>
      <dgm:spPr/>
      <dgm:t>
        <a:bodyPr/>
        <a:lstStyle/>
        <a:p>
          <a:endParaRPr lang="fr-FR"/>
        </a:p>
      </dgm:t>
    </dgm:pt>
    <dgm:pt modelId="{37A69ECA-C73B-436B-B6C0-D135B838A091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0"/>
          <a:r>
            <a:rPr lang="fr-BE" sz="2000" b="1" dirty="0">
              <a:latin typeface="Century Gothic" panose="020B0502020202020204" pitchFamily="34" charset="0"/>
              <a:cs typeface="Times New Roman" panose="02020603050405020304" pitchFamily="18" charset="0"/>
            </a:rPr>
            <a:t>Posture épistémologique :  interprétativiste </a:t>
          </a:r>
        </a:p>
      </dgm:t>
    </dgm:pt>
    <dgm:pt modelId="{9A3C2B4D-F056-4217-8ABD-DC848242D0E5}" type="parTrans" cxnId="{6B5ECE4D-6B9E-4AEC-BAC4-C2242F068577}">
      <dgm:prSet/>
      <dgm:spPr/>
      <dgm:t>
        <a:bodyPr/>
        <a:lstStyle/>
        <a:p>
          <a:endParaRPr lang="fr-FR"/>
        </a:p>
      </dgm:t>
    </dgm:pt>
    <dgm:pt modelId="{A800FE61-98EF-41D0-B0CC-AD588C90F674}" type="sibTrans" cxnId="{6B5ECE4D-6B9E-4AEC-BAC4-C2242F068577}">
      <dgm:prSet/>
      <dgm:spPr/>
      <dgm:t>
        <a:bodyPr/>
        <a:lstStyle/>
        <a:p>
          <a:endParaRPr lang="fr-FR"/>
        </a:p>
      </dgm:t>
    </dgm:pt>
    <dgm:pt modelId="{29DEA72F-2D7A-44F7-B1D3-2EEAE8A27726}">
      <dgm:prSet custT="1"/>
      <dgm:spPr>
        <a:solidFill>
          <a:srgbClr val="92D050">
            <a:alpha val="90000"/>
          </a:srgbClr>
        </a:solidFill>
        <a:ln>
          <a:solidFill>
            <a:srgbClr val="92D050">
              <a:alpha val="90000"/>
            </a:srgbClr>
          </a:solidFill>
        </a:ln>
      </dgm:spPr>
      <dgm:t>
        <a:bodyPr/>
        <a:lstStyle/>
        <a:p>
          <a:pPr rtl="0"/>
          <a:endParaRPr lang="fr-BE" sz="2000" b="1" dirty="0"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5221381C-0FEE-4C0A-A039-EA99AC705196}" type="parTrans" cxnId="{4F8F3811-D0FE-4442-9A0E-7B43B2CD9C91}">
      <dgm:prSet/>
      <dgm:spPr/>
      <dgm:t>
        <a:bodyPr/>
        <a:lstStyle/>
        <a:p>
          <a:endParaRPr lang="fr-FR"/>
        </a:p>
      </dgm:t>
    </dgm:pt>
    <dgm:pt modelId="{BD7C452A-80EF-4FA9-B121-B80F6FA59042}" type="sibTrans" cxnId="{4F8F3811-D0FE-4442-9A0E-7B43B2CD9C91}">
      <dgm:prSet/>
      <dgm:spPr/>
      <dgm:t>
        <a:bodyPr/>
        <a:lstStyle/>
        <a:p>
          <a:endParaRPr lang="fr-FR"/>
        </a:p>
      </dgm:t>
    </dgm:pt>
    <dgm:pt modelId="{745007A0-DED1-4C9D-9E85-C151C5EED7D8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0"/>
          <a:endParaRPr lang="fr-BE" sz="1050" b="1" dirty="0"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5D089DE1-91D2-4796-9878-5D4380A50377}" type="parTrans" cxnId="{9D65F3B1-9467-40C3-9472-9D3D9331A34E}">
      <dgm:prSet/>
      <dgm:spPr/>
      <dgm:t>
        <a:bodyPr/>
        <a:lstStyle/>
        <a:p>
          <a:endParaRPr lang="fr-FR"/>
        </a:p>
      </dgm:t>
    </dgm:pt>
    <dgm:pt modelId="{E822BB05-8DE8-47F0-B896-06F6E93BC8B2}" type="sibTrans" cxnId="{9D65F3B1-9467-40C3-9472-9D3D9331A34E}">
      <dgm:prSet/>
      <dgm:spPr/>
      <dgm:t>
        <a:bodyPr/>
        <a:lstStyle/>
        <a:p>
          <a:endParaRPr lang="fr-FR"/>
        </a:p>
      </dgm:t>
    </dgm:pt>
    <dgm:pt modelId="{6CC4869C-83A9-4188-8E56-9619FC6C3A30}">
      <dgm:prSet custT="1"/>
      <dgm:spPr>
        <a:solidFill>
          <a:srgbClr val="92D050">
            <a:alpha val="90000"/>
          </a:srgbClr>
        </a:solidFill>
        <a:ln>
          <a:solidFill>
            <a:srgbClr val="92D050">
              <a:alpha val="90000"/>
            </a:srgbClr>
          </a:solidFill>
        </a:ln>
      </dgm:spPr>
      <dgm:t>
        <a:bodyPr/>
        <a:lstStyle/>
        <a:p>
          <a:pPr rtl="0"/>
          <a:endParaRPr lang="fr-BE" sz="1000" b="1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30651C88-1B46-45A5-8910-9E842148E69E}" type="parTrans" cxnId="{A8E4D3C0-8DB5-4A36-8F2A-516529468303}">
      <dgm:prSet/>
      <dgm:spPr/>
      <dgm:t>
        <a:bodyPr/>
        <a:lstStyle/>
        <a:p>
          <a:endParaRPr lang="fr-FR"/>
        </a:p>
      </dgm:t>
    </dgm:pt>
    <dgm:pt modelId="{F86C778C-4D94-4769-BF92-E2020A7AB6CF}" type="sibTrans" cxnId="{A8E4D3C0-8DB5-4A36-8F2A-516529468303}">
      <dgm:prSet/>
      <dgm:spPr/>
      <dgm:t>
        <a:bodyPr/>
        <a:lstStyle/>
        <a:p>
          <a:endParaRPr lang="fr-FR"/>
        </a:p>
      </dgm:t>
    </dgm:pt>
    <dgm:pt modelId="{91870243-B9C5-4A55-9097-D017B6B301F6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fr-FR" sz="24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Echantillon</a:t>
          </a:r>
          <a:r>
            <a:rPr lang="fr-FR" sz="4100" b="1" dirty="0">
              <a:latin typeface="Century Gothic" panose="020B0502020202020204" pitchFamily="34" charset="0"/>
              <a:cs typeface="Times New Roman" panose="02020603050405020304" pitchFamily="18" charset="0"/>
            </a:rPr>
            <a:t> </a:t>
          </a:r>
          <a:endParaRPr lang="fr-BE" sz="4100" b="1" dirty="0">
            <a:latin typeface="Century Gothic" panose="020B0502020202020204" pitchFamily="34" charset="0"/>
            <a:cs typeface="Times New Roman" panose="02020603050405020304" pitchFamily="18" charset="0"/>
          </a:endParaRPr>
        </a:p>
      </dgm:t>
    </dgm:pt>
    <dgm:pt modelId="{1AFF01DE-8190-497A-861A-638E29774076}" type="sibTrans" cxnId="{310F8916-BA0F-45FD-B4D9-497F97FB1972}">
      <dgm:prSet/>
      <dgm:spPr/>
      <dgm:t>
        <a:bodyPr/>
        <a:lstStyle/>
        <a:p>
          <a:endParaRPr lang="fr-FR"/>
        </a:p>
      </dgm:t>
    </dgm:pt>
    <dgm:pt modelId="{CC6E7B3B-92F8-4F81-8AC2-59614A85AC26}" type="parTrans" cxnId="{310F8916-BA0F-45FD-B4D9-497F97FB1972}">
      <dgm:prSet/>
      <dgm:spPr/>
      <dgm:t>
        <a:bodyPr/>
        <a:lstStyle/>
        <a:p>
          <a:endParaRPr lang="fr-FR"/>
        </a:p>
      </dgm:t>
    </dgm:pt>
    <dgm:pt modelId="{574E78BF-9808-4E2B-BF44-5614CC13E083}" type="pres">
      <dgm:prSet presAssocID="{B33AE5E0-CF12-4345-A018-B7BF51BBBF7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E459999-FFBD-4EA8-AB60-F3ED67E39D17}" type="pres">
      <dgm:prSet presAssocID="{5DA99A0A-37DF-454D-BED0-93F76F228DEC}" presName="linNode" presStyleCnt="0"/>
      <dgm:spPr/>
    </dgm:pt>
    <dgm:pt modelId="{28E49026-4BF6-41CD-A3CB-A82AC40C3206}" type="pres">
      <dgm:prSet presAssocID="{5DA99A0A-37DF-454D-BED0-93F76F228DEC}" presName="parentShp" presStyleLbl="node1" presStyleIdx="0" presStyleCnt="4" custScaleX="71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0C588C-5AF9-40EC-8D02-21C24AD2ED75}" type="pres">
      <dgm:prSet presAssocID="{5DA99A0A-37DF-454D-BED0-93F76F228DEC}" presName="childShp" presStyleLbl="bgAccFollowNode1" presStyleIdx="0" presStyleCnt="4" custScaleX="96910" custScaleY="118294" custLinFactNeighborX="-438" custLinFactNeighborY="-12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C97180-682A-4B07-BA30-7A43F48DC7A9}" type="pres">
      <dgm:prSet presAssocID="{B26C5A5C-97DD-4020-BE01-383CC345A90C}" presName="spacing" presStyleCnt="0"/>
      <dgm:spPr/>
    </dgm:pt>
    <dgm:pt modelId="{3B23E0AC-3655-412C-809A-45B22E6F40DC}" type="pres">
      <dgm:prSet presAssocID="{7F71744F-AF5D-479B-A6EF-05DF608A150C}" presName="linNode" presStyleCnt="0"/>
      <dgm:spPr/>
    </dgm:pt>
    <dgm:pt modelId="{9C10FFF3-6581-4213-ACC1-0C643B5E559C}" type="pres">
      <dgm:prSet presAssocID="{7F71744F-AF5D-479B-A6EF-05DF608A150C}" presName="parentShp" presStyleLbl="node1" presStyleIdx="1" presStyleCnt="4" custScaleX="70635" custScaleY="11185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3A4BF4-916A-4DC2-A4DE-CA4B3CCC0F4C}" type="pres">
      <dgm:prSet presAssocID="{7F71744F-AF5D-479B-A6EF-05DF608A150C}" presName="childShp" presStyleLbl="bgAccFollowNode1" presStyleIdx="1" presStyleCnt="4" custScaleX="96569" custScaleY="1087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C146B9-69B3-4AF2-903D-2064BE3EDF55}" type="pres">
      <dgm:prSet presAssocID="{8C28078E-5847-4142-A51B-CCE46728F984}" presName="spacing" presStyleCnt="0"/>
      <dgm:spPr/>
    </dgm:pt>
    <dgm:pt modelId="{1B22FF09-8A5B-4817-B819-1D62F7E0F806}" type="pres">
      <dgm:prSet presAssocID="{73D75E14-4C81-4E1D-86C4-320CC9586163}" presName="linNode" presStyleCnt="0"/>
      <dgm:spPr/>
    </dgm:pt>
    <dgm:pt modelId="{F2EDCC56-6F40-4DBF-A634-921077703F0E}" type="pres">
      <dgm:prSet presAssocID="{73D75E14-4C81-4E1D-86C4-320CC9586163}" presName="parentShp" presStyleLbl="node1" presStyleIdx="2" presStyleCnt="4" custScaleX="7025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825E43-4066-4F03-9ABE-5CB9A8C439BA}" type="pres">
      <dgm:prSet presAssocID="{73D75E14-4C81-4E1D-86C4-320CC9586163}" presName="childShp" presStyleLbl="bgAccFollowNode1" presStyleIdx="2" presStyleCnt="4" custScaleX="93134" custLinFactNeighborX="0" custLinFactNeighborY="-36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46655C-F540-42DE-A710-C348AE6372B3}" type="pres">
      <dgm:prSet presAssocID="{F14AFCDF-2C09-4CC6-9B14-CE4E4AF54D23}" presName="spacing" presStyleCnt="0"/>
      <dgm:spPr/>
    </dgm:pt>
    <dgm:pt modelId="{8ED2151E-A0C3-4AC3-AB39-EE48CAE04720}" type="pres">
      <dgm:prSet presAssocID="{91870243-B9C5-4A55-9097-D017B6B301F6}" presName="linNode" presStyleCnt="0"/>
      <dgm:spPr/>
    </dgm:pt>
    <dgm:pt modelId="{989F0DE8-823F-4269-AF2A-F8B5493B3A59}" type="pres">
      <dgm:prSet presAssocID="{91870243-B9C5-4A55-9097-D017B6B301F6}" presName="parentShp" presStyleLbl="node1" presStyleIdx="3" presStyleCnt="4" custScaleX="72196" custScaleY="113982" custLinFactNeighborX="4370" custLinFactNeighborY="-32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9C6F35-EEB0-4A06-A52F-A2CFE79639FE}" type="pres">
      <dgm:prSet presAssocID="{91870243-B9C5-4A55-9097-D017B6B301F6}" presName="childShp" presStyleLbl="bgAccFollowNode1" presStyleIdx="3" presStyleCnt="4" custScaleX="101423" custScaleY="139440" custLinFactNeighborX="6951" custLinFactNeighborY="2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4CAFE60-4977-4E77-8855-08C4D73B445B}" srcId="{B33AE5E0-CF12-4345-A018-B7BF51BBBF76}" destId="{7F71744F-AF5D-479B-A6EF-05DF608A150C}" srcOrd="1" destOrd="0" parTransId="{4DE5E88C-D650-4C6E-8D11-D4F70B8F648B}" sibTransId="{8C28078E-5847-4142-A51B-CCE46728F984}"/>
    <dgm:cxn modelId="{BB1E5337-C74E-42E0-AC12-9F3F843DBEBD}" type="presOf" srcId="{745007A0-DED1-4C9D-9E85-C151C5EED7D8}" destId="{EE0C588C-5AF9-40EC-8D02-21C24AD2ED75}" srcOrd="0" destOrd="0" presId="urn:microsoft.com/office/officeart/2005/8/layout/vList6"/>
    <dgm:cxn modelId="{4FBDE08C-E8B5-436C-B7B5-5F1D5DC20FBC}" type="presOf" srcId="{6CC4869C-83A9-4188-8E56-9619FC6C3A30}" destId="{D4825E43-4066-4F03-9ABE-5CB9A8C439BA}" srcOrd="0" destOrd="0" presId="urn:microsoft.com/office/officeart/2005/8/layout/vList6"/>
    <dgm:cxn modelId="{9D65F3B1-9467-40C3-9472-9D3D9331A34E}" srcId="{5DA99A0A-37DF-454D-BED0-93F76F228DEC}" destId="{745007A0-DED1-4C9D-9E85-C151C5EED7D8}" srcOrd="0" destOrd="0" parTransId="{5D089DE1-91D2-4796-9878-5D4380A50377}" sibTransId="{E822BB05-8DE8-47F0-B896-06F6E93BC8B2}"/>
    <dgm:cxn modelId="{E7BE8617-FB5B-4F5D-9DF3-8FEC6537A33A}" type="presOf" srcId="{032230FB-A46E-4B18-BB31-15B553D35B47}" destId="{819C6F35-EEB0-4A06-A52F-A2CFE79639FE}" srcOrd="0" destOrd="0" presId="urn:microsoft.com/office/officeart/2005/8/layout/vList6"/>
    <dgm:cxn modelId="{6B5ECE4D-6B9E-4AEC-BAC4-C2242F068577}" srcId="{5DA99A0A-37DF-454D-BED0-93F76F228DEC}" destId="{37A69ECA-C73B-436B-B6C0-D135B838A091}" srcOrd="2" destOrd="0" parTransId="{9A3C2B4D-F056-4217-8ABD-DC848242D0E5}" sibTransId="{A800FE61-98EF-41D0-B0CC-AD588C90F674}"/>
    <dgm:cxn modelId="{C02FB080-5CDD-48AE-966C-B7E8EC92F67F}" type="presOf" srcId="{29DEA72F-2D7A-44F7-B1D3-2EEAE8A27726}" destId="{293A4BF4-916A-4DC2-A4DE-CA4B3CCC0F4C}" srcOrd="0" destOrd="0" presId="urn:microsoft.com/office/officeart/2005/8/layout/vList6"/>
    <dgm:cxn modelId="{C23D10F8-ADD6-4B26-ABE1-A6C6DB10241E}" srcId="{91870243-B9C5-4A55-9097-D017B6B301F6}" destId="{DA5D55C9-F111-445E-A10C-C191FF0D9715}" srcOrd="1" destOrd="0" parTransId="{984EF270-901B-4AD4-9F49-EAA8B703DFB6}" sibTransId="{83758139-E533-4BD8-848D-194ACCCC7AEA}"/>
    <dgm:cxn modelId="{77BE785F-9050-4266-8C58-A46FE823813C}" type="presOf" srcId="{7F71744F-AF5D-479B-A6EF-05DF608A150C}" destId="{9C10FFF3-6581-4213-ACC1-0C643B5E559C}" srcOrd="0" destOrd="0" presId="urn:microsoft.com/office/officeart/2005/8/layout/vList6"/>
    <dgm:cxn modelId="{A3792C1A-9194-4CF0-BEBE-956D2EBAE4D0}" type="presOf" srcId="{91870243-B9C5-4A55-9097-D017B6B301F6}" destId="{989F0DE8-823F-4269-AF2A-F8B5493B3A59}" srcOrd="0" destOrd="0" presId="urn:microsoft.com/office/officeart/2005/8/layout/vList6"/>
    <dgm:cxn modelId="{E1FDC7E8-D029-456F-B132-9B28001C6312}" srcId="{73D75E14-4C81-4E1D-86C4-320CC9586163}" destId="{556EE740-DB40-40CD-B06F-09891A0F1AB2}" srcOrd="1" destOrd="0" parTransId="{8C9EF393-C6D2-4030-9CCC-55EC5D3BAD11}" sibTransId="{CAD02DE1-5450-4471-A080-81165A5CD5D9}"/>
    <dgm:cxn modelId="{FF2762D3-334F-4060-BE92-503D487D2304}" type="presOf" srcId="{5DA99A0A-37DF-454D-BED0-93F76F228DEC}" destId="{28E49026-4BF6-41CD-A3CB-A82AC40C3206}" srcOrd="0" destOrd="0" presId="urn:microsoft.com/office/officeart/2005/8/layout/vList6"/>
    <dgm:cxn modelId="{866A001C-4E02-4E2F-B8E0-40572ED6E393}" type="presOf" srcId="{556EE740-DB40-40CD-B06F-09891A0F1AB2}" destId="{D4825E43-4066-4F03-9ABE-5CB9A8C439BA}" srcOrd="0" destOrd="1" presId="urn:microsoft.com/office/officeart/2005/8/layout/vList6"/>
    <dgm:cxn modelId="{A8E4D3C0-8DB5-4A36-8F2A-516529468303}" srcId="{73D75E14-4C81-4E1D-86C4-320CC9586163}" destId="{6CC4869C-83A9-4188-8E56-9619FC6C3A30}" srcOrd="0" destOrd="0" parTransId="{30651C88-1B46-45A5-8910-9E842148E69E}" sibTransId="{F86C778C-4D94-4769-BF92-E2020A7AB6CF}"/>
    <dgm:cxn modelId="{3E1099F4-BAD4-4D76-BE2E-08A5BAD38A79}" srcId="{91870243-B9C5-4A55-9097-D017B6B301F6}" destId="{032230FB-A46E-4B18-BB31-15B553D35B47}" srcOrd="0" destOrd="0" parTransId="{2977F298-48F0-42FD-8331-DD58AE069AB1}" sibTransId="{9D24030D-A5BB-4D8F-9150-FA2BDCD876FC}"/>
    <dgm:cxn modelId="{4F122DCF-8A4C-498E-8C00-E2163189E7EA}" srcId="{B33AE5E0-CF12-4345-A018-B7BF51BBBF76}" destId="{73D75E14-4C81-4E1D-86C4-320CC9586163}" srcOrd="2" destOrd="0" parTransId="{0745F975-1797-4FE2-857E-D85BB932587F}" sibTransId="{F14AFCDF-2C09-4CC6-9B14-CE4E4AF54D23}"/>
    <dgm:cxn modelId="{1D325747-9177-4EF0-82B7-9C2D9B4654CD}" type="presOf" srcId="{32EE62AD-8E0B-4DBE-B728-16CC54E0B4D2}" destId="{EE0C588C-5AF9-40EC-8D02-21C24AD2ED75}" srcOrd="0" destOrd="1" presId="urn:microsoft.com/office/officeart/2005/8/layout/vList6"/>
    <dgm:cxn modelId="{6F956F5F-E88A-4ECC-A506-8A564E1E36B8}" type="presOf" srcId="{8444306B-A8F8-4D68-BD9F-9ED311911DD9}" destId="{D4825E43-4066-4F03-9ABE-5CB9A8C439BA}" srcOrd="0" destOrd="2" presId="urn:microsoft.com/office/officeart/2005/8/layout/vList6"/>
    <dgm:cxn modelId="{D39CCAA0-A914-477E-941E-B65B5710D248}" type="presOf" srcId="{754F607F-50CA-4D78-B090-15A5BCF86D62}" destId="{293A4BF4-916A-4DC2-A4DE-CA4B3CCC0F4C}" srcOrd="0" destOrd="1" presId="urn:microsoft.com/office/officeart/2005/8/layout/vList6"/>
    <dgm:cxn modelId="{68F0CDAB-20B6-42FC-AA83-8963FDAF52A3}" type="presOf" srcId="{37A69ECA-C73B-436B-B6C0-D135B838A091}" destId="{EE0C588C-5AF9-40EC-8D02-21C24AD2ED75}" srcOrd="0" destOrd="2" presId="urn:microsoft.com/office/officeart/2005/8/layout/vList6"/>
    <dgm:cxn modelId="{08678C47-6101-4356-97F7-EFC166B899C3}" srcId="{5DA99A0A-37DF-454D-BED0-93F76F228DEC}" destId="{32EE62AD-8E0B-4DBE-B728-16CC54E0B4D2}" srcOrd="1" destOrd="0" parTransId="{33608967-8609-4044-A3CC-53D975A84E86}" sibTransId="{4B163B50-1FBC-4AE0-BB52-5FCFEE4F17E6}"/>
    <dgm:cxn modelId="{4F8F3811-D0FE-4442-9A0E-7B43B2CD9C91}" srcId="{7F71744F-AF5D-479B-A6EF-05DF608A150C}" destId="{29DEA72F-2D7A-44F7-B1D3-2EEAE8A27726}" srcOrd="0" destOrd="0" parTransId="{5221381C-0FEE-4C0A-A039-EA99AC705196}" sibTransId="{BD7C452A-80EF-4FA9-B121-B80F6FA59042}"/>
    <dgm:cxn modelId="{55F5DB5E-0487-4C35-A395-8E8E19DD14CD}" srcId="{73D75E14-4C81-4E1D-86C4-320CC9586163}" destId="{8444306B-A8F8-4D68-BD9F-9ED311911DD9}" srcOrd="2" destOrd="0" parTransId="{F65D60A7-1424-46CA-B753-901C086B9D5C}" sibTransId="{28F93315-99E9-4354-BD5D-955EFD7F9BDE}"/>
    <dgm:cxn modelId="{6E997910-22EC-4007-979B-54729F64CFC7}" srcId="{B33AE5E0-CF12-4345-A018-B7BF51BBBF76}" destId="{5DA99A0A-37DF-454D-BED0-93F76F228DEC}" srcOrd="0" destOrd="0" parTransId="{C89B2379-F633-4A52-90B7-822BA7B74C4D}" sibTransId="{B26C5A5C-97DD-4020-BE01-383CC345A90C}"/>
    <dgm:cxn modelId="{6F2B7EDD-3913-498F-AAB3-45CD825980D2}" type="presOf" srcId="{73D75E14-4C81-4E1D-86C4-320CC9586163}" destId="{F2EDCC56-6F40-4DBF-A634-921077703F0E}" srcOrd="0" destOrd="0" presId="urn:microsoft.com/office/officeart/2005/8/layout/vList6"/>
    <dgm:cxn modelId="{3358F78B-8559-454D-9120-A4DF24B63A80}" type="presOf" srcId="{B33AE5E0-CF12-4345-A018-B7BF51BBBF76}" destId="{574E78BF-9808-4E2B-BF44-5614CC13E083}" srcOrd="0" destOrd="0" presId="urn:microsoft.com/office/officeart/2005/8/layout/vList6"/>
    <dgm:cxn modelId="{E6BCE7E4-FBEB-4CE5-B9AF-036733DE89F2}" srcId="{7F71744F-AF5D-479B-A6EF-05DF608A150C}" destId="{754F607F-50CA-4D78-B090-15A5BCF86D62}" srcOrd="1" destOrd="0" parTransId="{34322F12-A2E5-4362-8781-03D34D5BAE75}" sibTransId="{25768927-D947-4C96-99BB-0DAB8243FB7E}"/>
    <dgm:cxn modelId="{310F8916-BA0F-45FD-B4D9-497F97FB1972}" srcId="{B33AE5E0-CF12-4345-A018-B7BF51BBBF76}" destId="{91870243-B9C5-4A55-9097-D017B6B301F6}" srcOrd="3" destOrd="0" parTransId="{CC6E7B3B-92F8-4F81-8AC2-59614A85AC26}" sibTransId="{1AFF01DE-8190-497A-861A-638E29774076}"/>
    <dgm:cxn modelId="{98F5C28C-8674-4304-AAC1-6DD2FFDCC6AF}" type="presOf" srcId="{DA5D55C9-F111-445E-A10C-C191FF0D9715}" destId="{819C6F35-EEB0-4A06-A52F-A2CFE79639FE}" srcOrd="0" destOrd="1" presId="urn:microsoft.com/office/officeart/2005/8/layout/vList6"/>
    <dgm:cxn modelId="{24931B57-EDCE-4C15-A91E-1142CD78619B}" type="presParOf" srcId="{574E78BF-9808-4E2B-BF44-5614CC13E083}" destId="{7E459999-FFBD-4EA8-AB60-F3ED67E39D17}" srcOrd="0" destOrd="0" presId="urn:microsoft.com/office/officeart/2005/8/layout/vList6"/>
    <dgm:cxn modelId="{484F2FD3-BA7F-4C0D-B861-EE07361A0EE4}" type="presParOf" srcId="{7E459999-FFBD-4EA8-AB60-F3ED67E39D17}" destId="{28E49026-4BF6-41CD-A3CB-A82AC40C3206}" srcOrd="0" destOrd="0" presId="urn:microsoft.com/office/officeart/2005/8/layout/vList6"/>
    <dgm:cxn modelId="{F3BEB431-149A-4C68-9183-E8DE12E1AD30}" type="presParOf" srcId="{7E459999-FFBD-4EA8-AB60-F3ED67E39D17}" destId="{EE0C588C-5AF9-40EC-8D02-21C24AD2ED75}" srcOrd="1" destOrd="0" presId="urn:microsoft.com/office/officeart/2005/8/layout/vList6"/>
    <dgm:cxn modelId="{2BEB741C-1EAC-41B4-B185-A4CB91DB1A59}" type="presParOf" srcId="{574E78BF-9808-4E2B-BF44-5614CC13E083}" destId="{3DC97180-682A-4B07-BA30-7A43F48DC7A9}" srcOrd="1" destOrd="0" presId="urn:microsoft.com/office/officeart/2005/8/layout/vList6"/>
    <dgm:cxn modelId="{E02DEA27-F753-4A45-84A0-98B8820277EB}" type="presParOf" srcId="{574E78BF-9808-4E2B-BF44-5614CC13E083}" destId="{3B23E0AC-3655-412C-809A-45B22E6F40DC}" srcOrd="2" destOrd="0" presId="urn:microsoft.com/office/officeart/2005/8/layout/vList6"/>
    <dgm:cxn modelId="{F339AE3A-5200-4C8F-B696-904F0BF94344}" type="presParOf" srcId="{3B23E0AC-3655-412C-809A-45B22E6F40DC}" destId="{9C10FFF3-6581-4213-ACC1-0C643B5E559C}" srcOrd="0" destOrd="0" presId="urn:microsoft.com/office/officeart/2005/8/layout/vList6"/>
    <dgm:cxn modelId="{23798D62-3180-4433-9ED8-09883B195731}" type="presParOf" srcId="{3B23E0AC-3655-412C-809A-45B22E6F40DC}" destId="{293A4BF4-916A-4DC2-A4DE-CA4B3CCC0F4C}" srcOrd="1" destOrd="0" presId="urn:microsoft.com/office/officeart/2005/8/layout/vList6"/>
    <dgm:cxn modelId="{78EE874D-858D-4C3A-8B62-63A201E84814}" type="presParOf" srcId="{574E78BF-9808-4E2B-BF44-5614CC13E083}" destId="{58C146B9-69B3-4AF2-903D-2064BE3EDF55}" srcOrd="3" destOrd="0" presId="urn:microsoft.com/office/officeart/2005/8/layout/vList6"/>
    <dgm:cxn modelId="{C3C625E1-1BB4-441F-8158-43BDC266BDD3}" type="presParOf" srcId="{574E78BF-9808-4E2B-BF44-5614CC13E083}" destId="{1B22FF09-8A5B-4817-B819-1D62F7E0F806}" srcOrd="4" destOrd="0" presId="urn:microsoft.com/office/officeart/2005/8/layout/vList6"/>
    <dgm:cxn modelId="{ED7F094E-0B42-4179-985C-F681D0976453}" type="presParOf" srcId="{1B22FF09-8A5B-4817-B819-1D62F7E0F806}" destId="{F2EDCC56-6F40-4DBF-A634-921077703F0E}" srcOrd="0" destOrd="0" presId="urn:microsoft.com/office/officeart/2005/8/layout/vList6"/>
    <dgm:cxn modelId="{FED19626-46F9-48E9-80E6-378A5AD2FA6C}" type="presParOf" srcId="{1B22FF09-8A5B-4817-B819-1D62F7E0F806}" destId="{D4825E43-4066-4F03-9ABE-5CB9A8C439BA}" srcOrd="1" destOrd="0" presId="urn:microsoft.com/office/officeart/2005/8/layout/vList6"/>
    <dgm:cxn modelId="{C6C5837B-55E3-4515-8CC5-5096A98C9D07}" type="presParOf" srcId="{574E78BF-9808-4E2B-BF44-5614CC13E083}" destId="{3B46655C-F540-42DE-A710-C348AE6372B3}" srcOrd="5" destOrd="0" presId="urn:microsoft.com/office/officeart/2005/8/layout/vList6"/>
    <dgm:cxn modelId="{8C6F0782-8FAD-42EA-99AA-1227C46D2ADA}" type="presParOf" srcId="{574E78BF-9808-4E2B-BF44-5614CC13E083}" destId="{8ED2151E-A0C3-4AC3-AB39-EE48CAE04720}" srcOrd="6" destOrd="0" presId="urn:microsoft.com/office/officeart/2005/8/layout/vList6"/>
    <dgm:cxn modelId="{CCDED016-6FC9-4F88-A450-9A8D3AABFD10}" type="presParOf" srcId="{8ED2151E-A0C3-4AC3-AB39-EE48CAE04720}" destId="{989F0DE8-823F-4269-AF2A-F8B5493B3A59}" srcOrd="0" destOrd="0" presId="urn:microsoft.com/office/officeart/2005/8/layout/vList6"/>
    <dgm:cxn modelId="{FDCE6745-FF22-4750-ACE1-D0286D297898}" type="presParOf" srcId="{8ED2151E-A0C3-4AC3-AB39-EE48CAE04720}" destId="{819C6F35-EEB0-4A06-A52F-A2CFE79639FE}" srcOrd="1" destOrd="0" presId="urn:microsoft.com/office/officeart/2005/8/layout/vList6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CE352-D780-498B-A08B-07667F4CCCBC}">
      <dsp:nvSpPr>
        <dsp:cNvPr id="0" name=""/>
        <dsp:cNvSpPr/>
      </dsp:nvSpPr>
      <dsp:spPr>
        <a:xfrm rot="16200000">
          <a:off x="1098304" y="145959"/>
          <a:ext cx="3734755" cy="5275556"/>
        </a:xfrm>
        <a:prstGeom prst="round2SameRect">
          <a:avLst>
            <a:gd name="adj1" fmla="val 16670"/>
            <a:gd name="adj2" fmla="val 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6680" tIns="177800" rIns="160020" bIns="17780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Identifier les facteurs I/O/S qui contribuent à la sous  représentativité des femmes aux postes des cadres supérieurs dans les divisions provinciales du Haut-Katanga</a:t>
          </a:r>
          <a:endParaRPr lang="fr-FR" altLang="fr-FR" sz="2800" b="1" kern="1200" dirty="0">
            <a:latin typeface="Century Gothic" panose="020B0502020202020204" pitchFamily="34" charset="0"/>
          </a:endParaRPr>
        </a:p>
      </dsp:txBody>
      <dsp:txXfrm rot="5400000">
        <a:off x="510253" y="1098708"/>
        <a:ext cx="5093207" cy="3370057"/>
      </dsp:txXfrm>
    </dsp:sp>
    <dsp:sp modelId="{45464D17-74F4-4BF1-953F-F0B8B4763639}">
      <dsp:nvSpPr>
        <dsp:cNvPr id="0" name=""/>
        <dsp:cNvSpPr/>
      </dsp:nvSpPr>
      <dsp:spPr>
        <a:xfrm rot="5400000">
          <a:off x="7197287" y="38963"/>
          <a:ext cx="3494688" cy="5489549"/>
        </a:xfrm>
        <a:prstGeom prst="round2SameRect">
          <a:avLst>
            <a:gd name="adj1" fmla="val 16670"/>
            <a:gd name="adj2" fmla="val 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60020" tIns="177800" rIns="106680" bIns="17780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Proposer des pistes de solutions qui permettraient  l’amélioration de l’égalité professionnelle hommes-femmes dans les divisions provinciales du Haut-Katanga</a:t>
          </a:r>
          <a:endParaRPr lang="fr-FR" altLang="fr-FR" sz="2800" b="1" kern="1200" dirty="0">
            <a:latin typeface="Century Gothic" panose="020B0502020202020204" pitchFamily="34" charset="0"/>
          </a:endParaRPr>
        </a:p>
      </dsp:txBody>
      <dsp:txXfrm rot="-5400000">
        <a:off x="6199857" y="1207021"/>
        <a:ext cx="5318922" cy="3153434"/>
      </dsp:txXfrm>
    </dsp:sp>
    <dsp:sp modelId="{ACE33052-54A8-4ECB-BD06-CF9E44D2FD57}">
      <dsp:nvSpPr>
        <dsp:cNvPr id="0" name=""/>
        <dsp:cNvSpPr/>
      </dsp:nvSpPr>
      <dsp:spPr>
        <a:xfrm>
          <a:off x="4601339" y="-55575"/>
          <a:ext cx="2499209" cy="2405368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4245A8-0008-482D-B8CE-6CAF166FC9BF}">
      <dsp:nvSpPr>
        <dsp:cNvPr id="0" name=""/>
        <dsp:cNvSpPr/>
      </dsp:nvSpPr>
      <dsp:spPr>
        <a:xfrm rot="10800000">
          <a:off x="4732919" y="3139653"/>
          <a:ext cx="2183172" cy="218306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0C588C-5AF9-40EC-8D02-21C24AD2ED75}">
      <dsp:nvSpPr>
        <dsp:cNvPr id="0" name=""/>
        <dsp:cNvSpPr/>
      </dsp:nvSpPr>
      <dsp:spPr>
        <a:xfrm>
          <a:off x="3625729" y="1675"/>
          <a:ext cx="6023359" cy="1405145"/>
        </a:xfrm>
        <a:prstGeom prst="rightArrow">
          <a:avLst>
            <a:gd name="adj1" fmla="val 75000"/>
            <a:gd name="adj2" fmla="val 50000"/>
          </a:avLst>
        </a:prstGeom>
        <a:solidFill>
          <a:srgbClr val="92D050">
            <a:alpha val="90000"/>
          </a:srgb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6672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BE" sz="1050" b="1" kern="1200" dirty="0">
            <a:latin typeface="Century Gothic" panose="020B0502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Qualitative : étude de cas</a:t>
          </a:r>
          <a:endParaRPr lang="fr-BE" sz="2000" b="1" kern="1200" dirty="0">
            <a:latin typeface="Century Gothic" panose="020B0502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20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Posture épistémologique :  interprétativiste </a:t>
          </a:r>
        </a:p>
      </dsp:txBody>
      <dsp:txXfrm>
        <a:off x="3625729" y="177318"/>
        <a:ext cx="5496430" cy="1053859"/>
      </dsp:txXfrm>
    </dsp:sp>
    <dsp:sp modelId="{28E49026-4BF6-41CD-A3CB-A82AC40C3206}">
      <dsp:nvSpPr>
        <dsp:cNvPr id="0" name=""/>
        <dsp:cNvSpPr/>
      </dsp:nvSpPr>
      <dsp:spPr>
        <a:xfrm>
          <a:off x="701914" y="111824"/>
          <a:ext cx="2941963" cy="1187841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Méthode</a:t>
          </a:r>
          <a:endParaRPr lang="fr-BE" sz="2800" b="1" kern="120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759900" y="169810"/>
        <a:ext cx="2825991" cy="1071869"/>
      </dsp:txXfrm>
    </dsp:sp>
    <dsp:sp modelId="{293A4BF4-916A-4DC2-A4DE-CA4B3CCC0F4C}">
      <dsp:nvSpPr>
        <dsp:cNvPr id="0" name=""/>
        <dsp:cNvSpPr/>
      </dsp:nvSpPr>
      <dsp:spPr>
        <a:xfrm>
          <a:off x="3646913" y="1545293"/>
          <a:ext cx="6002164" cy="1292265"/>
        </a:xfrm>
        <a:prstGeom prst="rightArrow">
          <a:avLst>
            <a:gd name="adj1" fmla="val 75000"/>
            <a:gd name="adj2" fmla="val 50000"/>
          </a:avLst>
        </a:prstGeom>
        <a:solidFill>
          <a:srgbClr val="92D050">
            <a:alpha val="90000"/>
          </a:srgbClr>
        </a:solidFill>
        <a:ln w="9525" cap="flat" cmpd="sng" algn="ctr">
          <a:solidFill>
            <a:srgbClr val="92D050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BE" sz="2000" b="1" kern="1200" dirty="0">
            <a:latin typeface="Century Gothic" panose="020B0502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Entretien  semi-directif </a:t>
          </a:r>
          <a:endParaRPr lang="fr-BE" sz="2000" b="1" kern="1200" dirty="0"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3646913" y="1706826"/>
        <a:ext cx="5517565" cy="969199"/>
      </dsp:txXfrm>
    </dsp:sp>
    <dsp:sp modelId="{9C10FFF3-6581-4213-ACC1-0C643B5E559C}">
      <dsp:nvSpPr>
        <dsp:cNvPr id="0" name=""/>
        <dsp:cNvSpPr/>
      </dsp:nvSpPr>
      <dsp:spPr>
        <a:xfrm>
          <a:off x="720074" y="1527102"/>
          <a:ext cx="2926839" cy="1328648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Technique de collecte des données</a:t>
          </a:r>
          <a:endParaRPr lang="fr-BE" sz="2400" b="1" kern="120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784933" y="1591961"/>
        <a:ext cx="2797121" cy="1198930"/>
      </dsp:txXfrm>
    </dsp:sp>
    <dsp:sp modelId="{D4825E43-4066-4F03-9ABE-5CB9A8C439BA}">
      <dsp:nvSpPr>
        <dsp:cNvPr id="0" name=""/>
        <dsp:cNvSpPr/>
      </dsp:nvSpPr>
      <dsp:spPr>
        <a:xfrm>
          <a:off x="3744425" y="2931737"/>
          <a:ext cx="5794323" cy="1187841"/>
        </a:xfrm>
        <a:prstGeom prst="rightArrow">
          <a:avLst>
            <a:gd name="adj1" fmla="val 75000"/>
            <a:gd name="adj2" fmla="val 50000"/>
          </a:avLst>
        </a:prstGeom>
        <a:solidFill>
          <a:srgbClr val="92D050">
            <a:alpha val="90000"/>
          </a:srgbClr>
        </a:solidFill>
        <a:ln w="9525" cap="flat" cmpd="sng" algn="ctr">
          <a:solidFill>
            <a:srgbClr val="92D050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t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BE" sz="1000" b="1" kern="120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20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Analyse </a:t>
          </a:r>
          <a:r>
            <a:rPr lang="fr-BE" sz="2000" b="1" kern="120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thématique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20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Le logiciel Nvivo12</a:t>
          </a:r>
          <a:endParaRPr lang="fr-BE" sz="2000" b="1" kern="120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3744425" y="3080217"/>
        <a:ext cx="5348883" cy="890881"/>
      </dsp:txXfrm>
    </dsp:sp>
    <dsp:sp modelId="{F2EDCC56-6F40-4DBF-A634-921077703F0E}">
      <dsp:nvSpPr>
        <dsp:cNvPr id="0" name=""/>
        <dsp:cNvSpPr/>
      </dsp:nvSpPr>
      <dsp:spPr>
        <a:xfrm>
          <a:off x="830403" y="2974534"/>
          <a:ext cx="2914022" cy="1187841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Technique d’analyse des données</a:t>
          </a:r>
          <a:endParaRPr lang="fr-BE" sz="2400" b="1" kern="1200" dirty="0">
            <a:solidFill>
              <a:schemeClr val="tx1"/>
            </a:solidFill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888389" y="3032520"/>
        <a:ext cx="2798050" cy="1071869"/>
      </dsp:txXfrm>
    </dsp:sp>
    <dsp:sp modelId="{819C6F35-EEB0-4A06-A52F-A2CFE79639FE}">
      <dsp:nvSpPr>
        <dsp:cNvPr id="0" name=""/>
        <dsp:cNvSpPr/>
      </dsp:nvSpPr>
      <dsp:spPr>
        <a:xfrm>
          <a:off x="3816428" y="4284332"/>
          <a:ext cx="6303860" cy="1656326"/>
        </a:xfrm>
        <a:prstGeom prst="rightArrow">
          <a:avLst>
            <a:gd name="adj1" fmla="val 75000"/>
            <a:gd name="adj2" fmla="val 50000"/>
          </a:avLst>
        </a:prstGeom>
        <a:solidFill>
          <a:srgbClr val="92D050">
            <a:alpha val="90000"/>
          </a:srgbClr>
        </a:solidFill>
        <a:ln w="9525" cap="flat" cmpd="sng" algn="ctr">
          <a:solidFill>
            <a:srgbClr val="92D050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24 femmes et 24 hommes ayant au minimum 6 ans d’ancienneté</a:t>
          </a:r>
          <a:endParaRPr lang="fr-BE" sz="2000" b="1" kern="1200" dirty="0">
            <a:latin typeface="Century Gothic" panose="020B0502020202020204" pitchFamily="34" charset="0"/>
            <a:cs typeface="Times New Roman" panose="02020603050405020304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20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Échantillon </a:t>
          </a:r>
          <a:r>
            <a:rPr lang="fr-BE" sz="2000" b="1" kern="120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(principe de diversité et représentativité) au seuil de saturation</a:t>
          </a:r>
        </a:p>
      </dsp:txBody>
      <dsp:txXfrm>
        <a:off x="3816428" y="4491373"/>
        <a:ext cx="5682738" cy="1242244"/>
      </dsp:txXfrm>
    </dsp:sp>
    <dsp:sp modelId="{989F0DE8-823F-4269-AF2A-F8B5493B3A59}">
      <dsp:nvSpPr>
        <dsp:cNvPr id="0" name=""/>
        <dsp:cNvSpPr/>
      </dsp:nvSpPr>
      <dsp:spPr>
        <a:xfrm>
          <a:off x="808498" y="4428489"/>
          <a:ext cx="2991520" cy="1353925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rPr>
            <a:t>Echantillon</a:t>
          </a:r>
          <a:r>
            <a:rPr lang="fr-FR" sz="4100" b="1" kern="1200" dirty="0">
              <a:latin typeface="Century Gothic" panose="020B0502020202020204" pitchFamily="34" charset="0"/>
              <a:cs typeface="Times New Roman" panose="02020603050405020304" pitchFamily="18" charset="0"/>
            </a:rPr>
            <a:t> </a:t>
          </a:r>
          <a:endParaRPr lang="fr-BE" sz="4100" b="1" kern="1200" dirty="0">
            <a:latin typeface="Century Gothic" panose="020B0502020202020204" pitchFamily="34" charset="0"/>
            <a:cs typeface="Times New Roman" panose="02020603050405020304" pitchFamily="18" charset="0"/>
          </a:endParaRPr>
        </a:p>
      </dsp:txBody>
      <dsp:txXfrm>
        <a:off x="874591" y="4494582"/>
        <a:ext cx="2859334" cy="12217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F5778-9ED0-4830-BAE5-36F4F06D30F3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F0E68-D2A2-4D46-AFFE-5A80DD2B8A9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426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952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0E68-D2A2-4D46-AFFE-5A80DD2B8A92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5040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952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0E68-D2A2-4D46-AFFE-5A80DD2B8A92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5232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952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0E68-D2A2-4D46-AFFE-5A80DD2B8A92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7388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079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878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084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8391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577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036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562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193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937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573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20670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C4A9D7F6-2F85-46BE-8CFA-49878678CA3B}" type="datetimeFigureOut">
              <a:rPr lang="fr-FR" smtClean="0"/>
              <a:t>04/02/2022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93B5187-AC15-43FF-89DF-974512FCA84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827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03512" y="980728"/>
            <a:ext cx="10117124" cy="329585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BE" sz="36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PLAFOND DE VERRE À L’ÉGALITÉ PROFESSIONNELLE HOMME-FEMME DANS LA FONCTION PUBLIQUE EN </a:t>
            </a:r>
            <a:r>
              <a:rPr lang="fr-BE" sz="36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RDC</a:t>
            </a:r>
            <a:r>
              <a:rPr lang="fr-BE" sz="12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fr-BE" sz="12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fr-BE" sz="12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fr-BE" sz="12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fr-BE" sz="28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CAS </a:t>
            </a:r>
            <a:r>
              <a:rPr lang="fr-BE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DES DIVISIONS PROVINCIALES </a:t>
            </a:r>
            <a:r>
              <a:rPr lang="fr-BE" sz="28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DU </a:t>
            </a:r>
            <a:r>
              <a:rPr lang="fr-BE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HAUT-KATANGA </a:t>
            </a:r>
            <a:r>
              <a:rPr lang="fr-BE" sz="36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fr-BE" sz="36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fr-BE" sz="36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fr-BE" sz="36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endParaRPr lang="fr-BE" sz="36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7488" y="3429000"/>
            <a:ext cx="10053518" cy="2952328"/>
          </a:xfrm>
        </p:spPr>
        <p:txBody>
          <a:bodyPr>
            <a:normAutofit fontScale="25000" lnSpcReduction="20000"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Tx/>
              <a:buNone/>
              <a:defRPr/>
            </a:pPr>
            <a:r>
              <a:rPr lang="fr-FR" altLang="fr-FR" sz="1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Mémoire de DEA en S</a:t>
            </a:r>
            <a:r>
              <a:rPr lang="fr-FR" altLang="fr-FR" sz="128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ciences </a:t>
            </a:r>
            <a:r>
              <a:rPr lang="fr-FR" altLang="fr-FR" sz="1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 gestion</a:t>
            </a:r>
          </a:p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Tx/>
              <a:buNone/>
              <a:defRPr/>
            </a:pPr>
            <a:endParaRPr lang="fr-FR" altLang="fr-FR" sz="12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Tx/>
              <a:buNone/>
              <a:defRPr/>
            </a:pPr>
            <a:r>
              <a:rPr lang="fr-FR" altLang="fr-FR" sz="128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KITENGE </a:t>
            </a:r>
            <a:r>
              <a:rPr lang="fr-FR" altLang="fr-FR" sz="1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MANINGO Sara</a:t>
            </a:r>
          </a:p>
          <a:p>
            <a:pPr algn="ctr"/>
            <a:endParaRPr lang="fr-FR" sz="96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96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Directeur : M’BAYO MUSEWA Laki Maurice</a:t>
            </a:r>
          </a:p>
          <a:p>
            <a:pPr marL="0" indent="0" algn="ctr">
              <a:buNone/>
            </a:pPr>
            <a:r>
              <a:rPr lang="fr-FR" sz="96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           Professeur ordinaire </a:t>
            </a:r>
            <a:endParaRPr lang="fr-BE" sz="96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BE" sz="96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fr-BE" dirty="0">
                <a:latin typeface="Century Gothic" panose="020B0502020202020204" pitchFamily="34" charset="0"/>
                <a:cs typeface="Times New Roman" panose="02020603050405020304" pitchFamily="18" charset="0"/>
              </a:rPr>
              <a:t>                                                                                      </a:t>
            </a:r>
          </a:p>
          <a:p>
            <a:endParaRPr lang="fr-BE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BE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fr-BE" dirty="0">
                <a:latin typeface="Century Gothic" panose="020B0502020202020204" pitchFamily="34" charset="0"/>
                <a:cs typeface="Times New Roman" panose="02020603050405020304" pitchFamily="18" charset="0"/>
              </a:rPr>
              <a:t>                                            </a:t>
            </a:r>
          </a:p>
        </p:txBody>
      </p:sp>
      <p:pic>
        <p:nvPicPr>
          <p:cNvPr id="4" name="Image 3" descr="C:\Users\NET\Desktop\Elements Bureau\imprimerie\unilu 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65" y="526338"/>
            <a:ext cx="2025681" cy="1698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601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31207" y="319354"/>
            <a:ext cx="8079581" cy="729677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Modèle théorique explicatif</a:t>
            </a:r>
            <a:r>
              <a:rPr lang="fr-FR" sz="3600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fr-FR" sz="3600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endParaRPr lang="fr-BE" sz="3600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17132" y="745098"/>
            <a:ext cx="2840658" cy="645095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Variables indépendantes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863390" y="1550640"/>
            <a:ext cx="3008474" cy="538397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 niveau d’études</a:t>
            </a:r>
            <a:endParaRPr lang="fr-BE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889080" y="2241729"/>
            <a:ext cx="2994330" cy="73999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Les processus informels de recrutement</a:t>
            </a:r>
            <a:endParaRPr lang="fr-BE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863389" y="3084925"/>
            <a:ext cx="2994330" cy="69152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Les processus informels de promotion </a:t>
            </a:r>
            <a:endParaRPr lang="fr-BE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79459" y="3879657"/>
            <a:ext cx="2977988" cy="89268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 manque de politique d’égalité hommes-femmes</a:t>
            </a:r>
            <a:endParaRPr lang="fr-BE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93875" y="4875544"/>
            <a:ext cx="2977988" cy="804064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 manque d’exploitation de modèles féminins</a:t>
            </a:r>
            <a:endParaRPr lang="fr-BE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93708" y="5934103"/>
            <a:ext cx="2963739" cy="72354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La différence ethnoculturelle</a:t>
            </a:r>
            <a:endParaRPr lang="fr-BE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endParaRPr lang="fr-BE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Parenthèse fermante 6">
            <a:extLst>
              <a:ext uri="{FF2B5EF4-FFF2-40B4-BE49-F238E27FC236}">
                <a16:creationId xmlns:a16="http://schemas.microsoft.com/office/drawing/2014/main" id="{E601793B-4A2E-4F36-A80B-9DA1D3924299}"/>
              </a:ext>
            </a:extLst>
          </p:cNvPr>
          <p:cNvSpPr/>
          <p:nvPr/>
        </p:nvSpPr>
        <p:spPr>
          <a:xfrm>
            <a:off x="4857447" y="1740120"/>
            <a:ext cx="1440160" cy="4621814"/>
          </a:xfrm>
          <a:prstGeom prst="rightBracke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3F529FC-A5D5-4435-8F47-85C0623CF1A3}"/>
              </a:ext>
            </a:extLst>
          </p:cNvPr>
          <p:cNvCxnSpPr>
            <a:stCxn id="19" idx="3"/>
          </p:cNvCxnSpPr>
          <p:nvPr/>
        </p:nvCxnSpPr>
        <p:spPr>
          <a:xfrm flipV="1">
            <a:off x="4883410" y="2611724"/>
            <a:ext cx="1440160" cy="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79DDDC2-B100-4079-886D-ADE99C838192}"/>
              </a:ext>
            </a:extLst>
          </p:cNvPr>
          <p:cNvCxnSpPr/>
          <p:nvPr/>
        </p:nvCxnSpPr>
        <p:spPr>
          <a:xfrm flipV="1">
            <a:off x="4851785" y="3442994"/>
            <a:ext cx="1440160" cy="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4131764E-3554-4858-A681-3F38208A848C}"/>
              </a:ext>
            </a:extLst>
          </p:cNvPr>
          <p:cNvCxnSpPr>
            <a:cxnSpLocks/>
          </p:cNvCxnSpPr>
          <p:nvPr/>
        </p:nvCxnSpPr>
        <p:spPr>
          <a:xfrm flipV="1">
            <a:off x="4857447" y="4295508"/>
            <a:ext cx="1440160" cy="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147CE51-A132-4E51-AFD7-AAC5B9BE50CD}"/>
              </a:ext>
            </a:extLst>
          </p:cNvPr>
          <p:cNvCxnSpPr/>
          <p:nvPr/>
        </p:nvCxnSpPr>
        <p:spPr>
          <a:xfrm flipV="1">
            <a:off x="4871863" y="5253603"/>
            <a:ext cx="1440160" cy="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4184F721-8F95-4B89-AC3C-162C0927C8BF}"/>
              </a:ext>
            </a:extLst>
          </p:cNvPr>
          <p:cNvSpPr/>
          <p:nvPr/>
        </p:nvSpPr>
        <p:spPr>
          <a:xfrm>
            <a:off x="6346449" y="3192223"/>
            <a:ext cx="504056" cy="1456567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Oval 88">
            <a:extLst>
              <a:ext uri="{FF2B5EF4-FFF2-40B4-BE49-F238E27FC236}">
                <a16:creationId xmlns:a16="http://schemas.microsoft.com/office/drawing/2014/main" id="{6AEB0B45-1B15-4B50-9E4D-5CDEFB9DD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0505" y="2022977"/>
            <a:ext cx="2722562" cy="427289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lIns="63094" tIns="31547" rIns="63094" bIns="31547" anchor="ctr"/>
          <a:lstStyle>
            <a:lvl1pPr defTabSz="912813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BE" altLang="fr-FR" sz="28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Plafond de verre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064CDCB-C6AE-42EF-89F7-7E019B68B356}"/>
              </a:ext>
            </a:extLst>
          </p:cNvPr>
          <p:cNvSpPr/>
          <p:nvPr/>
        </p:nvSpPr>
        <p:spPr>
          <a:xfrm>
            <a:off x="6791457" y="745098"/>
            <a:ext cx="2840658" cy="645095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Variables dépendante</a:t>
            </a:r>
          </a:p>
        </p:txBody>
      </p:sp>
    </p:spTree>
    <p:extLst>
      <p:ext uri="{BB962C8B-B14F-4D97-AF65-F5344CB8AC3E}">
        <p14:creationId xmlns:p14="http://schemas.microsoft.com/office/powerpoint/2010/main" val="1054898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67608" y="80628"/>
            <a:ext cx="6589199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6. Méthodologie  de recherche</a:t>
            </a:r>
            <a:endParaRPr lang="fr-BE" sz="3600" b="1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162235"/>
              </p:ext>
            </p:extLst>
          </p:nvPr>
        </p:nvGraphicFramePr>
        <p:xfrm>
          <a:off x="263352" y="584684"/>
          <a:ext cx="10369152" cy="594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99189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31207" y="188641"/>
            <a:ext cx="8079581" cy="648072"/>
          </a:xfrm>
        </p:spPr>
        <p:txBody>
          <a:bodyPr>
            <a:noAutofit/>
          </a:bodyPr>
          <a:lstStyle/>
          <a:p>
            <a:pPr algn="ctr"/>
            <a:r>
              <a:rPr lang="fr-BE" sz="36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Composition de l’échantillon</a:t>
            </a:r>
            <a:endParaRPr lang="fr-FR" sz="36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31206" y="1052737"/>
            <a:ext cx="8065294" cy="4706842"/>
          </a:xfrm>
        </p:spPr>
        <p:txBody>
          <a:bodyPr>
            <a:normAutofit/>
          </a:bodyPr>
          <a:lstStyle/>
          <a:p>
            <a:endParaRPr lang="fr-FR" sz="3200" b="1" dirty="0">
              <a:latin typeface="Century Gothic" panose="020B0502020202020204" pitchFamily="34" charset="0"/>
            </a:endParaRPr>
          </a:p>
          <a:p>
            <a:endParaRPr lang="fr-FR" sz="32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3437778102"/>
              </p:ext>
            </p:extLst>
          </p:nvPr>
        </p:nvGraphicFramePr>
        <p:xfrm>
          <a:off x="479376" y="1514363"/>
          <a:ext cx="5256584" cy="4650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951724404"/>
              </p:ext>
            </p:extLst>
          </p:nvPr>
        </p:nvGraphicFramePr>
        <p:xfrm>
          <a:off x="6816080" y="1514363"/>
          <a:ext cx="4680520" cy="4362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1667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9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920" y="370798"/>
            <a:ext cx="8079581" cy="625211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Echantillon (suite</a:t>
            </a:r>
            <a:r>
              <a:rPr lang="fr-FR" sz="4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230667"/>
              </p:ext>
            </p:extLst>
          </p:nvPr>
        </p:nvGraphicFramePr>
        <p:xfrm>
          <a:off x="1524001" y="1341438"/>
          <a:ext cx="4355976" cy="511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1087220669"/>
              </p:ext>
            </p:extLst>
          </p:nvPr>
        </p:nvGraphicFramePr>
        <p:xfrm>
          <a:off x="5844480" y="1341438"/>
          <a:ext cx="4716016" cy="4967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60283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9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31504" y="172660"/>
            <a:ext cx="8280920" cy="461665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7. Résultats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596983"/>
              </p:ext>
            </p:extLst>
          </p:nvPr>
        </p:nvGraphicFramePr>
        <p:xfrm>
          <a:off x="191344" y="1772816"/>
          <a:ext cx="576064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B5D3A87C-1E92-4A36-BBEB-6C8FFE731099}"/>
              </a:ext>
            </a:extLst>
          </p:cNvPr>
          <p:cNvSpPr txBox="1"/>
          <p:nvPr/>
        </p:nvSpPr>
        <p:spPr>
          <a:xfrm>
            <a:off x="1811524" y="767167"/>
            <a:ext cx="8280920" cy="584775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Analyse des fréquences des thèmes</a:t>
            </a:r>
            <a:endParaRPr lang="fr-FR" sz="3200" dirty="0"/>
          </a:p>
        </p:txBody>
      </p:sp>
      <p:graphicFrame>
        <p:nvGraphicFramePr>
          <p:cNvPr id="7" name="Espace réservé du contenu 5">
            <a:extLst>
              <a:ext uri="{FF2B5EF4-FFF2-40B4-BE49-F238E27FC236}">
                <a16:creationId xmlns:a16="http://schemas.microsoft.com/office/drawing/2014/main" id="{9DA9E888-6545-4533-8A4B-E9BB4DA27B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9671684"/>
              </p:ext>
            </p:extLst>
          </p:nvPr>
        </p:nvGraphicFramePr>
        <p:xfrm>
          <a:off x="6240018" y="1628800"/>
          <a:ext cx="540059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875803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416" y="548680"/>
            <a:ext cx="10297143" cy="625211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Analyse de fréquences croisées avec le poids de chaque variable indépendante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918091"/>
              </p:ext>
            </p:extLst>
          </p:nvPr>
        </p:nvGraphicFramePr>
        <p:xfrm>
          <a:off x="1524001" y="1340768"/>
          <a:ext cx="9143999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67084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4473" y="129797"/>
            <a:ext cx="8079581" cy="402777"/>
          </a:xfrm>
        </p:spPr>
        <p:txBody>
          <a:bodyPr>
            <a:noAutofit/>
          </a:bodyPr>
          <a:lstStyle/>
          <a:p>
            <a:pPr algn="ctr"/>
            <a:r>
              <a:rPr lang="fr-BE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Discussion</a:t>
            </a:r>
            <a:endParaRPr lang="fr-FR" sz="3600" dirty="0">
              <a:latin typeface="Century Gothic" panose="020B0502020202020204" pitchFamily="34" charset="0"/>
            </a:endParaRP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74CE4DBB-01A3-4CC7-8A38-93E8CC5DF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510" y="1302558"/>
            <a:ext cx="3530206" cy="9170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Hypothèse non confirmée</a:t>
            </a:r>
          </a:p>
        </p:txBody>
      </p:sp>
      <p:sp>
        <p:nvSpPr>
          <p:cNvPr id="6" name="Rectangle 37">
            <a:extLst>
              <a:ext uri="{FF2B5EF4-FFF2-40B4-BE49-F238E27FC236}">
                <a16:creationId xmlns:a16="http://schemas.microsoft.com/office/drawing/2014/main" id="{AFF4997A-3E99-4607-9EA6-94AE54C10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6018" y="599844"/>
            <a:ext cx="3530206" cy="7033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177800" indent="-1778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Constats par rapport aux hypothèses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54F61367-AA4A-4C9D-9200-A0CA64E83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90" y="1337548"/>
            <a:ext cx="3758808" cy="8713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Niveau d’études Gavray (2006)</a:t>
            </a:r>
          </a:p>
          <a:p>
            <a:pPr algn="just">
              <a:buNone/>
            </a:pPr>
            <a:endParaRPr lang="fr-FR" sz="2400" b="1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8" name="Rectangle 37">
            <a:extLst>
              <a:ext uri="{FF2B5EF4-FFF2-40B4-BE49-F238E27FC236}">
                <a16:creationId xmlns:a16="http://schemas.microsoft.com/office/drawing/2014/main" id="{A2480DEF-0959-4DCB-AA27-8DA09A9AC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360" y="608919"/>
            <a:ext cx="3758807" cy="693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177800" indent="-1778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sz="2400" b="1" kern="1200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Littérature</a:t>
            </a:r>
            <a:endParaRPr lang="fr-FR" altLang="fr-FR" sz="2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368ABC68-11B3-4C2B-A9F1-51206EC1E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92" y="1337548"/>
            <a:ext cx="4063625" cy="8713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Poids du diplôme n’est pas décisif</a:t>
            </a:r>
          </a:p>
        </p:txBody>
      </p:sp>
      <p:sp>
        <p:nvSpPr>
          <p:cNvPr id="10" name="Rectangle 37">
            <a:extLst>
              <a:ext uri="{FF2B5EF4-FFF2-40B4-BE49-F238E27FC236}">
                <a16:creationId xmlns:a16="http://schemas.microsoft.com/office/drawing/2014/main" id="{226AF8B6-1CEE-4C3A-8C60-8E5316FA9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92" y="608919"/>
            <a:ext cx="4063624" cy="693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177800" indent="-1778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Résultats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F140D3D0-8C6E-43ED-91DF-121491A0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6018" y="2368078"/>
            <a:ext cx="3530206" cy="26983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endParaRPr lang="fr-FR" sz="20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buNone/>
            </a:pPr>
            <a:endParaRPr lang="fr-FR" sz="24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Hypothèse confirmée partiellement</a:t>
            </a:r>
          </a:p>
        </p:txBody>
      </p:sp>
      <p:sp>
        <p:nvSpPr>
          <p:cNvPr id="19" name="Rectangle 20">
            <a:extLst>
              <a:ext uri="{FF2B5EF4-FFF2-40B4-BE49-F238E27FC236}">
                <a16:creationId xmlns:a16="http://schemas.microsoft.com/office/drawing/2014/main" id="{327A85BB-768A-46AC-AAF8-7B48B0211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90" y="2368078"/>
            <a:ext cx="3758808" cy="26983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endParaRPr lang="fr-FR" sz="24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Processus de recrutement biaisés</a:t>
            </a:r>
          </a:p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Laufer &amp; Muller (2011)</a:t>
            </a:r>
          </a:p>
          <a:p>
            <a:pPr algn="just">
              <a:buNone/>
            </a:pPr>
            <a:endParaRPr lang="fr-FR" b="1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59B46DB4-2A47-43BF-A6F2-4DF72C979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92" y="2368079"/>
            <a:ext cx="4063625" cy="26983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Les processus informels de recrutement ne constituent pas une barrière à celles qui sont recrutées, mais plutôt empêchent celles qui sont dans les critères à monter en grade</a:t>
            </a:r>
          </a:p>
        </p:txBody>
      </p:sp>
      <p:sp>
        <p:nvSpPr>
          <p:cNvPr id="29" name="Rectangle 20">
            <a:extLst>
              <a:ext uri="{FF2B5EF4-FFF2-40B4-BE49-F238E27FC236}">
                <a16:creationId xmlns:a16="http://schemas.microsoft.com/office/drawing/2014/main" id="{1D0AA95B-73F7-4B13-85BD-35D1EA84D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8252" y="5190622"/>
            <a:ext cx="3530206" cy="13347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endParaRPr lang="fr-FR" sz="20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Hypothèse  confirmée</a:t>
            </a:r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9F58ED4E-6D00-4B35-A62F-D5D8BB392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632" y="5225612"/>
            <a:ext cx="3758808" cy="12997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Processus de promotion biaisés</a:t>
            </a:r>
          </a:p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Laufer &amp; Muller (2011)</a:t>
            </a:r>
          </a:p>
          <a:p>
            <a:pPr algn="just">
              <a:buNone/>
            </a:pPr>
            <a:endParaRPr lang="fr-FR" b="1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31" name="Rectangle 20">
            <a:extLst>
              <a:ext uri="{FF2B5EF4-FFF2-40B4-BE49-F238E27FC236}">
                <a16:creationId xmlns:a16="http://schemas.microsoft.com/office/drawing/2014/main" id="{FFFBABCE-91CF-4F10-BC0F-61747094D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34" y="5225611"/>
            <a:ext cx="4063625" cy="12997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Les processus de promotion biaisés freinent les femmes </a:t>
            </a:r>
          </a:p>
        </p:txBody>
      </p:sp>
    </p:spTree>
    <p:extLst>
      <p:ext uri="{BB962C8B-B14F-4D97-AF65-F5344CB8AC3E}">
        <p14:creationId xmlns:p14="http://schemas.microsoft.com/office/powerpoint/2010/main" val="397634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8" grpId="0" animBg="1"/>
      <p:bldP spid="19" grpId="0" animBg="1"/>
      <p:bldP spid="20" grpId="0" animBg="1"/>
      <p:bldP spid="29" grpId="0" animBg="1"/>
      <p:bldP spid="30" grpId="0" animBg="1"/>
      <p:bldP spid="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772775" cy="55320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8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Verbatim</a:t>
            </a:r>
            <a:endParaRPr lang="fr-FR" sz="4800" dirty="0"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360" y="1556792"/>
            <a:ext cx="4608512" cy="482453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F20 </a:t>
            </a:r>
            <a:r>
              <a:rPr lang="fr-FR" sz="28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CB: </a:t>
            </a:r>
            <a:r>
              <a:rPr lang="fr-BE" sz="28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« </a:t>
            </a:r>
            <a:r>
              <a:rPr lang="fr-BE" sz="2800" b="1" i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Beaucoup de postes sont devenus politisés</a:t>
            </a:r>
            <a:r>
              <a:rPr lang="fr-BE" sz="28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. Les gens sont parachutés. Et pourtant le poste de chef de division on doit faire carrière. Et les gens veulent remplacer quelqu’un, tout en venant du néant</a:t>
            </a:r>
            <a:r>
              <a:rPr lang="fr-BE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 ».</a:t>
            </a:r>
          </a:p>
        </p:txBody>
      </p:sp>
      <p:sp>
        <p:nvSpPr>
          <p:cNvPr id="5" name="Rectangle 4"/>
          <p:cNvSpPr/>
          <p:nvPr/>
        </p:nvSpPr>
        <p:spPr>
          <a:xfrm>
            <a:off x="407368" y="980728"/>
            <a:ext cx="4032448" cy="5304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FFFF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Recrutements subjectifs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16080" y="976805"/>
            <a:ext cx="4032448" cy="5304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FF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Promotions </a:t>
            </a:r>
            <a:r>
              <a:rPr lang="fr-FR" sz="2400" b="1" dirty="0">
                <a:solidFill>
                  <a:srgbClr val="FFFF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subjectives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735960" y="1618147"/>
            <a:ext cx="5904656" cy="47631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F15 ATB2 </a:t>
            </a:r>
            <a:r>
              <a:rPr lang="fr-FR" sz="24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fr-FR" sz="24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« Ici chez nous, depuis que je suis ici, il n’y a jamais eu de test. Il y a seulement le beau-frère à tel, la sœur à tel, le frère à tel c’est seulement comme ça. je n’ai jamais vu de test. Dès qu’il y a un nouveau chef, il amène ses frères, ses sœurs, ses cousines, si vous vous connaissez, il peut vous faciliter à monter de grade</a:t>
            </a:r>
            <a:r>
              <a:rPr lang="fr-FR" sz="2400" b="1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.».</a:t>
            </a:r>
            <a:endParaRPr lang="fr-FR" sz="2400" b="1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4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6552" y="13447"/>
            <a:ext cx="8079581" cy="553203"/>
          </a:xfrm>
        </p:spPr>
        <p:txBody>
          <a:bodyPr>
            <a:noAutofit/>
          </a:bodyPr>
          <a:lstStyle/>
          <a:p>
            <a:pPr algn="ctr"/>
            <a:r>
              <a:rPr lang="fr-BE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Discussion (suite)</a:t>
            </a:r>
            <a:endParaRPr lang="fr-BE" sz="36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3740" y="43934"/>
            <a:ext cx="115652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 dirty="0">
              <a:latin typeface="Century Gothic" panose="020B0502020202020204" pitchFamily="34" charset="0"/>
            </a:endParaRP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CAADC58A-F070-490C-8321-58F1A7A8F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510" y="1302558"/>
            <a:ext cx="3530206" cy="1506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endParaRPr lang="fr-FR" sz="24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Hypothèse confirmée</a:t>
            </a:r>
          </a:p>
        </p:txBody>
      </p:sp>
      <p:sp>
        <p:nvSpPr>
          <p:cNvPr id="7" name="Rectangle 37">
            <a:extLst>
              <a:ext uri="{FF2B5EF4-FFF2-40B4-BE49-F238E27FC236}">
                <a16:creationId xmlns:a16="http://schemas.microsoft.com/office/drawing/2014/main" id="{AB563843-7C04-41D2-8563-6D198F3F3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6018" y="599844"/>
            <a:ext cx="3530206" cy="7033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177800" indent="-1778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Constats par rapport aux hypothèses</a:t>
            </a:r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E7D0592F-7F92-425D-8BC5-F536891E0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90" y="1337548"/>
            <a:ext cx="3758808" cy="14313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endParaRPr lang="fr-FR" sz="9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Le manque de politique d’égalité hommes-femmes</a:t>
            </a:r>
          </a:p>
          <a:p>
            <a:pPr algn="just">
              <a:buNone/>
            </a:pPr>
            <a:endParaRPr lang="fr-FR" sz="2400" b="1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9" name="Rectangle 37">
            <a:extLst>
              <a:ext uri="{FF2B5EF4-FFF2-40B4-BE49-F238E27FC236}">
                <a16:creationId xmlns:a16="http://schemas.microsoft.com/office/drawing/2014/main" id="{6882AD9D-9C83-4BB6-BA97-BF191C907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360" y="608919"/>
            <a:ext cx="3758807" cy="693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177800" indent="-1778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sz="2400" b="1" kern="1200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Littérature</a:t>
            </a:r>
            <a:endParaRPr lang="fr-FR" altLang="fr-FR" sz="2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 20">
            <a:extLst>
              <a:ext uri="{FF2B5EF4-FFF2-40B4-BE49-F238E27FC236}">
                <a16:creationId xmlns:a16="http://schemas.microsoft.com/office/drawing/2014/main" id="{51D54C4F-4D54-4C07-8711-5698AA82F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92" y="1337548"/>
            <a:ext cx="4063625" cy="14313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000" b="1" dirty="0">
                <a:latin typeface="Century Gothic" panose="020B0502020202020204" pitchFamily="34" charset="0"/>
                <a:cs typeface="Times New Roman" pitchFamily="18" charset="0"/>
              </a:rPr>
              <a:t>Il n’y a pas de politique écrite d’égalité hommes-femmes dans toutes les divisions à l’exception de la division genre, enfant et famille</a:t>
            </a:r>
          </a:p>
        </p:txBody>
      </p:sp>
      <p:sp>
        <p:nvSpPr>
          <p:cNvPr id="11" name="Rectangle 37">
            <a:extLst>
              <a:ext uri="{FF2B5EF4-FFF2-40B4-BE49-F238E27FC236}">
                <a16:creationId xmlns:a16="http://schemas.microsoft.com/office/drawing/2014/main" id="{F75226C6-4197-4A72-BEFA-EECF7053D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92" y="608919"/>
            <a:ext cx="4063624" cy="693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177800" indent="-1778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Résultats</a:t>
            </a:r>
          </a:p>
        </p:txBody>
      </p:sp>
      <p:sp>
        <p:nvSpPr>
          <p:cNvPr id="15" name="Rectangle 20">
            <a:extLst>
              <a:ext uri="{FF2B5EF4-FFF2-40B4-BE49-F238E27FC236}">
                <a16:creationId xmlns:a16="http://schemas.microsoft.com/office/drawing/2014/main" id="{D7F4819B-F77A-45DE-A290-B424AFC83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6015" y="3025674"/>
            <a:ext cx="3519700" cy="11769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endParaRPr lang="fr-FR" sz="10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Hypothèse rejetée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F28B44D8-76EC-4041-AF6F-7BF63C959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88" y="3020884"/>
            <a:ext cx="3733279" cy="1216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Le manque d’exploitation de modèles féminins</a:t>
            </a:r>
          </a:p>
          <a:p>
            <a:pPr algn="just">
              <a:buNone/>
            </a:pPr>
            <a:endParaRPr lang="fr-FR" sz="2400" b="1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34750083-3754-44A3-9665-C8FE1CFDD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297" y="3060663"/>
            <a:ext cx="4022197" cy="117697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000" b="1" dirty="0">
                <a:latin typeface="Century Gothic" panose="020B0502020202020204" pitchFamily="34" charset="0"/>
                <a:cs typeface="Times New Roman" pitchFamily="18" charset="0"/>
              </a:rPr>
              <a:t>Les femmes ne considèrent pas le manque d’exploitation des  modèles féminins comme un frein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047D9BD9-DAC3-4AEA-9992-B857F6ECC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6016" y="4394475"/>
            <a:ext cx="3530206" cy="112814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endParaRPr lang="fr-FR" sz="12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Hypothèse confirmée</a:t>
            </a:r>
          </a:p>
        </p:txBody>
      </p:sp>
      <p:sp>
        <p:nvSpPr>
          <p:cNvPr id="19" name="Rectangle 20">
            <a:extLst>
              <a:ext uri="{FF2B5EF4-FFF2-40B4-BE49-F238E27FC236}">
                <a16:creationId xmlns:a16="http://schemas.microsoft.com/office/drawing/2014/main" id="{054F6996-13C9-4AB5-BD19-17B4BF2CD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396" y="4429466"/>
            <a:ext cx="3722771" cy="105930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La différence ethnoculturelle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110F44B9-5259-4F85-842F-8C8348410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92" y="4391021"/>
            <a:ext cx="4074132" cy="105930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endParaRPr lang="fr-FR" sz="9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000" b="1" dirty="0">
                <a:latin typeface="Century Gothic" panose="020B0502020202020204" pitchFamily="34" charset="0"/>
                <a:cs typeface="Times New Roman" pitchFamily="18" charset="0"/>
              </a:rPr>
              <a:t>La différence ethnoculturelle est un frein majeur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4B29C4-B92E-4953-BF2C-EC5F2887E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509" y="5765000"/>
            <a:ext cx="3530206" cy="9170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itchFamily="18" charset="0"/>
              </a:rPr>
              <a:t>Cause découverte sur terrain</a:t>
            </a:r>
          </a:p>
        </p:txBody>
      </p:sp>
      <p:sp>
        <p:nvSpPr>
          <p:cNvPr id="22" name="Rectangle 20">
            <a:extLst>
              <a:ext uri="{FF2B5EF4-FFF2-40B4-BE49-F238E27FC236}">
                <a16:creationId xmlns:a16="http://schemas.microsoft.com/office/drawing/2014/main" id="{6461B952-A07F-4356-9C2A-00840862A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89" y="5799990"/>
            <a:ext cx="3758808" cy="8713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fr-BE" sz="24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 harcèlement sexuel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613394A1-3A62-41DC-BD8B-53E71FF5A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91" y="5799990"/>
            <a:ext cx="4063625" cy="8713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000" b="1" dirty="0">
                <a:latin typeface="Century Gothic" panose="020B0502020202020204" pitchFamily="34" charset="0"/>
                <a:cs typeface="Times New Roman" pitchFamily="18" charset="0"/>
              </a:rPr>
              <a:t>Le harcèlement sexuel est aussi l’un des freins majeur pour les femmes</a:t>
            </a:r>
          </a:p>
        </p:txBody>
      </p:sp>
    </p:spTree>
    <p:extLst>
      <p:ext uri="{BB962C8B-B14F-4D97-AF65-F5344CB8AC3E}">
        <p14:creationId xmlns:p14="http://schemas.microsoft.com/office/powerpoint/2010/main" val="79909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772775" cy="55320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8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Verbatim</a:t>
            </a:r>
            <a:endParaRPr lang="fr-FR" sz="4800" dirty="0"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360" y="1556792"/>
            <a:ext cx="4824536" cy="482453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F3 AGB2:</a:t>
            </a:r>
            <a:r>
              <a:rPr lang="fr-FR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 </a:t>
            </a:r>
            <a:r>
              <a:rPr lang="fr-FR" sz="2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« Le tribalisme, parce que si l’autre chef vient, il est </a:t>
            </a:r>
            <a:r>
              <a:rPr lang="fr-FR" sz="2600" b="1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karunda</a:t>
            </a:r>
            <a:r>
              <a:rPr lang="fr-FR" sz="2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, il récupère seulement les </a:t>
            </a:r>
            <a:r>
              <a:rPr lang="fr-FR" sz="2600" b="1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karunda</a:t>
            </a:r>
            <a:r>
              <a:rPr lang="fr-FR" sz="2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, il les fait avancer. L’autre s’il vient c’est un </a:t>
            </a:r>
            <a:r>
              <a:rPr lang="fr-FR" sz="2600" b="1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muluba</a:t>
            </a:r>
            <a:r>
              <a:rPr lang="fr-FR" sz="2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, il récupère seulement les baluba, il les fait avancer. Alors les autres vous êtes comme </a:t>
            </a:r>
            <a:r>
              <a:rPr lang="fr-FR" sz="2600" b="1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ça </a:t>
            </a:r>
            <a:r>
              <a:rPr lang="fr-FR" sz="2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 ». 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404" y="945808"/>
            <a:ext cx="4032448" cy="5304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FF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Différence </a:t>
            </a:r>
            <a:r>
              <a:rPr lang="fr-FR" sz="2400" b="1" dirty="0">
                <a:solidFill>
                  <a:srgbClr val="FFFF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ethnoculturelle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16080" y="976805"/>
            <a:ext cx="4032448" cy="5304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FF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Harcèlement </a:t>
            </a:r>
            <a:r>
              <a:rPr lang="fr-FR" sz="2400" b="1" dirty="0">
                <a:solidFill>
                  <a:srgbClr val="FFFF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sexuel</a:t>
            </a:r>
          </a:p>
        </p:txBody>
      </p:sp>
      <p:sp>
        <p:nvSpPr>
          <p:cNvPr id="7" name="Rectangle 6"/>
          <p:cNvSpPr/>
          <p:nvPr/>
        </p:nvSpPr>
        <p:spPr>
          <a:xfrm>
            <a:off x="5519936" y="1618147"/>
            <a:ext cx="6336704" cy="47631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F21 </a:t>
            </a:r>
            <a:r>
              <a:rPr lang="fr-FR" sz="28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CB: </a:t>
            </a:r>
            <a:r>
              <a:rPr lang="fr-FR"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« Le chef de division a commencé à m’embrouiller, je peux dire jusqu’aujourd’hui depuis 2012.  Ce que je veux dire, c’est que le chef de division voulait que je sois sa concubine. </a:t>
            </a:r>
          </a:p>
          <a:p>
            <a:endParaRPr lang="fr-FR" sz="2000" b="1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fr-FR" sz="32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H29</a:t>
            </a: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: </a:t>
            </a:r>
            <a:r>
              <a:rPr lang="fr-FR" sz="24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Chef </a:t>
            </a:r>
            <a:r>
              <a:rPr lang="fr-FR" sz="24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de division: </a:t>
            </a:r>
            <a:r>
              <a:rPr lang="fr-FR" sz="24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«  L’habillement des femmes! Elles sont à la base du harcèlement </a:t>
            </a:r>
            <a:r>
              <a:rPr lang="fr-FR" sz="2400" b="1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»</a:t>
            </a:r>
          </a:p>
          <a:p>
            <a:endParaRPr lang="fr-FR" sz="20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fr-FR" sz="28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H34 </a:t>
            </a:r>
            <a:r>
              <a:rPr lang="fr-FR" sz="28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CB : </a:t>
            </a:r>
            <a:r>
              <a:rPr lang="fr-FR" sz="24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« Le harcèlement causé par les femmes, si la femme résiste au harcèlement elle mise à l’écart ». </a:t>
            </a:r>
            <a:endParaRPr lang="fr-FR" sz="3200" b="1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559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529" y="260649"/>
            <a:ext cx="8079581" cy="697219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Plan de la présentation </a:t>
            </a:r>
            <a:endParaRPr lang="fr-BE" sz="3600" b="1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71464" y="836712"/>
            <a:ext cx="10009112" cy="5760639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33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Phénomène observé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33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Objectifs de la recherche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33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Revue de littérature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33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Question de recherche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33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Hypothèses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33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Méthodologie de recherche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33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Résultats et discussion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33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Limites et perspectives</a:t>
            </a:r>
          </a:p>
          <a:p>
            <a:pPr marL="457200" indent="-457200">
              <a:buFont typeface="+mj-lt"/>
              <a:buAutoNum type="arabicPeriod"/>
            </a:pPr>
            <a:endParaRPr lang="fr-FR" sz="48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fr-FR" sz="48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fr-FR" sz="48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48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FR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BE" b="1" dirty="0">
              <a:latin typeface="Century Gothic" panose="020B0502020202020204" pitchFamily="34" charset="0"/>
            </a:endParaRPr>
          </a:p>
          <a:p>
            <a:endParaRPr lang="fr-BE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1739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91545" y="260649"/>
            <a:ext cx="8223597" cy="769227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Axes de solutions </a:t>
            </a:r>
          </a:p>
        </p:txBody>
      </p:sp>
      <p:sp>
        <p:nvSpPr>
          <p:cNvPr id="4" name="Rectangle 3"/>
          <p:cNvSpPr/>
          <p:nvPr/>
        </p:nvSpPr>
        <p:spPr>
          <a:xfrm>
            <a:off x="8150235" y="1255807"/>
            <a:ext cx="2232248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Harcèlement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1847528" y="1255807"/>
            <a:ext cx="2232248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Différence ethno culturelle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7239" y="1288465"/>
            <a:ext cx="2427014" cy="2022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Promotion subjective</a:t>
            </a:r>
            <a:r>
              <a:rPr lang="fr-FR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295801" y="4293097"/>
            <a:ext cx="3854435" cy="2022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Politique d’égalité homme-femme</a:t>
            </a:r>
            <a:endParaRPr lang="fr-FR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Flèche droite 9"/>
          <p:cNvSpPr/>
          <p:nvPr/>
        </p:nvSpPr>
        <p:spPr>
          <a:xfrm flipV="1">
            <a:off x="4079776" y="1915254"/>
            <a:ext cx="817463" cy="76933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11" name="Flèche droite 10"/>
          <p:cNvSpPr/>
          <p:nvPr/>
        </p:nvSpPr>
        <p:spPr>
          <a:xfrm flipV="1">
            <a:off x="7335957" y="1915254"/>
            <a:ext cx="817463" cy="76933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Century Gothic" panose="020B0502020202020204" pitchFamily="34" charset="0"/>
            </a:endParaRPr>
          </a:p>
        </p:txBody>
      </p:sp>
      <p:cxnSp>
        <p:nvCxnSpPr>
          <p:cNvPr id="13" name="Connecteur droit avec flèche 12"/>
          <p:cNvCxnSpPr>
            <a:stCxn id="8" idx="0"/>
          </p:cNvCxnSpPr>
          <p:nvPr/>
        </p:nvCxnSpPr>
        <p:spPr>
          <a:xfrm flipH="1" flipV="1">
            <a:off x="3071664" y="3344040"/>
            <a:ext cx="3151354" cy="9490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8" idx="0"/>
            <a:endCxn id="4" idx="2"/>
          </p:cNvCxnSpPr>
          <p:nvPr/>
        </p:nvCxnSpPr>
        <p:spPr>
          <a:xfrm flipV="1">
            <a:off x="6223019" y="3344040"/>
            <a:ext cx="3043341" cy="9490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cxnSpLocks/>
            <a:stCxn id="8" idx="0"/>
          </p:cNvCxnSpPr>
          <p:nvPr/>
        </p:nvCxnSpPr>
        <p:spPr>
          <a:xfrm flipV="1">
            <a:off x="6223019" y="3311382"/>
            <a:ext cx="0" cy="9817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9759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9537" y="332657"/>
            <a:ext cx="8079581" cy="913243"/>
          </a:xfrm>
        </p:spPr>
        <p:txBody>
          <a:bodyPr>
            <a:noAutofit/>
          </a:bodyPr>
          <a:lstStyle/>
          <a:p>
            <a:pPr algn="ctr"/>
            <a:r>
              <a:rPr lang="fr-BE" sz="4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8. Limites et perspectives</a:t>
            </a:r>
            <a:endParaRPr lang="fr-FR" sz="40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47528" y="1819219"/>
            <a:ext cx="3566020" cy="39112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Sur le plan empirique</a:t>
            </a:r>
          </a:p>
          <a:p>
            <a:pPr algn="ctr"/>
            <a:endParaRPr lang="fr-FR" sz="28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- Étude dans le secteur privé</a:t>
            </a:r>
          </a:p>
        </p:txBody>
      </p:sp>
      <p:sp>
        <p:nvSpPr>
          <p:cNvPr id="5" name="Rectangle 4"/>
          <p:cNvSpPr/>
          <p:nvPr/>
        </p:nvSpPr>
        <p:spPr>
          <a:xfrm>
            <a:off x="6168008" y="1819219"/>
            <a:ext cx="3672408" cy="39112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Sur le plan méthodologique</a:t>
            </a:r>
          </a:p>
          <a:p>
            <a:pPr algn="ctr"/>
            <a:endParaRPr lang="fr-FR" sz="2800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28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- Étude quali-quantitative avec un questionnaire et un échantillon représentatif </a:t>
            </a:r>
          </a:p>
        </p:txBody>
      </p:sp>
      <p:sp>
        <p:nvSpPr>
          <p:cNvPr id="3" name="Flèche : double flèche horizontale 2">
            <a:extLst>
              <a:ext uri="{FF2B5EF4-FFF2-40B4-BE49-F238E27FC236}">
                <a16:creationId xmlns:a16="http://schemas.microsoft.com/office/drawing/2014/main" id="{932F096C-D4A5-4949-AC7B-72BB7A6DEA15}"/>
              </a:ext>
            </a:extLst>
          </p:cNvPr>
          <p:cNvSpPr/>
          <p:nvPr/>
        </p:nvSpPr>
        <p:spPr>
          <a:xfrm>
            <a:off x="5413549" y="3212976"/>
            <a:ext cx="754460" cy="913243"/>
          </a:xfrm>
          <a:prstGeom prst="leftRightArrow">
            <a:avLst>
              <a:gd name="adj1" fmla="val 28658"/>
              <a:gd name="adj2" fmla="val 44664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5745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0" descr="Image associÃ©e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99456" y="2420888"/>
            <a:ext cx="10118539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fr-BE" sz="6600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Je vous remercie ! </a:t>
            </a:r>
          </a:p>
        </p:txBody>
      </p:sp>
      <p:sp>
        <p:nvSpPr>
          <p:cNvPr id="6" name="AutoShape 2" descr="RÃ©sultat de recherche d'images pour &quot;logo ARES&quot;"/>
          <p:cNvSpPr>
            <a:spLocks noChangeAspect="1" noChangeArrowheads="1"/>
          </p:cNvSpPr>
          <p:nvPr/>
        </p:nvSpPr>
        <p:spPr bwMode="auto">
          <a:xfrm>
            <a:off x="1679575" y="-201881"/>
            <a:ext cx="304800" cy="36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9894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75521" y="260649"/>
            <a:ext cx="8079581" cy="553203"/>
          </a:xfrm>
        </p:spPr>
        <p:txBody>
          <a:bodyPr>
            <a:noAutofit/>
          </a:bodyPr>
          <a:lstStyle/>
          <a:p>
            <a:pPr algn="ctr"/>
            <a:r>
              <a:rPr lang="fr-BE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1. Phénomène observé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213223"/>
              </p:ext>
            </p:extLst>
          </p:nvPr>
        </p:nvGraphicFramePr>
        <p:xfrm>
          <a:off x="623392" y="987337"/>
          <a:ext cx="11161240" cy="5538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44669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920" y="499534"/>
            <a:ext cx="8079581" cy="985251"/>
          </a:xfrm>
        </p:spPr>
        <p:txBody>
          <a:bodyPr>
            <a:normAutofit/>
          </a:bodyPr>
          <a:lstStyle/>
          <a:p>
            <a:pPr algn="ctr"/>
            <a:r>
              <a:rPr lang="fr-BE" sz="44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Question de départ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fr-FR" sz="4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Pourquoi les femmes sont sous représentées aux postes supérieurs  dans les divisions provinciales de la fonction publique du Haut-Katanga?  </a:t>
            </a:r>
          </a:p>
          <a:p>
            <a:endParaRPr lang="fr-FR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BE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9726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7223" y="332656"/>
            <a:ext cx="10772775" cy="553203"/>
          </a:xfrm>
        </p:spPr>
        <p:txBody>
          <a:bodyPr>
            <a:normAutofit fontScale="90000"/>
          </a:bodyPr>
          <a:lstStyle/>
          <a:p>
            <a:pPr algn="ctr"/>
            <a:r>
              <a:rPr lang="fr-BE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2. Objectifs de la recherche</a:t>
            </a:r>
            <a:endParaRPr lang="fr-FR" sz="3600" dirty="0">
              <a:latin typeface="Century Gothic" panose="020B0502020202020204" pitchFamily="34" charset="0"/>
            </a:endParaRPr>
          </a:p>
        </p:txBody>
      </p:sp>
      <p:graphicFrame>
        <p:nvGraphicFramePr>
          <p:cNvPr id="13" name="Diagramme 12">
            <a:extLst>
              <a:ext uri="{FF2B5EF4-FFF2-40B4-BE49-F238E27FC236}">
                <a16:creationId xmlns:a16="http://schemas.microsoft.com/office/drawing/2014/main" id="{E377D7CA-0555-44DA-9F94-A4558FC2E5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6863501"/>
              </p:ext>
            </p:extLst>
          </p:nvPr>
        </p:nvGraphicFramePr>
        <p:xfrm>
          <a:off x="138955" y="1016966"/>
          <a:ext cx="11809312" cy="5315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906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920" y="188641"/>
            <a:ext cx="8079581" cy="576064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3. Revue de littérature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362206"/>
              </p:ext>
            </p:extLst>
          </p:nvPr>
        </p:nvGraphicFramePr>
        <p:xfrm>
          <a:off x="407368" y="764705"/>
          <a:ext cx="11449271" cy="58206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355864955"/>
                    </a:ext>
                  </a:extLst>
                </a:gridCol>
                <a:gridCol w="4844280">
                  <a:extLst>
                    <a:ext uri="{9D8B030D-6E8A-4147-A177-3AD203B41FA5}">
                      <a16:colId xmlns:a16="http://schemas.microsoft.com/office/drawing/2014/main" val="1502014281"/>
                    </a:ext>
                  </a:extLst>
                </a:gridCol>
                <a:gridCol w="3508647">
                  <a:extLst>
                    <a:ext uri="{9D8B030D-6E8A-4147-A177-3AD203B41FA5}">
                      <a16:colId xmlns:a16="http://schemas.microsoft.com/office/drawing/2014/main" val="4210797353"/>
                    </a:ext>
                  </a:extLst>
                </a:gridCol>
              </a:tblGrid>
              <a:tr h="840637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Facteurs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Variables</a:t>
                      </a:r>
                      <a:r>
                        <a:rPr lang="fr-FR" sz="2800" b="1" baseline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Etudes empiriques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2514934"/>
                  </a:ext>
                </a:extLst>
              </a:tr>
              <a:tr h="1494465">
                <a:tc>
                  <a:txBody>
                    <a:bodyPr/>
                    <a:lstStyle/>
                    <a:p>
                      <a:r>
                        <a:rPr lang="fr-FR" sz="28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Facteurs individuels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Manque de volonté et de motivation, conciliation vie familiale/vie professionnelle, disponibilité, </a:t>
                      </a:r>
                      <a:r>
                        <a:rPr lang="fr-FR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niveau</a:t>
                      </a:r>
                      <a:r>
                        <a:rPr lang="fr-FR" sz="2400" b="1" baseline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d’études</a:t>
                      </a:r>
                      <a:r>
                        <a:rPr lang="fr-FR" sz="24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Zannad &amp; Galindo, 2016 ; Mamadou, 2014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601584"/>
                  </a:ext>
                </a:extLst>
              </a:tr>
              <a:tr h="1931071">
                <a:tc>
                  <a:txBody>
                    <a:bodyPr/>
                    <a:lstStyle/>
                    <a:p>
                      <a:r>
                        <a:rPr lang="fr-FR" sz="28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Facteurs organisationnels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Processus de </a:t>
                      </a:r>
                      <a:r>
                        <a:rPr lang="fr-FR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recrutement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et de </a:t>
                      </a:r>
                      <a:r>
                        <a:rPr lang="fr-FR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promotion biaisés</a:t>
                      </a:r>
                      <a:r>
                        <a:rPr lang="fr-FR" sz="24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, normes et règles organisationnelles, horaires de travail lourds, mobilité géographique.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Laufer &amp; Muller, 2011 ; Mamadou, </a:t>
                      </a:r>
                      <a:r>
                        <a:rPr lang="fr-FR" sz="2800" b="1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fr-FR" sz="2800" b="1" dirty="0"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88018"/>
                  </a:ext>
                </a:extLst>
              </a:tr>
              <a:tr h="1494465">
                <a:tc>
                  <a:txBody>
                    <a:bodyPr/>
                    <a:lstStyle/>
                    <a:p>
                      <a:r>
                        <a:rPr lang="fr-FR" sz="28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Facteurs sociétaux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Socialisation, division sexuée de rôles, stéréotype de genre.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b="1" dirty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Grodent, 2015 ; É. Flahault, 2006 ;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145114"/>
                  </a:ext>
                </a:extLst>
              </a:tr>
            </a:tbl>
          </a:graphicData>
        </a:graphic>
      </p:graphicFrame>
      <p:sp>
        <p:nvSpPr>
          <p:cNvPr id="5" name="Titre 1"/>
          <p:cNvSpPr txBox="1">
            <a:spLocks/>
          </p:cNvSpPr>
          <p:nvPr/>
        </p:nvSpPr>
        <p:spPr>
          <a:xfrm>
            <a:off x="2003427" y="692696"/>
            <a:ext cx="8079581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2400" b="1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4520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920" y="260649"/>
            <a:ext cx="8079581" cy="1080121"/>
          </a:xfrm>
        </p:spPr>
        <p:txBody>
          <a:bodyPr>
            <a:normAutofit/>
          </a:bodyPr>
          <a:lstStyle/>
          <a:p>
            <a:pPr algn="ctr"/>
            <a:r>
              <a:rPr lang="fr-BE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Cadre théorique : la théorie GOS</a:t>
            </a:r>
          </a:p>
        </p:txBody>
      </p:sp>
      <p:sp>
        <p:nvSpPr>
          <p:cNvPr id="4" name="Oval 88">
            <a:extLst>
              <a:ext uri="{FF2B5EF4-FFF2-40B4-BE49-F238E27FC236}">
                <a16:creationId xmlns:a16="http://schemas.microsoft.com/office/drawing/2014/main" id="{1D9170FD-D2F0-4860-A586-D10931306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344" y="1747203"/>
            <a:ext cx="3240360" cy="355471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lIns="63094" tIns="31547" rIns="63094" bIns="31547" anchor="ctr"/>
          <a:lstStyle>
            <a:lvl1pPr defTabSz="912813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BE" sz="2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Théorie GOS </a:t>
            </a:r>
            <a:r>
              <a:rPr lang="fr-BE" sz="1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(Genre Organisation Système)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BE" sz="1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(</a:t>
            </a:r>
            <a:r>
              <a:rPr lang="fr-BE" sz="1800" b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Fagenson</a:t>
            </a:r>
            <a:r>
              <a:rPr lang="fr-BE" sz="18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, 1990)</a:t>
            </a:r>
            <a:endParaRPr lang="fr-BE" altLang="fr-FR" sz="1800" b="1" dirty="0">
              <a:solidFill>
                <a:srgbClr val="0033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89">
            <a:extLst>
              <a:ext uri="{FF2B5EF4-FFF2-40B4-BE49-F238E27FC236}">
                <a16:creationId xmlns:a16="http://schemas.microsoft.com/office/drawing/2014/main" id="{C5DA3CA2-50BB-4C9D-AFEE-44FEDDFBD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7574" y="1799539"/>
            <a:ext cx="4845050" cy="33020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lIns="63094" tIns="31547" rIns="63094" bIns="31547" anchor="ctr"/>
          <a:lstStyle>
            <a:lvl1pPr defTabSz="912813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Cette approche repose sur le postulat que le ralentissement de la carrière des femmes s’explique tant par l’interaction entre le genre et les facteurs organisationnel, sociétal et institutionnel.</a:t>
            </a:r>
          </a:p>
        </p:txBody>
      </p:sp>
      <p:sp>
        <p:nvSpPr>
          <p:cNvPr id="9" name="Rectangle 95">
            <a:extLst>
              <a:ext uri="{FF2B5EF4-FFF2-40B4-BE49-F238E27FC236}">
                <a16:creationId xmlns:a16="http://schemas.microsoft.com/office/drawing/2014/main" id="{78DDE2BA-3373-431E-BF49-30DD7804C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1744" y="1959913"/>
            <a:ext cx="2664670" cy="298125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3094" tIns="31547" rIns="63094" bIns="31547" anchor="ctr"/>
          <a:lstStyle>
            <a:lvl1pPr defTabSz="9128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24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Modèle qui est enrichi de la prise en compte des facteurs individuels</a:t>
            </a:r>
            <a:endParaRPr lang="fr-FR" altLang="fr-FR" sz="2400" b="1" dirty="0">
              <a:latin typeface="Century Gothic" panose="020B0502020202020204" pitchFamily="34" charset="0"/>
            </a:endParaRPr>
          </a:p>
        </p:txBody>
      </p:sp>
      <p:sp>
        <p:nvSpPr>
          <p:cNvPr id="13" name="AutoShape 90">
            <a:extLst>
              <a:ext uri="{FF2B5EF4-FFF2-40B4-BE49-F238E27FC236}">
                <a16:creationId xmlns:a16="http://schemas.microsoft.com/office/drawing/2014/main" id="{FFEC04DA-7A33-4F24-B31C-7A699CFFA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5113" y="2924944"/>
            <a:ext cx="359749" cy="1180457"/>
          </a:xfrm>
          <a:prstGeom prst="rightArrow">
            <a:avLst>
              <a:gd name="adj1" fmla="val 50000"/>
              <a:gd name="adj2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fr-FR" sz="1800" b="0">
              <a:latin typeface="Comic Sans MS" panose="030F0702030302020204" pitchFamily="66" charset="0"/>
            </a:endParaRPr>
          </a:p>
        </p:txBody>
      </p:sp>
      <p:sp>
        <p:nvSpPr>
          <p:cNvPr id="14" name="AutoShape 90">
            <a:extLst>
              <a:ext uri="{FF2B5EF4-FFF2-40B4-BE49-F238E27FC236}">
                <a16:creationId xmlns:a16="http://schemas.microsoft.com/office/drawing/2014/main" id="{12E0E540-1DA2-4036-A568-44B06B8A1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414" y="2060848"/>
            <a:ext cx="359749" cy="1180457"/>
          </a:xfrm>
          <a:prstGeom prst="rightArrow">
            <a:avLst>
              <a:gd name="adj1" fmla="val 50000"/>
              <a:gd name="adj2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fr-FR" sz="1800" b="0">
              <a:latin typeface="Comic Sans MS" panose="030F0702030302020204" pitchFamily="66" charset="0"/>
            </a:endParaRPr>
          </a:p>
        </p:txBody>
      </p:sp>
      <p:sp>
        <p:nvSpPr>
          <p:cNvPr id="15" name="AutoShape 90">
            <a:extLst>
              <a:ext uri="{FF2B5EF4-FFF2-40B4-BE49-F238E27FC236}">
                <a16:creationId xmlns:a16="http://schemas.microsoft.com/office/drawing/2014/main" id="{2011664F-3F28-4540-96ED-1BA560892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5598" y="3539749"/>
            <a:ext cx="359749" cy="1180457"/>
          </a:xfrm>
          <a:prstGeom prst="rightArrow">
            <a:avLst>
              <a:gd name="adj1" fmla="val 50000"/>
              <a:gd name="adj2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fr-FR" sz="1800" b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6686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552" y="188640"/>
            <a:ext cx="7815040" cy="913243"/>
          </a:xfrm>
        </p:spPr>
        <p:txBody>
          <a:bodyPr>
            <a:normAutofit/>
          </a:bodyPr>
          <a:lstStyle/>
          <a:p>
            <a:pPr algn="ctr"/>
            <a:r>
              <a:rPr lang="fr-BE" sz="4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4. Question de recherche</a:t>
            </a:r>
            <a:endParaRPr lang="fr-FR" sz="4000" dirty="0">
              <a:latin typeface="Century Gothic" panose="020B0502020202020204" pitchFamily="34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127448" y="1772816"/>
            <a:ext cx="10081120" cy="367240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Qu’est-ce qui explique le plafond de verre pour les postes de responsabilité dans les divisions provinciales de la fonction publique du Haut-Katanga?</a:t>
            </a:r>
          </a:p>
          <a:p>
            <a:endParaRPr lang="fr-FR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FR" sz="2400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just"/>
            <a:endParaRPr lang="fr-BE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fr-BE" dirty="0">
              <a:latin typeface="Century Gothic" panose="020B0502020202020204" pitchFamily="34" charset="0"/>
            </a:endParaRPr>
          </a:p>
          <a:p>
            <a:endParaRPr lang="fr-F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51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25405" y="131204"/>
            <a:ext cx="8079581" cy="517840"/>
          </a:xfrm>
        </p:spPr>
        <p:txBody>
          <a:bodyPr>
            <a:normAutofit fontScale="90000"/>
          </a:bodyPr>
          <a:lstStyle/>
          <a:p>
            <a:pPr algn="ctr"/>
            <a:r>
              <a:rPr lang="fr-BE" sz="36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5. Hypothèses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E43870F0-122E-453D-90BB-BFDD2E682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4" y="418450"/>
            <a:ext cx="1139504" cy="9675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endParaRPr lang="fr-FR" altLang="fr-F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alt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HP1</a:t>
            </a:r>
          </a:p>
        </p:txBody>
      </p:sp>
      <p:sp>
        <p:nvSpPr>
          <p:cNvPr id="5" name="AutoShape 15">
            <a:extLst>
              <a:ext uri="{FF2B5EF4-FFF2-40B4-BE49-F238E27FC236}">
                <a16:creationId xmlns:a16="http://schemas.microsoft.com/office/drawing/2014/main" id="{0236AEEB-888E-4A50-A333-9D49E7189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3638" y="603821"/>
            <a:ext cx="454598" cy="7921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FontTx/>
              <a:buNone/>
            </a:pPr>
            <a:endParaRPr lang="fr-FR" altLang="fr-FR" sz="2000">
              <a:solidFill>
                <a:schemeClr val="fol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004F209F-1351-44C1-9316-351172B92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405" y="649044"/>
            <a:ext cx="9984044" cy="702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 niveau d’études </a:t>
            </a:r>
            <a:r>
              <a:rPr lang="fr-FR"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contribue positivement au phénomène du plafond de verre dans les divisions provinciales du Haut-Katanga</a:t>
            </a:r>
            <a:endParaRPr lang="fr-FR" altLang="fr-FR" sz="2000" b="1" i="1" dirty="0">
              <a:latin typeface="Century Gothic" panose="020B0502020202020204" pitchFamily="34" charset="0"/>
            </a:endParaRPr>
          </a:p>
        </p:txBody>
      </p:sp>
      <p:sp>
        <p:nvSpPr>
          <p:cNvPr id="8" name="AutoShape 15">
            <a:extLst>
              <a:ext uri="{FF2B5EF4-FFF2-40B4-BE49-F238E27FC236}">
                <a16:creationId xmlns:a16="http://schemas.microsoft.com/office/drawing/2014/main" id="{0E6D918C-89CF-4CD1-B800-13B4437E8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2375" y="1498495"/>
            <a:ext cx="481080" cy="7921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FontTx/>
              <a:buNone/>
            </a:pPr>
            <a:endParaRPr lang="fr-FR" altLang="fr-FR" sz="2000">
              <a:solidFill>
                <a:schemeClr val="fol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899E10ED-54B0-40C1-9FED-3F4E24DCB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404" y="1515961"/>
            <a:ext cx="9984044" cy="7022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Les recrutements subjectifs </a:t>
            </a:r>
            <a:r>
              <a:rPr lang="fr-FR"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contribuent positivement au phénomène du plafond de verre dans les divisions provinciales du Haut-Katanga</a:t>
            </a:r>
            <a:endParaRPr lang="fr-FR" altLang="fr-FR" sz="2000" b="1" i="1" dirty="0">
              <a:latin typeface="Century Gothic" panose="020B0502020202020204" pitchFamily="34" charset="0"/>
            </a:endParaRPr>
          </a:p>
        </p:txBody>
      </p:sp>
      <p:sp>
        <p:nvSpPr>
          <p:cNvPr id="11" name="AutoShape 15">
            <a:extLst>
              <a:ext uri="{FF2B5EF4-FFF2-40B4-BE49-F238E27FC236}">
                <a16:creationId xmlns:a16="http://schemas.microsoft.com/office/drawing/2014/main" id="{E51E3D67-B656-43FB-A161-5BC1E7C0D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7156" y="2506682"/>
            <a:ext cx="481080" cy="7921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FontTx/>
              <a:buNone/>
            </a:pPr>
            <a:endParaRPr lang="fr-FR" altLang="fr-FR" sz="2000">
              <a:solidFill>
                <a:schemeClr val="fol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 20">
            <a:extLst>
              <a:ext uri="{FF2B5EF4-FFF2-40B4-BE49-F238E27FC236}">
                <a16:creationId xmlns:a16="http://schemas.microsoft.com/office/drawing/2014/main" id="{AC3675B3-7A3D-4ECC-88E8-B0ECF88D3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604" y="2506682"/>
            <a:ext cx="9984044" cy="7921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Les promotions subjectives </a:t>
            </a:r>
            <a:r>
              <a:rPr lang="fr-FR"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contribuent positivement au phénomène du plafond de verre dans les divisions provinciales du Haut-Katanga;</a:t>
            </a:r>
            <a:endParaRPr lang="fr-BE" sz="20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906798D-C068-425C-8F51-E49CE2F77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353" y="1467104"/>
            <a:ext cx="1139504" cy="9675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endParaRPr lang="fr-FR" altLang="fr-F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alt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HP2</a:t>
            </a:r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6C9452CC-4A1A-4DB3-B561-3B13EFC1F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444" y="2506682"/>
            <a:ext cx="1139504" cy="9675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endParaRPr lang="fr-FR" altLang="fr-F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alt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HP3</a:t>
            </a:r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D2FB1D97-321A-4E13-83A8-04587D0D9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71" y="3572894"/>
            <a:ext cx="481080" cy="7921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FontTx/>
              <a:buNone/>
            </a:pPr>
            <a:endParaRPr lang="fr-FR" altLang="fr-FR" sz="2000">
              <a:solidFill>
                <a:schemeClr val="fol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16A5FDDA-1BA8-44C7-BFE4-47110A34E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2119" y="3572894"/>
            <a:ext cx="9984044" cy="96757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 manque de politique d’égalité hommes-femmes </a:t>
            </a:r>
            <a:r>
              <a:rPr lang="fr-FR"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contribue positivement au phénomène du plafond de verre dans les divisions provinciales du Haut-Katanga </a:t>
            </a:r>
            <a:endParaRPr lang="fr-BE" sz="20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18F79479-C3CC-4B4B-BE46-35EAE2FB4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59" y="3572894"/>
            <a:ext cx="1139504" cy="9675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endParaRPr lang="fr-FR" altLang="fr-F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alt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HP4</a:t>
            </a: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D3EF8CC0-5B6E-41FB-8CB8-C5B50845B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123" y="4692894"/>
            <a:ext cx="481080" cy="7921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FontTx/>
              <a:buNone/>
            </a:pPr>
            <a:endParaRPr lang="fr-FR" altLang="fr-FR" sz="2000">
              <a:solidFill>
                <a:schemeClr val="fol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4AD621D-0F34-4ADA-B90B-5FB35CB29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571" y="4692894"/>
            <a:ext cx="9984044" cy="96757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 manque d’exploitation de modèles féminins </a:t>
            </a:r>
            <a:r>
              <a:rPr lang="fr-FR"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contribue positivement au phénomène du plafond de verre dans les divisions provinciales du Haut-Katanga </a:t>
            </a:r>
            <a:endParaRPr lang="fr-BE" sz="20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81595320-028E-4862-801A-E2CD33BD3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411" y="4692894"/>
            <a:ext cx="1139504" cy="9675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endParaRPr lang="fr-FR" altLang="fr-F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alt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HP5</a:t>
            </a:r>
          </a:p>
        </p:txBody>
      </p:sp>
      <p:sp>
        <p:nvSpPr>
          <p:cNvPr id="23" name="AutoShape 15">
            <a:extLst>
              <a:ext uri="{FF2B5EF4-FFF2-40B4-BE49-F238E27FC236}">
                <a16:creationId xmlns:a16="http://schemas.microsoft.com/office/drawing/2014/main" id="{C2A56C01-61C6-44F7-B0B6-EFE1F38E1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5925" y="5732472"/>
            <a:ext cx="481080" cy="7921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FontTx/>
              <a:buNone/>
            </a:pPr>
            <a:endParaRPr lang="fr-FR" altLang="fr-FR" sz="2000">
              <a:solidFill>
                <a:schemeClr val="fol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A78FA71-CA90-4A35-A66F-13F7FBEDB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3373" y="5732472"/>
            <a:ext cx="9984044" cy="7921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La différence ethnoculturelle </a:t>
            </a:r>
            <a:r>
              <a:rPr lang="fr-FR"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contribue positivement au phénomène du plafond de verre dans les divisions provinciales du Haut-Katanga</a:t>
            </a:r>
            <a:endParaRPr lang="fr-BE" sz="20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A9906C02-5038-43BE-9EAF-6A97AAA2C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213" y="5732472"/>
            <a:ext cx="1139504" cy="9675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endParaRPr lang="fr-FR" altLang="fr-FR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buClr>
                <a:schemeClr val="folHlink"/>
              </a:buClr>
              <a:buSzTx/>
              <a:buFontTx/>
              <a:buNone/>
              <a:defRPr/>
            </a:pPr>
            <a:r>
              <a:rPr lang="fr-FR" alt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HP6</a:t>
            </a:r>
          </a:p>
        </p:txBody>
      </p:sp>
    </p:spTree>
    <p:extLst>
      <p:ext uri="{BB962C8B-B14F-4D97-AF65-F5344CB8AC3E}">
        <p14:creationId xmlns:p14="http://schemas.microsoft.com/office/powerpoint/2010/main" val="3721690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Métropolitain">
  <a:themeElements>
    <a:clrScheme name="Métropolitai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étropolitai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étropolitai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TM03457491[[fn=Métropolitain]]</Template>
  <TotalTime>0</TotalTime>
  <Words>1170</Words>
  <Application>Microsoft Office PowerPoint</Application>
  <PresentationFormat>Grand écran</PresentationFormat>
  <Paragraphs>199</Paragraphs>
  <Slides>22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Comic Sans MS</vt:lpstr>
      <vt:lpstr>Times New Roman</vt:lpstr>
      <vt:lpstr>Wingdings</vt:lpstr>
      <vt:lpstr>Métropolitain</vt:lpstr>
      <vt:lpstr>PLAFOND DE VERRE À L’ÉGALITÉ PROFESSIONNELLE HOMME-FEMME DANS LA FONCTION PUBLIQUE EN RDC  CAS DES DIVISIONS PROVINCIALES DU HAUT-KATANGA   </vt:lpstr>
      <vt:lpstr>Plan de la présentation </vt:lpstr>
      <vt:lpstr>1. Phénomène observé</vt:lpstr>
      <vt:lpstr>Question de départ</vt:lpstr>
      <vt:lpstr>2. Objectifs de la recherche</vt:lpstr>
      <vt:lpstr>3. Revue de littérature</vt:lpstr>
      <vt:lpstr>Cadre théorique : la théorie GOS</vt:lpstr>
      <vt:lpstr>4. Question de recherche</vt:lpstr>
      <vt:lpstr>5. Hypothèses</vt:lpstr>
      <vt:lpstr> Modèle théorique explicatif </vt:lpstr>
      <vt:lpstr>6. Méthodologie  de recherche</vt:lpstr>
      <vt:lpstr>Composition de l’échantillon</vt:lpstr>
      <vt:lpstr>Echantillon (suite)</vt:lpstr>
      <vt:lpstr>7. Résultats</vt:lpstr>
      <vt:lpstr>Analyse de fréquences croisées avec le poids de chaque variable indépendante</vt:lpstr>
      <vt:lpstr>Discussion</vt:lpstr>
      <vt:lpstr>Verbatim</vt:lpstr>
      <vt:lpstr>Discussion (suite)</vt:lpstr>
      <vt:lpstr>Verbatim</vt:lpstr>
      <vt:lpstr>Axes de solutions </vt:lpstr>
      <vt:lpstr>8. Limites et perspectives</vt:lpstr>
      <vt:lpstr>Je vous remercie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vie professionnelle des femmes en Afrique subsaharienne au travers des récits de vie</dc:title>
  <dc:creator>intel</dc:creator>
  <cp:lastModifiedBy>SARA KITENGE</cp:lastModifiedBy>
  <cp:revision>811</cp:revision>
  <cp:lastPrinted>2020-01-03T22:36:08Z</cp:lastPrinted>
  <dcterms:created xsi:type="dcterms:W3CDTF">2018-09-07T15:08:07Z</dcterms:created>
  <dcterms:modified xsi:type="dcterms:W3CDTF">2022-02-06T20:34:05Z</dcterms:modified>
</cp:coreProperties>
</file>